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437" r:id="rId6"/>
    <p:sldId id="472" r:id="rId7"/>
    <p:sldId id="473" r:id="rId8"/>
    <p:sldId id="474" r:id="rId9"/>
    <p:sldId id="470" r:id="rId10"/>
    <p:sldId id="475" r:id="rId11"/>
    <p:sldId id="471" r:id="rId12"/>
    <p:sldId id="43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5170" autoAdjust="0"/>
  </p:normalViewPr>
  <p:slideViewPr>
    <p:cSldViewPr snapToGrid="0" snapToObjects="1">
      <p:cViewPr varScale="1">
        <p:scale>
          <a:sx n="51" d="100"/>
          <a:sy n="51" d="100"/>
        </p:scale>
        <p:origin x="16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07.10.2023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Management výroby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YMVYR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</a:t>
            </a:r>
            <a:r>
              <a:rPr lang="cs-CZ" sz="1800" b="1" dirty="0" smtClean="0">
                <a:cs typeface="Arial"/>
              </a:rPr>
              <a:t>Škrabal, Ph.D.</a:t>
            </a:r>
            <a:endParaRPr lang="cs-CZ" sz="1800" b="1" dirty="0">
              <a:cs typeface="Arial"/>
            </a:endParaRP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13. </a:t>
            </a:r>
            <a:r>
              <a:rPr lang="cs-CZ" sz="1800" b="1" dirty="0">
                <a:cs typeface="Arial"/>
              </a:rPr>
              <a:t>10. </a:t>
            </a:r>
            <a:r>
              <a:rPr lang="cs-CZ" sz="1800" b="1" dirty="0" smtClean="0">
                <a:cs typeface="Arial"/>
              </a:rPr>
              <a:t>2023</a:t>
            </a:r>
            <a:endParaRPr lang="cs-CZ" sz="1800" b="1" dirty="0">
              <a:cs typeface="Arial"/>
            </a:endParaRP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Kontakt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Ústav: </a:t>
            </a:r>
            <a:r>
              <a:rPr lang="cs-CZ" dirty="0" smtClean="0"/>
              <a:t>UEF </a:t>
            </a:r>
            <a:r>
              <a:rPr lang="cs-CZ" dirty="0"/>
              <a:t>(Ústav </a:t>
            </a:r>
            <a:r>
              <a:rPr lang="cs-CZ" dirty="0" smtClean="0"/>
              <a:t>ekonomiky a financí)</a:t>
            </a:r>
            <a:endParaRPr lang="cs-CZ" dirty="0"/>
          </a:p>
          <a:p>
            <a:r>
              <a:rPr lang="cs-CZ" dirty="0"/>
              <a:t>Kontakt:</a:t>
            </a:r>
          </a:p>
          <a:p>
            <a:pPr lvl="1"/>
            <a:r>
              <a:rPr lang="cs-CZ" dirty="0"/>
              <a:t>e-mail: jaroslav.skrabal@mvso.cz</a:t>
            </a:r>
          </a:p>
          <a:p>
            <a:pPr lvl="1"/>
            <a:r>
              <a:rPr lang="cs-CZ" dirty="0"/>
              <a:t>Přes poštu v rámci: IS MVSO.</a:t>
            </a:r>
          </a:p>
          <a:p>
            <a:r>
              <a:rPr lang="cs-CZ" dirty="0"/>
              <a:t>Konzultační hodiny dle domluvy.</a:t>
            </a:r>
          </a:p>
          <a:p>
            <a:r>
              <a:rPr lang="cs-CZ" dirty="0"/>
              <a:t>Veškeré informace budou poslány přes hromadnou korespondenci IS MVSO.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2/9</a:t>
            </a:r>
          </a:p>
        </p:txBody>
      </p:sp>
    </p:spTree>
    <p:extLst>
      <p:ext uri="{BB962C8B-B14F-4D97-AF65-F5344CB8AC3E}">
        <p14:creationId xmlns:p14="http://schemas.microsoft.com/office/powerpoint/2010/main" val="326894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/>
              <a:t>Zápočet:</a:t>
            </a:r>
          </a:p>
          <a:p>
            <a:pPr lvl="1"/>
            <a:r>
              <a:rPr lang="cs-CZ" dirty="0"/>
              <a:t>účast na tutoriálech</a:t>
            </a:r>
          </a:p>
          <a:p>
            <a:pPr lvl="1"/>
            <a:r>
              <a:rPr lang="cs-CZ" dirty="0"/>
              <a:t>absolvování testu základních </a:t>
            </a:r>
            <a:r>
              <a:rPr lang="cs-CZ" dirty="0" smtClean="0"/>
              <a:t>vědomostí</a:t>
            </a:r>
          </a:p>
          <a:p>
            <a:pPr lvl="2"/>
            <a:r>
              <a:rPr lang="cs-CZ" dirty="0" smtClean="0"/>
              <a:t>Test bude realizovaný přes IS MVŠO (on-line)</a:t>
            </a:r>
            <a:endParaRPr lang="cs-CZ" dirty="0"/>
          </a:p>
          <a:p>
            <a:pPr lvl="1"/>
            <a:r>
              <a:rPr lang="cs-CZ" dirty="0"/>
              <a:t>seminární práce na vybrané téma z oblasti výrobního managementu</a:t>
            </a:r>
          </a:p>
          <a:p>
            <a:r>
              <a:rPr lang="cs-CZ" b="1" dirty="0"/>
              <a:t>Zkouška:</a:t>
            </a:r>
          </a:p>
          <a:p>
            <a:pPr lvl="1"/>
            <a:r>
              <a:rPr lang="cs-CZ" dirty="0"/>
              <a:t>ústní část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3/9</a:t>
            </a:r>
          </a:p>
        </p:txBody>
      </p:sp>
    </p:spTree>
    <p:extLst>
      <p:ext uri="{BB962C8B-B14F-4D97-AF65-F5344CB8AC3E}">
        <p14:creationId xmlns:p14="http://schemas.microsoft.com/office/powerpoint/2010/main" val="7233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/>
              <a:t>Zápočet:</a:t>
            </a:r>
          </a:p>
          <a:p>
            <a:pPr lvl="1"/>
            <a:r>
              <a:rPr lang="cs-CZ" dirty="0"/>
              <a:t>absolvování testu základních vědomostí</a:t>
            </a:r>
          </a:p>
          <a:p>
            <a:pPr lvl="2"/>
            <a:r>
              <a:rPr lang="cs-CZ" dirty="0"/>
              <a:t>test se bude skládat </a:t>
            </a:r>
            <a:r>
              <a:rPr lang="cs-CZ" b="1" dirty="0"/>
              <a:t>z 10 otázek formou a, b, </a:t>
            </a:r>
            <a:r>
              <a:rPr lang="cs-CZ" b="1" dirty="0" smtClean="0"/>
              <a:t>c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/>
              <a:t>kdy </a:t>
            </a:r>
            <a:r>
              <a:rPr lang="cs-CZ" b="1" dirty="0"/>
              <a:t>jedna odpověď bude správná;</a:t>
            </a:r>
          </a:p>
          <a:p>
            <a:pPr lvl="2"/>
            <a:r>
              <a:rPr lang="cs-CZ" dirty="0"/>
              <a:t>za každou správnou otázku je možné </a:t>
            </a:r>
            <a:r>
              <a:rPr lang="cs-CZ" b="1" dirty="0"/>
              <a:t>získat dva body </a:t>
            </a:r>
            <a:r>
              <a:rPr lang="cs-CZ" dirty="0"/>
              <a:t>(celkem tedy 20 bodů);</a:t>
            </a:r>
          </a:p>
          <a:p>
            <a:pPr lvl="2"/>
            <a:r>
              <a:rPr lang="cs-CZ" dirty="0"/>
              <a:t>dané body budou následně </a:t>
            </a:r>
            <a:r>
              <a:rPr lang="cs-CZ" b="1" dirty="0"/>
              <a:t>připočteny k celkovému hodnocení</a:t>
            </a:r>
            <a:r>
              <a:rPr lang="cs-CZ" dirty="0"/>
              <a:t>. </a:t>
            </a:r>
          </a:p>
          <a:p>
            <a:pPr lvl="2"/>
            <a:r>
              <a:rPr lang="cs-CZ" dirty="0"/>
              <a:t>Zápočtový test bude realizován přes IS MVŠO (v období po třetím </a:t>
            </a:r>
            <a:r>
              <a:rPr lang="cs-CZ" dirty="0" smtClean="0"/>
              <a:t>tutoriálu).</a:t>
            </a:r>
            <a:endParaRPr lang="cs-CZ" dirty="0"/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4/9</a:t>
            </a:r>
          </a:p>
        </p:txBody>
      </p:sp>
    </p:spTree>
    <p:extLst>
      <p:ext uri="{BB962C8B-B14F-4D97-AF65-F5344CB8AC3E}">
        <p14:creationId xmlns:p14="http://schemas.microsoft.com/office/powerpoint/2010/main" val="29726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Zápočet:</a:t>
            </a:r>
          </a:p>
          <a:p>
            <a:pPr lvl="1"/>
            <a:r>
              <a:rPr lang="cs-CZ" dirty="0"/>
              <a:t>seminární práce</a:t>
            </a:r>
          </a:p>
          <a:p>
            <a:pPr lvl="2"/>
            <a:r>
              <a:rPr lang="cs-CZ" dirty="0"/>
              <a:t>Témata seminárních prací:</a:t>
            </a:r>
          </a:p>
          <a:p>
            <a:pPr lvl="3"/>
            <a:r>
              <a:rPr lang="cs-CZ" sz="2100" dirty="0"/>
              <a:t>1.	MRP I (</a:t>
            </a:r>
            <a:r>
              <a:rPr lang="cs-CZ" sz="2100" dirty="0" err="1"/>
              <a:t>Material</a:t>
            </a:r>
            <a:r>
              <a:rPr lang="cs-CZ" sz="2100" dirty="0"/>
              <a:t> </a:t>
            </a:r>
            <a:r>
              <a:rPr lang="cs-CZ" sz="2100" dirty="0" err="1"/>
              <a:t>Requirement</a:t>
            </a:r>
            <a:r>
              <a:rPr lang="cs-CZ" sz="2100" dirty="0"/>
              <a:t> </a:t>
            </a:r>
            <a:r>
              <a:rPr lang="cs-CZ" sz="2100" dirty="0" err="1"/>
              <a:t>Planning</a:t>
            </a:r>
            <a:r>
              <a:rPr lang="cs-CZ" sz="2100" dirty="0"/>
              <a:t>), MRP II (</a:t>
            </a:r>
            <a:r>
              <a:rPr lang="cs-CZ" sz="2100" dirty="0" err="1"/>
              <a:t>Manufacturing</a:t>
            </a:r>
            <a:r>
              <a:rPr lang="cs-CZ" sz="2100" dirty="0"/>
              <a:t> </a:t>
            </a:r>
            <a:r>
              <a:rPr lang="cs-CZ" sz="2100" dirty="0" err="1"/>
              <a:t>Resource</a:t>
            </a:r>
            <a:r>
              <a:rPr lang="cs-CZ" sz="2100" dirty="0"/>
              <a:t> </a:t>
            </a:r>
            <a:r>
              <a:rPr lang="cs-CZ" sz="2100" dirty="0" err="1"/>
              <a:t>Planning</a:t>
            </a:r>
            <a:r>
              <a:rPr lang="cs-CZ" sz="2100" dirty="0"/>
              <a:t>), ERP (</a:t>
            </a:r>
            <a:r>
              <a:rPr lang="cs-CZ" sz="2100" dirty="0" err="1"/>
              <a:t>Enterprise</a:t>
            </a:r>
            <a:r>
              <a:rPr lang="cs-CZ" sz="2100" dirty="0"/>
              <a:t> </a:t>
            </a:r>
            <a:r>
              <a:rPr lang="cs-CZ" sz="2100" dirty="0" err="1"/>
              <a:t>Resource</a:t>
            </a:r>
            <a:r>
              <a:rPr lang="cs-CZ" sz="2100" dirty="0"/>
              <a:t> </a:t>
            </a:r>
            <a:r>
              <a:rPr lang="cs-CZ" sz="2100" dirty="0" err="1"/>
              <a:t>Planning</a:t>
            </a:r>
            <a:r>
              <a:rPr lang="cs-CZ" sz="2100" dirty="0"/>
              <a:t>)</a:t>
            </a:r>
          </a:p>
          <a:p>
            <a:pPr lvl="3"/>
            <a:r>
              <a:rPr lang="cs-CZ" sz="2100" dirty="0"/>
              <a:t>2.	OPT (</a:t>
            </a:r>
            <a:r>
              <a:rPr lang="cs-CZ" sz="2100" dirty="0" err="1"/>
              <a:t>Optimized</a:t>
            </a:r>
            <a:r>
              <a:rPr lang="cs-CZ" sz="2100" dirty="0"/>
              <a:t> </a:t>
            </a:r>
            <a:r>
              <a:rPr lang="cs-CZ" sz="2100" dirty="0" err="1"/>
              <a:t>Production</a:t>
            </a:r>
            <a:r>
              <a:rPr lang="cs-CZ" sz="2100" dirty="0"/>
              <a:t> Technology)</a:t>
            </a:r>
          </a:p>
          <a:p>
            <a:pPr lvl="3"/>
            <a:r>
              <a:rPr lang="cs-CZ" sz="2100" dirty="0"/>
              <a:t>3.	</a:t>
            </a:r>
            <a:r>
              <a:rPr lang="cs-CZ" sz="2100" dirty="0" err="1"/>
              <a:t>Push</a:t>
            </a:r>
            <a:r>
              <a:rPr lang="cs-CZ" sz="2100" dirty="0"/>
              <a:t> a </a:t>
            </a:r>
            <a:r>
              <a:rPr lang="cs-CZ" sz="2100" dirty="0" err="1"/>
              <a:t>pull</a:t>
            </a:r>
            <a:r>
              <a:rPr lang="cs-CZ" sz="2100" dirty="0"/>
              <a:t> principy organizace výrobního procesu</a:t>
            </a:r>
          </a:p>
          <a:p>
            <a:pPr lvl="3"/>
            <a:r>
              <a:rPr lang="cs-CZ" sz="2100" dirty="0"/>
              <a:t>4.	</a:t>
            </a:r>
            <a:r>
              <a:rPr lang="cs-CZ" sz="2100" dirty="0" err="1"/>
              <a:t>Lean</a:t>
            </a:r>
            <a:r>
              <a:rPr lang="cs-CZ" sz="2100" dirty="0"/>
              <a:t> management: JIT (Just-In-Time)</a:t>
            </a:r>
          </a:p>
          <a:p>
            <a:pPr lvl="3"/>
            <a:r>
              <a:rPr lang="cs-CZ" sz="2100" dirty="0"/>
              <a:t>5.	</a:t>
            </a:r>
            <a:r>
              <a:rPr lang="cs-CZ" sz="2100" dirty="0" err="1"/>
              <a:t>Lean</a:t>
            </a:r>
            <a:r>
              <a:rPr lang="cs-CZ" sz="2100" dirty="0"/>
              <a:t> management: Kanban</a:t>
            </a:r>
          </a:p>
          <a:p>
            <a:pPr lvl="3"/>
            <a:r>
              <a:rPr lang="cs-CZ" sz="2100" dirty="0"/>
              <a:t>6.	Pokročilé plánování (APS- </a:t>
            </a:r>
            <a:r>
              <a:rPr lang="cs-CZ" sz="2100" dirty="0" err="1"/>
              <a:t>Advanced</a:t>
            </a:r>
            <a:r>
              <a:rPr lang="cs-CZ" sz="2100" dirty="0"/>
              <a:t> </a:t>
            </a:r>
            <a:r>
              <a:rPr lang="cs-CZ" sz="2100" dirty="0" err="1"/>
              <a:t>planning</a:t>
            </a:r>
            <a:r>
              <a:rPr lang="cs-CZ" sz="2100" dirty="0"/>
              <a:t> and </a:t>
            </a:r>
            <a:r>
              <a:rPr lang="cs-CZ" sz="2100" dirty="0" err="1"/>
              <a:t>Sheduling</a:t>
            </a:r>
            <a:r>
              <a:rPr lang="cs-CZ" sz="2100" dirty="0"/>
              <a:t>)</a:t>
            </a:r>
          </a:p>
          <a:p>
            <a:pPr lvl="3"/>
            <a:r>
              <a:rPr lang="cs-CZ" sz="2100" dirty="0"/>
              <a:t>7.	</a:t>
            </a:r>
            <a:r>
              <a:rPr lang="cs-CZ" sz="2100" dirty="0" err="1"/>
              <a:t>World</a:t>
            </a:r>
            <a:r>
              <a:rPr lang="cs-CZ" sz="2100" dirty="0"/>
              <a:t> </a:t>
            </a:r>
            <a:r>
              <a:rPr lang="cs-CZ" sz="2100" dirty="0" err="1"/>
              <a:t>Class</a:t>
            </a:r>
            <a:r>
              <a:rPr lang="cs-CZ" sz="2100" dirty="0"/>
              <a:t> </a:t>
            </a:r>
            <a:r>
              <a:rPr lang="cs-CZ" sz="2100" dirty="0" err="1"/>
              <a:t>Manufacturing</a:t>
            </a:r>
            <a:endParaRPr lang="cs-CZ" sz="2100" dirty="0"/>
          </a:p>
          <a:p>
            <a:pPr lvl="3"/>
            <a:r>
              <a:rPr lang="cs-CZ" sz="2100" dirty="0"/>
              <a:t>8.	Optimalizace výrobních dávek</a:t>
            </a:r>
          </a:p>
          <a:p>
            <a:pPr lvl="3"/>
            <a:r>
              <a:rPr lang="cs-CZ" sz="2100" dirty="0"/>
              <a:t>9.	Target </a:t>
            </a:r>
            <a:r>
              <a:rPr lang="cs-CZ" sz="2100" dirty="0" err="1"/>
              <a:t>costing</a:t>
            </a:r>
            <a:endParaRPr lang="cs-CZ" sz="2100" dirty="0"/>
          </a:p>
          <a:p>
            <a:pPr lvl="3"/>
            <a:r>
              <a:rPr lang="cs-CZ" sz="2100" dirty="0"/>
              <a:t>10. Benchmarking</a:t>
            </a:r>
          </a:p>
          <a:p>
            <a:pPr lvl="3"/>
            <a:r>
              <a:rPr lang="cs-CZ" sz="2100" dirty="0"/>
              <a:t>11. Vlastní téma….</a:t>
            </a:r>
          </a:p>
          <a:p>
            <a:pPr lvl="3"/>
            <a:endParaRPr lang="cs-CZ" dirty="0"/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382679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Zápočet:</a:t>
            </a:r>
          </a:p>
          <a:p>
            <a:pPr lvl="1"/>
            <a:r>
              <a:rPr lang="cs-CZ" dirty="0"/>
              <a:t>seminární práce</a:t>
            </a:r>
          </a:p>
          <a:p>
            <a:pPr lvl="2"/>
            <a:r>
              <a:rPr lang="cs-CZ" dirty="0"/>
              <a:t>Seminární práce je zaměřena především na pochopení konkrétního progresivního přístupu k řízení výroby</a:t>
            </a:r>
          </a:p>
          <a:p>
            <a:pPr lvl="3"/>
            <a:r>
              <a:rPr lang="cs-CZ" dirty="0"/>
              <a:t>Obsah seminární práce:</a:t>
            </a:r>
          </a:p>
          <a:p>
            <a:pPr lvl="4"/>
            <a:r>
              <a:rPr lang="cs-CZ" b="1" dirty="0"/>
              <a:t>Definice konkrétního moderního trendu z oblastí řízení výroby </a:t>
            </a:r>
            <a:r>
              <a:rPr lang="cs-CZ" dirty="0"/>
              <a:t>(co to je, k čemu slouží, popř. historie);</a:t>
            </a:r>
          </a:p>
          <a:p>
            <a:pPr lvl="4"/>
            <a:r>
              <a:rPr lang="cs-CZ" b="1" dirty="0"/>
              <a:t>Popis mechanizmu fungování/realizace</a:t>
            </a:r>
            <a:r>
              <a:rPr lang="cs-CZ" dirty="0"/>
              <a:t>;</a:t>
            </a:r>
          </a:p>
          <a:p>
            <a:pPr lvl="4"/>
            <a:r>
              <a:rPr lang="cs-CZ" b="1" dirty="0"/>
              <a:t>Výhody a nevýhody implementace </a:t>
            </a:r>
            <a:r>
              <a:rPr lang="cs-CZ" dirty="0"/>
              <a:t>(klady a zápory řešení);</a:t>
            </a:r>
          </a:p>
          <a:p>
            <a:pPr lvl="4"/>
            <a:r>
              <a:rPr lang="cs-CZ" b="1" dirty="0"/>
              <a:t>Aktuální oblast použití </a:t>
            </a:r>
            <a:r>
              <a:rPr lang="cs-CZ" dirty="0"/>
              <a:t>(v jakých podmínkách je tento trend aktuální/jak se tento trend aplikoval v konkrétním podniku)</a:t>
            </a:r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410446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/>
              <a:t>Zápočet:</a:t>
            </a:r>
          </a:p>
          <a:p>
            <a:pPr lvl="1"/>
            <a:r>
              <a:rPr lang="cs-CZ" dirty="0"/>
              <a:t>seminární práce</a:t>
            </a:r>
          </a:p>
          <a:p>
            <a:pPr lvl="2"/>
            <a:r>
              <a:rPr lang="cs-CZ" dirty="0"/>
              <a:t>seminární práce bude odevzdána </a:t>
            </a:r>
            <a:r>
              <a:rPr lang="cs-CZ" dirty="0" smtClean="0"/>
              <a:t>do </a:t>
            </a:r>
            <a:r>
              <a:rPr lang="cs-CZ" b="1" dirty="0" err="1" smtClean="0"/>
              <a:t>Odevzdávárny</a:t>
            </a:r>
            <a:r>
              <a:rPr lang="cs-CZ" dirty="0" smtClean="0"/>
              <a:t> do </a:t>
            </a:r>
            <a:r>
              <a:rPr lang="cs-CZ" dirty="0"/>
              <a:t>konce semestru;</a:t>
            </a:r>
          </a:p>
          <a:p>
            <a:pPr lvl="2"/>
            <a:r>
              <a:rPr lang="cs-CZ" dirty="0"/>
              <a:t>seminární práce bude obsahovat přibližně 5 stran;</a:t>
            </a:r>
          </a:p>
          <a:p>
            <a:pPr lvl="2"/>
            <a:r>
              <a:rPr lang="cs-CZ" dirty="0"/>
              <a:t>citování v souladu se směrnici MVŠO.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7/9</a:t>
            </a:r>
          </a:p>
        </p:txBody>
      </p:sp>
    </p:spTree>
    <p:extLst>
      <p:ext uri="{BB962C8B-B14F-4D97-AF65-F5344CB8AC3E}">
        <p14:creationId xmlns:p14="http://schemas.microsoft.com/office/powerpoint/2010/main" val="45569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/>
              <a:t>Zkouška:</a:t>
            </a:r>
          </a:p>
          <a:p>
            <a:pPr lvl="1"/>
            <a:r>
              <a:rPr lang="cs-CZ" dirty="0"/>
              <a:t>ústní </a:t>
            </a:r>
            <a:r>
              <a:rPr lang="cs-CZ" dirty="0" smtClean="0"/>
              <a:t>část (</a:t>
            </a:r>
            <a:r>
              <a:rPr lang="cs-CZ" dirty="0"/>
              <a:t>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8/9</a:t>
            </a:r>
          </a:p>
        </p:txBody>
      </p:sp>
    </p:spTree>
    <p:extLst>
      <p:ext uri="{BB962C8B-B14F-4D97-AF65-F5344CB8AC3E}">
        <p14:creationId xmlns:p14="http://schemas.microsoft.com/office/powerpoint/2010/main" val="21429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0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Words>301</Words>
  <Application>Microsoft Office PowerPoint</Application>
  <PresentationFormat>Předvádění na obrazovce (4:3)</PresentationFormat>
  <Paragraphs>74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Management výroby YMVYR</vt:lpstr>
      <vt:lpstr>Kontakt</vt:lpstr>
      <vt:lpstr>Podmínky</vt:lpstr>
      <vt:lpstr>Podmínky</vt:lpstr>
      <vt:lpstr>Podmínky</vt:lpstr>
      <vt:lpstr>Podmínky</vt:lpstr>
      <vt:lpstr>Podmínky</vt:lpstr>
      <vt:lpstr>Podmínky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132</cp:revision>
  <dcterms:created xsi:type="dcterms:W3CDTF">2020-01-28T10:37:38Z</dcterms:created>
  <dcterms:modified xsi:type="dcterms:W3CDTF">2023-10-07T17:48:23Z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