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6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0" autoAdjust="0"/>
  </p:normalViewPr>
  <p:slideViewPr>
    <p:cSldViewPr snapToGrid="0">
      <p:cViewPr>
        <p:scale>
          <a:sx n="70" d="100"/>
          <a:sy n="70" d="100"/>
        </p:scale>
        <p:origin x="-72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26.10.2023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071267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  <a:endParaRPr lang="cs-CZ" sz="6600" b="1" dirty="0">
              <a:ln w="11430">
                <a:solidFill>
                  <a:prstClr val="black"/>
                </a:solidFill>
              </a:ln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05D3AEE7-2877-4EB1-BC64-835F3F89AC0B}"/>
              </a:ext>
            </a:extLst>
          </p:cNvPr>
          <p:cNvSpPr txBox="1"/>
          <p:nvPr/>
        </p:nvSpPr>
        <p:spPr>
          <a:xfrm>
            <a:off x="723331" y="3726190"/>
            <a:ext cx="1060834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8. </a:t>
            </a: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PRIMÁRNÍ DATA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TELEFONICKÉ DOTAZOVÁNÍ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Tyto dotazování byly mnoho let hlavním zdrojem komerčního výzkumu.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Telefonicky získané údaje jsou svou kvalitou srovnatelné s údaji získanými pomocí osobního rozhovoru.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Efektivní sběr informací.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TELEFONICKÉHO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snadné a rychlé dotazování rozptýlených respondentů,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otevřenost respondentů oproti osobnímu dotazování,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nižší náklady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opakovaná realizace dotazování,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možnost počítačového zpracování odpovědí.</a:t>
            </a:r>
          </a:p>
        </p:txBody>
      </p:sp>
    </p:spTree>
    <p:extLst>
      <p:ext uri="{BB962C8B-B14F-4D97-AF65-F5344CB8AC3E}">
        <p14:creationId xmlns:p14="http://schemas.microsoft.com/office/powerpoint/2010/main" val="406379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TELEFONICKÉHO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Nutnost telefonních kontaktů,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Nutnost telefonního vybavení respondenta i tazatele.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Chybí osobní kontakt, nedůvěra.</a:t>
            </a:r>
          </a:p>
        </p:txBody>
      </p:sp>
    </p:spTree>
    <p:extLst>
      <p:ext uri="{BB962C8B-B14F-4D97-AF65-F5344CB8AC3E}">
        <p14:creationId xmlns:p14="http://schemas.microsoft.com/office/powerpoint/2010/main" val="2940287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PÍSEMNÉ DOTAZOVÁNÍ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Písemné dotazovaní využívají výzkumníci pro marketingové účely pomocí poštovní nebo v dnešní době více využívané emailové korespondence.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Distribuce dotazníků spotřebitelům, který vyplní dotazník v době kdy se mu to hodí.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Velmi často používaná technika sběru informací a dat.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Typy dotazníků: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dotazníky tištěné </a:t>
            </a:r>
            <a:r>
              <a:rPr lang="cs-CZ" sz="3000" dirty="0">
                <a:latin typeface="Amasis MT Pro Medium" panose="02040604050005020304" pitchFamily="18" charset="-18"/>
              </a:rPr>
              <a:t>(pošta, email)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dotazníky elektronické </a:t>
            </a:r>
            <a:r>
              <a:rPr lang="cs-CZ" sz="3000" dirty="0">
                <a:latin typeface="Amasis MT Pro Medium" panose="02040604050005020304" pitchFamily="18" charset="-18"/>
              </a:rPr>
              <a:t>(email, internetové rozhraní)</a:t>
            </a:r>
          </a:p>
        </p:txBody>
      </p:sp>
    </p:spTree>
    <p:extLst>
      <p:ext uri="{BB962C8B-B14F-4D97-AF65-F5344CB8AC3E}">
        <p14:creationId xmlns:p14="http://schemas.microsoft.com/office/powerpoint/2010/main" val="2544633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PÍSEMNÉHO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Dotazování respondentů z různých míst, států.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Dostatečný čas pro respondenty na odpovědi.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Nedochází k ovlivňování respondenta tazatelem.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Nižší náklady.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Menší organizační náročnost.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Větší upřímnost respondentů.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PÍSEMNÉHO DOTAZOVÁNÍ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Otázky musí být jednoduché a jasně zodpověditelné,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Nelze kontrolovat identitu respondenta,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Možnost neporozumění otázkám ze strany respondenta.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Nízká návratnost dotazníků.</a:t>
            </a:r>
          </a:p>
        </p:txBody>
      </p:sp>
    </p:spTree>
    <p:extLst>
      <p:ext uri="{BB962C8B-B14F-4D97-AF65-F5344CB8AC3E}">
        <p14:creationId xmlns:p14="http://schemas.microsoft.com/office/powerpoint/2010/main" val="414134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VÝZKUM U NEZLETILÝCH OSOB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Značná část výzkumů s dětmi a mládeží je uskutečňována pro ekonomické a sociologické účely.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legitimní a cennou formu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Musí být dodrženo ustanovení čl.6 ICC/ESOMAR International </a:t>
            </a:r>
            <a:r>
              <a:rPr lang="cs-CZ" sz="3000" dirty="0" err="1">
                <a:latin typeface="Amasis MT Pro Medium" panose="02040604050005020304" pitchFamily="18" charset="-18"/>
              </a:rPr>
              <a:t>Code</a:t>
            </a:r>
            <a:r>
              <a:rPr lang="cs-CZ" sz="3000" dirty="0">
                <a:latin typeface="Amasis MT Pro Medium" panose="02040604050005020304" pitchFamily="18" charset="-18"/>
              </a:rPr>
              <a:t> (zvláštní péče a opatrnost ze strany výzkumníka)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Při realizaci výzkumu s dětmi a mládeží: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Převažující hledisko je blaho dětí a mládeže (při dotazování nesmí být rozrušeny ani poškozeny).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Poručníci dítěte musí být přesvědčení o bezpečnosti výzkumu a ochraně práv a zájmů dětí a mládeže.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Vhodné jednání tazatelů.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718311"/>
            <a:ext cx="119560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Úřady i veřejnost musí být přesvědčena o nejvyšších etických standardech vedení výzkumů s vyloučením možného zneužívání.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Pokud je výzkum realizován ve škole nebo volnočasových střediscích musí být získán souhlas od učitele nebo zákonného zástupce ještě před zahájením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Doma na ulici nebo na veřejném místě musí být získán souhlas rodiče, pečovatele nebo odpovědné osoby rovněž před zahájením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 žádoucí aby při výzkumu byl odpovědný dospělý přítomen.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 případě výzkumu konzumace musí výzkumník provést zvláštní kontroly a mít bezpečnost potvrzenou dodavatelem.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29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88646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PROSTŘEDKY PRO KOMUNIKACI S 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RESPONDENTEM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Získávání primárních dat je prováděno pomocí osobních interview nebo písemných interview.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Komunikace je tzv. face to face, přes telefon nebo pomocí dotazníků zasílaných emailem.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Dělení na: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Interaktivní média </a:t>
            </a:r>
          </a:p>
          <a:p>
            <a:pPr marL="971550" lvl="1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Humánní (osobní forma komunikace)</a:t>
            </a:r>
          </a:p>
          <a:p>
            <a:pPr marL="971550" lvl="1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Elektronická (pomocí digitálních technologií)</a:t>
            </a:r>
          </a:p>
          <a:p>
            <a:pPr marL="0" lvl="1"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b) Neinteraktivní média </a:t>
            </a:r>
            <a:r>
              <a:rPr lang="cs-CZ" sz="3000" dirty="0">
                <a:latin typeface="Amasis MT Pro Medium" panose="02040604050005020304" pitchFamily="18" charset="-18"/>
              </a:rPr>
              <a:t>(dotazník rozesílaný poštou)</a:t>
            </a:r>
          </a:p>
        </p:txBody>
      </p:sp>
    </p:spTree>
    <p:extLst>
      <p:ext uri="{BB962C8B-B14F-4D97-AF65-F5344CB8AC3E}">
        <p14:creationId xmlns:p14="http://schemas.microsoft.com/office/powerpoint/2010/main" val="54930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TECHNIKY DOTAZOVÁNÍ 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Osobní dotazování </a:t>
            </a:r>
            <a:r>
              <a:rPr lang="cs-CZ" sz="3000" dirty="0">
                <a:latin typeface="Amasis MT Pro Medium" panose="02040604050005020304" pitchFamily="18" charset="-18"/>
              </a:rPr>
              <a:t>(rozhovor)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Telefonické dotazování 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Písemné dotazování </a:t>
            </a:r>
            <a:r>
              <a:rPr lang="cs-CZ" sz="3000" dirty="0">
                <a:latin typeface="Amasis MT Pro Medium" panose="02040604050005020304" pitchFamily="18" charset="-18"/>
              </a:rPr>
              <a:t>(poštou, emailem)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Výběr vhodné techniky dotazování závisí na: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povaze zjišťovaných informací,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rozsahu potřebných informací,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charakteru respondentů,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časových možnostech,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finančních možnostech,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kvalifikaci tazatelů.</a:t>
            </a:r>
          </a:p>
        </p:txBody>
      </p:sp>
    </p:spTree>
    <p:extLst>
      <p:ext uri="{BB962C8B-B14F-4D97-AF65-F5344CB8AC3E}">
        <p14:creationId xmlns:p14="http://schemas.microsoft.com/office/powerpoint/2010/main" val="342756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RESPONDENT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Osoba, který verbálně odpovídá na dotazy v osobním interview nebo písemně odpovídá vyplněním dotazníku.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TAZATEL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Osoba, která pokládá respondentovi dotazy.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Tazatel musí: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klást otázky přirozeně,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vytvořit co nejlepší kontakt vůči respondentovi,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působit sympaticky, navázat kontakt a získat důvěru respondenta.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Tazatel nesmí:</a:t>
            </a:r>
          </a:p>
          <a:p>
            <a:pPr lvl="2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ovlivňovat respondenta a vyjadřovat svůj postoj k výzkumu,</a:t>
            </a:r>
          </a:p>
          <a:p>
            <a:pPr lvl="2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projevovat souhlas nebo nesouhlas se stanovisky respondenta.</a:t>
            </a:r>
          </a:p>
        </p:txBody>
      </p:sp>
    </p:spTree>
    <p:extLst>
      <p:ext uri="{BB962C8B-B14F-4D97-AF65-F5344CB8AC3E}">
        <p14:creationId xmlns:p14="http://schemas.microsoft.com/office/powerpoint/2010/main" val="165984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5" y="164335"/>
            <a:ext cx="1195603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OSOBNÍ DOTAZOVÁNÍ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nejvíce rozšířenou techniku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Dotazování se uskutečňuje v: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domácnostech,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veřejných místech,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obchodních střediscích.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u="sng" dirty="0">
                <a:latin typeface="Amasis MT Pro Medium" panose="02040604050005020304" pitchFamily="18" charset="-18"/>
              </a:rPr>
              <a:t>Úspěch osobního dotazování závisí na: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schopnostech tazatele, 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kvalitě jeho práce, 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vzhledu a jeho chování.</a:t>
            </a:r>
          </a:p>
        </p:txBody>
      </p:sp>
    </p:spTree>
    <p:extLst>
      <p:ext uri="{BB962C8B-B14F-4D97-AF65-F5344CB8AC3E}">
        <p14:creationId xmlns:p14="http://schemas.microsoft.com/office/powerpoint/2010/main" val="1525823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117984" y="164335"/>
            <a:ext cx="12315868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OSOBNÍHO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krátký čas,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flexibilní dotazník,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změna pořadí otázek dle opovědí respondenta,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struktura výběru respondentů,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vyvolání zájmů tazatelem a snížení odmítání odpovědí,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delší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kladení složitějších otázek s jejich objasňováním.</a:t>
            </a:r>
          </a:p>
          <a:p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NEVÝHODY OSOBNÍHO DOTAZOVÁNÍ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prezentace otázek tazatelem může ovlivnit odpovědi respondenta,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respondent může mít zábrany vůči osobnímu kontaktu,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vysoké finanční a časové náklady spojené s hledáním respondentů,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identifikace respondentů, ztráta ochoty poskytovat informace.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3509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xmlns="" id="{7742E089-12F7-4CC9-99ED-BB4219DDFCF7}"/>
              </a:ext>
            </a:extLst>
          </p:cNvPr>
          <p:cNvSpPr txBox="1"/>
          <p:nvPr/>
        </p:nvSpPr>
        <p:spPr>
          <a:xfrm>
            <a:off x="0" y="131824"/>
            <a:ext cx="1219200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TYPY ROZHOVORŮ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b="1" dirty="0">
                <a:latin typeface="Amasis MT Pro Medium" panose="02040604050005020304" pitchFamily="18" charset="-18"/>
              </a:rPr>
              <a:t>Standardizované rozhovory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respondentovi přesně formulované otázky, ve stanoveném pořadí.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2. Nestandardizované rozhovory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respondentovi otázky volně, s cílem získat předem stanovené informace.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Měkký rozhovor (tazatel se snaží o kladný kontakt s respondentem).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Tvrdý rozhovor (tazatel vede rozhovor energicky s cílem získat těžko dosažitelné a pravdivé informace).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3. </a:t>
            </a:r>
            <a:r>
              <a:rPr lang="cs-CZ" sz="3000" b="1" dirty="0" err="1">
                <a:latin typeface="Amasis MT Pro Medium" panose="02040604050005020304" pitchFamily="18" charset="-18"/>
              </a:rPr>
              <a:t>Polostandardizované</a:t>
            </a:r>
            <a:r>
              <a:rPr lang="cs-CZ" sz="3000" b="1" dirty="0">
                <a:latin typeface="Amasis MT Pro Medium" panose="02040604050005020304" pitchFamily="18" charset="-18"/>
              </a:rPr>
              <a:t> rozhovory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Tazatel klade částečně závazně a částečně volně.</a:t>
            </a:r>
          </a:p>
        </p:txBody>
      </p:sp>
    </p:spTree>
    <p:extLst>
      <p:ext uri="{BB962C8B-B14F-4D97-AF65-F5344CB8AC3E}">
        <p14:creationId xmlns:p14="http://schemas.microsoft.com/office/powerpoint/2010/main" val="64537488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743</Words>
  <Application>Microsoft Office PowerPoint</Application>
  <PresentationFormat>Vlastní</PresentationFormat>
  <Paragraphs>115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Renáta</cp:lastModifiedBy>
  <cp:revision>116</cp:revision>
  <dcterms:created xsi:type="dcterms:W3CDTF">2021-10-06T11:18:58Z</dcterms:created>
  <dcterms:modified xsi:type="dcterms:W3CDTF">2023-10-26T17:19:51Z</dcterms:modified>
</cp:coreProperties>
</file>