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337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30" autoAdjust="0"/>
  </p:normalViewPr>
  <p:slideViewPr>
    <p:cSldViewPr snapToGrid="0">
      <p:cViewPr>
        <p:scale>
          <a:sx n="70" d="100"/>
          <a:sy n="70" d="100"/>
        </p:scale>
        <p:origin x="-72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6485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412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Zaoblený obdélník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946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6318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025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581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157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Zaoblený obdélník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2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51900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253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7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Zaoblený obdélník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7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04" y="0"/>
            <a:ext cx="12192000" cy="685800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70" y="131824"/>
            <a:ext cx="2300345" cy="9087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05D3AEE7-2877-4EB1-BC64-835F3F89AC0B}"/>
              </a:ext>
            </a:extLst>
          </p:cNvPr>
          <p:cNvSpPr txBox="1"/>
          <p:nvPr/>
        </p:nvSpPr>
        <p:spPr>
          <a:xfrm>
            <a:off x="570273" y="1248012"/>
            <a:ext cx="11180449" cy="110799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66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Berlin Sans FB Demi" panose="020E0802020502020306" pitchFamily="34" charset="0"/>
              </a:rPr>
              <a:t>MARKETINGOVÝ VÝZKUM</a:t>
            </a:r>
            <a:endParaRPr lang="cs-CZ" sz="6600" b="1" dirty="0">
              <a:ln w="11430">
                <a:solidFill>
                  <a:prstClr val="black"/>
                </a:solidFill>
              </a:ln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05D3AEE7-2877-4EB1-BC64-835F3F89AC0B}"/>
              </a:ext>
            </a:extLst>
          </p:cNvPr>
          <p:cNvSpPr txBox="1"/>
          <p:nvPr/>
        </p:nvSpPr>
        <p:spPr>
          <a:xfrm>
            <a:off x="832513" y="3917259"/>
            <a:ext cx="1049916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7. </a:t>
            </a:r>
          </a:p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SEKUNDÁRNÍ DATA</a:t>
            </a:r>
          </a:p>
        </p:txBody>
      </p:sp>
    </p:spTree>
    <p:extLst>
      <p:ext uri="{BB962C8B-B14F-4D97-AF65-F5344CB8AC3E}">
        <p14:creationId xmlns:p14="http://schemas.microsoft.com/office/powerpoint/2010/main" val="322708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EXTERNÍ SEKUNDÁRNÍ DATA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sekundární data, která mají svůj původ mimo podnik, jsou obvykle zaznamenána jinou účetní jednotkou.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Data která již existují, shromážděna k jiným účelům a někým jiným.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Nejčastěji se jedná o data veřejně dostupná zdarma nebo za úplatu.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Musí postihovat dostatečně dlouhá období aby vytvářely delší časové řady         určení výkyvů (např. sezónních).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Externí data bývají čerpány v kvantitativní podobě a to ze statistických publikací, ročenek, periodik (Statistická ročenka ČR, odvětvová ročenka, oblastní ročenka, statistické přehledy, Statistika, Demografie)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xmlns="" id="{EBD22A40-9361-417A-9AF8-E560D34E15FE}"/>
              </a:ext>
            </a:extLst>
          </p:cNvPr>
          <p:cNvSpPr/>
          <p:nvPr/>
        </p:nvSpPr>
        <p:spPr>
          <a:xfrm>
            <a:off x="1464045" y="3346304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040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235970" y="131824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DISTRIBUČNÍ SYSTÉM INFORMACE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b="1" u="sng" dirty="0">
                <a:latin typeface="Amasis MT Pro Medium" panose="02040604050005020304" pitchFamily="18" charset="-18"/>
              </a:rPr>
              <a:t>Tradiční distribuce sekundárních dat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Přímý kanál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uživatel informace</a:t>
            </a:r>
          </a:p>
          <a:p>
            <a:pPr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b) Nepřímý kanál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knihovna           uživatel informace</a:t>
            </a:r>
          </a:p>
          <a:p>
            <a:pPr>
              <a:spcBef>
                <a:spcPts val="600"/>
              </a:spcBef>
            </a:pPr>
            <a:endParaRPr lang="cs-CZ" sz="3000" b="1" u="sng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b="1" u="sng" dirty="0">
                <a:latin typeface="Amasis MT Pro Medium" panose="02040604050005020304" pitchFamily="18" charset="-18"/>
              </a:rPr>
              <a:t>2. Moderní distribuce sekundárních dat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počítačová databáze         uživatel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xmlns="" id="{A261BB43-C4F7-4266-83D8-8B0EEE3133DF}"/>
              </a:ext>
            </a:extLst>
          </p:cNvPr>
          <p:cNvSpPr/>
          <p:nvPr/>
        </p:nvSpPr>
        <p:spPr>
          <a:xfrm>
            <a:off x="3670919" y="187753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xmlns="" id="{62BE79C6-E9F3-427E-9D46-19AF17319298}"/>
              </a:ext>
            </a:extLst>
          </p:cNvPr>
          <p:cNvSpPr/>
          <p:nvPr/>
        </p:nvSpPr>
        <p:spPr>
          <a:xfrm>
            <a:off x="3670919" y="3494912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xmlns="" id="{0CE85705-4A57-4BF4-9F61-8620C88124CA}"/>
              </a:ext>
            </a:extLst>
          </p:cNvPr>
          <p:cNvSpPr/>
          <p:nvPr/>
        </p:nvSpPr>
        <p:spPr>
          <a:xfrm>
            <a:off x="5910842" y="349761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xmlns="" id="{C10E8952-571E-47C2-88F4-A0673084994A}"/>
              </a:ext>
            </a:extLst>
          </p:cNvPr>
          <p:cNvSpPr/>
          <p:nvPr/>
        </p:nvSpPr>
        <p:spPr>
          <a:xfrm>
            <a:off x="3670919" y="5701761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xmlns="" id="{5CDB1785-DB4F-4B76-8574-3F19FC487C69}"/>
              </a:ext>
            </a:extLst>
          </p:cNvPr>
          <p:cNvSpPr/>
          <p:nvPr/>
        </p:nvSpPr>
        <p:spPr>
          <a:xfrm>
            <a:off x="7611654" y="5608634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xmlns="" id="{5AB7BA90-3BBD-4CA5-95FD-2FE2C126E91C}"/>
              </a:ext>
            </a:extLst>
          </p:cNvPr>
          <p:cNvSpPr/>
          <p:nvPr/>
        </p:nvSpPr>
        <p:spPr>
          <a:xfrm rot="1649257">
            <a:off x="3693673" y="5178862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xmlns="" id="{C1128A2F-9E97-41EC-BDAC-D5F83BBE724D}"/>
              </a:ext>
            </a:extLst>
          </p:cNvPr>
          <p:cNvSpPr/>
          <p:nvPr/>
        </p:nvSpPr>
        <p:spPr>
          <a:xfrm rot="20642996">
            <a:off x="3758889" y="626500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505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306829" y="201398"/>
            <a:ext cx="1195603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KLASICKÉ STATISTICKÉ PŘEHLEDY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Pro marketingový výzkum mají omezené možnosti zdrojů dat.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Ve výzkumu mají spíše význam doplňkových a podpůrných informačních systémů.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Získávají se ze státního výkaznictví (odvětvové statistiky, průřezové statistiky, investic, energetiky, nemocnosti, cen).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AGENTURNÍ VÝZKUM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Agentury vytvářejí zdroje pro sekundární data.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Data jsou shromažďována s předpokladem prvotního využití v marketingových projektech.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Shromažďování je nezávislé na zadavateli.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Využití a prodej dat je komerční aktivitou agentury.</a:t>
            </a:r>
          </a:p>
        </p:txBody>
      </p:sp>
    </p:spTree>
    <p:extLst>
      <p:ext uri="{BB962C8B-B14F-4D97-AF65-F5344CB8AC3E}">
        <p14:creationId xmlns:p14="http://schemas.microsoft.com/office/powerpoint/2010/main" val="721264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306829" y="201398"/>
            <a:ext cx="1195603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PANEL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 stálý výběrový soubor zpravodajské jednotky, která opakovaně poskytuje agentuře informace ve stejné struktuře.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domácností </a:t>
            </a:r>
            <a:r>
              <a:rPr lang="cs-CZ" sz="3000" dirty="0">
                <a:latin typeface="Amasis MT Pro Medium" panose="02040604050005020304" pitchFamily="18" charset="-18"/>
              </a:rPr>
              <a:t>= informace o svých nákupech (o zakoupené značce, množství, zaplacené ceně, místě nákupu a druhu zboží).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prodejen </a:t>
            </a:r>
            <a:r>
              <a:rPr lang="cs-CZ" sz="3000" dirty="0">
                <a:latin typeface="Amasis MT Pro Medium" panose="02040604050005020304" pitchFamily="18" charset="-18"/>
              </a:rPr>
              <a:t>= pevný vzorek prodejen, které reprezentují strukturu maloobchodní sítě ve vybraném segmentu.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televizních diváků </a:t>
            </a:r>
            <a:r>
              <a:rPr lang="cs-CZ" sz="3000" dirty="0">
                <a:latin typeface="Amasis MT Pro Medium" panose="02040604050005020304" pitchFamily="18" charset="-18"/>
              </a:rPr>
              <a:t>= věková struktura, časy</a:t>
            </a:r>
          </a:p>
          <a:p>
            <a:pPr>
              <a:spcBef>
                <a:spcPts val="600"/>
              </a:spcBef>
            </a:pPr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DATABÁZE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- Obchodně ekonomické veřejně publikované informace a informace o českých podnikatelských subjektech (Hospodářský almanach, Databáze podnikatelské inzerce, </a:t>
            </a:r>
            <a:r>
              <a:rPr lang="cs-CZ" sz="3000" dirty="0" err="1">
                <a:latin typeface="Amasis MT Pro Medium" panose="02040604050005020304" pitchFamily="18" charset="-18"/>
              </a:rPr>
              <a:t>Kompass</a:t>
            </a:r>
            <a:r>
              <a:rPr lang="cs-CZ" sz="3000" dirty="0">
                <a:latin typeface="Amasis MT Pro Medium" panose="02040604050005020304" pitchFamily="18" charset="-18"/>
              </a:rPr>
              <a:t> ČR, OVEL)</a:t>
            </a:r>
          </a:p>
        </p:txBody>
      </p:sp>
    </p:spTree>
    <p:extLst>
      <p:ext uri="{BB962C8B-B14F-4D97-AF65-F5344CB8AC3E}">
        <p14:creationId xmlns:p14="http://schemas.microsoft.com/office/powerpoint/2010/main" val="1195387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4" y="0"/>
            <a:ext cx="1207401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OSTATNÍ ZDROJE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informace a data doplňkového charakteru.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Systematicky nepokrývají předmět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unikátní informace a data.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Např. Firemní zprávy, výzkumné zprávy.</a:t>
            </a:r>
          </a:p>
          <a:p>
            <a:pPr>
              <a:spcBef>
                <a:spcPts val="600"/>
              </a:spcBef>
            </a:pPr>
            <a:endParaRPr lang="cs-CZ" sz="1500" i="1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ZDROJE PRO GLOBÁLNÍ VÝZKUM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základní exportní informace,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kalendář veletrhů a výstav,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zprávy z cizích zemí o ekonomické, sociální a obchodní politice, praxi,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kapitálové trhy, financování exportu, směnné kurzy.</a:t>
            </a:r>
          </a:p>
          <a:p>
            <a:pPr>
              <a:spcBef>
                <a:spcPts val="600"/>
              </a:spcBef>
            </a:pPr>
            <a:r>
              <a:rPr lang="cs-CZ" sz="3000" i="1" dirty="0">
                <a:latin typeface="Amasis MT Pro Medium" panose="02040604050005020304" pitchFamily="18" charset="-18"/>
              </a:rPr>
              <a:t>- </a:t>
            </a:r>
            <a:r>
              <a:rPr lang="cs-CZ" sz="3000" dirty="0">
                <a:latin typeface="Amasis MT Pro Medium" panose="02040604050005020304" pitchFamily="18" charset="-18"/>
              </a:rPr>
              <a:t>Mezinárodní výzkum je významně ovlivněn mezikulturními rozdíly a zvyklostmi a výzkumníci musí brát na tyto okolnosti zřetel.</a:t>
            </a:r>
          </a:p>
        </p:txBody>
      </p:sp>
    </p:spTree>
    <p:extLst>
      <p:ext uri="{BB962C8B-B14F-4D97-AF65-F5344CB8AC3E}">
        <p14:creationId xmlns:p14="http://schemas.microsoft.com/office/powerpoint/2010/main" val="64449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VÝZKUM SEKUNDÁRNÍCH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V různých typech marketingového výzkumu bývají sekundární data využívány v různé míře.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Sekundární data jsou data, která byla shromážděna v minulosti jinou osobou a k jiným účelům.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Při </a:t>
            </a:r>
            <a:r>
              <a:rPr lang="cs-CZ" sz="2900" b="1" dirty="0">
                <a:latin typeface="Amasis MT Pro Medium" panose="02040604050005020304" pitchFamily="18" charset="-18"/>
              </a:rPr>
              <a:t>monitorovacím výzkumu </a:t>
            </a:r>
            <a:r>
              <a:rPr lang="cs-CZ" sz="2900" dirty="0">
                <a:latin typeface="Amasis MT Pro Medium" panose="02040604050005020304" pitchFamily="18" charset="-18"/>
              </a:rPr>
              <a:t>je většina dat a informací sekundární povahy a jsou čerpány z interních zdrojů (sledování prodejů a nákladů) nebo externích zdrojů (data jsou získávány od marketingových agentur např. data a informace o maloobchodním prodeji, o nákupech spotřebitelů).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b="1" dirty="0">
                <a:latin typeface="Amasis MT Pro Medium" panose="02040604050005020304" pitchFamily="18" charset="-18"/>
              </a:rPr>
              <a:t>Explorační výzkum </a:t>
            </a:r>
            <a:r>
              <a:rPr lang="cs-CZ" sz="2900" dirty="0">
                <a:latin typeface="Amasis MT Pro Medium" panose="02040604050005020304" pitchFamily="18" charset="-18"/>
              </a:rPr>
              <a:t>rovněž pracuje se sekundárními daty a to při zkoumání hypotéz.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b="1" dirty="0">
                <a:latin typeface="Amasis MT Pro Medium" panose="02040604050005020304" pitchFamily="18" charset="-18"/>
              </a:rPr>
              <a:t>Deskriptivní a kauzální výzkumy </a:t>
            </a:r>
            <a:r>
              <a:rPr lang="cs-CZ" sz="2900" dirty="0">
                <a:latin typeface="Amasis MT Pro Medium" panose="02040604050005020304" pitchFamily="18" charset="-18"/>
              </a:rPr>
              <a:t>využívají sekundární data minimálně.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VÝSTUPY VÝZKUMU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Celkový objem poptávky na trhu pro daný výrobek.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Podíl prodeje podniku na trhu a jeho vývojové změny.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Podíl nevětších konkurentů.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Identifikace hlavních faktorů působících na daném trhu.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Pružnost poptávky při měnících se cenách, kvalitě nebo formách prodeje.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Náklady prodej a distribuce, jejich struktura a vývoj.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Výkony a produktivita příslušných distribučních cest podle prodejen nebo zástupců.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Předpověď prodej podle výrobků nebo odběratelů.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Stanovení optimálních prodejních rajónů.</a:t>
            </a:r>
          </a:p>
        </p:txBody>
      </p:sp>
    </p:spTree>
    <p:extLst>
      <p:ext uri="{BB962C8B-B14F-4D97-AF65-F5344CB8AC3E}">
        <p14:creationId xmlns:p14="http://schemas.microsoft.com/office/powerpoint/2010/main" val="386977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Snadná dostupnost.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Rychlé pořízení.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Levné.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Historická data jsou obvykle sekundární povahy.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NEVÝHODY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Jiná struktura obsažených dat.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Jednotky musí být v souladu se stávajícím výzkumem.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Zastaralost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Ověření jednotky zkoumaní, způsobu sběru a období.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Úprava dat = transformace původně získaných dat do podoby vhodné pro dosažení cílů nového výzkumu.</a:t>
            </a:r>
          </a:p>
        </p:txBody>
      </p:sp>
    </p:spTree>
    <p:extLst>
      <p:ext uri="{BB962C8B-B14F-4D97-AF65-F5344CB8AC3E}">
        <p14:creationId xmlns:p14="http://schemas.microsoft.com/office/powerpoint/2010/main" val="162889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POSTUP PRO VÝZKUM SEKUNDÁRNÍCH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Využití sekundárních dat v marketingových výzkumech se široké.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Shromažďování faktů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nejjednodušší formu sekundárního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Identifikace spotřebitelských vzorců.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Sledování trendů.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Skenování změn prostředí.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Modelování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komplikované hledání faktů, zahrnuje specifikování vztahů mezi dvěma nebo více proměnnými, přispívá k rozvíjení deskriptivního nebo prediktivního porovnávání.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Modely jsou postaveny na složitém matematickém myšlení.</a:t>
            </a:r>
          </a:p>
        </p:txBody>
      </p:sp>
    </p:spTree>
    <p:extLst>
      <p:ext uri="{BB962C8B-B14F-4D97-AF65-F5344CB8AC3E}">
        <p14:creationId xmlns:p14="http://schemas.microsoft.com/office/powerpoint/2010/main" val="164765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-7324"/>
            <a:ext cx="11956030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Mezi jednodušeji pochopitelné modely řadíme: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Odhad tržního potenciálu pro danou geografickou oblast.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Předpověď prodeje.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Analýzy obchodních míst a oblastí.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Data </a:t>
            </a:r>
            <a:r>
              <a:rPr lang="cs-CZ" sz="3000" b="1" dirty="0" err="1">
                <a:latin typeface="Amasis MT Pro Medium" panose="02040604050005020304" pitchFamily="18" charset="-18"/>
              </a:rPr>
              <a:t>mining</a:t>
            </a:r>
            <a:endParaRPr lang="cs-CZ" sz="3000" b="1" dirty="0">
              <a:latin typeface="Amasis MT Pro Medium" panose="02040604050005020304" pitchFamily="18" charset="-18"/>
            </a:endParaRP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Získávání informací ze souboru dat pomocí počítačů.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Vydolování různorodých dat k rozkrytí vzorců o zákaznících nebo produktech.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Aplikace různých forem analýz založených na: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Stromové struktuře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Neuronových sítích.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Netradičních trojrozměrných vizualizacích.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Stochastické predikci ekonomických časových řad.</a:t>
            </a:r>
          </a:p>
        </p:txBody>
      </p:sp>
    </p:spTree>
    <p:extLst>
      <p:ext uri="{BB962C8B-B14F-4D97-AF65-F5344CB8AC3E}">
        <p14:creationId xmlns:p14="http://schemas.microsoft.com/office/powerpoint/2010/main" val="91213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CRM SYSTÉM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„</a:t>
            </a:r>
            <a:r>
              <a:rPr lang="cs-CZ" sz="3000" i="1" dirty="0" err="1">
                <a:latin typeface="Amasis MT Pro Medium" panose="02040604050005020304" pitchFamily="18" charset="-18"/>
              </a:rPr>
              <a:t>Customer</a:t>
            </a:r>
            <a:r>
              <a:rPr lang="cs-CZ" sz="3000" i="1" dirty="0">
                <a:latin typeface="Amasis MT Pro Medium" panose="02040604050005020304" pitchFamily="18" charset="-18"/>
              </a:rPr>
              <a:t> </a:t>
            </a:r>
            <a:r>
              <a:rPr lang="cs-CZ" sz="3000" i="1" dirty="0" err="1">
                <a:latin typeface="Amasis MT Pro Medium" panose="02040604050005020304" pitchFamily="18" charset="-18"/>
              </a:rPr>
              <a:t>Relationship</a:t>
            </a:r>
            <a:r>
              <a:rPr lang="cs-CZ" sz="3000" i="1" dirty="0">
                <a:latin typeface="Amasis MT Pro Medium" panose="02040604050005020304" pitchFamily="18" charset="-18"/>
              </a:rPr>
              <a:t> Management“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podpůrný rozhodovací systém, který napomáhá interakcím mezi podniky a jejich zákazníky.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Udržuje zákaznické databáze (jména, adresy, čísla, nákupy, finanční i demografická data).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Praktické využití CRM systému je označováno jako </a:t>
            </a:r>
            <a:r>
              <a:rPr lang="cs-CZ" sz="3000" i="1" dirty="0">
                <a:latin typeface="Amasis MT Pro Medium" panose="02040604050005020304" pitchFamily="18" charset="-18"/>
              </a:rPr>
              <a:t>„databázový marketing“.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Pomocí databázového marketingu dochází k rozvoji </a:t>
            </a:r>
            <a:r>
              <a:rPr lang="cs-CZ" sz="3000" dirty="0" err="1">
                <a:latin typeface="Amasis MT Pro Medium" panose="02040604050005020304" pitchFamily="18" charset="-18"/>
              </a:rPr>
              <a:t>one</a:t>
            </a:r>
            <a:r>
              <a:rPr lang="cs-CZ" sz="3000" dirty="0">
                <a:latin typeface="Amasis MT Pro Medium" panose="02040604050005020304" pitchFamily="18" charset="-18"/>
              </a:rPr>
              <a:t>-to-</a:t>
            </a:r>
            <a:r>
              <a:rPr lang="cs-CZ" sz="3000" dirty="0" err="1">
                <a:latin typeface="Amasis MT Pro Medium" panose="02040604050005020304" pitchFamily="18" charset="-18"/>
              </a:rPr>
              <a:t>one</a:t>
            </a:r>
            <a:r>
              <a:rPr lang="cs-CZ" sz="3000" dirty="0">
                <a:latin typeface="Amasis MT Pro Medium" panose="02040604050005020304" pitchFamily="18" charset="-18"/>
              </a:rPr>
              <a:t> vztahů a preciznímu zacílení propagace k individuálním zákazníkům.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endParaRPr lang="cs-CZ" sz="3000" i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41759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ZDROJE SEKUNDÁRNÍCH DAT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Interní sekundární data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Externí sekundární data</a:t>
            </a:r>
          </a:p>
          <a:p>
            <a:pPr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INTERNÍ SEKUNDÁRNÍ DATA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sekundární data, která mají svůj původ uvnitř organizace.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Výzkumníci čerpají data z několika zdrojů.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Výhody těchto dat: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Jedná se o data, která evidují vlastní firemní činnost.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Jedná se o data kvalitní.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Mají známou metodiku tvorby.</a:t>
            </a:r>
          </a:p>
        </p:txBody>
      </p:sp>
    </p:spTree>
    <p:extLst>
      <p:ext uri="{BB962C8B-B14F-4D97-AF65-F5344CB8AC3E}">
        <p14:creationId xmlns:p14="http://schemas.microsoft.com/office/powerpoint/2010/main" val="1184250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306829" y="519450"/>
            <a:ext cx="1195603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PŘÍKLAD INTERNÍCH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prodeji = odbytové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nákladech, tržbách = účetní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konkurenci a zákaznících = prodejní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reklamě = marketingové oddělení.</a:t>
            </a:r>
          </a:p>
        </p:txBody>
      </p:sp>
    </p:spTree>
    <p:extLst>
      <p:ext uri="{BB962C8B-B14F-4D97-AF65-F5344CB8AC3E}">
        <p14:creationId xmlns:p14="http://schemas.microsoft.com/office/powerpoint/2010/main" val="425209203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937</Words>
  <Application>Microsoft Office PowerPoint</Application>
  <PresentationFormat>Vlastní</PresentationFormat>
  <Paragraphs>121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Motiv Office</vt:lpstr>
      <vt:lpstr>Jmění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Renáta</cp:lastModifiedBy>
  <cp:revision>114</cp:revision>
  <dcterms:created xsi:type="dcterms:W3CDTF">2021-10-06T11:18:58Z</dcterms:created>
  <dcterms:modified xsi:type="dcterms:W3CDTF">2023-10-26T17:19:03Z</dcterms:modified>
</cp:coreProperties>
</file>