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338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8F2E0F68-3FF0-45D1-97BF-F51212BEFC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gm:t>
    </dgm:pt>
    <dgm:pt modelId="{BA33C229-9A1B-41FE-8C64-8D069B9A7810}" type="parTrans" cxnId="{99B2B2D5-60DC-43A7-86C0-8D52B38A0347}">
      <dgm:prSet/>
      <dgm:spPr/>
      <dgm:t>
        <a:bodyPr/>
        <a:lstStyle/>
        <a:p>
          <a:endParaRPr lang="cs-CZ"/>
        </a:p>
      </dgm:t>
    </dgm:pt>
    <dgm:pt modelId="{569531DC-47F1-419B-9346-77E0E9950A31}" type="sibTrans" cxnId="{99B2B2D5-60DC-43A7-86C0-8D52B38A0347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4F4E0BCE-746E-4D26-B4F9-AF74CCDB0D0C}" type="pres">
      <dgm:prSet presAssocID="{B0F5DFE1-78E3-4A12-8C2A-C78544276B52}" presName="parentText" presStyleLbl="node1" presStyleIdx="0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ECDA8491-ED8E-4AE2-9674-12109FD9227D}" type="pres">
      <dgm:prSet presAssocID="{1FD12CF5-B26E-4F8A-8600-0A62882DF279}" presName="parentText" presStyleLbl="node1" presStyleIdx="1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B6437ECB-011B-44C0-89AD-61AB5CF85760}" type="pres">
      <dgm:prSet presAssocID="{8F2E0F68-3FF0-45D1-97BF-F51212BEFC64}" presName="parentLin" presStyleCnt="0"/>
      <dgm:spPr/>
    </dgm:pt>
    <dgm:pt modelId="{74CC913D-C674-40EF-973E-23E4FAF8B9C5}" type="pres">
      <dgm:prSet presAssocID="{8F2E0F68-3FF0-45D1-97BF-F51212BEFC64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BDE392D4-B55D-4752-B0CC-E440B627DC23}" type="pres">
      <dgm:prSet presAssocID="{8F2E0F68-3FF0-45D1-97BF-F51212BEFC64}" presName="parentText" presStyleLbl="node1" presStyleIdx="2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7C8799-AA83-4418-8AD3-B76C4ED08E6B}" type="pres">
      <dgm:prSet presAssocID="{8F2E0F68-3FF0-45D1-97BF-F51212BEFC64}" presName="negativeSpace" presStyleCnt="0"/>
      <dgm:spPr/>
    </dgm:pt>
    <dgm:pt modelId="{FDBDB8EC-63A8-41BB-BC18-37E964D65756}" type="pres">
      <dgm:prSet presAssocID="{8F2E0F68-3FF0-45D1-97BF-F51212BEFC64}" presName="childText" presStyleLbl="conFgAcc1" presStyleIdx="2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A1929869-1536-47B2-BC53-28CEF3F2509D}" type="pres">
      <dgm:prSet presAssocID="{569531DC-47F1-419B-9346-77E0E9950A31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72D3E64B-7A9A-42A4-82D0-A9C054E141EB}" type="pres">
      <dgm:prSet presAssocID="{5B78E413-0655-42AF-8AB7-470CFED9D7CE}" presName="parentText" presStyleLbl="node1" presStyleIdx="3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3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69D1BC7A-F69F-496D-8F54-3464FA348811}" type="presOf" srcId="{8F2E0F68-3FF0-45D1-97BF-F51212BEFC64}" destId="{BDE392D4-B55D-4752-B0CC-E440B627DC23}" srcOrd="1" destOrd="0" presId="urn:microsoft.com/office/officeart/2005/8/layout/list1"/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2F8EBC79-7CF6-4304-B6F7-A3A2826A9D5C}" type="presOf" srcId="{8F2E0F68-3FF0-45D1-97BF-F51212BEFC64}" destId="{74CC913D-C674-40EF-973E-23E4FAF8B9C5}" srcOrd="0" destOrd="0" presId="urn:microsoft.com/office/officeart/2005/8/layout/list1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2FF27E4E-AD10-46F4-9ECE-CD635154ABF2}" srcId="{5D292FE2-F620-43A1-BA33-29AA8A783AE2}" destId="{5B78E413-0655-42AF-8AB7-470CFED9D7CE}" srcOrd="3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99B2B2D5-60DC-43A7-86C0-8D52B38A0347}" srcId="{5D292FE2-F620-43A1-BA33-29AA8A783AE2}" destId="{8F2E0F68-3FF0-45D1-97BF-F51212BEFC64}" srcOrd="2" destOrd="0" parTransId="{BA33C229-9A1B-41FE-8C64-8D069B9A7810}" sibTransId="{569531DC-47F1-419B-9346-77E0E9950A31}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04F5D4BF-F37C-415A-B2AA-78EA90A48D45}" type="presParOf" srcId="{1383ABC7-78F6-46A1-9493-20CEE5CC1080}" destId="{B6437ECB-011B-44C0-89AD-61AB5CF85760}" srcOrd="8" destOrd="0" presId="urn:microsoft.com/office/officeart/2005/8/layout/list1"/>
    <dgm:cxn modelId="{1CAF3A9B-F5FB-4A81-9848-5F5696EFE53F}" type="presParOf" srcId="{B6437ECB-011B-44C0-89AD-61AB5CF85760}" destId="{74CC913D-C674-40EF-973E-23E4FAF8B9C5}" srcOrd="0" destOrd="0" presId="urn:microsoft.com/office/officeart/2005/8/layout/list1"/>
    <dgm:cxn modelId="{BD68B575-E434-4C48-9651-D7BB2389EF4F}" type="presParOf" srcId="{B6437ECB-011B-44C0-89AD-61AB5CF85760}" destId="{BDE392D4-B55D-4752-B0CC-E440B627DC23}" srcOrd="1" destOrd="0" presId="urn:microsoft.com/office/officeart/2005/8/layout/list1"/>
    <dgm:cxn modelId="{2FD7FEF9-D2F4-4FFC-B3A4-1B410417FCB3}" type="presParOf" srcId="{1383ABC7-78F6-46A1-9493-20CEE5CC1080}" destId="{2E7C8799-AA83-4418-8AD3-B76C4ED08E6B}" srcOrd="9" destOrd="0" presId="urn:microsoft.com/office/officeart/2005/8/layout/list1"/>
    <dgm:cxn modelId="{494FDA37-576D-430F-8AC7-92F78895F5B2}" type="presParOf" srcId="{1383ABC7-78F6-46A1-9493-20CEE5CC1080}" destId="{FDBDB8EC-63A8-41BB-BC18-37E964D65756}" srcOrd="10" destOrd="0" presId="urn:microsoft.com/office/officeart/2005/8/layout/list1"/>
    <dgm:cxn modelId="{C93511DB-99B5-4D36-9511-B5FFAB4F890F}" type="presParOf" srcId="{1383ABC7-78F6-46A1-9493-20CEE5CC1080}" destId="{A1929869-1536-47B2-BC53-28CEF3F2509D}" srcOrd="11" destOrd="0" presId="urn:microsoft.com/office/officeart/2005/8/layout/list1"/>
    <dgm:cxn modelId="{D71338CF-C0EA-47BE-B6D0-95AD75032EC1}" type="presParOf" srcId="{1383ABC7-78F6-46A1-9493-20CEE5CC1080}" destId="{F636C73D-FEBA-49E4-814D-F5CC140E6A54}" srcOrd="12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13" destOrd="0" presId="urn:microsoft.com/office/officeart/2005/8/layout/list1"/>
    <dgm:cxn modelId="{D8B39BB9-4022-4270-B6C5-CBC83F42949E}" type="presParOf" srcId="{1383ABC7-78F6-46A1-9493-20CEE5CC1080}" destId="{5B2E6FCE-925B-4203-98CE-A26D85E6C66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F4E0BCE-746E-4D26-B4F9-AF74CCDB0D0C}" type="pres">
      <dgm:prSet presAssocID="{B0F5DFE1-78E3-4A12-8C2A-C78544276B52}" presName="parentText" presStyleLbl="node1" presStyleIdx="0" presStyleCnt="3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ECDA8491-ED8E-4AE2-9674-12109FD9227D}" type="pres">
      <dgm:prSet presAssocID="{1FD12CF5-B26E-4F8A-8600-0A62882DF279}" presName="parentText" presStyleLbl="node1" presStyleIdx="1" presStyleCnt="3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72D3E64B-7A9A-42A4-82D0-A9C054E141EB}" type="pres">
      <dgm:prSet presAssocID="{5B78E413-0655-42AF-8AB7-470CFED9D7CE}" presName="parentText" presStyleLbl="node1" presStyleIdx="2" presStyleCnt="3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2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2FF27E4E-AD10-46F4-9ECE-CD635154ABF2}" srcId="{5D292FE2-F620-43A1-BA33-29AA8A783AE2}" destId="{5B78E413-0655-42AF-8AB7-470CFED9D7CE}" srcOrd="2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D71338CF-C0EA-47BE-B6D0-95AD75032EC1}" type="presParOf" srcId="{1383ABC7-78F6-46A1-9493-20CEE5CC1080}" destId="{F636C73D-FEBA-49E4-814D-F5CC140E6A54}" srcOrd="8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9" destOrd="0" presId="urn:microsoft.com/office/officeart/2005/8/layout/list1"/>
    <dgm:cxn modelId="{D8B39BB9-4022-4270-B6C5-CBC83F42949E}" type="presParOf" srcId="{1383ABC7-78F6-46A1-9493-20CEE5CC1080}" destId="{5B2E6FCE-925B-4203-98CE-A26D85E6C66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4659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86107" y="6283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sp:txBody>
      <dsp:txXfrm>
        <a:off x="423574" y="100300"/>
        <a:ext cx="7123408" cy="692586"/>
      </dsp:txXfrm>
    </dsp:sp>
    <dsp:sp modelId="{28D29A77-6EF1-41E1-97A3-58D5B0F42614}">
      <dsp:nvSpPr>
        <dsp:cNvPr id="0" name=""/>
        <dsp:cNvSpPr/>
      </dsp:nvSpPr>
      <dsp:spPr>
        <a:xfrm>
          <a:off x="0" y="162595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86107" y="124219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sp:txBody>
      <dsp:txXfrm>
        <a:off x="423574" y="1279660"/>
        <a:ext cx="7123408" cy="692586"/>
      </dsp:txXfrm>
    </dsp:sp>
    <dsp:sp modelId="{FDBDB8EC-63A8-41BB-BC18-37E964D65756}">
      <dsp:nvSpPr>
        <dsp:cNvPr id="0" name=""/>
        <dsp:cNvSpPr/>
      </dsp:nvSpPr>
      <dsp:spPr>
        <a:xfrm>
          <a:off x="0" y="280531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392D4-B55D-4752-B0CC-E440B627DC23}">
      <dsp:nvSpPr>
        <dsp:cNvPr id="0" name=""/>
        <dsp:cNvSpPr/>
      </dsp:nvSpPr>
      <dsp:spPr>
        <a:xfrm>
          <a:off x="386107" y="242155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sp:txBody>
      <dsp:txXfrm>
        <a:off x="423574" y="2459020"/>
        <a:ext cx="7123408" cy="692586"/>
      </dsp:txXfrm>
    </dsp:sp>
    <dsp:sp modelId="{5B2E6FCE-925B-4203-98CE-A26D85E6C66B}">
      <dsp:nvSpPr>
        <dsp:cNvPr id="0" name=""/>
        <dsp:cNvSpPr/>
      </dsp:nvSpPr>
      <dsp:spPr>
        <a:xfrm>
          <a:off x="0" y="398467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86107" y="360091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sp:txBody>
      <dsp:txXfrm>
        <a:off x="423574" y="3638380"/>
        <a:ext cx="7123408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38836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60316" y="2555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sp:txBody>
      <dsp:txXfrm>
        <a:off x="400665" y="65905"/>
        <a:ext cx="6636817" cy="745862"/>
      </dsp:txXfrm>
    </dsp:sp>
    <dsp:sp modelId="{28D29A77-6EF1-41E1-97A3-58D5B0F42614}">
      <dsp:nvSpPr>
        <dsp:cNvPr id="0" name=""/>
        <dsp:cNvSpPr/>
      </dsp:nvSpPr>
      <dsp:spPr>
        <a:xfrm>
          <a:off x="0" y="170891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60316" y="129563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sp:txBody>
      <dsp:txXfrm>
        <a:off x="400665" y="1335985"/>
        <a:ext cx="6636817" cy="745862"/>
      </dsp:txXfrm>
    </dsp:sp>
    <dsp:sp modelId="{5B2E6FCE-925B-4203-98CE-A26D85E6C66B}">
      <dsp:nvSpPr>
        <dsp:cNvPr id="0" name=""/>
        <dsp:cNvSpPr/>
      </dsp:nvSpPr>
      <dsp:spPr>
        <a:xfrm>
          <a:off x="0" y="297899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60316" y="2565717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sp:txBody>
      <dsp:txXfrm>
        <a:off x="400665" y="2606066"/>
        <a:ext cx="6636817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221393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517176" y="3949412"/>
            <a:ext cx="91576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6. </a:t>
            </a:r>
          </a:p>
          <a:p>
            <a:pPr lvl="0"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EXPLORAČNÍ VÝZKUM</a:t>
            </a:r>
            <a:endParaRPr lang="cs-CZ" sz="44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KATEGORIE PILOTNÍCH STUDIÍ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337A5643-D006-4330-8C59-0214F5D58E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7329158"/>
              </p:ext>
            </p:extLst>
          </p:nvPr>
        </p:nvGraphicFramePr>
        <p:xfrm>
          <a:off x="234461" y="1078523"/>
          <a:ext cx="7206328" cy="3710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4624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FOCUS GROUP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nestrukturovaný rozhovor s malou skupinou lidí.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„volný rozhovor“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Ideální počet účastníků je 6 až 10, skupina by měla být homogenní (spotřebitelé stejného druhu výrobku, věková skupina).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 počátcích výzkumu a je vhodná pro screening, může být uplatňována i v pozdějších fázích výzkumného projektu.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Metoda však často generuje více otázek než odpovědí.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současnosti se používá i </a:t>
            </a:r>
            <a:r>
              <a:rPr lang="cs-CZ" sz="3000" b="1" dirty="0">
                <a:latin typeface="Amasis MT Pro Medium" panose="02040604050005020304" pitchFamily="18" charset="-18"/>
              </a:rPr>
              <a:t>online </a:t>
            </a:r>
            <a:r>
              <a:rPr lang="cs-CZ" sz="3000" b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dirty="0">
                <a:latin typeface="Amasis MT Pro Medium" panose="02040604050005020304" pitchFamily="18" charset="-18"/>
              </a:rPr>
              <a:t> </a:t>
            </a:r>
            <a:r>
              <a:rPr lang="cs-CZ" sz="3000" b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dirty="0">
                <a:latin typeface="Amasis MT Pro Medium" panose="02040604050005020304" pitchFamily="18" charset="-18"/>
              </a:rPr>
              <a:t> interview.</a:t>
            </a:r>
          </a:p>
        </p:txBody>
      </p:sp>
    </p:spTree>
    <p:extLst>
      <p:ext uri="{BB962C8B-B14F-4D97-AF65-F5344CB8AC3E}">
        <p14:creationId xmlns:p14="http://schemas.microsoft.com/office/powerpoint/2010/main" val="2282983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PROJEKČNÍ TECHNIKY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Využívají se tehdy, když jsme výzkumníci a předpokládáme, že respondent nebude chtít reagovat na přímé otázky.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Identifikace respondenta se provádí testování při individuálních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b="1" u="sng" dirty="0">
                <a:latin typeface="Amasis MT Pro Medium" panose="02040604050005020304" pitchFamily="18" charset="-18"/>
              </a:rPr>
              <a:t>Testy projekčních technik: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Slovní asociace </a:t>
            </a:r>
            <a:r>
              <a:rPr lang="cs-CZ" sz="3000" b="1" dirty="0">
                <a:latin typeface="Amasis MT Pro Medium" panose="02040604050005020304" pitchFamily="18" charset="-18"/>
              </a:rPr>
              <a:t>(zjišťování reakcí a postojů k výrobku, značce, podniku, propagaci)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Dokončování vět nebo příběhu</a:t>
            </a:r>
            <a:r>
              <a:rPr lang="cs-CZ" sz="3000" b="1" dirty="0">
                <a:latin typeface="Amasis MT Pro Medium" panose="02040604050005020304" pitchFamily="18" charset="-18"/>
              </a:rPr>
              <a:t> (odhalení motivů, postojů a názorů)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Interpretace obrázků </a:t>
            </a:r>
            <a:r>
              <a:rPr lang="cs-CZ" sz="3000" b="1" dirty="0">
                <a:latin typeface="Amasis MT Pro Medium" panose="02040604050005020304" pitchFamily="18" charset="-18"/>
              </a:rPr>
              <a:t>(co znamená, jak k tomu došlo, co si myslí a jaký bude výsledek, odhalení vnitřního stavu vědomí)</a:t>
            </a:r>
          </a:p>
        </p:txBody>
      </p:sp>
    </p:spTree>
    <p:extLst>
      <p:ext uri="{BB962C8B-B14F-4D97-AF65-F5344CB8AC3E}">
        <p14:creationId xmlns:p14="http://schemas.microsoft.com/office/powerpoint/2010/main" val="2508931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632144"/>
            <a:ext cx="1173869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Technika třetí osoby </a:t>
            </a:r>
            <a:r>
              <a:rPr lang="cs-CZ" sz="3000" dirty="0">
                <a:latin typeface="Amasis MT Pro Medium" panose="02040604050005020304" pitchFamily="18" charset="-18"/>
              </a:rPr>
              <a:t>(dotazování jak by reagovali na určitou situaci přátelé, rodina, kolegové, promítání vlastních postojů na třetí osobu)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Hraní rolí</a:t>
            </a:r>
            <a:r>
              <a:rPr lang="cs-CZ" sz="3000" b="1" dirty="0">
                <a:latin typeface="Amasis MT Pro Medium" panose="02040604050005020304" pitchFamily="18" charset="-18"/>
              </a:rPr>
              <a:t> (technika při, které testovaný bere roli jiné osoby)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Kreslení </a:t>
            </a:r>
            <a:r>
              <a:rPr lang="cs-CZ" sz="3000" b="1" dirty="0">
                <a:latin typeface="Amasis MT Pro Medium" panose="02040604050005020304" pitchFamily="18" charset="-18"/>
              </a:rPr>
              <a:t>(malování do prázdných dialogových bublin, doplňování dialogů)</a:t>
            </a:r>
          </a:p>
        </p:txBody>
      </p:sp>
    </p:spTree>
    <p:extLst>
      <p:ext uri="{BB962C8B-B14F-4D97-AF65-F5344CB8AC3E}">
        <p14:creationId xmlns:p14="http://schemas.microsoft.com/office/powerpoint/2010/main" val="3366469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HLOUBKOVÉ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individuální hloubkový rozhovor s cílem odhalit hluboce zakořeněné příčiny určitých názorů, postojů, chování, které si často respondent vůbec neuvědomuje.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Rozhovor by měl vést školený specialista = psycholog.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Podmínky pro úspěšný hloubkový rozhovor: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uvolněnost,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umění usměrňovat diskuzi k danému tématu,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 tazatele získat zajímavé a pravdivé informace od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Doba trvání 1 až 2 hodiny, zaznamenávání pro další analyzování.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83748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POUŽITÍ A OMEZENÍ KVALITATIVNÍ ANALÝZY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umožňují získat informace vysvětlující příčiny určitého chování spotřebitelů za daných podmínek.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Použití kvalitativních metod má určitá omezení: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malý počet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nemusí přinést reprezentativní výsledky,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víceznačné výsledky.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nenahradí terénní výzkumy velkého rozsahu, ale přinášejí podklad pro další výzkum.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9738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výzkumnou metodu, která pomáhá zabezpečit vyšší přesnost odhadu budoucího vývoje.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Přispívá k odhalení jádra marketingového problému a může mít podobu jak nezávislé jednoduché studie tak i opakovaná zjišťování.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exploračního výzkumu je: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snadnější porozumění konceptu a struktuře problému,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odhalení trendů a jevů na stanovené vzorku.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Smyslem výzkumu je zabezpečení kvalitativních dat, nesmíme očekávat detailní kvantifikovaná data.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 výzkum nelze považovat za závěrečný kvantifikovatelný výzkum.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DŮVODY EXPLORAČNÍHO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 provádění exploračního výzkumu se přistupuje, když máme reálný a rozpoznatelný problém ve firmě.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Zmapování výchozí situace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úrovně problému a jeho celkového rozsahu a šíře dopadu.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priorit, ze kterých vychází další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Samotný projekt výzkumu ještě není přesně stanoven, ale na straně firmy existuje velká poptávka po informacích.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Průzkum alternativ.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Nalézání nových příležitostí.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393214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235191"/>
            <a:ext cx="11721507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Průzkum alternativ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Exploračním výzkumem se určuje nejlepší alternativa pro řešení existujícího problému.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Firma využívá této možnost v případě omezeného rozpočtu nebo nemožnosti reagovat na všechny potenciální výzvy na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Nalézání nových příležitostí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Požadavek marketérů na explorační výzkum je na objevení nových příležitostí pro uvedení dalších produktů na trh.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Slouží ke zdokonalení stávajících produktů</a:t>
            </a:r>
          </a:p>
        </p:txBody>
      </p:sp>
    </p:spTree>
    <p:extLst>
      <p:ext uri="{BB962C8B-B14F-4D97-AF65-F5344CB8AC3E}">
        <p14:creationId xmlns:p14="http://schemas.microsoft.com/office/powerpoint/2010/main" val="94349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ZÁKLADNÍ DRUHY EXPLORAČNÍHO VÝZKUMU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77AEC3A3-DCE3-492A-A887-19ACC15CA1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387730"/>
              </p:ext>
            </p:extLst>
          </p:nvPr>
        </p:nvGraphicFramePr>
        <p:xfrm>
          <a:off x="242277" y="1077646"/>
          <a:ext cx="7722143" cy="4702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0588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EXPERTNÍ ODHAD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Metodu expertního odhadu může provádět pouze dostatečně informovaná a vzdělaná osoba.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Musí mít: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široký přehled o problémech jejich dynamice,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práce s daty,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statistických metod.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rámci této metody se vzájemně srovnávají minimálně dvě nezávislé studie vytvořené nezávislými skupinami odborníků.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Expertní odhad nepředstavuje konečný výstup výzkumu. </a:t>
            </a:r>
          </a:p>
        </p:txBody>
      </p:sp>
    </p:spTree>
    <p:extLst>
      <p:ext uri="{BB962C8B-B14F-4D97-AF65-F5344CB8AC3E}">
        <p14:creationId xmlns:p14="http://schemas.microsoft.com/office/powerpoint/2010/main" val="26424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ANALÝZA SEKUNÁDRNÍCH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rozbor již zpracovaných a široce dostupných údajů ze statistických ročenek, regionálních, odvětvových, oborových a sociálních statistických souhrnů.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Analýza sekundárních dat vytváří rámcový obraz o: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oboru,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činnost,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ekonomických podmínkách podnikání.</a:t>
            </a:r>
          </a:p>
        </p:txBody>
      </p:sp>
    </p:spTree>
    <p:extLst>
      <p:ext uri="{BB962C8B-B14F-4D97-AF65-F5344CB8AC3E}">
        <p14:creationId xmlns:p14="http://schemas.microsoft.com/office/powerpoint/2010/main" val="399828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PŘÍPADOVÉ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Spočívá v transformaci již realizovaných projektů jiných subjektů na vlastní podnik.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„Transfer zkušeností“.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Problémem této metody je neochota sdílet podnikové informace a dostatečná transparentnost konkurenčních subjektů.</a:t>
            </a:r>
          </a:p>
        </p:txBody>
      </p:sp>
    </p:spTree>
    <p:extLst>
      <p:ext uri="{BB962C8B-B14F-4D97-AF65-F5344CB8AC3E}">
        <p14:creationId xmlns:p14="http://schemas.microsoft.com/office/powerpoint/2010/main" val="256131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PILOTNÍ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soubor výzkumných technik.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příklady práce v terénu v malém měřítku = malý výzkumný projekt, který zahrnuje vzorkování, které nemá podmínku preciznosti, tak jako to má rozsáhlý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Pilotní studie generují primární data, která jsou potřebná pro kvalitativní analýzu, odlišení od výzkumu, který vychází ze sekundárních dat.</a:t>
            </a:r>
          </a:p>
        </p:txBody>
      </p:sp>
    </p:spTree>
    <p:extLst>
      <p:ext uri="{BB962C8B-B14F-4D97-AF65-F5344CB8AC3E}">
        <p14:creationId xmlns:p14="http://schemas.microsoft.com/office/powerpoint/2010/main" val="216047474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759</Words>
  <Application>Microsoft Office PowerPoint</Application>
  <PresentationFormat>Vlastní</PresentationFormat>
  <Paragraphs>89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104</cp:revision>
  <dcterms:created xsi:type="dcterms:W3CDTF">2021-10-06T11:18:58Z</dcterms:created>
  <dcterms:modified xsi:type="dcterms:W3CDTF">2023-10-26T17:16:55Z</dcterms:modified>
</cp:coreProperties>
</file>