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sldIdLst>
    <p:sldId id="332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331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30" autoAdjust="0"/>
  </p:normalViewPr>
  <p:slideViewPr>
    <p:cSldViewPr snapToGrid="0">
      <p:cViewPr>
        <p:scale>
          <a:sx n="70" d="100"/>
          <a:sy n="70" d="100"/>
        </p:scale>
        <p:origin x="-720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364855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24126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0" name="Zaoblený obdélník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466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163186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202566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5810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157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Zaoblený obdélník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62306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2519005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32535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746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Zaoblený obdélník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170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3670" y="131824"/>
            <a:ext cx="2300345" cy="90870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="" xmlns:a16="http://schemas.microsoft.com/office/drawing/2014/main" id="{05D3AEE7-2877-4EB1-BC64-835F3F89AC0B}"/>
              </a:ext>
            </a:extLst>
          </p:cNvPr>
          <p:cNvSpPr txBox="1"/>
          <p:nvPr/>
        </p:nvSpPr>
        <p:spPr>
          <a:xfrm>
            <a:off x="570273" y="1248012"/>
            <a:ext cx="11275984" cy="1107996"/>
          </a:xfrm>
          <a:prstGeom prst="rect">
            <a:avLst/>
          </a:prstGeom>
          <a:noFill/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txBody>
          <a:bodyPr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6600" b="1" dirty="0" smtClean="0">
                <a:ln w="11430">
                  <a:solidFill>
                    <a:prstClr val="black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60000" dist="29997" dir="5400000" sy="-100000" algn="bl" rotWithShape="0"/>
                </a:effectLst>
                <a:latin typeface="Berlin Sans FB Demi" panose="020E0802020502020306" pitchFamily="34" charset="0"/>
              </a:rPr>
              <a:t>MARKETINGOVÝ VÝZKUM</a:t>
            </a:r>
            <a:endParaRPr lang="cs-CZ" sz="6600" b="1" dirty="0">
              <a:ln w="11430">
                <a:solidFill>
                  <a:prstClr val="black"/>
                </a:solidFill>
              </a:ln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60000" endA="900" endPos="60000" dist="29997" dir="5400000" sy="-100000" algn="bl" rotWithShape="0"/>
              </a:effectLst>
              <a:latin typeface="Berlin Sans FB Demi" panose="020E0802020502020306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05D3AEE7-2877-4EB1-BC64-835F3F89AC0B}"/>
              </a:ext>
            </a:extLst>
          </p:cNvPr>
          <p:cNvSpPr txBox="1"/>
          <p:nvPr/>
        </p:nvSpPr>
        <p:spPr>
          <a:xfrm>
            <a:off x="507242" y="3454081"/>
            <a:ext cx="11177516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44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5. </a:t>
            </a:r>
          </a:p>
          <a:p>
            <a:pPr algn="ctr"/>
            <a:r>
              <a:rPr lang="cs-CZ" sz="44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DEFINOVÁNÍ PROBLÉMU </a:t>
            </a:r>
          </a:p>
          <a:p>
            <a:pPr algn="ctr"/>
            <a:r>
              <a:rPr lang="cs-CZ" sz="44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A </a:t>
            </a:r>
            <a:r>
              <a:rPr lang="cs-CZ" sz="4400" b="1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VÝZKUMNÝ </a:t>
            </a:r>
            <a:r>
              <a:rPr lang="cs-CZ" sz="44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PROCES</a:t>
            </a:r>
          </a:p>
        </p:txBody>
      </p:sp>
    </p:spTree>
    <p:extLst>
      <p:ext uri="{BB962C8B-B14F-4D97-AF65-F5344CB8AC3E}">
        <p14:creationId xmlns:p14="http://schemas.microsoft.com/office/powerpoint/2010/main" val="3227085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64313"/>
            <a:ext cx="1147810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DEFINOVÁNÍ PROBLÉMU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Stupeň nejistoty ovlivňuje marketingové rozhodování  ve vedení typy výzkumu.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Marketingový manažer musí mít naprostou jistotu týkající se podnikatelsko-obchodní situace.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Většina marketingových rozhodování se pohybuje mezi dvěma extrémy: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rutinními výzkumnými technikami,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naprostou nejasností zkoumaného problému.</a:t>
            </a:r>
          </a:p>
        </p:txBody>
      </p:sp>
    </p:spTree>
    <p:extLst>
      <p:ext uri="{BB962C8B-B14F-4D97-AF65-F5344CB8AC3E}">
        <p14:creationId xmlns:p14="http://schemas.microsoft.com/office/powerpoint/2010/main" val="341798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64313"/>
            <a:ext cx="1147810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PROCES DEFINOVÁNÍ PROBLÉMU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Definice problému identifikuje jaké specifické rozhodnutí má být učiněno nebo jaký problém má být vyřešen.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kritické stádium výzkumného procesu.</a:t>
            </a:r>
          </a:p>
          <a:p>
            <a:pPr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000" dirty="0">
                <a:latin typeface="Amasis MT Pro Medium" panose="02040604050005020304" pitchFamily="18" charset="-18"/>
              </a:rPr>
              <a:t>Stanovení cíle výzkumu.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000" dirty="0">
                <a:latin typeface="Amasis MT Pro Medium" panose="02040604050005020304" pitchFamily="18" charset="-18"/>
              </a:rPr>
              <a:t>Porozumění pozadí výzkumu.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000" dirty="0">
                <a:latin typeface="Amasis MT Pro Medium" panose="02040604050005020304" pitchFamily="18" charset="-18"/>
              </a:rPr>
              <a:t>Izolovat a identifikovat problém.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000" dirty="0">
                <a:latin typeface="Amasis MT Pro Medium" panose="02040604050005020304" pitchFamily="18" charset="-18"/>
              </a:rPr>
              <a:t>Determinovat jednotky analýzy.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000" dirty="0">
                <a:latin typeface="Amasis MT Pro Medium" panose="02040604050005020304" pitchFamily="18" charset="-18"/>
              </a:rPr>
              <a:t>Stanovit relevantních proměnné.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000" dirty="0">
                <a:latin typeface="Amasis MT Pro Medium" panose="02040604050005020304" pitchFamily="18" charset="-18"/>
              </a:rPr>
              <a:t>Stanovit správné otázky výzkumu a výzkumných cílů.</a:t>
            </a:r>
          </a:p>
        </p:txBody>
      </p:sp>
    </p:spTree>
    <p:extLst>
      <p:ext uri="{BB962C8B-B14F-4D97-AF65-F5344CB8AC3E}">
        <p14:creationId xmlns:p14="http://schemas.microsoft.com/office/powerpoint/2010/main" val="2795727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Obsah obrázku led, polypovci&#10;&#10;Popis byl vytvořen automaticky">
            <a:extLst>
              <a:ext uri="{FF2B5EF4-FFF2-40B4-BE49-F238E27FC236}">
                <a16:creationId xmlns:a16="http://schemas.microsoft.com/office/drawing/2014/main" xmlns="" id="{E1258DC7-2FCC-45A8-8086-3B4EA0CB63D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64313"/>
            <a:ext cx="11478106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500" b="1" dirty="0">
                <a:latin typeface="Amasis MT Pro Medium" panose="02040604050005020304" pitchFamily="18" charset="-18"/>
              </a:rPr>
              <a:t>STANOVENÍ CÍLE VÝZKUMU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„Jaký je správný cíl výzkumu?“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Manažerský cíl vyjádřený v měřitelných termínech a podmínkách.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Použití principu skrytého ledovce       vidět je pouze 10 % nad hladinou, zatímco pod hladinou je 90 %        celý problém není viditelný a vnímán marketingovými manažery. 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xmlns="" id="{2A2B0C35-A283-443D-8D2B-5FB37C805924}"/>
              </a:ext>
            </a:extLst>
          </p:cNvPr>
          <p:cNvSpPr/>
          <p:nvPr/>
        </p:nvSpPr>
        <p:spPr>
          <a:xfrm>
            <a:off x="5857038" y="1980194"/>
            <a:ext cx="468923" cy="322087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xmlns="" id="{2E6B0E2F-4BC7-4C5E-B26C-0BB85941302E}"/>
              </a:ext>
            </a:extLst>
          </p:cNvPr>
          <p:cNvSpPr/>
          <p:nvPr/>
        </p:nvSpPr>
        <p:spPr>
          <a:xfrm>
            <a:off x="6871399" y="2436257"/>
            <a:ext cx="468923" cy="322087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 w="38100">
                <a:solidFill>
                  <a:sysClr val="windowText" lastClr="00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222974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7D88ED3E-9CEC-4A57-9949-72A42C7BB035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4" y="164313"/>
            <a:ext cx="11870815" cy="5524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2. POROZUMĚNÍ POZADÍ VÝZKUMU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Zkušení marketingoví manažeři si uvědomují, že důležité informace o situaci získají studiem předcházejících událostí a důvodů. „Proč se problémy objevily</a:t>
            </a:r>
            <a:r>
              <a:rPr lang="cs-CZ" sz="2800" dirty="0">
                <a:latin typeface="Amasis MT Pro Medium" panose="02040604050005020304" pitchFamily="18" charset="-18"/>
              </a:rPr>
              <a:t>?“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800" dirty="0">
                <a:latin typeface="Amasis MT Pro Medium" panose="02040604050005020304" pitchFamily="18" charset="-18"/>
              </a:rPr>
              <a:t>Provedení </a:t>
            </a:r>
            <a:r>
              <a:rPr lang="cs-CZ" sz="2800" b="1" dirty="0">
                <a:ln w="19050">
                  <a:solidFill>
                    <a:schemeClr val="tx1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situační analýzy</a:t>
            </a:r>
            <a:r>
              <a:rPr lang="cs-CZ" sz="2800" b="1" dirty="0">
                <a:latin typeface="Amasis MT Pro Medium" panose="02040604050005020304" pitchFamily="18" charset="-18"/>
              </a:rPr>
              <a:t>        </a:t>
            </a:r>
            <a:r>
              <a:rPr lang="cs-CZ" sz="2800" dirty="0">
                <a:latin typeface="Amasis MT Pro Medium" panose="02040604050005020304" pitchFamily="18" charset="-18"/>
              </a:rPr>
              <a:t>zahrnuje a popisuje sběr neformálních informací.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800" dirty="0">
                <a:latin typeface="Amasis MT Pro Medium" panose="02040604050005020304" pitchFamily="18" charset="-18"/>
              </a:rPr>
              <a:t>Seznámení se s podmínkami a prostředím, ve kterém se budou muset rozhodovat.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800" dirty="0">
                <a:latin typeface="Amasis MT Pro Medium" panose="02040604050005020304" pitchFamily="18" charset="-18"/>
              </a:rPr>
              <a:t>Provedení exploračního výzkumu k získání důležitých informací.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endParaRPr lang="cs-CZ" sz="2800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endParaRPr lang="cs-CZ" sz="3000" dirty="0">
              <a:latin typeface="Amasis MT Pro Medium" panose="02040604050005020304" pitchFamily="18" charset="-18"/>
            </a:endParaRP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xmlns="" id="{10FCCA7E-78E6-46E4-B789-A538F2316FFC}"/>
              </a:ext>
            </a:extLst>
          </p:cNvPr>
          <p:cNvSpPr/>
          <p:nvPr/>
        </p:nvSpPr>
        <p:spPr>
          <a:xfrm>
            <a:off x="4612042" y="2375459"/>
            <a:ext cx="468923" cy="322087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8637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64313"/>
            <a:ext cx="1147810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3. IZOLOVAT A IDENTIFIKOVAT PROBLÉM</a:t>
            </a:r>
          </a:p>
          <a:p>
            <a:pPr>
              <a:spcBef>
                <a:spcPts val="600"/>
              </a:spcBef>
            </a:pPr>
            <a:endParaRPr lang="cs-CZ" sz="3500" dirty="0">
              <a:latin typeface="Amasis MT Pro Medium" panose="02040604050005020304" pitchFamily="18" charset="-18"/>
            </a:endParaRPr>
          </a:p>
          <a:p>
            <a:pPr algn="ctr"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Malému pivovaru výrazně klesly prodeje piva.</a:t>
            </a:r>
          </a:p>
          <a:p>
            <a:pPr algn="ctr"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 algn="ctr"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Pivovar si myslí, že spotřebitelé preferují chuť konkrétní značky a zamysleli by se nad úpravou chuti.</a:t>
            </a:r>
          </a:p>
          <a:p>
            <a:pPr algn="ctr"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 algn="ctr"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Ve skutečnosti je však problém v balení, je staromódní, nezaujme.</a:t>
            </a:r>
          </a:p>
          <a:p>
            <a:pPr algn="ctr"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 algn="ctr">
              <a:spcBef>
                <a:spcPts val="600"/>
              </a:spcBef>
            </a:pPr>
            <a:r>
              <a:rPr lang="cs-CZ" sz="3000" dirty="0">
                <a:ln w="19050">
                  <a:solidFill>
                    <a:schemeClr val="tx1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Je nutné identifikovat problém správně!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xmlns="" id="{A6A38F68-FF52-40AA-941C-8F2B6B35D5C5}"/>
              </a:ext>
            </a:extLst>
          </p:cNvPr>
          <p:cNvSpPr/>
          <p:nvPr/>
        </p:nvSpPr>
        <p:spPr>
          <a:xfrm rot="5400000">
            <a:off x="5486401" y="2053790"/>
            <a:ext cx="468923" cy="322087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xmlns="" id="{20F8A28C-FF6B-40B1-AAFA-20BD28A68174}"/>
              </a:ext>
            </a:extLst>
          </p:cNvPr>
          <p:cNvSpPr/>
          <p:nvPr/>
        </p:nvSpPr>
        <p:spPr>
          <a:xfrm rot="5400000">
            <a:off x="5486401" y="3569974"/>
            <a:ext cx="468923" cy="322087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xmlns="" id="{2E759E05-9272-49C7-B618-EBAA08652AFD}"/>
              </a:ext>
            </a:extLst>
          </p:cNvPr>
          <p:cNvSpPr/>
          <p:nvPr/>
        </p:nvSpPr>
        <p:spPr>
          <a:xfrm rot="5400000">
            <a:off x="5486401" y="4752667"/>
            <a:ext cx="468923" cy="322087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9954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64313"/>
            <a:ext cx="1147810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4. DETERMINOVÁNÍ JEDNOTKY ANALÝZY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Definice problému vyžaduje, aby výzkumníci definovali pro zpracování studie jednotku analýzy.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Výzkumník musí specifikovat, zda budou provádět šetření a jaká data budou sbírat.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Příklad při studii domácností je typickou jednotkou manželský pár.        Důvodem je fakt, že většinu rozhodování provádějí společně (koupě bytu).</a:t>
            </a:r>
          </a:p>
        </p:txBody>
      </p:sp>
    </p:spTree>
    <p:extLst>
      <p:ext uri="{BB962C8B-B14F-4D97-AF65-F5344CB8AC3E}">
        <p14:creationId xmlns:p14="http://schemas.microsoft.com/office/powerpoint/2010/main" val="1128985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4" y="164313"/>
            <a:ext cx="1207401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5. STANOVENÍ RELEVANTNÍ PROMĚNNÉ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Stanovení klíčové proměnné.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endParaRPr lang="cs-CZ" sz="35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6. STANOVENÍ SPRÁVNÉ OTÁZKY VÝZKUMU  A VÝZKUMNÝCH CÍLŮ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Manažeři a výzkumníci zpracovávají písemné prohlášení o výzkumných otázkách a výzkumných cílech a stanovují hypotézy.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Hypotéza je stanovisko, které je podepřeno nebo vyvráceno získanými empirickými daty.</a:t>
            </a:r>
          </a:p>
          <a:p>
            <a:pPr>
              <a:spcBef>
                <a:spcPts val="600"/>
              </a:spcBef>
            </a:pPr>
            <a:endParaRPr lang="cs-CZ" sz="35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83109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64313"/>
            <a:ext cx="1147810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NÁVRH VÝZKUMU</a:t>
            </a:r>
          </a:p>
          <a:p>
            <a:pPr>
              <a:spcBef>
                <a:spcPts val="600"/>
              </a:spcBef>
            </a:pPr>
            <a:endParaRPr lang="cs-CZ" sz="2000" b="1" dirty="0">
              <a:latin typeface="Amasis MT Pro Medium" panose="02040604050005020304" pitchFamily="18" charset="-18"/>
            </a:endParaRP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500" b="1" dirty="0">
                <a:latin typeface="Amasis MT Pro Medium" panose="02040604050005020304" pitchFamily="18" charset="-18"/>
              </a:rPr>
              <a:t>Záměr výzkumu.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500" b="1" dirty="0">
                <a:latin typeface="Amasis MT Pro Medium" panose="02040604050005020304" pitchFamily="18" charset="-18"/>
              </a:rPr>
              <a:t>Projekt výzkumu.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500" b="1" dirty="0">
                <a:latin typeface="Amasis MT Pro Medium" panose="02040604050005020304" pitchFamily="18" charset="-18"/>
              </a:rPr>
              <a:t>Návrh vzorkování.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500" b="1" dirty="0">
                <a:latin typeface="Amasis MT Pro Medium" panose="02040604050005020304" pitchFamily="18" charset="-18"/>
              </a:rPr>
              <a:t>Sběr dat.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500" b="1" dirty="0">
                <a:latin typeface="Amasis MT Pro Medium" panose="02040604050005020304" pitchFamily="18" charset="-18"/>
              </a:rPr>
              <a:t>Zpracování dat a analýza.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500" b="1" dirty="0">
                <a:latin typeface="Amasis MT Pro Medium" panose="02040604050005020304" pitchFamily="18" charset="-18"/>
              </a:rPr>
              <a:t>Příprava závěrečné zprávy.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500" b="1" dirty="0">
                <a:latin typeface="Amasis MT Pro Medium" panose="02040604050005020304" pitchFamily="18" charset="-18"/>
              </a:rPr>
              <a:t>Rozpočet a časový plán.</a:t>
            </a:r>
            <a:endParaRPr lang="cs-CZ" sz="30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86669974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1430</TotalTime>
  <Words>393</Words>
  <Application>Microsoft Office PowerPoint</Application>
  <PresentationFormat>Vlastní</PresentationFormat>
  <Paragraphs>57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Motiv Office</vt:lpstr>
      <vt:lpstr>Jmění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Renáta</cp:lastModifiedBy>
  <cp:revision>95</cp:revision>
  <dcterms:created xsi:type="dcterms:W3CDTF">2021-10-06T11:18:58Z</dcterms:created>
  <dcterms:modified xsi:type="dcterms:W3CDTF">2023-10-26T17:15:09Z</dcterms:modified>
</cp:coreProperties>
</file>