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2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0" autoAdjust="0"/>
  </p:normalViewPr>
  <p:slideViewPr>
    <p:cSldViewPr snapToGrid="0">
      <p:cViewPr>
        <p:scale>
          <a:sx n="70" d="100"/>
          <a:sy n="70" d="100"/>
        </p:scale>
        <p:origin x="-7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" y="0"/>
            <a:ext cx="12192000" cy="6858000"/>
          </a:xfrm>
          <a:prstGeom prst="rect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70" y="131824"/>
            <a:ext cx="2300345" cy="9087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5D3AEE7-2877-4EB1-BC64-835F3F89AC0B}"/>
              </a:ext>
            </a:extLst>
          </p:cNvPr>
          <p:cNvSpPr txBox="1"/>
          <p:nvPr/>
        </p:nvSpPr>
        <p:spPr>
          <a:xfrm>
            <a:off x="570273" y="1248012"/>
            <a:ext cx="11098563" cy="110799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dirty="0" smtClean="0">
                <a:ln w="1143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erlin Sans FB Demi" panose="020E0802020502020306" pitchFamily="34" charset="0"/>
              </a:rPr>
              <a:t>MARKETINGOVÝ VÝZKUM</a:t>
            </a:r>
            <a:endParaRPr lang="cs-CZ" sz="6600" b="1" dirty="0">
              <a:ln w="11430">
                <a:solidFill>
                  <a:prstClr val="black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05D3AEE7-2877-4EB1-BC64-835F3F89AC0B}"/>
              </a:ext>
            </a:extLst>
          </p:cNvPr>
          <p:cNvSpPr txBox="1"/>
          <p:nvPr/>
        </p:nvSpPr>
        <p:spPr>
          <a:xfrm>
            <a:off x="657367" y="4040088"/>
            <a:ext cx="108772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10. </a:t>
            </a:r>
          </a:p>
          <a:p>
            <a:pPr algn="ctr"/>
            <a:r>
              <a:rPr lang="cs-CZ" sz="4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MĚŘENÍ</a:t>
            </a:r>
          </a:p>
        </p:txBody>
      </p:sp>
    </p:spTree>
    <p:extLst>
      <p:ext uri="{BB962C8B-B14F-4D97-AF65-F5344CB8AC3E}">
        <p14:creationId xmlns:p14="http://schemas.microsoft.com/office/powerpoint/2010/main" val="322708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POSTOJOVÉ ŠKÁLY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Jednoduchá postojová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Ve většině základních měření postojů se očekává, že jedinci vyjádří souhlas nebo nesouhlas s předloženým tvrzením nebo takto reagují na jednoduchou položenou otázku.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Postojová hodnotící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při marketingovém výzkumu využívána nejčastěji, jelikož je jednoduchá a lze ji přizpůsobit většině zjišťovaných situací.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vyjadřuje stupeň svého postoje.</a:t>
            </a:r>
          </a:p>
        </p:txBody>
      </p:sp>
    </p:spTree>
    <p:extLst>
      <p:ext uri="{BB962C8B-B14F-4D97-AF65-F5344CB8AC3E}">
        <p14:creationId xmlns:p14="http://schemas.microsoft.com/office/powerpoint/2010/main" val="381936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5A30014-8660-43D2-BE9B-02048219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4" y="876300"/>
            <a:ext cx="10267950" cy="59817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4E7B3E36-7989-406F-B070-8262C619289F}"/>
              </a:ext>
            </a:extLst>
          </p:cNvPr>
          <p:cNvSpPr txBox="1"/>
          <p:nvPr/>
        </p:nvSpPr>
        <p:spPr>
          <a:xfrm>
            <a:off x="337929" y="245358"/>
            <a:ext cx="85675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HODNOTÍCÍ POSTOJOVÁ ŠKÁLA</a:t>
            </a:r>
          </a:p>
        </p:txBody>
      </p:sp>
    </p:spTree>
    <p:extLst>
      <p:ext uri="{BB962C8B-B14F-4D97-AF65-F5344CB8AC3E}">
        <p14:creationId xmlns:p14="http://schemas.microsoft.com/office/powerpoint/2010/main" val="314257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Bodovací, známkovací, škála souhlasu.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Nejpoužívanější metoda měření postojů.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Od respondenta se požaduje, aby vyjádřil stupeň souhlasu nebo nesouhlasu s různými tvrzeními, která se týkají daného postoje k objektu.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má k vyjádření svého postoje škálu o pěti pozicích.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Výhodou je, že respondent hodnotí objekt pouze z jednoho aspektu.</a:t>
            </a:r>
          </a:p>
        </p:txBody>
      </p:sp>
    </p:spTree>
    <p:extLst>
      <p:ext uri="{BB962C8B-B14F-4D97-AF65-F5344CB8AC3E}">
        <p14:creationId xmlns:p14="http://schemas.microsoft.com/office/powerpoint/2010/main" val="301693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E62178D-7EC9-4434-9933-366A85A8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681860"/>
            <a:ext cx="9750287" cy="59014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D53CA0E8-9368-49F6-9E0F-9624EA6C900B}"/>
              </a:ext>
            </a:extLst>
          </p:cNvPr>
          <p:cNvSpPr txBox="1"/>
          <p:nvPr/>
        </p:nvSpPr>
        <p:spPr>
          <a:xfrm>
            <a:off x="198782" y="129208"/>
            <a:ext cx="67784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</p:txBody>
      </p:sp>
    </p:spTree>
    <p:extLst>
      <p:ext uri="{BB962C8B-B14F-4D97-AF65-F5344CB8AC3E}">
        <p14:creationId xmlns:p14="http://schemas.microsoft.com/office/powerpoint/2010/main" val="98577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OSGOODOVA METODA SÉMANTICKÉHO 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DIFERENCIÁLU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metodu škálování, která se používá k zjišťování image výrobku nebo organizace.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Např. Srovnávání image různých konkurenčních výrobků.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vyjadřují svůj postoj k předmětu výzkumu pomocí pětibodových nebo sedmibodových škál, které jsou na obou stranách označený opačnými hodnotami (malý x velký, silný x slabý). Středy jsou neutrální pozice.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Jednoduchá metoda k více </a:t>
            </a:r>
            <a:r>
              <a:rPr lang="cs-CZ" sz="3000" dirty="0" err="1">
                <a:latin typeface="Amasis MT Pro Medium" panose="02040604050005020304" pitchFamily="18" charset="-18"/>
              </a:rPr>
              <a:t>aspektovanému</a:t>
            </a:r>
            <a:r>
              <a:rPr lang="cs-CZ" sz="3000" dirty="0">
                <a:latin typeface="Amasis MT Pro Medium" panose="02040604050005020304" pitchFamily="18" charset="-18"/>
              </a:rPr>
              <a:t> hodnocení.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Získáme hodnocení jednotlivých hodnocení, celkové hodnocení i průměry.</a:t>
            </a:r>
          </a:p>
        </p:txBody>
      </p:sp>
    </p:spTree>
    <p:extLst>
      <p:ext uri="{BB962C8B-B14F-4D97-AF65-F5344CB8AC3E}">
        <p14:creationId xmlns:p14="http://schemas.microsoft.com/office/powerpoint/2010/main" val="46394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9CD10CE-304D-42DA-BC33-3297612A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1" t="19949" r="38368" b="13043"/>
          <a:stretch/>
        </p:blipFill>
        <p:spPr>
          <a:xfrm>
            <a:off x="2999383" y="565078"/>
            <a:ext cx="5436705" cy="60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NUMERICKÁ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Používá číselného vyjádření volby pomocí bodové stupnice.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Numerická škála využívá bipolární hodnoty a je podobná jako sémantický diferenciál.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GRAFICKÁ HODNOTÍCÍ ŠKÁLA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 je požádán, aby svůj postoj vyjádřil volbou určitého bodu na graficky vyznačené stupnici mezi dvěma póly.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0812A86-7562-4D7A-B501-F9191E7FA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" t="52319" r="72772" b="29565"/>
          <a:stretch/>
        </p:blipFill>
        <p:spPr>
          <a:xfrm>
            <a:off x="387625" y="4333461"/>
            <a:ext cx="4991833" cy="21369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4CB63E-79D9-47D2-ADEE-F4C3990DA4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86" t="50999" r="4751" b="42842"/>
          <a:stretch/>
        </p:blipFill>
        <p:spPr>
          <a:xfrm>
            <a:off x="5960584" y="4863748"/>
            <a:ext cx="5578745" cy="10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PRAVIDLA MĚŘENÍ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Pravidla měření jsou průvodcem, co dělat při měření.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Příklad: Jak definovat čas nákupu? Jak čas měřit?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Koncepce měření je generování ideje o skupině objektů, atributů, jevů nebo procesů.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Operativní definice vysvětluje jak chápat koncepci pomocí aktivit nebo operacím potřebných k měření.</a:t>
            </a:r>
          </a:p>
        </p:txBody>
      </p:sp>
    </p:spTree>
    <p:extLst>
      <p:ext uri="{BB962C8B-B14F-4D97-AF65-F5344CB8AC3E}">
        <p14:creationId xmlns:p14="http://schemas.microsoft.com/office/powerpoint/2010/main" val="87239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ŠKÁLOVÁNÍ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měření fenoménu pomocí stupnic = škál.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 marketingovém výzkumu se škálování používá při zjišťování postojů, názorů a jiných psychických jevů respondentů.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Zjištěné výsledky jsou statisticky zpracovatelné.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Kvalitativní fenomén lze transformovat do kvantifikovatelné podoby.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NEVÝHODY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Dané psychické fenomény je možno zachytit jen velmi hrubě.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 formální stránce je možné škálu vyjádřit číselně nebo graficky.</a:t>
            </a:r>
          </a:p>
        </p:txBody>
      </p:sp>
    </p:spTree>
    <p:extLst>
      <p:ext uri="{BB962C8B-B14F-4D97-AF65-F5344CB8AC3E}">
        <p14:creationId xmlns:p14="http://schemas.microsoft.com/office/powerpoint/2010/main" val="69896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TYPY ŠKÁL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1. Nominální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Využívá se ke kvalitativnímu třídění odpovědí, je však pouze výčtem různých kategorií odpovědí (např. výčet různých podnětů k nákupu určitého zboží)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Porovnávají se především četnosti a relativní četnosti jednotlivých kategorií odpovědí.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2. Ordinální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pořadovou škálu.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Zařazuje prvky do určitého vzájemného pořadí, které vyjadřuje jejich hodnocení, důležitost, přitažlivost.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škály se používají v marketingových výzkumech nejčastěji.</a:t>
            </a:r>
          </a:p>
        </p:txBody>
      </p:sp>
    </p:spTree>
    <p:extLst>
      <p:ext uri="{BB962C8B-B14F-4D97-AF65-F5344CB8AC3E}">
        <p14:creationId xmlns:p14="http://schemas.microsoft.com/office/powerpoint/2010/main" val="8382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3. Kardinální škála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Intervalová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Znamená, že se stejné vzdálenosti dvou hodnot přisuzuje stejný význam, ať jsou umístěny na škále kdekoliv, ale kde dvě hodnoty škály nemá smysl porovnávat poměrem.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Poměrové škály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Mají objektivně stanovenou nulu, hodnoty škály má smysl porovnávat vzájemným rozdílem nebo poměrem.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stupnice umožňují při zpracování odpovědí používat statistické metody, jsou běžné pro vyjádření spotřeby nebo spotřebních výdajů.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Pro měření postojů a názorů tyto škály nejsou používány.</a:t>
            </a:r>
          </a:p>
        </p:txBody>
      </p:sp>
    </p:spTree>
    <p:extLst>
      <p:ext uri="{BB962C8B-B14F-4D97-AF65-F5344CB8AC3E}">
        <p14:creationId xmlns:p14="http://schemas.microsoft.com/office/powerpoint/2010/main" val="103421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SROVNÁVÁNÍ POMOCÍ INDEXŮ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Index je veličina, která kvantitativně popisuje určitou sociálně ekonomickou skutečnost.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Nezajímá nás jenom jedna hodnota daného ukazatele, ale i její relativní nebo absolutní velikost ve vztahu k hodnotě téhož ukazatele v jiné situaci: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Relativní míra rozdílnosti,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Bezrozměrné číslo,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Charakterizuje znaky, osoby, předmětu, situace problému,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Řeší více otázek.</a:t>
            </a:r>
          </a:p>
        </p:txBody>
      </p:sp>
    </p:spTree>
    <p:extLst>
      <p:ext uri="{BB962C8B-B14F-4D97-AF65-F5344CB8AC3E}">
        <p14:creationId xmlns:p14="http://schemas.microsoft.com/office/powerpoint/2010/main" val="52099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KLASIFIKACE INDEXŮ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ČASOVÝ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PROSTOROVÝ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DRUHOVÝ</a:t>
            </a:r>
          </a:p>
          <a:p>
            <a:pPr>
              <a:spcBef>
                <a:spcPts val="600"/>
              </a:spcBef>
            </a:pPr>
            <a:endParaRPr lang="cs-CZ" sz="3000" dirty="0">
              <a:latin typeface="Amasis MT Pro Medium" panose="02040604050005020304" pitchFamily="18" charset="-18"/>
            </a:endParaRP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TŘI KRITÉRIA DOBRÉHO MĚŘENÍ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SPOLEHLIVOST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VALIDITA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CITLIVOST</a:t>
            </a:r>
          </a:p>
        </p:txBody>
      </p:sp>
    </p:spTree>
    <p:extLst>
      <p:ext uri="{BB962C8B-B14F-4D97-AF65-F5344CB8AC3E}">
        <p14:creationId xmlns:p14="http://schemas.microsoft.com/office/powerpoint/2010/main" val="47773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117985" y="3776"/>
            <a:ext cx="1195603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MĚŘENÍ POSTOJŮ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U většiny marketingových manažerů převládá víra, že hlavním marketingovým cílem je změnit postoj zákazníka k produktu, tak aby produkt koupil.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 úrovni jednotlivce je to velmi komplikovaný problém, avšak souhrnná změna postojů zákazníků může ukázat na souvislosti v celkové velikosti prodeje.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Citové, poznávací a behaviorální komponenty postojů mohou být měřeny různými způsoby. </a:t>
            </a:r>
          </a:p>
          <a:p>
            <a:r>
              <a:rPr lang="cs-CZ" sz="3000" b="1" dirty="0">
                <a:latin typeface="Amasis MT Pro Medium" panose="02040604050005020304" pitchFamily="18" charset="-18"/>
              </a:rPr>
              <a:t>POSTOJ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přetrvávající dispozice, odborně reagovat jistým způsobem kladně nebo záporně na určitý objekt, osobu, předmět.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Skládá se z citových a poznávacích složek a složek chování.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Postoj je obecně chápán jako hodnotící vztah.</a:t>
            </a:r>
          </a:p>
        </p:txBody>
      </p:sp>
    </p:spTree>
    <p:extLst>
      <p:ext uri="{BB962C8B-B14F-4D97-AF65-F5344CB8AC3E}">
        <p14:creationId xmlns:p14="http://schemas.microsoft.com/office/powerpoint/2010/main" val="393393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742E089-12F7-4CC9-99ED-BB4219DDFCF7}"/>
              </a:ext>
            </a:extLst>
          </p:cNvPr>
          <p:cNvSpPr txBox="1"/>
          <p:nvPr/>
        </p:nvSpPr>
        <p:spPr>
          <a:xfrm>
            <a:off x="260446" y="504581"/>
            <a:ext cx="11671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SEŘAZENÍ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mají úkol seřadit malý počet obchodů, značek nebo předmětů na základě stanovených preferencí nebo stimulujících charakteristik.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STANOVENÍ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odhalují důležitost značky nebo kvalitu značky.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TŘÍDĚNÍ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Respondenti jsou tázání na zatřídění předmětů do bloků nebo klasifikaci konceptů produktů.</a:t>
            </a:r>
          </a:p>
        </p:txBody>
      </p:sp>
    </p:spTree>
    <p:extLst>
      <p:ext uri="{BB962C8B-B14F-4D97-AF65-F5344CB8AC3E}">
        <p14:creationId xmlns:p14="http://schemas.microsoft.com/office/powerpoint/2010/main" val="121788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3504</TotalTime>
  <Words>748</Words>
  <Application>Microsoft Office PowerPoint</Application>
  <PresentationFormat>Vlastní</PresentationFormat>
  <Paragraphs>88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Renáta</cp:lastModifiedBy>
  <cp:revision>129</cp:revision>
  <dcterms:created xsi:type="dcterms:W3CDTF">2021-10-06T11:18:58Z</dcterms:created>
  <dcterms:modified xsi:type="dcterms:W3CDTF">2023-10-26T17:22:16Z</dcterms:modified>
</cp:coreProperties>
</file>