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1"/>
  </p:notesMasterIdLst>
  <p:handoutMasterIdLst>
    <p:handoutMasterId r:id="rId162"/>
  </p:handoutMasterIdLst>
  <p:sldIdLst>
    <p:sldId id="256" r:id="rId2"/>
    <p:sldId id="350" r:id="rId3"/>
    <p:sldId id="258" r:id="rId4"/>
    <p:sldId id="264" r:id="rId5"/>
    <p:sldId id="511" r:id="rId6"/>
    <p:sldId id="266" r:id="rId7"/>
    <p:sldId id="510" r:id="rId8"/>
    <p:sldId id="265" r:id="rId9"/>
    <p:sldId id="512" r:id="rId10"/>
    <p:sldId id="513" r:id="rId11"/>
    <p:sldId id="514" r:id="rId12"/>
    <p:sldId id="515" r:id="rId13"/>
    <p:sldId id="516" r:id="rId14"/>
    <p:sldId id="540" r:id="rId15"/>
    <p:sldId id="517" r:id="rId16"/>
    <p:sldId id="519" r:id="rId17"/>
    <p:sldId id="520" r:id="rId18"/>
    <p:sldId id="509" r:id="rId19"/>
    <p:sldId id="268" r:id="rId20"/>
    <p:sldId id="267" r:id="rId21"/>
    <p:sldId id="309" r:id="rId22"/>
    <p:sldId id="310" r:id="rId23"/>
    <p:sldId id="492" r:id="rId24"/>
    <p:sldId id="269" r:id="rId25"/>
    <p:sldId id="270" r:id="rId26"/>
    <p:sldId id="528" r:id="rId27"/>
    <p:sldId id="532" r:id="rId28"/>
    <p:sldId id="543" r:id="rId29"/>
    <p:sldId id="537" r:id="rId30"/>
    <p:sldId id="538" r:id="rId31"/>
    <p:sldId id="546" r:id="rId32"/>
    <p:sldId id="361" r:id="rId33"/>
    <p:sldId id="545" r:id="rId34"/>
    <p:sldId id="360" r:id="rId35"/>
    <p:sldId id="362" r:id="rId36"/>
    <p:sldId id="363" r:id="rId37"/>
    <p:sldId id="364" r:id="rId38"/>
    <p:sldId id="365" r:id="rId39"/>
    <p:sldId id="550" r:id="rId40"/>
    <p:sldId id="289" r:id="rId41"/>
    <p:sldId id="291" r:id="rId42"/>
    <p:sldId id="293" r:id="rId43"/>
    <p:sldId id="523" r:id="rId44"/>
    <p:sldId id="529" r:id="rId45"/>
    <p:sldId id="524" r:id="rId46"/>
    <p:sldId id="530" r:id="rId47"/>
    <p:sldId id="525" r:id="rId48"/>
    <p:sldId id="531" r:id="rId49"/>
    <p:sldId id="526" r:id="rId50"/>
    <p:sldId id="527" r:id="rId51"/>
    <p:sldId id="548" r:id="rId52"/>
    <p:sldId id="559" r:id="rId53"/>
    <p:sldId id="345" r:id="rId54"/>
    <p:sldId id="552" r:id="rId55"/>
    <p:sldId id="553" r:id="rId56"/>
    <p:sldId id="554" r:id="rId57"/>
    <p:sldId id="555" r:id="rId58"/>
    <p:sldId id="556" r:id="rId59"/>
    <p:sldId id="557" r:id="rId60"/>
    <p:sldId id="558" r:id="rId61"/>
    <p:sldId id="366" r:id="rId62"/>
    <p:sldId id="367" r:id="rId63"/>
    <p:sldId id="566" r:id="rId64"/>
    <p:sldId id="562" r:id="rId65"/>
    <p:sldId id="261" r:id="rId66"/>
    <p:sldId id="300" r:id="rId67"/>
    <p:sldId id="301" r:id="rId68"/>
    <p:sldId id="302" r:id="rId69"/>
    <p:sldId id="292" r:id="rId70"/>
    <p:sldId id="563" r:id="rId71"/>
    <p:sldId id="294" r:id="rId72"/>
    <p:sldId id="295" r:id="rId73"/>
    <p:sldId id="296" r:id="rId74"/>
    <p:sldId id="297" r:id="rId75"/>
    <p:sldId id="303" r:id="rId76"/>
    <p:sldId id="298" r:id="rId77"/>
    <p:sldId id="299" r:id="rId78"/>
    <p:sldId id="304" r:id="rId79"/>
    <p:sldId id="305" r:id="rId80"/>
    <p:sldId id="306" r:id="rId81"/>
    <p:sldId id="307" r:id="rId82"/>
    <p:sldId id="308" r:id="rId83"/>
    <p:sldId id="564" r:id="rId84"/>
    <p:sldId id="565" r:id="rId85"/>
    <p:sldId id="311"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 id="324" r:id="rId99"/>
    <p:sldId id="578" r:id="rId100"/>
    <p:sldId id="568" r:id="rId101"/>
    <p:sldId id="569" r:id="rId102"/>
    <p:sldId id="570" r:id="rId103"/>
    <p:sldId id="571" r:id="rId104"/>
    <p:sldId id="378" r:id="rId105"/>
    <p:sldId id="572" r:id="rId106"/>
    <p:sldId id="573" r:id="rId107"/>
    <p:sldId id="574" r:id="rId108"/>
    <p:sldId id="575" r:id="rId109"/>
    <p:sldId id="576" r:id="rId110"/>
    <p:sldId id="577" r:id="rId111"/>
    <p:sldId id="368" r:id="rId112"/>
    <p:sldId id="369" r:id="rId113"/>
    <p:sldId id="370" r:id="rId114"/>
    <p:sldId id="371" r:id="rId115"/>
    <p:sldId id="372" r:id="rId116"/>
    <p:sldId id="373" r:id="rId117"/>
    <p:sldId id="374" r:id="rId118"/>
    <p:sldId id="375" r:id="rId119"/>
    <p:sldId id="376" r:id="rId120"/>
    <p:sldId id="582" r:id="rId121"/>
    <p:sldId id="580" r:id="rId122"/>
    <p:sldId id="346" r:id="rId123"/>
    <p:sldId id="347" r:id="rId124"/>
    <p:sldId id="348" r:id="rId125"/>
    <p:sldId id="351" r:id="rId126"/>
    <p:sldId id="349" r:id="rId127"/>
    <p:sldId id="357" r:id="rId128"/>
    <p:sldId id="581" r:id="rId129"/>
    <p:sldId id="352" r:id="rId130"/>
    <p:sldId id="353" r:id="rId131"/>
    <p:sldId id="354" r:id="rId132"/>
    <p:sldId id="355" r:id="rId133"/>
    <p:sldId id="356" r:id="rId134"/>
    <p:sldId id="589" r:id="rId135"/>
    <p:sldId id="282" r:id="rId136"/>
    <p:sldId id="283" r:id="rId137"/>
    <p:sldId id="273" r:id="rId138"/>
    <p:sldId id="260" r:id="rId139"/>
    <p:sldId id="584" r:id="rId140"/>
    <p:sldId id="585" r:id="rId141"/>
    <p:sldId id="586" r:id="rId142"/>
    <p:sldId id="271" r:id="rId143"/>
    <p:sldId id="272" r:id="rId144"/>
    <p:sldId id="587" r:id="rId145"/>
    <p:sldId id="275" r:id="rId146"/>
    <p:sldId id="278" r:id="rId147"/>
    <p:sldId id="276" r:id="rId148"/>
    <p:sldId id="274" r:id="rId149"/>
    <p:sldId id="277" r:id="rId150"/>
    <p:sldId id="280" r:id="rId151"/>
    <p:sldId id="588" r:id="rId152"/>
    <p:sldId id="279" r:id="rId153"/>
    <p:sldId id="262" r:id="rId154"/>
    <p:sldId id="594" r:id="rId155"/>
    <p:sldId id="592" r:id="rId156"/>
    <p:sldId id="593" r:id="rId157"/>
    <p:sldId id="591" r:id="rId158"/>
    <p:sldId id="590" r:id="rId159"/>
    <p:sldId id="595" r:id="rId160"/>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49" autoAdjust="0"/>
  </p:normalViewPr>
  <p:slideViewPr>
    <p:cSldViewPr>
      <p:cViewPr varScale="1">
        <p:scale>
          <a:sx n="97" d="100"/>
          <a:sy n="97" d="100"/>
        </p:scale>
        <p:origin x="20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cs-CZ"/>
          </a:p>
        </p:txBody>
      </p:sp>
      <p:sp>
        <p:nvSpPr>
          <p:cNvPr id="3" name="Zástupný symbol pro datum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FECE56CB-4852-4F29-AE05-AFA7CC3A4DEE}" type="datetimeFigureOut">
              <a:rPr lang="cs-CZ" smtClean="0"/>
              <a:t>11.10.2021</a:t>
            </a:fld>
            <a:endParaRPr lang="cs-CZ"/>
          </a:p>
        </p:txBody>
      </p:sp>
      <p:sp>
        <p:nvSpPr>
          <p:cNvPr id="4" name="Zástupný symbol pro zápatí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CCF02509-37B8-48EA-907C-9E7B5BD19E2F}" type="slidenum">
              <a:rPr lang="cs-CZ" smtClean="0"/>
              <a:t>‹#›</a:t>
            </a:fld>
            <a:endParaRPr lang="cs-CZ"/>
          </a:p>
        </p:txBody>
      </p:sp>
    </p:spTree>
    <p:extLst>
      <p:ext uri="{BB962C8B-B14F-4D97-AF65-F5344CB8AC3E}">
        <p14:creationId xmlns:p14="http://schemas.microsoft.com/office/powerpoint/2010/main" val="258117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46189" cy="496411"/>
          </a:xfrm>
          <a:prstGeom prst="rect">
            <a:avLst/>
          </a:prstGeom>
        </p:spPr>
        <p:txBody>
          <a:bodyPr vert="horz" lIns="91577" tIns="45789" rIns="91577" bIns="45789" rtlCol="0"/>
          <a:lstStyle>
            <a:lvl1pPr algn="l">
              <a:defRPr sz="1200"/>
            </a:lvl1pPr>
          </a:lstStyle>
          <a:p>
            <a:endParaRPr lang="cs-CZ"/>
          </a:p>
        </p:txBody>
      </p:sp>
      <p:sp>
        <p:nvSpPr>
          <p:cNvPr id="3" name="Zástupný symbol pro datum 2"/>
          <p:cNvSpPr>
            <a:spLocks noGrp="1"/>
          </p:cNvSpPr>
          <p:nvPr>
            <p:ph type="dt" idx="1"/>
          </p:nvPr>
        </p:nvSpPr>
        <p:spPr>
          <a:xfrm>
            <a:off x="3849899" y="0"/>
            <a:ext cx="2946189" cy="496411"/>
          </a:xfrm>
          <a:prstGeom prst="rect">
            <a:avLst/>
          </a:prstGeom>
        </p:spPr>
        <p:txBody>
          <a:bodyPr vert="horz" lIns="91577" tIns="45789" rIns="91577" bIns="45789" rtlCol="0"/>
          <a:lstStyle>
            <a:lvl1pPr algn="r">
              <a:defRPr sz="1200"/>
            </a:lvl1pPr>
          </a:lstStyle>
          <a:p>
            <a:fld id="{FB8207E3-F483-4B60-BFA2-2CFB4706CE96}" type="datetimeFigureOut">
              <a:rPr lang="cs-CZ" smtClean="0"/>
              <a:t>11.10.2021</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9430223"/>
            <a:ext cx="2946189" cy="496411"/>
          </a:xfrm>
          <a:prstGeom prst="rect">
            <a:avLst/>
          </a:prstGeom>
        </p:spPr>
        <p:txBody>
          <a:bodyPr vert="horz" lIns="91577" tIns="45789" rIns="91577" bIns="45789"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899" y="9430223"/>
            <a:ext cx="2946189" cy="496411"/>
          </a:xfrm>
          <a:prstGeom prst="rect">
            <a:avLst/>
          </a:prstGeom>
        </p:spPr>
        <p:txBody>
          <a:bodyPr vert="horz" lIns="91577" tIns="45789" rIns="91577" bIns="45789" rtlCol="0" anchor="b"/>
          <a:lstStyle>
            <a:lvl1pPr algn="r">
              <a:defRPr sz="1200"/>
            </a:lvl1pPr>
          </a:lstStyle>
          <a:p>
            <a:fld id="{C7FA91E9-D67A-406C-9C72-6918C31F2844}" type="slidenum">
              <a:rPr lang="cs-CZ" smtClean="0"/>
              <a:t>‹#›</a:t>
            </a:fld>
            <a:endParaRPr lang="cs-CZ"/>
          </a:p>
        </p:txBody>
      </p:sp>
    </p:spTree>
    <p:extLst>
      <p:ext uri="{BB962C8B-B14F-4D97-AF65-F5344CB8AC3E}">
        <p14:creationId xmlns:p14="http://schemas.microsoft.com/office/powerpoint/2010/main" val="3472436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FA91E9-D67A-406C-9C72-6918C31F2844}" type="slidenum">
              <a:rPr lang="cs-CZ" smtClean="0"/>
              <a:t>1</a:t>
            </a:fld>
            <a:endParaRPr lang="cs-CZ"/>
          </a:p>
        </p:txBody>
      </p:sp>
    </p:spTree>
    <p:extLst>
      <p:ext uri="{BB962C8B-B14F-4D97-AF65-F5344CB8AC3E}">
        <p14:creationId xmlns:p14="http://schemas.microsoft.com/office/powerpoint/2010/main" val="2316505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137</a:t>
            </a:fld>
            <a:endParaRPr lang="cs-CZ"/>
          </a:p>
        </p:txBody>
      </p:sp>
    </p:spTree>
    <p:extLst>
      <p:ext uri="{BB962C8B-B14F-4D97-AF65-F5344CB8AC3E}">
        <p14:creationId xmlns:p14="http://schemas.microsoft.com/office/powerpoint/2010/main" val="353703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138</a:t>
            </a:fld>
            <a:endParaRPr lang="cs-CZ"/>
          </a:p>
        </p:txBody>
      </p:sp>
    </p:spTree>
    <p:extLst>
      <p:ext uri="{BB962C8B-B14F-4D97-AF65-F5344CB8AC3E}">
        <p14:creationId xmlns:p14="http://schemas.microsoft.com/office/powerpoint/2010/main" val="1070335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139</a:t>
            </a:fld>
            <a:endParaRPr lang="cs-CZ"/>
          </a:p>
        </p:txBody>
      </p:sp>
    </p:spTree>
    <p:extLst>
      <p:ext uri="{BB962C8B-B14F-4D97-AF65-F5344CB8AC3E}">
        <p14:creationId xmlns:p14="http://schemas.microsoft.com/office/powerpoint/2010/main" val="301060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140</a:t>
            </a:fld>
            <a:endParaRPr lang="cs-CZ"/>
          </a:p>
        </p:txBody>
      </p:sp>
    </p:spTree>
    <p:extLst>
      <p:ext uri="{BB962C8B-B14F-4D97-AF65-F5344CB8AC3E}">
        <p14:creationId xmlns:p14="http://schemas.microsoft.com/office/powerpoint/2010/main" val="2878916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Rozhodování podle:</a:t>
            </a:r>
          </a:p>
          <a:p>
            <a:r>
              <a:rPr lang="cs-CZ" sz="1200" b="0" i="0" kern="1200" dirty="0">
                <a:solidFill>
                  <a:schemeClr val="tx1"/>
                </a:solidFill>
                <a:effectLst/>
                <a:latin typeface="+mn-lt"/>
                <a:ea typeface="+mn-ea"/>
                <a:cs typeface="+mn-cs"/>
              </a:rPr>
              <a:t>dostupnosti paliva na trhu,</a:t>
            </a:r>
          </a:p>
          <a:p>
            <a:r>
              <a:rPr lang="cs-CZ" sz="1200" b="0" i="0" kern="1200" dirty="0">
                <a:solidFill>
                  <a:schemeClr val="tx1"/>
                </a:solidFill>
                <a:effectLst/>
                <a:latin typeface="+mn-lt"/>
                <a:ea typeface="+mn-ea"/>
                <a:cs typeface="+mn-cs"/>
              </a:rPr>
              <a:t>možnosti jeho skladování,</a:t>
            </a:r>
          </a:p>
          <a:p>
            <a:r>
              <a:rPr lang="cs-CZ" sz="1200" b="0" i="0" kern="1200" dirty="0">
                <a:solidFill>
                  <a:schemeClr val="tx1"/>
                </a:solidFill>
                <a:effectLst/>
                <a:latin typeface="+mn-lt"/>
                <a:ea typeface="+mn-ea"/>
                <a:cs typeface="+mn-cs"/>
              </a:rPr>
              <a:t>cena paliva, s níž přímo souvisí ekonomická efektivita,      Temelín jako zdroj tepla pro Č.B.</a:t>
            </a:r>
          </a:p>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141</a:t>
            </a:fld>
            <a:endParaRPr lang="cs-CZ"/>
          </a:p>
        </p:txBody>
      </p:sp>
    </p:spTree>
    <p:extLst>
      <p:ext uri="{BB962C8B-B14F-4D97-AF65-F5344CB8AC3E}">
        <p14:creationId xmlns:p14="http://schemas.microsoft.com/office/powerpoint/2010/main" val="268394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142</a:t>
            </a:fld>
            <a:endParaRPr lang="cs-CZ"/>
          </a:p>
        </p:txBody>
      </p:sp>
    </p:spTree>
    <p:extLst>
      <p:ext uri="{BB962C8B-B14F-4D97-AF65-F5344CB8AC3E}">
        <p14:creationId xmlns:p14="http://schemas.microsoft.com/office/powerpoint/2010/main" val="48113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143</a:t>
            </a:fld>
            <a:endParaRPr lang="cs-CZ"/>
          </a:p>
        </p:txBody>
      </p:sp>
    </p:spTree>
    <p:extLst>
      <p:ext uri="{BB962C8B-B14F-4D97-AF65-F5344CB8AC3E}">
        <p14:creationId xmlns:p14="http://schemas.microsoft.com/office/powerpoint/2010/main" val="3580781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144</a:t>
            </a:fld>
            <a:endParaRPr lang="cs-CZ"/>
          </a:p>
        </p:txBody>
      </p:sp>
    </p:spTree>
    <p:extLst>
      <p:ext uri="{BB962C8B-B14F-4D97-AF65-F5344CB8AC3E}">
        <p14:creationId xmlns:p14="http://schemas.microsoft.com/office/powerpoint/2010/main" val="4201517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145</a:t>
            </a:fld>
            <a:endParaRPr lang="cs-CZ"/>
          </a:p>
        </p:txBody>
      </p:sp>
    </p:spTree>
    <p:extLst>
      <p:ext uri="{BB962C8B-B14F-4D97-AF65-F5344CB8AC3E}">
        <p14:creationId xmlns:p14="http://schemas.microsoft.com/office/powerpoint/2010/main" val="854374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146</a:t>
            </a:fld>
            <a:endParaRPr lang="cs-CZ"/>
          </a:p>
        </p:txBody>
      </p:sp>
    </p:spTree>
    <p:extLst>
      <p:ext uri="{BB962C8B-B14F-4D97-AF65-F5344CB8AC3E}">
        <p14:creationId xmlns:p14="http://schemas.microsoft.com/office/powerpoint/2010/main" val="363294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procesně řízené organizaci je organizační struktura přizpůsobena procesům, které procházejí napříč firmou. Celkový systém řízení tedy co nejvíce podporuje podnikové procesy. Tomu jsou přizpůsobeny odpovědnosti pracovníků a rozdělení jednotlivých činností a to jak jsou pracovníci organizováni. </a:t>
            </a:r>
          </a:p>
          <a:p>
            <a:r>
              <a:rPr lang="cs-CZ" dirty="0"/>
              <a:t>Ne všechny procesy v organizaci jsou ale opakované, ne všechny procesy procházejí napříč celou organizací. </a:t>
            </a:r>
          </a:p>
          <a:p>
            <a:r>
              <a:rPr lang="cs-CZ" dirty="0"/>
              <a:t>Takže se nesmí procesní řízení přeceňovat a vnímat jako spása pro všechno. </a:t>
            </a:r>
          </a:p>
          <a:p>
            <a:endParaRPr lang="cs-CZ" dirty="0"/>
          </a:p>
        </p:txBody>
      </p:sp>
      <p:sp>
        <p:nvSpPr>
          <p:cNvPr id="4" name="Zástupný symbol pro číslo snímku 3"/>
          <p:cNvSpPr>
            <a:spLocks noGrp="1"/>
          </p:cNvSpPr>
          <p:nvPr>
            <p:ph type="sldNum" sz="quarter" idx="5"/>
          </p:nvPr>
        </p:nvSpPr>
        <p:spPr/>
        <p:txBody>
          <a:bodyPr/>
          <a:lstStyle/>
          <a:p>
            <a:fld id="{1D77EB1E-C013-4DE8-B681-E4F89F20954A}" type="slidenum">
              <a:rPr lang="cs-CZ" smtClean="0"/>
              <a:t>21</a:t>
            </a:fld>
            <a:endParaRPr lang="cs-CZ"/>
          </a:p>
        </p:txBody>
      </p:sp>
    </p:spTree>
    <p:extLst>
      <p:ext uri="{BB962C8B-B14F-4D97-AF65-F5344CB8AC3E}">
        <p14:creationId xmlns:p14="http://schemas.microsoft.com/office/powerpoint/2010/main" val="1358356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147</a:t>
            </a:fld>
            <a:endParaRPr lang="cs-CZ"/>
          </a:p>
        </p:txBody>
      </p:sp>
    </p:spTree>
    <p:extLst>
      <p:ext uri="{BB962C8B-B14F-4D97-AF65-F5344CB8AC3E}">
        <p14:creationId xmlns:p14="http://schemas.microsoft.com/office/powerpoint/2010/main" val="108214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148</a:t>
            </a:fld>
            <a:endParaRPr lang="cs-CZ"/>
          </a:p>
        </p:txBody>
      </p:sp>
    </p:spTree>
    <p:extLst>
      <p:ext uri="{BB962C8B-B14F-4D97-AF65-F5344CB8AC3E}">
        <p14:creationId xmlns:p14="http://schemas.microsoft.com/office/powerpoint/2010/main" val="278043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149</a:t>
            </a:fld>
            <a:endParaRPr lang="cs-CZ"/>
          </a:p>
        </p:txBody>
      </p:sp>
    </p:spTree>
    <p:extLst>
      <p:ext uri="{BB962C8B-B14F-4D97-AF65-F5344CB8AC3E}">
        <p14:creationId xmlns:p14="http://schemas.microsoft.com/office/powerpoint/2010/main" val="354648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150</a:t>
            </a:fld>
            <a:endParaRPr lang="cs-CZ"/>
          </a:p>
        </p:txBody>
      </p:sp>
    </p:spTree>
    <p:extLst>
      <p:ext uri="{BB962C8B-B14F-4D97-AF65-F5344CB8AC3E}">
        <p14:creationId xmlns:p14="http://schemas.microsoft.com/office/powerpoint/2010/main" val="4010823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151</a:t>
            </a:fld>
            <a:endParaRPr lang="cs-CZ"/>
          </a:p>
        </p:txBody>
      </p:sp>
    </p:spTree>
    <p:extLst>
      <p:ext uri="{BB962C8B-B14F-4D97-AF65-F5344CB8AC3E}">
        <p14:creationId xmlns:p14="http://schemas.microsoft.com/office/powerpoint/2010/main" val="126723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152</a:t>
            </a:fld>
            <a:endParaRPr lang="cs-CZ"/>
          </a:p>
        </p:txBody>
      </p:sp>
    </p:spTree>
    <p:extLst>
      <p:ext uri="{BB962C8B-B14F-4D97-AF65-F5344CB8AC3E}">
        <p14:creationId xmlns:p14="http://schemas.microsoft.com/office/powerpoint/2010/main" val="1460647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153</a:t>
            </a:fld>
            <a:endParaRPr lang="cs-CZ"/>
          </a:p>
        </p:txBody>
      </p:sp>
    </p:spTree>
    <p:extLst>
      <p:ext uri="{BB962C8B-B14F-4D97-AF65-F5344CB8AC3E}">
        <p14:creationId xmlns:p14="http://schemas.microsoft.com/office/powerpoint/2010/main" val="210795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pomáhá zlepšovat zejména celkový přínos pro zákazníka (například zrychlení dodávky) a pomáhá zvýšit celkovou efektivnost firmy (tím, že odstraní zbytečně vykonávané procesy nebo procesy zjednoduší). </a:t>
            </a:r>
          </a:p>
          <a:p>
            <a:r>
              <a:rPr lang="cs-CZ" dirty="0"/>
              <a:t>• Procesní řízení se uplatňuje především pro opakované a stejné procesy (například proces </a:t>
            </a:r>
            <a:r>
              <a:rPr lang="cs-CZ" dirty="0" err="1"/>
              <a:t>zalo</a:t>
            </a:r>
            <a:r>
              <a:rPr lang="cs-CZ" dirty="0"/>
              <a:t>-žení účtu v bance). </a:t>
            </a:r>
          </a:p>
          <a:p>
            <a:r>
              <a:rPr lang="cs-CZ" dirty="0"/>
              <a:t>• Každý proces má nějakého zákazníka. </a:t>
            </a:r>
          </a:p>
          <a:p>
            <a:r>
              <a:rPr lang="cs-CZ" dirty="0"/>
              <a:t>• Každý proces poskytuje nějakou přidanou hodnotu svým zákazníkům. </a:t>
            </a:r>
          </a:p>
          <a:p>
            <a:endParaRPr lang="cs-CZ" dirty="0"/>
          </a:p>
        </p:txBody>
      </p:sp>
      <p:sp>
        <p:nvSpPr>
          <p:cNvPr id="4" name="Zástupný symbol pro číslo snímku 3"/>
          <p:cNvSpPr>
            <a:spLocks noGrp="1"/>
          </p:cNvSpPr>
          <p:nvPr>
            <p:ph type="sldNum" sz="quarter" idx="5"/>
          </p:nvPr>
        </p:nvSpPr>
        <p:spPr/>
        <p:txBody>
          <a:bodyPr/>
          <a:lstStyle/>
          <a:p>
            <a:fld id="{1D77EB1E-C013-4DE8-B681-E4F89F20954A}" type="slidenum">
              <a:rPr lang="cs-CZ" smtClean="0"/>
              <a:t>22</a:t>
            </a:fld>
            <a:endParaRPr lang="cs-CZ"/>
          </a:p>
        </p:txBody>
      </p:sp>
    </p:spTree>
    <p:extLst>
      <p:ext uri="{BB962C8B-B14F-4D97-AF65-F5344CB8AC3E}">
        <p14:creationId xmlns:p14="http://schemas.microsoft.com/office/powerpoint/2010/main" val="2396900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Každý proces lze změřit pomocí nějakých metrik (kvalita výstupů a jiné procesní metriky) a tyto lze promítnout do motivačního systému. </a:t>
            </a:r>
          </a:p>
          <a:p>
            <a:r>
              <a:rPr lang="cs-CZ" dirty="0"/>
              <a:t>Každý proces má nějakého vlastníka (odpovědného člověka za celý svůj průběh). </a:t>
            </a:r>
          </a:p>
          <a:p>
            <a:r>
              <a:rPr lang="cs-CZ" dirty="0"/>
              <a:t>Všechny procesy mohou být trvale zlepšovány. </a:t>
            </a:r>
          </a:p>
          <a:p>
            <a:endParaRPr lang="cs-CZ" dirty="0"/>
          </a:p>
          <a:p>
            <a:r>
              <a:rPr lang="cs-CZ" dirty="0"/>
              <a:t>Procesní řízení musí být součástí kultury organizace a jeho úspěch vždy závisí na osobní </a:t>
            </a:r>
            <a:r>
              <a:rPr lang="cs-CZ" dirty="0" err="1"/>
              <a:t>angažova-nosti</a:t>
            </a:r>
            <a:r>
              <a:rPr lang="cs-CZ" dirty="0"/>
              <a:t> a zájem managementu firmy. </a:t>
            </a:r>
          </a:p>
          <a:p>
            <a:endParaRPr lang="cs-CZ" dirty="0"/>
          </a:p>
        </p:txBody>
      </p:sp>
      <p:sp>
        <p:nvSpPr>
          <p:cNvPr id="4" name="Zástupný symbol pro číslo snímku 3"/>
          <p:cNvSpPr>
            <a:spLocks noGrp="1"/>
          </p:cNvSpPr>
          <p:nvPr>
            <p:ph type="sldNum" sz="quarter" idx="5"/>
          </p:nvPr>
        </p:nvSpPr>
        <p:spPr/>
        <p:txBody>
          <a:bodyPr/>
          <a:lstStyle/>
          <a:p>
            <a:fld id="{1D77EB1E-C013-4DE8-B681-E4F89F20954A}" type="slidenum">
              <a:rPr lang="cs-CZ" smtClean="0"/>
              <a:t>23</a:t>
            </a:fld>
            <a:endParaRPr lang="cs-CZ"/>
          </a:p>
        </p:txBody>
      </p:sp>
    </p:spTree>
    <p:extLst>
      <p:ext uri="{BB962C8B-B14F-4D97-AF65-F5344CB8AC3E}">
        <p14:creationId xmlns:p14="http://schemas.microsoft.com/office/powerpoint/2010/main" val="2764379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7FA91E9-D67A-406C-9C72-6918C31F2844}" type="slidenum">
              <a:rPr lang="cs-CZ" smtClean="0"/>
              <a:t>53</a:t>
            </a:fld>
            <a:endParaRPr lang="cs-CZ"/>
          </a:p>
        </p:txBody>
      </p:sp>
    </p:spTree>
    <p:extLst>
      <p:ext uri="{BB962C8B-B14F-4D97-AF65-F5344CB8AC3E}">
        <p14:creationId xmlns:p14="http://schemas.microsoft.com/office/powerpoint/2010/main" val="90833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7FA91E9-D67A-406C-9C72-6918C31F2844}" type="slidenum">
              <a:rPr lang="cs-CZ" smtClean="0"/>
              <a:t>102</a:t>
            </a:fld>
            <a:endParaRPr lang="cs-CZ"/>
          </a:p>
        </p:txBody>
      </p:sp>
    </p:spTree>
    <p:extLst>
      <p:ext uri="{BB962C8B-B14F-4D97-AF65-F5344CB8AC3E}">
        <p14:creationId xmlns:p14="http://schemas.microsoft.com/office/powerpoint/2010/main" val="90833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obrázek snímku 1">
            <a:extLst>
              <a:ext uri="{FF2B5EF4-FFF2-40B4-BE49-F238E27FC236}">
                <a16:creationId xmlns:a16="http://schemas.microsoft.com/office/drawing/2014/main" id="{98C9455D-8273-4C5B-9C03-E7AACB5CFF14}"/>
              </a:ext>
            </a:extLst>
          </p:cNvPr>
          <p:cNvSpPr>
            <a:spLocks noGrp="1" noRot="1" noChangeAspect="1" noTextEdit="1"/>
          </p:cNvSpPr>
          <p:nvPr>
            <p:ph type="sldImg"/>
          </p:nvPr>
        </p:nvSpPr>
        <p:spPr>
          <a:ln/>
        </p:spPr>
      </p:sp>
      <p:sp>
        <p:nvSpPr>
          <p:cNvPr id="8195" name="Zástupný symbol pro poznámky 2">
            <a:extLst>
              <a:ext uri="{FF2B5EF4-FFF2-40B4-BE49-F238E27FC236}">
                <a16:creationId xmlns:a16="http://schemas.microsoft.com/office/drawing/2014/main" id="{6162DDA6-C123-4E54-9BF6-C0175E763A0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altLang="cs-CZ">
              <a:latin typeface="Calibri" panose="020F0502020204030204" pitchFamily="34" charset="0"/>
            </a:endParaRPr>
          </a:p>
        </p:txBody>
      </p:sp>
      <p:sp>
        <p:nvSpPr>
          <p:cNvPr id="8196" name="Zástupný symbol pro číslo snímku 3">
            <a:extLst>
              <a:ext uri="{FF2B5EF4-FFF2-40B4-BE49-F238E27FC236}">
                <a16:creationId xmlns:a16="http://schemas.microsoft.com/office/drawing/2014/main" id="{3E8BE321-E2D7-4A25-AE6E-97F5B3EBCFC4}"/>
              </a:ext>
            </a:extLst>
          </p:cNvPr>
          <p:cNvSpPr txBox="1">
            <a:spLocks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7" tIns="45793" rIns="91577" bIns="45793"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738855D-4A08-434F-A639-CDE3BFAEEAA3}" type="slidenum">
              <a:rPr lang="cs-CZ" altLang="cs-CZ" sz="1200">
                <a:solidFill>
                  <a:srgbClr val="000000"/>
                </a:solidFill>
              </a:rPr>
              <a:pPr algn="r" eaLnBrk="1" hangingPunct="1"/>
              <a:t>121</a:t>
            </a:fld>
            <a:endParaRPr lang="cs-CZ" altLang="cs-CZ"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135</a:t>
            </a:fld>
            <a:endParaRPr lang="cs-CZ"/>
          </a:p>
        </p:txBody>
      </p:sp>
    </p:spTree>
    <p:extLst>
      <p:ext uri="{BB962C8B-B14F-4D97-AF65-F5344CB8AC3E}">
        <p14:creationId xmlns:p14="http://schemas.microsoft.com/office/powerpoint/2010/main" val="97947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6039B8-CC53-40E4-A011-BE6162245012}" type="slidenum">
              <a:rPr lang="cs-CZ" smtClean="0"/>
              <a:t>136</a:t>
            </a:fld>
            <a:endParaRPr lang="cs-CZ"/>
          </a:p>
        </p:txBody>
      </p:sp>
    </p:spTree>
    <p:extLst>
      <p:ext uri="{BB962C8B-B14F-4D97-AF65-F5344CB8AC3E}">
        <p14:creationId xmlns:p14="http://schemas.microsoft.com/office/powerpoint/2010/main" val="298199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11.10.2021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11.10.2021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11.10.2021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endParaRPr lang="cs-CZ"/>
          </a:p>
        </p:txBody>
      </p:sp>
      <p:sp>
        <p:nvSpPr>
          <p:cNvPr id="4" name="Zástupný symbol pro číslo snímku 3"/>
          <p:cNvSpPr>
            <a:spLocks noGrp="1"/>
          </p:cNvSpPr>
          <p:nvPr>
            <p:ph type="sldNum" sz="quarter" idx="11"/>
          </p:nvPr>
        </p:nvSpPr>
        <p:spPr/>
        <p:txBody>
          <a:bodyPr/>
          <a:lstStyle/>
          <a:p>
            <a:fld id="{386C4542-44CF-4617-A2F2-3B8574119C9B}" type="slidenum">
              <a:rPr lang="cs-CZ" smtClean="0"/>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62B8DAFA-A624-4C3C-A227-AD9B66895426}" type="datetimeFigureOut">
              <a:rPr lang="cs-CZ" smtClean="0"/>
              <a:t>11.10.2021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62B8DAFA-A624-4C3C-A227-AD9B66895426}" type="datetimeFigureOut">
              <a:rPr lang="cs-CZ" smtClean="0"/>
              <a:t>11.10.2021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62B8DAFA-A624-4C3C-A227-AD9B66895426}" type="datetimeFigureOut">
              <a:rPr lang="cs-CZ" smtClean="0"/>
              <a:t>11.10.2021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62B8DAFA-A624-4C3C-A227-AD9B66895426}" type="datetimeFigureOut">
              <a:rPr lang="cs-CZ" smtClean="0"/>
              <a:t>11.10.2021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62B8DAFA-A624-4C3C-A227-AD9B66895426}" type="datetimeFigureOut">
              <a:rPr lang="cs-CZ" smtClean="0"/>
              <a:t>11.10.2021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8DAFA-A624-4C3C-A227-AD9B66895426}" type="datetimeFigureOut">
              <a:rPr lang="cs-CZ" smtClean="0"/>
              <a:t>11.10.2021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62B8DAFA-A624-4C3C-A227-AD9B66895426}" type="datetimeFigureOut">
              <a:rPr lang="cs-CZ" smtClean="0"/>
              <a:t>11.10.2021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62B8DAFA-A624-4C3C-A227-AD9B66895426}" type="datetimeFigureOut">
              <a:rPr lang="cs-CZ" smtClean="0"/>
              <a:t>11.10.2021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86C4542-44CF-4617-A2F2-3B8574119C9B}" type="slidenum">
              <a:rPr lang="cs-CZ" smtClean="0"/>
              <a:t>‹#›</a:t>
            </a:fld>
            <a:endParaRPr lang="cs-CZ"/>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AFA-A624-4C3C-A227-AD9B66895426}" type="datetimeFigureOut">
              <a:rPr lang="cs-CZ" smtClean="0"/>
              <a:t>11.10.2021</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C4542-44CF-4617-A2F2-3B8574119C9B}" type="slidenum">
              <a:rPr lang="cs-CZ" smtClean="0"/>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bpr.panrepa.org/Jak_si_stoji.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Management podpůrných procesů 2 </a:t>
            </a:r>
          </a:p>
        </p:txBody>
      </p:sp>
      <p:sp>
        <p:nvSpPr>
          <p:cNvPr id="3" name="Podnadpis 2"/>
          <p:cNvSpPr>
            <a:spLocks noGrp="1"/>
          </p:cNvSpPr>
          <p:nvPr>
            <p:ph type="subTitle" idx="1"/>
          </p:nvPr>
        </p:nvSpPr>
        <p:spPr/>
        <p:txBody>
          <a:bodyPr/>
          <a:lstStyle/>
          <a:p>
            <a:r>
              <a:rPr lang="cs-CZ" dirty="0"/>
              <a:t>Pavel Kološ </a:t>
            </a:r>
          </a:p>
          <a:p>
            <a:r>
              <a:rPr lang="cs-CZ" dirty="0"/>
              <a:t>pavel.kolos@mvso.cz</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98323"/>
            <a:ext cx="8229600" cy="1192696"/>
          </a:xfrm>
        </p:spPr>
        <p:txBody>
          <a:bodyPr/>
          <a:lstStyle/>
          <a:p>
            <a:r>
              <a:rPr lang="cs-CZ" b="1" dirty="0"/>
              <a:t>Řídící procesy</a:t>
            </a:r>
          </a:p>
        </p:txBody>
      </p:sp>
      <p:sp>
        <p:nvSpPr>
          <p:cNvPr id="3" name="Zástupný symbol pro obsah 2"/>
          <p:cNvSpPr>
            <a:spLocks noGrp="1"/>
          </p:cNvSpPr>
          <p:nvPr>
            <p:ph idx="1"/>
          </p:nvPr>
        </p:nvSpPr>
        <p:spPr>
          <a:xfrm>
            <a:off x="457200" y="2825197"/>
            <a:ext cx="8229600" cy="2626676"/>
          </a:xfrm>
        </p:spPr>
        <p:txBody>
          <a:bodyPr>
            <a:normAutofit fontScale="85000" lnSpcReduction="10000"/>
          </a:bodyPr>
          <a:lstStyle/>
          <a:p>
            <a:r>
              <a:rPr lang="cs-CZ" dirty="0"/>
              <a:t>Určují a zabezpečují rozvoj a řízení výkonu společnosti a </a:t>
            </a:r>
            <a:r>
              <a:rPr lang="cs-CZ" b="1" dirty="0">
                <a:solidFill>
                  <a:srgbClr val="FF0000"/>
                </a:solidFill>
              </a:rPr>
              <a:t>vytvářejí podmínky pro fungování ostatních procesů </a:t>
            </a:r>
            <a:r>
              <a:rPr lang="cs-CZ" dirty="0"/>
              <a:t>tím, že zajišťují integritu a fungování organizace. Řídicí procesy jsou </a:t>
            </a:r>
            <a:r>
              <a:rPr lang="cs-CZ" b="1" dirty="0">
                <a:solidFill>
                  <a:srgbClr val="FF0000"/>
                </a:solidFill>
              </a:rPr>
              <a:t>procesy strategického a operačně-taktického významu</a:t>
            </a:r>
            <a:r>
              <a:rPr lang="cs-CZ" dirty="0"/>
              <a:t>, které zajišťují, že organizace bude vytvářet a poskytovat kvalitní produkty a služby. </a:t>
            </a:r>
          </a:p>
        </p:txBody>
      </p:sp>
    </p:spTree>
    <p:extLst>
      <p:ext uri="{BB962C8B-B14F-4D97-AF65-F5344CB8AC3E}">
        <p14:creationId xmlns:p14="http://schemas.microsoft.com/office/powerpoint/2010/main" val="15733786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Technická zařízení budov</a:t>
            </a:r>
          </a:p>
        </p:txBody>
      </p:sp>
      <p:sp>
        <p:nvSpPr>
          <p:cNvPr id="3" name="Zástupný symbol pro obsah 2"/>
          <p:cNvSpPr>
            <a:spLocks noGrp="1"/>
          </p:cNvSpPr>
          <p:nvPr>
            <p:ph idx="1"/>
          </p:nvPr>
        </p:nvSpPr>
        <p:spPr/>
        <p:txBody>
          <a:bodyPr>
            <a:normAutofit/>
          </a:bodyPr>
          <a:lstStyle/>
          <a:p>
            <a:r>
              <a:rPr lang="cs-CZ" sz="2800" dirty="0"/>
              <a:t>Jedná se o soubor profesí a zařízení ve stavebnictví, která zabezpečují </a:t>
            </a:r>
            <a:r>
              <a:rPr lang="cs-CZ" sz="2800" b="1" dirty="0"/>
              <a:t>technické prostředí uvnitř budov</a:t>
            </a:r>
            <a:r>
              <a:rPr lang="cs-CZ" sz="2800" dirty="0"/>
              <a:t>. Technickým prostředím je to, díky čemu budova funguje jako celek a slouží požadovanému účelu – např. je v ní správná teplota, voda a elektřina jsou dostupné na požadovaných místech, v budově je požadovaná vlhkost, z budovy je odváděna znečištěná voda, díky systémům měření, řízení a regulace lze budovu ovládat, atd.</a:t>
            </a:r>
          </a:p>
        </p:txBody>
      </p:sp>
    </p:spTree>
    <p:extLst>
      <p:ext uri="{BB962C8B-B14F-4D97-AF65-F5344CB8AC3E}">
        <p14:creationId xmlns:p14="http://schemas.microsoft.com/office/powerpoint/2010/main" val="2448278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TZB</a:t>
            </a:r>
          </a:p>
        </p:txBody>
      </p:sp>
      <p:sp>
        <p:nvSpPr>
          <p:cNvPr id="3" name="Zástupný symbol pro obsah 2"/>
          <p:cNvSpPr>
            <a:spLocks noGrp="1"/>
          </p:cNvSpPr>
          <p:nvPr>
            <p:ph idx="1"/>
          </p:nvPr>
        </p:nvSpPr>
        <p:spPr/>
        <p:txBody>
          <a:bodyPr>
            <a:normAutofit/>
          </a:bodyPr>
          <a:lstStyle/>
          <a:p>
            <a:r>
              <a:rPr lang="cs-CZ" sz="2400" dirty="0"/>
              <a:t>Těžištěm celého oboru TZB jsou rozvody a hospodaření s nejrůznějšími formami energie. Proto je navrhování i provoz technických zařízení úzce spojené </a:t>
            </a:r>
            <a:r>
              <a:rPr lang="cs-CZ" sz="2400" b="1" dirty="0"/>
              <a:t>s úsporami energie a efektivním provozem</a:t>
            </a:r>
            <a:r>
              <a:rPr lang="cs-CZ" sz="2400" dirty="0"/>
              <a:t> budov. Zajištění technického prostředí staveb pomocí technických zařízení je svázáno se stavbou i z hlediska architektury a konstrukce budov.</a:t>
            </a:r>
          </a:p>
        </p:txBody>
      </p:sp>
    </p:spTree>
    <p:extLst>
      <p:ext uri="{BB962C8B-B14F-4D97-AF65-F5344CB8AC3E}">
        <p14:creationId xmlns:p14="http://schemas.microsoft.com/office/powerpoint/2010/main" val="26643116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Technická zařízení budov</a:t>
            </a:r>
          </a:p>
        </p:txBody>
      </p:sp>
      <p:sp>
        <p:nvSpPr>
          <p:cNvPr id="3" name="Zástupný symbol pro obsah 2"/>
          <p:cNvSpPr>
            <a:spLocks noGrp="1"/>
          </p:cNvSpPr>
          <p:nvPr>
            <p:ph idx="1"/>
          </p:nvPr>
        </p:nvSpPr>
        <p:spPr/>
        <p:txBody>
          <a:bodyPr>
            <a:normAutofit/>
          </a:bodyPr>
          <a:lstStyle/>
          <a:p>
            <a:pPr marL="0" indent="0">
              <a:buNone/>
            </a:pPr>
            <a:r>
              <a:rPr lang="cs-CZ" sz="2600" dirty="0"/>
              <a:t>TZB zahrnuje obory:</a:t>
            </a:r>
          </a:p>
          <a:p>
            <a:pPr marL="0" indent="0">
              <a:buNone/>
            </a:pPr>
            <a:r>
              <a:rPr lang="cs-CZ" sz="2600" dirty="0"/>
              <a:t> • </a:t>
            </a:r>
            <a:r>
              <a:rPr lang="cs-CZ" sz="2600" b="1" dirty="0"/>
              <a:t>Instalace</a:t>
            </a:r>
            <a:r>
              <a:rPr lang="cs-CZ" sz="2600" dirty="0"/>
              <a:t> (vytápění, vzduchotechnika, klimatizace, chlazení, rozvod plynu, vody a kanalizace, centrální vysavače).</a:t>
            </a:r>
          </a:p>
          <a:p>
            <a:pPr marL="0" indent="0">
              <a:buNone/>
            </a:pPr>
            <a:r>
              <a:rPr lang="cs-CZ" sz="2600" dirty="0"/>
              <a:t> • </a:t>
            </a:r>
            <a:r>
              <a:rPr lang="cs-CZ" sz="2600" b="1" dirty="0"/>
              <a:t>Elektrotechnické rozvody </a:t>
            </a:r>
            <a:r>
              <a:rPr lang="cs-CZ" sz="2600" dirty="0"/>
              <a:t>(měření a regulace, elektrorozvody, zabezpečovací technika, řídicí systémy pro veškerá technická zařízení, hromosvody, telefonní rozvody, rozvody televizního signálu, počítačové sítě apod.).</a:t>
            </a:r>
          </a:p>
          <a:p>
            <a:pPr marL="0" indent="0">
              <a:buNone/>
            </a:pPr>
            <a:r>
              <a:rPr lang="cs-CZ" sz="2600" dirty="0"/>
              <a:t> • </a:t>
            </a:r>
            <a:r>
              <a:rPr lang="cs-CZ" sz="2600" b="1" dirty="0"/>
              <a:t>Další technická zařízení v budovách </a:t>
            </a:r>
            <a:r>
              <a:rPr lang="cs-CZ" sz="2600" dirty="0"/>
              <a:t>(osvětlení, výtahy apod.).</a:t>
            </a:r>
          </a:p>
        </p:txBody>
      </p:sp>
    </p:spTree>
    <p:extLst>
      <p:ext uri="{BB962C8B-B14F-4D97-AF65-F5344CB8AC3E}">
        <p14:creationId xmlns:p14="http://schemas.microsoft.com/office/powerpoint/2010/main" val="26202765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69A6C-8B09-44A3-ABAB-C757BC8740D5}"/>
              </a:ext>
            </a:extLst>
          </p:cNvPr>
          <p:cNvSpPr>
            <a:spLocks noGrp="1"/>
          </p:cNvSpPr>
          <p:nvPr>
            <p:ph type="title"/>
          </p:nvPr>
        </p:nvSpPr>
        <p:spPr>
          <a:xfrm>
            <a:off x="457200" y="274638"/>
            <a:ext cx="8229600" cy="850106"/>
          </a:xfrm>
        </p:spPr>
        <p:txBody>
          <a:bodyPr>
            <a:normAutofit/>
          </a:bodyPr>
          <a:lstStyle/>
          <a:p>
            <a:r>
              <a:rPr lang="cs-CZ" sz="3600" b="1" dirty="0"/>
              <a:t>Soubory technických zařízení budov</a:t>
            </a:r>
          </a:p>
        </p:txBody>
      </p:sp>
      <p:sp>
        <p:nvSpPr>
          <p:cNvPr id="3" name="Zástupný obsah 2">
            <a:extLst>
              <a:ext uri="{FF2B5EF4-FFF2-40B4-BE49-F238E27FC236}">
                <a16:creationId xmlns:a16="http://schemas.microsoft.com/office/drawing/2014/main" id="{9CB07722-8EF8-43F8-891B-DC54A65057A8}"/>
              </a:ext>
            </a:extLst>
          </p:cNvPr>
          <p:cNvSpPr>
            <a:spLocks noGrp="1"/>
          </p:cNvSpPr>
          <p:nvPr>
            <p:ph idx="1"/>
          </p:nvPr>
        </p:nvSpPr>
        <p:spPr>
          <a:xfrm>
            <a:off x="426720" y="1153875"/>
            <a:ext cx="8229600" cy="5112568"/>
          </a:xfrm>
        </p:spPr>
        <p:txBody>
          <a:bodyPr>
            <a:noAutofit/>
          </a:bodyPr>
          <a:lstStyle/>
          <a:p>
            <a:pPr marL="0" indent="0">
              <a:buNone/>
            </a:pPr>
            <a:r>
              <a:rPr lang="cs-CZ" sz="2400" b="1" dirty="0"/>
              <a:t>Nejčastěji instalované soubory technických zařízení budov:</a:t>
            </a:r>
          </a:p>
          <a:p>
            <a:pPr marL="0" indent="0">
              <a:buNone/>
            </a:pPr>
            <a:r>
              <a:rPr lang="cs-CZ" sz="2400" dirty="0"/>
              <a:t>• Zařízení techniky prostředí s možností vzdálené kontroly, programování a ovládání.</a:t>
            </a:r>
          </a:p>
          <a:p>
            <a:pPr marL="0" indent="0">
              <a:buNone/>
            </a:pPr>
            <a:r>
              <a:rPr lang="cs-CZ" sz="2400" dirty="0"/>
              <a:t>• Zařízení zdravotně technických instalací.</a:t>
            </a:r>
          </a:p>
          <a:p>
            <a:pPr marL="0" indent="0">
              <a:buNone/>
            </a:pPr>
            <a:r>
              <a:rPr lang="cs-CZ" sz="2400" dirty="0"/>
              <a:t>• Silnoproudá elektrická zařízení.</a:t>
            </a:r>
          </a:p>
          <a:p>
            <a:pPr marL="0" indent="0">
              <a:buNone/>
            </a:pPr>
            <a:r>
              <a:rPr lang="cs-CZ" sz="2400" dirty="0"/>
              <a:t>• Slaboproudá elektrická zařízení.</a:t>
            </a:r>
          </a:p>
          <a:p>
            <a:pPr marL="0" indent="0">
              <a:buNone/>
            </a:pPr>
            <a:r>
              <a:rPr lang="cs-CZ" sz="2400" dirty="0"/>
              <a:t>• Relaxační a rekreační technologie.</a:t>
            </a:r>
          </a:p>
          <a:p>
            <a:pPr marL="0" indent="0">
              <a:buNone/>
            </a:pPr>
            <a:r>
              <a:rPr lang="cs-CZ" sz="2400" dirty="0"/>
              <a:t>• Zařízení vertikální a horizontální dopravy.</a:t>
            </a:r>
          </a:p>
          <a:p>
            <a:pPr marL="0" indent="0">
              <a:buNone/>
            </a:pPr>
            <a:r>
              <a:rPr lang="cs-CZ" sz="2400" dirty="0"/>
              <a:t>• Soubor doplňkových zařízení.</a:t>
            </a:r>
          </a:p>
          <a:p>
            <a:pPr marL="0" indent="0">
              <a:buNone/>
            </a:pPr>
            <a:r>
              <a:rPr lang="cs-CZ" sz="2400" dirty="0"/>
              <a:t>• Další a speciální zařízení.</a:t>
            </a:r>
          </a:p>
          <a:p>
            <a:pPr marL="0" indent="0">
              <a:buNone/>
            </a:pPr>
            <a:r>
              <a:rPr lang="cs-CZ" sz="2400" dirty="0"/>
              <a:t>• Vyhrazená technická zařízení.</a:t>
            </a:r>
          </a:p>
        </p:txBody>
      </p:sp>
    </p:spTree>
    <p:extLst>
      <p:ext uri="{BB962C8B-B14F-4D97-AF65-F5344CB8AC3E}">
        <p14:creationId xmlns:p14="http://schemas.microsoft.com/office/powerpoint/2010/main" val="1111859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Vyhrazená technická zařízení</a:t>
            </a:r>
          </a:p>
        </p:txBody>
      </p:sp>
      <p:sp>
        <p:nvSpPr>
          <p:cNvPr id="3" name="Zástupný symbol pro obsah 2"/>
          <p:cNvSpPr>
            <a:spLocks noGrp="1"/>
          </p:cNvSpPr>
          <p:nvPr>
            <p:ph idx="1"/>
          </p:nvPr>
        </p:nvSpPr>
        <p:spPr/>
        <p:txBody>
          <a:bodyPr>
            <a:normAutofit fontScale="77500" lnSpcReduction="20000"/>
          </a:bodyPr>
          <a:lstStyle/>
          <a:p>
            <a:r>
              <a:rPr lang="cs-CZ" dirty="0"/>
              <a:t>V současné době je rozdělení vyhrazených technických zařízení (VTZ) předmětem zákona 174/1968, paragraf 6b. Tato zařízení jsou stanovena jako zařízení se zvýšenou mírou ohrožení zdraví a bezpečnosti osob a majetku.</a:t>
            </a:r>
          </a:p>
          <a:p>
            <a:pPr marL="0" indent="0">
              <a:buNone/>
            </a:pPr>
            <a:r>
              <a:rPr lang="cs-CZ" b="1" dirty="0"/>
              <a:t>Vyhrazená technická zařízení </a:t>
            </a:r>
            <a:r>
              <a:rPr lang="cs-CZ" dirty="0"/>
              <a:t>(VTZ) jsou rozdělena na:</a:t>
            </a:r>
          </a:p>
          <a:p>
            <a:r>
              <a:rPr lang="cs-CZ" dirty="0"/>
              <a:t>tlaková,</a:t>
            </a:r>
          </a:p>
          <a:p>
            <a:r>
              <a:rPr lang="cs-CZ" dirty="0"/>
              <a:t>zdvihací,</a:t>
            </a:r>
          </a:p>
          <a:p>
            <a:r>
              <a:rPr lang="cs-CZ" dirty="0"/>
              <a:t>elektrická </a:t>
            </a:r>
          </a:p>
          <a:p>
            <a:r>
              <a:rPr lang="cs-CZ" dirty="0"/>
              <a:t>plynová.</a:t>
            </a:r>
          </a:p>
          <a:p>
            <a:pPr marL="0" indent="0">
              <a:buNone/>
            </a:pPr>
            <a:r>
              <a:rPr lang="cs-CZ" dirty="0"/>
              <a:t>Podle stupně nebezpečnosti se VTZ zařazují do tříd a stanoví se prověřování odborné způsobilosti organizací.</a:t>
            </a:r>
          </a:p>
        </p:txBody>
      </p:sp>
    </p:spTree>
    <p:extLst>
      <p:ext uri="{BB962C8B-B14F-4D97-AF65-F5344CB8AC3E}">
        <p14:creationId xmlns:p14="http://schemas.microsoft.com/office/powerpoint/2010/main" val="37748315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Součást TZB</a:t>
            </a:r>
          </a:p>
        </p:txBody>
      </p:sp>
      <p:sp>
        <p:nvSpPr>
          <p:cNvPr id="3" name="Zástupný symbol pro obsah 2"/>
          <p:cNvSpPr>
            <a:spLocks noGrp="1"/>
          </p:cNvSpPr>
          <p:nvPr>
            <p:ph idx="1"/>
          </p:nvPr>
        </p:nvSpPr>
        <p:spPr/>
        <p:txBody>
          <a:bodyPr>
            <a:normAutofit lnSpcReduction="10000"/>
          </a:bodyPr>
          <a:lstStyle/>
          <a:p>
            <a:pPr marL="0" indent="0">
              <a:buNone/>
            </a:pPr>
            <a:r>
              <a:rPr lang="cs-CZ" dirty="0"/>
              <a:t>Důležitou součástí technického zařízení budov je:</a:t>
            </a:r>
          </a:p>
          <a:p>
            <a:r>
              <a:rPr lang="cs-CZ" dirty="0"/>
              <a:t>Zajištění bezpečnosti</a:t>
            </a:r>
          </a:p>
          <a:p>
            <a:r>
              <a:rPr lang="cs-CZ" dirty="0"/>
              <a:t>Obsluha vstupu do budovy</a:t>
            </a:r>
          </a:p>
          <a:p>
            <a:r>
              <a:rPr lang="cs-CZ" dirty="0"/>
              <a:t>Úklid</a:t>
            </a:r>
          </a:p>
          <a:p>
            <a:r>
              <a:rPr lang="cs-CZ" dirty="0"/>
              <a:t>Údržba</a:t>
            </a:r>
          </a:p>
          <a:p>
            <a:r>
              <a:rPr lang="cs-CZ" dirty="0"/>
              <a:t>Zaměstnávání OZP</a:t>
            </a:r>
          </a:p>
          <a:p>
            <a:r>
              <a:rPr lang="cs-CZ" dirty="0"/>
              <a:t>Školení</a:t>
            </a:r>
          </a:p>
          <a:p>
            <a:pPr marL="0" indent="0">
              <a:buNone/>
            </a:pPr>
            <a:endParaRPr lang="cs-CZ" dirty="0"/>
          </a:p>
          <a:p>
            <a:endParaRPr lang="cs-CZ" dirty="0"/>
          </a:p>
        </p:txBody>
      </p:sp>
    </p:spTree>
    <p:extLst>
      <p:ext uri="{BB962C8B-B14F-4D97-AF65-F5344CB8AC3E}">
        <p14:creationId xmlns:p14="http://schemas.microsoft.com/office/powerpoint/2010/main" val="11597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5D9C7-E5D3-4D79-A967-2F50B43CFF3B}"/>
              </a:ext>
            </a:extLst>
          </p:cNvPr>
          <p:cNvSpPr>
            <a:spLocks noGrp="1"/>
          </p:cNvSpPr>
          <p:nvPr>
            <p:ph type="title"/>
          </p:nvPr>
        </p:nvSpPr>
        <p:spPr/>
        <p:txBody>
          <a:bodyPr/>
          <a:lstStyle/>
          <a:p>
            <a:r>
              <a:rPr lang="cs-CZ" b="1" dirty="0"/>
              <a:t>Bezpečnost</a:t>
            </a:r>
          </a:p>
        </p:txBody>
      </p:sp>
      <p:sp>
        <p:nvSpPr>
          <p:cNvPr id="3" name="Zástupný obsah 2">
            <a:extLst>
              <a:ext uri="{FF2B5EF4-FFF2-40B4-BE49-F238E27FC236}">
                <a16:creationId xmlns:a16="http://schemas.microsoft.com/office/drawing/2014/main" id="{A80D17B9-DD3A-4422-8872-8285C00C7E69}"/>
              </a:ext>
            </a:extLst>
          </p:cNvPr>
          <p:cNvSpPr>
            <a:spLocks noGrp="1"/>
          </p:cNvSpPr>
          <p:nvPr>
            <p:ph idx="1"/>
          </p:nvPr>
        </p:nvSpPr>
        <p:spPr>
          <a:xfrm>
            <a:off x="548640" y="1124744"/>
            <a:ext cx="8229600" cy="4525963"/>
          </a:xfrm>
        </p:spPr>
        <p:txBody>
          <a:bodyPr vert="horz" lIns="91440" tIns="45720" rIns="91440" bIns="45720" rtlCol="0" anchor="t">
            <a:normAutofit/>
          </a:bodyPr>
          <a:lstStyle/>
          <a:p>
            <a:pPr marL="857250" lvl="1" indent="-457200"/>
            <a:r>
              <a:rPr lang="cs-CZ" sz="2400" dirty="0"/>
              <a:t>Důležitá složka každého objektu</a:t>
            </a:r>
          </a:p>
          <a:p>
            <a:pPr marL="857250" lvl="1" indent="-457200"/>
            <a:r>
              <a:rPr lang="cs-CZ" sz="2400" dirty="0"/>
              <a:t>Každému objektu zvolíme optimální kombinaci </a:t>
            </a:r>
            <a:r>
              <a:rPr lang="cs-CZ" sz="2400" b="1" dirty="0"/>
              <a:t>fyzické ostrahy, lokálního nebo vzdáleného </a:t>
            </a:r>
            <a:r>
              <a:rPr lang="cs-CZ" sz="2400" b="1" dirty="0" err="1"/>
              <a:t>moni-toringu</a:t>
            </a:r>
            <a:r>
              <a:rPr lang="cs-CZ" sz="2400" b="1" dirty="0"/>
              <a:t> </a:t>
            </a:r>
            <a:r>
              <a:rPr lang="cs-CZ" sz="2400" dirty="0"/>
              <a:t>a mechanických zábran. Předcházíme škodě na majetku (krádeži) nebo újmě na zdraví. </a:t>
            </a:r>
            <a:endParaRPr lang="cs-CZ" sz="2400" b="1" dirty="0"/>
          </a:p>
          <a:p>
            <a:pPr marL="0" indent="0">
              <a:buNone/>
            </a:pPr>
            <a:endParaRPr lang="cs-CZ" sz="5600" b="1"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3140968"/>
            <a:ext cx="3456384" cy="3025507"/>
          </a:xfrm>
          <a:prstGeom prst="rect">
            <a:avLst/>
          </a:prstGeom>
        </p:spPr>
      </p:pic>
    </p:spTree>
    <p:extLst>
      <p:ext uri="{BB962C8B-B14F-4D97-AF65-F5344CB8AC3E}">
        <p14:creationId xmlns:p14="http://schemas.microsoft.com/office/powerpoint/2010/main" val="204792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Obsluha vstupu do budovy</a:t>
            </a:r>
          </a:p>
        </p:txBody>
      </p:sp>
      <p:sp>
        <p:nvSpPr>
          <p:cNvPr id="3" name="Zástupný symbol pro obsah 2"/>
          <p:cNvSpPr>
            <a:spLocks noGrp="1"/>
          </p:cNvSpPr>
          <p:nvPr>
            <p:ph idx="1"/>
          </p:nvPr>
        </p:nvSpPr>
        <p:spPr/>
        <p:txBody>
          <a:bodyPr>
            <a:normAutofit/>
          </a:bodyPr>
          <a:lstStyle/>
          <a:p>
            <a:r>
              <a:rPr lang="cs-CZ" sz="2400" dirty="0"/>
              <a:t>Vjezd, vrátnice, recepce</a:t>
            </a:r>
          </a:p>
          <a:p>
            <a:r>
              <a:rPr lang="cs-CZ" sz="2400" dirty="0"/>
              <a:t>Evidujeme kdo do objektu vstupuje </a:t>
            </a:r>
          </a:p>
          <a:p>
            <a:r>
              <a:rPr lang="cs-CZ" sz="2400" dirty="0"/>
              <a:t>Ohlášení návštěv</a:t>
            </a:r>
          </a:p>
          <a:p>
            <a:r>
              <a:rPr lang="cs-CZ" sz="2400" dirty="0"/>
              <a:t>Příjem zásilek</a:t>
            </a:r>
          </a:p>
          <a:p>
            <a:r>
              <a:rPr lang="cs-CZ" sz="2400" dirty="0"/>
              <a:t>Podávání informací o objektu</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224" y="2636912"/>
            <a:ext cx="4402832" cy="2932355"/>
          </a:xfrm>
          <a:prstGeom prst="rect">
            <a:avLst/>
          </a:prstGeom>
        </p:spPr>
      </p:pic>
    </p:spTree>
    <p:extLst>
      <p:ext uri="{BB962C8B-B14F-4D97-AF65-F5344CB8AC3E}">
        <p14:creationId xmlns:p14="http://schemas.microsoft.com/office/powerpoint/2010/main" val="2760998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Úklid</a:t>
            </a:r>
          </a:p>
        </p:txBody>
      </p:sp>
      <p:sp>
        <p:nvSpPr>
          <p:cNvPr id="3" name="Zástupný symbol pro obsah 2"/>
          <p:cNvSpPr>
            <a:spLocks noGrp="1"/>
          </p:cNvSpPr>
          <p:nvPr>
            <p:ph idx="1"/>
          </p:nvPr>
        </p:nvSpPr>
        <p:spPr/>
        <p:txBody>
          <a:bodyPr>
            <a:normAutofit/>
          </a:bodyPr>
          <a:lstStyle/>
          <a:p>
            <a:r>
              <a:rPr lang="cs-CZ" sz="2000" dirty="0"/>
              <a:t>Důležitá složka podpůrných procesů ve firmě</a:t>
            </a:r>
          </a:p>
          <a:p>
            <a:r>
              <a:rPr lang="cs-CZ" sz="2000" dirty="0"/>
              <a:t>Zajistit reprezentativní a čisté prostředí.</a:t>
            </a:r>
          </a:p>
          <a:p>
            <a:r>
              <a:rPr lang="cs-CZ" sz="2000" dirty="0"/>
              <a:t>Pro úklid nejlépe používat ekologicky šetrné čisticí prostředky, moderní úklidové pomůcky a vlastní vyspělou strojovou techniku.</a:t>
            </a:r>
          </a:p>
          <a:p>
            <a:r>
              <a:rPr lang="cs-CZ" sz="2000" dirty="0"/>
              <a:t>Na každý objekt a každého zaměstnance dohlíží provozní manažer úklidu.</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3467080"/>
            <a:ext cx="3168352" cy="2625155"/>
          </a:xfrm>
          <a:prstGeom prst="rect">
            <a:avLst/>
          </a:prstGeom>
        </p:spPr>
      </p:pic>
    </p:spTree>
    <p:extLst>
      <p:ext uri="{BB962C8B-B14F-4D97-AF65-F5344CB8AC3E}">
        <p14:creationId xmlns:p14="http://schemas.microsoft.com/office/powerpoint/2010/main" val="24800409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Údržba</a:t>
            </a:r>
          </a:p>
        </p:txBody>
      </p:sp>
      <p:sp>
        <p:nvSpPr>
          <p:cNvPr id="3" name="Zástupný symbol pro obsah 2"/>
          <p:cNvSpPr>
            <a:spLocks noGrp="1"/>
          </p:cNvSpPr>
          <p:nvPr>
            <p:ph idx="1"/>
          </p:nvPr>
        </p:nvSpPr>
        <p:spPr/>
        <p:txBody>
          <a:bodyPr>
            <a:normAutofit/>
          </a:bodyPr>
          <a:lstStyle/>
          <a:p>
            <a:pPr marL="0" indent="0">
              <a:buNone/>
            </a:pPr>
            <a:r>
              <a:rPr lang="cs-CZ" sz="2800" dirty="0">
                <a:solidFill>
                  <a:srgbClr val="000000"/>
                </a:solidFill>
                <a:latin typeface="Calibri" panose="020F0502020204030204" pitchFamily="34" charset="0"/>
              </a:rPr>
              <a:t>Najímáme firmu, která zajistí tyto služby</a:t>
            </a:r>
          </a:p>
          <a:p>
            <a:r>
              <a:rPr lang="cs-CZ" sz="2800" dirty="0">
                <a:solidFill>
                  <a:srgbClr val="000000"/>
                </a:solidFill>
                <a:latin typeface="Calibri" panose="020F0502020204030204" pitchFamily="34" charset="0"/>
              </a:rPr>
              <a:t>Zajistí </a:t>
            </a:r>
            <a:r>
              <a:rPr lang="cs-CZ" sz="2800" b="1" dirty="0">
                <a:solidFill>
                  <a:srgbClr val="000000"/>
                </a:solidFill>
                <a:latin typeface="Calibri" panose="020F0502020204030204" pitchFamily="34" charset="0"/>
              </a:rPr>
              <a:t>drobnou technickou správu a údržbu </a:t>
            </a:r>
            <a:r>
              <a:rPr lang="cs-CZ" sz="2800" dirty="0">
                <a:solidFill>
                  <a:srgbClr val="000000"/>
                </a:solidFill>
                <a:latin typeface="Calibri" panose="020F0502020204030204" pitchFamily="34" charset="0"/>
              </a:rPr>
              <a:t>našeho objektu.</a:t>
            </a:r>
          </a:p>
          <a:p>
            <a:r>
              <a:rPr lang="cs-CZ" sz="2800" dirty="0">
                <a:solidFill>
                  <a:srgbClr val="000000"/>
                </a:solidFill>
                <a:latin typeface="Calibri" panose="020F0502020204030204" pitchFamily="34" charset="0"/>
              </a:rPr>
              <a:t>Pohlídá revize.</a:t>
            </a:r>
          </a:p>
          <a:p>
            <a:r>
              <a:rPr lang="cs-CZ" sz="2800" dirty="0">
                <a:solidFill>
                  <a:srgbClr val="000000"/>
                </a:solidFill>
                <a:latin typeface="Calibri" panose="020F0502020204030204" pitchFamily="34" charset="0"/>
              </a:rPr>
              <a:t>Díky kontrolní pochůzkové činnosti zjistí, v jakém stavu jsou technická zařízení.</a:t>
            </a:r>
          </a:p>
          <a:p>
            <a:r>
              <a:rPr lang="cs-CZ" sz="2800" dirty="0">
                <a:solidFill>
                  <a:srgbClr val="000000"/>
                </a:solidFill>
                <a:latin typeface="Calibri" panose="020F0502020204030204" pitchFamily="34" charset="0"/>
              </a:rPr>
              <a:t>Vyřeší běžné opravy a údržbu. Na vše ostatní najímá prověřené odborníky. </a:t>
            </a:r>
            <a:endParaRPr lang="cs-CZ" sz="2800" dirty="0"/>
          </a:p>
        </p:txBody>
      </p:sp>
    </p:spTree>
    <p:extLst>
      <p:ext uri="{BB962C8B-B14F-4D97-AF65-F5344CB8AC3E}">
        <p14:creationId xmlns:p14="http://schemas.microsoft.com/office/powerpoint/2010/main" val="214536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43050"/>
            <a:ext cx="8229600" cy="1346812"/>
          </a:xfrm>
        </p:spPr>
        <p:txBody>
          <a:bodyPr/>
          <a:lstStyle/>
          <a:p>
            <a:r>
              <a:rPr lang="cs-CZ" b="1" dirty="0"/>
              <a:t>Podpůrné procesy</a:t>
            </a:r>
          </a:p>
        </p:txBody>
      </p:sp>
      <p:sp>
        <p:nvSpPr>
          <p:cNvPr id="3" name="Zástupný symbol pro obsah 2"/>
          <p:cNvSpPr>
            <a:spLocks noGrp="1"/>
          </p:cNvSpPr>
          <p:nvPr>
            <p:ph idx="1"/>
          </p:nvPr>
        </p:nvSpPr>
        <p:spPr>
          <a:xfrm>
            <a:off x="457200" y="2889862"/>
            <a:ext cx="8229600" cy="2562011"/>
          </a:xfrm>
        </p:spPr>
        <p:txBody>
          <a:bodyPr>
            <a:normAutofit fontScale="92500" lnSpcReduction="10000"/>
          </a:bodyPr>
          <a:lstStyle/>
          <a:p>
            <a:r>
              <a:rPr lang="cs-CZ" dirty="0"/>
              <a:t>Zajišťují podmínky pro fungování ostatních procesů tím, že jim dodávají produkty (hmotné i nehmotné), ale přitom </a:t>
            </a:r>
            <a:r>
              <a:rPr lang="cs-CZ" b="1" dirty="0">
                <a:solidFill>
                  <a:srgbClr val="FF0000"/>
                </a:solidFill>
              </a:rPr>
              <a:t>nejsou součástí hlavních procesů</a:t>
            </a:r>
            <a:r>
              <a:rPr lang="cs-CZ" dirty="0"/>
              <a:t>. Podpůrné procesy zajišťují, že organizace je schopna poskytovat produkty a služby, nezbytné pro zabezpečení její funkčnosti. </a:t>
            </a:r>
          </a:p>
        </p:txBody>
      </p:sp>
    </p:spTree>
    <p:extLst>
      <p:ext uri="{BB962C8B-B14F-4D97-AF65-F5344CB8AC3E}">
        <p14:creationId xmlns:p14="http://schemas.microsoft.com/office/powerpoint/2010/main" val="1184432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Zaměstnávání OZP</a:t>
            </a:r>
          </a:p>
        </p:txBody>
      </p:sp>
      <p:sp>
        <p:nvSpPr>
          <p:cNvPr id="3" name="Zástupný symbol pro obsah 2"/>
          <p:cNvSpPr>
            <a:spLocks noGrp="1"/>
          </p:cNvSpPr>
          <p:nvPr>
            <p:ph idx="1"/>
          </p:nvPr>
        </p:nvSpPr>
        <p:spPr/>
        <p:txBody>
          <a:bodyPr>
            <a:normAutofit/>
          </a:bodyPr>
          <a:lstStyle/>
          <a:p>
            <a:r>
              <a:rPr lang="cs-CZ" sz="2800" dirty="0"/>
              <a:t>Každá firma s počtem zaměstnanců větší než 25 musí řešit povinný podíl osob se zdravotním postižením.</a:t>
            </a:r>
          </a:p>
          <a:p>
            <a:r>
              <a:rPr lang="cs-CZ" sz="2800" dirty="0"/>
              <a:t>Lze najmout firmu která zajistí zaměstnávání OZP v naší firmě</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3046043"/>
            <a:ext cx="3312368" cy="3262682"/>
          </a:xfrm>
          <a:prstGeom prst="rect">
            <a:avLst/>
          </a:prstGeom>
        </p:spPr>
      </p:pic>
    </p:spTree>
    <p:extLst>
      <p:ext uri="{BB962C8B-B14F-4D97-AF65-F5344CB8AC3E}">
        <p14:creationId xmlns:p14="http://schemas.microsoft.com/office/powerpoint/2010/main" val="924149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Školení</a:t>
            </a:r>
          </a:p>
        </p:txBody>
      </p:sp>
      <p:sp>
        <p:nvSpPr>
          <p:cNvPr id="3" name="Zástupný symbol pro obsah 2"/>
          <p:cNvSpPr>
            <a:spLocks noGrp="1"/>
          </p:cNvSpPr>
          <p:nvPr>
            <p:ph idx="1"/>
          </p:nvPr>
        </p:nvSpPr>
        <p:spPr/>
        <p:txBody>
          <a:bodyPr>
            <a:normAutofit/>
          </a:bodyPr>
          <a:lstStyle/>
          <a:p>
            <a:r>
              <a:rPr lang="cs-CZ" sz="2400" dirty="0"/>
              <a:t>Další podpůrný proces který lze delegovat na jinou firmu.</a:t>
            </a:r>
          </a:p>
          <a:p>
            <a:r>
              <a:rPr lang="cs-CZ" sz="2400" dirty="0"/>
              <a:t>Školení je důležitou součástí a každá firma musí mít proškolené zaměstnance.</a:t>
            </a:r>
          </a:p>
          <a:p>
            <a:r>
              <a:rPr lang="cs-CZ" sz="2400" dirty="0"/>
              <a:t>Školení BOZP, obsluha strojů, chemické látky atd.</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3" y="3284984"/>
            <a:ext cx="4215445" cy="2841179"/>
          </a:xfrm>
          <a:prstGeom prst="rect">
            <a:avLst/>
          </a:prstGeom>
        </p:spPr>
      </p:pic>
    </p:spTree>
    <p:extLst>
      <p:ext uri="{BB962C8B-B14F-4D97-AF65-F5344CB8AC3E}">
        <p14:creationId xmlns:p14="http://schemas.microsoft.com/office/powerpoint/2010/main" val="1447930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Moderní technologie</a:t>
            </a:r>
          </a:p>
        </p:txBody>
      </p:sp>
      <p:sp>
        <p:nvSpPr>
          <p:cNvPr id="3" name="Zástupný symbol pro obsah 2"/>
          <p:cNvSpPr>
            <a:spLocks noGrp="1"/>
          </p:cNvSpPr>
          <p:nvPr>
            <p:ph idx="1"/>
          </p:nvPr>
        </p:nvSpPr>
        <p:spPr/>
        <p:txBody>
          <a:bodyPr>
            <a:normAutofit/>
          </a:bodyPr>
          <a:lstStyle/>
          <a:p>
            <a:r>
              <a:rPr lang="cs-CZ" sz="2800" dirty="0"/>
              <a:t>V dnešní době existuje spoustu moderních technologií které dokáží sami vyhodnocovat a sami spravovat prostředí v budově. Typickým příkladem je </a:t>
            </a:r>
            <a:r>
              <a:rPr lang="cs-CZ" sz="2800" b="1" dirty="0"/>
              <a:t>Inteligentní budova</a:t>
            </a:r>
          </a:p>
          <a:p>
            <a:r>
              <a:rPr lang="cs-CZ" sz="2800" b="1" dirty="0"/>
              <a:t>Inteligentní budovy </a:t>
            </a:r>
            <a:r>
              <a:rPr lang="cs-CZ" sz="2800" dirty="0"/>
              <a:t>jsou objekty s integrovaným managementem, tj. se sjednocenými systémy řízení (technika prostředí, komunikace, energetika), zabezpečení (kontrola přístupu, požární ochrana, bezpečnostní systém) a správy budovy (plánování, pronájem, leasing, inventář).</a:t>
            </a:r>
          </a:p>
        </p:txBody>
      </p:sp>
    </p:spTree>
    <p:extLst>
      <p:ext uri="{BB962C8B-B14F-4D97-AF65-F5344CB8AC3E}">
        <p14:creationId xmlns:p14="http://schemas.microsoft.com/office/powerpoint/2010/main" val="41988602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Inteligentní budova</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K základním požadavkům patří především:</a:t>
            </a:r>
            <a:br>
              <a:rPr lang="cs-CZ" dirty="0"/>
            </a:br>
            <a:br>
              <a:rPr lang="cs-CZ" dirty="0"/>
            </a:br>
            <a:r>
              <a:rPr lang="cs-CZ" b="1" dirty="0"/>
              <a:t>z hlediska vlastníka – investora:</a:t>
            </a:r>
          </a:p>
          <a:p>
            <a:r>
              <a:rPr lang="cs-CZ" dirty="0"/>
              <a:t>minimalizace nákladů na energii</a:t>
            </a:r>
          </a:p>
          <a:p>
            <a:r>
              <a:rPr lang="cs-CZ" dirty="0"/>
              <a:t>minimalizace provozních nákladů</a:t>
            </a:r>
          </a:p>
          <a:p>
            <a:r>
              <a:rPr lang="cs-CZ" dirty="0"/>
              <a:t>minimalizace nákladů na opravy a rekonstrukce</a:t>
            </a:r>
          </a:p>
          <a:p>
            <a:pPr marL="0" indent="0">
              <a:buNone/>
            </a:pPr>
            <a:r>
              <a:rPr lang="cs-CZ" b="1" dirty="0"/>
              <a:t>z hlediska uživatele – nájemce:</a:t>
            </a:r>
          </a:p>
          <a:p>
            <a:r>
              <a:rPr lang="cs-CZ" dirty="0"/>
              <a:t>flexibilita pronajatých prostorů</a:t>
            </a:r>
          </a:p>
          <a:p>
            <a:r>
              <a:rPr lang="cs-CZ" dirty="0"/>
              <a:t>kvalita prostředí budovy přispívající ke zvýšení produktivity práce</a:t>
            </a:r>
          </a:p>
          <a:p>
            <a:endParaRPr lang="cs-CZ" dirty="0"/>
          </a:p>
        </p:txBody>
      </p:sp>
    </p:spTree>
    <p:extLst>
      <p:ext uri="{BB962C8B-B14F-4D97-AF65-F5344CB8AC3E}">
        <p14:creationId xmlns:p14="http://schemas.microsoft.com/office/powerpoint/2010/main" val="18641555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lstStyle/>
          <a:p>
            <a:r>
              <a:rPr lang="cs-CZ" dirty="0"/>
              <a:t>Účelem technického zařízení budov je zajistit také optimální prostředí pro zaměstnance.</a:t>
            </a:r>
          </a:p>
          <a:p>
            <a:r>
              <a:rPr lang="cs-CZ" b="1" dirty="0"/>
              <a:t>Ergonomické nastavení </a:t>
            </a:r>
            <a:r>
              <a:rPr lang="cs-CZ" dirty="0"/>
              <a:t>pracovního místa je jen jedním z kroků na cestě k vytvoření optimálního pracovního prostředí. Zaměstnavatelé by při řešení pracovních prostor měli klást důraz také na </a:t>
            </a:r>
            <a:r>
              <a:rPr lang="cs-CZ" b="1" dirty="0"/>
              <a:t>akustiku, větrání, tepelné a světelné podmínky.</a:t>
            </a:r>
          </a:p>
        </p:txBody>
      </p:sp>
    </p:spTree>
    <p:extLst>
      <p:ext uri="{BB962C8B-B14F-4D97-AF65-F5344CB8AC3E}">
        <p14:creationId xmlns:p14="http://schemas.microsoft.com/office/powerpoint/2010/main" val="18884533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lstStyle/>
          <a:p>
            <a:r>
              <a:rPr lang="cs-CZ" b="1" dirty="0"/>
              <a:t>„Kam nechodí slunce, tam chodí lékař“</a:t>
            </a:r>
          </a:p>
          <a:p>
            <a:r>
              <a:rPr lang="cs-CZ" dirty="0"/>
              <a:t>Denní světlo je pro člověka důležité. Odedávna určuje dobu kdy je člověk aktivní, má významný vliv na jeho výkon a v neposlední řadě ovlivňuje jeho náladu. V práci dobré </a:t>
            </a:r>
            <a:r>
              <a:rPr lang="cs-CZ" b="1" dirty="0"/>
              <a:t>světelné podmínky zvyšují produktivitu i bezpečnost vykonávané činnosti</a:t>
            </a:r>
            <a:r>
              <a:rPr lang="cs-CZ" dirty="0"/>
              <a:t>.</a:t>
            </a:r>
          </a:p>
          <a:p>
            <a:pPr marL="0" indent="0">
              <a:buNone/>
            </a:pPr>
            <a:endParaRPr lang="cs-CZ" dirty="0"/>
          </a:p>
        </p:txBody>
      </p:sp>
    </p:spTree>
    <p:extLst>
      <p:ext uri="{BB962C8B-B14F-4D97-AF65-F5344CB8AC3E}">
        <p14:creationId xmlns:p14="http://schemas.microsoft.com/office/powerpoint/2010/main" val="15117676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normAutofit fontScale="92500" lnSpcReduction="10000"/>
          </a:bodyPr>
          <a:lstStyle/>
          <a:p>
            <a:r>
              <a:rPr lang="cs-CZ" b="1" dirty="0"/>
              <a:t>Dýchám, tedy jsem</a:t>
            </a:r>
          </a:p>
          <a:p>
            <a:r>
              <a:rPr lang="cs-CZ" dirty="0"/>
              <a:t>Kvalita vzduchu je zásadním faktorem zdravého vnitřního prostředí. Při nadměrné koncentraci CO2 klesá soustředěnost a aktivita zaměstnanců.</a:t>
            </a:r>
            <a:r>
              <a:rPr lang="cs-CZ" b="1" dirty="0"/>
              <a:t> V nových budovách je často kvalita vzduchu řízena systémově</a:t>
            </a:r>
            <a:r>
              <a:rPr lang="cs-CZ" dirty="0"/>
              <a:t>. Při zvýšení koncentrace CO2 začne systém automaticky vyměňovat vzduch. Ve starých prostorách, neoplývajících novou technikou, je nutné často větrat.</a:t>
            </a:r>
          </a:p>
          <a:p>
            <a:endParaRPr lang="cs-CZ" dirty="0"/>
          </a:p>
        </p:txBody>
      </p:sp>
    </p:spTree>
    <p:extLst>
      <p:ext uri="{BB962C8B-B14F-4D97-AF65-F5344CB8AC3E}">
        <p14:creationId xmlns:p14="http://schemas.microsoft.com/office/powerpoint/2010/main" val="39787957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normAutofit fontScale="92500" lnSpcReduction="20000"/>
          </a:bodyPr>
          <a:lstStyle/>
          <a:p>
            <a:r>
              <a:rPr lang="cs-CZ" b="1" dirty="0"/>
              <a:t>Teplotní komfort na pracovišti</a:t>
            </a:r>
          </a:p>
          <a:p>
            <a:r>
              <a:rPr lang="cs-CZ" dirty="0"/>
              <a:t>Teplota na pracovišti se v ideálním případě pohybuje mezi 21 – 23 °C. V létě je pak teplota vyšší, aby rozdíl mezi vnitřní a venkovní teplotou nebyl příliš velký. V dnešní klimatizované době je otázka teploty často tématem sporů mezi zaměstnanci. </a:t>
            </a:r>
            <a:r>
              <a:rPr lang="cs-CZ" b="1" dirty="0"/>
              <a:t>Takže zima nebo teplo?</a:t>
            </a:r>
            <a:endParaRPr lang="cs-CZ" dirty="0"/>
          </a:p>
          <a:p>
            <a:r>
              <a:rPr lang="cs-CZ" dirty="0"/>
              <a:t>Při práci ve vysoké teplotě je člověk unavený a nesoustředěný. Stejně tak v chladu tělo vydává více energie a spotřebovává víc kyslíku. Dochází ke snížení pozornosti a efektivity práce.</a:t>
            </a:r>
          </a:p>
          <a:p>
            <a:endParaRPr lang="cs-CZ" dirty="0"/>
          </a:p>
        </p:txBody>
      </p:sp>
    </p:spTree>
    <p:extLst>
      <p:ext uri="{BB962C8B-B14F-4D97-AF65-F5344CB8AC3E}">
        <p14:creationId xmlns:p14="http://schemas.microsoft.com/office/powerpoint/2010/main" val="29194441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Optimální pracovní prostředí</a:t>
            </a:r>
          </a:p>
        </p:txBody>
      </p:sp>
      <p:sp>
        <p:nvSpPr>
          <p:cNvPr id="3" name="Zástupný symbol pro obsah 2"/>
          <p:cNvSpPr>
            <a:spLocks noGrp="1"/>
          </p:cNvSpPr>
          <p:nvPr>
            <p:ph idx="1"/>
          </p:nvPr>
        </p:nvSpPr>
        <p:spPr/>
        <p:txBody>
          <a:bodyPr>
            <a:normAutofit fontScale="85000" lnSpcReduction="10000"/>
          </a:bodyPr>
          <a:lstStyle/>
          <a:p>
            <a:r>
              <a:rPr lang="cs-CZ" b="1" dirty="0"/>
              <a:t>Vlhkost jako v pralese?</a:t>
            </a:r>
          </a:p>
          <a:p>
            <a:r>
              <a:rPr lang="cs-CZ" dirty="0"/>
              <a:t>Vlhkost vzduchu se odvíjí od typu budovy, vybavení prostor, množství lidí a venkovní vlhkosti. Důležitou roli hrají také živé rostliny a květiny.</a:t>
            </a:r>
          </a:p>
          <a:p>
            <a:r>
              <a:rPr lang="cs-CZ" dirty="0"/>
              <a:t>Nízká vlhkost (méně než 20%) je nejen nepříjemná pro zaměstnance, ale také negativně ovlivňuje funkčnost technického vybavení. Naopak vysoká vlhkost (více než 70%) způsobuje srážení vlhkosti. Takové podmínky jsou ideální pro bakterie a plísně. Vlhké pracovní prostředí má </a:t>
            </a:r>
            <a:r>
              <a:rPr lang="cs-CZ" b="1" dirty="0"/>
              <a:t>negativní vliv na nemocnost zaměstnanců</a:t>
            </a:r>
            <a:r>
              <a:rPr lang="cs-CZ" dirty="0"/>
              <a:t> (časté záněty horních cest dýchacích).</a:t>
            </a:r>
          </a:p>
          <a:p>
            <a:endParaRPr lang="cs-CZ" dirty="0"/>
          </a:p>
        </p:txBody>
      </p:sp>
    </p:spTree>
    <p:extLst>
      <p:ext uri="{BB962C8B-B14F-4D97-AF65-F5344CB8AC3E}">
        <p14:creationId xmlns:p14="http://schemas.microsoft.com/office/powerpoint/2010/main" val="34413599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Závěr</a:t>
            </a:r>
          </a:p>
        </p:txBody>
      </p:sp>
      <p:sp>
        <p:nvSpPr>
          <p:cNvPr id="3" name="Zástupný symbol pro obsah 2"/>
          <p:cNvSpPr>
            <a:spLocks noGrp="1"/>
          </p:cNvSpPr>
          <p:nvPr>
            <p:ph idx="1"/>
          </p:nvPr>
        </p:nvSpPr>
        <p:spPr/>
        <p:txBody>
          <a:bodyPr/>
          <a:lstStyle/>
          <a:p>
            <a:r>
              <a:rPr lang="cs-CZ" dirty="0"/>
              <a:t>Účelem </a:t>
            </a:r>
            <a:r>
              <a:rPr lang="cs-CZ" b="1" dirty="0"/>
              <a:t>technického zařízení budov </a:t>
            </a:r>
            <a:r>
              <a:rPr lang="cs-CZ" dirty="0"/>
              <a:t>je aby budova fungovala jako kompaktní celek a splňovala veškeré požadavky na provozování a  nabízela optimální pracovní prostředí. Zároveň je důležité dělat taková opatření, která vedou k menší energetické náročnosti budovy a tím úspoře nákladů.</a:t>
            </a:r>
          </a:p>
        </p:txBody>
      </p:sp>
    </p:spTree>
    <p:extLst>
      <p:ext uri="{BB962C8B-B14F-4D97-AF65-F5344CB8AC3E}">
        <p14:creationId xmlns:p14="http://schemas.microsoft.com/office/powerpoint/2010/main" val="4251425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950823"/>
            <a:ext cx="8229600" cy="1612557"/>
          </a:xfrm>
        </p:spPr>
        <p:txBody>
          <a:bodyPr>
            <a:normAutofit fontScale="90000"/>
          </a:bodyPr>
          <a:lstStyle/>
          <a:p>
            <a:r>
              <a:rPr lang="cs-CZ" b="1" dirty="0"/>
              <a:t>Procesní management</a:t>
            </a:r>
            <a:br>
              <a:rPr lang="cs-CZ" b="1" dirty="0"/>
            </a:br>
            <a:r>
              <a:rPr lang="cs-CZ" b="1" dirty="0"/>
              <a:t>BPM (Business </a:t>
            </a:r>
            <a:r>
              <a:rPr lang="cs-CZ" b="1" dirty="0" err="1"/>
              <a:t>Process</a:t>
            </a:r>
            <a:r>
              <a:rPr lang="cs-CZ" b="1" dirty="0"/>
              <a:t> Management)</a:t>
            </a:r>
          </a:p>
        </p:txBody>
      </p:sp>
      <p:sp>
        <p:nvSpPr>
          <p:cNvPr id="3" name="Zástupný symbol pro obsah 2"/>
          <p:cNvSpPr>
            <a:spLocks noGrp="1"/>
          </p:cNvSpPr>
          <p:nvPr>
            <p:ph idx="1"/>
          </p:nvPr>
        </p:nvSpPr>
        <p:spPr>
          <a:xfrm>
            <a:off x="457200" y="3859942"/>
            <a:ext cx="8229600" cy="1591931"/>
          </a:xfrm>
        </p:spPr>
        <p:txBody>
          <a:bodyPr/>
          <a:lstStyle/>
          <a:p>
            <a:endParaRPr lang="cs-CZ"/>
          </a:p>
        </p:txBody>
      </p:sp>
    </p:spTree>
    <p:extLst>
      <p:ext uri="{BB962C8B-B14F-4D97-AF65-F5344CB8AC3E}">
        <p14:creationId xmlns:p14="http://schemas.microsoft.com/office/powerpoint/2010/main" val="24216323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7. Odpadové hospodářství</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4702112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9F3790B6-7C32-4E07-A099-D3C043E1432B}"/>
              </a:ext>
            </a:extLst>
          </p:cNvPr>
          <p:cNvSpPr txBox="1">
            <a:spLocks noGrp="1"/>
          </p:cNvSpPr>
          <p:nvPr>
            <p:ph type="title"/>
          </p:nvPr>
        </p:nvSpPr>
        <p:spPr>
          <a:xfrm>
            <a:off x="457200" y="690563"/>
            <a:ext cx="8229600" cy="727075"/>
          </a:xfrm>
        </p:spPr>
        <p:txBody>
          <a:bodyPr/>
          <a:lstStyle/>
          <a:p>
            <a:pPr eaLnBrk="1"/>
            <a:r>
              <a:rPr altLang="cs-CZ" sz="4000" b="1">
                <a:latin typeface="Calibri" panose="020F0502020204030204" pitchFamily="34" charset="0"/>
              </a:rPr>
              <a:t>Definice odpadového hospodářství</a:t>
            </a:r>
          </a:p>
        </p:txBody>
      </p:sp>
      <p:sp>
        <p:nvSpPr>
          <p:cNvPr id="7171" name="Zástupný symbol pro obsah 2">
            <a:extLst>
              <a:ext uri="{FF2B5EF4-FFF2-40B4-BE49-F238E27FC236}">
                <a16:creationId xmlns:a16="http://schemas.microsoft.com/office/drawing/2014/main" id="{E3778DD5-BD10-4094-9A92-3DBB0C04DA4E}"/>
              </a:ext>
            </a:extLst>
          </p:cNvPr>
          <p:cNvSpPr txBox="1">
            <a:spLocks noGrp="1"/>
          </p:cNvSpPr>
          <p:nvPr>
            <p:ph idx="1"/>
          </p:nvPr>
        </p:nvSpPr>
        <p:spPr/>
        <p:txBody>
          <a:bodyPr/>
          <a:lstStyle/>
          <a:p>
            <a:pPr algn="just" eaLnBrk="1">
              <a:lnSpc>
                <a:spcPct val="80000"/>
              </a:lnSpc>
            </a:pPr>
            <a:r>
              <a:rPr altLang="cs-CZ" sz="2700">
                <a:latin typeface="Calibri" panose="020F0502020204030204" pitchFamily="34" charset="0"/>
              </a:rPr>
              <a:t>Jedná se o aktivitu, jež je zaměřena na </a:t>
            </a:r>
            <a:r>
              <a:rPr altLang="cs-CZ" sz="2700" b="1">
                <a:latin typeface="Calibri" panose="020F0502020204030204" pitchFamily="34" charset="0"/>
              </a:rPr>
              <a:t>předcházení vzniku odpadů </a:t>
            </a:r>
            <a:r>
              <a:rPr altLang="cs-CZ" sz="2700">
                <a:latin typeface="Calibri" panose="020F0502020204030204" pitchFamily="34" charset="0"/>
              </a:rPr>
              <a:t>a na nakládání s odpady. </a:t>
            </a:r>
          </a:p>
          <a:p>
            <a:pPr algn="just" eaLnBrk="1">
              <a:lnSpc>
                <a:spcPct val="80000"/>
              </a:lnSpc>
            </a:pPr>
            <a:r>
              <a:rPr altLang="cs-CZ" sz="2700">
                <a:latin typeface="Calibri" panose="020F0502020204030204" pitchFamily="34" charset="0"/>
              </a:rPr>
              <a:t>Spadá sem rovněž péče o místo, kde jsou takové odpady uloženy a v neposlední řadě také důkladná kontrola všech těchto činností. </a:t>
            </a:r>
          </a:p>
          <a:p>
            <a:pPr algn="just" eaLnBrk="1">
              <a:lnSpc>
                <a:spcPct val="80000"/>
              </a:lnSpc>
            </a:pPr>
            <a:r>
              <a:rPr altLang="cs-CZ" sz="2700">
                <a:latin typeface="Calibri" panose="020F0502020204030204" pitchFamily="34" charset="0"/>
              </a:rPr>
              <a:t>V rámci České republiky je tato oblast součástí národního hospodářství teprve v posledních cca 25 letech! Před rokem 1989 totiž stát do této oblasti legislativně takřka nezasahoval, ovšem s výjimkou právní úpravy využívání druhotných surovin. Nutno dodat, že k další změně v odpadovém hospodářství došlo po vstupu ČR do Evropské unie v roce 2004.</a:t>
            </a: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34E948DF-144F-4A27-914C-212A1B16B29D}"/>
              </a:ext>
            </a:extLst>
          </p:cNvPr>
          <p:cNvSpPr txBox="1">
            <a:spLocks noGrp="1"/>
          </p:cNvSpPr>
          <p:nvPr>
            <p:ph type="title"/>
          </p:nvPr>
        </p:nvSpPr>
        <p:spPr>
          <a:xfrm>
            <a:off x="457200" y="690563"/>
            <a:ext cx="8229600" cy="1212850"/>
          </a:xfrm>
        </p:spPr>
        <p:txBody>
          <a:bodyPr/>
          <a:lstStyle/>
          <a:p>
            <a:pPr eaLnBrk="1"/>
            <a:r>
              <a:rPr altLang="cs-CZ" sz="3600" b="1">
                <a:latin typeface="Calibri" panose="020F0502020204030204" pitchFamily="34" charset="0"/>
              </a:rPr>
              <a:t>Legislativní úprava pojmu odpadového hospodářství</a:t>
            </a:r>
          </a:p>
        </p:txBody>
      </p:sp>
      <p:sp>
        <p:nvSpPr>
          <p:cNvPr id="9219" name="Zástupný symbol pro obsah 2">
            <a:extLst>
              <a:ext uri="{FF2B5EF4-FFF2-40B4-BE49-F238E27FC236}">
                <a16:creationId xmlns:a16="http://schemas.microsoft.com/office/drawing/2014/main" id="{D2D931FC-7ACA-4CCA-B3B3-AC2375719B92}"/>
              </a:ext>
            </a:extLst>
          </p:cNvPr>
          <p:cNvSpPr txBox="1">
            <a:spLocks noGrp="1"/>
          </p:cNvSpPr>
          <p:nvPr>
            <p:ph idx="1"/>
          </p:nvPr>
        </p:nvSpPr>
        <p:spPr>
          <a:xfrm>
            <a:off x="457200" y="2293938"/>
            <a:ext cx="8229600" cy="3832225"/>
          </a:xfrm>
        </p:spPr>
        <p:txBody>
          <a:bodyPr/>
          <a:lstStyle/>
          <a:p>
            <a:pPr algn="just" eaLnBrk="1">
              <a:lnSpc>
                <a:spcPct val="80000"/>
              </a:lnSpc>
            </a:pPr>
            <a:r>
              <a:rPr altLang="cs-CZ" sz="2200">
                <a:latin typeface="Calibri" panose="020F0502020204030204" pitchFamily="34" charset="0"/>
              </a:rPr>
              <a:t>V České republice upravuje zacházení s odpady </a:t>
            </a:r>
            <a:r>
              <a:rPr altLang="cs-CZ" sz="2200" b="1">
                <a:latin typeface="Calibri" panose="020F0502020204030204" pitchFamily="34" charset="0"/>
              </a:rPr>
              <a:t>zákon č. 185/2001 Sb.</a:t>
            </a:r>
            <a:r>
              <a:rPr altLang="cs-CZ" sz="2200">
                <a:latin typeface="Calibri" panose="020F0502020204030204" pitchFamily="34" charset="0"/>
              </a:rPr>
              <a:t>, který se zaměřuje především na předcházení vzniku odpadů. </a:t>
            </a:r>
          </a:p>
          <a:p>
            <a:pPr algn="just" eaLnBrk="1">
              <a:lnSpc>
                <a:spcPct val="80000"/>
              </a:lnSpc>
            </a:pPr>
            <a:r>
              <a:rPr altLang="cs-CZ" sz="2200">
                <a:latin typeface="Calibri" panose="020F0502020204030204" pitchFamily="34" charset="0"/>
              </a:rPr>
              <a:t>Z hlediska stavu životního prostředí a čerpání neobnovitelných zdrojů je </a:t>
            </a:r>
            <a:r>
              <a:rPr altLang="cs-CZ" sz="2200" b="1">
                <a:latin typeface="Calibri" panose="020F0502020204030204" pitchFamily="34" charset="0"/>
              </a:rPr>
              <a:t>klíčové předcházení vzniku odpadů</a:t>
            </a:r>
            <a:r>
              <a:rPr altLang="cs-CZ" sz="2200">
                <a:latin typeface="Calibri" panose="020F0502020204030204" pitchFamily="34" charset="0"/>
              </a:rPr>
              <a:t>. </a:t>
            </a:r>
          </a:p>
          <a:p>
            <a:pPr algn="just" eaLnBrk="1">
              <a:lnSpc>
                <a:spcPct val="80000"/>
              </a:lnSpc>
            </a:pPr>
            <a:r>
              <a:rPr altLang="cs-CZ" sz="2200">
                <a:latin typeface="Calibri" panose="020F0502020204030204" pitchFamily="34" charset="0"/>
              </a:rPr>
              <a:t>Při současné výši životní úrovně a existence jako takové k tvorbě odpadů tak jako tak dochází a docházet bude. Proto tento zákon dále stanovuje hierarchii nakládání s odpady a pochopitelně rovněž neopomíná prosazovat základní principy ochrany životního prostředí, stejně jako zdraví obyvatel ČR při nakládání s odpady.</a:t>
            </a: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C757AE16-70BE-40E5-83C4-164E74C6612E}"/>
              </a:ext>
            </a:extLst>
          </p:cNvPr>
          <p:cNvSpPr txBox="1">
            <a:spLocks noGrp="1"/>
          </p:cNvSpPr>
          <p:nvPr>
            <p:ph type="title"/>
          </p:nvPr>
        </p:nvSpPr>
        <p:spPr>
          <a:xfrm>
            <a:off x="457200" y="723900"/>
            <a:ext cx="8229600" cy="1120775"/>
          </a:xfrm>
        </p:spPr>
        <p:txBody>
          <a:bodyPr/>
          <a:lstStyle/>
          <a:p>
            <a:pPr eaLnBrk="1"/>
            <a:r>
              <a:rPr altLang="cs-CZ" sz="3200" b="1">
                <a:latin typeface="Calibri" panose="020F0502020204030204" pitchFamily="34" charset="0"/>
              </a:rPr>
              <a:t>Legislativní úprava pojmu odpadového hospodářství</a:t>
            </a:r>
            <a:endParaRPr altLang="cs-CZ" sz="3200">
              <a:latin typeface="Calibri" panose="020F0502020204030204" pitchFamily="34" charset="0"/>
            </a:endParaRPr>
          </a:p>
        </p:txBody>
      </p:sp>
      <p:sp>
        <p:nvSpPr>
          <p:cNvPr id="10243" name="Zástupný symbol pro obsah 2">
            <a:extLst>
              <a:ext uri="{FF2B5EF4-FFF2-40B4-BE49-F238E27FC236}">
                <a16:creationId xmlns:a16="http://schemas.microsoft.com/office/drawing/2014/main" id="{55A6261C-0FEF-4CE1-85D2-DADB5826203F}"/>
              </a:ext>
            </a:extLst>
          </p:cNvPr>
          <p:cNvSpPr txBox="1">
            <a:spLocks noGrp="1"/>
          </p:cNvSpPr>
          <p:nvPr>
            <p:ph idx="1"/>
          </p:nvPr>
        </p:nvSpPr>
        <p:spPr>
          <a:xfrm>
            <a:off x="457200" y="2028825"/>
            <a:ext cx="8229600" cy="4097338"/>
          </a:xfrm>
        </p:spPr>
        <p:txBody>
          <a:bodyPr/>
          <a:lstStyle/>
          <a:p>
            <a:pPr algn="just" eaLnBrk="1">
              <a:lnSpc>
                <a:spcPct val="90000"/>
              </a:lnSpc>
            </a:pPr>
            <a:r>
              <a:rPr altLang="cs-CZ" sz="3000">
                <a:latin typeface="Calibri" panose="020F0502020204030204" pitchFamily="34" charset="0"/>
              </a:rPr>
              <a:t>V oblasti odpadového hospodářství došlo po vstupu ČR do EU v roce 2004 k poměrně výraznému posunu směrem kupředu. </a:t>
            </a:r>
          </a:p>
          <a:p>
            <a:pPr algn="just" eaLnBrk="1">
              <a:lnSpc>
                <a:spcPct val="90000"/>
              </a:lnSpc>
            </a:pPr>
            <a:r>
              <a:rPr altLang="cs-CZ" sz="3000">
                <a:latin typeface="Calibri" panose="020F0502020204030204" pitchFamily="34" charset="0"/>
              </a:rPr>
              <a:t>Jedním z klíčových bodů se kupříkladu stala státní podpora čistší produkce odpadů.</a:t>
            </a:r>
          </a:p>
          <a:p>
            <a:pPr algn="just" eaLnBrk="1">
              <a:lnSpc>
                <a:spcPct val="90000"/>
              </a:lnSpc>
            </a:pPr>
            <a:r>
              <a:rPr altLang="cs-CZ" sz="3000">
                <a:latin typeface="Calibri" panose="020F0502020204030204" pitchFamily="34" charset="0"/>
              </a:rPr>
              <a:t>Právě požadavky Evropského společenství přinesly změny do výše zmíněného zákona o odpadech a dotkly se i dalších zákonů, které mají s odpadovým hospodářství co do činění.</a:t>
            </a:r>
          </a:p>
        </p:txBody>
      </p:sp>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294AF91E-5CD4-419A-B0A4-46A8668645EC}"/>
              </a:ext>
            </a:extLst>
          </p:cNvPr>
          <p:cNvSpPr txBox="1">
            <a:spLocks noGrp="1"/>
          </p:cNvSpPr>
          <p:nvPr>
            <p:ph type="title"/>
          </p:nvPr>
        </p:nvSpPr>
        <p:spPr>
          <a:xfrm>
            <a:off x="457200" y="723900"/>
            <a:ext cx="8229600" cy="693738"/>
          </a:xfrm>
        </p:spPr>
        <p:txBody>
          <a:bodyPr/>
          <a:lstStyle/>
          <a:p>
            <a:pPr eaLnBrk="1"/>
            <a:r>
              <a:rPr altLang="cs-CZ" sz="3600" b="1">
                <a:latin typeface="Calibri" panose="020F0502020204030204" pitchFamily="34" charset="0"/>
              </a:rPr>
              <a:t>Dělení a typy odpadů</a:t>
            </a:r>
          </a:p>
        </p:txBody>
      </p:sp>
      <p:sp>
        <p:nvSpPr>
          <p:cNvPr id="11267" name="Zástupný symbol pro obsah 2">
            <a:extLst>
              <a:ext uri="{FF2B5EF4-FFF2-40B4-BE49-F238E27FC236}">
                <a16:creationId xmlns:a16="http://schemas.microsoft.com/office/drawing/2014/main" id="{41259B74-F755-4660-86C6-D790711373E4}"/>
              </a:ext>
            </a:extLst>
          </p:cNvPr>
          <p:cNvSpPr txBox="1">
            <a:spLocks noGrp="1"/>
          </p:cNvSpPr>
          <p:nvPr>
            <p:ph idx="1"/>
          </p:nvPr>
        </p:nvSpPr>
        <p:spPr/>
        <p:txBody>
          <a:bodyPr/>
          <a:lstStyle/>
          <a:p>
            <a:pPr algn="just" eaLnBrk="1">
              <a:lnSpc>
                <a:spcPct val="90000"/>
              </a:lnSpc>
            </a:pPr>
            <a:r>
              <a:rPr altLang="cs-CZ">
                <a:latin typeface="Calibri" panose="020F0502020204030204" pitchFamily="34" charset="0"/>
              </a:rPr>
              <a:t>Odpady dělíme na využitelné, objemné, nebezpečné a ostatní</a:t>
            </a:r>
          </a:p>
          <a:p>
            <a:pPr algn="just" eaLnBrk="1">
              <a:lnSpc>
                <a:spcPct val="90000"/>
              </a:lnSpc>
            </a:pPr>
            <a:r>
              <a:rPr altLang="cs-CZ" b="1">
                <a:latin typeface="Calibri" panose="020F0502020204030204" pitchFamily="34" charset="0"/>
              </a:rPr>
              <a:t>Využitelné</a:t>
            </a:r>
            <a:r>
              <a:rPr altLang="cs-CZ">
                <a:latin typeface="Calibri" panose="020F0502020204030204" pitchFamily="34" charset="0"/>
              </a:rPr>
              <a:t> – </a:t>
            </a:r>
            <a:r>
              <a:rPr altLang="cs-CZ" b="1">
                <a:latin typeface="Calibri" panose="020F0502020204030204" pitchFamily="34" charset="0"/>
              </a:rPr>
              <a:t>recyklovatelné</a:t>
            </a:r>
            <a:r>
              <a:rPr altLang="cs-CZ">
                <a:latin typeface="Calibri" panose="020F0502020204030204" pitchFamily="34" charset="0"/>
              </a:rPr>
              <a:t>, možnost dalšího zpracování</a:t>
            </a:r>
          </a:p>
          <a:p>
            <a:pPr algn="just" eaLnBrk="1">
              <a:lnSpc>
                <a:spcPct val="90000"/>
              </a:lnSpc>
            </a:pPr>
            <a:r>
              <a:rPr altLang="cs-CZ" b="1">
                <a:latin typeface="Calibri" panose="020F0502020204030204" pitchFamily="34" charset="0"/>
              </a:rPr>
              <a:t>Objemné</a:t>
            </a:r>
            <a:r>
              <a:rPr altLang="cs-CZ">
                <a:latin typeface="Calibri" panose="020F0502020204030204" pitchFamily="34" charset="0"/>
              </a:rPr>
              <a:t> – nevejdou se do popelnic</a:t>
            </a:r>
          </a:p>
          <a:p>
            <a:pPr algn="just" eaLnBrk="1">
              <a:lnSpc>
                <a:spcPct val="90000"/>
              </a:lnSpc>
            </a:pPr>
            <a:r>
              <a:rPr altLang="cs-CZ" b="1">
                <a:latin typeface="Calibri" panose="020F0502020204030204" pitchFamily="34" charset="0"/>
              </a:rPr>
              <a:t>Nebezpečné</a:t>
            </a:r>
            <a:r>
              <a:rPr altLang="cs-CZ">
                <a:latin typeface="Calibri" panose="020F0502020204030204" pitchFamily="34" charset="0"/>
              </a:rPr>
              <a:t> – mají vlastnosti, kterými mohou ohrozit zdraví lidí nebo životní prostředí</a:t>
            </a:r>
          </a:p>
          <a:p>
            <a:pPr algn="just" eaLnBrk="1">
              <a:lnSpc>
                <a:spcPct val="90000"/>
              </a:lnSpc>
            </a:pPr>
            <a:r>
              <a:rPr altLang="cs-CZ" b="1">
                <a:latin typeface="Calibri" panose="020F0502020204030204" pitchFamily="34" charset="0"/>
              </a:rPr>
              <a:t>Ostatní</a:t>
            </a:r>
            <a:r>
              <a:rPr altLang="cs-CZ">
                <a:latin typeface="Calibri" panose="020F0502020204030204" pitchFamily="34" charset="0"/>
              </a:rPr>
              <a:t> – zbytky po vytřídění všeho, co lze dále využít</a:t>
            </a:r>
          </a:p>
        </p:txBody>
      </p:sp>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F1F61129-76F9-467B-AB11-5AF45E2BFEE0}"/>
              </a:ext>
            </a:extLst>
          </p:cNvPr>
          <p:cNvSpPr txBox="1">
            <a:spLocks noGrp="1"/>
          </p:cNvSpPr>
          <p:nvPr>
            <p:ph type="title"/>
          </p:nvPr>
        </p:nvSpPr>
        <p:spPr>
          <a:xfrm>
            <a:off x="457200" y="639763"/>
            <a:ext cx="8229600" cy="777875"/>
          </a:xfrm>
        </p:spPr>
        <p:txBody>
          <a:bodyPr/>
          <a:lstStyle/>
          <a:p>
            <a:pPr eaLnBrk="1"/>
            <a:r>
              <a:rPr altLang="cs-CZ" b="1">
                <a:latin typeface="Calibri" panose="020F0502020204030204" pitchFamily="34" charset="0"/>
              </a:rPr>
              <a:t>Katalog odpadů</a:t>
            </a:r>
            <a:endParaRPr altLang="cs-CZ">
              <a:latin typeface="Calibri" panose="020F0502020204030204" pitchFamily="34" charset="0"/>
            </a:endParaRPr>
          </a:p>
        </p:txBody>
      </p:sp>
      <p:sp>
        <p:nvSpPr>
          <p:cNvPr id="12291" name="Zástupný symbol pro obsah 2">
            <a:extLst>
              <a:ext uri="{FF2B5EF4-FFF2-40B4-BE49-F238E27FC236}">
                <a16:creationId xmlns:a16="http://schemas.microsoft.com/office/drawing/2014/main" id="{421DB437-54A5-4DD3-B703-0891E0874AA5}"/>
              </a:ext>
            </a:extLst>
          </p:cNvPr>
          <p:cNvSpPr txBox="1">
            <a:spLocks noGrp="1"/>
          </p:cNvSpPr>
          <p:nvPr>
            <p:ph idx="1"/>
          </p:nvPr>
        </p:nvSpPr>
        <p:spPr/>
        <p:txBody>
          <a:bodyPr/>
          <a:lstStyle/>
          <a:p>
            <a:pPr algn="just" eaLnBrk="1">
              <a:lnSpc>
                <a:spcPct val="80000"/>
              </a:lnSpc>
            </a:pPr>
            <a:r>
              <a:rPr altLang="cs-CZ" sz="1800" b="1">
                <a:latin typeface="Calibri" panose="020F0502020204030204" pitchFamily="34" charset="0"/>
              </a:rPr>
              <a:t>Metodika pro zařazení konkrétního odpadu do Katalogu odpadů podle druhů</a:t>
            </a:r>
          </a:p>
          <a:p>
            <a:pPr algn="just" eaLnBrk="1">
              <a:lnSpc>
                <a:spcPct val="80000"/>
              </a:lnSpc>
            </a:pPr>
            <a:r>
              <a:rPr altLang="cs-CZ" sz="1800">
                <a:latin typeface="Calibri" panose="020F0502020204030204" pitchFamily="34" charset="0"/>
              </a:rPr>
              <a:t>Pokud chceme přiřadit jakožto původce námi vyprodukovaného odpadu tento odpad do Katalogu odpadů podle jeho druhu, postupujeme postupně. Nejdříve jasně určíme odvětví, obor nebo technologický proces, při kterém odpad vzniknul. Podle tohoto určení se vyhledá odpovídající skupina (1 – 20). Uvnitř určené skupiny pak dále podskupina, která blíže specifikuje původ odpadu. V dané podskupině vybereme poté takový odpad s katalogovým číslem, který maximálně vystihuje označení našeho odpadu. Primárně upřednostňujeme výběr ze skupin 01 – 12 a 17 – 20. Pokud v těchto skupinách nevybereme, dále vybíráme ze skupin 13, 14 a 15. Pokud ani zde nenalezneme vhodné určení, projdeme poslední skupinu č. 16. Pokud ani zde nakonec nevybereme, můžeme použít katalogové číslo končící dvojčíslím 99 ze skupiny odpadů vyhledané postupem uvedeným výše. Tento postup však doporučujeme konzultovat s příslušným úřadem. V případě, že se odpad skládá z několika jiných jasně identifikovaných složek, pro které známe jiná určení a katalogová čísla, má přednost přiřazení k takovému konkrétnímu odpadu, který je z hlediska škodlivých účinků na životní prostředí a člověka nejvíce zásadní a nebezpečný.</a:t>
            </a:r>
          </a:p>
          <a:p>
            <a:pPr eaLnBrk="1">
              <a:lnSpc>
                <a:spcPct val="80000"/>
              </a:lnSpc>
            </a:pPr>
            <a:endParaRPr altLang="cs-CZ" sz="1800">
              <a:latin typeface="Calibri" panose="020F0502020204030204" pitchFamily="34" charset="0"/>
            </a:endParaRP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89907626-52A2-4C11-9F6F-5B1A6D919431}"/>
              </a:ext>
            </a:extLst>
          </p:cNvPr>
          <p:cNvSpPr txBox="1">
            <a:spLocks noGrp="1"/>
          </p:cNvSpPr>
          <p:nvPr>
            <p:ph type="title"/>
          </p:nvPr>
        </p:nvSpPr>
        <p:spPr>
          <a:xfrm>
            <a:off x="457200" y="647700"/>
            <a:ext cx="8229600" cy="769938"/>
          </a:xfrm>
        </p:spPr>
        <p:txBody>
          <a:bodyPr/>
          <a:lstStyle/>
          <a:p>
            <a:pPr eaLnBrk="1"/>
            <a:r>
              <a:rPr altLang="cs-CZ" b="1">
                <a:latin typeface="Calibri" panose="020F0502020204030204" pitchFamily="34" charset="0"/>
              </a:rPr>
              <a:t>Katalog odpadů</a:t>
            </a:r>
          </a:p>
        </p:txBody>
      </p:sp>
      <p:sp>
        <p:nvSpPr>
          <p:cNvPr id="3" name="Zástupný symbol pro obsah 2">
            <a:extLst>
              <a:ext uri="{FF2B5EF4-FFF2-40B4-BE49-F238E27FC236}">
                <a16:creationId xmlns:a16="http://schemas.microsoft.com/office/drawing/2014/main" id="{7E826775-780B-4819-9B23-CBA706DAFBCB}"/>
              </a:ext>
            </a:extLst>
          </p:cNvPr>
          <p:cNvSpPr txBox="1">
            <a:spLocks noGrp="1"/>
          </p:cNvSpPr>
          <p:nvPr>
            <p:ph idx="1"/>
          </p:nvPr>
        </p:nvSpPr>
        <p:spPr/>
        <p:txBody>
          <a:bodyPr>
            <a:normAutofit/>
          </a:bodyPr>
          <a:lstStyle/>
          <a:p>
            <a:pPr marL="0" indent="0" eaLnBrk="1" fontAlgn="auto">
              <a:lnSpc>
                <a:spcPct val="80000"/>
              </a:lnSpc>
              <a:spcAft>
                <a:spcPts val="0"/>
              </a:spcAft>
              <a:buFont typeface="Arial"/>
              <a:buNone/>
              <a:defRPr/>
            </a:pPr>
            <a:r>
              <a:rPr sz="2400" b="1"/>
              <a:t>Základní kategorie odpadů</a:t>
            </a:r>
          </a:p>
          <a:p>
            <a:pPr marL="0" indent="0" eaLnBrk="1" fontAlgn="auto">
              <a:lnSpc>
                <a:spcPct val="80000"/>
              </a:lnSpc>
              <a:spcAft>
                <a:spcPts val="0"/>
              </a:spcAft>
              <a:buFont typeface="Arial"/>
              <a:buNone/>
              <a:defRPr/>
            </a:pPr>
            <a:endParaRPr sz="2400" b="1"/>
          </a:p>
          <a:p>
            <a:pPr eaLnBrk="1" fontAlgn="auto">
              <a:lnSpc>
                <a:spcPct val="60000"/>
              </a:lnSpc>
              <a:spcAft>
                <a:spcPts val="0"/>
              </a:spcAft>
              <a:buFont typeface="Arial"/>
              <a:buChar char="•"/>
              <a:defRPr/>
            </a:pPr>
            <a:r>
              <a:rPr sz="1800"/>
              <a:t>01 Odpady z geologického průzkumu, těžby, úpravy a dalšího fyzikálního a chemického zpracování nerostů a kamene</a:t>
            </a:r>
          </a:p>
          <a:p>
            <a:pPr eaLnBrk="1" fontAlgn="auto">
              <a:lnSpc>
                <a:spcPct val="60000"/>
              </a:lnSpc>
              <a:spcAft>
                <a:spcPts val="0"/>
              </a:spcAft>
              <a:buFont typeface="Arial"/>
              <a:buChar char="•"/>
              <a:defRPr/>
            </a:pPr>
            <a:r>
              <a:rPr sz="1800"/>
              <a:t>02 Odpady z prvovýroby v zemědělství, zahradnictví, myslivosti, rybářství, lesnictví a z výroby a zpracování potravin</a:t>
            </a:r>
          </a:p>
          <a:p>
            <a:pPr eaLnBrk="1" fontAlgn="auto">
              <a:lnSpc>
                <a:spcPct val="60000"/>
              </a:lnSpc>
              <a:spcAft>
                <a:spcPts val="0"/>
              </a:spcAft>
              <a:buFont typeface="Arial"/>
              <a:buChar char="•"/>
              <a:defRPr/>
            </a:pPr>
            <a:r>
              <a:rPr sz="1800"/>
              <a:t>03 Odpady ze zpracování dřeva a výroby desek, nábytku, celulózy, papíru a lepenky</a:t>
            </a:r>
          </a:p>
          <a:p>
            <a:pPr eaLnBrk="1" fontAlgn="auto">
              <a:lnSpc>
                <a:spcPct val="60000"/>
              </a:lnSpc>
              <a:spcAft>
                <a:spcPts val="0"/>
              </a:spcAft>
              <a:buFont typeface="Arial"/>
              <a:buChar char="•"/>
              <a:defRPr/>
            </a:pPr>
            <a:r>
              <a:rPr sz="1800"/>
              <a:t>04 Odpady z kožedělného, kožešnického a textilního průmyslu</a:t>
            </a:r>
          </a:p>
          <a:p>
            <a:pPr eaLnBrk="1" fontAlgn="auto">
              <a:lnSpc>
                <a:spcPct val="60000"/>
              </a:lnSpc>
              <a:spcAft>
                <a:spcPts val="0"/>
              </a:spcAft>
              <a:buFont typeface="Arial"/>
              <a:buChar char="•"/>
              <a:defRPr/>
            </a:pPr>
            <a:r>
              <a:rPr sz="1800"/>
              <a:t>05 Odpady ze zpracování ropy, čištění zemního plynu a z pyrolytického zpracování uhlí</a:t>
            </a:r>
          </a:p>
          <a:p>
            <a:pPr eaLnBrk="1" fontAlgn="auto">
              <a:lnSpc>
                <a:spcPct val="60000"/>
              </a:lnSpc>
              <a:spcAft>
                <a:spcPts val="0"/>
              </a:spcAft>
              <a:buFont typeface="Arial"/>
              <a:buChar char="•"/>
              <a:defRPr/>
            </a:pPr>
            <a:r>
              <a:rPr sz="1800"/>
              <a:t>06 Odpady z anorganických chemických procesů</a:t>
            </a:r>
          </a:p>
          <a:p>
            <a:pPr eaLnBrk="1" fontAlgn="auto">
              <a:lnSpc>
                <a:spcPct val="60000"/>
              </a:lnSpc>
              <a:spcAft>
                <a:spcPts val="0"/>
              </a:spcAft>
              <a:buFont typeface="Arial"/>
              <a:buChar char="•"/>
              <a:defRPr/>
            </a:pPr>
            <a:r>
              <a:rPr sz="1800"/>
              <a:t>07 Odpady z organických chemických procesů</a:t>
            </a:r>
          </a:p>
          <a:p>
            <a:pPr eaLnBrk="1" fontAlgn="auto">
              <a:lnSpc>
                <a:spcPct val="60000"/>
              </a:lnSpc>
              <a:spcAft>
                <a:spcPts val="0"/>
              </a:spcAft>
              <a:buFont typeface="Arial"/>
              <a:buChar char="•"/>
              <a:defRPr/>
            </a:pPr>
            <a:r>
              <a:rPr sz="1800"/>
              <a:t>08 Odpady z výroby, zpracování, distribuce a používání nátěrových hmot (barev, laků a smaltů), lepidel, těsnicích materiálů a tiskařských barev</a:t>
            </a:r>
          </a:p>
          <a:p>
            <a:pPr eaLnBrk="1" fontAlgn="auto">
              <a:lnSpc>
                <a:spcPct val="60000"/>
              </a:lnSpc>
              <a:spcAft>
                <a:spcPts val="0"/>
              </a:spcAft>
              <a:buFont typeface="Arial"/>
              <a:buChar char="•"/>
              <a:defRPr/>
            </a:pPr>
            <a:r>
              <a:rPr sz="1800"/>
              <a:t>09 Odpady z fotografického průmyslu</a:t>
            </a:r>
          </a:p>
          <a:p>
            <a:pPr eaLnBrk="1" fontAlgn="auto">
              <a:lnSpc>
                <a:spcPct val="60000"/>
              </a:lnSpc>
              <a:spcAft>
                <a:spcPts val="0"/>
              </a:spcAft>
              <a:buFont typeface="Arial"/>
              <a:buChar char="•"/>
              <a:defRPr/>
            </a:pPr>
            <a:r>
              <a:rPr sz="1800"/>
              <a:t>10 Odpady z tepelných procesů</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sah 2">
            <a:extLst>
              <a:ext uri="{FF2B5EF4-FFF2-40B4-BE49-F238E27FC236}">
                <a16:creationId xmlns:a16="http://schemas.microsoft.com/office/drawing/2014/main" id="{74B545DD-7EEC-4B5D-9635-0FFAA504A55F}"/>
              </a:ext>
            </a:extLst>
          </p:cNvPr>
          <p:cNvSpPr txBox="1">
            <a:spLocks noGrp="1"/>
          </p:cNvSpPr>
          <p:nvPr>
            <p:ph idx="1"/>
          </p:nvPr>
        </p:nvSpPr>
        <p:spPr/>
        <p:txBody>
          <a:bodyPr/>
          <a:lstStyle/>
          <a:p>
            <a:pPr eaLnBrk="1">
              <a:lnSpc>
                <a:spcPct val="60000"/>
              </a:lnSpc>
            </a:pPr>
            <a:r>
              <a:rPr altLang="cs-CZ" sz="1800">
                <a:latin typeface="Calibri" panose="020F0502020204030204" pitchFamily="34" charset="0"/>
              </a:rPr>
              <a:t>11 Odpady z chemických povrchových úprav, z povrchových úprav kovů a jiných materiálů a z hydrometalurgie neželezných kovů</a:t>
            </a:r>
          </a:p>
          <a:p>
            <a:pPr eaLnBrk="1">
              <a:lnSpc>
                <a:spcPct val="60000"/>
              </a:lnSpc>
            </a:pPr>
            <a:r>
              <a:rPr altLang="cs-CZ" sz="1800">
                <a:latin typeface="Calibri" panose="020F0502020204030204" pitchFamily="34" charset="0"/>
              </a:rPr>
              <a:t>12 Odpady z tváření a z fyzikální a mechanické úpravy povrchu kovů a plastů</a:t>
            </a:r>
          </a:p>
          <a:p>
            <a:pPr eaLnBrk="1">
              <a:lnSpc>
                <a:spcPct val="60000"/>
              </a:lnSpc>
            </a:pPr>
            <a:r>
              <a:rPr altLang="cs-CZ" sz="1800">
                <a:latin typeface="Calibri" panose="020F0502020204030204" pitchFamily="34" charset="0"/>
              </a:rPr>
              <a:t>13 Odpady olejů a odpady kapalných paliv (kromě jedlých olejů a odpadů uvedených ve skupinách 05 a 12)</a:t>
            </a:r>
          </a:p>
          <a:p>
            <a:pPr eaLnBrk="1">
              <a:lnSpc>
                <a:spcPct val="60000"/>
              </a:lnSpc>
            </a:pPr>
            <a:r>
              <a:rPr altLang="cs-CZ" sz="1800">
                <a:latin typeface="Calibri" panose="020F0502020204030204" pitchFamily="34" charset="0"/>
              </a:rPr>
              <a:t>14 Odpady organických rozpouštědel, chladiv a hnacích médií (kromě odpadů uvedených ve skupinách 07 a 08)</a:t>
            </a:r>
          </a:p>
          <a:p>
            <a:pPr eaLnBrk="1">
              <a:lnSpc>
                <a:spcPct val="60000"/>
              </a:lnSpc>
            </a:pPr>
            <a:r>
              <a:rPr altLang="cs-CZ" sz="1800">
                <a:latin typeface="Calibri" panose="020F0502020204030204" pitchFamily="34" charset="0"/>
              </a:rPr>
              <a:t>15 Odpadní obaly, absorpční činidla, čisticí tkaniny, filtrační materiály a ochranné oděvy jinak neurčené</a:t>
            </a:r>
          </a:p>
          <a:p>
            <a:pPr eaLnBrk="1">
              <a:lnSpc>
                <a:spcPct val="60000"/>
              </a:lnSpc>
            </a:pPr>
            <a:r>
              <a:rPr altLang="cs-CZ" sz="1800">
                <a:latin typeface="Calibri" panose="020F0502020204030204" pitchFamily="34" charset="0"/>
              </a:rPr>
              <a:t>16 Odpady v tomto katalogu jinak neurčené</a:t>
            </a:r>
          </a:p>
          <a:p>
            <a:pPr eaLnBrk="1">
              <a:lnSpc>
                <a:spcPct val="60000"/>
              </a:lnSpc>
            </a:pPr>
            <a:r>
              <a:rPr altLang="cs-CZ" sz="1800">
                <a:latin typeface="Calibri" panose="020F0502020204030204" pitchFamily="34" charset="0"/>
              </a:rPr>
              <a:t>17 Stavební a demoliční odpady (včetně vytěžené zeminy z kontaminovaných míst)</a:t>
            </a:r>
          </a:p>
          <a:p>
            <a:pPr eaLnBrk="1">
              <a:lnSpc>
                <a:spcPct val="60000"/>
              </a:lnSpc>
            </a:pPr>
            <a:r>
              <a:rPr altLang="cs-CZ" sz="1800">
                <a:latin typeface="Calibri" panose="020F0502020204030204" pitchFamily="34" charset="0"/>
              </a:rPr>
              <a:t>18 Odpady ze zdravotní nebo veterinární péče a /nebo z výzkumu s nimi souvisejícího (s výjimkou kuchyňských odpadů a odpadů ze stravovacích zařízení, které bezprostředně nesouvisejí se zdravotní péčí)</a:t>
            </a:r>
          </a:p>
          <a:p>
            <a:pPr eaLnBrk="1">
              <a:lnSpc>
                <a:spcPct val="60000"/>
              </a:lnSpc>
            </a:pPr>
            <a:r>
              <a:rPr altLang="cs-CZ" sz="1800">
                <a:latin typeface="Calibri" panose="020F0502020204030204" pitchFamily="34" charset="0"/>
              </a:rPr>
              <a:t>19 Odpady ze zařízení na zpracování (využívání a odstraňování) odpadu, z čistíren odpadních vod pro čištění těchto vod mimo místo jejich vzniku a z výroby vody pro spotřebu lidí a vody pro průmyslové účely</a:t>
            </a:r>
          </a:p>
          <a:p>
            <a:pPr eaLnBrk="1">
              <a:lnSpc>
                <a:spcPct val="60000"/>
              </a:lnSpc>
            </a:pPr>
            <a:r>
              <a:rPr altLang="cs-CZ" sz="1800">
                <a:latin typeface="Calibri" panose="020F0502020204030204" pitchFamily="34" charset="0"/>
              </a:rPr>
              <a:t>20 Komunální odpady (odpady z domácností a podobné živnostenské, průmyslové odpady a odpady z úřadů) včetně složek z odděleného sběru</a:t>
            </a:r>
          </a:p>
        </p:txBody>
      </p:sp>
      <p:sp>
        <p:nvSpPr>
          <p:cNvPr id="14339" name="Nadpis 1">
            <a:extLst>
              <a:ext uri="{FF2B5EF4-FFF2-40B4-BE49-F238E27FC236}">
                <a16:creationId xmlns:a16="http://schemas.microsoft.com/office/drawing/2014/main" id="{D7D27B46-AC78-4BBE-B32C-25C2CBC2EFCA}"/>
              </a:ext>
            </a:extLst>
          </p:cNvPr>
          <p:cNvSpPr txBox="1">
            <a:spLocks noGrp="1"/>
          </p:cNvSpPr>
          <p:nvPr>
            <p:ph type="title"/>
          </p:nvPr>
        </p:nvSpPr>
        <p:spPr/>
        <p:txBody>
          <a:bodyPr/>
          <a:lstStyle/>
          <a:p>
            <a:pPr eaLnBrk="1"/>
            <a:r>
              <a:rPr altLang="cs-CZ" b="1">
                <a:latin typeface="Calibri" panose="020F0502020204030204" pitchFamily="34" charset="0"/>
              </a:rPr>
              <a:t>Katalog odpadů</a:t>
            </a: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A0AE0E7A-2C07-4DD9-ABD6-3AD7935615BC}"/>
              </a:ext>
            </a:extLst>
          </p:cNvPr>
          <p:cNvSpPr txBox="1">
            <a:spLocks noGrp="1"/>
          </p:cNvSpPr>
          <p:nvPr>
            <p:ph type="title"/>
          </p:nvPr>
        </p:nvSpPr>
        <p:spPr>
          <a:xfrm>
            <a:off x="457200" y="657225"/>
            <a:ext cx="8229600" cy="863600"/>
          </a:xfrm>
        </p:spPr>
        <p:txBody>
          <a:bodyPr/>
          <a:lstStyle/>
          <a:p>
            <a:pPr eaLnBrk="1"/>
            <a:r>
              <a:rPr altLang="cs-CZ" b="1">
                <a:latin typeface="Calibri" panose="020F0502020204030204" pitchFamily="34" charset="0"/>
              </a:rPr>
              <a:t>Způsoby likvidace odpadů</a:t>
            </a:r>
          </a:p>
        </p:txBody>
      </p:sp>
      <p:sp>
        <p:nvSpPr>
          <p:cNvPr id="15363" name="Zástupný symbol pro obsah 2">
            <a:extLst>
              <a:ext uri="{FF2B5EF4-FFF2-40B4-BE49-F238E27FC236}">
                <a16:creationId xmlns:a16="http://schemas.microsoft.com/office/drawing/2014/main" id="{70321360-884C-4E07-9003-40C8EA37BA97}"/>
              </a:ext>
            </a:extLst>
          </p:cNvPr>
          <p:cNvSpPr txBox="1">
            <a:spLocks noGrp="1"/>
          </p:cNvSpPr>
          <p:nvPr>
            <p:ph idx="1"/>
          </p:nvPr>
        </p:nvSpPr>
        <p:spPr>
          <a:xfrm>
            <a:off x="457200" y="1646238"/>
            <a:ext cx="8229600" cy="4479925"/>
          </a:xfrm>
        </p:spPr>
        <p:txBody>
          <a:bodyPr/>
          <a:lstStyle/>
          <a:p>
            <a:pPr algn="just" eaLnBrk="1"/>
            <a:r>
              <a:rPr altLang="cs-CZ" b="1">
                <a:latin typeface="Calibri" panose="020F0502020204030204" pitchFamily="34" charset="0"/>
              </a:rPr>
              <a:t>Recyklace</a:t>
            </a:r>
            <a:r>
              <a:rPr altLang="cs-CZ">
                <a:latin typeface="Calibri" panose="020F0502020204030204" pitchFamily="34" charset="0"/>
              </a:rPr>
              <a:t> -Do </a:t>
            </a:r>
            <a:r>
              <a:rPr altLang="cs-CZ" b="1">
                <a:latin typeface="Calibri" panose="020F0502020204030204" pitchFamily="34" charset="0"/>
              </a:rPr>
              <a:t>kontejnerů na tříděný odpad</a:t>
            </a:r>
            <a:r>
              <a:rPr altLang="cs-CZ">
                <a:latin typeface="Calibri" panose="020F0502020204030204" pitchFamily="34" charset="0"/>
              </a:rPr>
              <a:t> vyhazujeme nejčastěji </a:t>
            </a:r>
            <a:r>
              <a:rPr altLang="cs-CZ" b="1">
                <a:latin typeface="Calibri" panose="020F0502020204030204" pitchFamily="34" charset="0"/>
              </a:rPr>
              <a:t>sklo, papír nebo plasty</a:t>
            </a:r>
            <a:r>
              <a:rPr altLang="cs-CZ">
                <a:latin typeface="Calibri" panose="020F0502020204030204" pitchFamily="34" charset="0"/>
              </a:rPr>
              <a:t>. Jde o cenné suroviny, které lze znovu zpracovat a využít. Z novinového papíru tak vznikají například notýsky nebo sešity, z plastových lahví igelitové tašky, z rozbitých sklenic láhve na víno. Cyklus je zachován a </a:t>
            </a:r>
            <a:r>
              <a:rPr altLang="cs-CZ" b="1">
                <a:latin typeface="Calibri" panose="020F0502020204030204" pitchFamily="34" charset="0"/>
              </a:rPr>
              <a:t>surovina znovu zužitkována</a:t>
            </a:r>
            <a:r>
              <a:rPr altLang="cs-CZ">
                <a:latin typeface="Calibri" panose="020F0502020204030204" pitchFamily="34" charset="0"/>
              </a:rPr>
              <a:t>. </a:t>
            </a: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CABFDC0E-694B-4D30-B511-BF57A0E6DA95}"/>
              </a:ext>
            </a:extLst>
          </p:cNvPr>
          <p:cNvSpPr txBox="1">
            <a:spLocks noGrp="1"/>
          </p:cNvSpPr>
          <p:nvPr>
            <p:ph type="title"/>
          </p:nvPr>
        </p:nvSpPr>
        <p:spPr>
          <a:xfrm>
            <a:off x="457200" y="606425"/>
            <a:ext cx="8229600" cy="811213"/>
          </a:xfrm>
        </p:spPr>
        <p:txBody>
          <a:bodyPr/>
          <a:lstStyle/>
          <a:p>
            <a:pPr eaLnBrk="1"/>
            <a:r>
              <a:rPr altLang="cs-CZ" b="1">
                <a:latin typeface="Calibri" panose="020F0502020204030204" pitchFamily="34" charset="0"/>
              </a:rPr>
              <a:t>Způsoby likvidace odpadů</a:t>
            </a:r>
            <a:endParaRPr altLang="cs-CZ">
              <a:latin typeface="Calibri" panose="020F0502020204030204" pitchFamily="34" charset="0"/>
            </a:endParaRPr>
          </a:p>
        </p:txBody>
      </p:sp>
      <p:sp>
        <p:nvSpPr>
          <p:cNvPr id="16387" name="Zástupný symbol pro obsah 2">
            <a:extLst>
              <a:ext uri="{FF2B5EF4-FFF2-40B4-BE49-F238E27FC236}">
                <a16:creationId xmlns:a16="http://schemas.microsoft.com/office/drawing/2014/main" id="{AC1F81BA-6A4F-4FC6-B792-2FE726884AEB}"/>
              </a:ext>
            </a:extLst>
          </p:cNvPr>
          <p:cNvSpPr txBox="1">
            <a:spLocks noGrp="1"/>
          </p:cNvSpPr>
          <p:nvPr>
            <p:ph idx="1"/>
          </p:nvPr>
        </p:nvSpPr>
        <p:spPr/>
        <p:txBody>
          <a:bodyPr/>
          <a:lstStyle/>
          <a:p>
            <a:pPr algn="just" eaLnBrk="1">
              <a:lnSpc>
                <a:spcPct val="80000"/>
              </a:lnSpc>
            </a:pPr>
            <a:r>
              <a:rPr altLang="cs-CZ" sz="2500" b="1">
                <a:latin typeface="Calibri" panose="020F0502020204030204" pitchFamily="34" charset="0"/>
              </a:rPr>
              <a:t>Spalovna</a:t>
            </a:r>
            <a:r>
              <a:rPr altLang="cs-CZ" sz="2500">
                <a:latin typeface="Calibri" panose="020F0502020204030204" pitchFamily="34" charset="0"/>
              </a:rPr>
              <a:t> - Od skládkování odpadu se stále více opouští, a tak vznikají spalovny vybavené nejmodernějšími filtry a technologiemi ke snižování emisí (ZEVO v Malešicích patří v tomto ohledu k nejmodernějším na světě), ve kterých je možné </a:t>
            </a:r>
            <a:r>
              <a:rPr altLang="cs-CZ" sz="2500" b="1">
                <a:latin typeface="Calibri" panose="020F0502020204030204" pitchFamily="34" charset="0"/>
              </a:rPr>
              <a:t>využít odpad k energetickým účelům</a:t>
            </a:r>
            <a:r>
              <a:rPr altLang="cs-CZ" sz="2500">
                <a:latin typeface="Calibri" panose="020F0502020204030204" pitchFamily="34" charset="0"/>
              </a:rPr>
              <a:t>. Spalováním je produkována </a:t>
            </a:r>
            <a:r>
              <a:rPr altLang="cs-CZ" sz="2500" b="1">
                <a:latin typeface="Calibri" panose="020F0502020204030204" pitchFamily="34" charset="0"/>
              </a:rPr>
              <a:t>tepelná energie</a:t>
            </a:r>
            <a:r>
              <a:rPr altLang="cs-CZ" sz="2500">
                <a:latin typeface="Calibri" panose="020F0502020204030204" pitchFamily="34" charset="0"/>
              </a:rPr>
              <a:t>, která slouží nejčastěji k vytápění (centrální zásobování měst teplem). Případně se využívá pro výrobu páry k pohonu parních turbín, jež vyrábí </a:t>
            </a:r>
            <a:r>
              <a:rPr altLang="cs-CZ" sz="2500" b="1">
                <a:latin typeface="Calibri" panose="020F0502020204030204" pitchFamily="34" charset="0"/>
              </a:rPr>
              <a:t>elektrickou energii</a:t>
            </a:r>
            <a:r>
              <a:rPr altLang="cs-CZ" sz="2500">
                <a:latin typeface="Calibri" panose="020F0502020204030204" pitchFamily="34" charset="0"/>
              </a:rPr>
              <a:t>. Efektivní je především tzv. </a:t>
            </a:r>
            <a:r>
              <a:rPr altLang="cs-CZ" sz="2500" b="1">
                <a:latin typeface="Calibri" panose="020F0502020204030204" pitchFamily="34" charset="0"/>
              </a:rPr>
              <a:t>kogenerace</a:t>
            </a:r>
            <a:r>
              <a:rPr altLang="cs-CZ" sz="2500">
                <a:latin typeface="Calibri" panose="020F0502020204030204" pitchFamily="34" charset="0"/>
              </a:rPr>
              <a:t>, tedy výroba tepla i elektřiny najednou. Takové spalovny fungují například v Praze nebo Liberci. K největším spalovnám v ČR patří ZEVO v Malešicích, kde se ročně spálí asi 310 tisíc tun odpadu a vyrobí se teplo pro 35 tisíc domácností.</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063229"/>
            <a:ext cx="8229600" cy="1256511"/>
          </a:xfrm>
        </p:spPr>
        <p:txBody>
          <a:bodyPr/>
          <a:lstStyle/>
          <a:p>
            <a:r>
              <a:rPr lang="cs-CZ" b="1" dirty="0"/>
              <a:t>Procesní řízení</a:t>
            </a:r>
          </a:p>
        </p:txBody>
      </p:sp>
      <p:sp>
        <p:nvSpPr>
          <p:cNvPr id="3" name="Zástupný symbol pro obsah 2"/>
          <p:cNvSpPr>
            <a:spLocks noGrp="1"/>
          </p:cNvSpPr>
          <p:nvPr>
            <p:ph idx="1"/>
          </p:nvPr>
        </p:nvSpPr>
        <p:spPr/>
        <p:txBody>
          <a:bodyPr>
            <a:normAutofit lnSpcReduction="10000"/>
          </a:bodyPr>
          <a:lstStyle/>
          <a:p>
            <a:r>
              <a:rPr lang="cs-CZ" dirty="0"/>
              <a:t>manažerská disciplína i technologie opřená o uchopení struktur firmy, její architektury a jejího řízení prostřednictvím podnikového modelu („</a:t>
            </a:r>
            <a:r>
              <a:rPr lang="cs-CZ" dirty="0" err="1"/>
              <a:t>Enterprise</a:t>
            </a:r>
            <a:r>
              <a:rPr lang="cs-CZ" dirty="0"/>
              <a:t> Model“). Ten musí zachytit základní rozměry podnikání: </a:t>
            </a:r>
          </a:p>
          <a:p>
            <a:r>
              <a:rPr lang="cs-CZ" dirty="0"/>
              <a:t>jeho cíle, </a:t>
            </a:r>
          </a:p>
          <a:p>
            <a:r>
              <a:rPr lang="cs-CZ" dirty="0"/>
              <a:t>hodnototvorné procesy, </a:t>
            </a:r>
          </a:p>
          <a:p>
            <a:r>
              <a:rPr lang="cs-CZ" dirty="0"/>
              <a:t>jejich organizační, znalostní i informační infrastruktury a podpůrné technologie.</a:t>
            </a:r>
          </a:p>
        </p:txBody>
      </p:sp>
    </p:spTree>
    <p:extLst>
      <p:ext uri="{BB962C8B-B14F-4D97-AF65-F5344CB8AC3E}">
        <p14:creationId xmlns:p14="http://schemas.microsoft.com/office/powerpoint/2010/main" val="37035677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a:extLst>
              <a:ext uri="{FF2B5EF4-FFF2-40B4-BE49-F238E27FC236}">
                <a16:creationId xmlns:a16="http://schemas.microsoft.com/office/drawing/2014/main" id="{F226297B-2716-4ECB-957D-7492F05033FF}"/>
              </a:ext>
            </a:extLst>
          </p:cNvPr>
          <p:cNvSpPr txBox="1">
            <a:spLocks noGrp="1"/>
          </p:cNvSpPr>
          <p:nvPr>
            <p:ph type="title"/>
          </p:nvPr>
        </p:nvSpPr>
        <p:spPr>
          <a:xfrm>
            <a:off x="457200" y="681038"/>
            <a:ext cx="8229600" cy="736600"/>
          </a:xfrm>
        </p:spPr>
        <p:txBody>
          <a:bodyPr/>
          <a:lstStyle/>
          <a:p>
            <a:pPr eaLnBrk="1"/>
            <a:r>
              <a:rPr altLang="cs-CZ" sz="4000" b="1">
                <a:latin typeface="Calibri" panose="020F0502020204030204" pitchFamily="34" charset="0"/>
              </a:rPr>
              <a:t>Způsoby likvidace odpadů</a:t>
            </a:r>
            <a:endParaRPr altLang="cs-CZ" sz="4000">
              <a:latin typeface="Calibri" panose="020F0502020204030204" pitchFamily="34" charset="0"/>
            </a:endParaRPr>
          </a:p>
        </p:txBody>
      </p:sp>
      <p:sp>
        <p:nvSpPr>
          <p:cNvPr id="17411" name="Zástupný symbol pro obsah 2">
            <a:extLst>
              <a:ext uri="{FF2B5EF4-FFF2-40B4-BE49-F238E27FC236}">
                <a16:creationId xmlns:a16="http://schemas.microsoft.com/office/drawing/2014/main" id="{F1C69D12-7A7E-430E-B03F-95069F7CAA44}"/>
              </a:ext>
            </a:extLst>
          </p:cNvPr>
          <p:cNvSpPr txBox="1">
            <a:spLocks noGrp="1"/>
          </p:cNvSpPr>
          <p:nvPr>
            <p:ph idx="1"/>
          </p:nvPr>
        </p:nvSpPr>
        <p:spPr/>
        <p:txBody>
          <a:bodyPr/>
          <a:lstStyle/>
          <a:p>
            <a:pPr algn="just" eaLnBrk="1">
              <a:lnSpc>
                <a:spcPct val="80000"/>
              </a:lnSpc>
            </a:pPr>
            <a:r>
              <a:rPr altLang="cs-CZ" sz="3000" b="1">
                <a:latin typeface="Calibri" panose="020F0502020204030204" pitchFamily="34" charset="0"/>
              </a:rPr>
              <a:t>Chemicko – fyzikální nebo biologická likvidace - </a:t>
            </a:r>
            <a:r>
              <a:rPr altLang="cs-CZ" sz="3000">
                <a:latin typeface="Calibri" panose="020F0502020204030204" pitchFamily="34" charset="0"/>
              </a:rPr>
              <a:t>Existují odpady, které vyžadují speciální zacházení a </a:t>
            </a:r>
            <a:r>
              <a:rPr altLang="cs-CZ" sz="3000" b="1">
                <a:latin typeface="Calibri" panose="020F0502020204030204" pitchFamily="34" charset="0"/>
              </a:rPr>
              <a:t>odbornou likvidaci</a:t>
            </a:r>
            <a:r>
              <a:rPr altLang="cs-CZ" sz="3000">
                <a:latin typeface="Calibri" panose="020F0502020204030204" pitchFamily="34" charset="0"/>
              </a:rPr>
              <a:t>, jsou to třeba různé </a:t>
            </a:r>
            <a:r>
              <a:rPr altLang="cs-CZ" sz="3000" b="1">
                <a:latin typeface="Calibri" panose="020F0502020204030204" pitchFamily="34" charset="0"/>
              </a:rPr>
              <a:t>barvy, ředidla</a:t>
            </a:r>
            <a:r>
              <a:rPr altLang="cs-CZ" sz="3000">
                <a:latin typeface="Calibri" panose="020F0502020204030204" pitchFamily="34" charset="0"/>
              </a:rPr>
              <a:t>, ale také zbytky z restaurací, jako je třeba </a:t>
            </a:r>
            <a:r>
              <a:rPr altLang="cs-CZ" sz="3000" b="1">
                <a:latin typeface="Calibri" panose="020F0502020204030204" pitchFamily="34" charset="0"/>
              </a:rPr>
              <a:t>kuchyňský olej</a:t>
            </a:r>
            <a:r>
              <a:rPr altLang="cs-CZ" sz="3000">
                <a:latin typeface="Calibri" panose="020F0502020204030204" pitchFamily="34" charset="0"/>
              </a:rPr>
              <a:t>. Tyto odpady jsou vymezeny legislativou a podléhají </a:t>
            </a:r>
            <a:r>
              <a:rPr altLang="cs-CZ" sz="3000" b="1">
                <a:latin typeface="Calibri" panose="020F0502020204030204" pitchFamily="34" charset="0"/>
              </a:rPr>
              <a:t>chemicko-fyzikální nebo biologické likvidaci</a:t>
            </a:r>
            <a:r>
              <a:rPr altLang="cs-CZ" sz="3000">
                <a:latin typeface="Calibri" panose="020F0502020204030204" pitchFamily="34" charset="0"/>
              </a:rPr>
              <a:t>, kterou zajišťují specializované firmy. Využívá se například tzv. </a:t>
            </a:r>
            <a:r>
              <a:rPr altLang="cs-CZ" sz="3000" b="1">
                <a:latin typeface="Calibri" panose="020F0502020204030204" pitchFamily="34" charset="0"/>
              </a:rPr>
              <a:t>procesu regenerace</a:t>
            </a:r>
            <a:r>
              <a:rPr altLang="cs-CZ" sz="3000">
                <a:latin typeface="Calibri" panose="020F0502020204030204" pitchFamily="34" charset="0"/>
              </a:rPr>
              <a:t>. Třeba ředidla nebo rozpouštědla lze destilovat a získat tak čistý regenerát, který má po skončení celého procesu podobné vlastnosti jako nové rozpouštědlo.</a:t>
            </a:r>
            <a:endParaRPr altLang="cs-CZ" sz="3000" b="1">
              <a:latin typeface="Calibri" panose="020F0502020204030204" pitchFamily="34" charset="0"/>
            </a:endParaRP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61E4E6AB-639E-42FC-9958-09F4C4E81CE4}"/>
              </a:ext>
            </a:extLst>
          </p:cNvPr>
          <p:cNvSpPr txBox="1">
            <a:spLocks noGrp="1"/>
          </p:cNvSpPr>
          <p:nvPr>
            <p:ph type="title"/>
          </p:nvPr>
        </p:nvSpPr>
        <p:spPr>
          <a:xfrm>
            <a:off x="457200" y="665163"/>
            <a:ext cx="8229600" cy="752475"/>
          </a:xfrm>
        </p:spPr>
        <p:txBody>
          <a:bodyPr/>
          <a:lstStyle/>
          <a:p>
            <a:pPr eaLnBrk="1"/>
            <a:r>
              <a:rPr altLang="cs-CZ" sz="4000" b="1">
                <a:latin typeface="Calibri" panose="020F0502020204030204" pitchFamily="34" charset="0"/>
              </a:rPr>
              <a:t>Způsoby likvidace odpadů</a:t>
            </a:r>
            <a:endParaRPr altLang="cs-CZ" sz="4000">
              <a:latin typeface="Calibri" panose="020F0502020204030204" pitchFamily="34" charset="0"/>
            </a:endParaRPr>
          </a:p>
        </p:txBody>
      </p:sp>
      <p:sp>
        <p:nvSpPr>
          <p:cNvPr id="18435" name="Zástupný symbol pro obsah 2">
            <a:extLst>
              <a:ext uri="{FF2B5EF4-FFF2-40B4-BE49-F238E27FC236}">
                <a16:creationId xmlns:a16="http://schemas.microsoft.com/office/drawing/2014/main" id="{17277635-D84D-4694-8FA5-6C1584AE7EB7}"/>
              </a:ext>
            </a:extLst>
          </p:cNvPr>
          <p:cNvSpPr txBox="1">
            <a:spLocks noGrp="1"/>
          </p:cNvSpPr>
          <p:nvPr>
            <p:ph idx="1"/>
          </p:nvPr>
        </p:nvSpPr>
        <p:spPr/>
        <p:txBody>
          <a:bodyPr/>
          <a:lstStyle/>
          <a:p>
            <a:pPr algn="just" eaLnBrk="1"/>
            <a:r>
              <a:rPr altLang="cs-CZ" b="1">
                <a:latin typeface="Calibri" panose="020F0502020204030204" pitchFamily="34" charset="0"/>
              </a:rPr>
              <a:t>Deponie</a:t>
            </a:r>
            <a:r>
              <a:rPr altLang="cs-CZ">
                <a:latin typeface="Calibri" panose="020F0502020204030204" pitchFamily="34" charset="0"/>
              </a:rPr>
              <a:t> - Odpad vzniká i při </a:t>
            </a:r>
            <a:r>
              <a:rPr altLang="cs-CZ" b="1">
                <a:latin typeface="Calibri" panose="020F0502020204030204" pitchFamily="34" charset="0"/>
              </a:rPr>
              <a:t>stavební činnosti</a:t>
            </a:r>
            <a:r>
              <a:rPr altLang="cs-CZ">
                <a:latin typeface="Calibri" panose="020F0502020204030204" pitchFamily="34" charset="0"/>
              </a:rPr>
              <a:t> – je to různá stavební suť, zemina, kamenivo. Tento materiál je třeba někde skladovat a případně ho zužitkovat při jiné stavební akci. K uskladnění slouží specializované skládky zemin, písků, stavební suti a dalších surovin.</a:t>
            </a: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00206939-BEEE-4A08-8DB4-1C999A3C1095}"/>
              </a:ext>
            </a:extLst>
          </p:cNvPr>
          <p:cNvSpPr txBox="1">
            <a:spLocks noGrp="1"/>
          </p:cNvSpPr>
          <p:nvPr>
            <p:ph type="title"/>
          </p:nvPr>
        </p:nvSpPr>
        <p:spPr>
          <a:xfrm>
            <a:off x="457200" y="606425"/>
            <a:ext cx="8229600" cy="811213"/>
          </a:xfrm>
        </p:spPr>
        <p:txBody>
          <a:bodyPr/>
          <a:lstStyle/>
          <a:p>
            <a:pPr eaLnBrk="1"/>
            <a:r>
              <a:rPr altLang="cs-CZ" b="1">
                <a:latin typeface="Calibri" panose="020F0502020204030204" pitchFamily="34" charset="0"/>
              </a:rPr>
              <a:t>Závěrem …</a:t>
            </a:r>
          </a:p>
        </p:txBody>
      </p:sp>
      <p:sp>
        <p:nvSpPr>
          <p:cNvPr id="19459" name="Zástupný symbol pro obsah 2">
            <a:extLst>
              <a:ext uri="{FF2B5EF4-FFF2-40B4-BE49-F238E27FC236}">
                <a16:creationId xmlns:a16="http://schemas.microsoft.com/office/drawing/2014/main" id="{9044F4E1-16EE-4BA4-B766-488B8CF59E5D}"/>
              </a:ext>
            </a:extLst>
          </p:cNvPr>
          <p:cNvSpPr txBox="1">
            <a:spLocks noGrp="1"/>
          </p:cNvSpPr>
          <p:nvPr>
            <p:ph idx="1"/>
          </p:nvPr>
        </p:nvSpPr>
        <p:spPr/>
        <p:txBody>
          <a:bodyPr/>
          <a:lstStyle/>
          <a:p>
            <a:pPr algn="just" eaLnBrk="1"/>
            <a:r>
              <a:rPr altLang="cs-CZ" sz="3000">
                <a:latin typeface="Calibri" panose="020F0502020204030204" pitchFamily="34" charset="0"/>
              </a:rPr>
              <a:t>Záměrně jsem ve výčtu likvidace neuváděla skládkování, protože od tohoto způsobu likvidace každá moderní společnost upouští a i v ČR jsou postupně stávající skládky regenerovány a uzavírány.</a:t>
            </a:r>
          </a:p>
          <a:p>
            <a:pPr algn="just" eaLnBrk="1"/>
            <a:r>
              <a:rPr altLang="cs-CZ" sz="3000">
                <a:latin typeface="Calibri" panose="020F0502020204030204" pitchFamily="34" charset="0"/>
              </a:rPr>
              <a:t>Je třeba se ubírat cestou </a:t>
            </a:r>
            <a:r>
              <a:rPr altLang="cs-CZ" sz="3000" b="1">
                <a:latin typeface="Calibri" panose="020F0502020204030204" pitchFamily="34" charset="0"/>
              </a:rPr>
              <a:t>recyklace </a:t>
            </a:r>
            <a:r>
              <a:rPr altLang="cs-CZ" sz="3000">
                <a:latin typeface="Calibri" panose="020F0502020204030204" pitchFamily="34" charset="0"/>
              </a:rPr>
              <a:t>a </a:t>
            </a:r>
            <a:r>
              <a:rPr altLang="cs-CZ" sz="3000" b="1">
                <a:latin typeface="Calibri" panose="020F0502020204030204" pitchFamily="34" charset="0"/>
              </a:rPr>
              <a:t>maximálního využívání odpadů </a:t>
            </a:r>
            <a:r>
              <a:rPr altLang="cs-CZ" sz="3000">
                <a:latin typeface="Calibri" panose="020F0502020204030204" pitchFamily="34" charset="0"/>
              </a:rPr>
              <a:t>k dalšímu užitku.</a:t>
            </a:r>
          </a:p>
          <a:p>
            <a:pPr algn="just" eaLnBrk="1"/>
            <a:r>
              <a:rPr altLang="cs-CZ" sz="3000">
                <a:latin typeface="Calibri" panose="020F0502020204030204" pitchFamily="34" charset="0"/>
              </a:rPr>
              <a:t>Příkladem je patent české firmy </a:t>
            </a:r>
            <a:r>
              <a:rPr altLang="cs-CZ" sz="3000" b="1">
                <a:latin typeface="Calibri" panose="020F0502020204030204" pitchFamily="34" charset="0"/>
              </a:rPr>
              <a:t>LOG ECO, </a:t>
            </a:r>
            <a:r>
              <a:rPr altLang="cs-CZ" sz="3000">
                <a:latin typeface="Calibri" panose="020F0502020204030204" pitchFamily="34" charset="0"/>
              </a:rPr>
              <a:t>která vyvinula unikátní způsob likvidace odpadů…</a:t>
            </a:r>
            <a:endParaRPr altLang="cs-CZ" sz="3000" b="1">
              <a:latin typeface="Calibri" panose="020F0502020204030204" pitchFamily="34" charset="0"/>
            </a:endParaRP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F7201981-08CC-4427-9458-8F25240E8C6C}"/>
              </a:ext>
            </a:extLst>
          </p:cNvPr>
          <p:cNvSpPr txBox="1">
            <a:spLocks noGrp="1"/>
          </p:cNvSpPr>
          <p:nvPr>
            <p:ph type="title"/>
          </p:nvPr>
        </p:nvSpPr>
        <p:spPr>
          <a:xfrm>
            <a:off x="457200" y="606425"/>
            <a:ext cx="8229600" cy="811213"/>
          </a:xfrm>
        </p:spPr>
        <p:txBody>
          <a:bodyPr/>
          <a:lstStyle/>
          <a:p>
            <a:pPr eaLnBrk="1"/>
            <a:r>
              <a:rPr altLang="cs-CZ" b="1">
                <a:latin typeface="Calibri" panose="020F0502020204030204" pitchFamily="34" charset="0"/>
              </a:rPr>
              <a:t>Zlaté české ruce…</a:t>
            </a:r>
          </a:p>
        </p:txBody>
      </p:sp>
      <p:sp>
        <p:nvSpPr>
          <p:cNvPr id="20483" name="Zástupný symbol pro obsah 2">
            <a:extLst>
              <a:ext uri="{FF2B5EF4-FFF2-40B4-BE49-F238E27FC236}">
                <a16:creationId xmlns:a16="http://schemas.microsoft.com/office/drawing/2014/main" id="{E475C669-D434-4DE4-9A7C-530ECB6A5C6D}"/>
              </a:ext>
            </a:extLst>
          </p:cNvPr>
          <p:cNvSpPr txBox="1">
            <a:spLocks noGrp="1"/>
          </p:cNvSpPr>
          <p:nvPr>
            <p:ph idx="1"/>
          </p:nvPr>
        </p:nvSpPr>
        <p:spPr/>
        <p:txBody>
          <a:bodyPr/>
          <a:lstStyle/>
          <a:p>
            <a:pPr algn="just" eaLnBrk="1">
              <a:lnSpc>
                <a:spcPct val="80000"/>
              </a:lnSpc>
            </a:pPr>
            <a:r>
              <a:rPr altLang="cs-CZ" sz="1200" b="1">
                <a:latin typeface="Calibri" panose="020F0502020204030204" pitchFamily="34" charset="0"/>
              </a:rPr>
              <a:t>Zařízení na likvidaci komunálního opadu, plastů i pneumatik představila v Kopistech na Mostecku společnost LOG ECO. Výhodou technologie je podle výrobce to, že se odpad před zpracováním nemusí třídit. Navíc jsou výsledkem procesu suroviny pro další zpracování. Zařízení přitom podle odborníků nevypouští do ovzduší žádné škodliviny. Jde český vynález, na který má firma patent.</a:t>
            </a:r>
          </a:p>
          <a:p>
            <a:pPr algn="just" eaLnBrk="1">
              <a:lnSpc>
                <a:spcPct val="80000"/>
              </a:lnSpc>
            </a:pPr>
            <a:r>
              <a:rPr altLang="cs-CZ" sz="1200">
                <a:latin typeface="Calibri" panose="020F0502020204030204" pitchFamily="34" charset="0"/>
              </a:rPr>
              <a:t>Obce a města musí platit desítky milionů korun ročně za svoz, třídění a skládkování nebo spalování komunálního odpadu. To samé platí pro soukromé firmy a průmyslové podniky, které odpad produkují.</a:t>
            </a:r>
          </a:p>
          <a:p>
            <a:pPr algn="just" eaLnBrk="1">
              <a:lnSpc>
                <a:spcPct val="80000"/>
              </a:lnSpc>
            </a:pPr>
            <a:r>
              <a:rPr altLang="cs-CZ" sz="1200" b="1">
                <a:latin typeface="Calibri" panose="020F0502020204030204" pitchFamily="34" charset="0"/>
              </a:rPr>
              <a:t>Česká společnost LOG ECO </a:t>
            </a:r>
            <a:r>
              <a:rPr altLang="cs-CZ" sz="1200">
                <a:latin typeface="Calibri" panose="020F0502020204030204" pitchFamily="34" charset="0"/>
              </a:rPr>
              <a:t>teď ale přišla se technologií, která by jim mohla peníze ušetřit. Zařízení, které zprovoznili u severočeského Mostu, si podle nich poradí s jakýmkoli odpadem – navíc z něj vyrábí suroviny, které se dají znovu využít.</a:t>
            </a:r>
            <a:endParaRPr altLang="cs-CZ" sz="1200" b="1">
              <a:latin typeface="Calibri" panose="020F0502020204030204" pitchFamily="34" charset="0"/>
            </a:endParaRPr>
          </a:p>
          <a:p>
            <a:pPr algn="just" eaLnBrk="1">
              <a:lnSpc>
                <a:spcPct val="80000"/>
              </a:lnSpc>
            </a:pPr>
            <a:r>
              <a:rPr altLang="cs-CZ" sz="1200">
                <a:latin typeface="Calibri" panose="020F0502020204030204" pitchFamily="34" charset="0"/>
              </a:rPr>
              <a:t>Z </a:t>
            </a:r>
            <a:r>
              <a:rPr altLang="cs-CZ" sz="1200" b="1">
                <a:latin typeface="Calibri" panose="020F0502020204030204" pitchFamily="34" charset="0"/>
              </a:rPr>
              <a:t>60 % vodní pára </a:t>
            </a:r>
            <a:r>
              <a:rPr altLang="cs-CZ" sz="1200">
                <a:latin typeface="Calibri" panose="020F0502020204030204" pitchFamily="34" charset="0"/>
              </a:rPr>
              <a:t>ze spalování vodíku, pak spaliny ze spalování metanu – je to, co vychází z úzkého komínu tohoto zařízení do ovzduší. Celá tato chemická výroba má menší spaliny než rodinný domek se zemním plynem.</a:t>
            </a:r>
          </a:p>
          <a:p>
            <a:pPr algn="just" eaLnBrk="1">
              <a:lnSpc>
                <a:spcPct val="80000"/>
              </a:lnSpc>
            </a:pPr>
            <a:r>
              <a:rPr altLang="cs-CZ" sz="1200">
                <a:latin typeface="Calibri" panose="020F0502020204030204" pitchFamily="34" charset="0"/>
              </a:rPr>
              <a:t>Rozměry nevelké zařízení dokáže pojmout komunální odpad, plasty nebo pneumatiky. Tým českých vědců ho vyvíjel 8 let, dnes má tuto technologii patentovanou jako vynález.</a:t>
            </a:r>
          </a:p>
          <a:p>
            <a:pPr algn="just" eaLnBrk="1">
              <a:lnSpc>
                <a:spcPct val="80000"/>
              </a:lnSpc>
            </a:pPr>
            <a:r>
              <a:rPr altLang="cs-CZ" sz="1200">
                <a:latin typeface="Calibri" panose="020F0502020204030204" pitchFamily="34" charset="0"/>
              </a:rPr>
              <a:t>Do odpadu se přidávají takové chemikálie a katalyzátory, které způsobí, že se sám rozloží na původní organické stavební jednotky. Přímo to neprodukuje žádný odpad – veškerá produkce, která z toho odchází, je použitelná dále jako výrobek pro průmyslovou výrobu.</a:t>
            </a:r>
          </a:p>
          <a:p>
            <a:pPr algn="just" eaLnBrk="1">
              <a:lnSpc>
                <a:spcPct val="80000"/>
              </a:lnSpc>
            </a:pPr>
            <a:r>
              <a:rPr altLang="cs-CZ" sz="1200" b="1">
                <a:latin typeface="Calibri" panose="020F0502020204030204" pitchFamily="34" charset="0"/>
              </a:rPr>
              <a:t>A co vlastně z likvidovaného odpadu vzniká? </a:t>
            </a:r>
            <a:r>
              <a:rPr altLang="cs-CZ" sz="1200">
                <a:latin typeface="Calibri" panose="020F0502020204030204" pitchFamily="34" charset="0"/>
              </a:rPr>
              <a:t>Tekutá složka se dá použít v chemickém průmyslu pro opětovnou výrobu polyetylenu, polypropylenu. Tuhá složka, to je uhlík, se rovněž zpracovává, a má stovky různých použití.</a:t>
            </a:r>
          </a:p>
          <a:p>
            <a:pPr algn="just" eaLnBrk="1">
              <a:lnSpc>
                <a:spcPct val="80000"/>
              </a:lnSpc>
            </a:pPr>
            <a:r>
              <a:rPr altLang="cs-CZ" sz="1200">
                <a:latin typeface="Calibri" panose="020F0502020204030204" pitchFamily="34" charset="0"/>
              </a:rPr>
              <a:t>Pokud je odpad toxický nebo nebezpečný, detekuje počítač jeho přítomnost a změní dávkování katalyzátorů a neutralizátorů takovým způsobem, aby tyto látky zlikvidovaly.</a:t>
            </a:r>
          </a:p>
          <a:p>
            <a:pPr algn="just" eaLnBrk="1">
              <a:lnSpc>
                <a:spcPct val="80000"/>
              </a:lnSpc>
            </a:pPr>
            <a:r>
              <a:rPr altLang="cs-CZ" sz="1200">
                <a:latin typeface="Calibri" panose="020F0502020204030204" pitchFamily="34" charset="0"/>
              </a:rPr>
              <a:t>Jednoduše řečeno, odpad se nasype do zařízení, které z něj vyrobí suroviny pro další výrobu, a to bez úniku škodlivých látek do ovzduší.</a:t>
            </a:r>
          </a:p>
          <a:p>
            <a:pPr algn="just" eaLnBrk="1">
              <a:lnSpc>
                <a:spcPct val="80000"/>
              </a:lnSpc>
            </a:pPr>
            <a:r>
              <a:rPr altLang="cs-CZ" sz="1200">
                <a:latin typeface="Calibri" panose="020F0502020204030204" pitchFamily="34" charset="0"/>
              </a:rPr>
              <a:t>Firma už má kontrakty na dodávku zařízení do Čech i do zahraničí. Jedná se o naprosto unikátní zařízení s unikátní technologií, které by již v blízké budoucnosti mohlo nahradit spalovny popřípadě skládky. </a:t>
            </a:r>
          </a:p>
          <a:p>
            <a:pPr eaLnBrk="1">
              <a:lnSpc>
                <a:spcPct val="80000"/>
              </a:lnSpc>
            </a:pPr>
            <a:endParaRPr altLang="cs-CZ" sz="1000">
              <a:latin typeface="Calibri" panose="020F0502020204030204" pitchFamily="34" charset="0"/>
            </a:endParaRPr>
          </a:p>
          <a:p>
            <a:pPr eaLnBrk="1">
              <a:lnSpc>
                <a:spcPct val="80000"/>
              </a:lnSpc>
            </a:pPr>
            <a:endParaRPr altLang="cs-CZ" sz="1000">
              <a:latin typeface="Calibri" panose="020F0502020204030204" pitchFamily="34" charset="0"/>
            </a:endParaRPr>
          </a:p>
          <a:p>
            <a:pPr eaLnBrk="1">
              <a:lnSpc>
                <a:spcPct val="80000"/>
              </a:lnSpc>
            </a:pPr>
            <a:endParaRPr altLang="cs-CZ" sz="1000">
              <a:latin typeface="Calibri" panose="020F0502020204030204" pitchFamily="34" charset="0"/>
            </a:endParaRP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8. Energetické aspekty Facility Managementu</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31428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Energetické aspekty </a:t>
            </a:r>
            <a:r>
              <a:rPr lang="cs-CZ" altLang="cs-CZ" sz="3200" b="1" dirty="0" err="1">
                <a:solidFill>
                  <a:srgbClr val="FF0000"/>
                </a:solidFill>
              </a:rPr>
              <a:t>Facility</a:t>
            </a:r>
            <a:r>
              <a:rPr lang="cs-CZ" altLang="cs-CZ" sz="3200" b="1" dirty="0">
                <a:solidFill>
                  <a:srgbClr val="FF0000"/>
                </a:solidFill>
              </a:rPr>
              <a:t> Managementu</a:t>
            </a:r>
          </a:p>
        </p:txBody>
      </p:sp>
      <p:sp>
        <p:nvSpPr>
          <p:cNvPr id="4099" name="Rectangle 3"/>
          <p:cNvSpPr>
            <a:spLocks noGrp="1" noChangeArrowheads="1"/>
          </p:cNvSpPr>
          <p:nvPr>
            <p:ph type="body" idx="1"/>
          </p:nvPr>
        </p:nvSpPr>
        <p:spPr>
          <a:xfrm>
            <a:off x="406817" y="1216241"/>
            <a:ext cx="8330365" cy="4825948"/>
          </a:xfrm>
        </p:spPr>
        <p:txBody>
          <a:bodyPr>
            <a:normAutofit fontScale="92500"/>
          </a:bodyPr>
          <a:lstStyle/>
          <a:p>
            <a:pPr algn="just"/>
            <a:r>
              <a:rPr lang="cs-CZ" sz="2800" u="sng" dirty="0"/>
              <a:t>Energetický</a:t>
            </a:r>
            <a:r>
              <a:rPr lang="cs-CZ" sz="2800" dirty="0"/>
              <a:t> – míra různých forem pohybu hmoty ve všech jejích vzájemných přeměnách například produkce tepla či elektrické energie nebo produkce odpadního tepla</a:t>
            </a:r>
          </a:p>
          <a:p>
            <a:pPr algn="just"/>
            <a:r>
              <a:rPr lang="cs-CZ" sz="2800" u="sng" dirty="0"/>
              <a:t>aspekt</a:t>
            </a:r>
            <a:r>
              <a:rPr lang="cs-CZ" sz="2800" dirty="0"/>
              <a:t> – zřetel, hledisko, stanovisko uplatňované při posuzování něčeho</a:t>
            </a:r>
          </a:p>
          <a:p>
            <a:pPr algn="just"/>
            <a:r>
              <a:rPr lang="cs-CZ" sz="2800" u="sng" dirty="0" err="1"/>
              <a:t>Facility</a:t>
            </a:r>
            <a:r>
              <a:rPr lang="cs-CZ" sz="2800" u="sng" dirty="0"/>
              <a:t> management </a:t>
            </a:r>
            <a:r>
              <a:rPr lang="cs-CZ" sz="2800" dirty="0"/>
              <a:t>– představuje sjednocení činností v rámci organizace k zajištění a rozvoji sjednaných služeb, které podporují a zvyšují efektivnost primární činnosti. Služby zahrnují správu budov, správu infrastruktury organizace, nákup podpůrných služeb a celkové slaďování pracovního prostředí organizace.</a:t>
            </a:r>
          </a:p>
        </p:txBody>
      </p:sp>
    </p:spTree>
    <p:extLst>
      <p:ext uri="{BB962C8B-B14F-4D97-AF65-F5344CB8AC3E}">
        <p14:creationId xmlns:p14="http://schemas.microsoft.com/office/powerpoint/2010/main" val="42303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Energetické aspekty </a:t>
            </a:r>
            <a:r>
              <a:rPr lang="cs-CZ" altLang="cs-CZ" sz="3200" b="1" dirty="0" err="1">
                <a:solidFill>
                  <a:srgbClr val="FF0000"/>
                </a:solidFill>
              </a:rPr>
              <a:t>Facility</a:t>
            </a:r>
            <a:r>
              <a:rPr lang="cs-CZ" altLang="cs-CZ" sz="3200" b="1" dirty="0">
                <a:solidFill>
                  <a:srgbClr val="FF0000"/>
                </a:solidFill>
              </a:rPr>
              <a:t> Managementu</a:t>
            </a:r>
          </a:p>
        </p:txBody>
      </p:sp>
      <p:sp>
        <p:nvSpPr>
          <p:cNvPr id="4099" name="Rectangle 3"/>
          <p:cNvSpPr>
            <a:spLocks noGrp="1" noChangeArrowheads="1"/>
          </p:cNvSpPr>
          <p:nvPr>
            <p:ph type="body" idx="1"/>
          </p:nvPr>
        </p:nvSpPr>
        <p:spPr>
          <a:xfrm>
            <a:off x="406817" y="2830890"/>
            <a:ext cx="8330365" cy="1664198"/>
          </a:xfrm>
        </p:spPr>
        <p:txBody>
          <a:bodyPr>
            <a:normAutofit fontScale="92500" lnSpcReduction="10000"/>
          </a:bodyPr>
          <a:lstStyle/>
          <a:p>
            <a:pPr algn="just"/>
            <a:r>
              <a:rPr lang="cs-CZ" sz="2800" dirty="0"/>
              <a:t>posuzování různých forem přeměn pohybu hmoty, produkce tepla či elektrické energie nebo produkce odpadního tepla zvyšující efektivnost primární činnosti organizace. </a:t>
            </a:r>
          </a:p>
        </p:txBody>
      </p:sp>
    </p:spTree>
    <p:extLst>
      <p:ext uri="{BB962C8B-B14F-4D97-AF65-F5344CB8AC3E}">
        <p14:creationId xmlns:p14="http://schemas.microsoft.com/office/powerpoint/2010/main" val="10978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Energetický management </a:t>
            </a:r>
          </a:p>
        </p:txBody>
      </p:sp>
      <p:sp>
        <p:nvSpPr>
          <p:cNvPr id="4099" name="Rectangle 3"/>
          <p:cNvSpPr>
            <a:spLocks noGrp="1" noChangeArrowheads="1"/>
          </p:cNvSpPr>
          <p:nvPr>
            <p:ph type="body" idx="1"/>
          </p:nvPr>
        </p:nvSpPr>
        <p:spPr>
          <a:xfrm>
            <a:off x="406817" y="1216241"/>
            <a:ext cx="8330365" cy="4825948"/>
          </a:xfrm>
        </p:spPr>
        <p:txBody>
          <a:bodyPr>
            <a:normAutofit lnSpcReduction="10000"/>
          </a:bodyPr>
          <a:lstStyle/>
          <a:p>
            <a:pPr algn="just"/>
            <a:r>
              <a:rPr lang="cs-CZ" sz="2800" dirty="0"/>
              <a:t>reprezentuje proces celkového řízení systému energetického hospodářství a je nezbytný pro dosažení úspěchu plánu úspor energie v pohledu jednotlivých úsporných projektů.</a:t>
            </a:r>
            <a:endParaRPr lang="cs-CZ" altLang="cs-CZ" sz="2400" b="1" dirty="0"/>
          </a:p>
          <a:p>
            <a:pPr marL="0" indent="0" algn="just">
              <a:buNone/>
            </a:pPr>
            <a:endParaRPr lang="en-US" sz="2800" dirty="0"/>
          </a:p>
          <a:p>
            <a:pPr algn="just"/>
            <a:r>
              <a:rPr lang="cs-CZ" sz="2800" b="1" dirty="0"/>
              <a:t>Cílem energetického managementu </a:t>
            </a:r>
            <a:r>
              <a:rPr lang="cs-CZ" sz="2800" dirty="0"/>
              <a:t>je zajištění hospodárného, spolehlivého a environmentálně ohleduplného provozu při pokrytí všech energetických potřeb. Obecně má dva cíle:</a:t>
            </a:r>
          </a:p>
          <a:p>
            <a:pPr algn="just">
              <a:buFont typeface="Wingdings" panose="05000000000000000000" pitchFamily="2" charset="2"/>
              <a:buChar char="Ø"/>
            </a:pPr>
            <a:r>
              <a:rPr lang="cs-CZ" sz="2800" b="1" dirty="0"/>
              <a:t>optimalizaci spotřeb energií a médií</a:t>
            </a:r>
            <a:r>
              <a:rPr lang="cs-CZ" sz="2800" dirty="0"/>
              <a:t>,</a:t>
            </a:r>
          </a:p>
          <a:p>
            <a:pPr algn="just">
              <a:buFont typeface="Wingdings" panose="05000000000000000000" pitchFamily="2" charset="2"/>
              <a:buChar char="Ø"/>
            </a:pPr>
            <a:r>
              <a:rPr lang="cs-CZ" sz="2800" b="1" dirty="0"/>
              <a:t>optimalizaci výroby či dodávky energií a médií</a:t>
            </a:r>
            <a:r>
              <a:rPr lang="cs-CZ" sz="2800" dirty="0"/>
              <a:t>.</a:t>
            </a:r>
          </a:p>
        </p:txBody>
      </p:sp>
    </p:spTree>
    <p:extLst>
      <p:ext uri="{BB962C8B-B14F-4D97-AF65-F5344CB8AC3E}">
        <p14:creationId xmlns:p14="http://schemas.microsoft.com/office/powerpoint/2010/main" val="118380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897509"/>
          </a:xfrm>
        </p:spPr>
        <p:txBody>
          <a:bodyPr>
            <a:normAutofit fontScale="90000"/>
          </a:bodyPr>
          <a:lstStyle/>
          <a:p>
            <a:pPr algn="l"/>
            <a:r>
              <a:rPr lang="cs-CZ" altLang="cs-CZ" sz="3200" b="1" dirty="0">
                <a:solidFill>
                  <a:srgbClr val="FF0000"/>
                </a:solidFill>
              </a:rPr>
              <a:t>Procentuální vyjádření nákladů životního cyklu stavebních objektů </a:t>
            </a:r>
          </a:p>
        </p:txBody>
      </p:sp>
      <p:sp>
        <p:nvSpPr>
          <p:cNvPr id="4099" name="Rectangle 3"/>
          <p:cNvSpPr>
            <a:spLocks noGrp="1" noChangeArrowheads="1"/>
          </p:cNvSpPr>
          <p:nvPr>
            <p:ph type="body" idx="1"/>
          </p:nvPr>
        </p:nvSpPr>
        <p:spPr>
          <a:xfrm>
            <a:off x="5566299" y="2780930"/>
            <a:ext cx="3204722" cy="1296139"/>
          </a:xfrm>
        </p:spPr>
        <p:txBody>
          <a:bodyPr>
            <a:normAutofit/>
          </a:bodyPr>
          <a:lstStyle/>
          <a:p>
            <a:pPr marL="0" indent="0" algn="just">
              <a:buNone/>
            </a:pPr>
            <a:r>
              <a:rPr lang="cs-CZ" altLang="cs-CZ" sz="2800" b="1" dirty="0"/>
              <a:t>Náklady na provoz = náklady na energie</a:t>
            </a:r>
          </a:p>
        </p:txBody>
      </p:sp>
      <p:pic>
        <p:nvPicPr>
          <p:cNvPr id="5" name="Obrázek 4">
            <a:extLst>
              <a:ext uri="{FF2B5EF4-FFF2-40B4-BE49-F238E27FC236}">
                <a16:creationId xmlns:a16="http://schemas.microsoft.com/office/drawing/2014/main" id="{150FFC74-4616-4C50-9BCC-84535227A9E4}"/>
              </a:ext>
            </a:extLst>
          </p:cNvPr>
          <p:cNvPicPr>
            <a:picLocks noChangeAspect="1"/>
          </p:cNvPicPr>
          <p:nvPr/>
        </p:nvPicPr>
        <p:blipFill>
          <a:blip r:embed="rId3"/>
          <a:stretch>
            <a:fillRect/>
          </a:stretch>
        </p:blipFill>
        <p:spPr>
          <a:xfrm>
            <a:off x="440656" y="1690775"/>
            <a:ext cx="4333747" cy="4245001"/>
          </a:xfrm>
          <a:prstGeom prst="rect">
            <a:avLst/>
          </a:prstGeom>
        </p:spPr>
      </p:pic>
    </p:spTree>
    <p:extLst>
      <p:ext uri="{BB962C8B-B14F-4D97-AF65-F5344CB8AC3E}">
        <p14:creationId xmlns:p14="http://schemas.microsoft.com/office/powerpoint/2010/main" val="38546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a médií</a:t>
            </a:r>
          </a:p>
        </p:txBody>
      </p:sp>
      <p:sp>
        <p:nvSpPr>
          <p:cNvPr id="4099" name="Rectangle 3"/>
          <p:cNvSpPr>
            <a:spLocks noGrp="1" noChangeArrowheads="1"/>
          </p:cNvSpPr>
          <p:nvPr>
            <p:ph type="body" idx="1"/>
          </p:nvPr>
        </p:nvSpPr>
        <p:spPr>
          <a:xfrm>
            <a:off x="406817" y="1216241"/>
            <a:ext cx="8330365" cy="4825948"/>
          </a:xfrm>
        </p:spPr>
        <p:txBody>
          <a:bodyPr>
            <a:normAutofit lnSpcReduction="10000"/>
          </a:bodyPr>
          <a:lstStyle/>
          <a:p>
            <a:pPr marL="0" indent="0" algn="just">
              <a:buNone/>
            </a:pPr>
            <a:r>
              <a:rPr lang="cs-CZ" sz="2800" dirty="0"/>
              <a:t>Spotřeba energií a médií je závislá od návrhu obálky budovy. Tvar budovy, průsvitné konstrukce, zóny s odlišnou návrhovou teplotou a atypické části obálky pak mají přímý vliv na energetické potřeby</a:t>
            </a:r>
          </a:p>
          <a:p>
            <a:pPr algn="just"/>
            <a:r>
              <a:rPr lang="cs-CZ" sz="2800" dirty="0"/>
              <a:t>elektřiny</a:t>
            </a:r>
          </a:p>
          <a:p>
            <a:pPr algn="just"/>
            <a:r>
              <a:rPr lang="cs-CZ" sz="2800" dirty="0"/>
              <a:t>tepla</a:t>
            </a:r>
          </a:p>
          <a:p>
            <a:pPr algn="just"/>
            <a:r>
              <a:rPr lang="cs-CZ" sz="2800" dirty="0"/>
              <a:t>Vody</a:t>
            </a:r>
          </a:p>
          <a:p>
            <a:pPr marL="0" indent="0" algn="just">
              <a:buNone/>
            </a:pPr>
            <a:r>
              <a:rPr lang="cs-CZ" sz="2800" dirty="0"/>
              <a:t>V rámci cíle o</a:t>
            </a:r>
            <a:r>
              <a:rPr lang="pt-BR" sz="2800" dirty="0"/>
              <a:t>ptimalizace spotřeb energií a médií</a:t>
            </a:r>
            <a:r>
              <a:rPr lang="cs-CZ" sz="2800" dirty="0"/>
              <a:t> je snaha například o zlepšování tepelně technických vlastností budov, efektivnější provozy, využití obnovitelných zdrojů</a:t>
            </a:r>
          </a:p>
        </p:txBody>
      </p:sp>
    </p:spTree>
    <p:extLst>
      <p:ext uri="{BB962C8B-B14F-4D97-AF65-F5344CB8AC3E}">
        <p14:creationId xmlns:p14="http://schemas.microsoft.com/office/powerpoint/2010/main" val="354489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57699"/>
            <a:ext cx="8229600" cy="1019432"/>
          </a:xfrm>
        </p:spPr>
        <p:txBody>
          <a:bodyPr/>
          <a:lstStyle/>
          <a:p>
            <a:r>
              <a:rPr lang="cs-CZ" b="1"/>
              <a:t>BPM</a:t>
            </a:r>
            <a:endParaRPr lang="cs-CZ"/>
          </a:p>
        </p:txBody>
      </p:sp>
      <p:sp>
        <p:nvSpPr>
          <p:cNvPr id="3" name="Zástupný symbol pro obsah 2"/>
          <p:cNvSpPr>
            <a:spLocks noGrp="1"/>
          </p:cNvSpPr>
          <p:nvPr>
            <p:ph idx="1"/>
          </p:nvPr>
        </p:nvSpPr>
        <p:spPr>
          <a:xfrm>
            <a:off x="457200" y="2377131"/>
            <a:ext cx="8229600" cy="3074742"/>
          </a:xfrm>
        </p:spPr>
        <p:txBody>
          <a:bodyPr>
            <a:normAutofit fontScale="70000" lnSpcReduction="20000"/>
          </a:bodyPr>
          <a:lstStyle/>
          <a:p>
            <a:r>
              <a:rPr lang="cs-CZ" dirty="0"/>
              <a:t>Procesní řízení je takový způsob řízení procesů v organizaci, který zdůrazňuje opakované procesy a jejich průběh napříč celou organizací. </a:t>
            </a:r>
            <a:r>
              <a:rPr lang="cs-CZ" b="1" dirty="0">
                <a:solidFill>
                  <a:srgbClr val="FF0000"/>
                </a:solidFill>
              </a:rPr>
              <a:t>Procesní řízení boří hierarchii vzniklou díky organizační struktuře</a:t>
            </a:r>
            <a:r>
              <a:rPr lang="cs-CZ" dirty="0"/>
              <a:t>, díky níž podnik rozdělen na úseky, útvary či oddělení a každá organizační jednotka má své odpovědnosti, činnosti a procesy. </a:t>
            </a:r>
            <a:r>
              <a:rPr lang="cs-CZ" i="1" dirty="0">
                <a:solidFill>
                  <a:srgbClr val="FF0000"/>
                </a:solidFill>
              </a:rPr>
              <a:t>Pokud je totiž organizační struktura příliš funkčně zaměřená (tedy každá jednotka dělá jen svoji specializaci), mají pracovníci tendenci vytvářet bariéry pro procesy (hlavně komunikační a v předávání práce), které jdou napříč. To má pak negativní dopad na výkonnost celé organizace. </a:t>
            </a:r>
          </a:p>
        </p:txBody>
      </p:sp>
    </p:spTree>
    <p:extLst>
      <p:ext uri="{BB962C8B-B14F-4D97-AF65-F5344CB8AC3E}">
        <p14:creationId xmlns:p14="http://schemas.microsoft.com/office/powerpoint/2010/main" val="18657485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elektřiny</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sz="2800" dirty="0"/>
              <a:t>Spotřebiče</a:t>
            </a:r>
          </a:p>
          <a:p>
            <a:pPr lvl="1" algn="just"/>
            <a:r>
              <a:rPr lang="cs-CZ" sz="2400" dirty="0"/>
              <a:t>Výběr energeticky úsporných zařízení</a:t>
            </a:r>
          </a:p>
          <a:p>
            <a:pPr algn="just"/>
            <a:r>
              <a:rPr lang="cs-CZ" sz="2800" dirty="0"/>
              <a:t>Svícení</a:t>
            </a:r>
          </a:p>
          <a:p>
            <a:pPr lvl="1" algn="just"/>
            <a:r>
              <a:rPr lang="cs-CZ" sz="2400" dirty="0"/>
              <a:t>Úsporné zařízení, přírodní zdroje</a:t>
            </a:r>
          </a:p>
          <a:p>
            <a:pPr algn="just"/>
            <a:r>
              <a:rPr lang="cs-CZ" sz="2800" dirty="0"/>
              <a:t>Zdroj vytápění</a:t>
            </a:r>
          </a:p>
          <a:p>
            <a:pPr lvl="1" algn="just"/>
            <a:r>
              <a:rPr lang="cs-CZ" sz="2400" dirty="0"/>
              <a:t>Přírodní zdroje, udržitelné zdroje </a:t>
            </a:r>
          </a:p>
          <a:p>
            <a:pPr algn="just"/>
            <a:endParaRPr lang="cs-CZ" sz="2800" dirty="0"/>
          </a:p>
        </p:txBody>
      </p:sp>
      <p:pic>
        <p:nvPicPr>
          <p:cNvPr id="2" name="Obrázek 1">
            <a:extLst>
              <a:ext uri="{FF2B5EF4-FFF2-40B4-BE49-F238E27FC236}">
                <a16:creationId xmlns:a16="http://schemas.microsoft.com/office/drawing/2014/main" id="{2EB5CE47-A51F-4CF9-9661-7AE961A171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656" y="1216241"/>
            <a:ext cx="6485438" cy="5011475"/>
          </a:xfrm>
          <a:prstGeom prst="rect">
            <a:avLst/>
          </a:prstGeom>
        </p:spPr>
      </p:pic>
      <p:pic>
        <p:nvPicPr>
          <p:cNvPr id="3" name="Obrázek 2">
            <a:extLst>
              <a:ext uri="{FF2B5EF4-FFF2-40B4-BE49-F238E27FC236}">
                <a16:creationId xmlns:a16="http://schemas.microsoft.com/office/drawing/2014/main" id="{96AF69FF-DC3C-4DA2-A182-2C7FCC7250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635" y="1327967"/>
            <a:ext cx="8250709" cy="4202065"/>
          </a:xfrm>
          <a:prstGeom prst="rect">
            <a:avLst/>
          </a:prstGeom>
        </p:spPr>
      </p:pic>
      <p:pic>
        <p:nvPicPr>
          <p:cNvPr id="7" name="Obrázek 6">
            <a:extLst>
              <a:ext uri="{FF2B5EF4-FFF2-40B4-BE49-F238E27FC236}">
                <a16:creationId xmlns:a16="http://schemas.microsoft.com/office/drawing/2014/main" id="{89F2D14C-EF13-4307-9B08-87D68469D4A1}"/>
              </a:ext>
            </a:extLst>
          </p:cNvPr>
          <p:cNvPicPr>
            <a:picLocks noChangeAspect="1"/>
          </p:cNvPicPr>
          <p:nvPr/>
        </p:nvPicPr>
        <p:blipFill>
          <a:blip r:embed="rId5"/>
          <a:stretch>
            <a:fillRect/>
          </a:stretch>
        </p:blipFill>
        <p:spPr>
          <a:xfrm>
            <a:off x="452635" y="1327967"/>
            <a:ext cx="7238922" cy="4825948"/>
          </a:xfrm>
          <a:prstGeom prst="rect">
            <a:avLst/>
          </a:prstGeom>
        </p:spPr>
      </p:pic>
    </p:spTree>
    <p:extLst>
      <p:ext uri="{BB962C8B-B14F-4D97-AF65-F5344CB8AC3E}">
        <p14:creationId xmlns:p14="http://schemas.microsoft.com/office/powerpoint/2010/main" val="25373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tepla</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sz="2800" dirty="0"/>
              <a:t>Interní zdroj</a:t>
            </a:r>
          </a:p>
          <a:p>
            <a:pPr lvl="1" algn="just"/>
            <a:r>
              <a:rPr lang="cs-CZ" sz="2400" dirty="0"/>
              <a:t>Kotle plynové, elektrické</a:t>
            </a:r>
          </a:p>
          <a:p>
            <a:pPr algn="just"/>
            <a:r>
              <a:rPr lang="cs-CZ" sz="2800" dirty="0"/>
              <a:t>Dálkový zdroj</a:t>
            </a:r>
          </a:p>
          <a:p>
            <a:pPr lvl="1" algn="just"/>
            <a:r>
              <a:rPr lang="cs-CZ" sz="2400" dirty="0"/>
              <a:t>Teplárny, kotelny</a:t>
            </a:r>
            <a:endParaRPr lang="cs-CZ" sz="2800" dirty="0"/>
          </a:p>
        </p:txBody>
      </p:sp>
      <p:pic>
        <p:nvPicPr>
          <p:cNvPr id="4" name="Obrázek 3">
            <a:extLst>
              <a:ext uri="{FF2B5EF4-FFF2-40B4-BE49-F238E27FC236}">
                <a16:creationId xmlns:a16="http://schemas.microsoft.com/office/drawing/2014/main" id="{C10F8D89-DD2E-43D4-A2E8-11BE71CC37A6}"/>
              </a:ext>
            </a:extLst>
          </p:cNvPr>
          <p:cNvPicPr>
            <a:picLocks noChangeAspect="1"/>
          </p:cNvPicPr>
          <p:nvPr/>
        </p:nvPicPr>
        <p:blipFill>
          <a:blip r:embed="rId3"/>
          <a:stretch>
            <a:fillRect/>
          </a:stretch>
        </p:blipFill>
        <p:spPr>
          <a:xfrm>
            <a:off x="440656" y="1242477"/>
            <a:ext cx="7731744" cy="4929723"/>
          </a:xfrm>
          <a:prstGeom prst="rect">
            <a:avLst/>
          </a:prstGeom>
        </p:spPr>
      </p:pic>
      <p:pic>
        <p:nvPicPr>
          <p:cNvPr id="7" name="Obrázek 6">
            <a:extLst>
              <a:ext uri="{FF2B5EF4-FFF2-40B4-BE49-F238E27FC236}">
                <a16:creationId xmlns:a16="http://schemas.microsoft.com/office/drawing/2014/main" id="{D372955E-ADC5-4C43-A6F2-6D3E60CA122C}"/>
              </a:ext>
            </a:extLst>
          </p:cNvPr>
          <p:cNvPicPr>
            <a:picLocks noChangeAspect="1"/>
          </p:cNvPicPr>
          <p:nvPr/>
        </p:nvPicPr>
        <p:blipFill>
          <a:blip r:embed="rId4"/>
          <a:stretch>
            <a:fillRect/>
          </a:stretch>
        </p:blipFill>
        <p:spPr>
          <a:xfrm>
            <a:off x="440656" y="1216241"/>
            <a:ext cx="6777267" cy="4952288"/>
          </a:xfrm>
          <a:prstGeom prst="rect">
            <a:avLst/>
          </a:prstGeom>
        </p:spPr>
      </p:pic>
      <p:pic>
        <p:nvPicPr>
          <p:cNvPr id="8" name="Obrázek 7">
            <a:extLst>
              <a:ext uri="{FF2B5EF4-FFF2-40B4-BE49-F238E27FC236}">
                <a16:creationId xmlns:a16="http://schemas.microsoft.com/office/drawing/2014/main" id="{D207FDFA-2438-40D2-AAD0-E36AF10F92E8}"/>
              </a:ext>
            </a:extLst>
          </p:cNvPr>
          <p:cNvPicPr>
            <a:picLocks noChangeAspect="1"/>
          </p:cNvPicPr>
          <p:nvPr/>
        </p:nvPicPr>
        <p:blipFill>
          <a:blip r:embed="rId5"/>
          <a:stretch>
            <a:fillRect/>
          </a:stretch>
        </p:blipFill>
        <p:spPr>
          <a:xfrm>
            <a:off x="440656" y="1242477"/>
            <a:ext cx="6628481" cy="4963033"/>
          </a:xfrm>
          <a:prstGeom prst="rect">
            <a:avLst/>
          </a:prstGeom>
        </p:spPr>
      </p:pic>
    </p:spTree>
    <p:extLst>
      <p:ext uri="{BB962C8B-B14F-4D97-AF65-F5344CB8AC3E}">
        <p14:creationId xmlns:p14="http://schemas.microsoft.com/office/powerpoint/2010/main" val="228375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8"/>
                                        </p:tgtEl>
                                      </p:cBhvr>
                                    </p:animEffect>
                                    <p:anim calcmode="lin" valueType="num">
                                      <p:cBhvr>
                                        <p:cTn id="42" dur="1000"/>
                                        <p:tgtEl>
                                          <p:spTgt spid="8"/>
                                        </p:tgtEl>
                                        <p:attrNameLst>
                                          <p:attrName>ppt_x</p:attrName>
                                        </p:attrNameLst>
                                      </p:cBhvr>
                                      <p:tavLst>
                                        <p:tav tm="0">
                                          <p:val>
                                            <p:strVal val="ppt_x"/>
                                          </p:val>
                                        </p:tav>
                                        <p:tav tm="100000">
                                          <p:val>
                                            <p:strVal val="ppt_x"/>
                                          </p:val>
                                        </p:tav>
                                      </p:tavLst>
                                    </p:anim>
                                    <p:anim calcmode="lin" valueType="num">
                                      <p:cBhvr>
                                        <p:cTn id="43" dur="1000"/>
                                        <p:tgtEl>
                                          <p:spTgt spid="8"/>
                                        </p:tgtEl>
                                        <p:attrNameLst>
                                          <p:attrName>ppt_y</p:attrName>
                                        </p:attrNameLst>
                                      </p:cBhvr>
                                      <p:tavLst>
                                        <p:tav tm="0">
                                          <p:val>
                                            <p:strVal val="ppt_y"/>
                                          </p:val>
                                        </p:tav>
                                        <p:tav tm="100000">
                                          <p:val>
                                            <p:strVal val="ppt_y+.1"/>
                                          </p:val>
                                        </p:tav>
                                      </p:tavLst>
                                    </p:anim>
                                    <p:set>
                                      <p:cBhvr>
                                        <p:cTn id="4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vody</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sz="2800" dirty="0"/>
              <a:t>Pitná voda</a:t>
            </a:r>
          </a:p>
          <a:p>
            <a:pPr lvl="1" algn="just"/>
            <a:r>
              <a:rPr lang="cs-CZ" sz="2400" dirty="0"/>
              <a:t>Výběr úsporných zařízení</a:t>
            </a:r>
          </a:p>
          <a:p>
            <a:pPr algn="just"/>
            <a:r>
              <a:rPr lang="cs-CZ" sz="2800" dirty="0"/>
              <a:t>Užitková voda</a:t>
            </a:r>
          </a:p>
          <a:p>
            <a:pPr lvl="1" algn="just"/>
            <a:r>
              <a:rPr lang="cs-CZ" sz="2400" dirty="0"/>
              <a:t>Zdroj dešťová voda</a:t>
            </a:r>
          </a:p>
          <a:p>
            <a:pPr lvl="1" algn="just"/>
            <a:r>
              <a:rPr lang="cs-CZ" sz="2400" dirty="0"/>
              <a:t>Zdroj šedá voda</a:t>
            </a:r>
          </a:p>
          <a:p>
            <a:pPr marL="0" indent="0" algn="just">
              <a:buNone/>
            </a:pPr>
            <a:endParaRPr lang="cs-CZ" sz="2800" dirty="0"/>
          </a:p>
        </p:txBody>
      </p:sp>
      <p:pic>
        <p:nvPicPr>
          <p:cNvPr id="2" name="Obrázek 1">
            <a:extLst>
              <a:ext uri="{FF2B5EF4-FFF2-40B4-BE49-F238E27FC236}">
                <a16:creationId xmlns:a16="http://schemas.microsoft.com/office/drawing/2014/main" id="{4A66534A-5CE1-42C1-AB7E-BDDC6CE133ED}"/>
              </a:ext>
            </a:extLst>
          </p:cNvPr>
          <p:cNvPicPr>
            <a:picLocks noChangeAspect="1"/>
          </p:cNvPicPr>
          <p:nvPr/>
        </p:nvPicPr>
        <p:blipFill>
          <a:blip r:embed="rId3"/>
          <a:stretch>
            <a:fillRect/>
          </a:stretch>
        </p:blipFill>
        <p:spPr>
          <a:xfrm>
            <a:off x="440657" y="1216241"/>
            <a:ext cx="6641080" cy="4435088"/>
          </a:xfrm>
          <a:prstGeom prst="rect">
            <a:avLst/>
          </a:prstGeom>
        </p:spPr>
      </p:pic>
      <p:pic>
        <p:nvPicPr>
          <p:cNvPr id="5" name="Obrázek 4">
            <a:extLst>
              <a:ext uri="{FF2B5EF4-FFF2-40B4-BE49-F238E27FC236}">
                <a16:creationId xmlns:a16="http://schemas.microsoft.com/office/drawing/2014/main" id="{0498C5EF-C7D9-4323-A275-45435424C53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0657" y="1238272"/>
            <a:ext cx="6209665" cy="4391025"/>
          </a:xfrm>
          <a:prstGeom prst="rect">
            <a:avLst/>
          </a:prstGeom>
        </p:spPr>
      </p:pic>
      <p:pic>
        <p:nvPicPr>
          <p:cNvPr id="3" name="Obrázek 2">
            <a:extLst>
              <a:ext uri="{FF2B5EF4-FFF2-40B4-BE49-F238E27FC236}">
                <a16:creationId xmlns:a16="http://schemas.microsoft.com/office/drawing/2014/main" id="{0FC0A208-8F8F-4E01-82E1-7A9E7E00D817}"/>
              </a:ext>
            </a:extLst>
          </p:cNvPr>
          <p:cNvPicPr>
            <a:picLocks noChangeAspect="1"/>
          </p:cNvPicPr>
          <p:nvPr/>
        </p:nvPicPr>
        <p:blipFill>
          <a:blip r:embed="rId5"/>
          <a:stretch>
            <a:fillRect/>
          </a:stretch>
        </p:blipFill>
        <p:spPr>
          <a:xfrm>
            <a:off x="440657" y="1329784"/>
            <a:ext cx="6730772" cy="4289943"/>
          </a:xfrm>
          <a:prstGeom prst="rect">
            <a:avLst/>
          </a:prstGeom>
        </p:spPr>
      </p:pic>
    </p:spTree>
    <p:extLst>
      <p:ext uri="{BB962C8B-B14F-4D97-AF65-F5344CB8AC3E}">
        <p14:creationId xmlns:p14="http://schemas.microsoft.com/office/powerpoint/2010/main" val="218857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5"/>
                                        </p:tgtEl>
                                      </p:cBhvr>
                                    </p:animEffect>
                                    <p:anim calcmode="lin" valueType="num">
                                      <p:cBhvr>
                                        <p:cTn id="28" dur="1000"/>
                                        <p:tgtEl>
                                          <p:spTgt spid="5"/>
                                        </p:tgtEl>
                                        <p:attrNameLst>
                                          <p:attrName>ppt_x</p:attrName>
                                        </p:attrNameLst>
                                      </p:cBhvr>
                                      <p:tavLst>
                                        <p:tav tm="0">
                                          <p:val>
                                            <p:strVal val="ppt_x"/>
                                          </p:val>
                                        </p:tav>
                                        <p:tav tm="100000">
                                          <p:val>
                                            <p:strVal val="ppt_x"/>
                                          </p:val>
                                        </p:tav>
                                      </p:tavLst>
                                    </p:anim>
                                    <p:anim calcmode="lin" valueType="num">
                                      <p:cBhvr>
                                        <p:cTn id="29" dur="1000"/>
                                        <p:tgtEl>
                                          <p:spTgt spid="5"/>
                                        </p:tgtEl>
                                        <p:attrNameLst>
                                          <p:attrName>ppt_y</p:attrName>
                                        </p:attrNameLst>
                                      </p:cBhvr>
                                      <p:tavLst>
                                        <p:tav tm="0">
                                          <p:val>
                                            <p:strVal val="ppt_y"/>
                                          </p:val>
                                        </p:tav>
                                        <p:tav tm="100000">
                                          <p:val>
                                            <p:strVal val="ppt_y+.1"/>
                                          </p:val>
                                        </p:tav>
                                      </p:tavLst>
                                    </p:anim>
                                    <p:set>
                                      <p:cBhvr>
                                        <p:cTn id="30" dur="1" fill="hold">
                                          <p:stCondLst>
                                            <p:cond delay="9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3"/>
                                        </p:tgtEl>
                                      </p:cBhvr>
                                    </p:animEffect>
                                    <p:anim calcmode="lin" valueType="num">
                                      <p:cBhvr>
                                        <p:cTn id="42" dur="1000"/>
                                        <p:tgtEl>
                                          <p:spTgt spid="3"/>
                                        </p:tgtEl>
                                        <p:attrNameLst>
                                          <p:attrName>ppt_x</p:attrName>
                                        </p:attrNameLst>
                                      </p:cBhvr>
                                      <p:tavLst>
                                        <p:tav tm="0">
                                          <p:val>
                                            <p:strVal val="ppt_x"/>
                                          </p:val>
                                        </p:tav>
                                        <p:tav tm="100000">
                                          <p:val>
                                            <p:strVal val="ppt_x"/>
                                          </p:val>
                                        </p:tav>
                                      </p:tavLst>
                                    </p:anim>
                                    <p:anim calcmode="lin" valueType="num">
                                      <p:cBhvr>
                                        <p:cTn id="43" dur="1000"/>
                                        <p:tgtEl>
                                          <p:spTgt spid="3"/>
                                        </p:tgtEl>
                                        <p:attrNameLst>
                                          <p:attrName>ppt_y</p:attrName>
                                        </p:attrNameLst>
                                      </p:cBhvr>
                                      <p:tavLst>
                                        <p:tav tm="0">
                                          <p:val>
                                            <p:strVal val="ppt_y"/>
                                          </p:val>
                                        </p:tav>
                                        <p:tav tm="100000">
                                          <p:val>
                                            <p:strVal val="ppt_y+.1"/>
                                          </p:val>
                                        </p:tav>
                                      </p:tavLst>
                                    </p:anim>
                                    <p:set>
                                      <p:cBhvr>
                                        <p:cTn id="4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spotřeb energií – užitkové šedé vody</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b="1" dirty="0"/>
              <a:t>Skanska šedé vody na bytovém projektu Čertův vršek v Praze 8</a:t>
            </a:r>
          </a:p>
          <a:p>
            <a:pPr marL="0" indent="0" algn="just">
              <a:buNone/>
            </a:pPr>
            <a:r>
              <a:rPr lang="cs-CZ" sz="2400" dirty="0"/>
              <a:t>V projektu </a:t>
            </a:r>
            <a:r>
              <a:rPr lang="cs-CZ" sz="2400" dirty="0" err="1"/>
              <a:t>Botanica</a:t>
            </a:r>
            <a:r>
              <a:rPr lang="cs-CZ" sz="2400" dirty="0"/>
              <a:t> K bylo v roce 2018 znovu využito 26 % z celkové spotřeby pitné vody.</a:t>
            </a:r>
          </a:p>
          <a:p>
            <a:pPr lvl="1" algn="just"/>
            <a:r>
              <a:rPr lang="cs-CZ" sz="2400" dirty="0"/>
              <a:t>Z celkové produkce šedé vody bylo pro splachování WC znovu využito 53,10 %, a podíl produkce ŠV z celkového nátoku pitné vody do domu činí 48,30 %.</a:t>
            </a:r>
          </a:p>
          <a:p>
            <a:pPr lvl="1" algn="just"/>
            <a:r>
              <a:rPr lang="cs-CZ" sz="2400" dirty="0"/>
              <a:t>Takový objem vody by byl spotřebován, kdybyste si každý den po dobu 22,5 let napouštěli vanu o standardním objemu 150 l. Ušetřená pitná voda představuje 75 plných cisteren každá o objemu 16 kubíků.</a:t>
            </a:r>
          </a:p>
          <a:p>
            <a:pPr marL="0" indent="0" algn="just">
              <a:buNone/>
            </a:pPr>
            <a:endParaRPr lang="cs-CZ" sz="2800" dirty="0"/>
          </a:p>
        </p:txBody>
      </p:sp>
    </p:spTree>
    <p:extLst>
      <p:ext uri="{BB962C8B-B14F-4D97-AF65-F5344CB8AC3E}">
        <p14:creationId xmlns:p14="http://schemas.microsoft.com/office/powerpoint/2010/main" val="75629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Optimalizace výroby či dodávky energií a médií</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dirty="0"/>
              <a:t>Jedná se o co nejefektivnější a nejspolehlivější výrobu nebo dodávku energií a médií.</a:t>
            </a:r>
          </a:p>
          <a:p>
            <a:pPr algn="just"/>
            <a:r>
              <a:rPr lang="cs-CZ" altLang="cs-CZ" sz="2800" dirty="0"/>
              <a:t>Optimalizace výrobního procesu</a:t>
            </a:r>
          </a:p>
          <a:p>
            <a:pPr algn="just"/>
            <a:r>
              <a:rPr lang="cs-CZ" altLang="cs-CZ" sz="2800" dirty="0"/>
              <a:t>Proces dopravy primárních či sekundárních zdrojů</a:t>
            </a:r>
          </a:p>
          <a:p>
            <a:pPr algn="just"/>
            <a:r>
              <a:rPr lang="cs-CZ" altLang="cs-CZ" sz="2800" dirty="0"/>
              <a:t>Skladování energií a médií</a:t>
            </a:r>
          </a:p>
          <a:p>
            <a:pPr algn="just"/>
            <a:r>
              <a:rPr lang="cs-CZ" altLang="cs-CZ" sz="2800" dirty="0"/>
              <a:t>Doprava včetně optimalizace trasy a způsobu </a:t>
            </a:r>
          </a:p>
          <a:p>
            <a:pPr algn="just"/>
            <a:r>
              <a:rPr lang="cs-CZ" altLang="cs-CZ" sz="2800" dirty="0"/>
              <a:t>Spotřeba energie, rozvržení kapacit </a:t>
            </a:r>
          </a:p>
          <a:p>
            <a:pPr algn="just"/>
            <a:r>
              <a:rPr lang="cs-CZ" altLang="cs-CZ" sz="2800" dirty="0"/>
              <a:t>Využití přepravy pro získání zdroje – doprava vody získání elektrické energie</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176963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1318098"/>
          </a:xfrm>
        </p:spPr>
        <p:txBody>
          <a:bodyPr>
            <a:normAutofit fontScale="90000"/>
          </a:bodyPr>
          <a:lstStyle/>
          <a:p>
            <a:pPr algn="l"/>
            <a:r>
              <a:rPr lang="cs-CZ" altLang="cs-CZ" sz="3200" b="1" dirty="0">
                <a:solidFill>
                  <a:srgbClr val="FF0000"/>
                </a:solidFill>
              </a:rPr>
              <a:t>Instituce a organizace s působností v oblasti energetiky, energetických úspor a využití obnovitelných zdrojů energie:</a:t>
            </a:r>
          </a:p>
        </p:txBody>
      </p:sp>
      <p:sp>
        <p:nvSpPr>
          <p:cNvPr id="4099" name="Rectangle 3"/>
          <p:cNvSpPr>
            <a:spLocks noGrp="1" noChangeArrowheads="1"/>
          </p:cNvSpPr>
          <p:nvPr>
            <p:ph type="body" idx="1"/>
          </p:nvPr>
        </p:nvSpPr>
        <p:spPr>
          <a:xfrm>
            <a:off x="406817" y="2003897"/>
            <a:ext cx="8330365" cy="4038291"/>
          </a:xfrm>
        </p:spPr>
        <p:txBody>
          <a:bodyPr>
            <a:normAutofit/>
          </a:bodyPr>
          <a:lstStyle/>
          <a:p>
            <a:pPr algn="just"/>
            <a:r>
              <a:rPr lang="cs-CZ" sz="2800" dirty="0"/>
              <a:t>Energetický regulační úřad</a:t>
            </a:r>
          </a:p>
          <a:p>
            <a:pPr algn="just"/>
            <a:r>
              <a:rPr lang="cs-CZ" sz="2800" dirty="0"/>
              <a:t>Ministerstvo dopravy</a:t>
            </a:r>
          </a:p>
          <a:p>
            <a:pPr algn="just"/>
            <a:r>
              <a:rPr lang="cs-CZ" sz="2800" dirty="0"/>
              <a:t>Ministerstvo průmyslu a obchodu</a:t>
            </a:r>
          </a:p>
          <a:p>
            <a:pPr algn="just"/>
            <a:r>
              <a:rPr lang="cs-CZ" sz="2800" dirty="0"/>
              <a:t>Ministerstvo zemědělství</a:t>
            </a:r>
          </a:p>
          <a:p>
            <a:pPr algn="just"/>
            <a:r>
              <a:rPr lang="cs-CZ" sz="2800" dirty="0"/>
              <a:t>Operátor trhu s elektřinou</a:t>
            </a:r>
          </a:p>
          <a:p>
            <a:pPr algn="just"/>
            <a:r>
              <a:rPr lang="cs-CZ" sz="2800" dirty="0"/>
              <a:t>Státní energetická inspekce</a:t>
            </a:r>
          </a:p>
          <a:p>
            <a:pPr algn="just"/>
            <a:r>
              <a:rPr lang="cs-CZ" sz="2800" dirty="0"/>
              <a:t>Ministerstvo životního prostředí</a:t>
            </a:r>
          </a:p>
          <a:p>
            <a:pPr marL="0" indent="0" algn="just">
              <a:buNone/>
            </a:pPr>
            <a:endParaRPr lang="cs-CZ" altLang="cs-CZ" sz="2800" dirty="0"/>
          </a:p>
          <a:p>
            <a:pPr algn="just"/>
            <a:endParaRPr lang="cs-CZ" altLang="cs-CZ" sz="2800" dirty="0"/>
          </a:p>
        </p:txBody>
      </p:sp>
    </p:spTree>
    <p:extLst>
      <p:ext uri="{BB962C8B-B14F-4D97-AF65-F5344CB8AC3E}">
        <p14:creationId xmlns:p14="http://schemas.microsoft.com/office/powerpoint/2010/main" val="34288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724711"/>
          </a:xfrm>
        </p:spPr>
        <p:txBody>
          <a:bodyPr>
            <a:normAutofit/>
          </a:bodyPr>
          <a:lstStyle/>
          <a:p>
            <a:pPr algn="l"/>
            <a:r>
              <a:rPr lang="cs-CZ" altLang="cs-CZ" sz="3200" b="1" dirty="0">
                <a:solidFill>
                  <a:srgbClr val="FF0000"/>
                </a:solidFill>
              </a:rPr>
              <a:t>Dotační programy </a:t>
            </a:r>
          </a:p>
        </p:txBody>
      </p:sp>
      <p:sp>
        <p:nvSpPr>
          <p:cNvPr id="4099" name="Rectangle 3"/>
          <p:cNvSpPr>
            <a:spLocks noGrp="1" noChangeArrowheads="1"/>
          </p:cNvSpPr>
          <p:nvPr>
            <p:ph type="body" idx="1"/>
          </p:nvPr>
        </p:nvSpPr>
        <p:spPr>
          <a:xfrm>
            <a:off x="406817" y="1410511"/>
            <a:ext cx="8330365" cy="4631677"/>
          </a:xfrm>
        </p:spPr>
        <p:txBody>
          <a:bodyPr>
            <a:normAutofit fontScale="62500" lnSpcReduction="20000"/>
          </a:bodyPr>
          <a:lstStyle/>
          <a:p>
            <a:pPr algn="just"/>
            <a:r>
              <a:rPr lang="pl-PL" sz="2800" dirty="0"/>
              <a:t>Státní program na podporu úspor energie (program EFEKT) Na podporu přípravy energeticky úsporného projektu  – Ministerstvo průmyslu a obchodu</a:t>
            </a:r>
          </a:p>
          <a:p>
            <a:pPr algn="just"/>
            <a:r>
              <a:rPr lang="cs-CZ" sz="2800" dirty="0"/>
              <a:t>programu ENERG napomáhají malým, středním i velkým podnikatelům financovat projekty zaměřené na úsporu energie – Českomoravská záruční a rozvojová banka, a.s.</a:t>
            </a:r>
          </a:p>
          <a:p>
            <a:pPr algn="just"/>
            <a:r>
              <a:rPr lang="cs-CZ" sz="2800" dirty="0"/>
              <a:t>Nová zelená úsporám podporuje renovace rodinných a bytových domů (zateplení fasády, střechy, stropů, výměna oken a dveří). Stavbu rodinných a bytových domů v tzv. pasivním standardu. Nákup rodinných domů a bytů s velmi nízkou energetickou náročností. Solární termické a </a:t>
            </a:r>
            <a:r>
              <a:rPr lang="cs-CZ" sz="2800" dirty="0" err="1"/>
              <a:t>fotovoltaické</a:t>
            </a:r>
            <a:r>
              <a:rPr lang="cs-CZ" sz="2800" dirty="0"/>
              <a:t> systémy. Zelené střechy. Využití tepla z odpadní vody. Systémy řízeného větrání se zpětným získáváním tepla (ZZT) – rekuperace. Výměnu zdrojů tepla za tepelná čerpadla, kotle na biomasu. Pořízení a instalaci dobíjecích stanic pro osobní vozidla u bytových domů – Státní fond životního prostředí</a:t>
            </a:r>
          </a:p>
          <a:p>
            <a:pPr algn="just"/>
            <a:r>
              <a:rPr lang="cs-CZ" sz="2800" dirty="0"/>
              <a:t>Snižování spotřeby energie - Národní plán obnovy (</a:t>
            </a:r>
            <a:r>
              <a:rPr lang="cs-CZ" sz="2800" dirty="0" err="1"/>
              <a:t>Recovery</a:t>
            </a:r>
            <a:r>
              <a:rPr lang="cs-CZ" sz="2800" dirty="0"/>
              <a:t> and </a:t>
            </a:r>
            <a:r>
              <a:rPr lang="cs-CZ" sz="2800" dirty="0" err="1"/>
              <a:t>Resilience</a:t>
            </a:r>
            <a:r>
              <a:rPr lang="cs-CZ" sz="2800" dirty="0"/>
              <a:t> </a:t>
            </a:r>
            <a:r>
              <a:rPr lang="cs-CZ" sz="2800" dirty="0" err="1"/>
              <a:t>Facility</a:t>
            </a:r>
            <a:r>
              <a:rPr lang="cs-CZ" sz="2800" dirty="0"/>
              <a:t> – RRF) si klade za cíl oživení ekonomiky zasažené pandemií Covid-19. Celková alokace činí 180 mld. Kč. Tyto prostředky budou přerozděleny do konce roku 2023 s možností realizace projektů i po tomto termínu. V rámci tohoto fondu jsou definované prioritní oblasti podpory (tzv. komponenty). Pro komponentu Snižování spotřeby energie budou alokovány prostředky ve výši 6 mld. Kč.</a:t>
            </a:r>
            <a:endParaRPr lang="cs-CZ" altLang="cs-CZ" sz="2800" dirty="0"/>
          </a:p>
        </p:txBody>
      </p:sp>
    </p:spTree>
    <p:extLst>
      <p:ext uri="{BB962C8B-B14F-4D97-AF65-F5344CB8AC3E}">
        <p14:creationId xmlns:p14="http://schemas.microsoft.com/office/powerpoint/2010/main" val="9800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724711"/>
          </a:xfrm>
        </p:spPr>
        <p:txBody>
          <a:bodyPr>
            <a:normAutofit/>
          </a:bodyPr>
          <a:lstStyle/>
          <a:p>
            <a:pPr algn="l"/>
            <a:r>
              <a:rPr lang="cs-CZ" altLang="cs-CZ" sz="3200" b="1" dirty="0">
                <a:solidFill>
                  <a:srgbClr val="FF0000"/>
                </a:solidFill>
              </a:rPr>
              <a:t>Legislativní požadavky</a:t>
            </a:r>
          </a:p>
        </p:txBody>
      </p:sp>
      <p:sp>
        <p:nvSpPr>
          <p:cNvPr id="4099" name="Rectangle 3"/>
          <p:cNvSpPr>
            <a:spLocks noGrp="1" noChangeArrowheads="1"/>
          </p:cNvSpPr>
          <p:nvPr>
            <p:ph type="body" idx="1"/>
          </p:nvPr>
        </p:nvSpPr>
        <p:spPr>
          <a:xfrm>
            <a:off x="406817" y="1410511"/>
            <a:ext cx="8330365" cy="4631677"/>
          </a:xfrm>
        </p:spPr>
        <p:txBody>
          <a:bodyPr>
            <a:normAutofit fontScale="92500" lnSpcReduction="10000"/>
          </a:bodyPr>
          <a:lstStyle/>
          <a:p>
            <a:pPr algn="just"/>
            <a:r>
              <a:rPr lang="cs-CZ" sz="2800" dirty="0"/>
              <a:t>vnitrostátní plán České republiky v oblasti energetiky a klimatu. Stanoveny jsou 3 cíle pro období 2021 – 2030</a:t>
            </a:r>
          </a:p>
          <a:p>
            <a:pPr marL="0" indent="0" algn="just">
              <a:buNone/>
            </a:pPr>
            <a:r>
              <a:rPr lang="cs-CZ" sz="2800" dirty="0"/>
              <a:t>1.	 indikativní cíl pro úroveň energetické intenzity,</a:t>
            </a:r>
          </a:p>
          <a:p>
            <a:pPr marL="0" indent="0" algn="just">
              <a:buNone/>
            </a:pPr>
            <a:r>
              <a:rPr lang="cs-CZ" sz="2800" dirty="0"/>
              <a:t>2.	závazný cíl v oblasti energetických úspor budov veřejného sektoru </a:t>
            </a:r>
          </a:p>
          <a:p>
            <a:pPr marL="0" indent="0" algn="just">
              <a:buNone/>
            </a:pPr>
            <a:r>
              <a:rPr lang="cs-CZ" sz="2800" dirty="0"/>
              <a:t>3.	závazné meziroční tempo úspor konečné spotřeby energie.</a:t>
            </a:r>
          </a:p>
          <a:p>
            <a:pPr marL="0" indent="0" algn="just">
              <a:buNone/>
            </a:pPr>
            <a:r>
              <a:rPr lang="cs-CZ" sz="2800" dirty="0"/>
              <a:t>cíle odpovídají článkům směrnice Evropského parlamentu a Rady 2012/27/EU o energetické účinnosti</a:t>
            </a:r>
          </a:p>
          <a:p>
            <a:pPr algn="just"/>
            <a:r>
              <a:rPr lang="cs-CZ" sz="2800" dirty="0"/>
              <a:t>zákon č. 406/2000 Sb., o hospodaření energií,</a:t>
            </a:r>
          </a:p>
          <a:p>
            <a:pPr algn="just"/>
            <a:r>
              <a:rPr lang="cs-CZ" sz="2800" dirty="0"/>
              <a:t>vyhlášky č. 264/2020 Sb., o energetické náročnosti budov.</a:t>
            </a:r>
          </a:p>
          <a:p>
            <a:pPr marL="0" indent="0" algn="just">
              <a:buNone/>
            </a:pPr>
            <a:endParaRPr lang="cs-CZ" altLang="cs-CZ" sz="2800" dirty="0"/>
          </a:p>
          <a:p>
            <a:pPr algn="just"/>
            <a:endParaRPr lang="cs-CZ" altLang="cs-CZ" sz="2800" dirty="0"/>
          </a:p>
        </p:txBody>
      </p:sp>
    </p:spTree>
    <p:extLst>
      <p:ext uri="{BB962C8B-B14F-4D97-AF65-F5344CB8AC3E}">
        <p14:creationId xmlns:p14="http://schemas.microsoft.com/office/powerpoint/2010/main" val="218314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Průkaz energetické náročnosti budov (PENB)</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dirty="0"/>
              <a:t>je certifikační dokument sloužící k srozumitelnému vyhodnocení budovy z hlediska její energetické náročnosti na provoz vytápění a chlazení, přípravy teplé vody, osvětlení a případně nuceného větrání. </a:t>
            </a:r>
          </a:p>
          <a:p>
            <a:pPr marL="0" indent="0" algn="just">
              <a:buNone/>
            </a:pPr>
            <a:r>
              <a:rPr lang="cs-CZ" sz="2800" dirty="0"/>
              <a:t>Povinnost opatřit si PENB ze zákona č. 406/2000 Sb., o hospodaření energií platí v těchto případech:</a:t>
            </a:r>
          </a:p>
          <a:p>
            <a:pPr marL="0" indent="0" algn="just">
              <a:buNone/>
            </a:pPr>
            <a:r>
              <a:rPr lang="cs-CZ" sz="2800" dirty="0"/>
              <a:t>•	výstavba nové budovy</a:t>
            </a:r>
          </a:p>
          <a:p>
            <a:pPr marL="0" indent="0" algn="just">
              <a:buNone/>
            </a:pPr>
            <a:r>
              <a:rPr lang="cs-CZ" sz="2800" dirty="0"/>
              <a:t>•	rozsáhlejší rekonstrukce stávající budovy</a:t>
            </a:r>
          </a:p>
          <a:p>
            <a:pPr marL="0" indent="0" algn="just">
              <a:buNone/>
            </a:pPr>
            <a:r>
              <a:rPr lang="cs-CZ" sz="2800" dirty="0"/>
              <a:t>•	prodeji budovy nebo ucelené části (např. bytu)</a:t>
            </a:r>
          </a:p>
          <a:p>
            <a:pPr marL="0" indent="0" algn="just">
              <a:buNone/>
            </a:pPr>
            <a:r>
              <a:rPr lang="cs-CZ" sz="2800" dirty="0"/>
              <a:t>•	pronájem budovy nebo ucelené části (např. bytu)</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33532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Postihy za nesplnění povinnosti předložit PENB</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marL="0" indent="0" algn="just">
              <a:buNone/>
            </a:pPr>
            <a:r>
              <a:rPr lang="cs-CZ" sz="2800" dirty="0"/>
              <a:t>Jedná se o správní deliktem, za který může být udělena pokuta až 200.000 Kč.</a:t>
            </a:r>
          </a:p>
          <a:p>
            <a:pPr marL="0" indent="0" algn="just">
              <a:buNone/>
            </a:pPr>
            <a:r>
              <a:rPr lang="cs-CZ" sz="2800" dirty="0"/>
              <a:t>Pokuta až 100.000 Kč hrozí tomu, kdo průkaz nevyvěsí v budově přístupné veřejnosti. Nejvyšší pokuta, která může být udělena za porušení povinnosti vyplývající ze zákona je 5.000.000. Uděluje Státní energetická inspekce jejímž zřizovatelem je Ministerstvo průmyslu a obchodu.</a:t>
            </a:r>
            <a:endParaRPr lang="cs-CZ" altLang="cs-CZ" sz="2800" dirty="0"/>
          </a:p>
        </p:txBody>
      </p:sp>
    </p:spTree>
    <p:extLst>
      <p:ext uri="{BB962C8B-B14F-4D97-AF65-F5344CB8AC3E}">
        <p14:creationId xmlns:p14="http://schemas.microsoft.com/office/powerpoint/2010/main" val="46908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19110"/>
            <a:ext cx="8229600" cy="501368"/>
          </a:xfrm>
        </p:spPr>
        <p:txBody>
          <a:bodyPr>
            <a:normAutofit fontScale="90000"/>
          </a:bodyPr>
          <a:lstStyle/>
          <a:p>
            <a:r>
              <a:rPr lang="cs-CZ" b="1"/>
              <a:t>BPM</a:t>
            </a:r>
          </a:p>
        </p:txBody>
      </p:sp>
      <p:sp>
        <p:nvSpPr>
          <p:cNvPr id="3" name="Zástupný symbol pro obsah 2"/>
          <p:cNvSpPr>
            <a:spLocks noGrp="1"/>
          </p:cNvSpPr>
          <p:nvPr>
            <p:ph idx="1"/>
          </p:nvPr>
        </p:nvSpPr>
        <p:spPr>
          <a:xfrm>
            <a:off x="457200" y="1894743"/>
            <a:ext cx="8229600" cy="3557131"/>
          </a:xfrm>
        </p:spPr>
        <p:txBody>
          <a:bodyPr>
            <a:noAutofit/>
          </a:bodyPr>
          <a:lstStyle/>
          <a:p>
            <a:r>
              <a:rPr lang="cs-CZ" sz="1200" dirty="0"/>
              <a:t>Cílem je zajištění rozměrů podnikání ve všech jejich vazbách a dynamice změn s využitím možností vývoje informační technologie. Navazuje na koncept </a:t>
            </a:r>
            <a:r>
              <a:rPr lang="cs-CZ" sz="1200" dirty="0" err="1"/>
              <a:t>reengineeringu</a:t>
            </a:r>
            <a:r>
              <a:rPr lang="cs-CZ" sz="1200" dirty="0"/>
              <a:t> podnikových procesů a vývojově postupně konverguje s nejnovějším pojetím tzv. </a:t>
            </a:r>
            <a:r>
              <a:rPr lang="cs-CZ" sz="1200" dirty="0" err="1"/>
              <a:t>Enterprise</a:t>
            </a:r>
            <a:r>
              <a:rPr lang="cs-CZ" sz="1200" dirty="0"/>
              <a:t> </a:t>
            </a:r>
            <a:r>
              <a:rPr lang="cs-CZ" sz="1200" dirty="0" err="1"/>
              <a:t>Architecture</a:t>
            </a:r>
            <a:r>
              <a:rPr lang="cs-CZ" sz="1200" dirty="0"/>
              <a:t>. Někdy bývá procesní řízení s </a:t>
            </a:r>
            <a:r>
              <a:rPr lang="cs-CZ" sz="1200" dirty="0" err="1"/>
              <a:t>reengineeringem</a:t>
            </a:r>
            <a:r>
              <a:rPr lang="cs-CZ" sz="1200" dirty="0"/>
              <a:t> zaměňováno. </a:t>
            </a:r>
          </a:p>
          <a:p>
            <a:pPr marL="0" indent="0">
              <a:buNone/>
            </a:pPr>
            <a:endParaRPr lang="cs-CZ" sz="1200" dirty="0"/>
          </a:p>
          <a:p>
            <a:pPr marL="0" indent="0">
              <a:buNone/>
            </a:pPr>
            <a:r>
              <a:rPr lang="cs-CZ" sz="1200" b="1" dirty="0"/>
              <a:t>Další popis pojetí a přístupů procesního řízení: </a:t>
            </a:r>
          </a:p>
          <a:p>
            <a:r>
              <a:rPr lang="cs-CZ" sz="1200" dirty="0"/>
              <a:t>filozofie řízení, která hájí integrované pojetí řízení procesu od začátku do konce, včetně elementárních činností, v nichž vzniká produkt nebo služba pro daného zákazníka. </a:t>
            </a:r>
          </a:p>
          <a:p>
            <a:r>
              <a:rPr lang="cs-CZ" sz="1200" dirty="0"/>
              <a:t>systematický, datově orientovaný přístup ke zlepšování výkonnosti organizace. Jedná se o přístup identifikující příležitosti ke zlepšení s použitím prověřených metod řešení problémů. </a:t>
            </a:r>
          </a:p>
          <a:p>
            <a:r>
              <a:rPr lang="cs-CZ" sz="1200" dirty="0"/>
              <a:t>vyhodnocení, a v případě potřeby restrukturalizace, funkcí systému s cílem zajistit co nejefektivnější a nejhospodárnější provádění procesu. </a:t>
            </a:r>
          </a:p>
          <a:p>
            <a:r>
              <a:rPr lang="cs-CZ" sz="1200" dirty="0"/>
              <a:t>plánování a řízení činnosti nezbytných k dosažení vysoké úrovně výkonnosti procesů a v identifikování příležitostí ke zlepšení kvality, provozní výkonnosti a trvalého uspokojování zákazníků. Zahrnuje návrh, řízení a kontrolu a zlepšování klíčových procesů organizace.</a:t>
            </a:r>
          </a:p>
          <a:p>
            <a:r>
              <a:rPr lang="cs-CZ" sz="1200" dirty="0"/>
              <a:t>soubor činností plánování a monitoringu provádění procesů a obzvláště klíčových procesů organizace. V tomto případě se často zaměňuje s </a:t>
            </a:r>
            <a:r>
              <a:rPr lang="cs-CZ" sz="1200" dirty="0" err="1"/>
              <a:t>reengineeringem</a:t>
            </a:r>
            <a:r>
              <a:rPr lang="cs-CZ" sz="1200" dirty="0"/>
              <a:t>. </a:t>
            </a:r>
          </a:p>
          <a:p>
            <a:r>
              <a:rPr lang="cs-CZ" sz="1200" dirty="0"/>
              <a:t>pojem procesní řízení označuje sled činností, které organizace provádí za účelem optimalizace svých klíčových procesů, nebo je přizpůsobuje svým novým potřebám. </a:t>
            </a:r>
          </a:p>
        </p:txBody>
      </p:sp>
    </p:spTree>
    <p:extLst>
      <p:ext uri="{BB962C8B-B14F-4D97-AF65-F5344CB8AC3E}">
        <p14:creationId xmlns:p14="http://schemas.microsoft.com/office/powerpoint/2010/main" val="26682549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Prováděcí právní předpis </a:t>
            </a:r>
          </a:p>
        </p:txBody>
      </p:sp>
      <p:sp>
        <p:nvSpPr>
          <p:cNvPr id="4099" name="Rectangle 3"/>
          <p:cNvSpPr>
            <a:spLocks noGrp="1" noChangeArrowheads="1"/>
          </p:cNvSpPr>
          <p:nvPr>
            <p:ph type="body" idx="1"/>
          </p:nvPr>
        </p:nvSpPr>
        <p:spPr>
          <a:xfrm>
            <a:off x="406817" y="1216241"/>
            <a:ext cx="8330365" cy="4825948"/>
          </a:xfrm>
        </p:spPr>
        <p:txBody>
          <a:bodyPr>
            <a:normAutofit fontScale="70000" lnSpcReduction="20000"/>
          </a:bodyPr>
          <a:lstStyle/>
          <a:p>
            <a:pPr marL="0" indent="0" algn="just">
              <a:buNone/>
            </a:pPr>
            <a:r>
              <a:rPr lang="cs-CZ" sz="2800" dirty="0"/>
              <a:t>vyhláška č. 264/2020 Sb., o energetické náročnosti budov </a:t>
            </a:r>
          </a:p>
          <a:p>
            <a:pPr algn="just"/>
            <a:r>
              <a:rPr lang="cs-CZ" altLang="cs-CZ" sz="2800" dirty="0"/>
              <a:t>§ 1 - Předmět úpravy</a:t>
            </a:r>
          </a:p>
          <a:p>
            <a:pPr algn="just"/>
            <a:r>
              <a:rPr lang="cs-CZ" altLang="cs-CZ" sz="2800" dirty="0"/>
              <a:t>	§ 2 - Základní pojmy</a:t>
            </a:r>
          </a:p>
          <a:p>
            <a:pPr algn="just"/>
            <a:r>
              <a:rPr lang="cs-CZ" altLang="cs-CZ" sz="2800" dirty="0"/>
              <a:t>	§ 3 - Ukazatele energetické náročnosti budovy a jejich stanovení</a:t>
            </a:r>
          </a:p>
          <a:p>
            <a:pPr algn="just"/>
            <a:r>
              <a:rPr lang="cs-CZ" altLang="cs-CZ" sz="2800" dirty="0"/>
              <a:t>	§ 4 - Výpočet dodané energie</a:t>
            </a:r>
          </a:p>
          <a:p>
            <a:pPr algn="just"/>
            <a:r>
              <a:rPr lang="cs-CZ" altLang="cs-CZ" sz="2800" dirty="0"/>
              <a:t>	§ 5 - Výpočet primární energie z neobnovitelných zdrojů energie</a:t>
            </a:r>
          </a:p>
          <a:p>
            <a:pPr algn="just"/>
            <a:r>
              <a:rPr lang="cs-CZ" altLang="cs-CZ" sz="2800" dirty="0"/>
              <a:t>	§ 6 - Požadavky na energetickou náročnost budovy stanovené na nákladově optimální úrovni</a:t>
            </a:r>
          </a:p>
          <a:p>
            <a:pPr algn="just"/>
            <a:r>
              <a:rPr lang="cs-CZ" altLang="cs-CZ" sz="2800" dirty="0"/>
              <a:t>	§ 7 - Posouzení technické, ekonomické a ekologické proveditelnosti alternativních systémů dodávek energie</a:t>
            </a:r>
          </a:p>
          <a:p>
            <a:pPr algn="just"/>
            <a:r>
              <a:rPr lang="cs-CZ" altLang="cs-CZ" sz="2800" dirty="0"/>
              <a:t>	§ 8 - Vzor stanovení doporučených opatření pro snížení energetické náročnosti budovy</a:t>
            </a:r>
          </a:p>
          <a:p>
            <a:pPr algn="just"/>
            <a:r>
              <a:rPr lang="cs-CZ" altLang="cs-CZ" sz="2800" dirty="0"/>
              <a:t>	§ 9 - Vzor a obsah průkazu</a:t>
            </a:r>
          </a:p>
          <a:p>
            <a:pPr algn="just"/>
            <a:r>
              <a:rPr lang="cs-CZ" altLang="cs-CZ" sz="2800" dirty="0"/>
              <a:t>	§ 10 - Podmínky pro umístění průkazu v budově</a:t>
            </a:r>
          </a:p>
          <a:p>
            <a:pPr algn="just"/>
            <a:r>
              <a:rPr lang="cs-CZ" altLang="cs-CZ" sz="2800" dirty="0"/>
              <a:t>	§ 11 - Zrušovací ustanovení</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309103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Vzor průkazu energetické náročnosti budovy </a:t>
            </a:r>
          </a:p>
        </p:txBody>
      </p:sp>
      <p:pic>
        <p:nvPicPr>
          <p:cNvPr id="2" name="Obrázek 1">
            <a:extLst>
              <a:ext uri="{FF2B5EF4-FFF2-40B4-BE49-F238E27FC236}">
                <a16:creationId xmlns:a16="http://schemas.microsoft.com/office/drawing/2014/main" id="{1DE44947-40DC-4C84-8324-E567D8CD4683}"/>
              </a:ext>
            </a:extLst>
          </p:cNvPr>
          <p:cNvPicPr>
            <a:picLocks noChangeAspect="1"/>
          </p:cNvPicPr>
          <p:nvPr/>
        </p:nvPicPr>
        <p:blipFill rotWithShape="1">
          <a:blip r:embed="rId3"/>
          <a:srcRect t="7110" r="2483"/>
          <a:stretch/>
        </p:blipFill>
        <p:spPr>
          <a:xfrm>
            <a:off x="440656" y="1144084"/>
            <a:ext cx="3545418" cy="5028116"/>
          </a:xfrm>
          <a:prstGeom prst="rect">
            <a:avLst/>
          </a:prstGeom>
        </p:spPr>
      </p:pic>
      <p:pic>
        <p:nvPicPr>
          <p:cNvPr id="5" name="Obrázek 4">
            <a:extLst>
              <a:ext uri="{FF2B5EF4-FFF2-40B4-BE49-F238E27FC236}">
                <a16:creationId xmlns:a16="http://schemas.microsoft.com/office/drawing/2014/main" id="{29396D2E-2AE4-4493-BA95-26B166272E7D}"/>
              </a:ext>
            </a:extLst>
          </p:cNvPr>
          <p:cNvPicPr/>
          <p:nvPr/>
        </p:nvPicPr>
        <p:blipFill>
          <a:blip r:embed="rId4"/>
          <a:stretch>
            <a:fillRect/>
          </a:stretch>
        </p:blipFill>
        <p:spPr>
          <a:xfrm>
            <a:off x="3986074" y="3506680"/>
            <a:ext cx="4949964" cy="2665520"/>
          </a:xfrm>
          <a:prstGeom prst="rect">
            <a:avLst/>
          </a:prstGeom>
        </p:spPr>
      </p:pic>
      <p:sp>
        <p:nvSpPr>
          <p:cNvPr id="3" name="Obdélník 2">
            <a:extLst>
              <a:ext uri="{FF2B5EF4-FFF2-40B4-BE49-F238E27FC236}">
                <a16:creationId xmlns:a16="http://schemas.microsoft.com/office/drawing/2014/main" id="{3DEFAB80-82BA-4328-A84D-C50D0D1A25CC}"/>
              </a:ext>
            </a:extLst>
          </p:cNvPr>
          <p:cNvSpPr/>
          <p:nvPr/>
        </p:nvSpPr>
        <p:spPr>
          <a:xfrm>
            <a:off x="6066378" y="1206797"/>
            <a:ext cx="2869660" cy="2308324"/>
          </a:xfrm>
          <a:prstGeom prst="rect">
            <a:avLst/>
          </a:prstGeom>
        </p:spPr>
        <p:txBody>
          <a:bodyPr wrap="square">
            <a:spAutoFit/>
          </a:bodyPr>
          <a:lstStyle/>
          <a:p>
            <a:r>
              <a:rPr lang="cs-CZ" dirty="0"/>
              <a:t>od 1. 1. 2016. platí povinnost.</a:t>
            </a:r>
          </a:p>
          <a:p>
            <a:endParaRPr lang="cs-CZ" dirty="0"/>
          </a:p>
          <a:p>
            <a:r>
              <a:rPr lang="cs-CZ" dirty="0"/>
              <a:t>zákon č. 406/2000 Sb., o hospodaření energií. vyhláška č. 264/2020 Sb., o energetické náročnosti budov  </a:t>
            </a:r>
          </a:p>
        </p:txBody>
      </p:sp>
    </p:spTree>
    <p:extLst>
      <p:ext uri="{BB962C8B-B14F-4D97-AF65-F5344CB8AC3E}">
        <p14:creationId xmlns:p14="http://schemas.microsoft.com/office/powerpoint/2010/main" val="80471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Průkaz energetické náročnosti budovy </a:t>
            </a:r>
          </a:p>
        </p:txBody>
      </p:sp>
      <p:sp>
        <p:nvSpPr>
          <p:cNvPr id="4099" name="Rectangle 3"/>
          <p:cNvSpPr>
            <a:spLocks noGrp="1" noChangeArrowheads="1"/>
          </p:cNvSpPr>
          <p:nvPr>
            <p:ph type="body" idx="1"/>
          </p:nvPr>
        </p:nvSpPr>
        <p:spPr>
          <a:xfrm>
            <a:off x="406817" y="1216241"/>
            <a:ext cx="8330365" cy="4825948"/>
          </a:xfrm>
        </p:spPr>
        <p:txBody>
          <a:bodyPr>
            <a:normAutofit/>
          </a:bodyPr>
          <a:lstStyle/>
          <a:p>
            <a:pPr algn="just"/>
            <a:r>
              <a:rPr lang="cs-CZ" altLang="cs-CZ" sz="2800" dirty="0"/>
              <a:t>lidově nazývaný energetický štítek domu</a:t>
            </a:r>
          </a:p>
          <a:p>
            <a:pPr algn="just"/>
            <a:r>
              <a:rPr lang="cs-CZ" altLang="cs-CZ" sz="2800" dirty="0"/>
              <a:t>smějí vyhotovit jenom certifikovaní specialisté.</a:t>
            </a:r>
          </a:p>
          <a:p>
            <a:pPr algn="just"/>
            <a:r>
              <a:rPr lang="cs-CZ" altLang="cs-CZ" sz="2800" dirty="0"/>
              <a:t>seznam energetických specialistů – na stránkách ministerstva průmyslu a obchodu</a:t>
            </a:r>
          </a:p>
          <a:p>
            <a:pPr algn="just"/>
            <a:r>
              <a:rPr lang="cs-CZ" altLang="cs-CZ" sz="2800" dirty="0"/>
              <a:t>Energetický štítek – cena</a:t>
            </a:r>
          </a:p>
          <a:p>
            <a:pPr lvl="1" algn="just"/>
            <a:r>
              <a:rPr lang="cs-CZ" altLang="cs-CZ" sz="2400" dirty="0"/>
              <a:t>Rodinný dům – 2 000 až 5 000 Kč</a:t>
            </a:r>
          </a:p>
          <a:p>
            <a:pPr lvl="1" algn="just"/>
            <a:r>
              <a:rPr lang="cs-CZ" altLang="cs-CZ" sz="2400" dirty="0"/>
              <a:t>Bytový dům – 5 000 až 10 000 Kč</a:t>
            </a:r>
          </a:p>
          <a:p>
            <a:pPr lvl="1" algn="just"/>
            <a:r>
              <a:rPr lang="cs-CZ" altLang="cs-CZ" sz="2400" dirty="0"/>
              <a:t>Hotely, restaurace, kancelářské budovy, nákupní centra, školy – kolem 20 000 Kč</a:t>
            </a:r>
          </a:p>
          <a:p>
            <a:pPr lvl="1" algn="just"/>
            <a:r>
              <a:rPr lang="cs-CZ" altLang="cs-CZ" sz="2400" dirty="0"/>
              <a:t>Nemocnice – kolem 40 000 Kč</a:t>
            </a:r>
          </a:p>
          <a:p>
            <a:pPr algn="just"/>
            <a:endParaRPr lang="cs-CZ" altLang="cs-CZ" sz="2800" dirty="0"/>
          </a:p>
          <a:p>
            <a:pPr algn="just"/>
            <a:endParaRPr lang="cs-CZ" altLang="cs-CZ" sz="2800" dirty="0"/>
          </a:p>
        </p:txBody>
      </p:sp>
    </p:spTree>
    <p:extLst>
      <p:ext uri="{BB962C8B-B14F-4D97-AF65-F5344CB8AC3E}">
        <p14:creationId xmlns:p14="http://schemas.microsoft.com/office/powerpoint/2010/main" val="71809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40656" y="685800"/>
            <a:ext cx="8495382" cy="530441"/>
          </a:xfrm>
        </p:spPr>
        <p:txBody>
          <a:bodyPr>
            <a:normAutofit fontScale="90000"/>
          </a:bodyPr>
          <a:lstStyle/>
          <a:p>
            <a:pPr algn="l"/>
            <a:r>
              <a:rPr lang="cs-CZ" altLang="cs-CZ" sz="3200" b="1" dirty="0">
                <a:solidFill>
                  <a:srgbClr val="FF0000"/>
                </a:solidFill>
              </a:rPr>
              <a:t>Nový energetický štítek spotřebiče</a:t>
            </a:r>
          </a:p>
        </p:txBody>
      </p:sp>
      <p:pic>
        <p:nvPicPr>
          <p:cNvPr id="3" name="Obrázek 2">
            <a:extLst>
              <a:ext uri="{FF2B5EF4-FFF2-40B4-BE49-F238E27FC236}">
                <a16:creationId xmlns:a16="http://schemas.microsoft.com/office/drawing/2014/main" id="{78254602-EF6D-46AD-97CF-0CA29241F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861" y="1216241"/>
            <a:ext cx="5582429" cy="4955959"/>
          </a:xfrm>
          <a:prstGeom prst="rect">
            <a:avLst/>
          </a:prstGeom>
        </p:spPr>
      </p:pic>
      <p:sp>
        <p:nvSpPr>
          <p:cNvPr id="4" name="TextovéPole 3">
            <a:extLst>
              <a:ext uri="{FF2B5EF4-FFF2-40B4-BE49-F238E27FC236}">
                <a16:creationId xmlns:a16="http://schemas.microsoft.com/office/drawing/2014/main" id="{E5892994-2C7F-40EA-897F-DD4765FA8D78}"/>
              </a:ext>
            </a:extLst>
          </p:cNvPr>
          <p:cNvSpPr txBox="1"/>
          <p:nvPr/>
        </p:nvSpPr>
        <p:spPr>
          <a:xfrm>
            <a:off x="6023085" y="1216241"/>
            <a:ext cx="2748053" cy="2862322"/>
          </a:xfrm>
          <a:prstGeom prst="rect">
            <a:avLst/>
          </a:prstGeom>
          <a:noFill/>
        </p:spPr>
        <p:txBody>
          <a:bodyPr wrap="square" rtlCol="0">
            <a:spAutoFit/>
          </a:bodyPr>
          <a:lstStyle/>
          <a:p>
            <a:r>
              <a:rPr lang="cs-CZ" dirty="0"/>
              <a:t>Od 1. března 2021 platí nové štítky v celé EU. </a:t>
            </a:r>
          </a:p>
          <a:p>
            <a:endParaRPr lang="cs-CZ" dirty="0"/>
          </a:p>
          <a:p>
            <a:r>
              <a:rPr lang="cs-CZ" dirty="0"/>
              <a:t>NAŘÍZENÍ KOMISE V PŘENESENÉ PRAVOMOCI (EU) ze dne 11. března 2019, kterým se doplňuje nařízení Evropského parlamentu a Rady (EU) 2017/1369.</a:t>
            </a:r>
          </a:p>
        </p:txBody>
      </p:sp>
    </p:spTree>
    <p:extLst>
      <p:ext uri="{BB962C8B-B14F-4D97-AF65-F5344CB8AC3E}">
        <p14:creationId xmlns:p14="http://schemas.microsoft.com/office/powerpoint/2010/main" val="5486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9. Facility manažer a jeho tým</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7373570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CE370F-DBB0-4D47-9D0E-37CF168582BC}"/>
              </a:ext>
            </a:extLst>
          </p:cNvPr>
          <p:cNvSpPr>
            <a:spLocks noGrp="1"/>
          </p:cNvSpPr>
          <p:nvPr>
            <p:ph type="title"/>
          </p:nvPr>
        </p:nvSpPr>
        <p:spPr>
          <a:xfrm>
            <a:off x="478579" y="332656"/>
            <a:ext cx="8229600" cy="1143000"/>
          </a:xfrm>
        </p:spPr>
        <p:txBody>
          <a:bodyPr>
            <a:normAutofit fontScale="90000"/>
          </a:bodyPr>
          <a:lstStyle/>
          <a:p>
            <a:r>
              <a:rPr lang="cs-CZ" dirty="0"/>
              <a:t>9. Facility manažer a lidský činitel v podpůrných procesech</a:t>
            </a:r>
          </a:p>
        </p:txBody>
      </p:sp>
      <p:sp>
        <p:nvSpPr>
          <p:cNvPr id="3" name="Zástupný obsah 2">
            <a:extLst>
              <a:ext uri="{FF2B5EF4-FFF2-40B4-BE49-F238E27FC236}">
                <a16:creationId xmlns:a16="http://schemas.microsoft.com/office/drawing/2014/main" id="{714D300A-EC2B-4639-A21C-2685429B606B}"/>
              </a:ext>
            </a:extLst>
          </p:cNvPr>
          <p:cNvSpPr>
            <a:spLocks noGrp="1"/>
          </p:cNvSpPr>
          <p:nvPr>
            <p:ph idx="1"/>
          </p:nvPr>
        </p:nvSpPr>
        <p:spPr/>
        <p:txBody>
          <a:bodyPr/>
          <a:lstStyle/>
          <a:p>
            <a:r>
              <a:rPr lang="cs-CZ" dirty="0"/>
              <a:t>Facility manažer a jeho role</a:t>
            </a:r>
          </a:p>
          <a:p>
            <a:endParaRPr lang="cs-CZ" dirty="0"/>
          </a:p>
        </p:txBody>
      </p:sp>
      <p:pic>
        <p:nvPicPr>
          <p:cNvPr id="4" name="Obrázek 3">
            <a:extLst>
              <a:ext uri="{FF2B5EF4-FFF2-40B4-BE49-F238E27FC236}">
                <a16:creationId xmlns:a16="http://schemas.microsoft.com/office/drawing/2014/main" id="{1CA379F7-6822-4BDB-9271-FE5D488F02EE}"/>
              </a:ext>
            </a:extLst>
          </p:cNvPr>
          <p:cNvPicPr>
            <a:picLocks noChangeAspect="1"/>
          </p:cNvPicPr>
          <p:nvPr/>
        </p:nvPicPr>
        <p:blipFill>
          <a:blip r:embed="rId2"/>
          <a:stretch>
            <a:fillRect/>
          </a:stretch>
        </p:blipFill>
        <p:spPr>
          <a:xfrm>
            <a:off x="1178666" y="2259013"/>
            <a:ext cx="6829425" cy="3867150"/>
          </a:xfrm>
          <a:prstGeom prst="rect">
            <a:avLst/>
          </a:prstGeom>
        </p:spPr>
      </p:pic>
    </p:spTree>
    <p:extLst>
      <p:ext uri="{BB962C8B-B14F-4D97-AF65-F5344CB8AC3E}">
        <p14:creationId xmlns:p14="http://schemas.microsoft.com/office/powerpoint/2010/main" val="28741517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827E3C3-19E4-4F7E-967F-1E7A85E2EE86}"/>
              </a:ext>
            </a:extLst>
          </p:cNvPr>
          <p:cNvSpPr>
            <a:spLocks noGrp="1"/>
          </p:cNvSpPr>
          <p:nvPr>
            <p:ph idx="1"/>
          </p:nvPr>
        </p:nvSpPr>
        <p:spPr/>
        <p:txBody>
          <a:bodyPr/>
          <a:lstStyle/>
          <a:p>
            <a:endParaRPr lang="cs-CZ"/>
          </a:p>
        </p:txBody>
      </p:sp>
      <p:sp>
        <p:nvSpPr>
          <p:cNvPr id="4" name="Nadpis 1">
            <a:extLst>
              <a:ext uri="{FF2B5EF4-FFF2-40B4-BE49-F238E27FC236}">
                <a16:creationId xmlns:a16="http://schemas.microsoft.com/office/drawing/2014/main" id="{F1872BA9-3CF0-48D2-9967-3D294EAD24B9}"/>
              </a:ext>
            </a:extLst>
          </p:cNvPr>
          <p:cNvSpPr>
            <a:spLocks noGrp="1"/>
          </p:cNvSpPr>
          <p:nvPr>
            <p:ph type="title"/>
          </p:nvPr>
        </p:nvSpPr>
        <p:spPr>
          <a:xfrm>
            <a:off x="457200" y="274638"/>
            <a:ext cx="8229600" cy="1143000"/>
          </a:xfrm>
        </p:spPr>
        <p:txBody>
          <a:bodyPr>
            <a:normAutofit fontScale="90000"/>
          </a:bodyPr>
          <a:lstStyle/>
          <a:p>
            <a:r>
              <a:rPr lang="cs-CZ" dirty="0"/>
              <a:t>9. Facility manažer a lidský činitel v podpůrných procesech</a:t>
            </a:r>
          </a:p>
        </p:txBody>
      </p:sp>
      <p:pic>
        <p:nvPicPr>
          <p:cNvPr id="5" name="Obrázek 4">
            <a:extLst>
              <a:ext uri="{FF2B5EF4-FFF2-40B4-BE49-F238E27FC236}">
                <a16:creationId xmlns:a16="http://schemas.microsoft.com/office/drawing/2014/main" id="{F72AAE2B-1D42-4EDE-B1E8-A43BEBEF35CD}"/>
              </a:ext>
            </a:extLst>
          </p:cNvPr>
          <p:cNvPicPr>
            <a:picLocks noChangeAspect="1"/>
          </p:cNvPicPr>
          <p:nvPr/>
        </p:nvPicPr>
        <p:blipFill>
          <a:blip r:embed="rId2"/>
          <a:stretch>
            <a:fillRect/>
          </a:stretch>
        </p:blipFill>
        <p:spPr>
          <a:xfrm>
            <a:off x="890587" y="1772816"/>
            <a:ext cx="7362825" cy="3838575"/>
          </a:xfrm>
          <a:prstGeom prst="rect">
            <a:avLst/>
          </a:prstGeom>
        </p:spPr>
      </p:pic>
    </p:spTree>
    <p:extLst>
      <p:ext uri="{BB962C8B-B14F-4D97-AF65-F5344CB8AC3E}">
        <p14:creationId xmlns:p14="http://schemas.microsoft.com/office/powerpoint/2010/main" val="2671261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10. Rozsah služeb v oblasti FM, počítačová podpora FM</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0981439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ECBECF-8338-496F-9CC9-78A2A422C99F}"/>
              </a:ext>
            </a:extLst>
          </p:cNvPr>
          <p:cNvSpPr>
            <a:spLocks noGrp="1"/>
          </p:cNvSpPr>
          <p:nvPr>
            <p:ph type="title"/>
          </p:nvPr>
        </p:nvSpPr>
        <p:spPr/>
        <p:txBody>
          <a:bodyPr/>
          <a:lstStyle/>
          <a:p>
            <a:r>
              <a:rPr lang="cs-CZ" dirty="0"/>
              <a:t>Facility management</a:t>
            </a:r>
          </a:p>
        </p:txBody>
      </p:sp>
      <p:sp>
        <p:nvSpPr>
          <p:cNvPr id="3" name="Zástupný obsah 2">
            <a:extLst>
              <a:ext uri="{FF2B5EF4-FFF2-40B4-BE49-F238E27FC236}">
                <a16:creationId xmlns:a16="http://schemas.microsoft.com/office/drawing/2014/main" id="{CF70C93F-E2D2-49E1-B486-9CBD16F1533A}"/>
              </a:ext>
            </a:extLst>
          </p:cNvPr>
          <p:cNvSpPr>
            <a:spLocks noGrp="1"/>
          </p:cNvSpPr>
          <p:nvPr>
            <p:ph idx="1"/>
          </p:nvPr>
        </p:nvSpPr>
        <p:spPr/>
        <p:txBody>
          <a:bodyPr/>
          <a:lstStyle/>
          <a:p>
            <a:r>
              <a:rPr lang="cs-CZ" dirty="0"/>
              <a:t>Základy facility managementu</a:t>
            </a:r>
          </a:p>
          <a:p>
            <a:endParaRPr lang="cs-CZ" dirty="0"/>
          </a:p>
          <a:p>
            <a:r>
              <a:rPr lang="cs-CZ" dirty="0"/>
              <a:t>3P</a:t>
            </a:r>
          </a:p>
          <a:p>
            <a:endParaRPr lang="cs-CZ" dirty="0"/>
          </a:p>
          <a:p>
            <a:endParaRPr lang="cs-CZ" dirty="0"/>
          </a:p>
          <a:p>
            <a:r>
              <a:rPr lang="cs-CZ" dirty="0"/>
              <a:t>Historie a vývoj FM</a:t>
            </a:r>
          </a:p>
        </p:txBody>
      </p:sp>
      <p:pic>
        <p:nvPicPr>
          <p:cNvPr id="4" name="Obrázek 3">
            <a:extLst>
              <a:ext uri="{FF2B5EF4-FFF2-40B4-BE49-F238E27FC236}">
                <a16:creationId xmlns:a16="http://schemas.microsoft.com/office/drawing/2014/main" id="{BF42F00C-8389-47C0-9F33-E0A0476C052E}"/>
              </a:ext>
            </a:extLst>
          </p:cNvPr>
          <p:cNvPicPr>
            <a:picLocks noChangeAspect="1"/>
          </p:cNvPicPr>
          <p:nvPr/>
        </p:nvPicPr>
        <p:blipFill>
          <a:blip r:embed="rId2"/>
          <a:stretch>
            <a:fillRect/>
          </a:stretch>
        </p:blipFill>
        <p:spPr>
          <a:xfrm>
            <a:off x="2328862" y="2290762"/>
            <a:ext cx="4486275" cy="2276475"/>
          </a:xfrm>
          <a:prstGeom prst="rect">
            <a:avLst/>
          </a:prstGeom>
        </p:spPr>
      </p:pic>
    </p:spTree>
    <p:extLst>
      <p:ext uri="{BB962C8B-B14F-4D97-AF65-F5344CB8AC3E}">
        <p14:creationId xmlns:p14="http://schemas.microsoft.com/office/powerpoint/2010/main" val="26753455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99445E-6145-4E65-956A-FFDB57CA0D17}"/>
              </a:ext>
            </a:extLst>
          </p:cNvPr>
          <p:cNvSpPr>
            <a:spLocks noGrp="1"/>
          </p:cNvSpPr>
          <p:nvPr>
            <p:ph type="title"/>
          </p:nvPr>
        </p:nvSpPr>
        <p:spPr/>
        <p:txBody>
          <a:bodyPr/>
          <a:lstStyle/>
          <a:p>
            <a:r>
              <a:rPr lang="cs-CZ" dirty="0"/>
              <a:t>Podpora IT/IS</a:t>
            </a:r>
          </a:p>
        </p:txBody>
      </p:sp>
      <p:sp>
        <p:nvSpPr>
          <p:cNvPr id="3" name="Zástupný obsah 2">
            <a:extLst>
              <a:ext uri="{FF2B5EF4-FFF2-40B4-BE49-F238E27FC236}">
                <a16:creationId xmlns:a16="http://schemas.microsoft.com/office/drawing/2014/main" id="{B2187C8C-51FE-4AD9-B10C-8C9EF1689ECB}"/>
              </a:ext>
            </a:extLst>
          </p:cNvPr>
          <p:cNvSpPr>
            <a:spLocks noGrp="1"/>
          </p:cNvSpPr>
          <p:nvPr>
            <p:ph idx="1"/>
          </p:nvPr>
        </p:nvSpPr>
        <p:spPr/>
        <p:txBody>
          <a:bodyPr/>
          <a:lstStyle/>
          <a:p>
            <a:r>
              <a:rPr lang="cs-CZ" dirty="0"/>
              <a:t>CAFM systémy</a:t>
            </a:r>
          </a:p>
          <a:p>
            <a:pPr lvl="1"/>
            <a:r>
              <a:rPr lang="cs-CZ" dirty="0"/>
              <a:t>Zdroje dat</a:t>
            </a:r>
          </a:p>
          <a:p>
            <a:pPr lvl="1"/>
            <a:r>
              <a:rPr lang="cs-CZ" dirty="0"/>
              <a:t>Hlavní rysy</a:t>
            </a:r>
          </a:p>
          <a:p>
            <a:pPr lvl="1"/>
            <a:r>
              <a:rPr lang="cs-CZ" dirty="0"/>
              <a:t>Vlastnosti</a:t>
            </a:r>
          </a:p>
          <a:p>
            <a:pPr lvl="1"/>
            <a:endParaRPr lang="cs-CZ" dirty="0"/>
          </a:p>
          <a:p>
            <a:r>
              <a:rPr lang="cs-CZ" dirty="0"/>
              <a:t>Proč zavádět?</a:t>
            </a:r>
          </a:p>
        </p:txBody>
      </p:sp>
    </p:spTree>
    <p:extLst>
      <p:ext uri="{BB962C8B-B14F-4D97-AF65-F5344CB8AC3E}">
        <p14:creationId xmlns:p14="http://schemas.microsoft.com/office/powerpoint/2010/main" val="290345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28221"/>
            <a:ext cx="8229600" cy="937700"/>
          </a:xfrm>
        </p:spPr>
        <p:txBody>
          <a:bodyPr/>
          <a:lstStyle/>
          <a:p>
            <a:r>
              <a:rPr lang="cs-CZ" b="1" dirty="0"/>
              <a:t>Procesní řízení v praxi</a:t>
            </a:r>
          </a:p>
        </p:txBody>
      </p:sp>
      <p:sp>
        <p:nvSpPr>
          <p:cNvPr id="3" name="Zástupný symbol pro obsah 2"/>
          <p:cNvSpPr>
            <a:spLocks noGrp="1"/>
          </p:cNvSpPr>
          <p:nvPr>
            <p:ph idx="1"/>
          </p:nvPr>
        </p:nvSpPr>
        <p:spPr>
          <a:xfrm>
            <a:off x="457200" y="2469807"/>
            <a:ext cx="8229600" cy="2982066"/>
          </a:xfrm>
        </p:spPr>
        <p:txBody>
          <a:bodyPr>
            <a:normAutofit fontScale="77500" lnSpcReduction="20000"/>
          </a:bodyPr>
          <a:lstStyle/>
          <a:p>
            <a:r>
              <a:rPr lang="cs-CZ" dirty="0"/>
              <a:t>Procesní řízení má jako prioritu proces bez ohledu na organizační strukturu. Zdůrazňuje také zákazníka procesu (je jedno, zdali vnitřního nebe vnějšího) a člověka odpovědného za celý průběh procesu (tzv. vlastník procesu). Ten je hodnocený podle toho, jak kvalitně je zákazník procesu obsloužen. To zároveň vytváří jednoduché a přímé hodnocení účelnosti - pokud proces nepřináší hodnotu zákazníkům nebo jiným procesům, neměl by existovat. </a:t>
            </a:r>
          </a:p>
        </p:txBody>
      </p:sp>
    </p:spTree>
    <p:extLst>
      <p:ext uri="{BB962C8B-B14F-4D97-AF65-F5344CB8AC3E}">
        <p14:creationId xmlns:p14="http://schemas.microsoft.com/office/powerpoint/2010/main" val="397790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27373"/>
            <a:ext cx="8229600" cy="702326"/>
          </a:xfrm>
        </p:spPr>
        <p:txBody>
          <a:bodyPr>
            <a:normAutofit fontScale="90000"/>
          </a:bodyPr>
          <a:lstStyle/>
          <a:p>
            <a:r>
              <a:rPr lang="cs-CZ" b="1"/>
              <a:t>Procesní řízení v praxi</a:t>
            </a:r>
            <a:endParaRPr lang="cs-CZ"/>
          </a:p>
        </p:txBody>
      </p:sp>
      <p:sp>
        <p:nvSpPr>
          <p:cNvPr id="3" name="Zástupný symbol pro obsah 2"/>
          <p:cNvSpPr>
            <a:spLocks noGrp="1"/>
          </p:cNvSpPr>
          <p:nvPr>
            <p:ph idx="1"/>
          </p:nvPr>
        </p:nvSpPr>
        <p:spPr>
          <a:xfrm>
            <a:off x="457200" y="2311477"/>
            <a:ext cx="8229600" cy="3140396"/>
          </a:xfrm>
        </p:spPr>
        <p:txBody>
          <a:bodyPr>
            <a:normAutofit fontScale="40000" lnSpcReduction="20000"/>
          </a:bodyPr>
          <a:lstStyle/>
          <a:p>
            <a:r>
              <a:rPr lang="cs-CZ" dirty="0"/>
              <a:t>V procesně řízené organizaci je organizační struktura přizpůsobena procesům, které procházejí napříč firmou. Celkový systém řízení tedy co nejvíce podporuje podnikové procesy. Tomu jsou přizpůsobeny odpovědnosti pracovníků a rozdělení jednotlivých činností a to jak jsou pracovníci organizováni. Ne všechny procesy v organizaci jsou ale opakované, ne všechny procesy procházejí napříč celou organizací. Takže se nesmí procesní řízení přeceňovat a vnímat jako spása pro všechno. Procesní přístup pomáhá zlepšovat zejména celkový přínos pro zákazníka (například zrychlení dodávky) a pomáhá zvýšit celkovou efektivnost firmy (tím, že odstraní zbytečně vykonávané procesy nebo procesy zjednoduší</a:t>
            </a:r>
            <a:r>
              <a:rPr lang="cs-CZ"/>
              <a:t>). </a:t>
            </a:r>
          </a:p>
          <a:p>
            <a:pPr marL="0" indent="0">
              <a:buNone/>
            </a:pPr>
            <a:endParaRPr lang="cs-CZ" dirty="0"/>
          </a:p>
          <a:p>
            <a:pPr marL="0" indent="0">
              <a:buNone/>
            </a:pPr>
            <a:r>
              <a:rPr lang="cs-CZ" dirty="0"/>
              <a:t>• Procesní řízení se uplatňuje především pro opakované a stejné procesy (například proces založení účtu v bance). </a:t>
            </a:r>
          </a:p>
          <a:p>
            <a:pPr marL="0" indent="0">
              <a:buNone/>
            </a:pPr>
            <a:r>
              <a:rPr lang="cs-CZ" dirty="0"/>
              <a:t>• Každý proces má nějakého zákazníka. </a:t>
            </a:r>
          </a:p>
          <a:p>
            <a:pPr marL="0" indent="0">
              <a:buNone/>
            </a:pPr>
            <a:r>
              <a:rPr lang="cs-CZ" dirty="0"/>
              <a:t>• Každý proces poskytuje nějakou přidanou hodnotu svým zákazníkům. </a:t>
            </a:r>
          </a:p>
          <a:p>
            <a:pPr marL="0" indent="0">
              <a:buNone/>
            </a:pPr>
            <a:r>
              <a:rPr lang="cs-CZ" dirty="0"/>
              <a:t>• Každý proces lze změřit pomocí nějakých metrik (kvalita výstupů a jiné procesní metriky) a tyto lze promítnout do motivačního systému. </a:t>
            </a:r>
          </a:p>
          <a:p>
            <a:pPr marL="0" indent="0">
              <a:buNone/>
            </a:pPr>
            <a:r>
              <a:rPr lang="cs-CZ" dirty="0"/>
              <a:t>• Každý proces má nějakého vlastníka (odpovědného člověka za celý svůj průběh). </a:t>
            </a:r>
          </a:p>
          <a:p>
            <a:pPr marL="0" indent="0">
              <a:buNone/>
            </a:pPr>
            <a:r>
              <a:rPr lang="cs-CZ" dirty="0"/>
              <a:t>• Všechny procesy mohou být trvale zlepšovány. Procesní řízení musí být součástí kultury organizace a jeho úspěch vždy závisí na osobní angažovanosti a zájem managementu firmy. </a:t>
            </a:r>
          </a:p>
        </p:txBody>
      </p:sp>
    </p:spTree>
    <p:extLst>
      <p:ext uri="{BB962C8B-B14F-4D97-AF65-F5344CB8AC3E}">
        <p14:creationId xmlns:p14="http://schemas.microsoft.com/office/powerpoint/2010/main" val="2812782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B830A-38CA-4C84-BB99-472774FBBA43}"/>
              </a:ext>
            </a:extLst>
          </p:cNvPr>
          <p:cNvSpPr>
            <a:spLocks noGrp="1"/>
          </p:cNvSpPr>
          <p:nvPr>
            <p:ph type="ctrTitle"/>
          </p:nvPr>
        </p:nvSpPr>
        <p:spPr/>
        <p:txBody>
          <a:bodyPr/>
          <a:lstStyle/>
          <a:p>
            <a:r>
              <a:rPr lang="cs-CZ" b="1" dirty="0"/>
              <a:t>Funkční vs. Procesní řízení</a:t>
            </a:r>
          </a:p>
        </p:txBody>
      </p:sp>
      <p:sp>
        <p:nvSpPr>
          <p:cNvPr id="3" name="Podnadpis 2">
            <a:extLst>
              <a:ext uri="{FF2B5EF4-FFF2-40B4-BE49-F238E27FC236}">
                <a16:creationId xmlns:a16="http://schemas.microsoft.com/office/drawing/2014/main" id="{B9738AC8-F33C-4312-B8C0-A1E92A354C85}"/>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50603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95089-885F-4353-90D5-E4BCA21A4A98}"/>
              </a:ext>
            </a:extLst>
          </p:cNvPr>
          <p:cNvSpPr>
            <a:spLocks noGrp="1"/>
          </p:cNvSpPr>
          <p:nvPr>
            <p:ph type="title"/>
          </p:nvPr>
        </p:nvSpPr>
        <p:spPr>
          <a:xfrm>
            <a:off x="457200" y="1063228"/>
            <a:ext cx="8229600" cy="1295368"/>
          </a:xfrm>
        </p:spPr>
        <p:txBody>
          <a:bodyPr/>
          <a:lstStyle/>
          <a:p>
            <a:r>
              <a:rPr lang="cs-CZ" b="1" dirty="0"/>
              <a:t>Funkční řízení </a:t>
            </a:r>
          </a:p>
        </p:txBody>
      </p:sp>
      <p:sp>
        <p:nvSpPr>
          <p:cNvPr id="3" name="Zástupný obsah 2">
            <a:extLst>
              <a:ext uri="{FF2B5EF4-FFF2-40B4-BE49-F238E27FC236}">
                <a16:creationId xmlns:a16="http://schemas.microsoft.com/office/drawing/2014/main" id="{2E0ECFFD-B1FD-4790-80D0-29B46069D98D}"/>
              </a:ext>
            </a:extLst>
          </p:cNvPr>
          <p:cNvSpPr>
            <a:spLocks noGrp="1"/>
          </p:cNvSpPr>
          <p:nvPr>
            <p:ph idx="1"/>
          </p:nvPr>
        </p:nvSpPr>
        <p:spPr>
          <a:xfrm>
            <a:off x="457200" y="2136174"/>
            <a:ext cx="8229600" cy="3315699"/>
          </a:xfrm>
        </p:spPr>
        <p:txBody>
          <a:bodyPr>
            <a:normAutofit fontScale="77500" lnSpcReduction="20000"/>
          </a:bodyPr>
          <a:lstStyle/>
          <a:p>
            <a:r>
              <a:rPr lang="cs-CZ" dirty="0"/>
              <a:t>Princip funkčního řízení tkví v </a:t>
            </a:r>
            <a:r>
              <a:rPr lang="cs-CZ" b="1" i="1" dirty="0">
                <a:solidFill>
                  <a:srgbClr val="FF0000"/>
                </a:solidFill>
              </a:rPr>
              <a:t>rozložení výrobních procesů na menší jednodušší jednotky</a:t>
            </a:r>
            <a:r>
              <a:rPr lang="cs-CZ" dirty="0"/>
              <a:t>, tedy na jednodušší úkony. </a:t>
            </a:r>
          </a:p>
          <a:p>
            <a:r>
              <a:rPr lang="cs-CZ" dirty="0"/>
              <a:t>Hlavní účel: tyto jednoduché úkony může provádět kterýkoli nekvalifikovaný pracovník, na rozdíl od původních velmi složitých činností.</a:t>
            </a:r>
          </a:p>
          <a:p>
            <a:r>
              <a:rPr lang="cs-CZ" dirty="0"/>
              <a:t>Pokud je organizace funkčně zaměřena (tedy každá jednotka dělá jen svoji specializaci), </a:t>
            </a:r>
            <a:r>
              <a:rPr lang="cs-CZ" b="1" i="1" dirty="0">
                <a:solidFill>
                  <a:srgbClr val="FF0000"/>
                </a:solidFill>
              </a:rPr>
              <a:t>mají pracovnici tendenci vytvářet bariéry pro procesy</a:t>
            </a:r>
            <a:r>
              <a:rPr lang="cs-CZ" dirty="0"/>
              <a:t> (hlavně komunikační a v předávání práce), které jsou napříč. To má pak </a:t>
            </a:r>
            <a:r>
              <a:rPr lang="cs-CZ" b="1" i="1" dirty="0">
                <a:solidFill>
                  <a:srgbClr val="FF0000"/>
                </a:solidFill>
              </a:rPr>
              <a:t>negativní dopad na výkonnost celé organizace</a:t>
            </a:r>
            <a:r>
              <a:rPr lang="cs-CZ" dirty="0"/>
              <a:t>.</a:t>
            </a:r>
          </a:p>
          <a:p>
            <a:endParaRPr lang="cs-CZ" dirty="0"/>
          </a:p>
        </p:txBody>
      </p:sp>
    </p:spTree>
    <p:extLst>
      <p:ext uri="{BB962C8B-B14F-4D97-AF65-F5344CB8AC3E}">
        <p14:creationId xmlns:p14="http://schemas.microsoft.com/office/powerpoint/2010/main" val="4111427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69A6C-8B09-44A3-ABAB-C757BC8740D5}"/>
              </a:ext>
            </a:extLst>
          </p:cNvPr>
          <p:cNvSpPr>
            <a:spLocks noGrp="1"/>
          </p:cNvSpPr>
          <p:nvPr>
            <p:ph type="title"/>
          </p:nvPr>
        </p:nvSpPr>
        <p:spPr>
          <a:xfrm>
            <a:off x="457200" y="274638"/>
            <a:ext cx="8229600" cy="850106"/>
          </a:xfrm>
        </p:spPr>
        <p:txBody>
          <a:bodyPr>
            <a:normAutofit/>
          </a:bodyPr>
          <a:lstStyle/>
          <a:p>
            <a:r>
              <a:rPr lang="cs-CZ" sz="3600" dirty="0"/>
              <a:t>Otázky ke zkoušce</a:t>
            </a:r>
          </a:p>
        </p:txBody>
      </p:sp>
      <p:sp>
        <p:nvSpPr>
          <p:cNvPr id="3" name="Zástupný obsah 2">
            <a:extLst>
              <a:ext uri="{FF2B5EF4-FFF2-40B4-BE49-F238E27FC236}">
                <a16:creationId xmlns:a16="http://schemas.microsoft.com/office/drawing/2014/main" id="{9CB07722-8EF8-43F8-891B-DC54A65057A8}"/>
              </a:ext>
            </a:extLst>
          </p:cNvPr>
          <p:cNvSpPr>
            <a:spLocks noGrp="1"/>
          </p:cNvSpPr>
          <p:nvPr>
            <p:ph idx="1"/>
          </p:nvPr>
        </p:nvSpPr>
        <p:spPr>
          <a:xfrm>
            <a:off x="457200" y="872716"/>
            <a:ext cx="8229600" cy="5112568"/>
          </a:xfrm>
        </p:spPr>
        <p:txBody>
          <a:bodyPr>
            <a:noAutofit/>
          </a:bodyPr>
          <a:lstStyle/>
          <a:p>
            <a:pPr marL="457200" indent="-457200">
              <a:buAutoNum type="arabicPeriod"/>
            </a:pPr>
            <a:r>
              <a:rPr lang="cs-CZ" sz="2000" b="1" dirty="0"/>
              <a:t>Úvod do procesního řízení, procesní management</a:t>
            </a:r>
          </a:p>
          <a:p>
            <a:pPr marL="457200" indent="-457200">
              <a:buAutoNum type="arabicPeriod"/>
            </a:pPr>
            <a:r>
              <a:rPr lang="cs-CZ" sz="2000" b="1" dirty="0"/>
              <a:t>Rozhodování typu „Make or Buy“</a:t>
            </a:r>
          </a:p>
          <a:p>
            <a:pPr marL="457200" indent="-457200">
              <a:buAutoNum type="arabicPeriod"/>
            </a:pPr>
            <a:r>
              <a:rPr lang="cs-CZ" sz="2000" b="1" dirty="0"/>
              <a:t>Legislativa Facility Managementu – norma ČSN EN 15 221</a:t>
            </a:r>
          </a:p>
          <a:p>
            <a:pPr marL="457200" indent="-457200">
              <a:buAutoNum type="arabicPeriod"/>
            </a:pPr>
            <a:r>
              <a:rPr lang="cs-CZ" sz="2000" b="1" dirty="0"/>
              <a:t>Ekonomické aspekty Facility Managementu</a:t>
            </a:r>
          </a:p>
          <a:p>
            <a:pPr marL="457200" indent="-457200">
              <a:buAutoNum type="arabicPeriod"/>
            </a:pPr>
            <a:r>
              <a:rPr lang="cs-CZ" sz="2000" b="1" dirty="0"/>
              <a:t>Udržitelný rozvoj a udržitelná výstavba</a:t>
            </a:r>
          </a:p>
          <a:p>
            <a:pPr marL="457200" indent="-457200">
              <a:buAutoNum type="arabicPeriod"/>
            </a:pPr>
            <a:r>
              <a:rPr lang="cs-CZ" sz="2000" b="1" dirty="0"/>
              <a:t>Technická zařízení budov</a:t>
            </a:r>
          </a:p>
          <a:p>
            <a:pPr marL="457200" indent="-457200">
              <a:buAutoNum type="arabicPeriod"/>
            </a:pPr>
            <a:r>
              <a:rPr lang="cs-CZ" sz="2000" b="1" dirty="0"/>
              <a:t>Odpadové hospodářství</a:t>
            </a:r>
          </a:p>
          <a:p>
            <a:pPr marL="457200" indent="-457200">
              <a:buAutoNum type="arabicPeriod"/>
            </a:pPr>
            <a:r>
              <a:rPr lang="cs-CZ" sz="2000" b="1" dirty="0"/>
              <a:t>Energetické aspekty Facility Managementu</a:t>
            </a:r>
          </a:p>
          <a:p>
            <a:pPr marL="457200" indent="-457200">
              <a:buAutoNum type="arabicPeriod"/>
            </a:pPr>
            <a:r>
              <a:rPr lang="cs-CZ" sz="2000" b="1" dirty="0"/>
              <a:t>Facility manažer a jeho tým, počítačová podpora FM</a:t>
            </a:r>
          </a:p>
          <a:p>
            <a:pPr marL="457200" indent="-457200">
              <a:buAutoNum type="arabicPeriod"/>
            </a:pPr>
            <a:r>
              <a:rPr lang="cs-CZ" sz="2000" b="1" dirty="0"/>
              <a:t>Rozsah služeb v oblasti FM</a:t>
            </a:r>
          </a:p>
        </p:txBody>
      </p:sp>
    </p:spTree>
    <p:extLst>
      <p:ext uri="{BB962C8B-B14F-4D97-AF65-F5344CB8AC3E}">
        <p14:creationId xmlns:p14="http://schemas.microsoft.com/office/powerpoint/2010/main" val="1450351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35F900-6696-4BDF-863C-2367A7118805}"/>
              </a:ext>
            </a:extLst>
          </p:cNvPr>
          <p:cNvSpPr>
            <a:spLocks noGrp="1"/>
          </p:cNvSpPr>
          <p:nvPr>
            <p:ph type="title"/>
          </p:nvPr>
        </p:nvSpPr>
        <p:spPr>
          <a:xfrm>
            <a:off x="457200" y="1209418"/>
            <a:ext cx="8229600" cy="1519880"/>
          </a:xfrm>
        </p:spPr>
        <p:txBody>
          <a:bodyPr/>
          <a:lstStyle/>
          <a:p>
            <a:r>
              <a:rPr lang="cs-CZ" b="1" dirty="0"/>
              <a:t>Procesní řízení</a:t>
            </a:r>
          </a:p>
        </p:txBody>
      </p:sp>
      <p:sp>
        <p:nvSpPr>
          <p:cNvPr id="3" name="Zástupný obsah 2">
            <a:extLst>
              <a:ext uri="{FF2B5EF4-FFF2-40B4-BE49-F238E27FC236}">
                <a16:creationId xmlns:a16="http://schemas.microsoft.com/office/drawing/2014/main" id="{AE9F56DF-2083-435B-81BC-AAC16838CF58}"/>
              </a:ext>
            </a:extLst>
          </p:cNvPr>
          <p:cNvSpPr>
            <a:spLocks noGrp="1"/>
          </p:cNvSpPr>
          <p:nvPr>
            <p:ph idx="1"/>
          </p:nvPr>
        </p:nvSpPr>
        <p:spPr>
          <a:xfrm>
            <a:off x="457200" y="2710764"/>
            <a:ext cx="8229600" cy="2741110"/>
          </a:xfrm>
        </p:spPr>
        <p:txBody>
          <a:bodyPr>
            <a:normAutofit fontScale="77500" lnSpcReduction="20000"/>
          </a:bodyPr>
          <a:lstStyle/>
          <a:p>
            <a:r>
              <a:rPr lang="cs-CZ" dirty="0"/>
              <a:t>Procesní řízení odstraňuje nedostatky a nevýhody funkčního řízení</a:t>
            </a:r>
          </a:p>
          <a:p>
            <a:r>
              <a:rPr lang="cs-CZ" dirty="0"/>
              <a:t>Způsob řízení procesů v organizaci, který zdůrazňuje opakované procesy a jejich průběh napříč celou organizaci.</a:t>
            </a:r>
          </a:p>
          <a:p>
            <a:r>
              <a:rPr lang="cs-CZ" b="1" i="1" dirty="0">
                <a:solidFill>
                  <a:srgbClr val="FF0000"/>
                </a:solidFill>
              </a:rPr>
              <a:t>Prioritou je proces </a:t>
            </a:r>
            <a:r>
              <a:rPr lang="cs-CZ" dirty="0"/>
              <a:t>bez ohledu na organizační strukturu</a:t>
            </a:r>
          </a:p>
          <a:p>
            <a:r>
              <a:rPr lang="cs-CZ" b="1" i="1" dirty="0">
                <a:solidFill>
                  <a:srgbClr val="FF0000"/>
                </a:solidFill>
              </a:rPr>
              <a:t>Důraz na zákazníka procesu </a:t>
            </a:r>
            <a:r>
              <a:rPr lang="cs-CZ" dirty="0"/>
              <a:t>(vnitřního nebo vnějšího) a </a:t>
            </a:r>
            <a:r>
              <a:rPr lang="cs-CZ" b="1" i="1" dirty="0">
                <a:solidFill>
                  <a:srgbClr val="FF0000"/>
                </a:solidFill>
              </a:rPr>
              <a:t>vlastníka procesu </a:t>
            </a:r>
            <a:r>
              <a:rPr lang="cs-CZ" dirty="0"/>
              <a:t>(člověka odpovědného za celý proces).</a:t>
            </a:r>
          </a:p>
          <a:p>
            <a:endParaRPr lang="cs-CZ" dirty="0"/>
          </a:p>
          <a:p>
            <a:endParaRPr lang="cs-CZ" dirty="0"/>
          </a:p>
        </p:txBody>
      </p:sp>
    </p:spTree>
    <p:extLst>
      <p:ext uri="{BB962C8B-B14F-4D97-AF65-F5344CB8AC3E}">
        <p14:creationId xmlns:p14="http://schemas.microsoft.com/office/powerpoint/2010/main" val="303883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499977-8AF8-4654-B1A2-65DBE9857510}"/>
              </a:ext>
            </a:extLst>
          </p:cNvPr>
          <p:cNvSpPr>
            <a:spLocks noGrp="1"/>
          </p:cNvSpPr>
          <p:nvPr>
            <p:ph type="title"/>
          </p:nvPr>
        </p:nvSpPr>
        <p:spPr>
          <a:xfrm>
            <a:off x="457200" y="1320629"/>
            <a:ext cx="8229600" cy="1186248"/>
          </a:xfrm>
        </p:spPr>
        <p:txBody>
          <a:bodyPr/>
          <a:lstStyle/>
          <a:p>
            <a:r>
              <a:rPr lang="cs-CZ" b="1" dirty="0"/>
              <a:t>Procesní řízení</a:t>
            </a:r>
          </a:p>
        </p:txBody>
      </p:sp>
      <p:sp>
        <p:nvSpPr>
          <p:cNvPr id="3" name="Zástupný obsah 2">
            <a:extLst>
              <a:ext uri="{FF2B5EF4-FFF2-40B4-BE49-F238E27FC236}">
                <a16:creationId xmlns:a16="http://schemas.microsoft.com/office/drawing/2014/main" id="{0AF25DF8-D064-411A-A3A5-A07B29C07875}"/>
              </a:ext>
            </a:extLst>
          </p:cNvPr>
          <p:cNvSpPr>
            <a:spLocks noGrp="1"/>
          </p:cNvSpPr>
          <p:nvPr>
            <p:ph idx="1"/>
          </p:nvPr>
        </p:nvSpPr>
        <p:spPr>
          <a:xfrm>
            <a:off x="457200" y="2506878"/>
            <a:ext cx="8229600" cy="2944996"/>
          </a:xfrm>
        </p:spPr>
        <p:txBody>
          <a:bodyPr>
            <a:normAutofit fontScale="85000" lnSpcReduction="10000"/>
          </a:bodyPr>
          <a:lstStyle/>
          <a:p>
            <a:r>
              <a:rPr lang="cs-CZ" b="1" i="1" dirty="0">
                <a:solidFill>
                  <a:srgbClr val="FF0000"/>
                </a:solidFill>
              </a:rPr>
              <a:t>organizační struktura přizpůsobena procesům, které procházejí napříč firmou</a:t>
            </a:r>
            <a:r>
              <a:rPr lang="cs-CZ" dirty="0"/>
              <a:t>. </a:t>
            </a:r>
          </a:p>
          <a:p>
            <a:r>
              <a:rPr lang="cs-CZ" dirty="0"/>
              <a:t>Systém řízení podporuje podnikové procesy. </a:t>
            </a:r>
          </a:p>
          <a:p>
            <a:r>
              <a:rPr lang="cs-CZ" dirty="0"/>
              <a:t>Ne všechny procesy v organizaci jsou ale opakované, ne všechny procesy procházejí napříč celou organizací. </a:t>
            </a:r>
          </a:p>
          <a:p>
            <a:r>
              <a:rPr lang="cs-CZ" dirty="0"/>
              <a:t>Takže </a:t>
            </a:r>
            <a:r>
              <a:rPr lang="cs-CZ" b="1" i="1" dirty="0">
                <a:solidFill>
                  <a:srgbClr val="FF0000"/>
                </a:solidFill>
              </a:rPr>
              <a:t>se nesmí procesní řízení přeceňovat a vnímat jako spása pro všechno</a:t>
            </a:r>
            <a:r>
              <a:rPr lang="cs-CZ" dirty="0"/>
              <a:t>. </a:t>
            </a:r>
          </a:p>
        </p:txBody>
      </p:sp>
    </p:spTree>
    <p:extLst>
      <p:ext uri="{BB962C8B-B14F-4D97-AF65-F5344CB8AC3E}">
        <p14:creationId xmlns:p14="http://schemas.microsoft.com/office/powerpoint/2010/main" val="998904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30ACB-2212-4A70-A3CF-A85D1AF5ED91}"/>
              </a:ext>
            </a:extLst>
          </p:cNvPr>
          <p:cNvSpPr>
            <a:spLocks noGrp="1"/>
          </p:cNvSpPr>
          <p:nvPr>
            <p:ph type="title"/>
          </p:nvPr>
        </p:nvSpPr>
        <p:spPr>
          <a:xfrm>
            <a:off x="457200" y="1265022"/>
            <a:ext cx="8229600" cy="1186249"/>
          </a:xfrm>
        </p:spPr>
        <p:txBody>
          <a:bodyPr/>
          <a:lstStyle/>
          <a:p>
            <a:r>
              <a:rPr lang="cs-CZ" b="1" dirty="0"/>
              <a:t>Procesní řízení</a:t>
            </a:r>
          </a:p>
        </p:txBody>
      </p:sp>
      <p:sp>
        <p:nvSpPr>
          <p:cNvPr id="3" name="Zástupný obsah 2">
            <a:extLst>
              <a:ext uri="{FF2B5EF4-FFF2-40B4-BE49-F238E27FC236}">
                <a16:creationId xmlns:a16="http://schemas.microsoft.com/office/drawing/2014/main" id="{7A0D851C-3E7C-4C4C-A13F-78D6C460A915}"/>
              </a:ext>
            </a:extLst>
          </p:cNvPr>
          <p:cNvSpPr>
            <a:spLocks noGrp="1"/>
          </p:cNvSpPr>
          <p:nvPr>
            <p:ph idx="1"/>
          </p:nvPr>
        </p:nvSpPr>
        <p:spPr>
          <a:xfrm>
            <a:off x="457200" y="2451271"/>
            <a:ext cx="8229600" cy="3000602"/>
          </a:xfrm>
        </p:spPr>
        <p:txBody>
          <a:bodyPr>
            <a:normAutofit fontScale="85000" lnSpcReduction="10000"/>
          </a:bodyPr>
          <a:lstStyle/>
          <a:p>
            <a:r>
              <a:rPr lang="cs-CZ" dirty="0"/>
              <a:t>pomáhá zlepšovat zejména celkový přínos pro zákazníka a pomáhá zvýšit celkovou efektivnost firmy.</a:t>
            </a:r>
          </a:p>
          <a:p>
            <a:r>
              <a:rPr lang="cs-CZ" dirty="0"/>
              <a:t>Procesní řízení se uplatňuje především pro opakované a stejné procesy</a:t>
            </a:r>
          </a:p>
          <a:p>
            <a:r>
              <a:rPr lang="cs-CZ" dirty="0"/>
              <a:t>Každý proces má nějakého zákazníka. </a:t>
            </a:r>
          </a:p>
          <a:p>
            <a:r>
              <a:rPr lang="cs-CZ" dirty="0"/>
              <a:t>Každý proces poskytuje nějakou přidanou hodnotu svým zákazníkům. </a:t>
            </a:r>
          </a:p>
        </p:txBody>
      </p:sp>
    </p:spTree>
    <p:extLst>
      <p:ext uri="{BB962C8B-B14F-4D97-AF65-F5344CB8AC3E}">
        <p14:creationId xmlns:p14="http://schemas.microsoft.com/office/powerpoint/2010/main" val="2653650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4DAA7-DFED-4172-8073-66B8730DB548}"/>
              </a:ext>
            </a:extLst>
          </p:cNvPr>
          <p:cNvSpPr>
            <a:spLocks noGrp="1"/>
          </p:cNvSpPr>
          <p:nvPr>
            <p:ph type="title"/>
          </p:nvPr>
        </p:nvSpPr>
        <p:spPr>
          <a:xfrm>
            <a:off x="457200" y="1265023"/>
            <a:ext cx="8229600" cy="1075037"/>
          </a:xfrm>
        </p:spPr>
        <p:txBody>
          <a:bodyPr/>
          <a:lstStyle/>
          <a:p>
            <a:r>
              <a:rPr lang="cs-CZ" b="1" dirty="0"/>
              <a:t>Procesní řízení</a:t>
            </a:r>
          </a:p>
        </p:txBody>
      </p:sp>
      <p:sp>
        <p:nvSpPr>
          <p:cNvPr id="3" name="Zástupný symbol pro obsah 2">
            <a:extLst>
              <a:ext uri="{FF2B5EF4-FFF2-40B4-BE49-F238E27FC236}">
                <a16:creationId xmlns:a16="http://schemas.microsoft.com/office/drawing/2014/main" id="{80178BB8-2520-4814-8C5B-42C454899FB7}"/>
              </a:ext>
            </a:extLst>
          </p:cNvPr>
          <p:cNvSpPr>
            <a:spLocks noGrp="1"/>
          </p:cNvSpPr>
          <p:nvPr>
            <p:ph idx="1"/>
          </p:nvPr>
        </p:nvSpPr>
        <p:spPr>
          <a:xfrm>
            <a:off x="457200" y="2340061"/>
            <a:ext cx="8229600" cy="3111812"/>
          </a:xfrm>
        </p:spPr>
        <p:txBody>
          <a:bodyPr>
            <a:normAutofit fontScale="92500" lnSpcReduction="20000"/>
          </a:bodyPr>
          <a:lstStyle/>
          <a:p>
            <a:r>
              <a:rPr lang="cs-CZ" dirty="0"/>
              <a:t>Každý proces lze změřit pomocí nějakých metrik a tyto lze promítnout do motivačního systému. </a:t>
            </a:r>
          </a:p>
          <a:p>
            <a:r>
              <a:rPr lang="cs-CZ" dirty="0"/>
              <a:t>Každý proces má nějakého vlastníka. </a:t>
            </a:r>
          </a:p>
          <a:p>
            <a:r>
              <a:rPr lang="cs-CZ" dirty="0"/>
              <a:t>Všechny procesy mohou být trvale zlepšovány. </a:t>
            </a:r>
          </a:p>
          <a:p>
            <a:r>
              <a:rPr lang="cs-CZ" dirty="0"/>
              <a:t>Procesní řízení musí být součástí kultury organizace a jeho úspěch vždy závisí na osobní angažovanosti a zájem managementu firmy. </a:t>
            </a:r>
          </a:p>
          <a:p>
            <a:endParaRPr lang="cs-CZ" dirty="0"/>
          </a:p>
        </p:txBody>
      </p:sp>
    </p:spTree>
    <p:extLst>
      <p:ext uri="{BB962C8B-B14F-4D97-AF65-F5344CB8AC3E}">
        <p14:creationId xmlns:p14="http://schemas.microsoft.com/office/powerpoint/2010/main" val="2594381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05B5F7-63E8-470B-BF16-013F6236242C}"/>
              </a:ext>
            </a:extLst>
          </p:cNvPr>
          <p:cNvSpPr>
            <a:spLocks noGrp="1"/>
          </p:cNvSpPr>
          <p:nvPr>
            <p:ph type="title"/>
          </p:nvPr>
        </p:nvSpPr>
        <p:spPr>
          <a:xfrm>
            <a:off x="457200" y="1320628"/>
            <a:ext cx="8229600" cy="1019432"/>
          </a:xfrm>
        </p:spPr>
        <p:txBody>
          <a:bodyPr/>
          <a:lstStyle/>
          <a:p>
            <a:r>
              <a:rPr lang="cs-CZ" b="1" dirty="0"/>
              <a:t>Výhody procesního řízení</a:t>
            </a:r>
          </a:p>
        </p:txBody>
      </p:sp>
      <p:sp>
        <p:nvSpPr>
          <p:cNvPr id="3" name="Zástupný obsah 2">
            <a:extLst>
              <a:ext uri="{FF2B5EF4-FFF2-40B4-BE49-F238E27FC236}">
                <a16:creationId xmlns:a16="http://schemas.microsoft.com/office/drawing/2014/main" id="{47812E50-2186-4E7D-A8A7-A72C137A1664}"/>
              </a:ext>
            </a:extLst>
          </p:cNvPr>
          <p:cNvSpPr>
            <a:spLocks noGrp="1"/>
          </p:cNvSpPr>
          <p:nvPr>
            <p:ph idx="1"/>
          </p:nvPr>
        </p:nvSpPr>
        <p:spPr>
          <a:xfrm>
            <a:off x="457200" y="2281604"/>
            <a:ext cx="8229600" cy="3170270"/>
          </a:xfrm>
        </p:spPr>
        <p:txBody>
          <a:bodyPr>
            <a:noAutofit/>
          </a:bodyPr>
          <a:lstStyle/>
          <a:p>
            <a:r>
              <a:rPr lang="cs-CZ" sz="1425" b="1" dirty="0"/>
              <a:t>Striktně definovaná zodpovědnost za proces </a:t>
            </a:r>
            <a:r>
              <a:rPr lang="cs-CZ" sz="1425" dirty="0"/>
              <a:t>– zodpovědnost je definována na všech úrovních a je striktně dodržována. Proces definuje aktivity, které nejsou předávány pryč z procesního týmu, zodpovědnost je tak zpětně vysledovatelná (u funkčního chybí)</a:t>
            </a:r>
          </a:p>
          <a:p>
            <a:r>
              <a:rPr lang="cs-CZ" sz="1425" b="1" dirty="0"/>
              <a:t>Možnost optimalizace </a:t>
            </a:r>
            <a:r>
              <a:rPr lang="cs-CZ" sz="1425" dirty="0"/>
              <a:t>– dána množství informací, které popisy procesů poskytují. Rozlišuje se optimalizace manuální nebo automatická s podporou software.</a:t>
            </a:r>
          </a:p>
          <a:p>
            <a:r>
              <a:rPr lang="cs-CZ" sz="1425" b="1" dirty="0"/>
              <a:t>Uložení know-how </a:t>
            </a:r>
            <a:r>
              <a:rPr lang="cs-CZ" sz="1425" dirty="0"/>
              <a:t>– největší hodnotou společnosti. V procesním řízení se KH ukládá v podobě procesů, jejich popisech – tyto informace jde sdílet a měnit</a:t>
            </a:r>
          </a:p>
          <a:p>
            <a:r>
              <a:rPr lang="cs-CZ" sz="1425" b="1" dirty="0"/>
              <a:t>Reakce na dynamické změny okolí </a:t>
            </a:r>
            <a:r>
              <a:rPr lang="cs-CZ" sz="1425" dirty="0"/>
              <a:t>– namodelované procesy umožňují pružnost reakce, změny, implementace</a:t>
            </a:r>
          </a:p>
          <a:p>
            <a:r>
              <a:rPr lang="cs-CZ" sz="1425" b="1" dirty="0"/>
              <a:t>Zprůhlednění organizace </a:t>
            </a:r>
            <a:r>
              <a:rPr lang="cs-CZ" sz="1425" dirty="0"/>
              <a:t>– namodelování procesů ve vztahu k ostatním </a:t>
            </a:r>
            <a:r>
              <a:rPr lang="cs-CZ" sz="1425" dirty="0" err="1"/>
              <a:t>org</a:t>
            </a:r>
            <a:r>
              <a:rPr lang="cs-CZ" sz="1425" dirty="0"/>
              <a:t>. umožňuje zefektivnit vztahy.</a:t>
            </a:r>
          </a:p>
          <a:p>
            <a:r>
              <a:rPr lang="cs-CZ" sz="1425" b="1" dirty="0"/>
              <a:t>Podpora v informačních technologiích </a:t>
            </a:r>
            <a:r>
              <a:rPr lang="cs-CZ" sz="1425" dirty="0"/>
              <a:t>– implementace a namodelování procesů v informačním systému</a:t>
            </a:r>
          </a:p>
          <a:p>
            <a:r>
              <a:rPr lang="cs-CZ" sz="1425" b="1" dirty="0"/>
              <a:t>ISO </a:t>
            </a:r>
            <a:r>
              <a:rPr lang="cs-CZ" sz="1425" dirty="0"/>
              <a:t>– dosažení stupně kvality, získání certifikátu ISO</a:t>
            </a:r>
          </a:p>
          <a:p>
            <a:r>
              <a:rPr lang="cs-CZ" sz="1425" b="1" dirty="0"/>
              <a:t>Unifikace popisu pracovních postupů </a:t>
            </a:r>
            <a:r>
              <a:rPr lang="cs-CZ" sz="1425" dirty="0"/>
              <a:t>– popis definovaných pracovních postupů a chování - proces</a:t>
            </a:r>
          </a:p>
        </p:txBody>
      </p:sp>
    </p:spTree>
    <p:extLst>
      <p:ext uri="{BB962C8B-B14F-4D97-AF65-F5344CB8AC3E}">
        <p14:creationId xmlns:p14="http://schemas.microsoft.com/office/powerpoint/2010/main" val="1078083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52867-60C7-49D3-833E-76800547A599}"/>
              </a:ext>
            </a:extLst>
          </p:cNvPr>
          <p:cNvSpPr>
            <a:spLocks noGrp="1"/>
          </p:cNvSpPr>
          <p:nvPr>
            <p:ph type="title"/>
          </p:nvPr>
        </p:nvSpPr>
        <p:spPr>
          <a:xfrm>
            <a:off x="457200" y="1376233"/>
            <a:ext cx="8229600" cy="1260389"/>
          </a:xfrm>
        </p:spPr>
        <p:txBody>
          <a:bodyPr/>
          <a:lstStyle/>
          <a:p>
            <a:r>
              <a:rPr lang="cs-CZ" b="1" dirty="0"/>
              <a:t>Nevýhody procesního řízení</a:t>
            </a:r>
          </a:p>
        </p:txBody>
      </p:sp>
      <p:sp>
        <p:nvSpPr>
          <p:cNvPr id="3" name="Zástupný obsah 2">
            <a:extLst>
              <a:ext uri="{FF2B5EF4-FFF2-40B4-BE49-F238E27FC236}">
                <a16:creationId xmlns:a16="http://schemas.microsoft.com/office/drawing/2014/main" id="{2C0E1B44-9B1F-43A7-83D5-84E049B5354D}"/>
              </a:ext>
            </a:extLst>
          </p:cNvPr>
          <p:cNvSpPr>
            <a:spLocks noGrp="1"/>
          </p:cNvSpPr>
          <p:nvPr>
            <p:ph idx="1"/>
          </p:nvPr>
        </p:nvSpPr>
        <p:spPr>
          <a:xfrm>
            <a:off x="457200" y="2443803"/>
            <a:ext cx="8229600" cy="3008071"/>
          </a:xfrm>
        </p:spPr>
        <p:txBody>
          <a:bodyPr>
            <a:normAutofit fontScale="77500" lnSpcReduction="20000"/>
          </a:bodyPr>
          <a:lstStyle/>
          <a:p>
            <a:r>
              <a:rPr lang="cs-CZ" b="1" dirty="0"/>
              <a:t>Obtížný přechod na nový způsob řízení – </a:t>
            </a:r>
            <a:r>
              <a:rPr lang="cs-CZ" dirty="0"/>
              <a:t>složitý krok, nutno překonat funkční způsob myšlení, změnit podnikovou strukturu, učinit řadu technolog. změn.</a:t>
            </a:r>
          </a:p>
          <a:p>
            <a:r>
              <a:rPr lang="cs-CZ" b="1" dirty="0"/>
              <a:t>Neochota zaměstnanců popisovat a překonávat know-how – </a:t>
            </a:r>
            <a:r>
              <a:rPr lang="cs-CZ" dirty="0"/>
              <a:t>zaměstnanec se obává ztráty své výhody, obava z nahraditelnosti.</a:t>
            </a:r>
          </a:p>
          <a:p>
            <a:r>
              <a:rPr lang="cs-CZ" b="1" dirty="0"/>
              <a:t>Méně častý výskyt pozic Business </a:t>
            </a:r>
            <a:r>
              <a:rPr lang="cs-CZ" b="1" dirty="0" err="1"/>
              <a:t>Analyst</a:t>
            </a:r>
            <a:r>
              <a:rPr lang="cs-CZ" b="1" dirty="0"/>
              <a:t> nebo </a:t>
            </a:r>
            <a:r>
              <a:rPr lang="cs-CZ" b="1" dirty="0" err="1"/>
              <a:t>process</a:t>
            </a:r>
            <a:r>
              <a:rPr lang="cs-CZ" b="1" dirty="0"/>
              <a:t> </a:t>
            </a:r>
            <a:r>
              <a:rPr lang="cs-CZ" b="1" dirty="0" err="1"/>
              <a:t>Designers</a:t>
            </a:r>
            <a:r>
              <a:rPr lang="cs-CZ" b="1" dirty="0"/>
              <a:t> </a:t>
            </a:r>
            <a:r>
              <a:rPr lang="cs-CZ" dirty="0"/>
              <a:t>–  u nás nejsou tyto pozice běžné (modelování a optimalizace procesů)</a:t>
            </a:r>
          </a:p>
        </p:txBody>
      </p:sp>
    </p:spTree>
    <p:extLst>
      <p:ext uri="{BB962C8B-B14F-4D97-AF65-F5344CB8AC3E}">
        <p14:creationId xmlns:p14="http://schemas.microsoft.com/office/powerpoint/2010/main" val="67080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30457"/>
            <a:ext cx="8229600" cy="870044"/>
          </a:xfrm>
        </p:spPr>
        <p:txBody>
          <a:bodyPr/>
          <a:lstStyle/>
          <a:p>
            <a:r>
              <a:rPr lang="pl-PL" b="1" dirty="0"/>
              <a:t>Procesní řízení v ČR </a:t>
            </a:r>
            <a:endParaRPr lang="cs-CZ" b="1" dirty="0"/>
          </a:p>
        </p:txBody>
      </p:sp>
      <p:sp>
        <p:nvSpPr>
          <p:cNvPr id="3" name="Zástupný symbol pro obsah 2"/>
          <p:cNvSpPr>
            <a:spLocks noGrp="1"/>
          </p:cNvSpPr>
          <p:nvPr>
            <p:ph idx="1"/>
          </p:nvPr>
        </p:nvSpPr>
        <p:spPr>
          <a:xfrm>
            <a:off x="457200" y="2361916"/>
            <a:ext cx="8229600" cy="3089957"/>
          </a:xfrm>
        </p:spPr>
        <p:txBody>
          <a:bodyPr>
            <a:normAutofit fontScale="77500" lnSpcReduction="20000"/>
          </a:bodyPr>
          <a:lstStyle/>
          <a:p>
            <a:pPr algn="just"/>
            <a:r>
              <a:rPr lang="cs-CZ" dirty="0"/>
              <a:t>Zlepšování podnikových procesů je nezbytností pro udržení firmy na trhu. Podniky, pod tlakem svých zákazníků, žádajících stále lepší produkty a služby, soustavně uvažují o zlepšování svých procesů z důvodu vysoce konkurenčního prostředí – hlavní hodnoty tržní ekonomiky.</a:t>
            </a:r>
          </a:p>
          <a:p>
            <a:pPr marL="0" indent="0">
              <a:buNone/>
            </a:pPr>
            <a:endParaRPr lang="cs-CZ" dirty="0"/>
          </a:p>
          <a:p>
            <a:pPr marL="0" indent="0">
              <a:buNone/>
            </a:pPr>
            <a:r>
              <a:rPr lang="cs-CZ" dirty="0"/>
              <a:t>Výsledky průzkumu stavu procesního řízení v České republice </a:t>
            </a:r>
            <a:r>
              <a:rPr lang="cs-CZ" dirty="0">
                <a:hlinkClick r:id="rId2"/>
              </a:rPr>
              <a:t>http://bpr.panrepa.org/Jak_si_stoji.pdf</a:t>
            </a:r>
            <a:endParaRPr lang="cs-CZ" dirty="0"/>
          </a:p>
          <a:p>
            <a:pPr marL="0" indent="0">
              <a:buNone/>
            </a:pPr>
            <a:endParaRPr lang="cs-CZ" dirty="0"/>
          </a:p>
        </p:txBody>
      </p:sp>
    </p:spTree>
    <p:extLst>
      <p:ext uri="{BB962C8B-B14F-4D97-AF65-F5344CB8AC3E}">
        <p14:creationId xmlns:p14="http://schemas.microsoft.com/office/powerpoint/2010/main" val="1352042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71400"/>
            <a:ext cx="8229600" cy="798393"/>
          </a:xfrm>
        </p:spPr>
        <p:txBody>
          <a:bodyPr>
            <a:normAutofit fontScale="90000"/>
          </a:bodyPr>
          <a:lstStyle/>
          <a:p>
            <a:r>
              <a:rPr lang="cs-CZ" b="1" dirty="0"/>
              <a:t>Výsledky průzkumu stavu procesního řízení v České republice</a:t>
            </a:r>
          </a:p>
        </p:txBody>
      </p:sp>
      <p:sp>
        <p:nvSpPr>
          <p:cNvPr id="3" name="Zástupný symbol pro obsah 2"/>
          <p:cNvSpPr>
            <a:spLocks noGrp="1"/>
          </p:cNvSpPr>
          <p:nvPr>
            <p:ph idx="1"/>
          </p:nvPr>
        </p:nvSpPr>
        <p:spPr>
          <a:xfrm>
            <a:off x="416257" y="2597339"/>
            <a:ext cx="8229600" cy="2854534"/>
          </a:xfrm>
        </p:spPr>
        <p:txBody>
          <a:bodyPr>
            <a:normAutofit fontScale="32500" lnSpcReduction="20000"/>
          </a:bodyPr>
          <a:lstStyle/>
          <a:p>
            <a:pPr marL="0" indent="0">
              <a:buNone/>
            </a:pPr>
            <a:r>
              <a:rPr lang="cs-CZ" b="1" dirty="0"/>
              <a:t>Překážky při zavádění procesního řízení : </a:t>
            </a:r>
          </a:p>
          <a:p>
            <a:pPr marL="0" indent="0">
              <a:buNone/>
            </a:pPr>
            <a:r>
              <a:rPr lang="cs-CZ" dirty="0"/>
              <a:t>1. Vnímání BPM jako čist ě technologické záležitosti. </a:t>
            </a:r>
          </a:p>
          <a:p>
            <a:pPr marL="0" indent="0">
              <a:buNone/>
            </a:pPr>
            <a:r>
              <a:rPr lang="cs-CZ" dirty="0"/>
              <a:t>2. Vnitropodnikové rozporné přístupy k BPM. </a:t>
            </a:r>
          </a:p>
          <a:p>
            <a:pPr marL="0" indent="0">
              <a:buNone/>
            </a:pPr>
            <a:r>
              <a:rPr lang="cs-CZ" dirty="0"/>
              <a:t>3. Zavádění BPM bez vhodné metodiky. </a:t>
            </a:r>
          </a:p>
          <a:p>
            <a:pPr marL="0" indent="0">
              <a:buNone/>
            </a:pPr>
            <a:r>
              <a:rPr lang="cs-CZ" dirty="0"/>
              <a:t>4. Nedostatek kvalifikovaných pracovníků. </a:t>
            </a:r>
          </a:p>
          <a:p>
            <a:pPr marL="0" indent="0">
              <a:buNone/>
            </a:pPr>
            <a:r>
              <a:rPr lang="cs-CZ" dirty="0"/>
              <a:t>5. Příliš obecný přístup. </a:t>
            </a:r>
          </a:p>
          <a:p>
            <a:pPr marL="0" indent="0">
              <a:buNone/>
            </a:pPr>
            <a:r>
              <a:rPr lang="cs-CZ" dirty="0"/>
              <a:t>6. Nezainteresovanost vedení i pracovníků. </a:t>
            </a:r>
          </a:p>
          <a:p>
            <a:endParaRPr lang="cs-CZ" dirty="0"/>
          </a:p>
          <a:p>
            <a:pPr marL="0" indent="0">
              <a:buNone/>
            </a:pPr>
            <a:r>
              <a:rPr lang="cs-CZ" b="1" dirty="0"/>
              <a:t>Odpovědi respondentů průzkumu v ČR jsou částečně podobné - mezi největší překážky podle jejich vyjádření patří: </a:t>
            </a:r>
            <a:endParaRPr lang="cs-CZ" dirty="0"/>
          </a:p>
          <a:p>
            <a:pPr marL="0" indent="0">
              <a:buNone/>
            </a:pPr>
            <a:r>
              <a:rPr lang="cs-CZ" dirty="0"/>
              <a:t>1. obavy a nechuť ke změnám, </a:t>
            </a:r>
          </a:p>
          <a:p>
            <a:pPr marL="0" indent="0">
              <a:buNone/>
            </a:pPr>
            <a:r>
              <a:rPr lang="cs-CZ" dirty="0"/>
              <a:t>2. příliš rozsáhle definovaný projekt a špatně popsané cíle, </a:t>
            </a:r>
          </a:p>
          <a:p>
            <a:pPr marL="0" indent="0">
              <a:buNone/>
            </a:pPr>
            <a:r>
              <a:rPr lang="pl-PL" dirty="0"/>
              <a:t>3. malá podpora vedením firmy, </a:t>
            </a:r>
          </a:p>
          <a:p>
            <a:pPr marL="0" indent="0">
              <a:buNone/>
            </a:pPr>
            <a:r>
              <a:rPr lang="cs-CZ" dirty="0"/>
              <a:t>4. nezainteresovanost pracovníků. </a:t>
            </a:r>
          </a:p>
          <a:p>
            <a:endParaRPr lang="cs-CZ" dirty="0"/>
          </a:p>
          <a:p>
            <a:pPr marL="0" indent="0">
              <a:buNone/>
            </a:pPr>
            <a:r>
              <a:rPr lang="cs-CZ" dirty="0"/>
              <a:t>Z výsledků vyplývá, že kritickým faktorem úspěchu je </a:t>
            </a:r>
            <a:r>
              <a:rPr lang="cs-CZ" b="1" i="1" dirty="0">
                <a:solidFill>
                  <a:srgbClr val="FF0000"/>
                </a:solidFill>
              </a:rPr>
              <a:t>přístup samotných zaměstnanců</a:t>
            </a:r>
            <a:r>
              <a:rPr lang="cs-CZ" dirty="0"/>
              <a:t>. Potvrzuje to i fakt, že 66% respondent ů se zavedeným procesním řízením se trvale věnuje řízení firemní kultury. </a:t>
            </a:r>
          </a:p>
          <a:p>
            <a:pPr marL="0" indent="0">
              <a:buNone/>
            </a:pPr>
            <a:endParaRPr lang="cs-CZ" dirty="0"/>
          </a:p>
        </p:txBody>
      </p:sp>
    </p:spTree>
    <p:extLst>
      <p:ext uri="{BB962C8B-B14F-4D97-AF65-F5344CB8AC3E}">
        <p14:creationId xmlns:p14="http://schemas.microsoft.com/office/powerpoint/2010/main" val="3909025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848565-1A6E-4526-8723-0F95D7A3C0DF}"/>
              </a:ext>
            </a:extLst>
          </p:cNvPr>
          <p:cNvSpPr>
            <a:spLocks noGrp="1"/>
          </p:cNvSpPr>
          <p:nvPr>
            <p:ph type="title"/>
          </p:nvPr>
        </p:nvSpPr>
        <p:spPr>
          <a:xfrm>
            <a:off x="457200" y="1256447"/>
            <a:ext cx="8229600" cy="1310185"/>
          </a:xfrm>
        </p:spPr>
        <p:txBody>
          <a:bodyPr>
            <a:normAutofit fontScale="90000"/>
          </a:bodyPr>
          <a:lstStyle/>
          <a:p>
            <a:r>
              <a:rPr lang="cs-CZ" b="1" dirty="0"/>
              <a:t>Výsledky průzkumu stavu procesního řízení v České republice</a:t>
            </a:r>
          </a:p>
        </p:txBody>
      </p:sp>
      <p:sp>
        <p:nvSpPr>
          <p:cNvPr id="3" name="Zástupný obsah 2">
            <a:extLst>
              <a:ext uri="{FF2B5EF4-FFF2-40B4-BE49-F238E27FC236}">
                <a16:creationId xmlns:a16="http://schemas.microsoft.com/office/drawing/2014/main" id="{5AF2052A-21B4-41A8-BCDE-60DF4BDEAE4A}"/>
              </a:ext>
            </a:extLst>
          </p:cNvPr>
          <p:cNvSpPr>
            <a:spLocks noGrp="1"/>
          </p:cNvSpPr>
          <p:nvPr>
            <p:ph idx="1"/>
          </p:nvPr>
        </p:nvSpPr>
        <p:spPr>
          <a:xfrm>
            <a:off x="457200" y="2474509"/>
            <a:ext cx="8229600" cy="2977364"/>
          </a:xfrm>
        </p:spPr>
        <p:txBody>
          <a:bodyPr>
            <a:normAutofit fontScale="47500" lnSpcReduction="20000"/>
          </a:bodyPr>
          <a:lstStyle/>
          <a:p>
            <a:endParaRPr lang="cs-CZ" dirty="0"/>
          </a:p>
          <a:p>
            <a:pPr marL="0" indent="0">
              <a:buNone/>
            </a:pPr>
            <a:r>
              <a:rPr lang="pl-PL" b="1" dirty="0"/>
              <a:t>Odpovědnost za procesní řízení ve firmě: </a:t>
            </a:r>
            <a:endParaRPr lang="cs-CZ" dirty="0"/>
          </a:p>
          <a:p>
            <a:r>
              <a:rPr lang="cs-CZ" dirty="0"/>
              <a:t>manažer pro informatiku 40%, </a:t>
            </a:r>
          </a:p>
          <a:p>
            <a:r>
              <a:rPr lang="cs-CZ" dirty="0"/>
              <a:t> manažer procesů 20%, </a:t>
            </a:r>
          </a:p>
          <a:p>
            <a:r>
              <a:rPr lang="cs-CZ" dirty="0" err="1"/>
              <a:t>quality</a:t>
            </a:r>
            <a:r>
              <a:rPr lang="cs-CZ" dirty="0"/>
              <a:t> leader 4%, </a:t>
            </a:r>
          </a:p>
          <a:p>
            <a:r>
              <a:rPr lang="cs-CZ" dirty="0"/>
              <a:t>manažer jakosti 36%. </a:t>
            </a:r>
          </a:p>
          <a:p>
            <a:endParaRPr lang="cs-CZ" dirty="0"/>
          </a:p>
          <a:p>
            <a:pPr marL="0" indent="0">
              <a:buNone/>
            </a:pPr>
            <a:r>
              <a:rPr lang="cs-CZ" b="1" dirty="0"/>
              <a:t>Stav procesního řízení firmy: </a:t>
            </a:r>
            <a:endParaRPr lang="cs-CZ" dirty="0"/>
          </a:p>
          <a:p>
            <a:r>
              <a:rPr lang="cs-CZ" dirty="0"/>
              <a:t>zavedlo 59%, </a:t>
            </a:r>
          </a:p>
          <a:p>
            <a:r>
              <a:rPr lang="cs-CZ" dirty="0"/>
              <a:t>plánuje zavést během 1-3 let 35%, </a:t>
            </a:r>
          </a:p>
          <a:p>
            <a:r>
              <a:rPr lang="cs-CZ" dirty="0"/>
              <a:t>uvažuje o zavedení 6%. </a:t>
            </a:r>
          </a:p>
          <a:p>
            <a:endParaRPr lang="cs-CZ" dirty="0"/>
          </a:p>
        </p:txBody>
      </p:sp>
    </p:spTree>
    <p:extLst>
      <p:ext uri="{BB962C8B-B14F-4D97-AF65-F5344CB8AC3E}">
        <p14:creationId xmlns:p14="http://schemas.microsoft.com/office/powerpoint/2010/main" val="4189681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97390"/>
            <a:ext cx="8229600" cy="1064525"/>
          </a:xfrm>
        </p:spPr>
        <p:txBody>
          <a:bodyPr>
            <a:normAutofit fontScale="90000"/>
          </a:bodyPr>
          <a:lstStyle/>
          <a:p>
            <a:r>
              <a:rPr lang="cs-CZ" b="1" dirty="0"/>
              <a:t>Výsledky průzkumu stavu procesního řízení v České republice</a:t>
            </a:r>
            <a:endParaRPr lang="cs-CZ" dirty="0"/>
          </a:p>
        </p:txBody>
      </p:sp>
      <p:sp>
        <p:nvSpPr>
          <p:cNvPr id="3" name="Zástupný symbol pro obsah 2"/>
          <p:cNvSpPr>
            <a:spLocks noGrp="1"/>
          </p:cNvSpPr>
          <p:nvPr>
            <p:ph idx="1"/>
          </p:nvPr>
        </p:nvSpPr>
        <p:spPr>
          <a:xfrm>
            <a:off x="457200" y="2515453"/>
            <a:ext cx="8229600" cy="2936420"/>
          </a:xfrm>
        </p:spPr>
        <p:txBody>
          <a:bodyPr>
            <a:normAutofit fontScale="47500" lnSpcReduction="20000"/>
          </a:bodyPr>
          <a:lstStyle/>
          <a:p>
            <a:pPr marL="0" indent="0">
              <a:buNone/>
            </a:pPr>
            <a:r>
              <a:rPr lang="cs-CZ" b="1" dirty="0"/>
              <a:t>Odpovědnost za procesní řízení ve firmě: </a:t>
            </a:r>
          </a:p>
          <a:p>
            <a:pPr marL="0" indent="0">
              <a:buNone/>
            </a:pPr>
            <a:endParaRPr lang="cs-CZ" dirty="0"/>
          </a:p>
          <a:p>
            <a:r>
              <a:rPr lang="cs-CZ" dirty="0"/>
              <a:t>• manažer pro informatiku 40%, </a:t>
            </a:r>
          </a:p>
          <a:p>
            <a:r>
              <a:rPr lang="cs-CZ" dirty="0"/>
              <a:t>• manažer procesů 20%, </a:t>
            </a:r>
          </a:p>
          <a:p>
            <a:r>
              <a:rPr lang="cs-CZ" dirty="0"/>
              <a:t>• </a:t>
            </a:r>
            <a:r>
              <a:rPr lang="cs-CZ" dirty="0" err="1"/>
              <a:t>quality</a:t>
            </a:r>
            <a:r>
              <a:rPr lang="cs-CZ" dirty="0"/>
              <a:t> leader 4%, </a:t>
            </a:r>
          </a:p>
          <a:p>
            <a:r>
              <a:rPr lang="cs-CZ" dirty="0"/>
              <a:t>• manažer jakosti 36%. Zavedená pozice pro odpovědnost za procesní řízení ve firmě Odpovědi na otázku „kdo je odpovědný za procesní řízení ve firmě“ ukázaly, že ve většině firem stále ještě převažuje „informatické pojetí“ procesního řízení. Nicméně dobrým znamením je, že v téměř stejném počtu případů je procesní řízení považováno za součást řízení jakosti. Jen (nebo dokonce již?). 20% firem pak má zavedenou pozici manažera procesů. Předpokládáme, že viditelný trend posunu chápání procesního řízení nikoliv jako technologické záležitosti se bude v budoucnosti dále prohlubovat. </a:t>
            </a:r>
          </a:p>
        </p:txBody>
      </p:sp>
    </p:spTree>
    <p:extLst>
      <p:ext uri="{BB962C8B-B14F-4D97-AF65-F5344CB8AC3E}">
        <p14:creationId xmlns:p14="http://schemas.microsoft.com/office/powerpoint/2010/main" val="2974255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a:t>1. Úvod </a:t>
            </a:r>
            <a:r>
              <a:rPr lang="cs-CZ" b="1" dirty="0"/>
              <a:t>do procesního řízení</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75225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7626"/>
            <a:ext cx="8229600" cy="1105469"/>
          </a:xfrm>
        </p:spPr>
        <p:txBody>
          <a:bodyPr>
            <a:normAutofit fontScale="90000"/>
          </a:bodyPr>
          <a:lstStyle/>
          <a:p>
            <a:r>
              <a:rPr lang="cs-CZ" b="1" dirty="0"/>
              <a:t>Výsledky průzkumu stavu procesního řízení v České republice</a:t>
            </a:r>
            <a:endParaRPr lang="cs-CZ" dirty="0"/>
          </a:p>
        </p:txBody>
      </p:sp>
      <p:sp>
        <p:nvSpPr>
          <p:cNvPr id="3" name="Zástupný symbol pro obsah 2"/>
          <p:cNvSpPr>
            <a:spLocks noGrp="1"/>
          </p:cNvSpPr>
          <p:nvPr>
            <p:ph idx="1"/>
          </p:nvPr>
        </p:nvSpPr>
        <p:spPr>
          <a:xfrm>
            <a:off x="457200" y="2535925"/>
            <a:ext cx="8229600" cy="2915948"/>
          </a:xfrm>
        </p:spPr>
        <p:txBody>
          <a:bodyPr>
            <a:normAutofit fontScale="40000" lnSpcReduction="20000"/>
          </a:bodyPr>
          <a:lstStyle/>
          <a:p>
            <a:pPr marL="0" indent="0" algn="just">
              <a:buNone/>
            </a:pPr>
            <a:r>
              <a:rPr lang="cs-CZ" dirty="0"/>
              <a:t>Odpovědi na otázku po používané metodice procesního řízení poskytly opravdu zajímavé informace. Převažující podíl odpovědí „ISO“ dobře koresponduje s rozšířeným pojetím procesního řízení jako součásti řízení jakosti, jak ukázala první otázka (viz výše). Na ostatních uváděných metodikách je též dobře patrný stále ještě rozšířený technologický (resp. informatický) akcent. 16% firem přitom přiznává, že k procesnímu řízení žádnou metodiku nepoužívá. </a:t>
            </a:r>
          </a:p>
          <a:p>
            <a:pPr marL="0" indent="0">
              <a:buNone/>
            </a:pPr>
            <a:r>
              <a:rPr lang="cs-CZ" b="1" dirty="0"/>
              <a:t>Důvody k přechodu na procesní řízení: </a:t>
            </a:r>
          </a:p>
          <a:p>
            <a:r>
              <a:rPr lang="cs-CZ" dirty="0"/>
              <a:t>snižování nákladů 18%, </a:t>
            </a:r>
          </a:p>
          <a:p>
            <a:r>
              <a:rPr lang="cs-CZ" dirty="0"/>
              <a:t>konkurenční tlak 9%, </a:t>
            </a:r>
          </a:p>
          <a:p>
            <a:r>
              <a:rPr lang="cs-CZ" dirty="0"/>
              <a:t>zvyšování kvality služeb 19%, </a:t>
            </a:r>
          </a:p>
          <a:p>
            <a:r>
              <a:rPr lang="cs-CZ" dirty="0"/>
              <a:t>zvyšování kvality produktu 18%, </a:t>
            </a:r>
          </a:p>
          <a:p>
            <a:r>
              <a:rPr lang="cs-CZ" dirty="0"/>
              <a:t>snížení časové náročnosti 5%, </a:t>
            </a:r>
          </a:p>
          <a:p>
            <a:r>
              <a:rPr lang="cs-CZ" dirty="0"/>
              <a:t>snaha odhalit své slabé stránky 7%, </a:t>
            </a:r>
          </a:p>
          <a:p>
            <a:r>
              <a:rPr lang="cs-CZ" dirty="0"/>
              <a:t>využití moderních technologií 13%, </a:t>
            </a:r>
          </a:p>
          <a:p>
            <a:r>
              <a:rPr lang="cs-CZ" dirty="0"/>
              <a:t>zavedení managementu jakosti do firmy 11%</a:t>
            </a:r>
          </a:p>
        </p:txBody>
      </p:sp>
    </p:spTree>
    <p:extLst>
      <p:ext uri="{BB962C8B-B14F-4D97-AF65-F5344CB8AC3E}">
        <p14:creationId xmlns:p14="http://schemas.microsoft.com/office/powerpoint/2010/main" val="3506045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2. Rozhodování typu „make or </a:t>
            </a:r>
            <a:r>
              <a:rPr lang="cs-CZ" b="1" dirty="0" err="1"/>
              <a:t>buy</a:t>
            </a:r>
            <a:r>
              <a:rPr lang="cs-CZ" b="1" dirty="0"/>
              <a:t>“</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086787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34FE36-7078-4080-BC77-7A79DAAC812D}"/>
              </a:ext>
            </a:extLst>
          </p:cNvPr>
          <p:cNvSpPr txBox="1">
            <a:spLocks noGrp="1"/>
          </p:cNvSpPr>
          <p:nvPr>
            <p:ph type="title"/>
          </p:nvPr>
        </p:nvSpPr>
        <p:spPr>
          <a:xfrm>
            <a:off x="457200" y="631768"/>
            <a:ext cx="8229600" cy="822960"/>
          </a:xfrm>
        </p:spPr>
        <p:txBody>
          <a:bodyPr/>
          <a:lstStyle/>
          <a:p>
            <a:pPr lvl="0"/>
            <a:r>
              <a:rPr lang="cs-CZ" sz="3600" b="1"/>
              <a:t>„Vyrobit či nakoupit?“</a:t>
            </a:r>
          </a:p>
        </p:txBody>
      </p:sp>
      <p:sp>
        <p:nvSpPr>
          <p:cNvPr id="3" name="Zástupný obsah 2">
            <a:extLst>
              <a:ext uri="{FF2B5EF4-FFF2-40B4-BE49-F238E27FC236}">
                <a16:creationId xmlns:a16="http://schemas.microsoft.com/office/drawing/2014/main" id="{A7AD8F2B-F602-4C87-B613-BCE88CC8532F}"/>
              </a:ext>
            </a:extLst>
          </p:cNvPr>
          <p:cNvSpPr txBox="1">
            <a:spLocks noGrp="1"/>
          </p:cNvSpPr>
          <p:nvPr>
            <p:ph idx="1"/>
          </p:nvPr>
        </p:nvSpPr>
        <p:spPr>
          <a:xfrm>
            <a:off x="457200" y="1571103"/>
            <a:ext cx="8229600" cy="4414174"/>
          </a:xfrm>
        </p:spPr>
        <p:txBody>
          <a:bodyPr>
            <a:noAutofit/>
          </a:bodyPr>
          <a:lstStyle/>
          <a:p>
            <a:pPr lvl="0"/>
            <a:r>
              <a:rPr lang="cs-CZ" sz="1800"/>
              <a:t>JDE O JEDNU ZE </a:t>
            </a:r>
            <a:r>
              <a:rPr lang="cs-CZ" sz="1800" b="1"/>
              <a:t>ZÁKLADNÍCH OTÁZEK </a:t>
            </a:r>
            <a:r>
              <a:rPr lang="cs-CZ" sz="1800"/>
              <a:t>JIŽ PŘI SAMOTNÉM ZAKLÁDÁNÍ PODNIKU </a:t>
            </a:r>
          </a:p>
          <a:p>
            <a:pPr lvl="0"/>
            <a:r>
              <a:rPr lang="cs-CZ" sz="1800"/>
              <a:t>V OBLASTI TZV. POŘIZOVACÍ LOGISTIKY TATO STRATEGIE PŘÍMO SOUVISÍ S ROZHODOVÁNÍM PRO NÁKUP NEBO VÝROBU KONKRÉTNÍHO VÝROBKU NEBO JEHO DÍLU ČI DÍLŮ, KTERÉ JSOU NEZBYTNÉ K JEHO KOMPLETACI</a:t>
            </a:r>
          </a:p>
          <a:p>
            <a:pPr lvl="0"/>
            <a:r>
              <a:rPr lang="cs-CZ" sz="1800"/>
              <a:t>PŘI ROZHODOVÁNÍ JE TŘEBA BRÁT V ÚVAHU </a:t>
            </a:r>
            <a:r>
              <a:rPr lang="cs-CZ" sz="1800" b="1"/>
              <a:t>NÁKLADY NA NÁKUP A POŘÍZENÍ </a:t>
            </a:r>
            <a:r>
              <a:rPr lang="cs-CZ" sz="1800"/>
              <a:t>A POROVNAT S </a:t>
            </a:r>
            <a:r>
              <a:rPr lang="cs-CZ" sz="1800" b="1"/>
              <a:t>NÁKLADY VLASTNÍ VÝROBY</a:t>
            </a:r>
            <a:r>
              <a:rPr lang="cs-CZ" sz="1800"/>
              <a:t>, JDE TEDY O </a:t>
            </a:r>
            <a:r>
              <a:rPr lang="cs-CZ" sz="1800" b="1"/>
              <a:t>KALKULACI NÁKLADŮ VLASTNÍ VÝROBY VS. DODAVATELSKÉ CENY</a:t>
            </a:r>
          </a:p>
          <a:p>
            <a:pPr lvl="0"/>
            <a:r>
              <a:rPr lang="cs-CZ" sz="1800"/>
              <a:t>MYSLÍM, ŽE S TOUTO ROZHODOVACÍ STRATEGIÍ, ANIŽ BYCHOM SI TO UVĚDOMOVALI, SE NĚKTEŘÍ ZA NÁS SETKALI I V BĚŽNÉM ŽIVOTĚ A TO JIŽ NAPŘ. V DĚTSTVÍ, KDY JSME ŘEŠILI TŘEBA OTÁZKU, ZDA DÁREK PRO MÁMU VYROBIT NEBO KOUPIT </a:t>
            </a:r>
          </a:p>
          <a:p>
            <a:pPr lvl="0"/>
            <a:r>
              <a:rPr lang="cs-CZ" sz="1800"/>
              <a:t>NAŠE ROZHODNUTÍ BYLO OVLIVNĚNO KONKRÉTNÍMI KRITÉRII A ÚPLNĚ STEJNĚ, JEN POCHOPITELNĚ V JINÉM MĚŘÍTKU, TO FUNGUJE I V PŘÍPADĚ FIREM A PODNIKŮ</a:t>
            </a:r>
          </a:p>
          <a:p>
            <a:pPr lvl="0"/>
            <a:endParaRPr lang="cs-CZ"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5200A9-2617-4E01-95B8-FAF72C7B3BF5}"/>
              </a:ext>
            </a:extLst>
          </p:cNvPr>
          <p:cNvSpPr txBox="1">
            <a:spLocks noGrp="1"/>
          </p:cNvSpPr>
          <p:nvPr>
            <p:ph type="title"/>
          </p:nvPr>
        </p:nvSpPr>
        <p:spPr>
          <a:xfrm>
            <a:off x="457200" y="631768"/>
            <a:ext cx="8229600" cy="822960"/>
          </a:xfrm>
        </p:spPr>
        <p:txBody>
          <a:bodyPr/>
          <a:lstStyle/>
          <a:p>
            <a:pPr lvl="0"/>
            <a:r>
              <a:rPr lang="cs-CZ" sz="3600" b="1"/>
              <a:t>„Vyrobit či nakoupit?“</a:t>
            </a:r>
          </a:p>
        </p:txBody>
      </p:sp>
      <p:sp>
        <p:nvSpPr>
          <p:cNvPr id="3" name="Zástupný obsah 2">
            <a:extLst>
              <a:ext uri="{FF2B5EF4-FFF2-40B4-BE49-F238E27FC236}">
                <a16:creationId xmlns:a16="http://schemas.microsoft.com/office/drawing/2014/main" id="{08355AE7-0A43-49E8-BE1A-7C5A33101F0C}"/>
              </a:ext>
            </a:extLst>
          </p:cNvPr>
          <p:cNvSpPr txBox="1">
            <a:spLocks noGrp="1"/>
          </p:cNvSpPr>
          <p:nvPr>
            <p:ph idx="1"/>
          </p:nvPr>
        </p:nvSpPr>
        <p:spPr>
          <a:xfrm>
            <a:off x="457200" y="1537856"/>
            <a:ext cx="8229600" cy="4447422"/>
          </a:xfrm>
        </p:spPr>
        <p:txBody>
          <a:bodyPr>
            <a:noAutofit/>
          </a:bodyPr>
          <a:lstStyle/>
          <a:p>
            <a:pPr lvl="0"/>
            <a:r>
              <a:rPr lang="cs-CZ" sz="1800" b="1"/>
              <a:t>TATO OTÁZKA VYVSTÁVÁ V TĚCHTO PŘÍPADECH</a:t>
            </a:r>
          </a:p>
          <a:p>
            <a:pPr marL="0" lvl="0" indent="0">
              <a:buNone/>
            </a:pPr>
            <a:endParaRPr lang="cs-CZ" sz="1800" b="1"/>
          </a:p>
          <a:p>
            <a:pPr lvl="0">
              <a:buFont typeface="Calibri Light"/>
              <a:buAutoNum type="alphaLcPeriod"/>
            </a:pPr>
            <a:r>
              <a:rPr lang="cs-CZ" sz="1800"/>
              <a:t>Při samotném zakládání podniku</a:t>
            </a:r>
          </a:p>
          <a:p>
            <a:pPr lvl="0">
              <a:buFont typeface="Calibri Light"/>
              <a:buAutoNum type="alphaLcPeriod"/>
            </a:pPr>
            <a:r>
              <a:rPr lang="cs-CZ" sz="1800"/>
              <a:t>Při snižování kapacit</a:t>
            </a:r>
          </a:p>
          <a:p>
            <a:pPr lvl="0">
              <a:buFont typeface="Calibri Light"/>
              <a:buAutoNum type="alphaLcPeriod"/>
            </a:pPr>
            <a:r>
              <a:rPr lang="cs-CZ" sz="1800"/>
              <a:t>Při zavádění nové výroby nebo její reorganizaci</a:t>
            </a:r>
          </a:p>
          <a:p>
            <a:pPr lvl="0">
              <a:buFont typeface="Calibri Light"/>
              <a:buAutoNum type="alphaLcPeriod"/>
            </a:pPr>
            <a:r>
              <a:rPr lang="cs-CZ" sz="1800"/>
              <a:t>Při obnově výrobních prostředků</a:t>
            </a:r>
          </a:p>
          <a:p>
            <a:pPr lvl="0">
              <a:buFont typeface="Calibri Light"/>
              <a:buAutoNum type="alphaLcPeriod"/>
            </a:pPr>
            <a:r>
              <a:rPr lang="cs-CZ" sz="1800"/>
              <a:t>Při změnách dodávek, dodavatelů, při změně situace na trhu - sezóny</a:t>
            </a:r>
          </a:p>
          <a:p>
            <a:pPr lvl="0">
              <a:buFont typeface="Calibri Light"/>
              <a:buAutoNum type="alphaLcPeriod"/>
            </a:pPr>
            <a:r>
              <a:rPr lang="cs-CZ" sz="1800"/>
              <a:t>Při změně množství objemu výroby nebo cenové struktury dodávek</a:t>
            </a:r>
          </a:p>
          <a:p>
            <a:pPr lvl="0">
              <a:buFont typeface="Calibri Light"/>
              <a:buAutoNum type="alphaLcPeriod"/>
            </a:pPr>
            <a:r>
              <a:rPr lang="cs-CZ" sz="1800"/>
              <a:t>Při nenadále změně požadavků odběratelů</a:t>
            </a:r>
          </a:p>
          <a:p>
            <a:pPr lvl="0">
              <a:buFont typeface="Calibri Light"/>
              <a:buAutoNum type="alphaLcPeriod"/>
            </a:pPr>
            <a:r>
              <a:rPr lang="cs-CZ" sz="1800"/>
              <a:t>Při prodloužení pronájmu</a:t>
            </a:r>
          </a:p>
          <a:p>
            <a:pPr lvl="0">
              <a:buFont typeface="Calibri Light"/>
              <a:buAutoNum type="alphaLcPeriod"/>
            </a:pPr>
            <a:r>
              <a:rPr lang="cs-CZ" sz="1800"/>
              <a:t>Při vzniku neplánovaných okolností a zásahu vyšší moci</a:t>
            </a:r>
          </a:p>
          <a:p>
            <a:pPr lvl="0">
              <a:buFont typeface="Calibri Light"/>
              <a:buAutoNum type="alphaLcPeriod"/>
            </a:pPr>
            <a:endParaRPr lang="cs-CZ" sz="1800"/>
          </a:p>
          <a:p>
            <a:pPr lvl="0"/>
            <a:endParaRPr lang="cs-CZ"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A734AF-90F0-4E03-B14D-17EB4D30CEFB}"/>
              </a:ext>
            </a:extLst>
          </p:cNvPr>
          <p:cNvSpPr txBox="1">
            <a:spLocks noGrp="1"/>
          </p:cNvSpPr>
          <p:nvPr>
            <p:ph type="title"/>
          </p:nvPr>
        </p:nvSpPr>
        <p:spPr>
          <a:xfrm>
            <a:off x="457200" y="615144"/>
            <a:ext cx="8229600" cy="872831"/>
          </a:xfrm>
        </p:spPr>
        <p:txBody>
          <a:bodyPr/>
          <a:lstStyle/>
          <a:p>
            <a:pPr lvl="0"/>
            <a:r>
              <a:rPr lang="cs-CZ" sz="3600" b="1"/>
              <a:t>„Vyrobit či nakoupit?“</a:t>
            </a:r>
            <a:endParaRPr lang="cs-CZ"/>
          </a:p>
        </p:txBody>
      </p:sp>
      <p:sp>
        <p:nvSpPr>
          <p:cNvPr id="3" name="Zástupný obsah 2">
            <a:extLst>
              <a:ext uri="{FF2B5EF4-FFF2-40B4-BE49-F238E27FC236}">
                <a16:creationId xmlns:a16="http://schemas.microsoft.com/office/drawing/2014/main" id="{B706429D-893B-493C-A778-FE44F6838005}"/>
              </a:ext>
            </a:extLst>
          </p:cNvPr>
          <p:cNvSpPr txBox="1">
            <a:spLocks noGrp="1"/>
          </p:cNvSpPr>
          <p:nvPr>
            <p:ph idx="1"/>
          </p:nvPr>
        </p:nvSpPr>
        <p:spPr>
          <a:xfrm>
            <a:off x="457200" y="1487975"/>
            <a:ext cx="8229600" cy="4090723"/>
          </a:xfrm>
        </p:spPr>
        <p:txBody>
          <a:bodyPr/>
          <a:lstStyle/>
          <a:p>
            <a:pPr lvl="0"/>
            <a:r>
              <a:rPr lang="cs-CZ" sz="1800" b="1"/>
              <a:t>NESPRÁVNÉ ROZHODNUTÍ </a:t>
            </a:r>
            <a:r>
              <a:rPr lang="cs-CZ" sz="1800"/>
              <a:t>MŮŽE ZPŮSOBIT NUTNOU ZMĚNU SORTIMENTU VYRÁBĚNÝCH VÝROBKŮ, ZHORŠENÍ KVALITY STÁVAJÍCÍCH, NESCHOPNOST USPOKOJIT POTŘEBY ODBĚRATELŮ NEBO SAMOTNÝCH KONCOVÝCH ZÁKAZNÍKŮ</a:t>
            </a:r>
          </a:p>
          <a:p>
            <a:pPr lvl="0"/>
            <a:r>
              <a:rPr lang="cs-CZ" sz="1800"/>
              <a:t>NESPRÁVNÉ ROZHODNUTÍ MŮŽE ZPŮSOBIT NÁSTUP KONKURENČNÍHO PODNIKU A PRO NÁS TÍM </a:t>
            </a:r>
            <a:r>
              <a:rPr lang="cs-CZ" sz="1800" b="1"/>
              <a:t>ZTRÁTU TRHU</a:t>
            </a:r>
          </a:p>
          <a:p>
            <a:pPr lvl="0"/>
            <a:endParaRPr lang="cs-CZ" sz="1800" b="1"/>
          </a:p>
          <a:p>
            <a:pPr lvl="0"/>
            <a:endParaRPr lang="cs-CZ" sz="1800" b="1"/>
          </a:p>
          <a:p>
            <a:pPr lvl="0"/>
            <a:endParaRPr lang="cs-CZ" sz="1800" b="1"/>
          </a:p>
          <a:p>
            <a:pPr lvl="0"/>
            <a:endParaRPr lang="cs-CZ" sz="1800" b="1"/>
          </a:p>
          <a:p>
            <a:pPr lvl="0"/>
            <a:endParaRPr lang="cs-CZ" sz="1800" b="1"/>
          </a:p>
          <a:p>
            <a:pPr lvl="0"/>
            <a:r>
              <a:rPr lang="cs-CZ" sz="1800"/>
              <a:t>V KONEČNÉM DŮSLEDKU MŮŽE ZPŮSOBIT PŘÍMO </a:t>
            </a:r>
            <a:r>
              <a:rPr lang="cs-CZ" sz="1800" b="1"/>
              <a:t>ZÁNIK PODNIKU</a:t>
            </a:r>
          </a:p>
        </p:txBody>
      </p:sp>
      <p:pic>
        <p:nvPicPr>
          <p:cNvPr id="4" name="Obrázek 3">
            <a:extLst>
              <a:ext uri="{FF2B5EF4-FFF2-40B4-BE49-F238E27FC236}">
                <a16:creationId xmlns:a16="http://schemas.microsoft.com/office/drawing/2014/main" id="{14CB6036-A3D2-4488-A074-C3620CCC0EA2}"/>
              </a:ext>
            </a:extLst>
          </p:cNvPr>
          <p:cNvPicPr>
            <a:picLocks noChangeAspect="1"/>
          </p:cNvPicPr>
          <p:nvPr/>
        </p:nvPicPr>
        <p:blipFill>
          <a:blip r:embed="rId2"/>
          <a:stretch>
            <a:fillRect/>
          </a:stretch>
        </p:blipFill>
        <p:spPr>
          <a:xfrm>
            <a:off x="4442722" y="2948162"/>
            <a:ext cx="2619371" cy="1743075"/>
          </a:xfrm>
          <a:prstGeom prst="rect">
            <a:avLst/>
          </a:prstGeom>
          <a:noFill/>
          <a:ln cap="flat">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F8AEF-2AD1-4C8A-8A66-1CFD26597E0F}"/>
              </a:ext>
            </a:extLst>
          </p:cNvPr>
          <p:cNvSpPr txBox="1">
            <a:spLocks noGrp="1"/>
          </p:cNvSpPr>
          <p:nvPr>
            <p:ph type="title"/>
          </p:nvPr>
        </p:nvSpPr>
        <p:spPr>
          <a:xfrm>
            <a:off x="457200" y="698272"/>
            <a:ext cx="8229600" cy="719367"/>
          </a:xfrm>
        </p:spPr>
        <p:txBody>
          <a:bodyPr/>
          <a:lstStyle/>
          <a:p>
            <a:pPr lvl="0"/>
            <a:r>
              <a:rPr lang="cs-CZ" sz="3600" b="1"/>
              <a:t>Výhody rozhodnutí „nakoupit“</a:t>
            </a:r>
          </a:p>
        </p:txBody>
      </p:sp>
      <p:sp>
        <p:nvSpPr>
          <p:cNvPr id="3" name="Zástupný symbol pro obsah 2">
            <a:extLst>
              <a:ext uri="{FF2B5EF4-FFF2-40B4-BE49-F238E27FC236}">
                <a16:creationId xmlns:a16="http://schemas.microsoft.com/office/drawing/2014/main" id="{F39C19AC-A8FC-44B4-9EF9-4D5AF9873F5E}"/>
              </a:ext>
            </a:extLst>
          </p:cNvPr>
          <p:cNvSpPr txBox="1">
            <a:spLocks noGrp="1"/>
          </p:cNvSpPr>
          <p:nvPr>
            <p:ph idx="1"/>
          </p:nvPr>
        </p:nvSpPr>
        <p:spPr>
          <a:xfrm>
            <a:off x="457200" y="1529544"/>
            <a:ext cx="8229600" cy="4596615"/>
          </a:xfrm>
        </p:spPr>
        <p:txBody>
          <a:bodyPr/>
          <a:lstStyle/>
          <a:p>
            <a:pPr lvl="0"/>
            <a:r>
              <a:rPr lang="cs-CZ" sz="1800" b="1"/>
              <a:t>VÝHODY CIZÍ VÝROBY</a:t>
            </a:r>
          </a:p>
          <a:p>
            <a:pPr lvl="0">
              <a:buFont typeface="Calibri Light"/>
              <a:buAutoNum type="alphaLcPeriod"/>
            </a:pPr>
            <a:r>
              <a:rPr lang="cs-CZ" sz="1800"/>
              <a:t>Odpadá nám starost s chráněnými patenty a vzory, snižuje riziko úniku informací</a:t>
            </a:r>
          </a:p>
          <a:p>
            <a:pPr lvl="0">
              <a:buFont typeface="Calibri Light"/>
              <a:buAutoNum type="alphaLcPeriod"/>
            </a:pPr>
            <a:r>
              <a:rPr lang="cs-CZ" sz="1800"/>
              <a:t>Máme snazší přístup ke světové úrovni</a:t>
            </a:r>
          </a:p>
          <a:p>
            <a:pPr lvl="0">
              <a:buFont typeface="Calibri Light"/>
              <a:buAutoNum type="alphaLcPeriod"/>
            </a:pPr>
            <a:r>
              <a:rPr lang="cs-CZ" sz="1800"/>
              <a:t>Rychlejší a snadnější nástup nových technologií bez vedlejších nákladů</a:t>
            </a:r>
          </a:p>
          <a:p>
            <a:pPr lvl="0">
              <a:buFont typeface="Calibri Light"/>
              <a:buAutoNum type="alphaLcPeriod"/>
            </a:pPr>
            <a:r>
              <a:rPr lang="cs-CZ" sz="1800"/>
              <a:t>Odpadá nám odpovědnost za danou oblast a její řízení</a:t>
            </a:r>
          </a:p>
          <a:p>
            <a:pPr lvl="0">
              <a:buFont typeface="Calibri Light"/>
              <a:buAutoNum type="alphaLcPeriod"/>
            </a:pPr>
            <a:r>
              <a:rPr lang="cs-CZ" sz="1800"/>
              <a:t>Odpadá nám požadavek na nové pracovní síly</a:t>
            </a:r>
          </a:p>
          <a:p>
            <a:pPr lvl="0">
              <a:buFont typeface="Calibri Light"/>
              <a:buAutoNum type="alphaLcPeriod"/>
            </a:pPr>
            <a:r>
              <a:rPr lang="cs-CZ" sz="1800"/>
              <a:t>Usnadňuje nám plánování </a:t>
            </a:r>
          </a:p>
          <a:p>
            <a:pPr lvl="0">
              <a:buFont typeface="Calibri Light"/>
              <a:buAutoNum type="alphaLcPeriod"/>
            </a:pPr>
            <a:r>
              <a:rPr lang="cs-CZ" sz="1800"/>
              <a:t>Odpadá nám potřeba investic</a:t>
            </a:r>
          </a:p>
          <a:p>
            <a:pPr marL="0" lvl="0" indent="0">
              <a:buNone/>
            </a:pPr>
            <a:endParaRPr lang="cs-CZ" sz="1800"/>
          </a:p>
          <a:p>
            <a:pPr lvl="0">
              <a:buFont typeface="Calibri Light"/>
              <a:buAutoNum type="alphaLcPeriod"/>
            </a:pPr>
            <a:endParaRPr lang="cs-CZ" sz="1800"/>
          </a:p>
          <a:p>
            <a:pPr marL="0" lvl="0" indent="0">
              <a:buNone/>
            </a:pPr>
            <a:endParaRPr lang="cs-CZ" sz="1800"/>
          </a:p>
        </p:txBody>
      </p:sp>
      <p:pic>
        <p:nvPicPr>
          <p:cNvPr id="4" name="Obrázek 3">
            <a:extLst>
              <a:ext uri="{FF2B5EF4-FFF2-40B4-BE49-F238E27FC236}">
                <a16:creationId xmlns:a16="http://schemas.microsoft.com/office/drawing/2014/main" id="{3E57E1A9-E16E-49DF-96E9-F34162A34A0C}"/>
              </a:ext>
            </a:extLst>
          </p:cNvPr>
          <p:cNvPicPr>
            <a:picLocks noChangeAspect="1"/>
          </p:cNvPicPr>
          <p:nvPr/>
        </p:nvPicPr>
        <p:blipFill>
          <a:blip r:embed="rId2"/>
          <a:stretch>
            <a:fillRect/>
          </a:stretch>
        </p:blipFill>
        <p:spPr>
          <a:xfrm>
            <a:off x="4023360" y="3757351"/>
            <a:ext cx="4330927" cy="2368808"/>
          </a:xfrm>
          <a:prstGeom prst="rect">
            <a:avLst/>
          </a:prstGeom>
          <a:no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2FC130-2B8A-4E08-9D31-7BC7C3B1C6E9}"/>
              </a:ext>
            </a:extLst>
          </p:cNvPr>
          <p:cNvSpPr txBox="1">
            <a:spLocks noGrp="1"/>
          </p:cNvSpPr>
          <p:nvPr>
            <p:ph type="title"/>
          </p:nvPr>
        </p:nvSpPr>
        <p:spPr>
          <a:xfrm>
            <a:off x="457200" y="673327"/>
            <a:ext cx="8229600" cy="744312"/>
          </a:xfrm>
        </p:spPr>
        <p:txBody>
          <a:bodyPr/>
          <a:lstStyle/>
          <a:p>
            <a:pPr lvl="0"/>
            <a:r>
              <a:rPr lang="cs-CZ" sz="3600" b="1"/>
              <a:t>Výhody rozhodnutí „nakoupit“</a:t>
            </a:r>
            <a:endParaRPr lang="cs-CZ"/>
          </a:p>
        </p:txBody>
      </p:sp>
      <p:sp>
        <p:nvSpPr>
          <p:cNvPr id="3" name="Zástupný symbol pro obsah 2">
            <a:extLst>
              <a:ext uri="{FF2B5EF4-FFF2-40B4-BE49-F238E27FC236}">
                <a16:creationId xmlns:a16="http://schemas.microsoft.com/office/drawing/2014/main" id="{B9BC1707-65E2-4240-ACE1-EDFF5A337BCD}"/>
              </a:ext>
            </a:extLst>
          </p:cNvPr>
          <p:cNvSpPr txBox="1">
            <a:spLocks noGrp="1"/>
          </p:cNvSpPr>
          <p:nvPr>
            <p:ph idx="1"/>
          </p:nvPr>
        </p:nvSpPr>
        <p:spPr/>
        <p:txBody>
          <a:bodyPr/>
          <a:lstStyle/>
          <a:p>
            <a:pPr lvl="0">
              <a:lnSpc>
                <a:spcPct val="90000"/>
              </a:lnSpc>
              <a:buFont typeface="Arial" pitchFamily="34"/>
            </a:pPr>
            <a:r>
              <a:rPr lang="cs-CZ" sz="1800" b="1"/>
              <a:t>VÝHODY Z HLEDISKA NÁKLADŮ</a:t>
            </a:r>
          </a:p>
          <a:p>
            <a:pPr lvl="0">
              <a:lnSpc>
                <a:spcPct val="90000"/>
              </a:lnSpc>
              <a:buFont typeface="Calibri Light"/>
              <a:buAutoNum type="alphaLcPeriod"/>
            </a:pPr>
            <a:r>
              <a:rPr lang="cs-CZ" sz="1800"/>
              <a:t>Největší náklady nese dodavatel</a:t>
            </a:r>
          </a:p>
          <a:p>
            <a:pPr lvl="0">
              <a:lnSpc>
                <a:spcPct val="90000"/>
              </a:lnSpc>
              <a:buFont typeface="Calibri Light"/>
              <a:buAutoNum type="alphaLcPeriod"/>
            </a:pPr>
            <a:r>
              <a:rPr lang="cs-CZ" sz="1800"/>
              <a:t>Odpadá nám zajištění speciálních strojů a materiálů</a:t>
            </a:r>
          </a:p>
          <a:p>
            <a:pPr lvl="0">
              <a:lnSpc>
                <a:spcPct val="90000"/>
              </a:lnSpc>
              <a:buFont typeface="Calibri Light"/>
              <a:buAutoNum type="alphaLcPeriod"/>
            </a:pPr>
            <a:r>
              <a:rPr lang="cs-CZ" sz="1800"/>
              <a:t>V některých případech nižší náklady na skladování a v některých případech i na dopravu</a:t>
            </a:r>
          </a:p>
          <a:p>
            <a:pPr lvl="0">
              <a:lnSpc>
                <a:spcPct val="90000"/>
              </a:lnSpc>
            </a:pPr>
            <a:r>
              <a:rPr lang="cs-CZ" sz="1800" b="1"/>
              <a:t>VÝHODY Z HLEDISKA KVALITY</a:t>
            </a:r>
          </a:p>
          <a:p>
            <a:pPr lvl="0">
              <a:lnSpc>
                <a:spcPct val="90000"/>
              </a:lnSpc>
              <a:buFont typeface="Calibri Light"/>
              <a:buAutoNum type="alphaLcPeriod"/>
            </a:pPr>
            <a:r>
              <a:rPr lang="cs-CZ" sz="1800"/>
              <a:t>Zkušenosti podniku, za kvalitu ručí</a:t>
            </a:r>
          </a:p>
          <a:p>
            <a:pPr lvl="0">
              <a:lnSpc>
                <a:spcPct val="90000"/>
              </a:lnSpc>
              <a:buFont typeface="Calibri Light"/>
              <a:buAutoNum type="alphaLcPeriod"/>
            </a:pPr>
            <a:r>
              <a:rPr lang="cs-CZ" sz="1800"/>
              <a:t>Znalost speciálních postupů</a:t>
            </a:r>
          </a:p>
          <a:p>
            <a:pPr lvl="0">
              <a:lnSpc>
                <a:spcPct val="90000"/>
              </a:lnSpc>
              <a:buFont typeface="Calibri Light"/>
              <a:buAutoNum type="alphaLcPeriod"/>
            </a:pPr>
            <a:r>
              <a:rPr lang="cs-CZ" sz="1800"/>
              <a:t>Jsou k dispozici speciální stroje</a:t>
            </a:r>
          </a:p>
          <a:p>
            <a:pPr lvl="0">
              <a:lnSpc>
                <a:spcPct val="90000"/>
              </a:lnSpc>
              <a:buFont typeface="Calibri Light"/>
              <a:buAutoNum type="alphaLcPeriod"/>
            </a:pPr>
            <a:r>
              <a:rPr lang="cs-CZ" sz="1800"/>
              <a:t>Podnik má vlastní výzkum a vývoj</a:t>
            </a:r>
          </a:p>
          <a:p>
            <a:pPr lvl="0">
              <a:lnSpc>
                <a:spcPct val="90000"/>
              </a:lnSpc>
              <a:buFont typeface="Arial" pitchFamily="34"/>
            </a:pPr>
            <a:r>
              <a:rPr lang="cs-CZ" sz="1800" b="1"/>
              <a:t>VÝHODY Z HLEDISKA ELASTICITY VÝROBY</a:t>
            </a:r>
          </a:p>
          <a:p>
            <a:pPr lvl="0">
              <a:lnSpc>
                <a:spcPct val="90000"/>
              </a:lnSpc>
              <a:buFont typeface="Calibri Light"/>
              <a:buAutoNum type="alphaLcPeriod"/>
            </a:pPr>
            <a:r>
              <a:rPr lang="cs-CZ" sz="1800"/>
              <a:t>Máme větší prostor pro změny</a:t>
            </a:r>
          </a:p>
          <a:p>
            <a:pPr lvl="0">
              <a:lnSpc>
                <a:spcPct val="90000"/>
              </a:lnSpc>
              <a:buFont typeface="Calibri Light"/>
              <a:buAutoNum type="alphaLcPeriod"/>
            </a:pPr>
            <a:r>
              <a:rPr lang="cs-CZ" sz="1800"/>
              <a:t>Změna pro nás znamená pouze změnu dodavatele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550AA-4998-4674-B88A-474FF7755D7F}"/>
              </a:ext>
            </a:extLst>
          </p:cNvPr>
          <p:cNvSpPr txBox="1">
            <a:spLocks noGrp="1"/>
          </p:cNvSpPr>
          <p:nvPr>
            <p:ph type="title"/>
          </p:nvPr>
        </p:nvSpPr>
        <p:spPr>
          <a:xfrm>
            <a:off x="457200" y="706584"/>
            <a:ext cx="8229600" cy="711055"/>
          </a:xfrm>
        </p:spPr>
        <p:txBody>
          <a:bodyPr/>
          <a:lstStyle/>
          <a:p>
            <a:pPr lvl="0"/>
            <a:r>
              <a:rPr lang="cs-CZ" sz="3600" b="1"/>
              <a:t>Výhody rozhodnutí „vyrobit“</a:t>
            </a:r>
            <a:endParaRPr lang="cs-CZ"/>
          </a:p>
        </p:txBody>
      </p:sp>
      <p:sp>
        <p:nvSpPr>
          <p:cNvPr id="3" name="Zástupný symbol pro obsah 2">
            <a:extLst>
              <a:ext uri="{FF2B5EF4-FFF2-40B4-BE49-F238E27FC236}">
                <a16:creationId xmlns:a16="http://schemas.microsoft.com/office/drawing/2014/main" id="{56F9ED64-6A3B-4147-9388-2AF1B977F4D8}"/>
              </a:ext>
            </a:extLst>
          </p:cNvPr>
          <p:cNvSpPr txBox="1">
            <a:spLocks noGrp="1"/>
          </p:cNvSpPr>
          <p:nvPr>
            <p:ph idx="1"/>
          </p:nvPr>
        </p:nvSpPr>
        <p:spPr/>
        <p:txBody>
          <a:bodyPr/>
          <a:lstStyle/>
          <a:p>
            <a:pPr lvl="0"/>
            <a:r>
              <a:rPr lang="cs-CZ" sz="1800" b="1"/>
              <a:t>VÝHODY VLASTNÍ VÝROBY</a:t>
            </a:r>
          </a:p>
          <a:p>
            <a:pPr lvl="0">
              <a:buFont typeface="Calibri Light"/>
              <a:buAutoNum type="alphaLcPeriod"/>
            </a:pPr>
            <a:r>
              <a:rPr lang="cs-CZ" sz="1800"/>
              <a:t>Komplexní vlastní dohled nad celým procesem</a:t>
            </a:r>
          </a:p>
          <a:p>
            <a:pPr lvl="0">
              <a:buFont typeface="Calibri Light"/>
              <a:buAutoNum type="alphaLcPeriod"/>
            </a:pPr>
            <a:r>
              <a:rPr lang="cs-CZ" sz="1800"/>
              <a:t>Vysoká operabilita, menší riziko úniku informací</a:t>
            </a:r>
          </a:p>
          <a:p>
            <a:pPr lvl="0">
              <a:buFont typeface="Calibri Light"/>
              <a:buAutoNum type="alphaLcPeriod"/>
            </a:pPr>
            <a:r>
              <a:rPr lang="cs-CZ" sz="1800"/>
              <a:t>Ovlivnitelné hospodaření s pracovní silou a s produktivitou</a:t>
            </a:r>
          </a:p>
          <a:p>
            <a:pPr lvl="0">
              <a:buFont typeface="Calibri Light"/>
              <a:buAutoNum type="alphaLcPeriod"/>
            </a:pPr>
            <a:r>
              <a:rPr lang="cs-CZ" sz="1800"/>
              <a:t>Ovlivnění hospodaření s odpadem z výroby</a:t>
            </a:r>
          </a:p>
          <a:p>
            <a:pPr lvl="0">
              <a:buFont typeface="Calibri Light"/>
              <a:buAutoNum type="alphaLcPeriod"/>
            </a:pPr>
            <a:r>
              <a:rPr lang="cs-CZ" sz="1800"/>
              <a:t>Zvyšování vlastního Know How a hodnoty podniku</a:t>
            </a:r>
          </a:p>
          <a:p>
            <a:pPr lvl="0">
              <a:buFont typeface="Calibri Light"/>
              <a:buAutoNum type="alphaLcPeriod"/>
            </a:pPr>
            <a:r>
              <a:rPr lang="cs-CZ" sz="1800"/>
              <a:t>V případě vlastních patentů možnost odprodeje licencí- zvyšování zisku</a:t>
            </a:r>
          </a:p>
          <a:p>
            <a:pPr lvl="0">
              <a:buFont typeface="Calibri Light"/>
              <a:buAutoNum type="alphaLcPeriod"/>
            </a:pPr>
            <a:r>
              <a:rPr lang="cs-CZ" sz="1800"/>
              <a:t>Pružněji reagujeme na speciální požadavky zákazníků, nejsme pouhý prostředník</a:t>
            </a:r>
          </a:p>
          <a:p>
            <a:pPr lvl="0">
              <a:buFont typeface="Calibri Light"/>
              <a:buAutoNum type="alphaLcPeriod"/>
            </a:pPr>
            <a:r>
              <a:rPr lang="cs-CZ" sz="1800"/>
              <a:t>Máme větší možnost ovlivnit cenu včetně ceny prodejní</a:t>
            </a:r>
          </a:p>
          <a:p>
            <a:pPr lvl="0">
              <a:buFont typeface="Calibri Light"/>
              <a:buAutoNum type="alphaLcPeriod"/>
            </a:pPr>
            <a:r>
              <a:rPr lang="cs-CZ" sz="1800"/>
              <a:t>Můžeme se stát podnikem, kde si konkurence nechá své výrobky vyrábět</a:t>
            </a:r>
          </a:p>
          <a:p>
            <a:pPr lvl="0">
              <a:buFont typeface="Calibri Light"/>
              <a:buAutoNum type="alphaLcPeriod"/>
            </a:pPr>
            <a:r>
              <a:rPr lang="cs-CZ" sz="1800"/>
              <a:t>Šetříme za dopravu či skladování</a:t>
            </a:r>
          </a:p>
          <a:p>
            <a:pPr marL="0" lvl="0" indent="0">
              <a:buNone/>
            </a:pPr>
            <a:endParaRPr lang="cs-CZ" sz="1800"/>
          </a:p>
          <a:p>
            <a:pPr lvl="0">
              <a:buFont typeface="Calibri Light"/>
              <a:buAutoNum type="alphaLcPeriod"/>
            </a:pPr>
            <a:endParaRPr lang="cs-CZ" sz="1800"/>
          </a:p>
          <a:p>
            <a:pPr lvl="0">
              <a:buFont typeface="Calibri Light"/>
              <a:buAutoNum type="alphaLcPeriod"/>
            </a:pPr>
            <a:endParaRPr lang="cs-CZ"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92A33C-1916-4978-B203-F7587CAFDF14}"/>
              </a:ext>
            </a:extLst>
          </p:cNvPr>
          <p:cNvSpPr txBox="1">
            <a:spLocks noGrp="1"/>
          </p:cNvSpPr>
          <p:nvPr>
            <p:ph type="title"/>
          </p:nvPr>
        </p:nvSpPr>
        <p:spPr>
          <a:xfrm>
            <a:off x="457200" y="631768"/>
            <a:ext cx="8229600" cy="785871"/>
          </a:xfrm>
        </p:spPr>
        <p:txBody>
          <a:bodyPr/>
          <a:lstStyle/>
          <a:p>
            <a:pPr lvl="0"/>
            <a:r>
              <a:rPr lang="cs-CZ" sz="3600" b="1"/>
              <a:t>Co je tedy lepší? Make or Buy?</a:t>
            </a:r>
          </a:p>
        </p:txBody>
      </p:sp>
      <p:sp>
        <p:nvSpPr>
          <p:cNvPr id="3" name="Zástupný symbol pro obsah 2">
            <a:extLst>
              <a:ext uri="{FF2B5EF4-FFF2-40B4-BE49-F238E27FC236}">
                <a16:creationId xmlns:a16="http://schemas.microsoft.com/office/drawing/2014/main" id="{EBFED9E1-5966-4C97-B85B-5C9F22FA3437}"/>
              </a:ext>
            </a:extLst>
          </p:cNvPr>
          <p:cNvSpPr txBox="1">
            <a:spLocks noGrp="1"/>
          </p:cNvSpPr>
          <p:nvPr>
            <p:ph idx="1"/>
          </p:nvPr>
        </p:nvSpPr>
        <p:spPr/>
        <p:txBody>
          <a:bodyPr/>
          <a:lstStyle/>
          <a:p>
            <a:pPr lvl="0"/>
            <a:r>
              <a:rPr lang="cs-CZ" sz="1800"/>
              <a:t>NA TUTO OTÁZKU NEEXISTUJE JEDNOZNAČNÁ ODPOVĚĎ</a:t>
            </a:r>
          </a:p>
          <a:p>
            <a:pPr lvl="0"/>
            <a:r>
              <a:rPr lang="cs-CZ" sz="1800"/>
              <a:t>FAKTORŮ OVLIVŇUJÍCÍ TOTO ROZHODOVÁNÍ JE TOLIK, ŽE SKUTEČNĚ ZALÉŽÍ PŘÍPAD OD PŘÍPADU, VÝROBEK OD VÝROBKU, SITUACE OD SITUACE</a:t>
            </a:r>
          </a:p>
          <a:p>
            <a:pPr lvl="0"/>
            <a:r>
              <a:rPr lang="cs-CZ" sz="1800"/>
              <a:t>KAŽDOPÁDNĚ TUTO OTÁZKU JE TŘEBA SI POLOŽIT JIŽ PŘI ZAKLÁDÁNÍ PODNIKU A SVÉMU ROZHODNUTÍ PŘIZPŮSOBOVAT DALŠÍ KROKY</a:t>
            </a:r>
          </a:p>
          <a:p>
            <a:pPr lvl="0"/>
            <a:endParaRPr lang="cs-CZ" sz="1800"/>
          </a:p>
          <a:p>
            <a:pPr marL="0" lvl="0" indent="0">
              <a:buNone/>
            </a:pPr>
            <a:endParaRPr lang="cs-CZ" sz="1800"/>
          </a:p>
          <a:p>
            <a:pPr lvl="0"/>
            <a:r>
              <a:rPr lang="cs-CZ" sz="1800" b="1"/>
              <a:t>JAK TO CÍTÍM JÁ?</a:t>
            </a:r>
          </a:p>
          <a:p>
            <a:pPr lvl="0"/>
            <a:r>
              <a:rPr lang="cs-CZ" sz="1800"/>
              <a:t>OBECNĚ V PŘÍPADĚ VOLBY NAKOUPIT JE NÁŠ OSUD V RUKOU NĚKOHO JINÉHO A UPŘÍMNĚ S TÍMTO POCITEM BY SE MI ASI NEPODNIKALO DOBŘE</a:t>
            </a:r>
          </a:p>
          <a:p>
            <a:pPr lvl="0"/>
            <a:r>
              <a:rPr lang="cs-CZ" sz="1800"/>
              <a:t>NA DRUHOU STRANU NECHAT SI UTÉCT SKVĚLOU OBCHODNÍ PŘÍLEŽITOST JEN Z DŮVODU VLASTNÍ NEDŮVĚRY – TO BYCH TAKY NECHTĚL</a:t>
            </a:r>
          </a:p>
          <a:p>
            <a:pPr marL="0" lvl="0" indent="0">
              <a:buNone/>
            </a:pPr>
            <a:r>
              <a:rPr lang="cs-CZ" sz="1800"/>
              <a:t>                                                                                            TAKŽE FAKT NEVÍM, CO JE LEPŠÍ </a:t>
            </a:r>
            <a:r>
              <a:rPr lang="cs-CZ" sz="1800">
                <a:latin typeface="Wingdings" pitchFamily="2"/>
              </a:rPr>
              <a:t></a:t>
            </a:r>
            <a:endParaRPr lang="cs-CZ" sz="1800"/>
          </a:p>
          <a:p>
            <a:pPr lvl="0"/>
            <a:endParaRPr lang="cs-CZ"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3. Legislativa Facility Managementu – ČSN EN 15221</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24787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482065-C640-41CD-9990-1CB78D2C5C94}"/>
              </a:ext>
            </a:extLst>
          </p:cNvPr>
          <p:cNvSpPr>
            <a:spLocks noGrp="1"/>
          </p:cNvSpPr>
          <p:nvPr>
            <p:ph type="title"/>
          </p:nvPr>
        </p:nvSpPr>
        <p:spPr>
          <a:xfrm>
            <a:off x="457200" y="931630"/>
            <a:ext cx="8229600" cy="668570"/>
          </a:xfrm>
        </p:spPr>
        <p:txBody>
          <a:bodyPr>
            <a:normAutofit fontScale="90000"/>
          </a:bodyPr>
          <a:lstStyle/>
          <a:p>
            <a:r>
              <a:rPr lang="cs-CZ" b="1" dirty="0"/>
              <a:t>Proces</a:t>
            </a:r>
          </a:p>
        </p:txBody>
      </p:sp>
      <p:sp>
        <p:nvSpPr>
          <p:cNvPr id="3" name="Zástupný obsah 2">
            <a:extLst>
              <a:ext uri="{FF2B5EF4-FFF2-40B4-BE49-F238E27FC236}">
                <a16:creationId xmlns:a16="http://schemas.microsoft.com/office/drawing/2014/main" id="{20A01FAC-C0AE-4456-8808-F2CF0B31390A}"/>
              </a:ext>
            </a:extLst>
          </p:cNvPr>
          <p:cNvSpPr>
            <a:spLocks noGrp="1"/>
          </p:cNvSpPr>
          <p:nvPr>
            <p:ph idx="1"/>
          </p:nvPr>
        </p:nvSpPr>
        <p:spPr/>
        <p:txBody>
          <a:bodyPr>
            <a:normAutofit fontScale="70000" lnSpcReduction="20000"/>
          </a:bodyPr>
          <a:lstStyle/>
          <a:p>
            <a:r>
              <a:rPr lang="cs-CZ" b="1" dirty="0">
                <a:solidFill>
                  <a:srgbClr val="FF0000"/>
                </a:solidFill>
              </a:rPr>
              <a:t>soubor vzájemně působících činností, který přeměňuje vstupy na výstupy (definice dle Normy ČSN EN ISO 9001:2009),</a:t>
            </a:r>
          </a:p>
          <a:p>
            <a:r>
              <a:rPr lang="cs-CZ" dirty="0"/>
              <a:t>transformace vstupů do konečného produktu prostřednictvím aktivit, přidávajících tomuto produktu hodnotu,</a:t>
            </a:r>
          </a:p>
          <a:p>
            <a:r>
              <a:rPr lang="cs-CZ" dirty="0"/>
              <a:t>proces je logickou sekvencí aktivit, které transformují vstup ve výstup, nebo jiný žádoucí výsledek,</a:t>
            </a:r>
          </a:p>
          <a:p>
            <a:r>
              <a:rPr lang="cs-CZ" dirty="0"/>
              <a:t>proces lze také charakterizovat jako posloupnost sekvenčních aktivit, které mají společný cíl,</a:t>
            </a:r>
          </a:p>
          <a:p>
            <a:r>
              <a:rPr lang="cs-CZ" dirty="0"/>
              <a:t>proces se spouští nějakým signálem na vstupu a podle definovaných procedur s využitím přidělených zdrojů organizace vytváří určitý výstup pro definovaného zákazníka, ať už externího nebo interního,</a:t>
            </a:r>
          </a:p>
          <a:p>
            <a:r>
              <a:rPr lang="cs-CZ" dirty="0"/>
              <a:t>různorodé definice – dle účelu a přístupu</a:t>
            </a:r>
          </a:p>
          <a:p>
            <a:pPr marL="0" indent="0">
              <a:buNone/>
            </a:pPr>
            <a:endParaRPr lang="cs-CZ" dirty="0"/>
          </a:p>
        </p:txBody>
      </p:sp>
    </p:spTree>
    <p:extLst>
      <p:ext uri="{BB962C8B-B14F-4D97-AF65-F5344CB8AC3E}">
        <p14:creationId xmlns:p14="http://schemas.microsoft.com/office/powerpoint/2010/main" val="123979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4336B6-20A0-4DB1-AFC6-68087D6D0CED}"/>
              </a:ext>
            </a:extLst>
          </p:cNvPr>
          <p:cNvSpPr>
            <a:spLocks noGrp="1"/>
          </p:cNvSpPr>
          <p:nvPr>
            <p:ph type="title"/>
          </p:nvPr>
        </p:nvSpPr>
        <p:spPr/>
        <p:txBody>
          <a:bodyPr/>
          <a:lstStyle/>
          <a:p>
            <a:r>
              <a:rPr lang="cs-CZ" b="1" dirty="0"/>
              <a:t>Norma ČSN EN 15221</a:t>
            </a:r>
          </a:p>
        </p:txBody>
      </p:sp>
      <p:sp>
        <p:nvSpPr>
          <p:cNvPr id="3" name="Zástupný obsah 2">
            <a:extLst>
              <a:ext uri="{FF2B5EF4-FFF2-40B4-BE49-F238E27FC236}">
                <a16:creationId xmlns:a16="http://schemas.microsoft.com/office/drawing/2014/main" id="{255789B0-4A7A-48F6-A376-74BD976D2570}"/>
              </a:ext>
            </a:extLst>
          </p:cNvPr>
          <p:cNvSpPr>
            <a:spLocks noGrp="1"/>
          </p:cNvSpPr>
          <p:nvPr>
            <p:ph idx="1"/>
          </p:nvPr>
        </p:nvSpPr>
        <p:spPr>
          <a:xfrm>
            <a:off x="457200" y="1760764"/>
            <a:ext cx="8229600" cy="3691109"/>
          </a:xfrm>
        </p:spPr>
        <p:txBody>
          <a:bodyPr>
            <a:normAutofit fontScale="40000" lnSpcReduction="20000"/>
          </a:bodyPr>
          <a:lstStyle/>
          <a:p>
            <a:r>
              <a:rPr lang="cs-CZ" dirty="0"/>
              <a:t>V roce 2007 byla poprvé použita evropská norma ČSN EN 15221. Její první dvě části narostly na současných 7 částí. V roce 2018 byla představena norma ISO 41001 "</a:t>
            </a:r>
            <a:r>
              <a:rPr lang="cs-CZ" dirty="0" err="1"/>
              <a:t>Facility</a:t>
            </a:r>
            <a:r>
              <a:rPr lang="cs-CZ" dirty="0"/>
              <a:t> Management – Management Systems – Instrukce pro použití", která dokončila první fázi globálního standardu ISO 41000. </a:t>
            </a:r>
          </a:p>
          <a:p>
            <a:r>
              <a:rPr lang="cs-CZ" dirty="0"/>
              <a:t>Standardy ČSN EN 15221 a ISO 41000 jsou obsahově velice blízké a liší se pouze v detailech, postupně je však původní norma nahrazována.</a:t>
            </a:r>
          </a:p>
          <a:p>
            <a:pPr marL="0" indent="0" algn="just">
              <a:buNone/>
            </a:pPr>
            <a:r>
              <a:rPr lang="cs-CZ" dirty="0"/>
              <a:t>Optimalizace </a:t>
            </a:r>
            <a:r>
              <a:rPr lang="cs-CZ" dirty="0" err="1"/>
              <a:t>Facility</a:t>
            </a:r>
            <a:r>
              <a:rPr lang="cs-CZ" dirty="0"/>
              <a:t> Managementu vyžaduje úplné a jasné pochopení závislostí organizačních procesů a podpůrných </a:t>
            </a:r>
            <a:r>
              <a:rPr lang="cs-CZ" dirty="0" err="1"/>
              <a:t>Facility</a:t>
            </a:r>
            <a:r>
              <a:rPr lang="cs-CZ" dirty="0"/>
              <a:t> management procesů. Za účelem stanovení společného jazyka se tato norma zaměřuje na popis základních funkcí FM a stanovuje relevantní termíny, které jsou potřebné pro pochopení kontextu.</a:t>
            </a:r>
          </a:p>
          <a:p>
            <a:pPr marL="0" indent="0" algn="just">
              <a:buNone/>
            </a:pPr>
            <a:endParaRPr lang="cs-CZ" dirty="0"/>
          </a:p>
          <a:p>
            <a:pPr marL="0" indent="0" algn="just">
              <a:buNone/>
            </a:pPr>
            <a:r>
              <a:rPr lang="cs-CZ" dirty="0"/>
              <a:t>Účelem evropské normy ČSN EN 15221 je stanovit termíny v oblasti Facility Managementu s cílem: </a:t>
            </a:r>
          </a:p>
          <a:p>
            <a:pPr algn="just"/>
            <a:r>
              <a:rPr lang="cs-CZ" dirty="0"/>
              <a:t>Zlepšit komunikaci mezi investory </a:t>
            </a:r>
          </a:p>
          <a:p>
            <a:pPr algn="just"/>
            <a:r>
              <a:rPr lang="cs-CZ" dirty="0"/>
              <a:t>Zvýšit efektivitu základních procesů a procesů Facility Managementu, jakož i kvalitu jejich výstupů. </a:t>
            </a:r>
          </a:p>
          <a:p>
            <a:pPr algn="just"/>
            <a:r>
              <a:rPr lang="cs-CZ" dirty="0"/>
              <a:t>Rozvíjet nástroje a systémy </a:t>
            </a:r>
          </a:p>
          <a:p>
            <a:pPr algn="just"/>
            <a:endParaRPr lang="cs-CZ" dirty="0"/>
          </a:p>
          <a:p>
            <a:pPr marL="0" indent="0" algn="just">
              <a:buNone/>
            </a:pPr>
            <a:r>
              <a:rPr lang="cs-CZ" dirty="0"/>
              <a:t>Tato norma je hlavním dokumentem standardů Facility Managementu, na který budou navazovat další iniciativy. Iniciativy pro ostatní normy, směrnice a technické předpisy není možné vytvářet bez odvolání se na hlavní dokument. </a:t>
            </a:r>
          </a:p>
        </p:txBody>
      </p:sp>
    </p:spTree>
    <p:extLst>
      <p:ext uri="{BB962C8B-B14F-4D97-AF65-F5344CB8AC3E}">
        <p14:creationId xmlns:p14="http://schemas.microsoft.com/office/powerpoint/2010/main" val="953837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C2B905-AEEF-42EB-BE2E-8A527FA6A365}"/>
              </a:ext>
            </a:extLst>
          </p:cNvPr>
          <p:cNvSpPr>
            <a:spLocks noGrp="1"/>
          </p:cNvSpPr>
          <p:nvPr>
            <p:ph type="title"/>
          </p:nvPr>
        </p:nvSpPr>
        <p:spPr/>
        <p:txBody>
          <a:bodyPr/>
          <a:lstStyle/>
          <a:p>
            <a:r>
              <a:rPr lang="cs-CZ" b="1" dirty="0"/>
              <a:t>3.4. Model FM</a:t>
            </a:r>
          </a:p>
        </p:txBody>
      </p:sp>
      <p:sp>
        <p:nvSpPr>
          <p:cNvPr id="3" name="Zástupný obsah 2">
            <a:extLst>
              <a:ext uri="{FF2B5EF4-FFF2-40B4-BE49-F238E27FC236}">
                <a16:creationId xmlns:a16="http://schemas.microsoft.com/office/drawing/2014/main" id="{C48A43D2-65A3-4D71-AB4D-1C6F34C85318}"/>
              </a:ext>
            </a:extLst>
          </p:cNvPr>
          <p:cNvSpPr>
            <a:spLocks noGrp="1"/>
          </p:cNvSpPr>
          <p:nvPr>
            <p:ph idx="1"/>
          </p:nvPr>
        </p:nvSpPr>
        <p:spPr>
          <a:xfrm>
            <a:off x="457200" y="1791670"/>
            <a:ext cx="8610600" cy="3822638"/>
          </a:xfrm>
        </p:spPr>
        <p:txBody>
          <a:bodyPr>
            <a:normAutofit fontScale="47500" lnSpcReduction="20000"/>
          </a:bodyPr>
          <a:lstStyle/>
          <a:p>
            <a:pPr marL="5584031" indent="0" algn="just">
              <a:buNone/>
            </a:pPr>
            <a:r>
              <a:rPr lang="cs-CZ" dirty="0"/>
              <a:t>Popisuje, jak </a:t>
            </a:r>
            <a:r>
              <a:rPr lang="cs-CZ" dirty="0" err="1"/>
              <a:t>Facility</a:t>
            </a:r>
            <a:r>
              <a:rPr lang="cs-CZ" dirty="0"/>
              <a:t> Management podporuje základní činnosti organizace. Zabývá se vztahem mezi požadavky a dodávkou a představuje různé úrovně možných vazeb </a:t>
            </a:r>
            <a:r>
              <a:rPr lang="cs-CZ" dirty="0" err="1"/>
              <a:t>Facility</a:t>
            </a:r>
            <a:r>
              <a:rPr lang="cs-CZ" dirty="0"/>
              <a:t> Managementu. </a:t>
            </a:r>
          </a:p>
          <a:p>
            <a:pPr marL="5584031" indent="0" algn="just">
              <a:buNone/>
            </a:pPr>
            <a:r>
              <a:rPr lang="cs-CZ" b="1" dirty="0"/>
              <a:t>Efektivní </a:t>
            </a:r>
            <a:r>
              <a:rPr lang="cs-CZ" b="1" dirty="0" err="1"/>
              <a:t>Facility</a:t>
            </a:r>
            <a:r>
              <a:rPr lang="cs-CZ" b="1" dirty="0"/>
              <a:t> management bude: </a:t>
            </a:r>
            <a:r>
              <a:rPr lang="cs-CZ" dirty="0"/>
              <a:t>podporovat integraci procesů různých služeb, zjednodušovat vazby mezi strategickou, taktickou a provozní úrovní, zajišťovat stálou komunikaci (zdola nahoru a naopak v rámci organizace), rozvíjet a kultivovat vztahy a partnerství mezi klienty/koncovými uživateli a dodavateli/poskytovali služeb, podporovat propojení mezi historickými skutečnostmi, stávajícím stavem a budoucími požadavky.</a:t>
            </a:r>
          </a:p>
          <a:p>
            <a:pPr marL="5584031" indent="0">
              <a:buNone/>
            </a:pPr>
            <a:endParaRPr lang="cs-CZ" dirty="0"/>
          </a:p>
        </p:txBody>
      </p:sp>
      <p:pic>
        <p:nvPicPr>
          <p:cNvPr id="4" name="Obrázek 3">
            <a:extLst>
              <a:ext uri="{FF2B5EF4-FFF2-40B4-BE49-F238E27FC236}">
                <a16:creationId xmlns:a16="http://schemas.microsoft.com/office/drawing/2014/main" id="{D7FAF10E-8C1A-4036-9943-A3DBA3D36D7F}"/>
              </a:ext>
            </a:extLst>
          </p:cNvPr>
          <p:cNvPicPr>
            <a:picLocks noChangeAspect="1"/>
          </p:cNvPicPr>
          <p:nvPr/>
        </p:nvPicPr>
        <p:blipFill>
          <a:blip r:embed="rId2"/>
          <a:stretch>
            <a:fillRect/>
          </a:stretch>
        </p:blipFill>
        <p:spPr>
          <a:xfrm>
            <a:off x="0" y="1791670"/>
            <a:ext cx="6098722" cy="3562232"/>
          </a:xfrm>
          <a:prstGeom prst="rect">
            <a:avLst/>
          </a:prstGeom>
        </p:spPr>
      </p:pic>
    </p:spTree>
    <p:extLst>
      <p:ext uri="{BB962C8B-B14F-4D97-AF65-F5344CB8AC3E}">
        <p14:creationId xmlns:p14="http://schemas.microsoft.com/office/powerpoint/2010/main" val="1027947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76D5B1-6145-41FC-B942-09107904C845}"/>
              </a:ext>
            </a:extLst>
          </p:cNvPr>
          <p:cNvSpPr>
            <a:spLocks noGrp="1"/>
          </p:cNvSpPr>
          <p:nvPr>
            <p:ph type="title"/>
          </p:nvPr>
        </p:nvSpPr>
        <p:spPr>
          <a:xfrm>
            <a:off x="457200" y="1445078"/>
            <a:ext cx="8229600" cy="475400"/>
          </a:xfrm>
        </p:spPr>
        <p:txBody>
          <a:bodyPr>
            <a:normAutofit fontScale="90000"/>
          </a:bodyPr>
          <a:lstStyle/>
          <a:p>
            <a:r>
              <a:rPr lang="cs-CZ" b="1" dirty="0"/>
              <a:t>Obsah normy - </a:t>
            </a:r>
            <a:r>
              <a:rPr lang="en-US" dirty="0"/>
              <a:t>ČSN EN 15221-1</a:t>
            </a:r>
            <a:r>
              <a:rPr lang="cs-CZ" dirty="0"/>
              <a:t> (norma byla nahrazena </a:t>
            </a:r>
            <a:r>
              <a:rPr lang="en-US" dirty="0"/>
              <a:t>ČSN EN ISO 41011</a:t>
            </a:r>
            <a:r>
              <a:rPr lang="cs-CZ" dirty="0"/>
              <a:t>)</a:t>
            </a:r>
            <a:endParaRPr lang="cs-CZ" b="1" dirty="0"/>
          </a:p>
        </p:txBody>
      </p:sp>
      <p:sp>
        <p:nvSpPr>
          <p:cNvPr id="3" name="Zástupný obsah 2">
            <a:extLst>
              <a:ext uri="{FF2B5EF4-FFF2-40B4-BE49-F238E27FC236}">
                <a16:creationId xmlns:a16="http://schemas.microsoft.com/office/drawing/2014/main" id="{AE86CBA6-B4E1-4933-9387-47E622CD5268}"/>
              </a:ext>
            </a:extLst>
          </p:cNvPr>
          <p:cNvSpPr>
            <a:spLocks noGrp="1"/>
          </p:cNvSpPr>
          <p:nvPr>
            <p:ph sz="half" idx="1"/>
          </p:nvPr>
        </p:nvSpPr>
        <p:spPr>
          <a:xfrm>
            <a:off x="457200" y="2152650"/>
            <a:ext cx="8385464" cy="3679372"/>
          </a:xfrm>
        </p:spPr>
        <p:txBody>
          <a:bodyPr>
            <a:normAutofit fontScale="85000" lnSpcReduction="10000"/>
          </a:bodyPr>
          <a:lstStyle/>
          <a:p>
            <a:pPr marL="0" indent="0">
              <a:buNone/>
            </a:pPr>
            <a:r>
              <a:rPr lang="en-US" dirty="0"/>
              <a:t>ČSN EN 15221-1 „Facility Management – </a:t>
            </a:r>
            <a:r>
              <a:rPr lang="en-US" dirty="0" err="1"/>
              <a:t>část</a:t>
            </a:r>
            <a:r>
              <a:rPr lang="en-US" dirty="0"/>
              <a:t> 1: </a:t>
            </a:r>
            <a:r>
              <a:rPr lang="en-US" b="1" dirty="0" err="1"/>
              <a:t>Termíny</a:t>
            </a:r>
            <a:r>
              <a:rPr lang="en-US" b="1" dirty="0"/>
              <a:t> a </a:t>
            </a:r>
            <a:r>
              <a:rPr lang="en-US" b="1" dirty="0" err="1"/>
              <a:t>definice</a:t>
            </a:r>
            <a:r>
              <a:rPr lang="en-US" dirty="0"/>
              <a:t>“</a:t>
            </a:r>
            <a:r>
              <a:rPr lang="cs-CZ" dirty="0"/>
              <a:t> </a:t>
            </a:r>
          </a:p>
          <a:p>
            <a:pPr marL="0" indent="0">
              <a:buNone/>
            </a:pPr>
            <a:r>
              <a:rPr lang="cs-CZ" sz="1200" dirty="0"/>
              <a:t>Tato část se zabývá terminologií a rozsahem daného oboru - </a:t>
            </a:r>
            <a:r>
              <a:rPr lang="cs-CZ" sz="1200" dirty="0" err="1"/>
              <a:t>Facility</a:t>
            </a:r>
            <a:r>
              <a:rPr lang="cs-CZ" sz="1200" dirty="0"/>
              <a:t> management je o propojení tří oblastí řízení, nikoliv jen o správě a údržbě nemovitostí. Propojuje </a:t>
            </a:r>
            <a:r>
              <a:rPr lang="cs-CZ" sz="1200" dirty="0" err="1"/>
              <a:t>Property</a:t>
            </a:r>
            <a:r>
              <a:rPr lang="cs-CZ" sz="1200" dirty="0"/>
              <a:t>, </a:t>
            </a:r>
            <a:r>
              <a:rPr lang="cs-CZ" sz="1200" dirty="0" err="1"/>
              <a:t>Asset</a:t>
            </a:r>
            <a:r>
              <a:rPr lang="cs-CZ" sz="1200" dirty="0"/>
              <a:t> a </a:t>
            </a:r>
            <a:r>
              <a:rPr lang="cs-CZ" sz="1200" dirty="0" err="1"/>
              <a:t>Facility</a:t>
            </a:r>
            <a:r>
              <a:rPr lang="cs-CZ" sz="1200" dirty="0"/>
              <a:t> management. </a:t>
            </a:r>
          </a:p>
          <a:p>
            <a:pPr algn="just"/>
            <a:r>
              <a:rPr lang="cs-CZ" sz="1200" dirty="0" err="1"/>
              <a:t>Property</a:t>
            </a:r>
            <a:r>
              <a:rPr lang="cs-CZ" sz="1200" dirty="0"/>
              <a:t> management - zabývá se optimálním využitím vlastního či pronajatého majetku. Jeho cílem je zajistit pro majitele i uživatele nemovitosti optimální podmínky, které jim budou psychicky, fyzicky, provozně i ekonomicky maximálně vyhovovat. Hlavním bodem zájmu </a:t>
            </a:r>
            <a:r>
              <a:rPr lang="cs-CZ" sz="1200" dirty="0" err="1"/>
              <a:t>property</a:t>
            </a:r>
            <a:r>
              <a:rPr lang="cs-CZ" sz="1200" dirty="0"/>
              <a:t> managementu </a:t>
            </a:r>
            <a:r>
              <a:rPr lang="cs-CZ" sz="1200" b="1" i="1" dirty="0"/>
              <a:t>je využití prostoru</a:t>
            </a:r>
            <a:r>
              <a:rPr lang="cs-CZ" sz="1200" dirty="0"/>
              <a:t>. Snaží se jednak o využití každého m2 plochy v rámci vlastních potřeb ale i o výhodný pronájem či prodej prostor. </a:t>
            </a:r>
          </a:p>
          <a:p>
            <a:pPr marL="0" indent="0" algn="just">
              <a:buNone/>
            </a:pPr>
            <a:r>
              <a:rPr lang="cs-CZ" sz="1200" b="1" dirty="0" err="1"/>
              <a:t>Property</a:t>
            </a:r>
            <a:r>
              <a:rPr lang="cs-CZ" sz="1200" b="1" dirty="0"/>
              <a:t> </a:t>
            </a:r>
            <a:r>
              <a:rPr lang="cs-CZ" sz="1200" b="1" dirty="0" err="1"/>
              <a:t>manager</a:t>
            </a:r>
            <a:r>
              <a:rPr lang="cs-CZ" sz="1200" b="1" dirty="0"/>
              <a:t>: </a:t>
            </a:r>
            <a:r>
              <a:rPr lang="cs-CZ" sz="1200" dirty="0"/>
              <a:t>tvorba zisku z jemu svěřeného prostoru.</a:t>
            </a:r>
          </a:p>
          <a:p>
            <a:pPr algn="just"/>
            <a:r>
              <a:rPr lang="cs-CZ" sz="1200" dirty="0" err="1"/>
              <a:t>Asset</a:t>
            </a:r>
            <a:r>
              <a:rPr lang="cs-CZ" sz="1200" dirty="0"/>
              <a:t> management provádí systematické a koordinované </a:t>
            </a:r>
          </a:p>
          <a:p>
            <a:pPr marL="0" indent="0" algn="just">
              <a:buNone/>
            </a:pPr>
            <a:r>
              <a:rPr lang="cs-CZ" sz="1200" dirty="0"/>
              <a:t>činnosti, kterými optimálně a trvale spravuje majetek a aktiva společnosti, jejich</a:t>
            </a:r>
          </a:p>
          <a:p>
            <a:pPr marL="0" indent="0" algn="just">
              <a:buNone/>
            </a:pPr>
            <a:r>
              <a:rPr lang="cs-CZ" sz="1200" dirty="0"/>
              <a:t>související stav a výkonnost a také rizika a výdaje v průběhu životního cyklu </a:t>
            </a:r>
          </a:p>
          <a:p>
            <a:pPr marL="0" indent="0" algn="just">
              <a:buNone/>
            </a:pPr>
            <a:r>
              <a:rPr lang="cs-CZ" sz="1200" dirty="0"/>
              <a:t>za účelem splnění strategických plánů – optimalizace nákladů životního cyklu </a:t>
            </a:r>
          </a:p>
          <a:p>
            <a:pPr marL="0" indent="0" algn="just">
              <a:buNone/>
            </a:pPr>
            <a:r>
              <a:rPr lang="cs-CZ" sz="1200" dirty="0"/>
              <a:t>majetku s hodnotou pro společnost</a:t>
            </a:r>
          </a:p>
          <a:p>
            <a:pPr marL="0" indent="0" algn="just">
              <a:buNone/>
            </a:pPr>
            <a:r>
              <a:rPr lang="cs-CZ" sz="1200" b="1" dirty="0" err="1"/>
              <a:t>Asset</a:t>
            </a:r>
            <a:r>
              <a:rPr lang="cs-CZ" sz="1200" b="1" dirty="0"/>
              <a:t> </a:t>
            </a:r>
            <a:r>
              <a:rPr lang="cs-CZ" sz="1200" b="1" dirty="0" err="1"/>
              <a:t>manager</a:t>
            </a:r>
            <a:r>
              <a:rPr lang="cs-CZ" sz="1200" b="1" dirty="0"/>
              <a:t>:  </a:t>
            </a:r>
            <a:r>
              <a:rPr lang="cs-CZ" sz="1200" dirty="0"/>
              <a:t>správa veškerého hmotného i výrobního majetku, jeho udržení </a:t>
            </a:r>
          </a:p>
          <a:p>
            <a:pPr marL="0" indent="0" algn="just">
              <a:buNone/>
            </a:pPr>
            <a:r>
              <a:rPr lang="cs-CZ" sz="1200" dirty="0"/>
              <a:t>v maximální hodnotě, zodpovědnost za rozvoj majetku (investiční strategii).</a:t>
            </a:r>
          </a:p>
          <a:p>
            <a:pPr algn="just"/>
            <a:r>
              <a:rPr lang="cs-CZ" sz="1200" dirty="0" err="1"/>
              <a:t>Facility</a:t>
            </a:r>
            <a:r>
              <a:rPr lang="cs-CZ" sz="1200" dirty="0"/>
              <a:t> management – metoda, jak nejlépe sladit pracovníky, pracovní </a:t>
            </a:r>
          </a:p>
          <a:p>
            <a:pPr marL="0" indent="0" algn="just">
              <a:buNone/>
            </a:pPr>
            <a:r>
              <a:rPr lang="cs-CZ" sz="1200" dirty="0"/>
              <a:t>prostředí a procesy uvnitř organizace. Její aplikací mohou firmy dosáhnout úspor </a:t>
            </a:r>
          </a:p>
          <a:p>
            <a:pPr marL="0" indent="0" algn="just">
              <a:buNone/>
            </a:pPr>
            <a:r>
              <a:rPr lang="cs-CZ" sz="1200" dirty="0"/>
              <a:t>ploch a nákladů ve výši desítek procent. </a:t>
            </a:r>
          </a:p>
          <a:p>
            <a:pPr marL="0" indent="0" algn="just">
              <a:buNone/>
            </a:pPr>
            <a:r>
              <a:rPr lang="cs-CZ" sz="1200" b="1" dirty="0" err="1"/>
              <a:t>Facility</a:t>
            </a:r>
            <a:r>
              <a:rPr lang="cs-CZ" sz="1200" b="1" dirty="0"/>
              <a:t> </a:t>
            </a:r>
            <a:r>
              <a:rPr lang="cs-CZ" sz="1200" b="1" dirty="0" err="1"/>
              <a:t>manager</a:t>
            </a:r>
            <a:r>
              <a:rPr lang="cs-CZ" sz="1200" b="1" dirty="0"/>
              <a:t>: </a:t>
            </a:r>
            <a:r>
              <a:rPr lang="cs-CZ" sz="1200" dirty="0"/>
              <a:t>snaha o maximalizaci užitku jak prostor, tak majetku ve vztahu </a:t>
            </a:r>
          </a:p>
          <a:p>
            <a:pPr marL="0" indent="0" algn="just">
              <a:buNone/>
            </a:pPr>
            <a:r>
              <a:rPr lang="cs-CZ" sz="1200" dirty="0"/>
              <a:t>k zaměstnancům společnosti.</a:t>
            </a:r>
          </a:p>
        </p:txBody>
      </p:sp>
      <p:sp>
        <p:nvSpPr>
          <p:cNvPr id="5" name="Zástupný symbol pro obsah 4"/>
          <p:cNvSpPr>
            <a:spLocks noGrp="1"/>
          </p:cNvSpPr>
          <p:nvPr>
            <p:ph sz="half" idx="2"/>
          </p:nvPr>
        </p:nvSpPr>
        <p:spPr>
          <a:xfrm>
            <a:off x="5340927" y="3319896"/>
            <a:ext cx="3501737" cy="2131978"/>
          </a:xfrm>
        </p:spPr>
        <p:txBody>
          <a:bodyPr>
            <a:normAutofit fontScale="85000" lnSpcReduction="10000"/>
          </a:bodyPr>
          <a:lstStyle/>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434" y="3325012"/>
            <a:ext cx="3502230" cy="2126861"/>
          </a:xfrm>
          <a:prstGeom prst="rect">
            <a:avLst/>
          </a:prstGeom>
        </p:spPr>
      </p:pic>
    </p:spTree>
    <p:extLst>
      <p:ext uri="{BB962C8B-B14F-4D97-AF65-F5344CB8AC3E}">
        <p14:creationId xmlns:p14="http://schemas.microsoft.com/office/powerpoint/2010/main" val="2844845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26514"/>
            <a:ext cx="8229600" cy="994172"/>
          </a:xfrm>
        </p:spPr>
        <p:txBody>
          <a:bodyPr>
            <a:normAutofit fontScale="90000"/>
          </a:bodyPr>
          <a:lstStyle/>
          <a:p>
            <a:r>
              <a:rPr lang="cs-CZ" b="1" dirty="0"/>
              <a:t>Obsah normy - </a:t>
            </a:r>
            <a:r>
              <a:rPr lang="en-US" dirty="0"/>
              <a:t>ČSN EN 15221-</a:t>
            </a:r>
            <a:r>
              <a:rPr lang="cs-CZ" dirty="0"/>
              <a:t>2 (nahrazena normou ČSN EN ISO 41012)…</a:t>
            </a:r>
          </a:p>
        </p:txBody>
      </p:sp>
      <p:sp>
        <p:nvSpPr>
          <p:cNvPr id="3" name="Zástupný symbol pro obsah 2"/>
          <p:cNvSpPr>
            <a:spLocks noGrp="1"/>
          </p:cNvSpPr>
          <p:nvPr>
            <p:ph idx="1"/>
          </p:nvPr>
        </p:nvSpPr>
        <p:spPr>
          <a:xfrm>
            <a:off x="457200" y="2220685"/>
            <a:ext cx="8229600" cy="3491593"/>
          </a:xfrm>
        </p:spPr>
        <p:txBody>
          <a:bodyPr>
            <a:normAutofit fontScale="70000" lnSpcReduction="20000"/>
          </a:bodyPr>
          <a:lstStyle/>
          <a:p>
            <a:pPr marL="0" indent="0" algn="just">
              <a:buNone/>
            </a:pPr>
            <a:r>
              <a:rPr lang="cs-CZ" sz="3000" dirty="0"/>
              <a:t>ČSN EN 15221-2 „</a:t>
            </a:r>
            <a:r>
              <a:rPr lang="cs-CZ" sz="3000" dirty="0" err="1"/>
              <a:t>Facility</a:t>
            </a:r>
            <a:r>
              <a:rPr lang="cs-CZ" sz="3000" dirty="0"/>
              <a:t> Management – část 2: </a:t>
            </a:r>
            <a:r>
              <a:rPr lang="cs-CZ" sz="3000" b="1" dirty="0"/>
              <a:t>Průvodce přípravou smluv o </a:t>
            </a:r>
            <a:r>
              <a:rPr lang="cs-CZ" sz="3000" b="1" dirty="0" err="1"/>
              <a:t>Facility</a:t>
            </a:r>
            <a:r>
              <a:rPr lang="cs-CZ" sz="3000" b="1" dirty="0"/>
              <a:t> Managementu</a:t>
            </a:r>
            <a:r>
              <a:rPr lang="cs-CZ" sz="3000" dirty="0"/>
              <a:t>“ </a:t>
            </a:r>
          </a:p>
          <a:p>
            <a:pPr marL="0" indent="0" algn="just">
              <a:buNone/>
            </a:pPr>
            <a:r>
              <a:rPr lang="cs-CZ" sz="2550" dirty="0"/>
              <a:t>Druhá část standardu představuje návod pro kvalitní přípravu FM smluv mezi klientem (odběratelem) a poskytovatelem a to zejména v oblasti integrovaných služeb. Nastavuje pravidla, jak se k sobě mají jednotlivé subjekty chovat v rámci obchodního vztahu. </a:t>
            </a:r>
          </a:p>
          <a:p>
            <a:pPr marL="0" indent="0" algn="just">
              <a:buNone/>
            </a:pPr>
            <a:r>
              <a:rPr lang="cs-CZ" sz="2550" dirty="0"/>
              <a:t>Tato norma říká, jak by měly vypadat SLA smlouvy (</a:t>
            </a:r>
            <a:r>
              <a:rPr lang="cs-CZ" sz="2550" dirty="0" err="1"/>
              <a:t>Service</a:t>
            </a:r>
            <a:r>
              <a:rPr lang="cs-CZ" sz="2550" dirty="0"/>
              <a:t> </a:t>
            </a:r>
            <a:r>
              <a:rPr lang="cs-CZ" sz="2550" dirty="0" err="1"/>
              <a:t>Level</a:t>
            </a:r>
            <a:r>
              <a:rPr lang="cs-CZ" sz="2550" dirty="0"/>
              <a:t> </a:t>
            </a:r>
            <a:r>
              <a:rPr lang="cs-CZ" sz="2550" dirty="0" err="1"/>
              <a:t>Agreement</a:t>
            </a:r>
            <a:r>
              <a:rPr lang="cs-CZ" sz="2550" dirty="0"/>
              <a:t> – servisní smlouvy) neboli smlouvy o úrovni poskytovaný služeb. Dle tohoto předpisu SLA klient specifikuje své požadavky pro plnění služeb a v rámci výběrového řízení je předkládá poskytovateli FM, který je následně doplní o ceny a případně přiloží své připomínky. Kvalitně připravené smlouvy dokáží motivovat poskytovatele k lepším výkonům a tím zvyšují kvalitu poskytovaných služeb a šetří podniku finanční prostředky. </a:t>
            </a:r>
          </a:p>
          <a:p>
            <a:pPr marL="0" indent="0" algn="just">
              <a:buNone/>
            </a:pPr>
            <a:r>
              <a:rPr lang="cs-CZ" sz="2550" dirty="0"/>
              <a:t>Cílem každé organizace by mělo být vytvoření takové smlouvy, která vytvoří jasný a nezpochybnitelný vztah mezi ním a FM poskytovatelem.  </a:t>
            </a:r>
          </a:p>
          <a:p>
            <a:pPr marL="0" indent="0" algn="just">
              <a:buNone/>
            </a:pPr>
            <a:endParaRPr lang="cs-CZ" dirty="0"/>
          </a:p>
        </p:txBody>
      </p:sp>
    </p:spTree>
    <p:extLst>
      <p:ext uri="{BB962C8B-B14F-4D97-AF65-F5344CB8AC3E}">
        <p14:creationId xmlns:p14="http://schemas.microsoft.com/office/powerpoint/2010/main" val="3012499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72935"/>
            <a:ext cx="8229600" cy="884465"/>
          </a:xfrm>
        </p:spPr>
        <p:txBody>
          <a:bodyPr>
            <a:normAutofit fontScale="90000"/>
          </a:bodyPr>
          <a:lstStyle/>
          <a:p>
            <a:r>
              <a:rPr lang="cs-CZ" b="1" dirty="0"/>
              <a:t>…Obsah normy - </a:t>
            </a:r>
            <a:r>
              <a:rPr lang="en-US" dirty="0"/>
              <a:t>ČSN EN 15221-</a:t>
            </a:r>
            <a:r>
              <a:rPr lang="cs-CZ" dirty="0"/>
              <a:t>2 (nahrazena normou ČSN EN ISO 41012)</a:t>
            </a:r>
          </a:p>
        </p:txBody>
      </p:sp>
      <p:sp>
        <p:nvSpPr>
          <p:cNvPr id="3" name="Zástupný symbol pro obsah 2"/>
          <p:cNvSpPr>
            <a:spLocks noGrp="1"/>
          </p:cNvSpPr>
          <p:nvPr>
            <p:ph idx="1"/>
          </p:nvPr>
        </p:nvSpPr>
        <p:spPr/>
        <p:txBody>
          <a:bodyPr>
            <a:noAutofit/>
          </a:bodyPr>
          <a:lstStyle/>
          <a:p>
            <a:pPr marL="0" indent="0" algn="just">
              <a:buNone/>
            </a:pPr>
            <a:r>
              <a:rPr lang="cs-CZ" sz="1725" b="1" dirty="0"/>
              <a:t>SLA – </a:t>
            </a:r>
            <a:r>
              <a:rPr lang="cs-CZ" sz="1725" b="1" dirty="0" err="1"/>
              <a:t>service</a:t>
            </a:r>
            <a:r>
              <a:rPr lang="cs-CZ" sz="1725" b="1" dirty="0"/>
              <a:t> </a:t>
            </a:r>
            <a:r>
              <a:rPr lang="cs-CZ" sz="1725" b="1" dirty="0" err="1"/>
              <a:t>legal</a:t>
            </a:r>
            <a:r>
              <a:rPr lang="cs-CZ" sz="1725" b="1" dirty="0"/>
              <a:t> </a:t>
            </a:r>
            <a:r>
              <a:rPr lang="cs-CZ" sz="1725" b="1" dirty="0" err="1"/>
              <a:t>agreement</a:t>
            </a:r>
            <a:endParaRPr lang="cs-CZ" sz="1725" b="1" dirty="0"/>
          </a:p>
          <a:p>
            <a:r>
              <a:rPr lang="cs-CZ" sz="1725" dirty="0"/>
              <a:t>smluvní dohoda, která popisuje úroveň poskytovaných služeb poskytovatele outsourcingu. </a:t>
            </a:r>
          </a:p>
          <a:p>
            <a:r>
              <a:rPr lang="cs-CZ" sz="1725" dirty="0"/>
              <a:t>vznikla potřebou vzájemně si mezi dodavatelem a zákazníkem dojednat rozsah prací, flexibilitu při změnových požadavcích a sankce za nedodržení sepsaných pravidel. </a:t>
            </a:r>
          </a:p>
          <a:p>
            <a:pPr marL="0" indent="0" algn="just">
              <a:buNone/>
            </a:pPr>
            <a:endParaRPr lang="cs-CZ" sz="1725" dirty="0"/>
          </a:p>
          <a:p>
            <a:pPr marL="0" indent="0" algn="just">
              <a:buNone/>
            </a:pPr>
            <a:r>
              <a:rPr lang="cs-CZ" sz="1725" dirty="0"/>
              <a:t>Účelem zavedení této normy bylo: </a:t>
            </a:r>
          </a:p>
          <a:p>
            <a:pPr marL="0" indent="0" algn="just">
              <a:buNone/>
            </a:pPr>
            <a:r>
              <a:rPr lang="cs-CZ" sz="1725" dirty="0"/>
              <a:t>• vytvořit jasný vztah mezi poskytovatelem a klientem, </a:t>
            </a:r>
          </a:p>
          <a:p>
            <a:pPr marL="0" indent="0" algn="just">
              <a:buNone/>
            </a:pPr>
            <a:r>
              <a:rPr lang="cs-CZ" sz="1725" dirty="0"/>
              <a:t>• stanovit podobu smluv v rámci </a:t>
            </a:r>
            <a:r>
              <a:rPr lang="cs-CZ" sz="1725" dirty="0" err="1"/>
              <a:t>facility</a:t>
            </a:r>
            <a:r>
              <a:rPr lang="cs-CZ" sz="1725" dirty="0"/>
              <a:t> managementu pro eliminaci sporů a nejasností, </a:t>
            </a:r>
          </a:p>
          <a:p>
            <a:pPr marL="0" indent="0" algn="just">
              <a:buNone/>
            </a:pPr>
            <a:r>
              <a:rPr lang="cs-CZ" sz="1725" dirty="0"/>
              <a:t>• napomáhat a radit, jak navrhnout a projednávat FM smlouvy a řešit případné rozpory, </a:t>
            </a:r>
          </a:p>
          <a:p>
            <a:pPr marL="0" indent="0" algn="just">
              <a:buNone/>
            </a:pPr>
            <a:r>
              <a:rPr lang="cs-CZ" sz="1725" dirty="0"/>
              <a:t>• pojmenovat jednotlivé FM smlouvy a rozlišit je mezi sebou.</a:t>
            </a:r>
          </a:p>
        </p:txBody>
      </p:sp>
    </p:spTree>
    <p:extLst>
      <p:ext uri="{BB962C8B-B14F-4D97-AF65-F5344CB8AC3E}">
        <p14:creationId xmlns:p14="http://schemas.microsoft.com/office/powerpoint/2010/main" val="1537457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063229"/>
            <a:ext cx="8229600" cy="687640"/>
          </a:xfrm>
        </p:spPr>
        <p:txBody>
          <a:bodyPr>
            <a:normAutofit fontScale="90000"/>
          </a:bodyPr>
          <a:lstStyle/>
          <a:p>
            <a:r>
              <a:rPr lang="cs-CZ" b="1" dirty="0"/>
              <a:t>Obsah normy - </a:t>
            </a:r>
            <a:r>
              <a:rPr lang="en-US" dirty="0"/>
              <a:t>ČSN EN 15221-</a:t>
            </a:r>
            <a:r>
              <a:rPr lang="cs-CZ" dirty="0"/>
              <a:t>3…</a:t>
            </a:r>
          </a:p>
        </p:txBody>
      </p:sp>
      <p:sp>
        <p:nvSpPr>
          <p:cNvPr id="3" name="Zástupný symbol pro obsah 2"/>
          <p:cNvSpPr>
            <a:spLocks noGrp="1"/>
          </p:cNvSpPr>
          <p:nvPr>
            <p:ph idx="1"/>
          </p:nvPr>
        </p:nvSpPr>
        <p:spPr>
          <a:xfrm>
            <a:off x="457200" y="1678132"/>
            <a:ext cx="8229600" cy="3979719"/>
          </a:xfrm>
        </p:spPr>
        <p:txBody>
          <a:bodyPr>
            <a:normAutofit fontScale="55000" lnSpcReduction="20000"/>
          </a:bodyPr>
          <a:lstStyle/>
          <a:p>
            <a:pPr algn="just"/>
            <a:r>
              <a:rPr lang="en-US" sz="2850" dirty="0"/>
              <a:t>ČSN EN 15221-3 „Facility Management – </a:t>
            </a:r>
            <a:r>
              <a:rPr lang="en-US" sz="2850" dirty="0" err="1"/>
              <a:t>část</a:t>
            </a:r>
            <a:r>
              <a:rPr lang="en-US" sz="2850" dirty="0"/>
              <a:t> 3: </a:t>
            </a:r>
            <a:r>
              <a:rPr lang="en-US" sz="2850" b="1" dirty="0" err="1"/>
              <a:t>Návod</a:t>
            </a:r>
            <a:r>
              <a:rPr lang="en-US" sz="2850" b="1" dirty="0"/>
              <a:t> pro </a:t>
            </a:r>
            <a:r>
              <a:rPr lang="en-US" sz="2850" b="1" dirty="0" err="1"/>
              <a:t>kvalitu</a:t>
            </a:r>
            <a:r>
              <a:rPr lang="en-US" sz="2850" b="1" dirty="0"/>
              <a:t> </a:t>
            </a:r>
            <a:r>
              <a:rPr lang="en-US" sz="2850" b="1" dirty="0" err="1"/>
              <a:t>ve</a:t>
            </a:r>
            <a:r>
              <a:rPr lang="en-US" sz="2850" b="1" dirty="0"/>
              <a:t> Facility </a:t>
            </a:r>
            <a:r>
              <a:rPr lang="en-US" sz="2850" b="1" dirty="0" err="1"/>
              <a:t>Managementu</a:t>
            </a:r>
            <a:r>
              <a:rPr lang="en-US" sz="2850" dirty="0"/>
              <a:t>“</a:t>
            </a:r>
            <a:endParaRPr lang="cs-CZ" sz="2850" dirty="0"/>
          </a:p>
          <a:p>
            <a:pPr marL="0" indent="0" algn="just">
              <a:buNone/>
            </a:pPr>
            <a:endParaRPr lang="cs-CZ" sz="2850" dirty="0"/>
          </a:p>
          <a:p>
            <a:pPr marL="0" indent="0" algn="just">
              <a:buNone/>
            </a:pPr>
            <a:r>
              <a:rPr lang="cs-CZ" sz="2850" dirty="0"/>
              <a:t>Cílem této části standardu je poskytnutí návodu na dosažení, zlepšení a měření kvality ve FM. Je určena pro využití managementem, konzultanty a odborníky v organizaci klienta i v organizaci poskytovatele.</a:t>
            </a:r>
          </a:p>
          <a:p>
            <a:pPr algn="just"/>
            <a:r>
              <a:rPr lang="cs-CZ" sz="2850" dirty="0"/>
              <a:t>Specifikovanou službu nazýváme FM produktem. Specifikovat službu lze klasickým způsobem tzv. na vstupu, kdy klient zadá požadavek, jak by se měla služba vykonávat a následně poskytovatel určí cenu za její provádění. Druhou možností je potom zadání služby na výstupu. Zde klient zadá požadavek na to, jak má vypadat výsledek provedeného úkonu a způsob provedení nechá na poskytovateli. Tato varianta může být v některých případech výhodnější, protože rizika přechází na stranu dodavatele služby. </a:t>
            </a:r>
          </a:p>
          <a:p>
            <a:pPr algn="just"/>
            <a:r>
              <a:rPr lang="cs-CZ" sz="2850" dirty="0"/>
              <a:t>Norma také přichází s pojmem SL – </a:t>
            </a:r>
            <a:r>
              <a:rPr lang="cs-CZ" sz="2850" dirty="0" err="1"/>
              <a:t>service</a:t>
            </a:r>
            <a:r>
              <a:rPr lang="cs-CZ" sz="2850" dirty="0"/>
              <a:t> </a:t>
            </a:r>
            <a:r>
              <a:rPr lang="cs-CZ" sz="2850" dirty="0" err="1"/>
              <a:t>level</a:t>
            </a:r>
            <a:r>
              <a:rPr lang="cs-CZ" sz="2850" dirty="0"/>
              <a:t> = úroveň služby (seznam p</a:t>
            </a:r>
            <a:r>
              <a:rPr lang="pl-PL" sz="2850" dirty="0" err="1"/>
              <a:t>ožadavků</a:t>
            </a:r>
            <a:r>
              <a:rPr lang="pl-PL" sz="2850" dirty="0"/>
              <a:t> - jak a </a:t>
            </a:r>
            <a:r>
              <a:rPr lang="pl-PL" sz="2850" dirty="0" err="1"/>
              <a:t>čeho</a:t>
            </a:r>
            <a:r>
              <a:rPr lang="pl-PL" sz="2850" dirty="0"/>
              <a:t> </a:t>
            </a:r>
            <a:r>
              <a:rPr lang="pl-PL" sz="2850" dirty="0" err="1"/>
              <a:t>chceme</a:t>
            </a:r>
            <a:r>
              <a:rPr lang="pl-PL" sz="2850" dirty="0"/>
              <a:t> </a:t>
            </a:r>
            <a:r>
              <a:rPr lang="pl-PL" sz="2850" dirty="0" err="1"/>
              <a:t>dosáhnout</a:t>
            </a:r>
            <a:r>
              <a:rPr lang="cs-CZ" sz="2850" dirty="0"/>
              <a:t>). Kvalita služeb se následně stanovuje pomocí KPI – </a:t>
            </a:r>
            <a:r>
              <a:rPr lang="cs-CZ" sz="2850" dirty="0" err="1"/>
              <a:t>key</a:t>
            </a:r>
            <a:r>
              <a:rPr lang="cs-CZ" sz="2850" dirty="0"/>
              <a:t> performance </a:t>
            </a:r>
            <a:r>
              <a:rPr lang="cs-CZ" sz="2850" dirty="0" err="1"/>
              <a:t>indicators</a:t>
            </a:r>
            <a:r>
              <a:rPr lang="cs-CZ" sz="2850" dirty="0"/>
              <a:t> = klíčové výkonnostní ukazatele. Ty klient stanoví v souvislosti s SL dokumentem. Tento ukazatel stanovuje, jak kvalitně byla služba provedena</a:t>
            </a:r>
          </a:p>
          <a:p>
            <a:endParaRPr lang="cs-CZ" dirty="0"/>
          </a:p>
          <a:p>
            <a:endParaRPr lang="cs-CZ" dirty="0"/>
          </a:p>
        </p:txBody>
      </p:sp>
    </p:spTree>
    <p:extLst>
      <p:ext uri="{BB962C8B-B14F-4D97-AF65-F5344CB8AC3E}">
        <p14:creationId xmlns:p14="http://schemas.microsoft.com/office/powerpoint/2010/main" val="4079724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3</a:t>
            </a:r>
          </a:p>
        </p:txBody>
      </p:sp>
      <p:sp>
        <p:nvSpPr>
          <p:cNvPr id="3" name="Zástupný symbol pro obsah 2"/>
          <p:cNvSpPr>
            <a:spLocks noGrp="1"/>
          </p:cNvSpPr>
          <p:nvPr>
            <p:ph idx="1"/>
          </p:nvPr>
        </p:nvSpPr>
        <p:spPr/>
        <p:txBody>
          <a:bodyPr>
            <a:normAutofit fontScale="62500" lnSpcReduction="20000"/>
          </a:bodyPr>
          <a:lstStyle/>
          <a:p>
            <a:pPr marL="0" indent="0" algn="just">
              <a:buNone/>
            </a:pPr>
            <a:r>
              <a:rPr lang="en-GB" b="1" dirty="0"/>
              <a:t>KPI (Key Performance Indicators)</a:t>
            </a:r>
            <a:r>
              <a:rPr lang="cs-CZ" b="1" dirty="0"/>
              <a:t> </a:t>
            </a:r>
            <a:r>
              <a:rPr lang="en-GB" b="1" dirty="0"/>
              <a:t>- </a:t>
            </a:r>
            <a:r>
              <a:rPr lang="cs-CZ" b="1" dirty="0"/>
              <a:t>klíčové výkonnostní ukazatelé</a:t>
            </a:r>
            <a:r>
              <a:rPr lang="cs-CZ" dirty="0"/>
              <a:t> sestavené na základě SLA, které umožňují promítnutí úrovně kvality poskytované služby do způsobu hodnocení. Každý ukazatel má ve smlouvě určitou váhu a nedodržení úrovně kvality má za následek sankci – např. ve formě slevy z fakturace ve výši určitého procenta z měsíčního obratu služby.</a:t>
            </a:r>
          </a:p>
          <a:p>
            <a:pPr marL="0" indent="0" algn="just">
              <a:buNone/>
            </a:pPr>
            <a:r>
              <a:rPr lang="cs-CZ" b="1" dirty="0"/>
              <a:t>CPI (</a:t>
            </a:r>
            <a:r>
              <a:rPr lang="cs-CZ" b="1" dirty="0" err="1"/>
              <a:t>Critical</a:t>
            </a:r>
            <a:r>
              <a:rPr lang="cs-CZ" b="1" dirty="0"/>
              <a:t> performance </a:t>
            </a:r>
            <a:r>
              <a:rPr lang="cs-CZ" b="1" dirty="0" err="1"/>
              <a:t>indicators</a:t>
            </a:r>
            <a:r>
              <a:rPr lang="cs-CZ" b="1" dirty="0"/>
              <a:t>) – </a:t>
            </a:r>
            <a:r>
              <a:rPr lang="cs-CZ" dirty="0"/>
              <a:t>kritické KPI je míra nespokojenosti s poskytovanou službou, kdy hrozí vypovězení smlouvy ze strany zadavatele. </a:t>
            </a:r>
          </a:p>
          <a:p>
            <a:pPr marL="0" indent="0" algn="just">
              <a:buNone/>
            </a:pPr>
            <a:r>
              <a:rPr lang="cs-CZ" dirty="0"/>
              <a:t>Norma poskytuje obecný postup na to, jak: </a:t>
            </a:r>
          </a:p>
          <a:p>
            <a:pPr marL="0" indent="0" algn="just">
              <a:buNone/>
            </a:pPr>
            <a:r>
              <a:rPr lang="cs-CZ" dirty="0"/>
              <a:t>• pochopit otázky ohledně kvality, </a:t>
            </a:r>
          </a:p>
          <a:p>
            <a:pPr marL="0" indent="0" algn="just">
              <a:buNone/>
            </a:pPr>
            <a:r>
              <a:rPr lang="cs-CZ" dirty="0"/>
              <a:t>• definovat kritéria a jednotlivé ukazatele, </a:t>
            </a:r>
          </a:p>
          <a:p>
            <a:pPr marL="0" indent="0" algn="just">
              <a:buNone/>
            </a:pPr>
            <a:r>
              <a:rPr lang="cs-CZ" dirty="0"/>
              <a:t>• provádět měření výkonu a kvality FM, </a:t>
            </a:r>
          </a:p>
          <a:p>
            <a:pPr marL="0" indent="0" algn="just">
              <a:buNone/>
            </a:pPr>
            <a:r>
              <a:rPr lang="cs-CZ" dirty="0"/>
              <a:t>• měřit účinnost FM procesů a jejich kvalitu na výstupu, </a:t>
            </a:r>
          </a:p>
          <a:p>
            <a:pPr marL="0" indent="0" algn="just">
              <a:buNone/>
            </a:pPr>
            <a:r>
              <a:rPr lang="cs-CZ" dirty="0"/>
              <a:t>• zlepšit strategické, taktické a provozní procesy pro dosažení požadované kvality, </a:t>
            </a:r>
          </a:p>
          <a:p>
            <a:pPr marL="0" indent="0" algn="just">
              <a:buNone/>
            </a:pPr>
            <a:r>
              <a:rPr lang="cs-CZ" dirty="0"/>
              <a:t>• zlepšit účinnost FM procesů.</a:t>
            </a:r>
            <a:endParaRPr lang="en-US" dirty="0"/>
          </a:p>
          <a:p>
            <a:pPr algn="just"/>
            <a:endParaRPr lang="cs-CZ" dirty="0"/>
          </a:p>
          <a:p>
            <a:pPr algn="just"/>
            <a:endParaRPr lang="cs-CZ" dirty="0"/>
          </a:p>
          <a:p>
            <a:pPr algn="just"/>
            <a:endParaRPr lang="cs-CZ" dirty="0"/>
          </a:p>
        </p:txBody>
      </p:sp>
    </p:spTree>
    <p:extLst>
      <p:ext uri="{BB962C8B-B14F-4D97-AF65-F5344CB8AC3E}">
        <p14:creationId xmlns:p14="http://schemas.microsoft.com/office/powerpoint/2010/main" val="2623716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4…</a:t>
            </a:r>
          </a:p>
        </p:txBody>
      </p:sp>
      <p:sp>
        <p:nvSpPr>
          <p:cNvPr id="3" name="Zástupný symbol pro obsah 2"/>
          <p:cNvSpPr>
            <a:spLocks noGrp="1"/>
          </p:cNvSpPr>
          <p:nvPr>
            <p:ph idx="1"/>
          </p:nvPr>
        </p:nvSpPr>
        <p:spPr>
          <a:xfrm>
            <a:off x="457200" y="1823605"/>
            <a:ext cx="8229600" cy="3813464"/>
          </a:xfrm>
        </p:spPr>
        <p:txBody>
          <a:bodyPr>
            <a:normAutofit fontScale="47500" lnSpcReduction="20000"/>
          </a:bodyPr>
          <a:lstStyle/>
          <a:p>
            <a:r>
              <a:rPr lang="cs-CZ" dirty="0"/>
              <a:t>ČSN EN 15221-4 „</a:t>
            </a:r>
            <a:r>
              <a:rPr lang="cs-CZ" dirty="0" err="1"/>
              <a:t>Facility</a:t>
            </a:r>
            <a:r>
              <a:rPr lang="cs-CZ" dirty="0"/>
              <a:t> Management – část 4: </a:t>
            </a:r>
            <a:r>
              <a:rPr lang="cs-CZ" b="1" dirty="0"/>
              <a:t>Taxonomie, klasifikace a struktury ve </a:t>
            </a:r>
            <a:r>
              <a:rPr lang="cs-CZ" b="1" dirty="0" err="1"/>
              <a:t>Facility</a:t>
            </a:r>
            <a:r>
              <a:rPr lang="cs-CZ" b="1" dirty="0"/>
              <a:t> Managementu</a:t>
            </a:r>
            <a:r>
              <a:rPr lang="cs-CZ" dirty="0"/>
              <a:t>“</a:t>
            </a:r>
          </a:p>
          <a:p>
            <a:pPr marL="0" indent="0">
              <a:buNone/>
            </a:pPr>
            <a:r>
              <a:rPr lang="cs-CZ" dirty="0"/>
              <a:t>Tento oddíl standardu představuje koncept standardizovaných FM produktů. Stanovuje taxonomii, která zahrnuje model vztahů, strukturu produktů/služeb a systém klasifikace. </a:t>
            </a:r>
          </a:p>
          <a:p>
            <a:r>
              <a:rPr lang="cs-CZ" dirty="0"/>
              <a:t>Taxonomie je systém třídění informací, který pomáhá zlepšovat provozní činnosti podnikání. Zařazuje produkty do skupin na základě různých kritérií z pohledu nákladového nebo procesního. </a:t>
            </a:r>
          </a:p>
          <a:p>
            <a:r>
              <a:rPr lang="cs-CZ" b="1" dirty="0"/>
              <a:t>Kategorie jsou děleny například: </a:t>
            </a:r>
          </a:p>
          <a:p>
            <a:pPr marL="0" indent="0">
              <a:buNone/>
            </a:pPr>
            <a:r>
              <a:rPr lang="cs-CZ" dirty="0"/>
              <a:t>• na základě typu služby: a) tvrdé – technické správa budov a zařízení, b) měkké – správa majetku, úklid, ostraha apod. </a:t>
            </a:r>
          </a:p>
          <a:p>
            <a:pPr marL="0" indent="0">
              <a:buNone/>
            </a:pPr>
            <a:r>
              <a:rPr lang="cs-CZ" dirty="0"/>
              <a:t>• na základě úrovně řízení: </a:t>
            </a:r>
            <a:r>
              <a:rPr lang="cs-CZ" b="1" dirty="0"/>
              <a:t>a) strategická, b) taktická, c) provozní. </a:t>
            </a:r>
          </a:p>
          <a:p>
            <a:pPr marL="0" indent="0">
              <a:buNone/>
            </a:pPr>
            <a:r>
              <a:rPr lang="cs-CZ" b="1" dirty="0"/>
              <a:t>Norma poskytuje taxonomii, která zahrnuje: </a:t>
            </a:r>
          </a:p>
          <a:p>
            <a:pPr marL="0" indent="0">
              <a:buNone/>
            </a:pPr>
            <a:r>
              <a:rPr lang="cs-CZ" dirty="0"/>
              <a:t>• vzájemné vztahy prvků a jejich struktur v FM, </a:t>
            </a:r>
          </a:p>
          <a:p>
            <a:pPr marL="0" indent="0">
              <a:buNone/>
            </a:pPr>
            <a:r>
              <a:rPr lang="cs-CZ" dirty="0"/>
              <a:t>• definice výrazů pro FM produkty v rámci mezinárodního obchodu, řízení dat, rozmístění nákladů a </a:t>
            </a:r>
            <a:r>
              <a:rPr lang="cs-CZ" dirty="0" err="1"/>
              <a:t>benchmarking</a:t>
            </a:r>
            <a:r>
              <a:rPr lang="cs-CZ" dirty="0"/>
              <a:t>, </a:t>
            </a:r>
          </a:p>
          <a:p>
            <a:pPr marL="0" indent="0">
              <a:buNone/>
            </a:pPr>
            <a:r>
              <a:rPr lang="cs-CZ" dirty="0"/>
              <a:t>• detailní úroveň klasifikace a kódovací struktury pro FM produkty, </a:t>
            </a:r>
          </a:p>
          <a:p>
            <a:pPr marL="0" indent="0">
              <a:buNone/>
            </a:pPr>
            <a:r>
              <a:rPr lang="cs-CZ" dirty="0"/>
              <a:t>• rozšíření základů FM modelu o PDCA (</a:t>
            </a:r>
            <a:r>
              <a:rPr lang="cs-CZ" dirty="0" err="1"/>
              <a:t>plan</a:t>
            </a:r>
            <a:r>
              <a:rPr lang="cs-CZ" dirty="0"/>
              <a:t> (plánuj) – do (dělej) – </a:t>
            </a:r>
            <a:r>
              <a:rPr lang="cs-CZ" dirty="0" err="1"/>
              <a:t>control</a:t>
            </a:r>
            <a:r>
              <a:rPr lang="cs-CZ" dirty="0"/>
              <a:t> (kontroluj) – </a:t>
            </a:r>
            <a:r>
              <a:rPr lang="cs-CZ" dirty="0" err="1"/>
              <a:t>act</a:t>
            </a:r>
            <a:r>
              <a:rPr lang="cs-CZ" dirty="0"/>
              <a:t> (jednej)).</a:t>
            </a:r>
          </a:p>
          <a:p>
            <a:endParaRPr lang="cs-CZ" dirty="0"/>
          </a:p>
        </p:txBody>
      </p:sp>
    </p:spTree>
    <p:extLst>
      <p:ext uri="{BB962C8B-B14F-4D97-AF65-F5344CB8AC3E}">
        <p14:creationId xmlns:p14="http://schemas.microsoft.com/office/powerpoint/2010/main" val="1941244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4</a:t>
            </a:r>
          </a:p>
        </p:txBody>
      </p:sp>
      <p:sp>
        <p:nvSpPr>
          <p:cNvPr id="3" name="Zástupný symbol pro obsah 2"/>
          <p:cNvSpPr>
            <a:spLocks noGrp="1"/>
          </p:cNvSpPr>
          <p:nvPr>
            <p:ph idx="1"/>
          </p:nvPr>
        </p:nvSpPr>
        <p:spPr>
          <a:xfrm>
            <a:off x="457200" y="1920479"/>
            <a:ext cx="8371115" cy="3661172"/>
          </a:xfrm>
        </p:spPr>
        <p:txBody>
          <a:bodyPr>
            <a:normAutofit fontScale="40000" lnSpcReduction="20000"/>
          </a:bodyPr>
          <a:lstStyle/>
          <a:p>
            <a:pPr algn="just"/>
            <a:r>
              <a:rPr lang="cs-CZ" sz="2700" b="1" dirty="0"/>
              <a:t>Strategická úroveň interakce</a:t>
            </a:r>
            <a:endParaRPr lang="cs-CZ" sz="2700" dirty="0"/>
          </a:p>
          <a:p>
            <a:pPr algn="just"/>
            <a:r>
              <a:rPr lang="cs-CZ" dirty="0"/>
              <a:t>definování strategie </a:t>
            </a:r>
            <a:r>
              <a:rPr lang="cs-CZ" dirty="0" err="1"/>
              <a:t>Facility</a:t>
            </a:r>
            <a:r>
              <a:rPr lang="cs-CZ" dirty="0"/>
              <a:t> Managementu v souladu se strategií organizace; vytvoření politiky, vypracování příruček pro prostor, majetek, procesy a služby; aktivního vstupu a odezvy; inicializace analýzy rizika a poskytnutím instrukcí pro adaptaci změn v organizaci; inicializace smluv o úrovni služeb (SLA) a monitorovaní klíčových výkonnostních indikátorů (KPI); řízení dopadu zařízení na základní činnosti, vnější prostředí a společnost; udržování vztahů s úřady, pronajímateli a nájemníky, strategickými partnery, asociacemi, atd.; dohledem nad </a:t>
            </a:r>
            <a:r>
              <a:rPr lang="cs-CZ" dirty="0" err="1"/>
              <a:t>Facility</a:t>
            </a:r>
            <a:r>
              <a:rPr lang="cs-CZ" dirty="0"/>
              <a:t> Management organizacemi. </a:t>
            </a:r>
          </a:p>
          <a:p>
            <a:pPr algn="just"/>
            <a:r>
              <a:rPr lang="cs-CZ" sz="2700" b="1" dirty="0"/>
              <a:t>Taktická úroveň interakce</a:t>
            </a:r>
            <a:endParaRPr lang="cs-CZ" sz="2700" dirty="0"/>
          </a:p>
          <a:p>
            <a:pPr algn="just"/>
            <a:r>
              <a:rPr lang="cs-CZ" dirty="0"/>
              <a:t>implementace a monitorování strategických směrnic; přípravy obchodních a rozpočtových plánů; rozpracování cílů </a:t>
            </a:r>
            <a:r>
              <a:rPr lang="cs-CZ" dirty="0" err="1"/>
              <a:t>Facility</a:t>
            </a:r>
            <a:r>
              <a:rPr lang="cs-CZ" dirty="0"/>
              <a:t> Managementu do úrovně provozních požadavků; definování SLA a interpretace KPI (výkon, kvalita, riziko a hodnota); monitorování dodržování zákonů a směrnic; řízení projektů, procesů a dohod, řízení týmu </a:t>
            </a:r>
            <a:r>
              <a:rPr lang="cs-CZ" dirty="0" err="1"/>
              <a:t>Facility</a:t>
            </a:r>
            <a:r>
              <a:rPr lang="cs-CZ" dirty="0"/>
              <a:t> Managementu; optimalizace používání zdrojů; adaptace a zaznamenávání změn; komunikace s interními či externími poskytovateli služeb na taktické úrovni. </a:t>
            </a:r>
          </a:p>
          <a:p>
            <a:pPr algn="just"/>
            <a:r>
              <a:rPr lang="cs-CZ" sz="2700" b="1" dirty="0"/>
              <a:t>Provozní úroveň interakce</a:t>
            </a:r>
            <a:endParaRPr lang="cs-CZ" sz="2700" dirty="0"/>
          </a:p>
          <a:p>
            <a:pPr algn="just"/>
            <a:r>
              <a:rPr lang="cs-CZ" dirty="0"/>
              <a:t>dodávky služeb v souladu se smlouvou o úrovni služeb (SLA); monitorování a kontrolování procesů dodávání služeb; monitorování poskytovatelů služeb; přijímání požadavků na služby např. prostřednictvím </a:t>
            </a:r>
            <a:r>
              <a:rPr lang="cs-CZ" dirty="0" err="1"/>
              <a:t>help</a:t>
            </a:r>
            <a:r>
              <a:rPr lang="cs-CZ" dirty="0"/>
              <a:t> desku nebo servisní linky; sběru dat pro hodnocení výkonu, zpětné vazby a poptávky koncových uživatelů; hlášení na taktickou úroveň; komunikace s interními a externími poskytovateli služeb na provozní úrovni. </a:t>
            </a:r>
          </a:p>
          <a:p>
            <a:pPr algn="just"/>
            <a:endParaRPr lang="cs-CZ" dirty="0"/>
          </a:p>
          <a:p>
            <a:pPr algn="just"/>
            <a:endParaRPr lang="cs-CZ" dirty="0"/>
          </a:p>
        </p:txBody>
      </p:sp>
    </p:spTree>
    <p:extLst>
      <p:ext uri="{BB962C8B-B14F-4D97-AF65-F5344CB8AC3E}">
        <p14:creationId xmlns:p14="http://schemas.microsoft.com/office/powerpoint/2010/main" val="1455322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5</a:t>
            </a:r>
          </a:p>
        </p:txBody>
      </p:sp>
      <p:sp>
        <p:nvSpPr>
          <p:cNvPr id="3" name="Zástupný symbol pro obsah 2"/>
          <p:cNvSpPr>
            <a:spLocks noGrp="1"/>
          </p:cNvSpPr>
          <p:nvPr>
            <p:ph idx="1"/>
          </p:nvPr>
        </p:nvSpPr>
        <p:spPr/>
        <p:txBody>
          <a:bodyPr>
            <a:normAutofit fontScale="77500" lnSpcReduction="20000"/>
          </a:bodyPr>
          <a:lstStyle/>
          <a:p>
            <a:pPr algn="just"/>
            <a:r>
              <a:rPr lang="en-US" dirty="0"/>
              <a:t>ČSN EN 15221-5 „Facility Management – </a:t>
            </a:r>
            <a:r>
              <a:rPr lang="en-US" dirty="0" err="1"/>
              <a:t>část</a:t>
            </a:r>
            <a:r>
              <a:rPr lang="en-US" dirty="0"/>
              <a:t> 5: </a:t>
            </a:r>
            <a:r>
              <a:rPr lang="en-US" b="1" dirty="0" err="1"/>
              <a:t>Návod</a:t>
            </a:r>
            <a:r>
              <a:rPr lang="en-US" b="1" dirty="0"/>
              <a:t> pro </a:t>
            </a:r>
            <a:r>
              <a:rPr lang="en-US" b="1" dirty="0" err="1"/>
              <a:t>procesy</a:t>
            </a:r>
            <a:r>
              <a:rPr lang="en-US" b="1" dirty="0"/>
              <a:t> </a:t>
            </a:r>
            <a:r>
              <a:rPr lang="en-US" b="1" dirty="0" err="1"/>
              <a:t>ve</a:t>
            </a:r>
            <a:r>
              <a:rPr lang="en-US" b="1" dirty="0"/>
              <a:t> Facility </a:t>
            </a:r>
            <a:r>
              <a:rPr lang="en-US" b="1" dirty="0" err="1"/>
              <a:t>Managementu</a:t>
            </a:r>
            <a:r>
              <a:rPr lang="en-US" dirty="0"/>
              <a:t>“</a:t>
            </a:r>
            <a:endParaRPr lang="cs-CZ" dirty="0"/>
          </a:p>
          <a:p>
            <a:pPr marL="3298031" indent="0" algn="just">
              <a:buNone/>
            </a:pPr>
            <a:r>
              <a:rPr lang="cs-CZ" dirty="0"/>
              <a:t>Norma prezentuje obecný postup na rozvoj a zlepšování procesů pro podporu </a:t>
            </a:r>
            <a:r>
              <a:rPr lang="cs-CZ" dirty="0" err="1"/>
              <a:t>core</a:t>
            </a:r>
            <a:r>
              <a:rPr lang="cs-CZ" dirty="0"/>
              <a:t> businessu z obou stran (jádro – předmět podnikání), jak ze strany klienta, tak ze strany poskytovatele a uvádí jednotlivé etapy  procesů na cestě k efektivnímu zajišťování FM. </a:t>
            </a:r>
          </a:p>
          <a:p>
            <a:pPr marL="3298031" indent="0" algn="just">
              <a:buNone/>
            </a:pPr>
            <a:r>
              <a:rPr lang="cs-CZ" dirty="0"/>
              <a:t>Vše začíná stanovením jasné vize jako podkladu pro následnou strategii v oblasti FM.</a:t>
            </a:r>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711858"/>
            <a:ext cx="2898986" cy="2604885"/>
          </a:xfrm>
          <a:prstGeom prst="rect">
            <a:avLst/>
          </a:prstGeom>
        </p:spPr>
      </p:pic>
    </p:spTree>
    <p:extLst>
      <p:ext uri="{BB962C8B-B14F-4D97-AF65-F5344CB8AC3E}">
        <p14:creationId xmlns:p14="http://schemas.microsoft.com/office/powerpoint/2010/main" val="320062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891" y="1357675"/>
            <a:ext cx="6363839" cy="1918511"/>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801" y="3600311"/>
            <a:ext cx="6350398" cy="1974626"/>
          </a:xfrm>
          <a:prstGeom prst="rect">
            <a:avLst/>
          </a:prstGeom>
        </p:spPr>
      </p:pic>
    </p:spTree>
    <p:extLst>
      <p:ext uri="{BB962C8B-B14F-4D97-AF65-F5344CB8AC3E}">
        <p14:creationId xmlns:p14="http://schemas.microsoft.com/office/powerpoint/2010/main" val="3227096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6</a:t>
            </a:r>
          </a:p>
        </p:txBody>
      </p:sp>
      <p:sp>
        <p:nvSpPr>
          <p:cNvPr id="3" name="Zástupný symbol pro obsah 2"/>
          <p:cNvSpPr>
            <a:spLocks noGrp="1"/>
          </p:cNvSpPr>
          <p:nvPr>
            <p:ph idx="1"/>
          </p:nvPr>
        </p:nvSpPr>
        <p:spPr>
          <a:xfrm>
            <a:off x="457200" y="1749879"/>
            <a:ext cx="8229600" cy="3712028"/>
          </a:xfrm>
        </p:spPr>
        <p:txBody>
          <a:bodyPr>
            <a:noAutofit/>
          </a:bodyPr>
          <a:lstStyle/>
          <a:p>
            <a:pPr marL="4506516" indent="-4506516">
              <a:buNone/>
            </a:pPr>
            <a:r>
              <a:rPr lang="cs-CZ" sz="1500" dirty="0"/>
              <a:t>ČSN EN 15221-6 „</a:t>
            </a:r>
            <a:r>
              <a:rPr lang="cs-CZ" sz="1500" dirty="0" err="1"/>
              <a:t>Facility</a:t>
            </a:r>
            <a:r>
              <a:rPr lang="cs-CZ" sz="1500" dirty="0"/>
              <a:t> Management – část 6: </a:t>
            </a:r>
            <a:r>
              <a:rPr lang="cs-CZ" sz="1500" b="1" dirty="0"/>
              <a:t>Měření ploch a prostorů ve </a:t>
            </a:r>
            <a:r>
              <a:rPr lang="cs-CZ" sz="1500" b="1" dirty="0" err="1"/>
              <a:t>Facility</a:t>
            </a:r>
            <a:r>
              <a:rPr lang="cs-CZ" sz="1500" b="1" dirty="0"/>
              <a:t> Managementu</a:t>
            </a:r>
            <a:r>
              <a:rPr lang="cs-CZ" sz="1500" dirty="0"/>
              <a:t>“ </a:t>
            </a:r>
          </a:p>
          <a:p>
            <a:pPr marL="4506516" indent="0" algn="just">
              <a:buNone/>
            </a:pPr>
            <a:r>
              <a:rPr lang="cs-CZ" sz="1275" dirty="0"/>
              <a:t>Šestý oddíl normy stanovuje jednotný evropský přístup s jasnými termíny, definicemi a principy měření podlahových ploch a prostor ve stavebnictví.</a:t>
            </a:r>
          </a:p>
          <a:p>
            <a:pPr marL="4506516" indent="0" algn="just">
              <a:buNone/>
            </a:pPr>
            <a:r>
              <a:rPr lang="cs-CZ" sz="1275" dirty="0"/>
              <a:t>Srovnatelnost těchto informací je velmi důležitá pro projektanty a architekty, ekonomy a investory, vlastníky a nájemce, správce atd. </a:t>
            </a:r>
          </a:p>
          <a:p>
            <a:pPr marL="4506516" indent="0" algn="just">
              <a:buNone/>
            </a:pPr>
            <a:r>
              <a:rPr lang="cs-CZ" sz="1275" dirty="0"/>
              <a:t>Norma zavádí a specifikuje pojmy jako plocha podlaží (LA), nevyužitelná plocha podlaží (NLA), hrubá podlahová plocha (GFA), plocha obvodových konstrukcí (ECA) nebo třeba čistá podlahová plocha (NFA). Přesně říká, které typy místností a konstrukce se do jednotlivých výměr ploch počítají a které nepočítají, vysvětluje metody měření vzdáleností, ploch a objemů a přiřazuje jednotky, ve kterých se výsledky mají udávat. S těmito údaji pracují například </a:t>
            </a:r>
            <a:r>
              <a:rPr lang="cs-CZ" sz="1275" dirty="0" err="1"/>
              <a:t>property</a:t>
            </a:r>
            <a:r>
              <a:rPr lang="cs-CZ" sz="1275" dirty="0"/>
              <a:t> manažeři.</a:t>
            </a:r>
          </a:p>
          <a:p>
            <a:endParaRPr lang="cs-CZ" sz="12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86" y="2083764"/>
            <a:ext cx="4764938" cy="3138657"/>
          </a:xfrm>
          <a:prstGeom prst="rect">
            <a:avLst/>
          </a:prstGeom>
        </p:spPr>
      </p:pic>
    </p:spTree>
    <p:extLst>
      <p:ext uri="{BB962C8B-B14F-4D97-AF65-F5344CB8AC3E}">
        <p14:creationId xmlns:p14="http://schemas.microsoft.com/office/powerpoint/2010/main" val="3160256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normy - </a:t>
            </a:r>
            <a:r>
              <a:rPr lang="en-US" dirty="0"/>
              <a:t>ČSN EN 15221-</a:t>
            </a:r>
            <a:r>
              <a:rPr lang="cs-CZ" dirty="0"/>
              <a:t>7</a:t>
            </a:r>
          </a:p>
        </p:txBody>
      </p:sp>
      <p:sp>
        <p:nvSpPr>
          <p:cNvPr id="3" name="Zástupný symbol pro obsah 2"/>
          <p:cNvSpPr>
            <a:spLocks noGrp="1"/>
          </p:cNvSpPr>
          <p:nvPr>
            <p:ph idx="1"/>
          </p:nvPr>
        </p:nvSpPr>
        <p:spPr>
          <a:xfrm>
            <a:off x="119743" y="1717223"/>
            <a:ext cx="8708573" cy="3733800"/>
          </a:xfrm>
        </p:spPr>
        <p:txBody>
          <a:bodyPr>
            <a:normAutofit fontScale="77500" lnSpcReduction="20000"/>
          </a:bodyPr>
          <a:lstStyle/>
          <a:p>
            <a:pPr marL="3912394" indent="-3912394">
              <a:buNone/>
            </a:pPr>
            <a:r>
              <a:rPr lang="en-US" sz="2325" dirty="0"/>
              <a:t>ČSN EN 15221-7 „Facility Management – </a:t>
            </a:r>
            <a:r>
              <a:rPr lang="en-US" sz="2325" dirty="0" err="1"/>
              <a:t>část</a:t>
            </a:r>
            <a:r>
              <a:rPr lang="en-US" sz="2325" dirty="0"/>
              <a:t> 7: </a:t>
            </a:r>
            <a:r>
              <a:rPr lang="en-US" sz="2325" b="1" dirty="0"/>
              <a:t>Benchmarking </a:t>
            </a:r>
            <a:r>
              <a:rPr lang="en-US" sz="2325" b="1" dirty="0" err="1"/>
              <a:t>ve</a:t>
            </a:r>
            <a:r>
              <a:rPr lang="en-US" sz="2325" b="1" dirty="0"/>
              <a:t> Facility</a:t>
            </a:r>
            <a:r>
              <a:rPr lang="cs-CZ" sz="2325" b="1" dirty="0"/>
              <a:t> </a:t>
            </a:r>
            <a:r>
              <a:rPr lang="en-US" sz="2325" b="1" dirty="0" err="1"/>
              <a:t>Managementu</a:t>
            </a:r>
            <a:r>
              <a:rPr lang="en-US" sz="2325" dirty="0"/>
              <a:t>“</a:t>
            </a:r>
            <a:r>
              <a:rPr lang="cs-CZ" sz="2325" dirty="0"/>
              <a:t> </a:t>
            </a:r>
          </a:p>
          <a:p>
            <a:pPr marL="3912394" indent="-15479" algn="just">
              <a:buNone/>
            </a:pPr>
            <a:endParaRPr lang="cs-CZ" sz="2100" dirty="0"/>
          </a:p>
          <a:p>
            <a:pPr marL="3912394" indent="-15479" algn="just">
              <a:buNone/>
            </a:pPr>
            <a:r>
              <a:rPr lang="cs-CZ" sz="2100" dirty="0"/>
              <a:t>Poslední část se zabývá nepřetržitým a systematickým procesem porovnávání a měření produktů, procesů a metod a všeobecně všeho, u čeho můžeme určit nějaké měřitelné hodnoty. Cílem </a:t>
            </a:r>
            <a:r>
              <a:rPr lang="cs-CZ" sz="2100" dirty="0" err="1"/>
              <a:t>benchmarkingu</a:t>
            </a:r>
            <a:r>
              <a:rPr lang="cs-CZ" sz="2100" dirty="0"/>
              <a:t> je zjištění pozice na trhu a její zlepšení na základě srovnání s konkurencí.</a:t>
            </a:r>
          </a:p>
          <a:p>
            <a:pPr marL="3912394" indent="-15479" algn="just">
              <a:buNone/>
            </a:pPr>
            <a:r>
              <a:rPr lang="cs-CZ" sz="2100" dirty="0"/>
              <a:t>Na základě těchto údajů může </a:t>
            </a:r>
            <a:r>
              <a:rPr lang="cs-CZ" sz="2100" dirty="0" err="1"/>
              <a:t>facility</a:t>
            </a:r>
            <a:r>
              <a:rPr lang="cs-CZ" sz="2100" dirty="0"/>
              <a:t> </a:t>
            </a:r>
            <a:r>
              <a:rPr lang="cs-CZ" sz="2100" dirty="0" err="1"/>
              <a:t>manager</a:t>
            </a:r>
            <a:r>
              <a:rPr lang="cs-CZ" sz="2100" dirty="0"/>
              <a:t> neustále monitorovat pozici společnosti na trhu, a její zlepšení či zhoršení oproti konkurenci.</a:t>
            </a:r>
          </a:p>
          <a:p>
            <a:pPr marL="3912394" indent="-15479"/>
            <a:r>
              <a:rPr lang="cs-CZ" sz="2100" dirty="0"/>
              <a:t>interní – probíhá uvnitř firmy, </a:t>
            </a:r>
          </a:p>
          <a:p>
            <a:pPr marL="3912394" indent="-15479"/>
            <a:r>
              <a:rPr lang="cs-CZ" sz="2100" dirty="0"/>
              <a:t>konkurenční – srovnání s konkurenční firmou, </a:t>
            </a:r>
          </a:p>
          <a:p>
            <a:pPr marL="3912394" indent="-15479"/>
            <a:r>
              <a:rPr lang="pl-PL" sz="2100" dirty="0" err="1"/>
              <a:t>funkcionální</a:t>
            </a:r>
            <a:r>
              <a:rPr lang="pl-PL" sz="2100" dirty="0"/>
              <a:t> – </a:t>
            </a:r>
            <a:r>
              <a:rPr lang="pl-PL" sz="2100" dirty="0" err="1"/>
              <a:t>komparace</a:t>
            </a:r>
            <a:r>
              <a:rPr lang="pl-PL" sz="2100" dirty="0"/>
              <a:t> s </a:t>
            </a:r>
            <a:r>
              <a:rPr lang="pl-PL" sz="2100" dirty="0" err="1"/>
              <a:t>nejlepšími</a:t>
            </a:r>
            <a:r>
              <a:rPr lang="pl-PL" sz="2100" dirty="0"/>
              <a:t> firmami na </a:t>
            </a:r>
            <a:r>
              <a:rPr lang="pl-PL" sz="2100" dirty="0" err="1"/>
              <a:t>trhu</a:t>
            </a:r>
            <a:r>
              <a:rPr lang="pl-PL" sz="2100" dirty="0"/>
              <a:t>. </a:t>
            </a:r>
            <a:endParaRPr lang="en-US" sz="2100" dirty="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2" y="2348594"/>
            <a:ext cx="3565751" cy="2674314"/>
          </a:xfrm>
          <a:prstGeom prst="rect">
            <a:avLst/>
          </a:prstGeom>
        </p:spPr>
      </p:pic>
    </p:spTree>
    <p:extLst>
      <p:ext uri="{BB962C8B-B14F-4D97-AF65-F5344CB8AC3E}">
        <p14:creationId xmlns:p14="http://schemas.microsoft.com/office/powerpoint/2010/main" val="2799201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4. Ekonomické aspekty Facility managementu</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563842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143000"/>
          </a:xfrm>
        </p:spPr>
        <p:txBody>
          <a:bodyPr>
            <a:normAutofit/>
          </a:bodyPr>
          <a:lstStyle/>
          <a:p>
            <a:r>
              <a:rPr lang="cs-CZ" sz="3600" b="1" dirty="0" err="1"/>
              <a:t>Porterova</a:t>
            </a:r>
            <a:r>
              <a:rPr lang="cs-CZ" sz="3600" b="1" dirty="0"/>
              <a:t> analýza hodnotového řetězce</a:t>
            </a:r>
          </a:p>
        </p:txBody>
      </p:sp>
      <p:sp>
        <p:nvSpPr>
          <p:cNvPr id="3" name="Zástupný symbol pro obsah 2"/>
          <p:cNvSpPr>
            <a:spLocks noGrp="1"/>
          </p:cNvSpPr>
          <p:nvPr>
            <p:ph idx="1"/>
          </p:nvPr>
        </p:nvSpPr>
        <p:spPr>
          <a:xfrm>
            <a:off x="457200" y="2132856"/>
            <a:ext cx="8229600" cy="3993307"/>
          </a:xfrm>
        </p:spPr>
        <p:txBody>
          <a:bodyPr>
            <a:normAutofit/>
          </a:bodyPr>
          <a:lstStyle/>
          <a:p>
            <a:r>
              <a:rPr lang="cs-CZ" sz="2600" dirty="0"/>
              <a:t>Michael E. Porter</a:t>
            </a:r>
          </a:p>
          <a:p>
            <a:endParaRPr lang="cs-CZ" sz="2600" dirty="0"/>
          </a:p>
          <a:p>
            <a:r>
              <a:rPr lang="cs-CZ" sz="2600" dirty="0" err="1"/>
              <a:t>Porterova</a:t>
            </a:r>
            <a:r>
              <a:rPr lang="cs-CZ" sz="2600" dirty="0"/>
              <a:t> analýza hodnotového řetězce</a:t>
            </a:r>
          </a:p>
          <a:p>
            <a:endParaRPr lang="cs-CZ" sz="2600" dirty="0"/>
          </a:p>
          <a:p>
            <a:r>
              <a:rPr lang="cs-CZ" sz="2600" dirty="0" err="1"/>
              <a:t>Competitive</a:t>
            </a:r>
            <a:r>
              <a:rPr lang="cs-CZ" sz="2600" dirty="0"/>
              <a:t> </a:t>
            </a:r>
            <a:r>
              <a:rPr lang="cs-CZ" sz="2600" dirty="0" err="1"/>
              <a:t>Advatage</a:t>
            </a:r>
            <a:r>
              <a:rPr lang="cs-CZ" sz="2600" dirty="0"/>
              <a:t> (1985)</a:t>
            </a:r>
          </a:p>
          <a:p>
            <a:endParaRPr lang="cs-CZ" sz="2600" dirty="0"/>
          </a:p>
          <a:p>
            <a:pPr marL="0" indent="0">
              <a:buNone/>
            </a:pPr>
            <a:endParaRPr lang="cs-CZ" sz="2600" dirty="0"/>
          </a:p>
        </p:txBody>
      </p:sp>
      <p:pic>
        <p:nvPicPr>
          <p:cNvPr id="1026" name="Picture 2" descr="C:\Users\martin\Downloads\por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916832"/>
            <a:ext cx="2265040" cy="2265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67544" y="6257836"/>
            <a:ext cx="4968552" cy="261610"/>
          </a:xfrm>
          <a:prstGeom prst="rect">
            <a:avLst/>
          </a:prstGeom>
          <a:noFill/>
        </p:spPr>
        <p:txBody>
          <a:bodyPr wrap="square" rtlCol="0">
            <a:spAutoFit/>
          </a:bodyPr>
          <a:lstStyle/>
          <a:p>
            <a:r>
              <a:rPr lang="cs-CZ" sz="1100" dirty="0"/>
              <a:t>Obr1. Zdroj: </a:t>
            </a:r>
            <a:r>
              <a:rPr lang="cs-CZ" sz="1100" i="1" dirty="0"/>
              <a:t>https://www.hbs.edu/faculty/Pages/profile.aspx?facId=6532</a:t>
            </a:r>
          </a:p>
        </p:txBody>
      </p:sp>
    </p:spTree>
    <p:extLst>
      <p:ext uri="{BB962C8B-B14F-4D97-AF65-F5344CB8AC3E}">
        <p14:creationId xmlns:p14="http://schemas.microsoft.com/office/powerpoint/2010/main" val="2092853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69A6C-8B09-44A3-ABAB-C757BC8740D5}"/>
              </a:ext>
            </a:extLst>
          </p:cNvPr>
          <p:cNvSpPr>
            <a:spLocks noGrp="1"/>
          </p:cNvSpPr>
          <p:nvPr>
            <p:ph type="title"/>
          </p:nvPr>
        </p:nvSpPr>
        <p:spPr>
          <a:xfrm>
            <a:off x="467544" y="620688"/>
            <a:ext cx="8229600" cy="850106"/>
          </a:xfrm>
        </p:spPr>
        <p:txBody>
          <a:bodyPr>
            <a:normAutofit/>
          </a:bodyPr>
          <a:lstStyle/>
          <a:p>
            <a:r>
              <a:rPr lang="cs-CZ" sz="3600" b="1" dirty="0"/>
              <a:t>Konkurenční výhoda</a:t>
            </a:r>
          </a:p>
        </p:txBody>
      </p:sp>
      <p:sp>
        <p:nvSpPr>
          <p:cNvPr id="3" name="Zástupný obsah 2">
            <a:extLst>
              <a:ext uri="{FF2B5EF4-FFF2-40B4-BE49-F238E27FC236}">
                <a16:creationId xmlns:a16="http://schemas.microsoft.com/office/drawing/2014/main" id="{9CB07722-8EF8-43F8-891B-DC54A65057A8}"/>
              </a:ext>
            </a:extLst>
          </p:cNvPr>
          <p:cNvSpPr>
            <a:spLocks noGrp="1"/>
          </p:cNvSpPr>
          <p:nvPr>
            <p:ph idx="1"/>
          </p:nvPr>
        </p:nvSpPr>
        <p:spPr>
          <a:xfrm>
            <a:off x="457200" y="1484784"/>
            <a:ext cx="8229600" cy="4500500"/>
          </a:xfrm>
        </p:spPr>
        <p:txBody>
          <a:bodyPr>
            <a:noAutofit/>
          </a:bodyPr>
          <a:lstStyle/>
          <a:p>
            <a:endParaRPr lang="cs-CZ" sz="2600" dirty="0"/>
          </a:p>
          <a:p>
            <a:r>
              <a:rPr lang="cs-CZ" sz="2600" dirty="0"/>
              <a:t>přímá návaznost na finanční prosperitu podniku</a:t>
            </a:r>
          </a:p>
          <a:p>
            <a:endParaRPr lang="cs-CZ" sz="2600" dirty="0"/>
          </a:p>
          <a:p>
            <a:r>
              <a:rPr lang="cs-CZ" sz="2600" dirty="0"/>
              <a:t>vytvoření mimořádné hodnoty – konkurenční výhoda</a:t>
            </a:r>
          </a:p>
          <a:p>
            <a:endParaRPr lang="cs-CZ" sz="2600" dirty="0"/>
          </a:p>
          <a:p>
            <a:r>
              <a:rPr lang="cs-CZ" sz="2600" dirty="0"/>
              <a:t>posuzujeme srovnáním výnosů společnostní působících ve stejném odvětví</a:t>
            </a:r>
          </a:p>
          <a:p>
            <a:endParaRPr lang="cs-CZ" sz="2600" dirty="0"/>
          </a:p>
          <a:p>
            <a:pPr marL="0" indent="0">
              <a:buNone/>
            </a:pPr>
            <a:endParaRPr lang="cs-CZ" sz="2600" dirty="0"/>
          </a:p>
        </p:txBody>
      </p:sp>
    </p:spTree>
    <p:extLst>
      <p:ext uri="{BB962C8B-B14F-4D97-AF65-F5344CB8AC3E}">
        <p14:creationId xmlns:p14="http://schemas.microsoft.com/office/powerpoint/2010/main" val="770146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05D9C7-E5D3-4D79-A967-2F50B43CFF3B}"/>
              </a:ext>
            </a:extLst>
          </p:cNvPr>
          <p:cNvSpPr>
            <a:spLocks noGrp="1"/>
          </p:cNvSpPr>
          <p:nvPr>
            <p:ph type="title"/>
          </p:nvPr>
        </p:nvSpPr>
        <p:spPr>
          <a:xfrm>
            <a:off x="467544" y="476672"/>
            <a:ext cx="8229600" cy="1143000"/>
          </a:xfrm>
        </p:spPr>
        <p:txBody>
          <a:bodyPr/>
          <a:lstStyle/>
          <a:p>
            <a:r>
              <a:rPr lang="cs-CZ" sz="3600" b="1" dirty="0"/>
              <a:t>Hodnota</a:t>
            </a:r>
            <a:endParaRPr lang="cs-CZ" b="1" dirty="0"/>
          </a:p>
        </p:txBody>
      </p:sp>
      <p:sp>
        <p:nvSpPr>
          <p:cNvPr id="4" name="Zástupný symbol pro obsah 3"/>
          <p:cNvSpPr>
            <a:spLocks noGrp="1"/>
          </p:cNvSpPr>
          <p:nvPr>
            <p:ph idx="1"/>
          </p:nvPr>
        </p:nvSpPr>
        <p:spPr/>
        <p:txBody>
          <a:bodyPr>
            <a:normAutofit/>
          </a:bodyPr>
          <a:lstStyle/>
          <a:p>
            <a:r>
              <a:rPr lang="cs-CZ" sz="2600" dirty="0"/>
              <a:t>částka, kterou jsou lidé ochotni zaplatit</a:t>
            </a:r>
          </a:p>
          <a:p>
            <a:endParaRPr lang="cs-CZ" sz="2600" dirty="0"/>
          </a:p>
          <a:p>
            <a:r>
              <a:rPr lang="cs-CZ" sz="2600" dirty="0"/>
              <a:t>společně s náklady je ukazatelem výnosnosti</a:t>
            </a:r>
          </a:p>
          <a:p>
            <a:endParaRPr lang="cs-CZ" sz="2600" dirty="0"/>
          </a:p>
          <a:p>
            <a:r>
              <a:rPr lang="cs-CZ" sz="2600" dirty="0"/>
              <a:t>společnost je výnosná, jestliže její hodnota převyšuje náklady vynaložené na tvorbu produktu</a:t>
            </a:r>
          </a:p>
        </p:txBody>
      </p:sp>
    </p:spTree>
    <p:extLst>
      <p:ext uri="{BB962C8B-B14F-4D97-AF65-F5344CB8AC3E}">
        <p14:creationId xmlns:p14="http://schemas.microsoft.com/office/powerpoint/2010/main" val="415181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13792"/>
            <a:ext cx="8229600" cy="1143000"/>
          </a:xfrm>
        </p:spPr>
        <p:txBody>
          <a:bodyPr>
            <a:normAutofit/>
          </a:bodyPr>
          <a:lstStyle/>
          <a:p>
            <a:r>
              <a:rPr lang="cs-CZ" sz="3600" b="1" dirty="0"/>
              <a:t>Hodnotový řetězec</a:t>
            </a:r>
          </a:p>
        </p:txBody>
      </p:sp>
      <p:pic>
        <p:nvPicPr>
          <p:cNvPr id="2050" name="Picture 2" descr="C:\Users\martin\Downloads\1200px-Porter_Value_Ch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2776"/>
            <a:ext cx="6552728" cy="452775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95536" y="6229550"/>
            <a:ext cx="6552728" cy="261610"/>
          </a:xfrm>
          <a:prstGeom prst="rect">
            <a:avLst/>
          </a:prstGeom>
          <a:noFill/>
        </p:spPr>
        <p:txBody>
          <a:bodyPr wrap="square" rtlCol="0">
            <a:spAutoFit/>
          </a:bodyPr>
          <a:lstStyle/>
          <a:p>
            <a:r>
              <a:rPr lang="cs-CZ" sz="1100" dirty="0"/>
              <a:t>Obr2. Zdroj: </a:t>
            </a:r>
            <a:r>
              <a:rPr lang="cs-CZ" sz="1100" i="1" dirty="0"/>
              <a:t>https://cs.wikipedia.org/wiki/Hodnotov%C3%BD_%C5%99et%C4%9Bzec</a:t>
            </a:r>
          </a:p>
        </p:txBody>
      </p:sp>
    </p:spTree>
    <p:extLst>
      <p:ext uri="{BB962C8B-B14F-4D97-AF65-F5344CB8AC3E}">
        <p14:creationId xmlns:p14="http://schemas.microsoft.com/office/powerpoint/2010/main" val="2431877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Hodnototvorné činnosti</a:t>
            </a:r>
          </a:p>
        </p:txBody>
      </p:sp>
      <p:sp>
        <p:nvSpPr>
          <p:cNvPr id="3" name="Zástupný symbol pro obsah 2"/>
          <p:cNvSpPr>
            <a:spLocks noGrp="1"/>
          </p:cNvSpPr>
          <p:nvPr>
            <p:ph idx="1"/>
          </p:nvPr>
        </p:nvSpPr>
        <p:spPr/>
        <p:txBody>
          <a:bodyPr/>
          <a:lstStyle/>
          <a:p>
            <a:r>
              <a:rPr lang="cs-CZ" dirty="0">
                <a:solidFill>
                  <a:srgbClr val="FF0000"/>
                </a:solidFill>
              </a:rPr>
              <a:t>primární činnosti</a:t>
            </a:r>
          </a:p>
          <a:p>
            <a:pPr lvl="1"/>
            <a:r>
              <a:rPr lang="cs-CZ" dirty="0"/>
              <a:t>řízení vstupních operací</a:t>
            </a:r>
          </a:p>
          <a:p>
            <a:pPr lvl="1"/>
            <a:r>
              <a:rPr lang="cs-CZ" dirty="0"/>
              <a:t>výroba a provoz</a:t>
            </a:r>
          </a:p>
          <a:p>
            <a:pPr lvl="1"/>
            <a:r>
              <a:rPr lang="cs-CZ" dirty="0"/>
              <a:t>řízení výstupních operací</a:t>
            </a:r>
          </a:p>
          <a:p>
            <a:pPr lvl="1"/>
            <a:r>
              <a:rPr lang="cs-CZ" dirty="0"/>
              <a:t>marketing a odbyt</a:t>
            </a:r>
          </a:p>
          <a:p>
            <a:pPr lvl="1"/>
            <a:r>
              <a:rPr lang="cs-CZ" dirty="0"/>
              <a:t>servisní služby</a:t>
            </a:r>
          </a:p>
          <a:p>
            <a:pPr lvl="1"/>
            <a:endParaRPr lang="cs-CZ" dirty="0"/>
          </a:p>
          <a:p>
            <a:pPr lvl="1"/>
            <a:endParaRPr lang="cs-CZ" dirty="0"/>
          </a:p>
        </p:txBody>
      </p:sp>
    </p:spTree>
    <p:extLst>
      <p:ext uri="{BB962C8B-B14F-4D97-AF65-F5344CB8AC3E}">
        <p14:creationId xmlns:p14="http://schemas.microsoft.com/office/powerpoint/2010/main" val="3859013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Hodnototvorné činnosti</a:t>
            </a:r>
          </a:p>
        </p:txBody>
      </p:sp>
      <p:sp>
        <p:nvSpPr>
          <p:cNvPr id="3" name="Zástupný symbol pro obsah 2"/>
          <p:cNvSpPr>
            <a:spLocks noGrp="1"/>
          </p:cNvSpPr>
          <p:nvPr>
            <p:ph idx="1"/>
          </p:nvPr>
        </p:nvSpPr>
        <p:spPr>
          <a:xfrm>
            <a:off x="457200" y="1844824"/>
            <a:ext cx="8229600" cy="4281339"/>
          </a:xfrm>
        </p:spPr>
        <p:txBody>
          <a:bodyPr/>
          <a:lstStyle/>
          <a:p>
            <a:r>
              <a:rPr lang="cs-CZ" dirty="0">
                <a:solidFill>
                  <a:srgbClr val="FF0000"/>
                </a:solidFill>
              </a:rPr>
              <a:t>Podpůrné činnosti </a:t>
            </a:r>
          </a:p>
          <a:p>
            <a:pPr lvl="1"/>
            <a:r>
              <a:rPr lang="cs-CZ" dirty="0"/>
              <a:t>obstaravatelská činnost</a:t>
            </a:r>
          </a:p>
          <a:p>
            <a:pPr lvl="1"/>
            <a:r>
              <a:rPr lang="cs-CZ" dirty="0"/>
              <a:t>technologický rozvoj</a:t>
            </a:r>
          </a:p>
          <a:p>
            <a:pPr lvl="1"/>
            <a:r>
              <a:rPr lang="cs-CZ" dirty="0"/>
              <a:t>řízení pracovních sil</a:t>
            </a:r>
          </a:p>
          <a:p>
            <a:pPr lvl="1"/>
            <a:r>
              <a:rPr lang="cs-CZ" dirty="0"/>
              <a:t>infrastruktura podniku</a:t>
            </a:r>
          </a:p>
        </p:txBody>
      </p:sp>
    </p:spTree>
    <p:extLst>
      <p:ext uri="{BB962C8B-B14F-4D97-AF65-F5344CB8AC3E}">
        <p14:creationId xmlns:p14="http://schemas.microsoft.com/office/powerpoint/2010/main" val="1005518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Typy činností</a:t>
            </a:r>
          </a:p>
        </p:txBody>
      </p:sp>
      <p:sp>
        <p:nvSpPr>
          <p:cNvPr id="3" name="Zástupný symbol pro obsah 2"/>
          <p:cNvSpPr>
            <a:spLocks noGrp="1"/>
          </p:cNvSpPr>
          <p:nvPr>
            <p:ph idx="1"/>
          </p:nvPr>
        </p:nvSpPr>
        <p:spPr>
          <a:xfrm>
            <a:off x="457200" y="1988840"/>
            <a:ext cx="8229600" cy="4137323"/>
          </a:xfrm>
        </p:spPr>
        <p:txBody>
          <a:bodyPr/>
          <a:lstStyle/>
          <a:p>
            <a:r>
              <a:rPr lang="cs-CZ" dirty="0">
                <a:solidFill>
                  <a:srgbClr val="FF0000"/>
                </a:solidFill>
              </a:rPr>
              <a:t>přímé činnosti </a:t>
            </a:r>
            <a:r>
              <a:rPr lang="cs-CZ" dirty="0"/>
              <a:t>– činnosti přímo zapojené do tvorby hodnoty pro kupujícího</a:t>
            </a:r>
          </a:p>
          <a:p>
            <a:r>
              <a:rPr lang="cs-CZ" dirty="0">
                <a:solidFill>
                  <a:srgbClr val="FF0000"/>
                </a:solidFill>
              </a:rPr>
              <a:t>nepřímé činnosti </a:t>
            </a:r>
            <a:r>
              <a:rPr lang="cs-CZ" dirty="0"/>
              <a:t>– napomáhají plynulému výkonu přímých činností</a:t>
            </a:r>
          </a:p>
          <a:p>
            <a:r>
              <a:rPr lang="cs-CZ" dirty="0">
                <a:solidFill>
                  <a:srgbClr val="FF0000"/>
                </a:solidFill>
              </a:rPr>
              <a:t>zabezpečování kvality </a:t>
            </a:r>
            <a:r>
              <a:rPr lang="cs-CZ" dirty="0"/>
              <a:t>– zajišťují kvalitu ostatních činností</a:t>
            </a:r>
          </a:p>
        </p:txBody>
      </p:sp>
    </p:spTree>
    <p:extLst>
      <p:ext uri="{BB962C8B-B14F-4D97-AF65-F5344CB8AC3E}">
        <p14:creationId xmlns:p14="http://schemas.microsoft.com/office/powerpoint/2010/main" val="46285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78E4CD-1698-4A48-8545-92615B2A2E84}"/>
              </a:ext>
            </a:extLst>
          </p:cNvPr>
          <p:cNvSpPr>
            <a:spLocks noGrp="1"/>
          </p:cNvSpPr>
          <p:nvPr>
            <p:ph type="title"/>
          </p:nvPr>
        </p:nvSpPr>
        <p:spPr>
          <a:xfrm>
            <a:off x="457200" y="1305657"/>
            <a:ext cx="8229600" cy="712178"/>
          </a:xfrm>
        </p:spPr>
        <p:txBody>
          <a:bodyPr>
            <a:normAutofit fontScale="90000"/>
          </a:bodyPr>
          <a:lstStyle/>
          <a:p>
            <a:r>
              <a:rPr lang="cs-CZ" b="1" dirty="0"/>
              <a:t>Proces</a:t>
            </a:r>
          </a:p>
        </p:txBody>
      </p:sp>
      <p:sp>
        <p:nvSpPr>
          <p:cNvPr id="3" name="Zástupný obsah 2">
            <a:extLst>
              <a:ext uri="{FF2B5EF4-FFF2-40B4-BE49-F238E27FC236}">
                <a16:creationId xmlns:a16="http://schemas.microsoft.com/office/drawing/2014/main" id="{028355FE-F90B-44DE-928B-6FF6C5C399D1}"/>
              </a:ext>
            </a:extLst>
          </p:cNvPr>
          <p:cNvSpPr>
            <a:spLocks noGrp="1"/>
          </p:cNvSpPr>
          <p:nvPr>
            <p:ph idx="1"/>
          </p:nvPr>
        </p:nvSpPr>
        <p:spPr/>
        <p:txBody>
          <a:bodyPr>
            <a:normAutofit fontScale="92500" lnSpcReduction="20000"/>
          </a:bodyPr>
          <a:lstStyle/>
          <a:p>
            <a:pPr marL="0" indent="0">
              <a:buNone/>
            </a:pPr>
            <a:r>
              <a:rPr lang="cs-CZ" b="1" dirty="0"/>
              <a:t>Souhrn: </a:t>
            </a:r>
          </a:p>
          <a:p>
            <a:r>
              <a:rPr lang="cs-CZ" dirty="0"/>
              <a:t>proces je spouštěn určitým signálem, </a:t>
            </a:r>
          </a:p>
          <a:p>
            <a:r>
              <a:rPr lang="pl-PL" dirty="0"/>
              <a:t>funkčnost procesu závisí na jeho procedurách a zdrojích, </a:t>
            </a:r>
          </a:p>
          <a:p>
            <a:r>
              <a:rPr lang="cs-CZ" dirty="0"/>
              <a:t>všechny procesy mají interní nebo externí vstupy či dodavatele a všechny procesy mají své zákazníky, </a:t>
            </a:r>
          </a:p>
          <a:p>
            <a:r>
              <a:rPr lang="cs-CZ" dirty="0"/>
              <a:t>proces probíhá opakovaně a sekvenčně a lze jej dekomponovat na </a:t>
            </a:r>
            <a:r>
              <a:rPr lang="cs-CZ" dirty="0" err="1"/>
              <a:t>subprocesy</a:t>
            </a:r>
            <a:r>
              <a:rPr lang="cs-CZ" dirty="0"/>
              <a:t> a aktivity, </a:t>
            </a:r>
          </a:p>
          <a:p>
            <a:r>
              <a:rPr lang="cs-CZ" dirty="0"/>
              <a:t>každý proces má svého vlastníka</a:t>
            </a:r>
          </a:p>
          <a:p>
            <a:endParaRPr lang="cs-CZ" dirty="0"/>
          </a:p>
        </p:txBody>
      </p:sp>
    </p:spTree>
    <p:extLst>
      <p:ext uri="{BB962C8B-B14F-4D97-AF65-F5344CB8AC3E}">
        <p14:creationId xmlns:p14="http://schemas.microsoft.com/office/powerpoint/2010/main" val="182522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57808"/>
            <a:ext cx="8229600" cy="1143000"/>
          </a:xfrm>
        </p:spPr>
        <p:txBody>
          <a:bodyPr>
            <a:normAutofit/>
          </a:bodyPr>
          <a:lstStyle/>
          <a:p>
            <a:r>
              <a:rPr lang="cs-CZ" sz="3600" dirty="0"/>
              <a:t>Vazby hodnototvorných činností</a:t>
            </a:r>
          </a:p>
        </p:txBody>
      </p:sp>
      <p:sp>
        <p:nvSpPr>
          <p:cNvPr id="3" name="Zástupný symbol pro obsah 2"/>
          <p:cNvSpPr>
            <a:spLocks noGrp="1"/>
          </p:cNvSpPr>
          <p:nvPr>
            <p:ph idx="1"/>
          </p:nvPr>
        </p:nvSpPr>
        <p:spPr>
          <a:xfrm>
            <a:off x="457200" y="2132856"/>
            <a:ext cx="8229600" cy="3993307"/>
          </a:xfrm>
        </p:spPr>
        <p:txBody>
          <a:bodyPr/>
          <a:lstStyle/>
          <a:p>
            <a:r>
              <a:rPr lang="cs-CZ" dirty="0">
                <a:solidFill>
                  <a:srgbClr val="FF0000"/>
                </a:solidFill>
              </a:rPr>
              <a:t>horizontální</a:t>
            </a:r>
            <a:r>
              <a:rPr lang="cs-CZ" dirty="0"/>
              <a:t>- v rámci jednoho hodnotového řetězce</a:t>
            </a:r>
          </a:p>
          <a:p>
            <a:endParaRPr lang="cs-CZ" dirty="0"/>
          </a:p>
          <a:p>
            <a:r>
              <a:rPr lang="cs-CZ" dirty="0">
                <a:solidFill>
                  <a:srgbClr val="FF0000"/>
                </a:solidFill>
              </a:rPr>
              <a:t>vertikální</a:t>
            </a:r>
            <a:r>
              <a:rPr lang="cs-CZ" dirty="0"/>
              <a:t>  - vazby mezi jednotlivými řetězci</a:t>
            </a:r>
          </a:p>
        </p:txBody>
      </p:sp>
    </p:spTree>
    <p:extLst>
      <p:ext uri="{BB962C8B-B14F-4D97-AF65-F5344CB8AC3E}">
        <p14:creationId xmlns:p14="http://schemas.microsoft.com/office/powerpoint/2010/main" val="1947067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Konkurenční rozsah</a:t>
            </a:r>
          </a:p>
        </p:txBody>
      </p:sp>
      <p:sp>
        <p:nvSpPr>
          <p:cNvPr id="3" name="Zástupný symbol pro obsah 2"/>
          <p:cNvSpPr>
            <a:spLocks noGrp="1"/>
          </p:cNvSpPr>
          <p:nvPr>
            <p:ph idx="1"/>
          </p:nvPr>
        </p:nvSpPr>
        <p:spPr>
          <a:xfrm>
            <a:off x="457200" y="1844824"/>
            <a:ext cx="8229600" cy="4281339"/>
          </a:xfrm>
        </p:spPr>
        <p:txBody>
          <a:bodyPr/>
          <a:lstStyle/>
          <a:p>
            <a:r>
              <a:rPr lang="cs-CZ" dirty="0">
                <a:solidFill>
                  <a:srgbClr val="FF0000"/>
                </a:solidFill>
              </a:rPr>
              <a:t>segmentový rozsah</a:t>
            </a:r>
            <a:r>
              <a:rPr lang="cs-CZ" dirty="0"/>
              <a:t> – typy produktů a zákazníků</a:t>
            </a:r>
          </a:p>
          <a:p>
            <a:r>
              <a:rPr lang="cs-CZ" dirty="0">
                <a:solidFill>
                  <a:srgbClr val="FF0000"/>
                </a:solidFill>
              </a:rPr>
              <a:t>vertikální rozsah </a:t>
            </a:r>
            <a:r>
              <a:rPr lang="cs-CZ" dirty="0"/>
              <a:t>– míra závislosti podniku</a:t>
            </a:r>
          </a:p>
          <a:p>
            <a:r>
              <a:rPr lang="cs-CZ" dirty="0">
                <a:solidFill>
                  <a:srgbClr val="FF0000"/>
                </a:solidFill>
              </a:rPr>
              <a:t>geografický rozsah </a:t>
            </a:r>
            <a:r>
              <a:rPr lang="cs-CZ" dirty="0"/>
              <a:t>– rozloha oblasti, ve které společnost působí</a:t>
            </a:r>
          </a:p>
          <a:p>
            <a:r>
              <a:rPr lang="cs-CZ" dirty="0">
                <a:solidFill>
                  <a:srgbClr val="FF0000"/>
                </a:solidFill>
              </a:rPr>
              <a:t>odvětvový rozsah </a:t>
            </a:r>
            <a:r>
              <a:rPr lang="cs-CZ" dirty="0"/>
              <a:t>– okruh příbuzných odvětví, v nichž má podnik konkurenci</a:t>
            </a:r>
          </a:p>
        </p:txBody>
      </p:sp>
    </p:spTree>
    <p:extLst>
      <p:ext uri="{BB962C8B-B14F-4D97-AF65-F5344CB8AC3E}">
        <p14:creationId xmlns:p14="http://schemas.microsoft.com/office/powerpoint/2010/main" val="3889882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a:bodyPr>
          <a:lstStyle/>
          <a:p>
            <a:r>
              <a:rPr lang="cs-CZ" sz="3600" dirty="0"/>
              <a:t>Analýza hodnotového řetězce dle </a:t>
            </a:r>
            <a:r>
              <a:rPr lang="cs-CZ" sz="3600" dirty="0" err="1"/>
              <a:t>Portera</a:t>
            </a:r>
            <a:endParaRPr lang="cs-CZ" sz="3600" dirty="0"/>
          </a:p>
        </p:txBody>
      </p:sp>
      <p:sp>
        <p:nvSpPr>
          <p:cNvPr id="3" name="Zástupný symbol pro obsah 2"/>
          <p:cNvSpPr>
            <a:spLocks noGrp="1"/>
          </p:cNvSpPr>
          <p:nvPr>
            <p:ph idx="1"/>
          </p:nvPr>
        </p:nvSpPr>
        <p:spPr>
          <a:xfrm>
            <a:off x="457200" y="2060848"/>
            <a:ext cx="8229600" cy="3528392"/>
          </a:xfrm>
        </p:spPr>
        <p:txBody>
          <a:bodyPr/>
          <a:lstStyle/>
          <a:p>
            <a:pPr marL="514350" indent="-514350">
              <a:buFont typeface="+mj-lt"/>
              <a:buAutoNum type="arabicPeriod"/>
            </a:pPr>
            <a:r>
              <a:rPr lang="cs-CZ" dirty="0"/>
              <a:t>Vytvoření hodnotového řetězce odvětví</a:t>
            </a:r>
          </a:p>
          <a:p>
            <a:pPr marL="514350" indent="-514350">
              <a:buFont typeface="+mj-lt"/>
              <a:buAutoNum type="arabicPeriod"/>
            </a:pPr>
            <a:r>
              <a:rPr lang="cs-CZ" dirty="0"/>
              <a:t>Porovnání hodnotového řetězce odvětví s vlastním hodnotovým řetězce</a:t>
            </a:r>
          </a:p>
          <a:p>
            <a:pPr marL="514350" indent="-514350">
              <a:buFont typeface="+mj-lt"/>
              <a:buAutoNum type="arabicPeriod"/>
            </a:pPr>
            <a:r>
              <a:rPr lang="cs-CZ" dirty="0"/>
              <a:t>Identifikace činností, jež mají nebo budou mít vliv na vytvoření konkurenční výhody</a:t>
            </a:r>
          </a:p>
          <a:p>
            <a:pPr marL="514350" indent="-514350">
              <a:buFont typeface="+mj-lt"/>
              <a:buAutoNum type="arabicPeriod"/>
            </a:pPr>
            <a:r>
              <a:rPr lang="cs-CZ" dirty="0"/>
              <a:t>Identifikace faktorů ovlivňující náklady</a:t>
            </a:r>
          </a:p>
        </p:txBody>
      </p:sp>
    </p:spTree>
    <p:extLst>
      <p:ext uri="{BB962C8B-B14F-4D97-AF65-F5344CB8AC3E}">
        <p14:creationId xmlns:p14="http://schemas.microsoft.com/office/powerpoint/2010/main" val="990402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5. Udržitelný rozvoj a udržitelná výstavba</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43183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56DF6-4AF0-3049-B284-FC523AF14A1C}"/>
              </a:ext>
            </a:extLst>
          </p:cNvPr>
          <p:cNvSpPr>
            <a:spLocks noGrp="1"/>
          </p:cNvSpPr>
          <p:nvPr>
            <p:ph idx="1"/>
          </p:nvPr>
        </p:nvSpPr>
        <p:spPr>
          <a:xfrm>
            <a:off x="401592" y="1431236"/>
            <a:ext cx="8229600" cy="4355310"/>
          </a:xfrm>
        </p:spPr>
        <p:txBody>
          <a:bodyPr>
            <a:normAutofit/>
          </a:bodyPr>
          <a:lstStyle/>
          <a:p>
            <a:pPr marL="0" indent="0">
              <a:buNone/>
            </a:pPr>
            <a:r>
              <a:rPr lang="cs-CZ" sz="2200" dirty="0">
                <a:latin typeface="Times New Roman" panose="02020603050405020304" pitchFamily="18" charset="0"/>
                <a:cs typeface="Times New Roman" panose="02020603050405020304" pitchFamily="18" charset="0"/>
              </a:rPr>
              <a:t>-Rozvoj lidské společnosti, který uvádí v soulad:</a:t>
            </a:r>
          </a:p>
          <a:p>
            <a:r>
              <a:rPr lang="cs-CZ" sz="2200" dirty="0">
                <a:latin typeface="Times New Roman" panose="02020603050405020304" pitchFamily="18" charset="0"/>
                <a:cs typeface="Times New Roman" panose="02020603050405020304" pitchFamily="18" charset="0"/>
              </a:rPr>
              <a:t>Hospodářský pokrok</a:t>
            </a:r>
          </a:p>
          <a:p>
            <a:r>
              <a:rPr lang="cs-CZ" sz="2200" dirty="0">
                <a:latin typeface="Times New Roman" panose="02020603050405020304" pitchFamily="18" charset="0"/>
                <a:cs typeface="Times New Roman" panose="02020603050405020304" pitchFamily="18" charset="0"/>
              </a:rPr>
              <a:t>Společenský pokrok</a:t>
            </a:r>
          </a:p>
          <a:p>
            <a:r>
              <a:rPr lang="cs-CZ" sz="2200" dirty="0">
                <a:latin typeface="Times New Roman" panose="02020603050405020304" pitchFamily="18" charset="0"/>
                <a:cs typeface="Times New Roman" panose="02020603050405020304" pitchFamily="18" charset="0"/>
              </a:rPr>
              <a:t>Plnohodnotné zachování životního prostředí pro budoucí generace</a:t>
            </a:r>
          </a:p>
          <a:p>
            <a:pPr marL="0" indent="0">
              <a:buNone/>
            </a:pPr>
            <a:endParaRPr lang="cs-CZ" sz="2200" dirty="0">
              <a:latin typeface="Times New Roman" panose="02020603050405020304" pitchFamily="18" charset="0"/>
              <a:cs typeface="Times New Roman" panose="02020603050405020304" pitchFamily="18" charset="0"/>
            </a:endParaRPr>
          </a:p>
          <a:p>
            <a:pPr marL="0" indent="0">
              <a:buNone/>
            </a:pPr>
            <a:r>
              <a:rPr lang="cs-CZ" sz="2200" i="1" dirty="0">
                <a:latin typeface="Times New Roman" panose="02020603050405020304" pitchFamily="18" charset="0"/>
                <a:cs typeface="Times New Roman" panose="02020603050405020304" pitchFamily="18" charset="0"/>
              </a:rPr>
              <a:t>DEFINICE: </a:t>
            </a:r>
          </a:p>
          <a:p>
            <a:pPr marL="0" indent="0">
              <a:buNone/>
            </a:pPr>
            <a:r>
              <a:rPr lang="cs-CZ" sz="2200" i="1" dirty="0">
                <a:latin typeface="Times New Roman" panose="02020603050405020304" pitchFamily="18" charset="0"/>
                <a:cs typeface="Times New Roman" panose="02020603050405020304" pitchFamily="18" charset="0"/>
              </a:rPr>
              <a:t>Evropský parlament definuje udržitelný́ rozvoj jako: „zlepšovaní́ životní́ úrovně̌ a blahobytu lidí v mezích kapacity ekosystémů při zachování </a:t>
            </a:r>
            <a:r>
              <a:rPr lang="cs-CZ" sz="2200" i="1" dirty="0" err="1">
                <a:latin typeface="Times New Roman" panose="02020603050405020304" pitchFamily="18" charset="0"/>
                <a:cs typeface="Times New Roman" panose="02020603050405020304" pitchFamily="18" charset="0"/>
              </a:rPr>
              <a:t>přírodních</a:t>
            </a:r>
            <a:r>
              <a:rPr lang="cs-CZ" sz="2200" i="1" dirty="0">
                <a:latin typeface="Times New Roman" panose="02020603050405020304" pitchFamily="18" charset="0"/>
                <a:cs typeface="Times New Roman" panose="02020603050405020304" pitchFamily="18" charset="0"/>
              </a:rPr>
              <a:t> hodnot a biologické́ rozmanitosti pro současné́ a </a:t>
            </a:r>
            <a:r>
              <a:rPr lang="cs-CZ" sz="2200" i="1" dirty="0" err="1">
                <a:latin typeface="Times New Roman" panose="02020603050405020304" pitchFamily="18" charset="0"/>
                <a:cs typeface="Times New Roman" panose="02020603050405020304" pitchFamily="18" charset="0"/>
              </a:rPr>
              <a:t>příšti</a:t>
            </a:r>
            <a:r>
              <a:rPr lang="cs-CZ" sz="2200" i="1" dirty="0">
                <a:latin typeface="Times New Roman" panose="02020603050405020304" pitchFamily="18" charset="0"/>
                <a:cs typeface="Times New Roman" panose="02020603050405020304" pitchFamily="18" charset="0"/>
              </a:rPr>
              <a:t>́ generace“. </a:t>
            </a:r>
          </a:p>
          <a:p>
            <a:pPr marL="0" indent="0">
              <a:buNone/>
            </a:pPr>
            <a:endParaRPr lang="cs-CZ" sz="2200" i="1"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7782584-EE5E-394B-9002-0BC7F3D53CD7}"/>
              </a:ext>
            </a:extLst>
          </p:cNvPr>
          <p:cNvSpPr txBox="1"/>
          <p:nvPr/>
        </p:nvSpPr>
        <p:spPr>
          <a:xfrm>
            <a:off x="401592" y="891250"/>
            <a:ext cx="3124573" cy="430887"/>
          </a:xfrm>
          <a:prstGeom prst="rect">
            <a:avLst/>
          </a:prstGeom>
          <a:noFill/>
        </p:spPr>
        <p:txBody>
          <a:bodyPr wrap="none" rtlCol="0">
            <a:spAutoFit/>
          </a:bodyPr>
          <a:lstStyle/>
          <a:p>
            <a:r>
              <a:rPr lang="cs-CZ" sz="2200" dirty="0">
                <a:solidFill>
                  <a:srgbClr val="FF0000"/>
                </a:solidFill>
                <a:latin typeface="Times New Roman" panose="02020603050405020304" pitchFamily="18" charset="0"/>
                <a:cs typeface="Times New Roman" panose="02020603050405020304" pitchFamily="18" charset="0"/>
              </a:rPr>
              <a:t>UDRŽITELNÝ ROZVOJ</a:t>
            </a:r>
          </a:p>
        </p:txBody>
      </p:sp>
    </p:spTree>
    <p:extLst>
      <p:ext uri="{BB962C8B-B14F-4D97-AF65-F5344CB8AC3E}">
        <p14:creationId xmlns:p14="http://schemas.microsoft.com/office/powerpoint/2010/main" val="825574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noChangeAspect="1" noChangeArrowheads="1" noTextEdit="1"/>
          </p:cNvSpPr>
          <p:nvPr/>
        </p:nvSpPr>
        <p:spPr bwMode="auto">
          <a:xfrm>
            <a:off x="687388" y="3738563"/>
            <a:ext cx="22875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a:extLst>
              <a:ext uri="{FF2B5EF4-FFF2-40B4-BE49-F238E27FC236}">
                <a16:creationId xmlns:a16="http://schemas.microsoft.com/office/drawing/2014/main" id="{1C6FCCD1-3DFA-5F47-86F4-0A1C58CC726E}"/>
              </a:ext>
            </a:extLst>
          </p:cNvPr>
          <p:cNvSpPr txBox="1"/>
          <p:nvPr/>
        </p:nvSpPr>
        <p:spPr>
          <a:xfrm>
            <a:off x="437323" y="887897"/>
            <a:ext cx="7898294" cy="2123658"/>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Hlavním cílem udržitelného rozvoj: </a:t>
            </a:r>
          </a:p>
          <a:p>
            <a:endParaRPr lang="cs-CZ" sz="2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Patří zachování životního prostředí budoucím generacím v co nejméně pozměněné podobě</a:t>
            </a:r>
          </a:p>
          <a:p>
            <a:pPr marL="285750" indent="-28575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Je postaven na sociálním, ekonomickém, environmentálním pilíři </a:t>
            </a:r>
          </a:p>
          <a:p>
            <a:endParaRPr lang="cs-CZ" sz="2200" dirty="0">
              <a:latin typeface="Times New Roman" panose="02020603050405020304" pitchFamily="18" charset="0"/>
              <a:cs typeface="Times New Roman" panose="02020603050405020304" pitchFamily="18" charset="0"/>
            </a:endParaRPr>
          </a:p>
        </p:txBody>
      </p:sp>
      <p:pic>
        <p:nvPicPr>
          <p:cNvPr id="7" name="Zástupný obsah 4">
            <a:extLst>
              <a:ext uri="{FF2B5EF4-FFF2-40B4-BE49-F238E27FC236}">
                <a16:creationId xmlns:a16="http://schemas.microsoft.com/office/drawing/2014/main" id="{88C5A3DE-DC07-F142-918C-E0B27535BF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2960" y="2642223"/>
            <a:ext cx="4727019" cy="3013475"/>
          </a:xfrm>
          <a:prstGeom prst="rect">
            <a:avLst/>
          </a:prstGeom>
        </p:spPr>
      </p:pic>
      <p:sp>
        <p:nvSpPr>
          <p:cNvPr id="8" name="Rectangle 7">
            <a:extLst>
              <a:ext uri="{FF2B5EF4-FFF2-40B4-BE49-F238E27FC236}">
                <a16:creationId xmlns:a16="http://schemas.microsoft.com/office/drawing/2014/main" id="{CDEB7B8F-0D18-BB44-928E-39B14469CD20}"/>
              </a:ext>
            </a:extLst>
          </p:cNvPr>
          <p:cNvSpPr/>
          <p:nvPr/>
        </p:nvSpPr>
        <p:spPr>
          <a:xfrm>
            <a:off x="2186988" y="5839897"/>
            <a:ext cx="4398961" cy="369332"/>
          </a:xfrm>
          <a:prstGeom prst="rect">
            <a:avLst/>
          </a:prstGeom>
        </p:spPr>
        <p:txBody>
          <a:bodyPr wrap="none">
            <a:spAutoFit/>
          </a:bodyPr>
          <a:lstStyle/>
          <a:p>
            <a:r>
              <a:rPr lang="cs-CZ" dirty="0">
                <a:solidFill>
                  <a:srgbClr val="3F3F3F"/>
                </a:solidFill>
                <a:latin typeface="Calibri" panose="020F0502020204030204" pitchFamily="34" charset="0"/>
              </a:rPr>
              <a:t>Obr. 1 </a:t>
            </a:r>
            <a:r>
              <a:rPr lang="cs-CZ" dirty="0" err="1">
                <a:solidFill>
                  <a:srgbClr val="3F3F3F"/>
                </a:solidFill>
                <a:latin typeface="Calibri" panose="020F0502020204030204" pitchFamily="34" charset="0"/>
              </a:rPr>
              <a:t>Pilíře</a:t>
            </a:r>
            <a:r>
              <a:rPr lang="cs-CZ" dirty="0">
                <a:solidFill>
                  <a:srgbClr val="3F3F3F"/>
                </a:solidFill>
                <a:latin typeface="Calibri" panose="020F0502020204030204" pitchFamily="34" charset="0"/>
              </a:rPr>
              <a:t> </a:t>
            </a:r>
            <a:r>
              <a:rPr lang="cs-CZ" dirty="0" err="1">
                <a:solidFill>
                  <a:srgbClr val="3F3F3F"/>
                </a:solidFill>
                <a:latin typeface="Calibri" panose="020F0502020204030204" pitchFamily="34" charset="0"/>
              </a:rPr>
              <a:t>udržitelného</a:t>
            </a:r>
            <a:r>
              <a:rPr lang="cs-CZ" dirty="0">
                <a:solidFill>
                  <a:srgbClr val="3F3F3F"/>
                </a:solidFill>
                <a:latin typeface="Calibri" panose="020F0502020204030204" pitchFamily="34" charset="0"/>
              </a:rPr>
              <a:t> rozvoje (KUDA, F.) </a:t>
            </a:r>
            <a:endParaRPr lang="cs-CZ" dirty="0"/>
          </a:p>
        </p:txBody>
      </p:sp>
    </p:spTree>
    <p:extLst>
      <p:ext uri="{BB962C8B-B14F-4D97-AF65-F5344CB8AC3E}">
        <p14:creationId xmlns:p14="http://schemas.microsoft.com/office/powerpoint/2010/main" val="1547718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33D63C-656E-9C41-8E33-B3C2170A749D}"/>
              </a:ext>
            </a:extLst>
          </p:cNvPr>
          <p:cNvSpPr>
            <a:spLocks noGrp="1"/>
          </p:cNvSpPr>
          <p:nvPr>
            <p:ph idx="1"/>
          </p:nvPr>
        </p:nvSpPr>
        <p:spPr>
          <a:xfrm>
            <a:off x="457200" y="696192"/>
            <a:ext cx="8229600" cy="5429972"/>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PILÍŘE</a:t>
            </a:r>
          </a:p>
          <a:p>
            <a:pPr marL="0" indent="0">
              <a:buNone/>
            </a:pPr>
            <a:endParaRPr lang="cs-CZ" sz="2200" dirty="0">
              <a:latin typeface="Times New Roman" panose="02020603050405020304" pitchFamily="18" charset="0"/>
              <a:cs typeface="Times New Roman" panose="02020603050405020304" pitchFamily="18" charset="0"/>
            </a:endParaRPr>
          </a:p>
          <a:p>
            <a:pPr marL="0" indent="0">
              <a:buNone/>
            </a:pPr>
            <a:r>
              <a:rPr lang="cs-CZ" sz="2200" i="1" dirty="0">
                <a:latin typeface="Times New Roman" panose="02020603050405020304" pitchFamily="18" charset="0"/>
                <a:cs typeface="Times New Roman" panose="02020603050405020304" pitchFamily="18" charset="0"/>
              </a:rPr>
              <a:t>Sociální</a:t>
            </a:r>
          </a:p>
          <a:p>
            <a:r>
              <a:rPr lang="cs-CZ" sz="2200" dirty="0">
                <a:latin typeface="Times New Roman" panose="02020603050405020304" pitchFamily="18" charset="0"/>
                <a:cs typeface="Times New Roman" panose="02020603050405020304" pitchFamily="18" charset="0"/>
              </a:rPr>
              <a:t>aktiva- vyvažování nerovností mezi jednotlivými společenskými skupinami a jednotlivci </a:t>
            </a:r>
          </a:p>
          <a:p>
            <a:r>
              <a:rPr lang="cs-CZ" sz="2200" dirty="0">
                <a:latin typeface="Times New Roman" panose="02020603050405020304" pitchFamily="18" charset="0"/>
                <a:cs typeface="Times New Roman" panose="02020603050405020304" pitchFamily="18" charset="0"/>
              </a:rPr>
              <a:t>Odstraňování chudoby lokálně a globálně </a:t>
            </a:r>
          </a:p>
          <a:p>
            <a:r>
              <a:rPr lang="cs-CZ" sz="2200" dirty="0">
                <a:latin typeface="Times New Roman" panose="02020603050405020304" pitchFamily="18" charset="0"/>
                <a:cs typeface="Times New Roman" panose="02020603050405020304" pitchFamily="18" charset="0"/>
              </a:rPr>
              <a:t>Rovný přístup k základním hygienickým a lékařským podmínkám</a:t>
            </a:r>
          </a:p>
          <a:p>
            <a:r>
              <a:rPr lang="cs-CZ" sz="2200" dirty="0">
                <a:latin typeface="Times New Roman" panose="02020603050405020304" pitchFamily="18" charset="0"/>
                <a:cs typeface="Times New Roman" panose="02020603050405020304" pitchFamily="18" charset="0"/>
              </a:rPr>
              <a:t>Potlačování projevů diskriminace, rasismu, xenofobie, náboženské nesnášenlivosti</a:t>
            </a:r>
          </a:p>
          <a:p>
            <a:pPr marL="0" indent="0">
              <a:buNone/>
            </a:pPr>
            <a:endParaRPr lang="cs-CZ" sz="2200" dirty="0">
              <a:latin typeface="Times New Roman" panose="02020603050405020304" pitchFamily="18" charset="0"/>
              <a:cs typeface="Times New Roman" panose="02020603050405020304" pitchFamily="18" charset="0"/>
            </a:endParaRPr>
          </a:p>
          <a:p>
            <a:pPr marL="0" indent="0">
              <a:buNone/>
            </a:pPr>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220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CB9EF0-30BA-2A4E-90F3-B441FB46006C}"/>
              </a:ext>
            </a:extLst>
          </p:cNvPr>
          <p:cNvSpPr>
            <a:spLocks noGrp="1"/>
          </p:cNvSpPr>
          <p:nvPr>
            <p:ph idx="1"/>
          </p:nvPr>
        </p:nvSpPr>
        <p:spPr>
          <a:xfrm>
            <a:off x="457200" y="789710"/>
            <a:ext cx="8229600" cy="5336454"/>
          </a:xfrm>
        </p:spPr>
        <p:txBody>
          <a:bodyPr/>
          <a:lstStyle/>
          <a:p>
            <a:pPr marL="0" indent="0">
              <a:buNone/>
            </a:pPr>
            <a:r>
              <a:rPr lang="cs-CZ" sz="2200" i="1" dirty="0">
                <a:latin typeface="Times New Roman" panose="02020603050405020304" pitchFamily="18" charset="0"/>
                <a:cs typeface="Times New Roman" panose="02020603050405020304" pitchFamily="18" charset="0"/>
              </a:rPr>
              <a:t>Environmentální </a:t>
            </a:r>
          </a:p>
          <a:p>
            <a:r>
              <a:rPr lang="cs-CZ" sz="2200" dirty="0">
                <a:latin typeface="Times New Roman" panose="02020603050405020304" pitchFamily="18" charset="0"/>
                <a:cs typeface="Times New Roman" panose="02020603050405020304" pitchFamily="18" charset="0"/>
              </a:rPr>
              <a:t>Vychází́ z faktu, </a:t>
            </a:r>
            <a:r>
              <a:rPr lang="cs-CZ" sz="2200" dirty="0" err="1">
                <a:latin typeface="Times New Roman" panose="02020603050405020304" pitchFamily="18" charset="0"/>
                <a:cs typeface="Times New Roman" panose="02020603050405020304" pitchFamily="18" charset="0"/>
              </a:rPr>
              <a:t>že</a:t>
            </a:r>
            <a:r>
              <a:rPr lang="cs-CZ" sz="2200" dirty="0">
                <a:latin typeface="Times New Roman" panose="02020603050405020304" pitchFamily="18" charset="0"/>
                <a:cs typeface="Times New Roman" panose="02020603050405020304" pitchFamily="18" charset="0"/>
              </a:rPr>
              <a:t> v omezeném systému není́ neomezený růst možný́. </a:t>
            </a:r>
          </a:p>
          <a:p>
            <a:r>
              <a:rPr lang="cs-CZ" sz="2200" dirty="0">
                <a:latin typeface="Times New Roman" panose="02020603050405020304" pitchFamily="18" charset="0"/>
                <a:cs typeface="Times New Roman" panose="02020603050405020304" pitchFamily="18" charset="0"/>
              </a:rPr>
              <a:t>Proto je nutně uvědomit si hodnotu ekosystémů a jejich služeb, náležité̌ ji ocenit (ať̌ již̌ duchovně̌ či materiálně̌) a dobře ji střežit.</a:t>
            </a:r>
          </a:p>
          <a:p>
            <a:r>
              <a:rPr lang="cs-CZ" sz="2200" dirty="0">
                <a:latin typeface="Times New Roman" panose="02020603050405020304" pitchFamily="18" charset="0"/>
                <a:cs typeface="Times New Roman" panose="02020603050405020304" pitchFamily="18" charset="0"/>
              </a:rPr>
              <a:t> Environmentální́ pilíř̌ zasahuje jak do roviny sociální́, tak ekonomické́. </a:t>
            </a:r>
          </a:p>
          <a:p>
            <a:r>
              <a:rPr lang="cs-CZ" sz="2200" dirty="0" err="1">
                <a:latin typeface="Times New Roman" panose="02020603050405020304" pitchFamily="18" charset="0"/>
                <a:cs typeface="Times New Roman" panose="02020603050405020304" pitchFamily="18" charset="0"/>
              </a:rPr>
              <a:t>Udržitelny</a:t>
            </a:r>
            <a:r>
              <a:rPr lang="cs-CZ" sz="2200" dirty="0">
                <a:latin typeface="Times New Roman" panose="02020603050405020304" pitchFamily="18" charset="0"/>
                <a:cs typeface="Times New Roman" panose="02020603050405020304" pitchFamily="18" charset="0"/>
              </a:rPr>
              <a:t>́ rozvoj je </a:t>
            </a:r>
            <a:r>
              <a:rPr lang="cs-CZ" sz="2200" dirty="0" err="1">
                <a:latin typeface="Times New Roman" panose="02020603050405020304" pitchFamily="18" charset="0"/>
                <a:cs typeface="Times New Roman" panose="02020603050405020304" pitchFamily="18" charset="0"/>
              </a:rPr>
              <a:t>občas</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mylne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chápán</a:t>
            </a:r>
            <a:r>
              <a:rPr lang="cs-CZ" sz="2200" dirty="0">
                <a:latin typeface="Times New Roman" panose="02020603050405020304" pitchFamily="18" charset="0"/>
                <a:cs typeface="Times New Roman" panose="02020603050405020304" pitchFamily="18" charset="0"/>
              </a:rPr>
              <a:t> pouze jako synonymum k </a:t>
            </a:r>
            <a:r>
              <a:rPr lang="cs-CZ" sz="2200" dirty="0" err="1">
                <a:latin typeface="Times New Roman" panose="02020603050405020304" pitchFamily="18" charset="0"/>
                <a:cs typeface="Times New Roman" panose="02020603050405020304" pitchFamily="18" charset="0"/>
              </a:rPr>
              <a:t>ochrane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přírody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potažmo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životního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prostředi</a:t>
            </a:r>
            <a:r>
              <a:rPr lang="cs-CZ" sz="2200" dirty="0">
                <a:latin typeface="Times New Roman" panose="02020603050405020304" pitchFamily="18" charset="0"/>
                <a:cs typeface="Times New Roman" panose="02020603050405020304" pitchFamily="18" charset="0"/>
              </a:rPr>
              <a:t>́ (v </a:t>
            </a:r>
            <a:r>
              <a:rPr lang="cs-CZ" sz="2200" dirty="0" err="1">
                <a:latin typeface="Times New Roman" panose="02020603050405020304" pitchFamily="18" charset="0"/>
                <a:cs typeface="Times New Roman" panose="02020603050405020304" pitchFamily="18" charset="0"/>
              </a:rPr>
              <a:t>úzce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vymezeném</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přírodním</a:t>
            </a:r>
            <a:r>
              <a:rPr lang="cs-CZ" sz="2200" dirty="0">
                <a:latin typeface="Times New Roman" panose="02020603050405020304" pitchFamily="18" charset="0"/>
                <a:cs typeface="Times New Roman" panose="02020603050405020304" pitchFamily="18" charset="0"/>
              </a:rPr>
              <a:t> slova smyslu).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2283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5AC08E-E277-194A-9709-CF6864CC3F74}"/>
              </a:ext>
            </a:extLst>
          </p:cNvPr>
          <p:cNvSpPr>
            <a:spLocks noGrp="1"/>
          </p:cNvSpPr>
          <p:nvPr>
            <p:ph idx="1"/>
          </p:nvPr>
        </p:nvSpPr>
        <p:spPr>
          <a:xfrm>
            <a:off x="457200" y="737756"/>
            <a:ext cx="8229600" cy="5388408"/>
          </a:xfrm>
        </p:spPr>
        <p:txBody>
          <a:bodyPr>
            <a:normAutofit/>
          </a:bodyPr>
          <a:lstStyle/>
          <a:p>
            <a:pPr marL="0" indent="0">
              <a:buNone/>
            </a:pPr>
            <a:r>
              <a:rPr lang="cs-CZ" sz="2200" i="1" dirty="0">
                <a:latin typeface="Times New Roman" panose="02020603050405020304" pitchFamily="18" charset="0"/>
                <a:cs typeface="Times New Roman" panose="02020603050405020304" pitchFamily="18" charset="0"/>
              </a:rPr>
              <a:t>Ekonomický </a:t>
            </a:r>
          </a:p>
          <a:p>
            <a:r>
              <a:rPr lang="cs-CZ" sz="2200" dirty="0">
                <a:latin typeface="Times New Roman" panose="02020603050405020304" pitchFamily="18" charset="0"/>
                <a:cs typeface="Times New Roman" panose="02020603050405020304" pitchFamily="18" charset="0"/>
              </a:rPr>
              <a:t>Sestává ze všech hospodářských aktiv v dané společnosti, interakcí mezi nimi a mezi společností a životním prostředím. </a:t>
            </a:r>
          </a:p>
          <a:p>
            <a:r>
              <a:rPr lang="cs-CZ" sz="2200" dirty="0">
                <a:latin typeface="Times New Roman" panose="02020603050405020304" pitchFamily="18" charset="0"/>
                <a:cs typeface="Times New Roman" panose="02020603050405020304" pitchFamily="18" charset="0"/>
              </a:rPr>
              <a:t>Jeho správné uchopení je největší výzvou k udržitelnému rozvoji</a:t>
            </a:r>
          </a:p>
          <a:p>
            <a:r>
              <a:rPr lang="cs-CZ" sz="2200" dirty="0">
                <a:latin typeface="Times New Roman" panose="02020603050405020304" pitchFamily="18" charset="0"/>
                <a:cs typeface="Times New Roman" panose="02020603050405020304" pitchFamily="18" charset="0"/>
              </a:rPr>
              <a:t>Rovina ekonomická́ zahrnuje jednak pobídkové́ nástroje pro ty ekonomické́ subjekty, které́ se nechtějí́ přizpůsobit imperativu udržitelnosti dobrovolně, ale také parametry, plně tržně kompatibilní mechanismy, které náhle umožnují zcela funkčnímu trhu se všemi jeho výhodami životní́ prostředí chránit a nikoli je ohrožovat nebo poškozovat.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469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35AA72-8739-EB4E-85BC-C79BA164B6CD}"/>
              </a:ext>
            </a:extLst>
          </p:cNvPr>
          <p:cNvSpPr txBox="1"/>
          <p:nvPr/>
        </p:nvSpPr>
        <p:spPr>
          <a:xfrm>
            <a:off x="583095" y="1099930"/>
            <a:ext cx="8057321" cy="4832092"/>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HISTORIE</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1968 - </a:t>
            </a:r>
            <a:r>
              <a:rPr lang="cs-CZ" sz="2200" dirty="0">
                <a:latin typeface="Times New Roman" panose="02020603050405020304" pitchFamily="18" charset="0"/>
                <a:cs typeface="Times New Roman" panose="02020603050405020304" pitchFamily="18" charset="0"/>
              </a:rPr>
              <a:t>byl </a:t>
            </a:r>
            <a:r>
              <a:rPr lang="cs-CZ" sz="2200" dirty="0" err="1">
                <a:latin typeface="Times New Roman" panose="02020603050405020304" pitchFamily="18" charset="0"/>
                <a:cs typeface="Times New Roman" panose="02020603050405020304" pitchFamily="18" charset="0"/>
              </a:rPr>
              <a:t>založen</a:t>
            </a:r>
            <a:r>
              <a:rPr lang="cs-CZ" sz="2200" dirty="0">
                <a:latin typeface="Times New Roman" panose="02020603050405020304" pitchFamily="18" charset="0"/>
                <a:cs typeface="Times New Roman" panose="02020603050405020304" pitchFamily="18" charset="0"/>
              </a:rPr>
              <a:t> tzv. </a:t>
            </a:r>
            <a:r>
              <a:rPr lang="cs-CZ" sz="2200" dirty="0" err="1">
                <a:latin typeface="Times New Roman" panose="02020603050405020304" pitchFamily="18" charset="0"/>
                <a:cs typeface="Times New Roman" panose="02020603050405020304" pitchFamily="18" charset="0"/>
              </a:rPr>
              <a:t>Římsky</a:t>
            </a:r>
            <a:r>
              <a:rPr lang="cs-CZ" sz="2200" dirty="0">
                <a:latin typeface="Times New Roman" panose="02020603050405020304" pitchFamily="18" charset="0"/>
                <a:cs typeface="Times New Roman" panose="02020603050405020304" pitchFamily="18" charset="0"/>
              </a:rPr>
              <a:t>́ klub (Club di Roma), </a:t>
            </a:r>
            <a:r>
              <a:rPr lang="cs-CZ" sz="2200" dirty="0" err="1">
                <a:latin typeface="Times New Roman" panose="02020603050405020304" pitchFamily="18" charset="0"/>
                <a:cs typeface="Times New Roman" panose="02020603050405020304" pitchFamily="18" charset="0"/>
              </a:rPr>
              <a:t>ktery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sdružuje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uznávane</a:t>
            </a:r>
            <a:r>
              <a:rPr lang="cs-CZ" sz="2200" dirty="0">
                <a:latin typeface="Times New Roman" panose="02020603050405020304" pitchFamily="18" charset="0"/>
                <a:cs typeface="Times New Roman" panose="02020603050405020304" pitchFamily="18" charset="0"/>
              </a:rPr>
              <a:t>́ osoby z mnoha zemí a </a:t>
            </a:r>
            <a:r>
              <a:rPr lang="cs-CZ" sz="2200" dirty="0" err="1">
                <a:latin typeface="Times New Roman" panose="02020603050405020304" pitchFamily="18" charset="0"/>
                <a:cs typeface="Times New Roman" panose="02020603050405020304" pitchFamily="18" charset="0"/>
              </a:rPr>
              <a:t>provádi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výzkumy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ktere</a:t>
            </a:r>
            <a:r>
              <a:rPr lang="cs-CZ" sz="2200" dirty="0">
                <a:latin typeface="Times New Roman" panose="02020603050405020304" pitchFamily="18" charset="0"/>
                <a:cs typeface="Times New Roman" panose="02020603050405020304" pitchFamily="18" charset="0"/>
              </a:rPr>
              <a:t>́ se </a:t>
            </a:r>
            <a:r>
              <a:rPr lang="cs-CZ" sz="2200" dirty="0" err="1">
                <a:latin typeface="Times New Roman" panose="02020603050405020304" pitchFamily="18" charset="0"/>
                <a:cs typeface="Times New Roman" panose="02020603050405020304" pitchFamily="18" charset="0"/>
              </a:rPr>
              <a:t>zabývaji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problémy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vývoje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světa</a:t>
            </a:r>
            <a:r>
              <a:rPr lang="cs-CZ" sz="2200" dirty="0">
                <a:latin typeface="Times New Roman" panose="02020603050405020304" pitchFamily="18" charset="0"/>
                <a:cs typeface="Times New Roman" panose="02020603050405020304" pitchFamily="18" charset="0"/>
              </a:rPr>
              <a:t> jako celku, aby bylo </a:t>
            </a:r>
            <a:r>
              <a:rPr lang="cs-CZ" sz="2200" dirty="0" err="1">
                <a:latin typeface="Times New Roman" panose="02020603050405020304" pitchFamily="18" charset="0"/>
                <a:cs typeface="Times New Roman" panose="02020603050405020304" pitchFamily="18" charset="0"/>
              </a:rPr>
              <a:t>možno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vést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rozhodujíci</a:t>
            </a:r>
            <a:r>
              <a:rPr lang="cs-CZ" sz="2200" dirty="0">
                <a:latin typeface="Times New Roman" panose="02020603050405020304" pitchFamily="18" charset="0"/>
                <a:cs typeface="Times New Roman" panose="02020603050405020304" pitchFamily="18" charset="0"/>
              </a:rPr>
              <a:t>́ kroky ke stanovení limitů </a:t>
            </a:r>
            <a:r>
              <a:rPr lang="cs-CZ" sz="2200" dirty="0" err="1">
                <a:latin typeface="Times New Roman" panose="02020603050405020304" pitchFamily="18" charset="0"/>
                <a:cs typeface="Times New Roman" panose="02020603050405020304" pitchFamily="18" charset="0"/>
              </a:rPr>
              <a:t>růstu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popr</a:t>
            </a:r>
            <a:r>
              <a:rPr lang="cs-CZ" sz="2200" dirty="0">
                <a:latin typeface="Times New Roman" panose="02020603050405020304" pitchFamily="18" charset="0"/>
                <a:cs typeface="Times New Roman" panose="02020603050405020304" pitchFamily="18" charset="0"/>
              </a:rPr>
              <a:t>̌. limitů </a:t>
            </a:r>
            <a:r>
              <a:rPr lang="cs-CZ" sz="2200" dirty="0" err="1">
                <a:latin typeface="Times New Roman" panose="02020603050405020304" pitchFamily="18" charset="0"/>
                <a:cs typeface="Times New Roman" panose="02020603050405020304" pitchFamily="18" charset="0"/>
              </a:rPr>
              <a:t>směru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růstu</a:t>
            </a:r>
            <a:r>
              <a:rPr lang="cs-CZ" sz="22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1972- </a:t>
            </a:r>
            <a:r>
              <a:rPr lang="cs-CZ" sz="2200" dirty="0" err="1">
                <a:latin typeface="Times New Roman" panose="02020603050405020304" pitchFamily="18" charset="0"/>
                <a:cs typeface="Times New Roman" panose="02020603050405020304" pitchFamily="18" charset="0"/>
              </a:rPr>
              <a:t>uvěřejnění</a:t>
            </a:r>
            <a:r>
              <a:rPr lang="cs-CZ" sz="2200" dirty="0">
                <a:latin typeface="Times New Roman" panose="02020603050405020304" pitchFamily="18" charset="0"/>
                <a:cs typeface="Times New Roman" panose="02020603050405020304" pitchFamily="18" charset="0"/>
              </a:rPr>
              <a:t> zprávy </a:t>
            </a:r>
            <a:r>
              <a:rPr lang="cs-CZ" sz="2200" dirty="0" err="1">
                <a:latin typeface="Times New Roman" panose="02020603050405020304" pitchFamily="18" charset="0"/>
                <a:cs typeface="Times New Roman" panose="02020603050405020304" pitchFamily="18" charset="0"/>
              </a:rPr>
              <a:t>Massachusettského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technologického</a:t>
            </a:r>
            <a:r>
              <a:rPr lang="cs-CZ" sz="2200" dirty="0">
                <a:latin typeface="Times New Roman" panose="02020603050405020304" pitchFamily="18" charset="0"/>
                <a:cs typeface="Times New Roman" panose="02020603050405020304" pitchFamily="18" charset="0"/>
              </a:rPr>
              <a:t> institutu (počítačové simulace vývoje lidské populace a využívání přírodních zdrojů do roku 2100 =  </a:t>
            </a:r>
            <a:r>
              <a:rPr lang="cs-CZ" sz="2200" i="1" dirty="0">
                <a:latin typeface="Times New Roman" panose="02020603050405020304" pitchFamily="18" charset="0"/>
                <a:cs typeface="Times New Roman" panose="02020603050405020304" pitchFamily="18" charset="0"/>
              </a:rPr>
              <a:t>populační úpadek, vyčerpání úrodnosti, nedostupnost energetických zdrojů. </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1972-</a:t>
            </a:r>
            <a:r>
              <a:rPr lang="cs-CZ" sz="2200" dirty="0">
                <a:latin typeface="Times New Roman" panose="02020603050405020304" pitchFamily="18" charset="0"/>
                <a:cs typeface="Times New Roman" panose="02020603050405020304" pitchFamily="18" charset="0"/>
              </a:rPr>
              <a:t> konference OSN- prostředí člověka	</a:t>
            </a:r>
          </a:p>
          <a:p>
            <a:r>
              <a:rPr lang="cs-CZ" sz="2200" b="1" i="1"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b="1" dirty="0">
              <a:latin typeface="Times New Roman" panose="02020603050405020304" pitchFamily="18" charset="0"/>
              <a:cs typeface="Times New Roman" panose="02020603050405020304" pitchFamily="18" charset="0"/>
            </a:endParaRPr>
          </a:p>
        </p:txBody>
      </p:sp>
      <p:sp>
        <p:nvSpPr>
          <p:cNvPr id="12" name="Right Arrow 11">
            <a:extLst>
              <a:ext uri="{FF2B5EF4-FFF2-40B4-BE49-F238E27FC236}">
                <a16:creationId xmlns:a16="http://schemas.microsoft.com/office/drawing/2014/main" id="{D46AAF1C-57E2-2343-B240-23CB453E885B}"/>
              </a:ext>
            </a:extLst>
          </p:cNvPr>
          <p:cNvSpPr/>
          <p:nvPr/>
        </p:nvSpPr>
        <p:spPr>
          <a:xfrm>
            <a:off x="1577009" y="4943061"/>
            <a:ext cx="516834" cy="119270"/>
          </a:xfrm>
          <a:prstGeom prst="rightArrow">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4" name="Right Arrow 13">
            <a:extLst>
              <a:ext uri="{FF2B5EF4-FFF2-40B4-BE49-F238E27FC236}">
                <a16:creationId xmlns:a16="http://schemas.microsoft.com/office/drawing/2014/main" id="{B501F976-700F-1B4D-8699-1DD743D9BC8C}"/>
              </a:ext>
            </a:extLst>
          </p:cNvPr>
          <p:cNvSpPr/>
          <p:nvPr/>
        </p:nvSpPr>
        <p:spPr>
          <a:xfrm>
            <a:off x="1577009" y="5318271"/>
            <a:ext cx="516834" cy="119270"/>
          </a:xfrm>
          <a:prstGeom prst="rightArrow">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TextBox 12">
            <a:extLst>
              <a:ext uri="{FF2B5EF4-FFF2-40B4-BE49-F238E27FC236}">
                <a16:creationId xmlns:a16="http://schemas.microsoft.com/office/drawing/2014/main" id="{F0AA50CD-65D8-194F-805B-2C8EBBD87FE3}"/>
              </a:ext>
            </a:extLst>
          </p:cNvPr>
          <p:cNvSpPr txBox="1"/>
          <p:nvPr/>
        </p:nvSpPr>
        <p:spPr>
          <a:xfrm>
            <a:off x="2305879" y="4818030"/>
            <a:ext cx="5658678" cy="369332"/>
          </a:xfrm>
          <a:prstGeom prst="rect">
            <a:avLst/>
          </a:prstGeom>
          <a:noFill/>
        </p:spPr>
        <p:txBody>
          <a:bodyPr wrap="square" rtlCol="0">
            <a:spAutoFit/>
          </a:bodyPr>
          <a:lstStyle/>
          <a:p>
            <a:r>
              <a:rPr lang="cs-CZ" dirty="0"/>
              <a:t>Rozvojové země nazývaný </a:t>
            </a:r>
            <a:r>
              <a:rPr lang="cs-CZ" b="1" i="1" dirty="0"/>
              <a:t>globální jih </a:t>
            </a:r>
            <a:endParaRPr lang="cs-CZ" b="1" dirty="0"/>
          </a:p>
        </p:txBody>
      </p:sp>
      <p:sp>
        <p:nvSpPr>
          <p:cNvPr id="16" name="TextBox 15">
            <a:extLst>
              <a:ext uri="{FF2B5EF4-FFF2-40B4-BE49-F238E27FC236}">
                <a16:creationId xmlns:a16="http://schemas.microsoft.com/office/drawing/2014/main" id="{C0F73F58-24B7-3B40-9D92-E51E258CB762}"/>
              </a:ext>
            </a:extLst>
          </p:cNvPr>
          <p:cNvSpPr txBox="1"/>
          <p:nvPr/>
        </p:nvSpPr>
        <p:spPr>
          <a:xfrm>
            <a:off x="2305879" y="5187362"/>
            <a:ext cx="5658678" cy="369332"/>
          </a:xfrm>
          <a:prstGeom prst="rect">
            <a:avLst/>
          </a:prstGeom>
          <a:noFill/>
        </p:spPr>
        <p:txBody>
          <a:bodyPr wrap="square" rtlCol="0">
            <a:spAutoFit/>
          </a:bodyPr>
          <a:lstStyle/>
          <a:p>
            <a:r>
              <a:rPr lang="cs-CZ" dirty="0"/>
              <a:t>Vysoce rozvinuté země nazývaný </a:t>
            </a:r>
            <a:r>
              <a:rPr lang="cs-CZ" b="1" i="1" dirty="0"/>
              <a:t>globální sever </a:t>
            </a:r>
            <a:endParaRPr lang="cs-CZ" b="1" dirty="0"/>
          </a:p>
        </p:txBody>
      </p:sp>
    </p:spTree>
    <p:extLst>
      <p:ext uri="{BB962C8B-B14F-4D97-AF65-F5344CB8AC3E}">
        <p14:creationId xmlns:p14="http://schemas.microsoft.com/office/powerpoint/2010/main" val="37822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88073"/>
            <a:ext cx="8229600" cy="1031666"/>
          </a:xfrm>
        </p:spPr>
        <p:txBody>
          <a:bodyPr/>
          <a:lstStyle/>
          <a:p>
            <a:r>
              <a:rPr lang="cs-CZ" b="1" dirty="0"/>
              <a:t>Členění procesů</a:t>
            </a:r>
          </a:p>
        </p:txBody>
      </p:sp>
      <p:sp>
        <p:nvSpPr>
          <p:cNvPr id="3" name="Zástupný symbol pro obsah 2"/>
          <p:cNvSpPr>
            <a:spLocks noGrp="1"/>
          </p:cNvSpPr>
          <p:nvPr>
            <p:ph idx="1"/>
          </p:nvPr>
        </p:nvSpPr>
        <p:spPr>
          <a:xfrm>
            <a:off x="457200" y="2195800"/>
            <a:ext cx="8229600" cy="3256073"/>
          </a:xfrm>
        </p:spPr>
        <p:txBody>
          <a:bodyPr>
            <a:normAutofit fontScale="92500" lnSpcReduction="20000"/>
          </a:bodyPr>
          <a:lstStyle/>
          <a:p>
            <a:pPr marL="0" indent="0">
              <a:buNone/>
            </a:pPr>
            <a:r>
              <a:rPr lang="cs-CZ" b="1" dirty="0"/>
              <a:t>Procesy se liší</a:t>
            </a:r>
            <a:r>
              <a:rPr lang="cs-CZ" b="1"/>
              <a:t>: </a:t>
            </a:r>
          </a:p>
          <a:p>
            <a:r>
              <a:rPr lang="cs-CZ"/>
              <a:t>obsahem, </a:t>
            </a:r>
          </a:p>
          <a:p>
            <a:r>
              <a:rPr lang="cs-CZ"/>
              <a:t>strukturou, </a:t>
            </a:r>
          </a:p>
          <a:p>
            <a:r>
              <a:rPr lang="cs-CZ"/>
              <a:t>dobou </a:t>
            </a:r>
            <a:r>
              <a:rPr lang="cs-CZ" dirty="0"/>
              <a:t>existence</a:t>
            </a:r>
            <a:r>
              <a:rPr lang="cs-CZ"/>
              <a:t>, </a:t>
            </a:r>
          </a:p>
          <a:p>
            <a:r>
              <a:rPr lang="cs-CZ"/>
              <a:t>frekvencí </a:t>
            </a:r>
            <a:r>
              <a:rPr lang="cs-CZ" dirty="0"/>
              <a:t>opakování</a:t>
            </a:r>
            <a:r>
              <a:rPr lang="cs-CZ"/>
              <a:t>, </a:t>
            </a:r>
          </a:p>
          <a:p>
            <a:r>
              <a:rPr lang="cs-CZ"/>
              <a:t>významem, </a:t>
            </a:r>
          </a:p>
          <a:p>
            <a:r>
              <a:rPr lang="cs-CZ"/>
              <a:t>důležitostí</a:t>
            </a:r>
            <a:r>
              <a:rPr lang="cs-CZ" dirty="0"/>
              <a:t>, účelem.</a:t>
            </a:r>
          </a:p>
          <a:p>
            <a:pPr marL="0" indent="0">
              <a:buNone/>
            </a:pPr>
            <a:endParaRPr lang="cs-CZ" dirty="0"/>
          </a:p>
        </p:txBody>
      </p:sp>
    </p:spTree>
    <p:extLst>
      <p:ext uri="{BB962C8B-B14F-4D97-AF65-F5344CB8AC3E}">
        <p14:creationId xmlns:p14="http://schemas.microsoft.com/office/powerpoint/2010/main" val="1386327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9A8670-AED9-4747-B912-8EBFF9C2A82B}"/>
              </a:ext>
            </a:extLst>
          </p:cNvPr>
          <p:cNvSpPr txBox="1"/>
          <p:nvPr/>
        </p:nvSpPr>
        <p:spPr>
          <a:xfrm>
            <a:off x="410817" y="940903"/>
            <a:ext cx="8057321" cy="5170646"/>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HISTORIE</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1987	- </a:t>
            </a:r>
            <a:r>
              <a:rPr lang="cs-CZ" sz="2200" dirty="0">
                <a:latin typeface="Times New Roman" panose="02020603050405020304" pitchFamily="18" charset="0"/>
                <a:cs typeface="Times New Roman" panose="02020603050405020304" pitchFamily="18" charset="0"/>
              </a:rPr>
              <a:t>stanovena definice trvale udržitelného rozvoje (</a:t>
            </a:r>
            <a:r>
              <a:rPr lang="cs-CZ" sz="2200" dirty="0" err="1">
                <a:latin typeface="Times New Roman" panose="02020603050405020304" pitchFamily="18" charset="0"/>
                <a:cs typeface="Times New Roman" panose="02020603050405020304" pitchFamily="18" charset="0"/>
              </a:rPr>
              <a:t>Bruntland</a:t>
            </a:r>
            <a:r>
              <a:rPr lang="cs-CZ" sz="2200" dirty="0">
                <a:latin typeface="Times New Roman" panose="02020603050405020304" pitchFamily="18" charset="0"/>
                <a:cs typeface="Times New Roman" panose="02020603050405020304" pitchFamily="18" charset="0"/>
              </a:rPr>
              <a:t> report)</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1992- </a:t>
            </a:r>
            <a:r>
              <a:rPr lang="cs-CZ" sz="2200" dirty="0">
                <a:latin typeface="Times New Roman" panose="02020603050405020304" pitchFamily="18" charset="0"/>
                <a:cs typeface="Times New Roman" panose="02020603050405020304" pitchFamily="18" charset="0"/>
              </a:rPr>
              <a:t>Summit Země – široké povědomí (průmyslové katastrofy – Černobylská havárie, chemický závod v </a:t>
            </a:r>
            <a:r>
              <a:rPr lang="cs-CZ" sz="2200" dirty="0" err="1">
                <a:latin typeface="Times New Roman" panose="02020603050405020304" pitchFamily="18" charset="0"/>
                <a:cs typeface="Times New Roman" panose="02020603050405020304" pitchFamily="18" charset="0"/>
              </a:rPr>
              <a:t>Bhopálu</a:t>
            </a:r>
            <a:r>
              <a:rPr lang="cs-CZ" sz="2200" dirty="0">
                <a:latin typeface="Times New Roman" panose="02020603050405020304" pitchFamily="18" charset="0"/>
                <a:cs typeface="Times New Roman" panose="02020603050405020304" pitchFamily="18" charset="0"/>
              </a:rPr>
              <a:t>, havárie tankeru)</a:t>
            </a:r>
          </a:p>
          <a:p>
            <a:r>
              <a:rPr lang="cs-CZ" sz="2200" b="1" i="1" dirty="0">
                <a:latin typeface="Times New Roman" panose="02020603050405020304" pitchFamily="18" charset="0"/>
                <a:cs typeface="Times New Roman" panose="02020603050405020304" pitchFamily="18" charset="0"/>
              </a:rPr>
              <a:t>		</a:t>
            </a:r>
          </a:p>
          <a:p>
            <a:endParaRPr lang="cs-CZ" sz="2200" b="1" i="1" dirty="0">
              <a:latin typeface="Times New Roman" panose="02020603050405020304" pitchFamily="18" charset="0"/>
              <a:cs typeface="Times New Roman" panose="02020603050405020304" pitchFamily="18" charset="0"/>
            </a:endParaRPr>
          </a:p>
          <a:p>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2002- </a:t>
            </a:r>
            <a:r>
              <a:rPr lang="cs-CZ" sz="2200" dirty="0">
                <a:latin typeface="Times New Roman" panose="02020603050405020304" pitchFamily="18" charset="0"/>
                <a:cs typeface="Times New Roman" panose="02020603050405020304" pitchFamily="18" charset="0"/>
              </a:rPr>
              <a:t>Summit v Johannesburgu- dohoda o </a:t>
            </a:r>
            <a:r>
              <a:rPr lang="cs-CZ" sz="2200" dirty="0" err="1">
                <a:latin typeface="Times New Roman" panose="02020603050405020304" pitchFamily="18" charset="0"/>
                <a:cs typeface="Times New Roman" panose="02020603050405020304" pitchFamily="18" charset="0"/>
              </a:rPr>
              <a:t>záchování</a:t>
            </a:r>
            <a:r>
              <a:rPr lang="cs-CZ" sz="2200" dirty="0">
                <a:latin typeface="Times New Roman" panose="02020603050405020304" pitchFamily="18" charset="0"/>
                <a:cs typeface="Times New Roman" panose="02020603050405020304" pitchFamily="18" charset="0"/>
              </a:rPr>
              <a:t> přírodních zdrojů a planetární biodiverzity</a:t>
            </a:r>
          </a:p>
          <a:p>
            <a:pPr marL="342900" indent="-342900">
              <a:buFont typeface="Arial" panose="020B0604020202020204" pitchFamily="34" charset="0"/>
              <a:buChar char="•"/>
            </a:pPr>
            <a:r>
              <a:rPr lang="cs-CZ" sz="2200" b="1" i="1" dirty="0">
                <a:latin typeface="Times New Roman" panose="02020603050405020304" pitchFamily="18" charset="0"/>
                <a:cs typeface="Times New Roman" panose="02020603050405020304" pitchFamily="18" charset="0"/>
              </a:rPr>
              <a:t>2005- </a:t>
            </a:r>
            <a:r>
              <a:rPr lang="cs-CZ" sz="2200" dirty="0">
                <a:latin typeface="Times New Roman" panose="02020603050405020304" pitchFamily="18" charset="0"/>
                <a:cs typeface="Times New Roman" panose="02020603050405020304" pitchFamily="18" charset="0"/>
              </a:rPr>
              <a:t>ukončen projekt Hodnocení ekosystému na přelomu tisíciletí – generální tajemník OSN Kofi Annan- vycházející z úmluv o biologické rozmanitosti a boji proti </a:t>
            </a:r>
            <a:r>
              <a:rPr lang="cs-CZ" sz="2200" dirty="0" err="1">
                <a:latin typeface="Times New Roman" panose="02020603050405020304" pitchFamily="18" charset="0"/>
                <a:cs typeface="Times New Roman" panose="02020603050405020304" pitchFamily="18" charset="0"/>
              </a:rPr>
              <a:t>rozšířování</a:t>
            </a:r>
            <a:r>
              <a:rPr lang="cs-CZ" sz="2200" dirty="0">
                <a:latin typeface="Times New Roman" panose="02020603050405020304" pitchFamily="18" charset="0"/>
                <a:cs typeface="Times New Roman" panose="02020603050405020304" pitchFamily="18" charset="0"/>
              </a:rPr>
              <a:t> pouští atd.</a:t>
            </a:r>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b="1"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b="1" dirty="0">
              <a:latin typeface="Times New Roman" panose="02020603050405020304" pitchFamily="18" charset="0"/>
              <a:cs typeface="Times New Roman" panose="02020603050405020304" pitchFamily="18" charset="0"/>
            </a:endParaRPr>
          </a:p>
        </p:txBody>
      </p:sp>
      <p:sp>
        <p:nvSpPr>
          <p:cNvPr id="9" name="Right Arrow 8">
            <a:extLst>
              <a:ext uri="{FF2B5EF4-FFF2-40B4-BE49-F238E27FC236}">
                <a16:creationId xmlns:a16="http://schemas.microsoft.com/office/drawing/2014/main" id="{6157727C-1E22-494C-89A6-D05965F5AD06}"/>
              </a:ext>
            </a:extLst>
          </p:cNvPr>
          <p:cNvSpPr/>
          <p:nvPr/>
        </p:nvSpPr>
        <p:spPr>
          <a:xfrm>
            <a:off x="1102446" y="2767020"/>
            <a:ext cx="516834" cy="119270"/>
          </a:xfrm>
          <a:prstGeom prst="rightArrow">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2" name="TextBox 11">
            <a:extLst>
              <a:ext uri="{FF2B5EF4-FFF2-40B4-BE49-F238E27FC236}">
                <a16:creationId xmlns:a16="http://schemas.microsoft.com/office/drawing/2014/main" id="{9FD9FD76-B716-7441-8B7D-9E8E767D552D}"/>
              </a:ext>
            </a:extLst>
          </p:cNvPr>
          <p:cNvSpPr txBox="1"/>
          <p:nvPr/>
        </p:nvSpPr>
        <p:spPr>
          <a:xfrm>
            <a:off x="1799074" y="2641989"/>
            <a:ext cx="6928237" cy="923330"/>
          </a:xfrm>
          <a:prstGeom prst="rect">
            <a:avLst/>
          </a:prstGeom>
          <a:noFill/>
        </p:spPr>
        <p:txBody>
          <a:bodyPr wrap="square" rtlCol="0">
            <a:spAutoFit/>
          </a:bodyPr>
          <a:lstStyle/>
          <a:p>
            <a:r>
              <a:rPr lang="cs-CZ" dirty="0"/>
              <a:t>Donutili širokou veřejnost k hlubokým otázkám a vzniku nejrůznějších organizací (např. Greenpeace)- Udržitelný rozvoj se stal veřejně diskutovaným tématem </a:t>
            </a:r>
          </a:p>
        </p:txBody>
      </p:sp>
    </p:spTree>
    <p:extLst>
      <p:ext uri="{BB962C8B-B14F-4D97-AF65-F5344CB8AC3E}">
        <p14:creationId xmlns:p14="http://schemas.microsoft.com/office/powerpoint/2010/main" val="1754485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42DA8B-151E-6F46-80DD-D309332D833F}"/>
              </a:ext>
            </a:extLst>
          </p:cNvPr>
          <p:cNvSpPr>
            <a:spLocks noGrp="1"/>
          </p:cNvSpPr>
          <p:nvPr>
            <p:ph idx="1"/>
          </p:nvPr>
        </p:nvSpPr>
        <p:spPr>
          <a:xfrm>
            <a:off x="457200" y="775504"/>
            <a:ext cx="8229600" cy="5350659"/>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Princip</a:t>
            </a:r>
          </a:p>
          <a:p>
            <a:pPr marL="0" indent="0">
              <a:buNone/>
            </a:pPr>
            <a:endParaRPr lang="cs-CZ" sz="2200" i="1" dirty="0">
              <a:latin typeface="Times New Roman" panose="02020603050405020304" pitchFamily="18" charset="0"/>
              <a:cs typeface="Times New Roman" panose="02020603050405020304" pitchFamily="18" charset="0"/>
            </a:endParaRPr>
          </a:p>
          <a:p>
            <a:pPr marL="0" indent="0">
              <a:buNone/>
            </a:pPr>
            <a:r>
              <a:rPr lang="cs-CZ" sz="2200" i="1" dirty="0" err="1">
                <a:latin typeface="Times New Roman" panose="02020603050405020304" pitchFamily="18" charset="0"/>
                <a:cs typeface="Times New Roman" panose="02020603050405020304" pitchFamily="18" charset="0"/>
              </a:rPr>
              <a:t>Jestliže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vycházíme</a:t>
            </a:r>
            <a:r>
              <a:rPr lang="cs-CZ" sz="2200" i="1" dirty="0">
                <a:latin typeface="Times New Roman" panose="02020603050405020304" pitchFamily="18" charset="0"/>
                <a:cs typeface="Times New Roman" panose="02020603050405020304" pitchFamily="18" charset="0"/>
              </a:rPr>
              <a:t> ze </a:t>
            </a:r>
            <a:r>
              <a:rPr lang="cs-CZ" sz="2200" i="1" dirty="0" err="1">
                <a:latin typeface="Times New Roman" panose="02020603050405020304" pitchFamily="18" charset="0"/>
                <a:cs typeface="Times New Roman" panose="02020603050405020304" pitchFamily="18" charset="0"/>
              </a:rPr>
              <a:t>zjištěni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hospodářska</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úroven</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globálního</a:t>
            </a:r>
            <a:r>
              <a:rPr lang="cs-CZ" sz="2200" i="1" dirty="0">
                <a:latin typeface="Times New Roman" panose="02020603050405020304" pitchFamily="18" charset="0"/>
                <a:cs typeface="Times New Roman" panose="02020603050405020304" pitchFamily="18" charset="0"/>
              </a:rPr>
              <a:t> severu je </a:t>
            </a:r>
            <a:r>
              <a:rPr lang="cs-CZ" sz="2200" i="1" dirty="0" err="1">
                <a:latin typeface="Times New Roman" panose="02020603050405020304" pitchFamily="18" charset="0"/>
                <a:cs typeface="Times New Roman" panose="02020603050405020304" pitchFamily="18" charset="0"/>
              </a:rPr>
              <a:t>založena</a:t>
            </a:r>
            <a:r>
              <a:rPr lang="cs-CZ" sz="2200" i="1" dirty="0">
                <a:latin typeface="Times New Roman" panose="02020603050405020304" pitchFamily="18" charset="0"/>
                <a:cs typeface="Times New Roman" panose="02020603050405020304" pitchFamily="18" charset="0"/>
              </a:rPr>
              <a:t> na </a:t>
            </a:r>
            <a:r>
              <a:rPr lang="cs-CZ" sz="2200" i="1" dirty="0" err="1">
                <a:latin typeface="Times New Roman" panose="02020603050405020304" pitchFamily="18" charset="0"/>
                <a:cs typeface="Times New Roman" panose="02020603050405020304" pitchFamily="18" charset="0"/>
              </a:rPr>
              <a:t>intenzivním</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využíváni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přírodních</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zdroju</a:t>
            </a:r>
            <a:r>
              <a:rPr lang="cs-CZ" sz="2200" i="1" dirty="0">
                <a:latin typeface="Times New Roman" panose="02020603050405020304" pitchFamily="18" charset="0"/>
                <a:cs typeface="Times New Roman" panose="02020603050405020304" pitchFamily="18" charset="0"/>
              </a:rPr>
              <a:t>̊ a </a:t>
            </a:r>
            <a:r>
              <a:rPr lang="cs-CZ" sz="2200" i="1" dirty="0" err="1">
                <a:latin typeface="Times New Roman" panose="02020603050405020304" pitchFamily="18" charset="0"/>
                <a:cs typeface="Times New Roman" panose="02020603050405020304" pitchFamily="18" charset="0"/>
              </a:rPr>
              <a:t>následném</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znečišťováni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často</a:t>
            </a:r>
            <a:r>
              <a:rPr lang="cs-CZ" sz="2200" i="1" dirty="0">
                <a:latin typeface="Times New Roman" panose="02020603050405020304" pitchFamily="18" charset="0"/>
                <a:cs typeface="Times New Roman" panose="02020603050405020304" pitchFamily="18" charset="0"/>
              </a:rPr>
              <a:t> i destrukci </a:t>
            </a:r>
            <a:r>
              <a:rPr lang="cs-CZ" sz="2200" i="1" dirty="0" err="1">
                <a:latin typeface="Times New Roman" panose="02020603050405020304" pitchFamily="18" charset="0"/>
                <a:cs typeface="Times New Roman" panose="02020603050405020304" pitchFamily="18" charset="0"/>
              </a:rPr>
              <a:t>mnohých</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ekosystému</a:t>
            </a:r>
            <a:r>
              <a:rPr lang="cs-CZ" sz="2200" i="1" dirty="0">
                <a:latin typeface="Times New Roman" panose="02020603050405020304" pitchFamily="18" charset="0"/>
                <a:cs typeface="Times New Roman" panose="02020603050405020304" pitchFamily="18" charset="0"/>
              </a:rPr>
              <a:t>̊, je </a:t>
            </a:r>
            <a:r>
              <a:rPr lang="cs-CZ" sz="2200" i="1" dirty="0" err="1">
                <a:latin typeface="Times New Roman" panose="02020603050405020304" pitchFamily="18" charset="0"/>
                <a:cs typeface="Times New Roman" panose="02020603050405020304" pitchFamily="18" charset="0"/>
              </a:rPr>
              <a:t>třeba</a:t>
            </a:r>
            <a:r>
              <a:rPr lang="cs-CZ" sz="2200" i="1" dirty="0">
                <a:latin typeface="Times New Roman" panose="02020603050405020304" pitchFamily="18" charset="0"/>
                <a:cs typeface="Times New Roman" panose="02020603050405020304" pitchFamily="18" charset="0"/>
              </a:rPr>
              <a:t> se </a:t>
            </a:r>
            <a:r>
              <a:rPr lang="cs-CZ" sz="2200" i="1" dirty="0" err="1">
                <a:latin typeface="Times New Roman" panose="02020603050405020304" pitchFamily="18" charset="0"/>
                <a:cs typeface="Times New Roman" panose="02020603050405020304" pitchFamily="18" charset="0"/>
              </a:rPr>
              <a:t>obávat</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a:t>
            </a:r>
            <a:r>
              <a:rPr lang="cs-CZ" sz="2200" i="1" dirty="0">
                <a:latin typeface="Times New Roman" panose="02020603050405020304" pitchFamily="18" charset="0"/>
                <a:cs typeface="Times New Roman" panose="02020603050405020304" pitchFamily="18" charset="0"/>
              </a:rPr>
              <a:t> cesta zemí </a:t>
            </a:r>
            <a:r>
              <a:rPr lang="cs-CZ" sz="2200" i="1" dirty="0" err="1">
                <a:latin typeface="Times New Roman" panose="02020603050405020304" pitchFamily="18" charset="0"/>
                <a:cs typeface="Times New Roman" panose="02020603050405020304" pitchFamily="18" charset="0"/>
              </a:rPr>
              <a:t>globálního</a:t>
            </a:r>
            <a:r>
              <a:rPr lang="cs-CZ" sz="2200" i="1" dirty="0">
                <a:latin typeface="Times New Roman" panose="02020603050405020304" pitchFamily="18" charset="0"/>
                <a:cs typeface="Times New Roman" panose="02020603050405020304" pitchFamily="18" charset="0"/>
              </a:rPr>
              <a:t> jihu k </a:t>
            </a:r>
            <a:r>
              <a:rPr lang="cs-CZ" sz="2200" i="1" dirty="0" err="1">
                <a:latin typeface="Times New Roman" panose="02020603050405020304" pitchFamily="18" charset="0"/>
                <a:cs typeface="Times New Roman" panose="02020603050405020304" pitchFamily="18" charset="0"/>
              </a:rPr>
              <a:t>podobnému</a:t>
            </a:r>
            <a:r>
              <a:rPr lang="cs-CZ" sz="2200" i="1" dirty="0">
                <a:latin typeface="Times New Roman" panose="02020603050405020304" pitchFamily="18" charset="0"/>
                <a:cs typeface="Times New Roman" panose="02020603050405020304" pitchFamily="18" charset="0"/>
              </a:rPr>
              <a:t> stavu prosperity </a:t>
            </a:r>
            <a:r>
              <a:rPr lang="cs-CZ" sz="2200" i="1" dirty="0" err="1">
                <a:latin typeface="Times New Roman" panose="02020603050405020304" pitchFamily="18" charset="0"/>
                <a:cs typeface="Times New Roman" panose="02020603050405020304" pitchFamily="18" charset="0"/>
              </a:rPr>
              <a:t>přinese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ješte</a:t>
            </a:r>
            <a:r>
              <a:rPr lang="cs-CZ" sz="2200" i="1" dirty="0">
                <a:latin typeface="Times New Roman" panose="02020603050405020304" pitchFamily="18" charset="0"/>
                <a:cs typeface="Times New Roman" panose="02020603050405020304" pitchFamily="18" charset="0"/>
              </a:rPr>
              <a:t>̌ masiv- </a:t>
            </a:r>
            <a:r>
              <a:rPr lang="cs-CZ" sz="2200" i="1" dirty="0" err="1">
                <a:latin typeface="Times New Roman" panose="02020603050405020304" pitchFamily="18" charset="0"/>
                <a:cs typeface="Times New Roman" panose="02020603050405020304" pitchFamily="18" charset="0"/>
              </a:rPr>
              <a:t>nějši</a:t>
            </a:r>
            <a:r>
              <a:rPr lang="cs-CZ" sz="2200" i="1" dirty="0">
                <a:latin typeface="Times New Roman" panose="02020603050405020304" pitchFamily="18" charset="0"/>
                <a:cs typeface="Times New Roman" panose="02020603050405020304" pitchFamily="18" charset="0"/>
              </a:rPr>
              <a:t>́ degradaci </a:t>
            </a:r>
            <a:r>
              <a:rPr lang="cs-CZ" sz="2200" i="1" dirty="0" err="1">
                <a:latin typeface="Times New Roman" panose="02020603050405020304" pitchFamily="18" charset="0"/>
                <a:cs typeface="Times New Roman" panose="02020603050405020304" pitchFamily="18" charset="0"/>
              </a:rPr>
              <a:t>biosféry</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nez</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jaka</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probíha</a:t>
            </a:r>
            <a:r>
              <a:rPr lang="cs-CZ" sz="2200" i="1" dirty="0">
                <a:latin typeface="Times New Roman" panose="02020603050405020304" pitchFamily="18" charset="0"/>
                <a:cs typeface="Times New Roman" panose="02020603050405020304" pitchFamily="18" charset="0"/>
              </a:rPr>
              <a:t>́ dnes. A </a:t>
            </a:r>
            <a:r>
              <a:rPr lang="cs-CZ" sz="2200" i="1" dirty="0" err="1">
                <a:latin typeface="Times New Roman" panose="02020603050405020304" pitchFamily="18" charset="0"/>
                <a:cs typeface="Times New Roman" panose="02020603050405020304" pitchFamily="18" charset="0"/>
              </a:rPr>
              <a:t>jelikoz</a:t>
            </a:r>
            <a:r>
              <a:rPr lang="cs-CZ" sz="2200" i="1" dirty="0">
                <a:latin typeface="Times New Roman" panose="02020603050405020304" pitchFamily="18" charset="0"/>
                <a:cs typeface="Times New Roman" panose="02020603050405020304" pitchFamily="18" charset="0"/>
              </a:rPr>
              <a:t>̌ je </a:t>
            </a:r>
            <a:r>
              <a:rPr lang="cs-CZ" sz="2200" i="1" dirty="0" err="1">
                <a:latin typeface="Times New Roman" panose="02020603050405020304" pitchFamily="18" charset="0"/>
                <a:cs typeface="Times New Roman" panose="02020603050405020304" pitchFamily="18" charset="0"/>
              </a:rPr>
              <a:t>jasne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neni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možne</a:t>
            </a:r>
            <a:r>
              <a:rPr lang="cs-CZ" sz="2200" i="1" dirty="0">
                <a:latin typeface="Times New Roman" panose="02020603050405020304" pitchFamily="18" charset="0"/>
                <a:cs typeface="Times New Roman" panose="02020603050405020304" pitchFamily="18" charset="0"/>
              </a:rPr>
              <a:t>́ ani </a:t>
            </a:r>
            <a:r>
              <a:rPr lang="cs-CZ" sz="2200" i="1" dirty="0" err="1">
                <a:latin typeface="Times New Roman" panose="02020603050405020304" pitchFamily="18" charset="0"/>
                <a:cs typeface="Times New Roman" panose="02020603050405020304" pitchFamily="18" charset="0"/>
              </a:rPr>
              <a:t>účelne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bránit</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chudým</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populacím</a:t>
            </a:r>
            <a:r>
              <a:rPr lang="cs-CZ" sz="2200" i="1" dirty="0">
                <a:latin typeface="Times New Roman" panose="02020603050405020304" pitchFamily="18" charset="0"/>
                <a:cs typeface="Times New Roman" panose="02020603050405020304" pitchFamily="18" charset="0"/>
              </a:rPr>
              <a:t> v </a:t>
            </a:r>
            <a:r>
              <a:rPr lang="cs-CZ" sz="2200" i="1" dirty="0" err="1">
                <a:latin typeface="Times New Roman" panose="02020603050405020304" pitchFamily="18" charset="0"/>
                <a:cs typeface="Times New Roman" panose="02020603050405020304" pitchFamily="18" charset="0"/>
              </a:rPr>
              <a:t>dosaženi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stejne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míry</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úrovne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života</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jaka</a:t>
            </a:r>
            <a:r>
              <a:rPr lang="cs-CZ" sz="2200" i="1" dirty="0">
                <a:latin typeface="Times New Roman" panose="02020603050405020304" pitchFamily="18" charset="0"/>
                <a:cs typeface="Times New Roman" panose="02020603050405020304" pitchFamily="18" charset="0"/>
              </a:rPr>
              <a:t>́ je ve </a:t>
            </a:r>
            <a:r>
              <a:rPr lang="cs-CZ" sz="2200" i="1" dirty="0" err="1">
                <a:latin typeface="Times New Roman" panose="02020603050405020304" pitchFamily="18" charset="0"/>
                <a:cs typeface="Times New Roman" panose="02020603050405020304" pitchFamily="18" charset="0"/>
              </a:rPr>
              <a:t>vyspělých</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zemích</a:t>
            </a:r>
            <a:r>
              <a:rPr lang="cs-CZ" sz="2200" i="1" dirty="0">
                <a:latin typeface="Times New Roman" panose="02020603050405020304" pitchFamily="18" charset="0"/>
                <a:cs typeface="Times New Roman" panose="02020603050405020304" pitchFamily="18" charset="0"/>
              </a:rPr>
              <a:t> standardem, mezi hlavní </a:t>
            </a:r>
            <a:r>
              <a:rPr lang="cs-CZ" sz="2200" i="1" dirty="0" err="1">
                <a:latin typeface="Times New Roman" panose="02020603050405020304" pitchFamily="18" charset="0"/>
                <a:cs typeface="Times New Roman" panose="02020603050405020304" pitchFamily="18" charset="0"/>
              </a:rPr>
              <a:t>úkoly</a:t>
            </a:r>
            <a:r>
              <a:rPr lang="cs-CZ" sz="2200" i="1" dirty="0">
                <a:latin typeface="Times New Roman" panose="02020603050405020304" pitchFamily="18" charset="0"/>
                <a:cs typeface="Times New Roman" panose="02020603050405020304" pitchFamily="18" charset="0"/>
              </a:rPr>
              <a:t> trvale </a:t>
            </a:r>
            <a:r>
              <a:rPr lang="cs-CZ" sz="2200" i="1" dirty="0" err="1">
                <a:latin typeface="Times New Roman" panose="02020603050405020304" pitchFamily="18" charset="0"/>
                <a:cs typeface="Times New Roman" panose="02020603050405020304" pitchFamily="18" charset="0"/>
              </a:rPr>
              <a:t>udržitelného</a:t>
            </a:r>
            <a:r>
              <a:rPr lang="cs-CZ" sz="2200" i="1" dirty="0">
                <a:latin typeface="Times New Roman" panose="02020603050405020304" pitchFamily="18" charset="0"/>
                <a:cs typeface="Times New Roman" panose="02020603050405020304" pitchFamily="18" charset="0"/>
              </a:rPr>
              <a:t> rozvoje </a:t>
            </a:r>
            <a:r>
              <a:rPr lang="cs-CZ" sz="2200" i="1" dirty="0" err="1">
                <a:latin typeface="Times New Roman" panose="02020603050405020304" pitchFamily="18" charset="0"/>
                <a:cs typeface="Times New Roman" panose="02020603050405020304" pitchFamily="18" charset="0"/>
              </a:rPr>
              <a:t>patři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zejména</a:t>
            </a:r>
            <a:r>
              <a:rPr lang="cs-CZ" sz="2200" i="1" dirty="0">
                <a:latin typeface="Times New Roman" panose="02020603050405020304" pitchFamily="18" charset="0"/>
                <a:cs typeface="Times New Roman" panose="02020603050405020304" pitchFamily="18" charset="0"/>
              </a:rPr>
              <a:t> definovat koncepce, </a:t>
            </a:r>
            <a:r>
              <a:rPr lang="cs-CZ" sz="2200" i="1" dirty="0" err="1">
                <a:latin typeface="Times New Roman" panose="02020603050405020304" pitchFamily="18" charset="0"/>
                <a:cs typeface="Times New Roman" panose="02020603050405020304" pitchFamily="18" charset="0"/>
              </a:rPr>
              <a:t>ktere</a:t>
            </a:r>
            <a:r>
              <a:rPr lang="cs-CZ" sz="2200" i="1" dirty="0">
                <a:latin typeface="Times New Roman" panose="02020603050405020304" pitchFamily="18" charset="0"/>
                <a:cs typeface="Times New Roman" panose="02020603050405020304" pitchFamily="18" charset="0"/>
              </a:rPr>
              <a:t>́ by </a:t>
            </a:r>
            <a:r>
              <a:rPr lang="cs-CZ" sz="2200" i="1" dirty="0" err="1">
                <a:latin typeface="Times New Roman" panose="02020603050405020304" pitchFamily="18" charset="0"/>
                <a:cs typeface="Times New Roman" panose="02020603050405020304" pitchFamily="18" charset="0"/>
              </a:rPr>
              <a:t>dokázaly</a:t>
            </a:r>
            <a:r>
              <a:rPr lang="cs-CZ" sz="2200" i="1" dirty="0">
                <a:latin typeface="Times New Roman" panose="02020603050405020304" pitchFamily="18" charset="0"/>
                <a:cs typeface="Times New Roman" panose="02020603050405020304" pitchFamily="18" charset="0"/>
              </a:rPr>
              <a:t> omezit dopad </a:t>
            </a:r>
            <a:r>
              <a:rPr lang="cs-CZ" sz="2200" i="1" dirty="0" err="1">
                <a:latin typeface="Times New Roman" panose="02020603050405020304" pitchFamily="18" charset="0"/>
                <a:cs typeface="Times New Roman" panose="02020603050405020304" pitchFamily="18" charset="0"/>
              </a:rPr>
              <a:t>lidske</a:t>
            </a:r>
            <a:r>
              <a:rPr lang="cs-CZ" sz="2200" i="1" dirty="0">
                <a:latin typeface="Times New Roman" panose="02020603050405020304" pitchFamily="18" charset="0"/>
                <a:cs typeface="Times New Roman" panose="02020603050405020304" pitchFamily="18" charset="0"/>
              </a:rPr>
              <a:t>́ populace na </a:t>
            </a:r>
            <a:r>
              <a:rPr lang="cs-CZ" sz="2200" i="1" dirty="0" err="1">
                <a:latin typeface="Times New Roman" panose="02020603050405020304" pitchFamily="18" charset="0"/>
                <a:cs typeface="Times New Roman" panose="02020603050405020304" pitchFamily="18" charset="0"/>
              </a:rPr>
              <a:t>životni</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prostředi</a:t>
            </a:r>
            <a:r>
              <a:rPr lang="cs-CZ" sz="2200" i="1" dirty="0">
                <a:latin typeface="Times New Roman" panose="02020603050405020304" pitchFamily="18" charset="0"/>
                <a:cs typeface="Times New Roman" panose="02020603050405020304" pitchFamily="18" charset="0"/>
              </a:rPr>
              <a:t>́ (v </a:t>
            </a:r>
            <a:r>
              <a:rPr lang="cs-CZ" sz="2200" i="1" dirty="0" err="1">
                <a:latin typeface="Times New Roman" panose="02020603050405020304" pitchFamily="18" charset="0"/>
                <a:cs typeface="Times New Roman" panose="02020603050405020304" pitchFamily="18" charset="0"/>
              </a:rPr>
              <a:t>podstate</a:t>
            </a:r>
            <a:r>
              <a:rPr lang="cs-CZ" sz="2200" i="1" dirty="0">
                <a:latin typeface="Times New Roman" panose="02020603050405020304" pitchFamily="18" charset="0"/>
                <a:cs typeface="Times New Roman" panose="02020603050405020304" pitchFamily="18" charset="0"/>
              </a:rPr>
              <a:t>̌ </a:t>
            </a:r>
            <a:r>
              <a:rPr lang="cs-CZ" sz="2200" i="1" dirty="0" err="1">
                <a:latin typeface="Times New Roman" panose="02020603050405020304" pitchFamily="18" charset="0"/>
                <a:cs typeface="Times New Roman" panose="02020603050405020304" pitchFamily="18" charset="0"/>
              </a:rPr>
              <a:t>snížit</a:t>
            </a:r>
            <a:r>
              <a:rPr lang="cs-CZ" sz="2200" i="1" dirty="0">
                <a:latin typeface="Times New Roman" panose="02020603050405020304" pitchFamily="18" charset="0"/>
                <a:cs typeface="Times New Roman" panose="02020603050405020304" pitchFamily="18" charset="0"/>
              </a:rPr>
              <a:t> tzv. ekologickou stopu). </a:t>
            </a:r>
          </a:p>
          <a:p>
            <a:pPr marL="0" indent="0">
              <a:buNone/>
            </a:pPr>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390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45CCBA-EB6C-B54F-96DC-D21CDAA627F3}"/>
              </a:ext>
            </a:extLst>
          </p:cNvPr>
          <p:cNvPicPr>
            <a:picLocks noChangeAspect="1"/>
          </p:cNvPicPr>
          <p:nvPr/>
        </p:nvPicPr>
        <p:blipFill>
          <a:blip r:embed="rId2"/>
          <a:stretch>
            <a:fillRect/>
          </a:stretch>
        </p:blipFill>
        <p:spPr>
          <a:xfrm>
            <a:off x="124692" y="1245938"/>
            <a:ext cx="8884226" cy="3772871"/>
          </a:xfrm>
          <a:prstGeom prst="rect">
            <a:avLst/>
          </a:prstGeom>
        </p:spPr>
      </p:pic>
      <p:sp>
        <p:nvSpPr>
          <p:cNvPr id="10" name="TextBox 9">
            <a:extLst>
              <a:ext uri="{FF2B5EF4-FFF2-40B4-BE49-F238E27FC236}">
                <a16:creationId xmlns:a16="http://schemas.microsoft.com/office/drawing/2014/main" id="{716F70C8-66A0-1240-B3A6-9E4565840C98}"/>
              </a:ext>
            </a:extLst>
          </p:cNvPr>
          <p:cNvSpPr txBox="1"/>
          <p:nvPr/>
        </p:nvSpPr>
        <p:spPr>
          <a:xfrm>
            <a:off x="2578119" y="5366099"/>
            <a:ext cx="3977371" cy="369332"/>
          </a:xfrm>
          <a:prstGeom prst="rect">
            <a:avLst/>
          </a:prstGeom>
          <a:noFill/>
        </p:spPr>
        <p:txBody>
          <a:bodyPr wrap="none" rtlCol="0">
            <a:spAutoFit/>
          </a:bodyPr>
          <a:lstStyle/>
          <a:p>
            <a:r>
              <a:rPr lang="cs-CZ" dirty="0"/>
              <a:t>Obrázek č.2- Globální sever a globální jih</a:t>
            </a:r>
          </a:p>
        </p:txBody>
      </p:sp>
    </p:spTree>
    <p:extLst>
      <p:ext uri="{BB962C8B-B14F-4D97-AF65-F5344CB8AC3E}">
        <p14:creationId xmlns:p14="http://schemas.microsoft.com/office/powerpoint/2010/main" val="7381790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4FADFB-B100-D54B-9C22-B19593E87A9C}"/>
              </a:ext>
            </a:extLst>
          </p:cNvPr>
          <p:cNvSpPr txBox="1"/>
          <p:nvPr/>
        </p:nvSpPr>
        <p:spPr>
          <a:xfrm>
            <a:off x="301338" y="706582"/>
            <a:ext cx="8395854" cy="6001643"/>
          </a:xfrm>
          <a:prstGeom prst="rect">
            <a:avLst/>
          </a:prstGeom>
          <a:noFill/>
        </p:spPr>
        <p:txBody>
          <a:bodyPr wrap="square" rtlCol="0">
            <a:spAutoFit/>
          </a:bodyPr>
          <a:lstStyle/>
          <a:p>
            <a:r>
              <a:rPr lang="cs-CZ" sz="2200" b="1" dirty="0">
                <a:latin typeface="Times New Roman" panose="02020603050405020304" pitchFamily="18" charset="0"/>
                <a:cs typeface="Times New Roman" panose="02020603050405020304" pitchFamily="18" charset="0"/>
              </a:rPr>
              <a:t>Cíle udržitelného rozvoje</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Zpráva od WCED (</a:t>
            </a:r>
            <a:r>
              <a:rPr lang="en-CA" sz="2200" dirty="0">
                <a:latin typeface="Times New Roman" panose="02020603050405020304" pitchFamily="18" charset="0"/>
                <a:cs typeface="Times New Roman" panose="02020603050405020304" pitchFamily="18" charset="0"/>
              </a:rPr>
              <a:t>World </a:t>
            </a:r>
            <a:r>
              <a:rPr lang="en-CA" sz="2200" dirty="0" err="1">
                <a:latin typeface="Times New Roman" panose="02020603050405020304" pitchFamily="18" charset="0"/>
                <a:cs typeface="Times New Roman" panose="02020603050405020304" pitchFamily="18" charset="0"/>
              </a:rPr>
              <a:t>commisson</a:t>
            </a:r>
            <a:r>
              <a:rPr lang="en-CA" sz="2200" dirty="0">
                <a:latin typeface="Times New Roman" panose="02020603050405020304" pitchFamily="18" charset="0"/>
                <a:cs typeface="Times New Roman" panose="02020603050405020304" pitchFamily="18" charset="0"/>
              </a:rPr>
              <a:t> on </a:t>
            </a:r>
            <a:r>
              <a:rPr lang="en-CA" sz="2200" dirty="0" err="1">
                <a:latin typeface="Times New Roman" panose="02020603050405020304" pitchFamily="18" charset="0"/>
                <a:cs typeface="Times New Roman" panose="02020603050405020304" pitchFamily="18" charset="0"/>
              </a:rPr>
              <a:t>envrinonment</a:t>
            </a:r>
            <a:r>
              <a:rPr lang="en-CA" sz="2200" dirty="0">
                <a:latin typeface="Times New Roman" panose="02020603050405020304" pitchFamily="18" charset="0"/>
                <a:cs typeface="Times New Roman" panose="02020603050405020304" pitchFamily="18" charset="0"/>
              </a:rPr>
              <a:t> and development</a:t>
            </a:r>
            <a:r>
              <a:rPr lang="cs-CZ" sz="2200" dirty="0">
                <a:latin typeface="Times New Roman" panose="02020603050405020304" pitchFamily="18" charset="0"/>
                <a:cs typeface="Times New Roman" panose="02020603050405020304" pitchFamily="18" charset="0"/>
              </a:rPr>
              <a:t>)-</a:t>
            </a:r>
          </a:p>
          <a:p>
            <a:r>
              <a:rPr lang="cs-CZ" sz="2200" dirty="0">
                <a:latin typeface="Times New Roman" panose="02020603050405020304" pitchFamily="18" charset="0"/>
                <a:cs typeface="Times New Roman" panose="02020603050405020304" pitchFamily="18" charset="0"/>
              </a:rPr>
              <a:t>Udržitelný rozvoj je takový, který naplňuje potřeby přítomné generace, aniž by ohrozil schopnost naplňovat potřeby budoucí generace</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Potřeby- základní potřeby nejchudších obyvatel</a:t>
            </a: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Zpráva uvádí trvalou ochranu genové rozmanitosti (rostlinné a živočišné a celých ekosystémů)</a:t>
            </a: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Biologicky pestré prostředí je více odolnější na náhlé krize a vykazuje vyšší schopnost regenerace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r>
              <a:rPr lang="cs-CZ" i="1" dirty="0">
                <a:latin typeface="Times New Roman" panose="02020603050405020304" pitchFamily="18" charset="0"/>
                <a:cs typeface="Times New Roman" panose="02020603050405020304" pitchFamily="18" charset="0"/>
              </a:rPr>
              <a:t>Heslem tohoto </a:t>
            </a:r>
            <a:r>
              <a:rPr lang="cs-CZ" i="1" dirty="0" err="1">
                <a:latin typeface="Times New Roman" panose="02020603050405020304" pitchFamily="18" charset="0"/>
                <a:cs typeface="Times New Roman" panose="02020603050405020304" pitchFamily="18" charset="0"/>
              </a:rPr>
              <a:t>pojeti</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udržitelného</a:t>
            </a:r>
            <a:r>
              <a:rPr lang="cs-CZ" i="1" dirty="0">
                <a:latin typeface="Times New Roman" panose="02020603050405020304" pitchFamily="18" charset="0"/>
                <a:cs typeface="Times New Roman" panose="02020603050405020304" pitchFamily="18" charset="0"/>
              </a:rPr>
              <a:t> rozvoje se stal </a:t>
            </a:r>
            <a:r>
              <a:rPr lang="cs-CZ" i="1" dirty="0" err="1">
                <a:latin typeface="Times New Roman" panose="02020603050405020304" pitchFamily="18" charset="0"/>
                <a:cs typeface="Times New Roman" panose="02020603050405020304" pitchFamily="18" charset="0"/>
              </a:rPr>
              <a:t>připisovany</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citát</a:t>
            </a:r>
            <a:r>
              <a:rPr lang="cs-CZ" i="1" dirty="0">
                <a:latin typeface="Times New Roman" panose="02020603050405020304" pitchFamily="18" charset="0"/>
                <a:cs typeface="Times New Roman" panose="02020603050405020304" pitchFamily="18" charset="0"/>
              </a:rPr>
              <a:t> </a:t>
            </a:r>
            <a:r>
              <a:rPr lang="cs-CZ" b="1" i="1" dirty="0">
                <a:latin typeface="Times New Roman" panose="02020603050405020304" pitchFamily="18" charset="0"/>
                <a:cs typeface="Times New Roman" panose="02020603050405020304" pitchFamily="18" charset="0"/>
              </a:rPr>
              <a:t>Antoina de </a:t>
            </a:r>
            <a:r>
              <a:rPr lang="cs-CZ" b="1" i="1" dirty="0" err="1">
                <a:latin typeface="Times New Roman" panose="02020603050405020304" pitchFamily="18" charset="0"/>
                <a:cs typeface="Times New Roman" panose="02020603050405020304" pitchFamily="18" charset="0"/>
              </a:rPr>
              <a:t>Saint-Exupéry</a:t>
            </a:r>
            <a:r>
              <a:rPr lang="cs-CZ" b="1" i="1" dirty="0">
                <a:latin typeface="Times New Roman" panose="02020603050405020304" pitchFamily="18" charset="0"/>
                <a:cs typeface="Times New Roman" panose="02020603050405020304" pitchFamily="18" charset="0"/>
              </a:rPr>
              <a:t>: </a:t>
            </a:r>
            <a:endParaRPr lang="cs-CZ" i="1" dirty="0">
              <a:latin typeface="Times New Roman" panose="02020603050405020304" pitchFamily="18" charset="0"/>
              <a:cs typeface="Times New Roman" panose="02020603050405020304" pitchFamily="18" charset="0"/>
            </a:endParaRPr>
          </a:p>
          <a:p>
            <a:r>
              <a:rPr lang="cs-CZ" i="1" dirty="0">
                <a:latin typeface="Times New Roman" panose="02020603050405020304" pitchFamily="18" charset="0"/>
                <a:cs typeface="Times New Roman" panose="02020603050405020304" pitchFamily="18" charset="0"/>
              </a:rPr>
              <a:t>„</a:t>
            </a:r>
            <a:r>
              <a:rPr lang="cs-CZ" i="1" dirty="0" err="1">
                <a:latin typeface="Times New Roman" panose="02020603050405020304" pitchFamily="18" charset="0"/>
                <a:cs typeface="Times New Roman" panose="02020603050405020304" pitchFamily="18" charset="0"/>
              </a:rPr>
              <a:t>Nedědíme</a:t>
            </a:r>
            <a:r>
              <a:rPr lang="cs-CZ" i="1" dirty="0">
                <a:latin typeface="Times New Roman" panose="02020603050405020304" pitchFamily="18" charset="0"/>
                <a:cs typeface="Times New Roman" panose="02020603050405020304" pitchFamily="18" charset="0"/>
              </a:rPr>
              <a:t> Zemi po </a:t>
            </a:r>
            <a:r>
              <a:rPr lang="cs-CZ" i="1" dirty="0" err="1">
                <a:latin typeface="Times New Roman" panose="02020603050405020304" pitchFamily="18" charset="0"/>
                <a:cs typeface="Times New Roman" panose="02020603050405020304" pitchFamily="18" charset="0"/>
              </a:rPr>
              <a:t>našich</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předcích</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nýbrz</a:t>
            </a:r>
            <a:r>
              <a:rPr lang="cs-CZ" i="1" dirty="0">
                <a:latin typeface="Times New Roman" panose="02020603050405020304" pitchFamily="18" charset="0"/>
                <a:cs typeface="Times New Roman" panose="02020603050405020304" pitchFamily="18" charset="0"/>
              </a:rPr>
              <a:t>̌ si ji </a:t>
            </a:r>
            <a:r>
              <a:rPr lang="cs-CZ" i="1" dirty="0" err="1">
                <a:latin typeface="Times New Roman" panose="02020603050405020304" pitchFamily="18" charset="0"/>
                <a:cs typeface="Times New Roman" panose="02020603050405020304" pitchFamily="18" charset="0"/>
              </a:rPr>
              <a:t>vypůjčujeme</a:t>
            </a:r>
            <a:r>
              <a:rPr lang="cs-CZ" i="1" dirty="0">
                <a:latin typeface="Times New Roman" panose="02020603050405020304" pitchFamily="18" charset="0"/>
                <a:cs typeface="Times New Roman" panose="02020603050405020304" pitchFamily="18" charset="0"/>
              </a:rPr>
              <a:t> od </a:t>
            </a:r>
            <a:r>
              <a:rPr lang="cs-CZ" i="1" dirty="0" err="1">
                <a:latin typeface="Times New Roman" panose="02020603050405020304" pitchFamily="18" charset="0"/>
                <a:cs typeface="Times New Roman" panose="02020603050405020304" pitchFamily="18" charset="0"/>
              </a:rPr>
              <a:t>našich</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děti</a:t>
            </a:r>
            <a:r>
              <a:rPr lang="cs-CZ" i="1"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676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D08705-F4C1-5B48-8966-4B4BC81C2DC6}"/>
              </a:ext>
            </a:extLst>
          </p:cNvPr>
          <p:cNvSpPr txBox="1"/>
          <p:nvPr/>
        </p:nvSpPr>
        <p:spPr>
          <a:xfrm>
            <a:off x="301338" y="706582"/>
            <a:ext cx="8395854" cy="5847755"/>
          </a:xfrm>
          <a:prstGeom prst="rect">
            <a:avLst/>
          </a:prstGeom>
          <a:noFill/>
        </p:spPr>
        <p:txBody>
          <a:bodyPr wrap="square" rtlCol="0">
            <a:spAutoFit/>
          </a:bodyPr>
          <a:lstStyle/>
          <a:p>
            <a:r>
              <a:rPr lang="cs-CZ" sz="2200" dirty="0">
                <a:latin typeface="Times New Roman" panose="02020603050405020304" pitchFamily="18" charset="0"/>
                <a:cs typeface="Times New Roman" panose="02020603050405020304" pitchFamily="18" charset="0"/>
              </a:rPr>
              <a:t> Sedmnáct Cílů udržitelného rozvoje- (</a:t>
            </a:r>
            <a:r>
              <a:rPr lang="cs-CZ" sz="2200" dirty="0" err="1">
                <a:latin typeface="Times New Roman" panose="02020603050405020304" pitchFamily="18" charset="0"/>
                <a:cs typeface="Times New Roman" panose="02020603050405020304" pitchFamily="18" charset="0"/>
              </a:rPr>
              <a:t>Sustainable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Development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Goals</a:t>
            </a:r>
            <a:r>
              <a:rPr lang="cs-CZ" sz="2200" dirty="0">
                <a:latin typeface="Times New Roman" panose="02020603050405020304" pitchFamily="18" charset="0"/>
                <a:cs typeface="Times New Roman" panose="02020603050405020304" pitchFamily="18" charset="0"/>
              </a:rPr>
              <a:t> – </a:t>
            </a:r>
            <a:r>
              <a:rPr lang="cs-CZ" sz="2200" dirty="0" err="1">
                <a:latin typeface="Times New Roman" panose="02020603050405020304" pitchFamily="18" charset="0"/>
                <a:cs typeface="Times New Roman" panose="02020603050405020304" pitchFamily="18" charset="0"/>
              </a:rPr>
              <a:t>SDGs</a:t>
            </a:r>
            <a:r>
              <a:rPr lang="cs-CZ" sz="2200" dirty="0">
                <a:latin typeface="Times New Roman" panose="02020603050405020304" pitchFamily="18" charset="0"/>
                <a:cs typeface="Times New Roman" panose="02020603050405020304" pitchFamily="18" charset="0"/>
              </a:rPr>
              <a:t>) (2015-2030)</a:t>
            </a:r>
          </a:p>
          <a:p>
            <a:r>
              <a:rPr lang="cs-CZ" sz="2200" dirty="0">
                <a:latin typeface="Times New Roman" panose="02020603050405020304" pitchFamily="18" charset="0"/>
                <a:cs typeface="Times New Roman" panose="02020603050405020304" pitchFamily="18" charset="0"/>
              </a:rPr>
              <a:t> je prezentován jako program OSN rozvoje na následujících 15 let</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Dnes v ekonomii je rozlišována tzv.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Slabá udržitelnost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-v budoucnu nedojde ke </a:t>
            </a:r>
            <a:r>
              <a:rPr lang="cs-CZ" sz="2200" dirty="0" err="1">
                <a:latin typeface="Times New Roman" panose="02020603050405020304" pitchFamily="18" charset="0"/>
                <a:cs typeface="Times New Roman" panose="02020603050405020304" pitchFamily="18" charset="0"/>
              </a:rPr>
              <a:t>sníženi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celkove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ekonomicke</a:t>
            </a:r>
            <a:r>
              <a:rPr lang="cs-CZ" sz="2200" dirty="0">
                <a:latin typeface="Times New Roman" panose="02020603050405020304" pitchFamily="18" charset="0"/>
                <a:cs typeface="Times New Roman" panose="02020603050405020304" pitchFamily="18" charset="0"/>
              </a:rPr>
              <a:t>́ hodnoty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i produktů z nich </a:t>
            </a:r>
            <a:r>
              <a:rPr lang="cs-CZ" sz="2200" dirty="0" err="1">
                <a:latin typeface="Times New Roman" panose="02020603050405020304" pitchFamily="18" charset="0"/>
                <a:cs typeface="Times New Roman" panose="02020603050405020304" pitchFamily="18" charset="0"/>
              </a:rPr>
              <a:t>získaných</a:t>
            </a:r>
            <a:r>
              <a:rPr lang="cs-CZ" sz="2200" dirty="0">
                <a:latin typeface="Times New Roman" panose="02020603050405020304" pitchFamily="18" charset="0"/>
                <a:cs typeface="Times New Roman" panose="02020603050405020304" pitchFamily="18" charset="0"/>
              </a:rPr>
              <a:t>, tj. </a:t>
            </a:r>
            <a:r>
              <a:rPr lang="cs-CZ" sz="2200" dirty="0" err="1">
                <a:latin typeface="Times New Roman" panose="02020603050405020304" pitchFamily="18" charset="0"/>
                <a:cs typeface="Times New Roman" panose="02020603050405020304" pitchFamily="18" charset="0"/>
              </a:rPr>
              <a:t>připoušti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že</a:t>
            </a:r>
            <a:r>
              <a:rPr lang="cs-CZ" sz="2200" dirty="0">
                <a:latin typeface="Times New Roman" panose="02020603050405020304" pitchFamily="18" charset="0"/>
                <a:cs typeface="Times New Roman" panose="02020603050405020304" pitchFamily="18" charset="0"/>
              </a:rPr>
              <a:t> z </a:t>
            </a:r>
            <a:r>
              <a:rPr lang="cs-CZ" sz="2200" dirty="0" err="1">
                <a:latin typeface="Times New Roman" panose="02020603050405020304" pitchFamily="18" charset="0"/>
                <a:cs typeface="Times New Roman" panose="02020603050405020304" pitchFamily="18" charset="0"/>
              </a:rPr>
              <a:t>primárních</a:t>
            </a:r>
            <a:r>
              <a:rPr lang="cs-CZ" sz="2200" dirty="0">
                <a:latin typeface="Times New Roman" panose="02020603050405020304" pitchFamily="18" charset="0"/>
                <a:cs typeface="Times New Roman" panose="02020603050405020304" pitchFamily="18" charset="0"/>
              </a:rPr>
              <a:t>, </a:t>
            </a:r>
            <a:r>
              <a:rPr lang="cs-CZ" sz="2200" b="1" dirty="0" err="1">
                <a:latin typeface="Times New Roman" panose="02020603050405020304" pitchFamily="18" charset="0"/>
                <a:cs typeface="Times New Roman" panose="02020603050405020304" pitchFamily="18" charset="0"/>
              </a:rPr>
              <a:t>neobnovitelných</a:t>
            </a:r>
            <a:r>
              <a:rPr lang="cs-CZ" sz="2200" b="1" dirty="0">
                <a:latin typeface="Times New Roman" panose="02020603050405020304" pitchFamily="18" charset="0"/>
                <a:cs typeface="Times New Roman" panose="02020603050405020304" pitchFamily="18" charset="0"/>
              </a:rPr>
              <a:t> </a:t>
            </a:r>
            <a:r>
              <a:rPr lang="cs-CZ" sz="2200" b="1" dirty="0" err="1">
                <a:latin typeface="Times New Roman" panose="02020603050405020304" pitchFamily="18" charset="0"/>
                <a:cs typeface="Times New Roman" panose="02020603050405020304" pitchFamily="18" charset="0"/>
              </a:rPr>
              <a:t>zdroju</a:t>
            </a:r>
            <a:r>
              <a:rPr lang="cs-CZ" sz="2200" b="1" dirty="0">
                <a:latin typeface="Times New Roman" panose="02020603050405020304" pitchFamily="18" charset="0"/>
                <a:cs typeface="Times New Roman" panose="02020603050405020304" pitchFamily="18" charset="0"/>
              </a:rPr>
              <a:t>̊ </a:t>
            </a:r>
            <a:r>
              <a:rPr lang="cs-CZ" sz="2200" dirty="0">
                <a:latin typeface="Times New Roman" panose="02020603050405020304" pitchFamily="18" charset="0"/>
                <a:cs typeface="Times New Roman" panose="02020603050405020304" pitchFamily="18" charset="0"/>
              </a:rPr>
              <a:t>je </a:t>
            </a:r>
            <a:r>
              <a:rPr lang="cs-CZ" sz="2200" dirty="0" err="1">
                <a:latin typeface="Times New Roman" panose="02020603050405020304" pitchFamily="18" charset="0"/>
                <a:cs typeface="Times New Roman" panose="02020603050405020304" pitchFamily="18" charset="0"/>
              </a:rPr>
              <a:t>možne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čerpat</a:t>
            </a:r>
            <a:r>
              <a:rPr lang="cs-CZ" sz="2200" dirty="0">
                <a:latin typeface="Times New Roman" panose="02020603050405020304" pitchFamily="18" charset="0"/>
                <a:cs typeface="Times New Roman" panose="02020603050405020304" pitchFamily="18" charset="0"/>
              </a:rPr>
              <a:t>, pokud </a:t>
            </a:r>
            <a:r>
              <a:rPr lang="cs-CZ" sz="2200" dirty="0" err="1">
                <a:latin typeface="Times New Roman" panose="02020603050405020304" pitchFamily="18" charset="0"/>
                <a:cs typeface="Times New Roman" panose="02020603050405020304" pitchFamily="18" charset="0"/>
              </a:rPr>
              <a:t>ovšem</a:t>
            </a:r>
            <a:r>
              <a:rPr lang="cs-CZ" sz="2200" dirty="0">
                <a:latin typeface="Times New Roman" panose="02020603050405020304" pitchFamily="18" charset="0"/>
                <a:cs typeface="Times New Roman" panose="02020603050405020304" pitchFamily="18" charset="0"/>
              </a:rPr>
              <a:t> je </a:t>
            </a:r>
            <a:r>
              <a:rPr lang="cs-CZ" sz="2200" dirty="0" err="1">
                <a:latin typeface="Times New Roman" panose="02020603050405020304" pitchFamily="18" charset="0"/>
                <a:cs typeface="Times New Roman" panose="02020603050405020304" pitchFamily="18" charset="0"/>
              </a:rPr>
              <a:t>vytvořena</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příslušna</a:t>
            </a:r>
            <a:r>
              <a:rPr lang="cs-CZ" sz="2200" dirty="0">
                <a:latin typeface="Times New Roman" panose="02020603050405020304" pitchFamily="18" charset="0"/>
                <a:cs typeface="Times New Roman" panose="02020603050405020304" pitchFamily="18" charset="0"/>
              </a:rPr>
              <a:t>́ protihodnota (tj. </a:t>
            </a:r>
            <a:r>
              <a:rPr lang="cs-CZ" sz="2200" dirty="0" err="1">
                <a:latin typeface="Times New Roman" panose="02020603050405020304" pitchFamily="18" charset="0"/>
                <a:cs typeface="Times New Roman" panose="02020603050405020304" pitchFamily="18" charset="0"/>
              </a:rPr>
              <a:t>čerpáni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neprobíha</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ztrátove</a:t>
            </a:r>
            <a:r>
              <a:rPr lang="cs-CZ" sz="2200" dirty="0">
                <a:latin typeface="Times New Roman" panose="02020603050405020304" pitchFamily="18" charset="0"/>
                <a:cs typeface="Times New Roman" panose="02020603050405020304" pitchFamily="18" charset="0"/>
              </a:rPr>
              <a:t>̌). Takto </a:t>
            </a:r>
            <a:r>
              <a:rPr lang="cs-CZ" sz="2200" dirty="0" err="1">
                <a:latin typeface="Times New Roman" panose="02020603050405020304" pitchFamily="18" charset="0"/>
                <a:cs typeface="Times New Roman" panose="02020603050405020304" pitchFamily="18" charset="0"/>
              </a:rPr>
              <a:t>získany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výrobek</a:t>
            </a:r>
            <a:r>
              <a:rPr lang="cs-CZ" sz="2200" dirty="0">
                <a:latin typeface="Times New Roman" panose="02020603050405020304" pitchFamily="18" charset="0"/>
                <a:cs typeface="Times New Roman" panose="02020603050405020304" pitchFamily="18" charset="0"/>
              </a:rPr>
              <a:t> po </a:t>
            </a:r>
            <a:r>
              <a:rPr lang="cs-CZ" sz="2200" dirty="0" err="1">
                <a:latin typeface="Times New Roman" panose="02020603050405020304" pitchFamily="18" charset="0"/>
                <a:cs typeface="Times New Roman" panose="02020603050405020304" pitchFamily="18" charset="0"/>
              </a:rPr>
              <a:t>skončeni</a:t>
            </a:r>
            <a:r>
              <a:rPr lang="cs-CZ" sz="2200" dirty="0">
                <a:latin typeface="Times New Roman" panose="02020603050405020304" pitchFamily="18" charset="0"/>
                <a:cs typeface="Times New Roman" panose="02020603050405020304" pitchFamily="18" charset="0"/>
              </a:rPr>
              <a:t>́ doby </a:t>
            </a:r>
            <a:r>
              <a:rPr lang="cs-CZ" sz="2200" dirty="0" err="1">
                <a:latin typeface="Times New Roman" panose="02020603050405020304" pitchFamily="18" charset="0"/>
                <a:cs typeface="Times New Roman" panose="02020603050405020304" pitchFamily="18" charset="0"/>
              </a:rPr>
              <a:t>svého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užíváni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musi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být</a:t>
            </a:r>
            <a:r>
              <a:rPr lang="cs-CZ" sz="2200" dirty="0">
                <a:latin typeface="Times New Roman" panose="02020603050405020304" pitchFamily="18" charset="0"/>
                <a:cs typeface="Times New Roman" panose="02020603050405020304" pitchFamily="18" charset="0"/>
              </a:rPr>
              <a:t> beze zbytku </a:t>
            </a:r>
            <a:r>
              <a:rPr lang="cs-CZ" sz="2200" dirty="0" err="1">
                <a:latin typeface="Times New Roman" panose="02020603050405020304" pitchFamily="18" charset="0"/>
                <a:cs typeface="Times New Roman" panose="02020603050405020304" pitchFamily="18" charset="0"/>
              </a:rPr>
              <a:t>recyklován</a:t>
            </a:r>
            <a:r>
              <a:rPr lang="cs-CZ" sz="2200" dirty="0">
                <a:latin typeface="Times New Roman" panose="02020603050405020304" pitchFamily="18" charset="0"/>
                <a:cs typeface="Times New Roman" panose="02020603050405020304" pitchFamily="18" charset="0"/>
              </a:rPr>
              <a:t>, aby </a:t>
            </a:r>
            <a:r>
              <a:rPr lang="cs-CZ" sz="2200" dirty="0" err="1">
                <a:latin typeface="Times New Roman" panose="02020603050405020304" pitchFamily="18" charset="0"/>
                <a:cs typeface="Times New Roman" panose="02020603050405020304" pitchFamily="18" charset="0"/>
              </a:rPr>
              <a:t>nedocházelo</a:t>
            </a:r>
            <a:r>
              <a:rPr lang="cs-CZ" sz="2200" dirty="0">
                <a:latin typeface="Times New Roman" panose="02020603050405020304" pitchFamily="18" charset="0"/>
                <a:cs typeface="Times New Roman" panose="02020603050405020304" pitchFamily="18" charset="0"/>
              </a:rPr>
              <a:t> ke </a:t>
            </a:r>
            <a:r>
              <a:rPr lang="cs-CZ" sz="2200" dirty="0" err="1">
                <a:latin typeface="Times New Roman" panose="02020603050405020304" pitchFamily="18" charset="0"/>
                <a:cs typeface="Times New Roman" panose="02020603050405020304" pitchFamily="18" charset="0"/>
              </a:rPr>
              <a:t>ztrátám</a:t>
            </a:r>
            <a:r>
              <a:rPr lang="cs-CZ" sz="2200" dirty="0">
                <a:latin typeface="Times New Roman" panose="02020603050405020304" pitchFamily="18" charset="0"/>
                <a:cs typeface="Times New Roman" panose="02020603050405020304" pitchFamily="18" charset="0"/>
              </a:rPr>
              <a:t>. </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354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1CE635-97D5-C24E-B524-C1682122716A}"/>
              </a:ext>
            </a:extLst>
          </p:cNvPr>
          <p:cNvSpPr txBox="1">
            <a:spLocks noGrp="1"/>
          </p:cNvSpPr>
          <p:nvPr>
            <p:ph idx="1"/>
          </p:nvPr>
        </p:nvSpPr>
        <p:spPr>
          <a:xfrm>
            <a:off x="457200" y="727075"/>
            <a:ext cx="8229600" cy="4967514"/>
          </a:xfrm>
          <a:prstGeom prst="rect">
            <a:avLst/>
          </a:prstGeom>
          <a:noFill/>
        </p:spPr>
        <p:txBody>
          <a:bodyPr wrap="square" rtlCol="0">
            <a:spAutoFit/>
          </a:bodyPr>
          <a:lstStyle/>
          <a:p>
            <a:r>
              <a:rPr lang="cs-CZ" sz="2200" dirty="0">
                <a:latin typeface="Times New Roman" panose="02020603050405020304" pitchFamily="18" charset="0"/>
                <a:cs typeface="Times New Roman" panose="02020603050405020304" pitchFamily="18" charset="0"/>
              </a:rPr>
              <a:t>Silná udržitelnost </a:t>
            </a:r>
          </a:p>
          <a:p>
            <a:pPr marL="342900" indent="-342900">
              <a:buFont typeface="Arial" panose="020B0604020202020204" pitchFamily="34" charset="0"/>
              <a:buChar char="•"/>
            </a:pPr>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-v </a:t>
            </a:r>
            <a:r>
              <a:rPr lang="cs-CZ" sz="2200" dirty="0" err="1">
                <a:latin typeface="Times New Roman" panose="02020603050405020304" pitchFamily="18" charset="0"/>
                <a:cs typeface="Times New Roman" panose="02020603050405020304" pitchFamily="18" charset="0"/>
              </a:rPr>
              <a:t>současne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dobe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považována</a:t>
            </a:r>
            <a:r>
              <a:rPr lang="cs-CZ" sz="2200" dirty="0">
                <a:latin typeface="Times New Roman" panose="02020603050405020304" pitchFamily="18" charset="0"/>
                <a:cs typeface="Times New Roman" panose="02020603050405020304" pitchFamily="18" charset="0"/>
              </a:rPr>
              <a:t> v </a:t>
            </a:r>
            <a:r>
              <a:rPr lang="cs-CZ" sz="2200" dirty="0" err="1">
                <a:latin typeface="Times New Roman" panose="02020603050405020304" pitchFamily="18" charset="0"/>
                <a:cs typeface="Times New Roman" panose="02020603050405020304" pitchFamily="18" charset="0"/>
              </a:rPr>
              <a:t>krátkodobém</a:t>
            </a:r>
            <a:r>
              <a:rPr lang="cs-CZ" sz="2200" dirty="0">
                <a:latin typeface="Times New Roman" panose="02020603050405020304" pitchFamily="18" charset="0"/>
                <a:cs typeface="Times New Roman" panose="02020603050405020304" pitchFamily="18" charset="0"/>
              </a:rPr>
              <a:t> i </a:t>
            </a:r>
            <a:r>
              <a:rPr lang="cs-CZ" sz="2200" dirty="0" err="1">
                <a:latin typeface="Times New Roman" panose="02020603050405020304" pitchFamily="18" charset="0"/>
                <a:cs typeface="Times New Roman" panose="02020603050405020304" pitchFamily="18" charset="0"/>
              </a:rPr>
              <a:t>střednědobém</a:t>
            </a:r>
            <a:r>
              <a:rPr lang="cs-CZ" sz="2200" dirty="0">
                <a:latin typeface="Times New Roman" panose="02020603050405020304" pitchFamily="18" charset="0"/>
                <a:cs typeface="Times New Roman" panose="02020603050405020304" pitchFamily="18" charset="0"/>
              </a:rPr>
              <a:t> hledisku za </a:t>
            </a:r>
            <a:r>
              <a:rPr lang="cs-CZ" sz="2200" dirty="0" err="1">
                <a:latin typeface="Times New Roman" panose="02020603050405020304" pitchFamily="18" charset="0"/>
                <a:cs typeface="Times New Roman" panose="02020603050405020304" pitchFamily="18" charset="0"/>
              </a:rPr>
              <a:t>obtížne</a:t>
            </a:r>
            <a:r>
              <a:rPr lang="cs-CZ" sz="2200" dirty="0">
                <a:latin typeface="Times New Roman" panose="02020603050405020304" pitchFamily="18" charset="0"/>
                <a:cs typeface="Times New Roman" panose="02020603050405020304" pitchFamily="18" charset="0"/>
              </a:rPr>
              <a:t>̌ realizovatelnou, </a:t>
            </a:r>
            <a:r>
              <a:rPr lang="cs-CZ" sz="2200" dirty="0" err="1">
                <a:latin typeface="Times New Roman" panose="02020603050405020304" pitchFamily="18" charset="0"/>
                <a:cs typeface="Times New Roman" panose="02020603050405020304" pitchFamily="18" charset="0"/>
              </a:rPr>
              <a:t>vyžaduje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nesnižujíci</a:t>
            </a:r>
            <a:r>
              <a:rPr lang="cs-CZ" sz="2200" dirty="0">
                <a:latin typeface="Times New Roman" panose="02020603050405020304" pitchFamily="18" charset="0"/>
                <a:cs typeface="Times New Roman" panose="02020603050405020304" pitchFamily="18" charset="0"/>
              </a:rPr>
              <a:t>́ se hodnotu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tedy princip </a:t>
            </a:r>
            <a:r>
              <a:rPr lang="cs-CZ" sz="2200" dirty="0" err="1">
                <a:latin typeface="Times New Roman" panose="02020603050405020304" pitchFamily="18" charset="0"/>
                <a:cs typeface="Times New Roman" panose="02020603050405020304" pitchFamily="18" charset="0"/>
              </a:rPr>
              <a:t>silne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udržitelnosti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umožňuje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čerpat</a:t>
            </a:r>
            <a:r>
              <a:rPr lang="cs-CZ" sz="2200" dirty="0">
                <a:latin typeface="Times New Roman" panose="02020603050405020304" pitchFamily="18" charset="0"/>
                <a:cs typeface="Times New Roman" panose="02020603050405020304" pitchFamily="18" charset="0"/>
              </a:rPr>
              <a:t> jen </a:t>
            </a:r>
            <a:r>
              <a:rPr lang="cs-CZ" sz="2200" dirty="0" err="1">
                <a:latin typeface="Times New Roman" panose="02020603050405020304" pitchFamily="18" charset="0"/>
                <a:cs typeface="Times New Roman" panose="02020603050405020304" pitchFamily="18" charset="0"/>
              </a:rPr>
              <a:t>obnovitelne</a:t>
            </a:r>
            <a:r>
              <a:rPr lang="cs-CZ" sz="2200" dirty="0">
                <a:latin typeface="Times New Roman" panose="02020603050405020304" pitchFamily="18" charset="0"/>
                <a:cs typeface="Times New Roman" panose="02020603050405020304" pitchFamily="18" charset="0"/>
              </a:rPr>
              <a:t>́ zdroje, </a:t>
            </a:r>
            <a:r>
              <a:rPr lang="cs-CZ" sz="2200" dirty="0" err="1">
                <a:latin typeface="Times New Roman" panose="02020603050405020304" pitchFamily="18" charset="0"/>
                <a:cs typeface="Times New Roman" panose="02020603050405020304" pitchFamily="18" charset="0"/>
              </a:rPr>
              <a:t>neobnovitelne</a:t>
            </a:r>
            <a:r>
              <a:rPr lang="cs-CZ" sz="2200" dirty="0">
                <a:latin typeface="Times New Roman" panose="02020603050405020304" pitchFamily="18" charset="0"/>
                <a:cs typeface="Times New Roman" panose="02020603050405020304" pitchFamily="18" charset="0"/>
              </a:rPr>
              <a:t>́ jako zdroj energie </a:t>
            </a:r>
            <a:r>
              <a:rPr lang="cs-CZ" sz="2200" dirty="0" err="1">
                <a:latin typeface="Times New Roman" panose="02020603050405020304" pitchFamily="18" charset="0"/>
                <a:cs typeface="Times New Roman" panose="02020603050405020304" pitchFamily="18" charset="0"/>
              </a:rPr>
              <a:t>vůbec</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neuvažuje</a:t>
            </a:r>
            <a:r>
              <a:rPr lang="cs-CZ" sz="2200" dirty="0">
                <a:latin typeface="Times New Roman" panose="02020603050405020304" pitchFamily="18" charset="0"/>
                <a:cs typeface="Times New Roman" panose="02020603050405020304" pitchFamily="18" charset="0"/>
              </a:rPr>
              <a:t>. </a:t>
            </a:r>
          </a:p>
          <a:p>
            <a:endParaRPr lang="cs-CZ" sz="2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sz="2200" b="1" dirty="0">
                <a:latin typeface="Times New Roman" panose="02020603050405020304" pitchFamily="18" charset="0"/>
                <a:cs typeface="Times New Roman" panose="02020603050405020304" pitchFamily="18" charset="0"/>
              </a:rPr>
              <a:t>Měření</a:t>
            </a:r>
            <a:r>
              <a:rPr lang="cs-CZ" sz="2200" dirty="0">
                <a:latin typeface="Times New Roman" panose="02020603050405020304" pitchFamily="18" charset="0"/>
                <a:cs typeface="Times New Roman" panose="02020603050405020304" pitchFamily="18" charset="0"/>
              </a:rPr>
              <a:t> udržitelnosti za pomoci- </a:t>
            </a:r>
            <a:r>
              <a:rPr lang="cs-CZ" sz="2200" i="1" dirty="0">
                <a:latin typeface="Times New Roman" panose="02020603050405020304" pitchFamily="18" charset="0"/>
                <a:cs typeface="Times New Roman" panose="02020603050405020304" pitchFamily="18" charset="0"/>
              </a:rPr>
              <a:t>indikátory trvale udržitelného rozvoje- </a:t>
            </a:r>
            <a:r>
              <a:rPr lang="cs-CZ" sz="2200" dirty="0">
                <a:latin typeface="Times New Roman" panose="02020603050405020304" pitchFamily="18" charset="0"/>
                <a:cs typeface="Times New Roman" panose="02020603050405020304" pitchFamily="18" charset="0"/>
              </a:rPr>
              <a:t>chování lidské společnosti ke zdrojům </a:t>
            </a:r>
          </a:p>
          <a:p>
            <a:pPr marL="342900" indent="-342900">
              <a:buFont typeface="Arial" panose="020B0604020202020204" pitchFamily="34" charset="0"/>
              <a:buChar char="•"/>
            </a:pPr>
            <a:r>
              <a:rPr lang="cs-CZ" sz="2200" dirty="0">
                <a:latin typeface="Times New Roman" panose="02020603050405020304" pitchFamily="18" charset="0"/>
                <a:cs typeface="Times New Roman" panose="02020603050405020304" pitchFamily="18" charset="0"/>
              </a:rPr>
              <a:t>Např. podíl elektrické energie získané z obnovitelných zdrojů</a:t>
            </a:r>
          </a:p>
          <a:p>
            <a:pPr marL="0" indent="0">
              <a:buNone/>
            </a:pPr>
            <a:endParaRPr lang="cs-CZ" sz="2200" i="1"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001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CAA0E5A-B152-EC4B-8493-54960DC9318F}"/>
              </a:ext>
            </a:extLst>
          </p:cNvPr>
          <p:cNvSpPr txBox="1">
            <a:spLocks noGrp="1"/>
          </p:cNvSpPr>
          <p:nvPr>
            <p:ph idx="1"/>
          </p:nvPr>
        </p:nvSpPr>
        <p:spPr>
          <a:xfrm>
            <a:off x="457200" y="727075"/>
            <a:ext cx="8229600" cy="5084469"/>
          </a:xfrm>
          <a:prstGeom prst="rect">
            <a:avLst/>
          </a:prstGeom>
          <a:noFill/>
        </p:spPr>
        <p:txBody>
          <a:bodyPr wrap="square" rtlCol="0">
            <a:spAutoFit/>
          </a:bodyPr>
          <a:lstStyle/>
          <a:p>
            <a:pPr marL="0" indent="0">
              <a:buNone/>
            </a:pPr>
            <a:r>
              <a:rPr lang="cs-CZ" sz="2200" b="1" dirty="0">
                <a:latin typeface="Times New Roman" panose="02020603050405020304" pitchFamily="18" charset="0"/>
                <a:cs typeface="Times New Roman" panose="02020603050405020304" pitchFamily="18" charset="0"/>
              </a:rPr>
              <a:t>DOKUMENTY O UDRŽITELNÉM ROZVOJI</a:t>
            </a:r>
          </a:p>
          <a:p>
            <a:r>
              <a:rPr lang="cs-CZ" sz="2400" dirty="0"/>
              <a:t>Deklarace Konference Organizace spojených národů o životním prostředí </a:t>
            </a:r>
          </a:p>
          <a:p>
            <a:r>
              <a:rPr lang="cs-CZ" sz="2400" dirty="0"/>
              <a:t>Naše společná budoucnost </a:t>
            </a:r>
          </a:p>
          <a:p>
            <a:r>
              <a:rPr lang="cs-CZ" sz="2400" dirty="0"/>
              <a:t>Deklarace Konference OSN o životním prostředí a rozvoji </a:t>
            </a:r>
          </a:p>
          <a:p>
            <a:r>
              <a:rPr lang="cs-CZ" sz="2400" dirty="0"/>
              <a:t>Agenda 21 </a:t>
            </a:r>
          </a:p>
          <a:p>
            <a:r>
              <a:rPr lang="cs-CZ" sz="2400" dirty="0"/>
              <a:t>Johannesburská deklarace o udržitelném rozvoji </a:t>
            </a:r>
          </a:p>
          <a:p>
            <a:r>
              <a:rPr lang="cs-CZ" sz="2400" dirty="0"/>
              <a:t>Implementační plán ze Světového summitu o udržitelném rozvoji </a:t>
            </a:r>
          </a:p>
          <a:p>
            <a:r>
              <a:rPr lang="cs-CZ" sz="2400" dirty="0"/>
              <a:t>Budoucnost, kterou chceme </a:t>
            </a:r>
          </a:p>
          <a:p>
            <a:pPr marL="0" indent="0">
              <a:buNone/>
            </a:pPr>
            <a:endParaRPr lang="cs-CZ" sz="2200" i="1"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236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C247F66-F5AC-A244-AC45-51396E1CE5A0}"/>
              </a:ext>
            </a:extLst>
          </p:cNvPr>
          <p:cNvSpPr txBox="1">
            <a:spLocks noGrp="1"/>
          </p:cNvSpPr>
          <p:nvPr>
            <p:ph idx="1"/>
          </p:nvPr>
        </p:nvSpPr>
        <p:spPr>
          <a:xfrm>
            <a:off x="457199" y="727075"/>
            <a:ext cx="8510155" cy="4358116"/>
          </a:xfrm>
          <a:prstGeom prst="rect">
            <a:avLst/>
          </a:prstGeom>
          <a:noFill/>
        </p:spPr>
        <p:txBody>
          <a:bodyPr wrap="square" rtlCol="0">
            <a:spAutoFit/>
          </a:bodyPr>
          <a:lstStyle/>
          <a:p>
            <a:pPr marL="0" indent="0">
              <a:buNone/>
            </a:pPr>
            <a:r>
              <a:rPr lang="cs-CZ" sz="2200" b="1" dirty="0">
                <a:latin typeface="Times New Roman" panose="02020603050405020304" pitchFamily="18" charset="0"/>
                <a:cs typeface="Times New Roman" panose="02020603050405020304" pitchFamily="18" charset="0"/>
              </a:rPr>
              <a:t>INFORMAČNÍ A KOMUNIKAČNÍ TECHNOLOGIE PRO UDRŽITELNÝ ROZVOJ</a:t>
            </a:r>
          </a:p>
          <a:p>
            <a:pPr marL="0" indent="0">
              <a:buNone/>
            </a:pPr>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Způsob využívání ICT k udržitelnému rozvoji </a:t>
            </a:r>
          </a:p>
          <a:p>
            <a:r>
              <a:rPr lang="cs-CZ" sz="2200" dirty="0">
                <a:latin typeface="Times New Roman" panose="02020603050405020304" pitchFamily="18" charset="0"/>
                <a:cs typeface="Times New Roman" panose="02020603050405020304" pitchFamily="18" charset="0"/>
              </a:rPr>
              <a:t>První pokusy použití ICT v rozvojových zemí v pol. 50 let 20. století</a:t>
            </a:r>
          </a:p>
          <a:p>
            <a:r>
              <a:rPr lang="cs-CZ" sz="2200" dirty="0">
                <a:latin typeface="Times New Roman" panose="02020603050405020304" pitchFamily="18" charset="0"/>
                <a:cs typeface="Times New Roman" panose="02020603050405020304" pitchFamily="18" charset="0"/>
              </a:rPr>
              <a:t>Poprvé použiti počítače v oblasti rozvoje v roce 1956 v Indii</a:t>
            </a:r>
          </a:p>
          <a:p>
            <a:r>
              <a:rPr lang="cs-CZ" sz="2200" dirty="0">
                <a:latin typeface="Times New Roman" panose="02020603050405020304" pitchFamily="18" charset="0"/>
                <a:cs typeface="Times New Roman" panose="02020603050405020304" pitchFamily="18" charset="0"/>
              </a:rPr>
              <a:t>Od té doby jsou využívány ICT po celém světe a jejich zavádění nejenom roste, ale dochází k jejich zdokonalování a inovacím </a:t>
            </a:r>
          </a:p>
          <a:p>
            <a:pPr marL="0" indent="0">
              <a:buNone/>
            </a:pPr>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5786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8A2F9E-570D-DF4F-BC25-FC817D17E7A3}"/>
              </a:ext>
            </a:extLst>
          </p:cNvPr>
          <p:cNvSpPr>
            <a:spLocks noGrp="1"/>
          </p:cNvSpPr>
          <p:nvPr>
            <p:ph idx="1"/>
          </p:nvPr>
        </p:nvSpPr>
        <p:spPr>
          <a:xfrm>
            <a:off x="457200" y="862445"/>
            <a:ext cx="8229600" cy="5263719"/>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OTEVŘENÉ VZDĚLÁVACÍ ZDROJE</a:t>
            </a:r>
          </a:p>
          <a:p>
            <a:r>
              <a:rPr lang="cs-CZ" sz="2200" b="1" i="1" dirty="0" err="1">
                <a:latin typeface="Times New Roman" panose="02020603050405020304" pitchFamily="18" charset="0"/>
                <a:cs typeface="Times New Roman" panose="02020603050405020304" pitchFamily="18" charset="0"/>
              </a:rPr>
              <a:t>Aarhuská</a:t>
            </a:r>
            <a:r>
              <a:rPr lang="cs-CZ" sz="2200" b="1" i="1" dirty="0">
                <a:latin typeface="Times New Roman" panose="02020603050405020304" pitchFamily="18" charset="0"/>
                <a:cs typeface="Times New Roman" panose="02020603050405020304" pitchFamily="18" charset="0"/>
              </a:rPr>
              <a:t> úmluva</a:t>
            </a:r>
            <a:r>
              <a:rPr lang="cs-CZ" sz="2200" b="1" dirty="0">
                <a:latin typeface="Times New Roman" panose="02020603050405020304" pitchFamily="18" charset="0"/>
                <a:cs typeface="Times New Roman" panose="02020603050405020304" pitchFamily="18" charset="0"/>
              </a:rPr>
              <a:t>- </a:t>
            </a:r>
            <a:r>
              <a:rPr lang="cs-CZ" sz="2200" dirty="0">
                <a:latin typeface="Times New Roman" panose="02020603050405020304" pitchFamily="18" charset="0"/>
                <a:cs typeface="Times New Roman" panose="02020603050405020304" pitchFamily="18" charset="0"/>
              </a:rPr>
              <a:t>úmluva Evropské hospodářské komise OSN o přístupu k informacím, účasti veřejnosti na rozhodování a přístupu k právní ochraně v záležitosti s životním prostředím.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Otevřené vzdělávací zdroje- ideální forma informačních zdrojů</a:t>
            </a:r>
          </a:p>
          <a:p>
            <a:endParaRPr lang="cs-CZ" sz="2200" dirty="0">
              <a:latin typeface="Times New Roman" panose="02020603050405020304" pitchFamily="18" charset="0"/>
              <a:cs typeface="Times New Roman" panose="02020603050405020304" pitchFamily="18" charset="0"/>
            </a:endParaRPr>
          </a:p>
          <a:p>
            <a:r>
              <a:rPr lang="cs-CZ" sz="2200" dirty="0" err="1">
                <a:latin typeface="Times New Roman" panose="02020603050405020304" pitchFamily="18" charset="0"/>
                <a:cs typeface="Times New Roman" panose="02020603050405020304" pitchFamily="18" charset="0"/>
              </a:rPr>
              <a:t>Stiglitze</a:t>
            </a:r>
            <a:r>
              <a:rPr lang="cs-CZ" sz="2200" dirty="0">
                <a:latin typeface="Times New Roman" panose="02020603050405020304" pitchFamily="18" charset="0"/>
                <a:cs typeface="Times New Roman" panose="02020603050405020304" pitchFamily="18" charset="0"/>
              </a:rPr>
              <a:t>, je </a:t>
            </a:r>
            <a:r>
              <a:rPr lang="cs-CZ" sz="2200" dirty="0" err="1">
                <a:latin typeface="Times New Roman" panose="02020603050405020304" pitchFamily="18" charset="0"/>
                <a:cs typeface="Times New Roman" panose="02020603050405020304" pitchFamily="18" charset="0"/>
              </a:rPr>
              <a:t>šířeni</a:t>
            </a:r>
            <a:r>
              <a:rPr lang="cs-CZ" sz="2200" dirty="0">
                <a:latin typeface="Times New Roman" panose="02020603050405020304" pitchFamily="18" charset="0"/>
                <a:cs typeface="Times New Roman" panose="02020603050405020304" pitchFamily="18" charset="0"/>
              </a:rPr>
              <a:t>́ znalostí </a:t>
            </a:r>
            <a:r>
              <a:rPr lang="cs-CZ" sz="2200" dirty="0" err="1">
                <a:latin typeface="Times New Roman" panose="02020603050405020304" pitchFamily="18" charset="0"/>
                <a:cs typeface="Times New Roman" panose="02020603050405020304" pitchFamily="18" charset="0"/>
              </a:rPr>
              <a:t>jedním</a:t>
            </a:r>
            <a:r>
              <a:rPr lang="cs-CZ" sz="2200" dirty="0">
                <a:latin typeface="Times New Roman" panose="02020603050405020304" pitchFamily="18" charset="0"/>
                <a:cs typeface="Times New Roman" panose="02020603050405020304" pitchFamily="18" charset="0"/>
              </a:rPr>
              <a:t> ze </a:t>
            </a:r>
            <a:r>
              <a:rPr lang="cs-CZ" sz="2200" dirty="0" err="1">
                <a:latin typeface="Times New Roman" panose="02020603050405020304" pitchFamily="18" charset="0"/>
                <a:cs typeface="Times New Roman" panose="02020603050405020304" pitchFamily="18" charset="0"/>
              </a:rPr>
              <a:t>základních</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předpokladu</a:t>
            </a:r>
            <a:r>
              <a:rPr lang="cs-CZ" sz="2200" dirty="0">
                <a:latin typeface="Times New Roman" panose="02020603050405020304" pitchFamily="18" charset="0"/>
                <a:cs typeface="Times New Roman" panose="02020603050405020304" pitchFamily="18" charset="0"/>
              </a:rPr>
              <a:t>̊ pro rozvoj, </a:t>
            </a:r>
            <a:r>
              <a:rPr lang="cs-CZ" sz="2200" dirty="0" err="1">
                <a:latin typeface="Times New Roman" panose="02020603050405020304" pitchFamily="18" charset="0"/>
                <a:cs typeface="Times New Roman" panose="02020603050405020304" pitchFamily="18" charset="0"/>
              </a:rPr>
              <a:t>ktery</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vyžaduje</a:t>
            </a:r>
            <a:r>
              <a:rPr lang="cs-CZ" sz="2200" dirty="0">
                <a:latin typeface="Times New Roman" panose="02020603050405020304" pitchFamily="18" charset="0"/>
                <a:cs typeface="Times New Roman" panose="02020603050405020304" pitchFamily="18" charset="0"/>
              </a:rPr>
              <a:t> podporu </a:t>
            </a:r>
            <a:r>
              <a:rPr lang="cs-CZ" sz="2200" dirty="0" err="1">
                <a:latin typeface="Times New Roman" panose="02020603050405020304" pitchFamily="18" charset="0"/>
                <a:cs typeface="Times New Roman" panose="02020603050405020304" pitchFamily="18" charset="0"/>
              </a:rPr>
              <a:t>veřejnosti</a:t>
            </a:r>
            <a:r>
              <a:rPr lang="cs-CZ" sz="2200" dirty="0">
                <a:latin typeface="Times New Roman" panose="02020603050405020304" pitchFamily="18" charset="0"/>
                <a:cs typeface="Times New Roman" panose="02020603050405020304" pitchFamily="18" charset="0"/>
              </a:rPr>
              <a:t>. OER </a:t>
            </a:r>
            <a:r>
              <a:rPr lang="cs-CZ" sz="2200" dirty="0" err="1">
                <a:latin typeface="Times New Roman" panose="02020603050405020304" pitchFamily="18" charset="0"/>
                <a:cs typeface="Times New Roman" panose="02020603050405020304" pitchFamily="18" charset="0"/>
              </a:rPr>
              <a:t>může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take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podpořit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šířeni</a:t>
            </a:r>
            <a:r>
              <a:rPr lang="cs-CZ" sz="2200" dirty="0">
                <a:latin typeface="Times New Roman" panose="02020603050405020304" pitchFamily="18" charset="0"/>
                <a:cs typeface="Times New Roman" panose="02020603050405020304" pitchFamily="18" charset="0"/>
              </a:rPr>
              <a:t>́ znalosti jako </a:t>
            </a:r>
            <a:r>
              <a:rPr lang="cs-CZ" sz="2200" dirty="0" err="1">
                <a:latin typeface="Times New Roman" panose="02020603050405020304" pitchFamily="18" charset="0"/>
                <a:cs typeface="Times New Roman" panose="02020603050405020304" pitchFamily="18" charset="0"/>
              </a:rPr>
              <a:t>veřejného</a:t>
            </a:r>
            <a:r>
              <a:rPr lang="cs-CZ" sz="2200" dirty="0">
                <a:latin typeface="Times New Roman" panose="02020603050405020304" pitchFamily="18" charset="0"/>
                <a:cs typeface="Times New Roman" panose="02020603050405020304" pitchFamily="18" charset="0"/>
              </a:rPr>
              <a:t> statku.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8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DD5-ADEB-734F-830E-30A0695138C6}"/>
              </a:ext>
            </a:extLst>
          </p:cNvPr>
          <p:cNvSpPr>
            <a:spLocks noGrp="1"/>
          </p:cNvSpPr>
          <p:nvPr>
            <p:ph idx="1"/>
          </p:nvPr>
        </p:nvSpPr>
        <p:spPr>
          <a:xfrm>
            <a:off x="457200" y="602673"/>
            <a:ext cx="8229600" cy="5398799"/>
          </a:xfrm>
        </p:spPr>
        <p:txBody>
          <a:bodyPr>
            <a:normAutofit/>
          </a:bodyPr>
          <a:lstStyle/>
          <a:p>
            <a:pPr marL="0" indent="0">
              <a:buNone/>
            </a:pPr>
            <a:r>
              <a:rPr lang="cs-CZ" sz="2200" b="1" dirty="0">
                <a:latin typeface="Times New Roman" panose="02020603050405020304" pitchFamily="18" charset="0"/>
                <a:cs typeface="Times New Roman" panose="02020603050405020304" pitchFamily="18" charset="0"/>
              </a:rPr>
              <a:t>SOUVISEJÍCÍ KONCEPTY A MODELY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DIGITÁLNÍ EKONOMIKA – alokace zdrojů, za použití informačních a komunikačních technologií</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Koncept provázanosti</a:t>
            </a:r>
          </a:p>
          <a:p>
            <a:pPr lvl="1"/>
            <a:r>
              <a:rPr lang="cs-CZ" sz="1800" dirty="0">
                <a:latin typeface="Times New Roman" panose="02020603050405020304" pitchFamily="18" charset="0"/>
                <a:cs typeface="Times New Roman" panose="02020603050405020304" pitchFamily="18" charset="0"/>
              </a:rPr>
              <a:t>Změna celé struktury řízení podniku</a:t>
            </a:r>
          </a:p>
          <a:p>
            <a:pPr lvl="1"/>
            <a:r>
              <a:rPr lang="cs-CZ" sz="1800" dirty="0">
                <a:latin typeface="Times New Roman" panose="02020603050405020304" pitchFamily="18" charset="0"/>
                <a:cs typeface="Times New Roman" panose="02020603050405020304" pitchFamily="18" charset="0"/>
              </a:rPr>
              <a:t>Vznik nových odvětví</a:t>
            </a:r>
          </a:p>
          <a:p>
            <a:pPr lvl="1"/>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a:p>
            <a:pPr marL="457200" lvl="1" indent="0">
              <a:buNone/>
            </a:pPr>
            <a:endParaRPr lang="cs-CZ" sz="1800" dirty="0">
              <a:latin typeface="Times New Roman" panose="02020603050405020304" pitchFamily="18" charset="0"/>
              <a:cs typeface="Times New Roman" panose="02020603050405020304" pitchFamily="18" charset="0"/>
            </a:endParaRPr>
          </a:p>
        </p:txBody>
      </p:sp>
      <p:pic>
        <p:nvPicPr>
          <p:cNvPr id="3073" name="Picture 1" descr="page94image3801536">
            <a:extLst>
              <a:ext uri="{FF2B5EF4-FFF2-40B4-BE49-F238E27FC236}">
                <a16:creationId xmlns:a16="http://schemas.microsoft.com/office/drawing/2014/main" id="{1143A431-0F96-F644-8850-03708B54B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018" y="2639292"/>
            <a:ext cx="2794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A9F0E7-F292-FE4A-8801-6DA37DD656DB}"/>
              </a:ext>
            </a:extLst>
          </p:cNvPr>
          <p:cNvSpPr/>
          <p:nvPr/>
        </p:nvSpPr>
        <p:spPr>
          <a:xfrm>
            <a:off x="4572000" y="5532716"/>
            <a:ext cx="4095993" cy="369332"/>
          </a:xfrm>
          <a:prstGeom prst="rect">
            <a:avLst/>
          </a:prstGeom>
        </p:spPr>
        <p:txBody>
          <a:bodyPr wrap="none">
            <a:spAutoFit/>
          </a:bodyPr>
          <a:lstStyle/>
          <a:p>
            <a:r>
              <a:rPr lang="cs-CZ" dirty="0">
                <a:solidFill>
                  <a:srgbClr val="3F3F3F"/>
                </a:solidFill>
                <a:latin typeface="Calibri" panose="020F0502020204030204" pitchFamily="34" charset="0"/>
              </a:rPr>
              <a:t>Obr. 3 Grafické́ znázornění časti internetu </a:t>
            </a:r>
            <a:endParaRPr lang="cs-CZ" dirty="0"/>
          </a:p>
        </p:txBody>
      </p:sp>
    </p:spTree>
    <p:extLst>
      <p:ext uri="{BB962C8B-B14F-4D97-AF65-F5344CB8AC3E}">
        <p14:creationId xmlns:p14="http://schemas.microsoft.com/office/powerpoint/2010/main" val="224283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DF939B-F3A3-4648-9484-E6F22BB740BC}"/>
              </a:ext>
            </a:extLst>
          </p:cNvPr>
          <p:cNvSpPr>
            <a:spLocks noGrp="1"/>
          </p:cNvSpPr>
          <p:nvPr>
            <p:ph type="title"/>
          </p:nvPr>
        </p:nvSpPr>
        <p:spPr>
          <a:xfrm>
            <a:off x="457200" y="1733091"/>
            <a:ext cx="8229600" cy="549826"/>
          </a:xfrm>
        </p:spPr>
        <p:txBody>
          <a:bodyPr>
            <a:normAutofit fontScale="90000"/>
          </a:bodyPr>
          <a:lstStyle/>
          <a:p>
            <a:r>
              <a:rPr lang="cs-CZ" b="1" dirty="0"/>
              <a:t>Členění z hlediska důležitosti a účelu procesu</a:t>
            </a:r>
            <a:br>
              <a:rPr lang="cs-CZ" dirty="0"/>
            </a:br>
            <a:endParaRPr lang="cs-CZ" b="1"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7782" y="2274125"/>
            <a:ext cx="3752784" cy="3044427"/>
          </a:xfrm>
        </p:spPr>
      </p:pic>
    </p:spTree>
    <p:extLst>
      <p:ext uri="{BB962C8B-B14F-4D97-AF65-F5344CB8AC3E}">
        <p14:creationId xmlns:p14="http://schemas.microsoft.com/office/powerpoint/2010/main" val="39746588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DC1554-1964-594A-9406-CFA328909B9C}"/>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CIRKULÁRNÍ EKONOMIKA </a:t>
            </a:r>
          </a:p>
          <a:p>
            <a:pPr lvl="1"/>
            <a:r>
              <a:rPr lang="cs-CZ" sz="1800" dirty="0">
                <a:latin typeface="Times New Roman" panose="02020603050405020304" pitchFamily="18" charset="0"/>
                <a:cs typeface="Times New Roman" panose="02020603050405020304" pitchFamily="18" charset="0"/>
              </a:rPr>
              <a:t>Koncept, který je integrální součástí udržitelného rozvoje</a:t>
            </a:r>
          </a:p>
          <a:p>
            <a:pPr lvl="1"/>
            <a:r>
              <a:rPr lang="cs-CZ" sz="1800" dirty="0">
                <a:latin typeface="Times New Roman" panose="02020603050405020304" pitchFamily="18" charset="0"/>
                <a:cs typeface="Times New Roman" panose="02020603050405020304" pitchFamily="18" charset="0"/>
              </a:rPr>
              <a:t>Zabývá se způsoby, jak zvyšovat kvalitu životního prostředí a lidského života prostřednictvím zvyšování efektivity produkce</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2 cirkulující okruhy, jež mají každý svou logiku </a:t>
            </a:r>
          </a:p>
          <a:p>
            <a:pPr lvl="2"/>
            <a:r>
              <a:rPr lang="cs-CZ" sz="1800" dirty="0">
                <a:latin typeface="Times New Roman" panose="02020603050405020304" pitchFamily="18" charset="0"/>
                <a:cs typeface="Times New Roman" panose="02020603050405020304" pitchFamily="18" charset="0"/>
              </a:rPr>
              <a:t>První operuje s látkami organického původu </a:t>
            </a:r>
          </a:p>
          <a:p>
            <a:pPr lvl="2"/>
            <a:endParaRPr lang="cs-CZ" sz="1800" dirty="0">
              <a:latin typeface="Times New Roman" panose="02020603050405020304" pitchFamily="18" charset="0"/>
              <a:cs typeface="Times New Roman" panose="02020603050405020304" pitchFamily="18" charset="0"/>
            </a:endParaRPr>
          </a:p>
          <a:p>
            <a:pPr lvl="2"/>
            <a:r>
              <a:rPr lang="cs-CZ" sz="1800" dirty="0">
                <a:latin typeface="Times New Roman" panose="02020603050405020304" pitchFamily="18" charset="0"/>
                <a:cs typeface="Times New Roman" panose="02020603050405020304" pitchFamily="18" charset="0"/>
              </a:rPr>
              <a:t>Druhý operuje se </a:t>
            </a:r>
            <a:r>
              <a:rPr lang="cs-CZ" sz="1800" dirty="0" err="1">
                <a:latin typeface="Times New Roman" panose="02020603050405020304" pitchFamily="18" charset="0"/>
                <a:cs typeface="Times New Roman" panose="02020603050405020304" pitchFamily="18" charset="0"/>
              </a:rPr>
              <a:t>synteckými</a:t>
            </a:r>
            <a:r>
              <a:rPr lang="cs-CZ" sz="1800" dirty="0">
                <a:latin typeface="Times New Roman" panose="02020603050405020304" pitchFamily="18" charset="0"/>
                <a:cs typeface="Times New Roman" panose="02020603050405020304" pitchFamily="18" charset="0"/>
              </a:rPr>
              <a:t> látkami </a:t>
            </a:r>
          </a:p>
          <a:p>
            <a:pPr lvl="2"/>
            <a:endParaRPr lang="cs-CZ" sz="18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
        <p:nvSpPr>
          <p:cNvPr id="6" name="Right Arrow 5">
            <a:extLst>
              <a:ext uri="{FF2B5EF4-FFF2-40B4-BE49-F238E27FC236}">
                <a16:creationId xmlns:a16="http://schemas.microsoft.com/office/drawing/2014/main" id="{03E20570-C4EE-3F40-B355-8ED0D32A08DE}"/>
              </a:ext>
            </a:extLst>
          </p:cNvPr>
          <p:cNvSpPr/>
          <p:nvPr/>
        </p:nvSpPr>
        <p:spPr>
          <a:xfrm>
            <a:off x="4397735" y="3062215"/>
            <a:ext cx="978408" cy="1798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TextBox 6">
            <a:extLst>
              <a:ext uri="{FF2B5EF4-FFF2-40B4-BE49-F238E27FC236}">
                <a16:creationId xmlns:a16="http://schemas.microsoft.com/office/drawing/2014/main" id="{60E34135-27BC-EC43-980B-22325B44DC74}"/>
              </a:ext>
            </a:extLst>
          </p:cNvPr>
          <p:cNvSpPr txBox="1"/>
          <p:nvPr/>
        </p:nvSpPr>
        <p:spPr>
          <a:xfrm>
            <a:off x="5376143" y="2967490"/>
            <a:ext cx="3445174" cy="369332"/>
          </a:xfrm>
          <a:prstGeom prst="rect">
            <a:avLst/>
          </a:prstGeom>
          <a:noFill/>
        </p:spPr>
        <p:txBody>
          <a:bodyPr wrap="none" rtlCol="0">
            <a:spAutoFit/>
          </a:bodyPr>
          <a:lstStyle/>
          <a:p>
            <a:r>
              <a:rPr lang="cs-CZ" dirty="0">
                <a:latin typeface="Times New Roman" panose="02020603050405020304" pitchFamily="18" charset="0"/>
                <a:cs typeface="Times New Roman" panose="02020603050405020304" pitchFamily="18" charset="0"/>
              </a:rPr>
              <a:t>Možné snadno navrátit do biosféry</a:t>
            </a:r>
          </a:p>
        </p:txBody>
      </p:sp>
      <p:sp>
        <p:nvSpPr>
          <p:cNvPr id="8" name="Right Arrow 7">
            <a:extLst>
              <a:ext uri="{FF2B5EF4-FFF2-40B4-BE49-F238E27FC236}">
                <a16:creationId xmlns:a16="http://schemas.microsoft.com/office/drawing/2014/main" id="{693D40C4-C4C1-C04D-AD2F-FECA658499EE}"/>
              </a:ext>
            </a:extLst>
          </p:cNvPr>
          <p:cNvSpPr/>
          <p:nvPr/>
        </p:nvSpPr>
        <p:spPr>
          <a:xfrm>
            <a:off x="4397735" y="3787194"/>
            <a:ext cx="978408" cy="1798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TextBox 8">
            <a:extLst>
              <a:ext uri="{FF2B5EF4-FFF2-40B4-BE49-F238E27FC236}">
                <a16:creationId xmlns:a16="http://schemas.microsoft.com/office/drawing/2014/main" id="{34843B8B-8615-BB46-9B73-FCEEE8E087E7}"/>
              </a:ext>
            </a:extLst>
          </p:cNvPr>
          <p:cNvSpPr txBox="1"/>
          <p:nvPr/>
        </p:nvSpPr>
        <p:spPr>
          <a:xfrm>
            <a:off x="5376143" y="3692469"/>
            <a:ext cx="3275256" cy="369332"/>
          </a:xfrm>
          <a:prstGeom prst="rect">
            <a:avLst/>
          </a:prstGeom>
          <a:noFill/>
        </p:spPr>
        <p:txBody>
          <a:bodyPr wrap="none" rtlCol="0">
            <a:spAutoFit/>
          </a:bodyPr>
          <a:lstStyle/>
          <a:p>
            <a:r>
              <a:rPr lang="cs-CZ" dirty="0">
                <a:latin typeface="Times New Roman" panose="02020603050405020304" pitchFamily="18" charset="0"/>
                <a:cs typeface="Times New Roman" panose="02020603050405020304" pitchFamily="18" charset="0"/>
              </a:rPr>
              <a:t>Možnost extrahovat a opět použit</a:t>
            </a:r>
          </a:p>
        </p:txBody>
      </p:sp>
    </p:spTree>
    <p:extLst>
      <p:ext uri="{BB962C8B-B14F-4D97-AF65-F5344CB8AC3E}">
        <p14:creationId xmlns:p14="http://schemas.microsoft.com/office/powerpoint/2010/main" val="1003571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68962-8CB7-4C40-B35A-7B481352FEBD}"/>
              </a:ext>
            </a:extLst>
          </p:cNvPr>
          <p:cNvSpPr>
            <a:spLocks noGrp="1"/>
          </p:cNvSpPr>
          <p:nvPr>
            <p:ph idx="1"/>
          </p:nvPr>
        </p:nvSpPr>
        <p:spPr>
          <a:xfrm>
            <a:off x="457200" y="675410"/>
            <a:ext cx="8229600" cy="5450754"/>
          </a:xfrm>
        </p:spPr>
        <p:txBody>
          <a:bodyPr>
            <a:normAutofit/>
          </a:bodyPr>
          <a:lstStyle/>
          <a:p>
            <a:r>
              <a:rPr lang="cs-CZ" sz="2200" dirty="0">
                <a:latin typeface="Times New Roman" panose="02020603050405020304" pitchFamily="18" charset="0"/>
                <a:cs typeface="Times New Roman" panose="02020603050405020304" pitchFamily="18" charset="0"/>
              </a:rPr>
              <a:t>KLIMATICKÁ ZMĚNA</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Významná a neustálá změna ve statistickém rozložení povětrnostních poměrů probíhající v rozmezí od jednoho desetiletí po miliony let </a:t>
            </a:r>
          </a:p>
          <a:p>
            <a:pPr lvl="2"/>
            <a:endParaRPr lang="cs-CZ" sz="1800" dirty="0">
              <a:latin typeface="Times New Roman" panose="02020603050405020304" pitchFamily="18" charset="0"/>
              <a:cs typeface="Times New Roman" panose="02020603050405020304" pitchFamily="18" charset="0"/>
            </a:endParaRPr>
          </a:p>
          <a:p>
            <a:pPr lvl="2"/>
            <a:r>
              <a:rPr lang="cs-CZ" sz="1800" dirty="0">
                <a:latin typeface="Times New Roman" panose="02020603050405020304" pitchFamily="18" charset="0"/>
                <a:cs typeface="Times New Roman" panose="02020603050405020304" pitchFamily="18" charset="0"/>
              </a:rPr>
              <a:t>Může jít o změnu v průměrných klimatických podmínkách i o změnu výskytu  extrémních povětrnostních jevů</a:t>
            </a:r>
          </a:p>
          <a:p>
            <a:pPr lvl="2"/>
            <a:endParaRPr lang="cs-CZ" sz="1800" dirty="0">
              <a:latin typeface="Times New Roman" panose="02020603050405020304" pitchFamily="18" charset="0"/>
              <a:cs typeface="Times New Roman" panose="02020603050405020304" pitchFamily="18" charset="0"/>
            </a:endParaRPr>
          </a:p>
          <a:p>
            <a:pPr lvl="2"/>
            <a:r>
              <a:rPr lang="cs-CZ" sz="1800" dirty="0">
                <a:latin typeface="Times New Roman" panose="02020603050405020304" pitchFamily="18" charset="0"/>
                <a:cs typeface="Times New Roman" panose="02020603050405020304" pitchFamily="18" charset="0"/>
              </a:rPr>
              <a:t>Změna klimatu je způsobena faktory, jako jsou biologické procesy, změny slunečního záření dopadající na Zemi, změny deskové tektoniky a sopečné erupce															</a:t>
            </a:r>
            <a:endParaRPr lang="cs-CZ" sz="2200" dirty="0">
              <a:latin typeface="Times New Roman" panose="02020603050405020304" pitchFamily="18" charset="0"/>
              <a:cs typeface="Times New Roman" panose="02020603050405020304" pitchFamily="18" charset="0"/>
            </a:endParaRPr>
          </a:p>
          <a:p>
            <a:pPr marL="914400" lvl="2" indent="0">
              <a:buNone/>
            </a:pPr>
            <a:endParaRPr lang="cs-CZ" sz="1800" dirty="0">
              <a:latin typeface="Times New Roman" panose="02020603050405020304" pitchFamily="18" charset="0"/>
              <a:cs typeface="Times New Roman" panose="02020603050405020304" pitchFamily="18" charset="0"/>
            </a:endParaRPr>
          </a:p>
          <a:p>
            <a:pPr lvl="2"/>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6551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58D43C-1FB0-D54D-A21B-AC3DABF2E79E}"/>
              </a:ext>
            </a:extLst>
          </p:cNvPr>
          <p:cNvSpPr>
            <a:spLocks noGrp="1"/>
          </p:cNvSpPr>
          <p:nvPr>
            <p:ph idx="1"/>
          </p:nvPr>
        </p:nvSpPr>
        <p:spPr>
          <a:xfrm>
            <a:off x="457200" y="696190"/>
            <a:ext cx="8229600" cy="5429973"/>
          </a:xfrm>
        </p:spPr>
        <p:txBody>
          <a:bodyPr>
            <a:normAutofit/>
          </a:bodyPr>
          <a:lstStyle/>
          <a:p>
            <a:r>
              <a:rPr lang="cs-CZ" sz="2200" dirty="0">
                <a:latin typeface="Times New Roman" panose="02020603050405020304" pitchFamily="18" charset="0"/>
                <a:cs typeface="Times New Roman" panose="02020603050405020304" pitchFamily="18" charset="0"/>
              </a:rPr>
              <a:t>PŘEKÁŽKY</a:t>
            </a:r>
          </a:p>
          <a:p>
            <a:r>
              <a:rPr lang="cs-CZ" sz="2200" dirty="0">
                <a:latin typeface="Times New Roman" panose="02020603050405020304" pitchFamily="18" charset="0"/>
                <a:cs typeface="Times New Roman" panose="02020603050405020304" pitchFamily="18" charset="0"/>
              </a:rPr>
              <a:t>Otázky které často vyvolávají trvale udržitelný rozvoj:</a:t>
            </a:r>
          </a:p>
          <a:p>
            <a:pPr lvl="1"/>
            <a:r>
              <a:rPr lang="cs-CZ" sz="1800" dirty="0" err="1">
                <a:latin typeface="Times New Roman" panose="02020603050405020304" pitchFamily="18" charset="0"/>
                <a:cs typeface="Times New Roman" panose="02020603050405020304" pitchFamily="18" charset="0"/>
              </a:rPr>
              <a:t>Neni</a:t>
            </a:r>
            <a:r>
              <a:rPr lang="cs-CZ" sz="1800" dirty="0">
                <a:latin typeface="Times New Roman" panose="02020603050405020304" pitchFamily="18" charset="0"/>
                <a:cs typeface="Times New Roman" panose="02020603050405020304" pitchFamily="18" charset="0"/>
              </a:rPr>
              <a:t>́ trvale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rozvoj v </a:t>
            </a:r>
            <a:r>
              <a:rPr lang="cs-CZ" sz="1800" dirty="0" err="1">
                <a:latin typeface="Times New Roman" panose="02020603050405020304" pitchFamily="18" charset="0"/>
                <a:cs typeface="Times New Roman" panose="02020603050405020304" pitchFamily="18" charset="0"/>
              </a:rPr>
              <a:t>podstate</a:t>
            </a:r>
            <a:r>
              <a:rPr lang="cs-CZ" sz="1800" dirty="0">
                <a:latin typeface="Times New Roman" panose="02020603050405020304" pitchFamily="18" charset="0"/>
                <a:cs typeface="Times New Roman" panose="02020603050405020304" pitchFamily="18" charset="0"/>
              </a:rPr>
              <a:t>̌ jen </a:t>
            </a:r>
            <a:r>
              <a:rPr lang="cs-CZ" sz="1800" dirty="0" err="1">
                <a:latin typeface="Times New Roman" panose="02020603050405020304" pitchFamily="18" charset="0"/>
                <a:cs typeface="Times New Roman" panose="02020603050405020304" pitchFamily="18" charset="0"/>
              </a:rPr>
              <a:t>způsobem</a:t>
            </a:r>
            <a:r>
              <a:rPr lang="cs-CZ" sz="1800" dirty="0">
                <a:latin typeface="Times New Roman" panose="02020603050405020304" pitchFamily="18" charset="0"/>
                <a:cs typeface="Times New Roman" panose="02020603050405020304" pitchFamily="18" charset="0"/>
              </a:rPr>
              <a:t>, jak </a:t>
            </a:r>
            <a:r>
              <a:rPr lang="cs-CZ" sz="1800" dirty="0" err="1">
                <a:latin typeface="Times New Roman" panose="02020603050405020304" pitchFamily="18" charset="0"/>
                <a:cs typeface="Times New Roman" panose="02020603050405020304" pitchFamily="18" charset="0"/>
              </a:rPr>
              <a:t>lépe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nakládat</a:t>
            </a:r>
            <a:r>
              <a:rPr lang="cs-CZ" sz="1800" dirty="0">
                <a:latin typeface="Times New Roman" panose="02020603050405020304" pitchFamily="18" charset="0"/>
                <a:cs typeface="Times New Roman" panose="02020603050405020304" pitchFamily="18" charset="0"/>
              </a:rPr>
              <a:t> s </a:t>
            </a:r>
            <a:r>
              <a:rPr lang="cs-CZ" sz="1800" dirty="0" err="1">
                <a:latin typeface="Times New Roman" panose="02020603050405020304" pitchFamily="18" charset="0"/>
                <a:cs typeface="Times New Roman" panose="02020603050405020304" pitchFamily="18" charset="0"/>
              </a:rPr>
              <a:t>neobnovitelnými</a:t>
            </a:r>
            <a:r>
              <a:rPr lang="cs-CZ" sz="1800" dirty="0">
                <a:latin typeface="Times New Roman" panose="02020603050405020304" pitchFamily="18" charset="0"/>
                <a:cs typeface="Times New Roman" panose="02020603050405020304" pitchFamily="18" charset="0"/>
              </a:rPr>
              <a:t> zdroji?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Chce trvale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rozvoj zachovat </a:t>
            </a:r>
            <a:r>
              <a:rPr lang="cs-CZ" sz="1800" dirty="0" err="1">
                <a:latin typeface="Times New Roman" panose="02020603050405020304" pitchFamily="18" charset="0"/>
                <a:cs typeface="Times New Roman" panose="02020603050405020304" pitchFamily="18" charset="0"/>
              </a:rPr>
              <a:t>výhradne</a:t>
            </a:r>
            <a:r>
              <a:rPr lang="cs-CZ" sz="1800" dirty="0">
                <a:latin typeface="Times New Roman" panose="02020603050405020304" pitchFamily="18" charset="0"/>
                <a:cs typeface="Times New Roman" panose="02020603050405020304" pitchFamily="18" charset="0"/>
              </a:rPr>
              <a:t>̌ hodnotu </a:t>
            </a:r>
            <a:r>
              <a:rPr lang="cs-CZ" sz="1800" dirty="0" err="1">
                <a:latin typeface="Times New Roman" panose="02020603050405020304" pitchFamily="18" charset="0"/>
                <a:cs typeface="Times New Roman" panose="02020603050405020304" pitchFamily="18" charset="0"/>
              </a:rPr>
              <a:t>přírodního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kapitálu</a:t>
            </a:r>
            <a:r>
              <a:rPr lang="cs-CZ" sz="1800" dirty="0">
                <a:latin typeface="Times New Roman" panose="02020603050405020304" pitchFamily="18" charset="0"/>
                <a:cs typeface="Times New Roman" panose="02020603050405020304" pitchFamily="18" charset="0"/>
              </a:rPr>
              <a:t>?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Jak dlouho je ekonomický </a:t>
            </a:r>
            <a:r>
              <a:rPr lang="cs-CZ" sz="1800" dirty="0" err="1">
                <a:latin typeface="Times New Roman" panose="02020603050405020304" pitchFamily="18" charset="0"/>
                <a:cs typeface="Times New Roman" panose="02020603050405020304" pitchFamily="18" charset="0"/>
              </a:rPr>
              <a:t>růst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ktery</a:t>
            </a:r>
            <a:r>
              <a:rPr lang="cs-CZ" sz="1800" dirty="0">
                <a:latin typeface="Times New Roman" panose="02020603050405020304" pitchFamily="18" charset="0"/>
                <a:cs typeface="Times New Roman" panose="02020603050405020304" pitchFamily="18" charset="0"/>
              </a:rPr>
              <a:t>́ je </a:t>
            </a:r>
            <a:r>
              <a:rPr lang="cs-CZ" sz="1800" dirty="0" err="1">
                <a:latin typeface="Times New Roman" panose="02020603050405020304" pitchFamily="18" charset="0"/>
                <a:cs typeface="Times New Roman" panose="02020603050405020304" pitchFamily="18" charset="0"/>
              </a:rPr>
              <a:t>vždy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exponenciálni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a:t>
            </a:r>
          </a:p>
          <a:p>
            <a:pPr marL="457200" lvl="1" indent="0">
              <a:buNone/>
            </a:pP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176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2150EA-EAFA-C741-A88B-DC4B9DE54E36}"/>
              </a:ext>
            </a:extLst>
          </p:cNvPr>
          <p:cNvSpPr>
            <a:spLocks noGrp="1"/>
          </p:cNvSpPr>
          <p:nvPr>
            <p:ph idx="1"/>
          </p:nvPr>
        </p:nvSpPr>
        <p:spPr>
          <a:xfrm>
            <a:off x="457200" y="758536"/>
            <a:ext cx="8229600" cy="5367627"/>
          </a:xfrm>
        </p:spPr>
        <p:txBody>
          <a:bodyPr>
            <a:normAutofit/>
          </a:bodyPr>
          <a:lstStyle/>
          <a:p>
            <a:r>
              <a:rPr lang="cs-CZ" sz="2200" b="1" dirty="0">
                <a:latin typeface="Times New Roman" panose="02020603050405020304" pitchFamily="18" charset="0"/>
                <a:cs typeface="Times New Roman" panose="02020603050405020304" pitchFamily="18" charset="0"/>
              </a:rPr>
              <a:t>TRVALE UDRŽITELNÝ ROZVOJ V ČR</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Neexistence principu TUR před rokem 1989</a:t>
            </a:r>
          </a:p>
          <a:p>
            <a:r>
              <a:rPr lang="cs-CZ" sz="2200" dirty="0">
                <a:latin typeface="Times New Roman" panose="02020603050405020304" pitchFamily="18" charset="0"/>
                <a:cs typeface="Times New Roman" panose="02020603050405020304" pitchFamily="18" charset="0"/>
              </a:rPr>
              <a:t>Některé zákony přísnější než na Západě (recyklace)</a:t>
            </a:r>
          </a:p>
          <a:p>
            <a:r>
              <a:rPr lang="cs-CZ" sz="2200" dirty="0">
                <a:latin typeface="Times New Roman" panose="02020603050405020304" pitchFamily="18" charset="0"/>
                <a:cs typeface="Times New Roman" panose="02020603050405020304" pitchFamily="18" charset="0"/>
              </a:rPr>
              <a:t>Obvykle zaváděny projekty menšího rozsahu </a:t>
            </a:r>
          </a:p>
          <a:p>
            <a:r>
              <a:rPr lang="cs-CZ" sz="2200" dirty="0">
                <a:latin typeface="Times New Roman" panose="02020603050405020304" pitchFamily="18" charset="0"/>
                <a:cs typeface="Times New Roman" panose="02020603050405020304" pitchFamily="18" charset="0"/>
              </a:rPr>
              <a:t>90. </a:t>
            </a:r>
            <a:r>
              <a:rPr lang="cs-CZ" sz="2200" dirty="0" err="1">
                <a:latin typeface="Times New Roman" panose="02020603050405020304" pitchFamily="18" charset="0"/>
                <a:cs typeface="Times New Roman" panose="02020603050405020304" pitchFamily="18" charset="0"/>
              </a:rPr>
              <a:t>léta</a:t>
            </a:r>
            <a:r>
              <a:rPr lang="cs-CZ" sz="2200" dirty="0">
                <a:latin typeface="Times New Roman" panose="02020603050405020304" pitchFamily="18" charset="0"/>
                <a:cs typeface="Times New Roman" panose="02020603050405020304" pitchFamily="18" charset="0"/>
              </a:rPr>
              <a:t> byla ve </a:t>
            </a:r>
            <a:r>
              <a:rPr lang="cs-CZ" sz="2200" dirty="0" err="1">
                <a:latin typeface="Times New Roman" panose="02020603050405020304" pitchFamily="18" charset="0"/>
                <a:cs typeface="Times New Roman" panose="02020603050405020304" pitchFamily="18" charset="0"/>
              </a:rPr>
              <a:t>znameni</a:t>
            </a:r>
            <a:r>
              <a:rPr lang="cs-CZ" sz="2200" dirty="0">
                <a:latin typeface="Times New Roman" panose="02020603050405020304" pitchFamily="18" charset="0"/>
                <a:cs typeface="Times New Roman" panose="02020603050405020304" pitchFamily="18" charset="0"/>
              </a:rPr>
              <a:t>́ restrukturalizace </a:t>
            </a:r>
            <a:r>
              <a:rPr lang="cs-CZ" sz="2200" dirty="0" err="1">
                <a:latin typeface="Times New Roman" panose="02020603050405020304" pitchFamily="18" charset="0"/>
                <a:cs typeface="Times New Roman" panose="02020603050405020304" pitchFamily="18" charset="0"/>
              </a:rPr>
              <a:t>průmyslu</a:t>
            </a:r>
            <a:r>
              <a:rPr lang="cs-CZ" sz="2200" dirty="0">
                <a:latin typeface="Times New Roman" panose="02020603050405020304" pitchFamily="18" charset="0"/>
                <a:cs typeface="Times New Roman" panose="02020603050405020304" pitchFamily="18" charset="0"/>
              </a:rPr>
              <a:t> a omezení </a:t>
            </a:r>
            <a:r>
              <a:rPr lang="cs-CZ" sz="2200" dirty="0" err="1">
                <a:latin typeface="Times New Roman" panose="02020603050405020304" pitchFamily="18" charset="0"/>
                <a:cs typeface="Times New Roman" panose="02020603050405020304" pitchFamily="18" charset="0"/>
              </a:rPr>
              <a:t>znečišťováni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ovzduši</a:t>
            </a:r>
            <a:r>
              <a:rPr lang="cs-CZ" sz="2200" dirty="0">
                <a:latin typeface="Times New Roman" panose="02020603050405020304" pitchFamily="18" charset="0"/>
                <a:cs typeface="Times New Roman" panose="02020603050405020304" pitchFamily="18" charset="0"/>
              </a:rPr>
              <a:t>́ i vody. </a:t>
            </a:r>
            <a:r>
              <a:rPr lang="cs-CZ" sz="2200" dirty="0" err="1">
                <a:latin typeface="Times New Roman" panose="02020603050405020304" pitchFamily="18" charset="0"/>
                <a:cs typeface="Times New Roman" panose="02020603050405020304" pitchFamily="18" charset="0"/>
              </a:rPr>
              <a:t>Narůsta</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podíl</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tříděného</a:t>
            </a:r>
            <a:r>
              <a:rPr lang="cs-CZ" sz="2200" dirty="0">
                <a:latin typeface="Times New Roman" panose="02020603050405020304" pitchFamily="18" charset="0"/>
                <a:cs typeface="Times New Roman" panose="02020603050405020304" pitchFamily="18" charset="0"/>
              </a:rPr>
              <a:t> i </a:t>
            </a:r>
            <a:r>
              <a:rPr lang="cs-CZ" sz="2200" dirty="0" err="1">
                <a:latin typeface="Times New Roman" panose="02020603050405020304" pitchFamily="18" charset="0"/>
                <a:cs typeface="Times New Roman" panose="02020603050405020304" pitchFamily="18" charset="0"/>
              </a:rPr>
              <a:t>recyklovaného</a:t>
            </a:r>
            <a:r>
              <a:rPr lang="cs-CZ" sz="2200" dirty="0">
                <a:latin typeface="Times New Roman" panose="02020603050405020304" pitchFamily="18" charset="0"/>
                <a:cs typeface="Times New Roman" panose="02020603050405020304" pitchFamily="18" charset="0"/>
              </a:rPr>
              <a:t> odpadu. </a:t>
            </a:r>
          </a:p>
          <a:p>
            <a:r>
              <a:rPr lang="cs-CZ" sz="2200" dirty="0">
                <a:latin typeface="Times New Roman" panose="02020603050405020304" pitchFamily="18" charset="0"/>
                <a:cs typeface="Times New Roman" panose="02020603050405020304" pitchFamily="18" charset="0"/>
              </a:rPr>
              <a:t>V roce 2005 byl </a:t>
            </a:r>
            <a:r>
              <a:rPr lang="cs-CZ" sz="2200" dirty="0" err="1">
                <a:latin typeface="Times New Roman" panose="02020603050405020304" pitchFamily="18" charset="0"/>
                <a:cs typeface="Times New Roman" panose="02020603050405020304" pitchFamily="18" charset="0"/>
              </a:rPr>
              <a:t>schválen</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zákon</a:t>
            </a:r>
            <a:r>
              <a:rPr lang="cs-CZ" sz="2200" dirty="0">
                <a:latin typeface="Times New Roman" panose="02020603050405020304" pitchFamily="18" charset="0"/>
                <a:cs typeface="Times New Roman" panose="02020603050405020304" pitchFamily="18" charset="0"/>
              </a:rPr>
              <a:t> o </a:t>
            </a:r>
            <a:r>
              <a:rPr lang="cs-CZ" sz="2200" dirty="0" err="1">
                <a:latin typeface="Times New Roman" panose="02020603050405020304" pitchFamily="18" charset="0"/>
                <a:cs typeface="Times New Roman" panose="02020603050405020304" pitchFamily="18" charset="0"/>
              </a:rPr>
              <a:t>podpoře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využíváni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obnovitelných</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energie (180/2005 Sb.), </a:t>
            </a:r>
            <a:r>
              <a:rPr lang="cs-CZ" sz="2200" dirty="0" err="1">
                <a:latin typeface="Times New Roman" panose="02020603050405020304" pitchFamily="18" charset="0"/>
                <a:cs typeface="Times New Roman" panose="02020603050405020304" pitchFamily="18" charset="0"/>
              </a:rPr>
              <a:t>ktery</a:t>
            </a:r>
            <a:r>
              <a:rPr lang="cs-CZ" sz="2200" dirty="0">
                <a:latin typeface="Times New Roman" panose="02020603050405020304" pitchFamily="18" charset="0"/>
                <a:cs typeface="Times New Roman" panose="02020603050405020304" pitchFamily="18" charset="0"/>
              </a:rPr>
              <a:t>́ garantuje </a:t>
            </a:r>
            <a:r>
              <a:rPr lang="cs-CZ" sz="2200" dirty="0" err="1">
                <a:latin typeface="Times New Roman" panose="02020603050405020304" pitchFamily="18" charset="0"/>
                <a:cs typeface="Times New Roman" panose="02020603050405020304" pitchFamily="18" charset="0"/>
              </a:rPr>
              <a:t>minimálni</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výkupni</a:t>
            </a:r>
            <a:r>
              <a:rPr lang="cs-CZ" sz="2200" dirty="0">
                <a:latin typeface="Times New Roman" panose="02020603050405020304" pitchFamily="18" charset="0"/>
                <a:cs typeface="Times New Roman" panose="02020603050405020304" pitchFamily="18" charset="0"/>
              </a:rPr>
              <a:t>́ ceny a </a:t>
            </a:r>
            <a:r>
              <a:rPr lang="cs-CZ" sz="2200" dirty="0" err="1">
                <a:latin typeface="Times New Roman" panose="02020603050405020304" pitchFamily="18" charset="0"/>
                <a:cs typeface="Times New Roman" panose="02020603050405020304" pitchFamily="18" charset="0"/>
              </a:rPr>
              <a:t>umožňuje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výrobcům</a:t>
            </a:r>
            <a:r>
              <a:rPr lang="cs-CZ" sz="2200" dirty="0">
                <a:latin typeface="Times New Roman" panose="02020603050405020304" pitchFamily="18" charset="0"/>
                <a:cs typeface="Times New Roman" panose="02020603050405020304" pitchFamily="18" charset="0"/>
              </a:rPr>
              <a:t> z </a:t>
            </a:r>
            <a:r>
              <a:rPr lang="cs-CZ" sz="2200" dirty="0" err="1">
                <a:latin typeface="Times New Roman" panose="02020603050405020304" pitchFamily="18" charset="0"/>
                <a:cs typeface="Times New Roman" panose="02020603050405020304" pitchFamily="18" charset="0"/>
              </a:rPr>
              <a:t>obnovitelných</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zdroju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uzavírat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dlouhodobe</a:t>
            </a:r>
            <a:r>
              <a:rPr lang="cs-CZ" sz="2200" dirty="0">
                <a:latin typeface="Times New Roman" panose="02020603050405020304" pitchFamily="18" charset="0"/>
                <a:cs typeface="Times New Roman" panose="02020603050405020304" pitchFamily="18" charset="0"/>
              </a:rPr>
              <a:t>́ smlouvy. </a:t>
            </a: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60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FB8D0B-6269-0143-B8BE-DD364F45609D}"/>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Rada vlády pro udržitelný rozvoj </a:t>
            </a:r>
          </a:p>
          <a:p>
            <a:pPr lvl="1"/>
            <a:r>
              <a:rPr lang="cs-CZ" sz="1800" dirty="0">
                <a:latin typeface="Times New Roman" panose="02020603050405020304" pitchFamily="18" charset="0"/>
                <a:cs typeface="Times New Roman" panose="02020603050405020304" pitchFamily="18" charset="0"/>
              </a:rPr>
              <a:t>je </a:t>
            </a:r>
            <a:r>
              <a:rPr lang="cs-CZ" sz="1800" dirty="0" err="1">
                <a:latin typeface="Times New Roman" panose="02020603050405020304" pitchFamily="18" charset="0"/>
                <a:cs typeface="Times New Roman" panose="02020603050405020304" pitchFamily="18" charset="0"/>
              </a:rPr>
              <a:t>poradním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orgánem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vlády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Česke</a:t>
            </a:r>
            <a:r>
              <a:rPr lang="cs-CZ" sz="1800" dirty="0">
                <a:latin typeface="Times New Roman" panose="02020603050405020304" pitchFamily="18" charset="0"/>
                <a:cs typeface="Times New Roman" panose="02020603050405020304" pitchFamily="18" charset="0"/>
              </a:rPr>
              <a:t>́ republiky ve </a:t>
            </a:r>
            <a:r>
              <a:rPr lang="cs-CZ" sz="1800" dirty="0" err="1">
                <a:latin typeface="Times New Roman" panose="02020603050405020304" pitchFamily="18" charset="0"/>
                <a:cs typeface="Times New Roman" panose="02020603050405020304" pitchFamily="18" charset="0"/>
              </a:rPr>
              <a:t>věcech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strategického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plánováni</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udržitelného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roz</a:t>
            </a:r>
            <a:r>
              <a:rPr lang="cs-CZ" sz="1800" dirty="0">
                <a:latin typeface="Times New Roman" panose="02020603050405020304" pitchFamily="18" charset="0"/>
                <a:cs typeface="Times New Roman" panose="02020603050405020304" pitchFamily="18" charset="0"/>
              </a:rPr>
              <a:t>- voje. Ve </a:t>
            </a:r>
            <a:r>
              <a:rPr lang="cs-CZ" sz="1800" dirty="0" err="1">
                <a:latin typeface="Times New Roman" panose="02020603050405020304" pitchFamily="18" charset="0"/>
                <a:cs typeface="Times New Roman" panose="02020603050405020304" pitchFamily="18" charset="0"/>
              </a:rPr>
              <a:t>sve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činnosti</a:t>
            </a:r>
            <a:r>
              <a:rPr lang="cs-CZ" sz="1800" dirty="0">
                <a:latin typeface="Times New Roman" panose="02020603050405020304" pitchFamily="18" charset="0"/>
                <a:cs typeface="Times New Roman" panose="02020603050405020304" pitchFamily="18" charset="0"/>
              </a:rPr>
              <a:t> pak: „iniciuje, koncipuje, koordinuje, sleduje, vyhodnocuje a podporuje </a:t>
            </a:r>
            <a:r>
              <a:rPr lang="cs-CZ" sz="1800" dirty="0" err="1">
                <a:latin typeface="Times New Roman" panose="02020603050405020304" pitchFamily="18" charset="0"/>
                <a:cs typeface="Times New Roman" panose="02020603050405020304" pitchFamily="18" charset="0"/>
              </a:rPr>
              <a:t>strategicke</a:t>
            </a:r>
            <a:r>
              <a:rPr lang="cs-CZ" sz="1800" dirty="0">
                <a:latin typeface="Times New Roman" panose="02020603050405020304" pitchFamily="18" charset="0"/>
                <a:cs typeface="Times New Roman" panose="02020603050405020304" pitchFamily="18" charset="0"/>
              </a:rPr>
              <a:t>́ dimenze v </a:t>
            </a:r>
            <a:r>
              <a:rPr lang="cs-CZ" sz="1800" dirty="0" err="1">
                <a:latin typeface="Times New Roman" panose="02020603050405020304" pitchFamily="18" charset="0"/>
                <a:cs typeface="Times New Roman" panose="02020603050405020304" pitchFamily="18" charset="0"/>
              </a:rPr>
              <a:t>řízeni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státu</a:t>
            </a:r>
            <a:r>
              <a:rPr lang="cs-CZ" sz="1800" dirty="0">
                <a:latin typeface="Times New Roman" panose="02020603050405020304" pitchFamily="18" charset="0"/>
                <a:cs typeface="Times New Roman" panose="02020603050405020304" pitchFamily="18" charset="0"/>
              </a:rPr>
              <a:t>. </a:t>
            </a:r>
            <a:endParaRPr lang="cs-CZ" sz="2200" dirty="0">
              <a:latin typeface="Times New Roman" panose="02020603050405020304" pitchFamily="18" charset="0"/>
              <a:cs typeface="Times New Roman" panose="02020603050405020304" pitchFamily="18" charset="0"/>
            </a:endParaRPr>
          </a:p>
          <a:p>
            <a:pPr lvl="1"/>
            <a:r>
              <a:rPr lang="cs-CZ" sz="2200" dirty="0">
                <a:latin typeface="Times New Roman" panose="02020603050405020304" pitchFamily="18" charset="0"/>
                <a:cs typeface="Times New Roman" panose="02020603050405020304" pitchFamily="18" charset="0"/>
              </a:rPr>
              <a:t>Klíčovým dokumentem- strategický rámec ČR 2030</a:t>
            </a:r>
            <a:endParaRPr lang="cs-CZ" sz="1800" dirty="0">
              <a:latin typeface="Times New Roman" panose="02020603050405020304" pitchFamily="18" charset="0"/>
              <a:cs typeface="Times New Roman" panose="02020603050405020304" pitchFamily="18" charset="0"/>
            </a:endParaRPr>
          </a:p>
          <a:p>
            <a:pPr lvl="1"/>
            <a:r>
              <a:rPr lang="cs-CZ" sz="2200" dirty="0">
                <a:latin typeface="Times New Roman" panose="02020603050405020304" pitchFamily="18" charset="0"/>
                <a:cs typeface="Times New Roman" panose="02020603050405020304" pitchFamily="18" charset="0"/>
              </a:rPr>
              <a:t>Fórum udržitelného rozvoje- příležitostné setkání- vytvoření veřejného prostoru k diskuzím </a:t>
            </a:r>
          </a:p>
          <a:p>
            <a:pPr lvl="1"/>
            <a:r>
              <a:rPr lang="cs-CZ" sz="2200" dirty="0">
                <a:latin typeface="Times New Roman" panose="02020603050405020304" pitchFamily="18" charset="0"/>
                <a:cs typeface="Times New Roman" panose="02020603050405020304" pitchFamily="18" charset="0"/>
              </a:rPr>
              <a:t>Evropský týden udržitelného rozvoje</a:t>
            </a:r>
          </a:p>
          <a:p>
            <a:pPr lvl="1"/>
            <a:r>
              <a:rPr lang="cs-CZ" sz="2200" dirty="0">
                <a:latin typeface="Times New Roman" panose="02020603050405020304" pitchFamily="18" charset="0"/>
                <a:cs typeface="Times New Roman" panose="02020603050405020304" pitchFamily="18" charset="0"/>
              </a:rPr>
              <a:t>Česká rada pro udržitelný rozvoj </a:t>
            </a:r>
          </a:p>
          <a:p>
            <a:pPr lvl="1"/>
            <a:endParaRPr lang="cs-CZ" sz="2200" dirty="0">
              <a:latin typeface="Times New Roman" panose="02020603050405020304" pitchFamily="18" charset="0"/>
              <a:cs typeface="Times New Roman" panose="02020603050405020304" pitchFamily="18" charset="0"/>
            </a:endParaRPr>
          </a:p>
          <a:p>
            <a:pPr lvl="1"/>
            <a:r>
              <a:rPr lang="cs-CZ" sz="2200" dirty="0">
                <a:latin typeface="Times New Roman" panose="02020603050405020304" pitchFamily="18" charset="0"/>
                <a:cs typeface="Times New Roman" panose="02020603050405020304" pitchFamily="18" charset="0"/>
              </a:rPr>
              <a:t>Studium v ČR- </a:t>
            </a:r>
            <a:r>
              <a:rPr lang="cs-CZ" sz="2200" dirty="0" err="1">
                <a:latin typeface="Times New Roman" panose="02020603050405020304" pitchFamily="18" charset="0"/>
                <a:cs typeface="Times New Roman" panose="02020603050405020304" pitchFamily="18" charset="0"/>
              </a:rPr>
              <a:t>Katedře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sociálni</a:t>
            </a:r>
            <a:r>
              <a:rPr lang="cs-CZ" sz="2200" dirty="0">
                <a:latin typeface="Times New Roman" panose="02020603050405020304" pitchFamily="18" charset="0"/>
                <a:cs typeface="Times New Roman" panose="02020603050405020304" pitchFamily="18" charset="0"/>
              </a:rPr>
              <a:t>́ a </a:t>
            </a:r>
            <a:r>
              <a:rPr lang="cs-CZ" sz="2200" dirty="0" err="1">
                <a:latin typeface="Times New Roman" panose="02020603050405020304" pitchFamily="18" charset="0"/>
                <a:cs typeface="Times New Roman" panose="02020603050405020304" pitchFamily="18" charset="0"/>
              </a:rPr>
              <a:t>kulturni</a:t>
            </a:r>
            <a:r>
              <a:rPr lang="cs-CZ" sz="2200" dirty="0">
                <a:latin typeface="Times New Roman" panose="02020603050405020304" pitchFamily="18" charset="0"/>
                <a:cs typeface="Times New Roman" panose="02020603050405020304" pitchFamily="18" charset="0"/>
              </a:rPr>
              <a:t>́ ekologie Fakulty </a:t>
            </a:r>
            <a:r>
              <a:rPr lang="cs-CZ" sz="2200" dirty="0" err="1">
                <a:latin typeface="Times New Roman" panose="02020603050405020304" pitchFamily="18" charset="0"/>
                <a:cs typeface="Times New Roman" panose="02020603050405020304" pitchFamily="18" charset="0"/>
              </a:rPr>
              <a:t>humanitních</a:t>
            </a:r>
            <a:r>
              <a:rPr lang="cs-CZ" sz="2200" dirty="0">
                <a:latin typeface="Times New Roman" panose="02020603050405020304" pitchFamily="18" charset="0"/>
                <a:cs typeface="Times New Roman" panose="02020603050405020304" pitchFamily="18" charset="0"/>
              </a:rPr>
              <a:t> studií Univerzity Karlovy</a:t>
            </a:r>
          </a:p>
          <a:p>
            <a:pPr lvl="1"/>
            <a:r>
              <a:rPr lang="cs-CZ" sz="2200" dirty="0">
                <a:latin typeface="Times New Roman" panose="02020603050405020304" pitchFamily="18" charset="0"/>
                <a:cs typeface="Times New Roman" panose="02020603050405020304" pitchFamily="18" charset="0"/>
              </a:rPr>
              <a:t>PODPORA UR- </a:t>
            </a:r>
            <a:r>
              <a:rPr lang="cs-CZ" sz="2200" dirty="0" err="1">
                <a:latin typeface="Times New Roman" panose="02020603050405020304" pitchFamily="18" charset="0"/>
                <a:cs typeface="Times New Roman" panose="02020603050405020304" pitchFamily="18" charset="0"/>
              </a:rPr>
              <a:t>Ekotopfilmu</a:t>
            </a:r>
            <a:r>
              <a:rPr lang="cs-CZ" sz="2200" dirty="0">
                <a:latin typeface="Times New Roman" panose="02020603050405020304" pitchFamily="18" charset="0"/>
                <a:cs typeface="Times New Roman" panose="02020603050405020304" pitchFamily="18" charset="0"/>
              </a:rPr>
              <a:t> </a:t>
            </a:r>
          </a:p>
          <a:p>
            <a:pPr lvl="1"/>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444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A8AA9F-4F04-0049-BE26-07235747F753}"/>
              </a:ext>
            </a:extLst>
          </p:cNvPr>
          <p:cNvSpPr>
            <a:spLocks noGrp="1"/>
          </p:cNvSpPr>
          <p:nvPr>
            <p:ph idx="1"/>
          </p:nvPr>
        </p:nvSpPr>
        <p:spPr>
          <a:xfrm>
            <a:off x="457200" y="665018"/>
            <a:ext cx="8229600" cy="5461145"/>
          </a:xfrm>
        </p:spPr>
        <p:txBody>
          <a:bodyPr>
            <a:normAutofit/>
          </a:bodyPr>
          <a:lstStyle/>
          <a:p>
            <a:r>
              <a:rPr lang="cs-CZ" sz="2200" b="1" dirty="0">
                <a:latin typeface="Times New Roman" panose="02020603050405020304" pitchFamily="18" charset="0"/>
                <a:cs typeface="Times New Roman" panose="02020603050405020304" pitchFamily="18" charset="0"/>
              </a:rPr>
              <a:t>UDRŽITELNÁ VÝSTAVBA BUDOV A JEJÍ UPLATŇOVÁNÍ VE STŘEDNÍ EVROPĚ </a:t>
            </a:r>
          </a:p>
          <a:p>
            <a:endParaRPr lang="cs-CZ" sz="2200" b="1"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Součástí trvale udržitelného rozvoje- konkrétně ve stavebnictví a užívání staveb</a:t>
            </a:r>
          </a:p>
          <a:p>
            <a:r>
              <a:rPr lang="cs-CZ" sz="2200" dirty="0">
                <a:latin typeface="Times New Roman" panose="02020603050405020304" pitchFamily="18" charset="0"/>
                <a:cs typeface="Times New Roman" panose="02020603050405020304" pitchFamily="18" charset="0"/>
              </a:rPr>
              <a:t>Výstavba, která uvádí v soulad environmentální́, sociální́ a ekonomické́ aspekty při výstavbě̌ a provozu budov. </a:t>
            </a:r>
          </a:p>
          <a:p>
            <a:r>
              <a:rPr lang="cs-CZ" sz="2200" dirty="0">
                <a:latin typeface="Times New Roman" panose="02020603050405020304" pitchFamily="18" charset="0"/>
                <a:cs typeface="Times New Roman" panose="02020603050405020304" pitchFamily="18" charset="0"/>
              </a:rPr>
              <a:t>V praxi jsou různá certifikační schémata, která pomáhá určit do jaké kategorie budova spadá</a:t>
            </a:r>
          </a:p>
          <a:p>
            <a:r>
              <a:rPr lang="cs-CZ" sz="2200" dirty="0">
                <a:latin typeface="Times New Roman" panose="02020603050405020304" pitchFamily="18" charset="0"/>
                <a:cs typeface="Times New Roman" panose="02020603050405020304" pitchFamily="18" charset="0"/>
              </a:rPr>
              <a:t>Agenda 21 pro udržitelnou výstavbu navazuje na dokument Agendy 21, která definuje udržitelnou budovu, která vykazuje následující aspekty:</a:t>
            </a:r>
          </a:p>
          <a:p>
            <a:endParaRPr lang="cs-CZ" sz="2200" dirty="0">
              <a:latin typeface="Times New Roman" panose="02020603050405020304" pitchFamily="18" charset="0"/>
              <a:cs typeface="Times New Roman" panose="02020603050405020304" pitchFamily="18" charset="0"/>
            </a:endParaRPr>
          </a:p>
          <a:p>
            <a:endParaRPr lang="cs-CZ"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406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4E0ED-9FEA-4F4E-8136-31090F104B99}"/>
              </a:ext>
            </a:extLst>
          </p:cNvPr>
          <p:cNvSpPr>
            <a:spLocks noGrp="1"/>
          </p:cNvSpPr>
          <p:nvPr>
            <p:ph idx="1"/>
          </p:nvPr>
        </p:nvSpPr>
        <p:spPr>
          <a:xfrm>
            <a:off x="457200" y="748146"/>
            <a:ext cx="8229600" cy="5378018"/>
          </a:xfrm>
        </p:spPr>
        <p:txBody>
          <a:bodyPr>
            <a:normAutofit fontScale="85000" lnSpcReduction="20000"/>
          </a:bodyPr>
          <a:lstStyle/>
          <a:p>
            <a:r>
              <a:rPr lang="cs-CZ" sz="2800" dirty="0" err="1">
                <a:latin typeface="Times New Roman" panose="02020603050405020304" pitchFamily="18" charset="0"/>
                <a:cs typeface="Times New Roman" panose="02020603050405020304" pitchFamily="18" charset="0"/>
              </a:rPr>
              <a:t>spotřebováva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minimálni</a:t>
            </a:r>
            <a:r>
              <a:rPr lang="cs-CZ" sz="2800" dirty="0">
                <a:latin typeface="Times New Roman" panose="02020603050405020304" pitchFamily="18" charset="0"/>
                <a:cs typeface="Times New Roman" panose="02020603050405020304" pitchFamily="18" charset="0"/>
              </a:rPr>
              <a:t>́ množství energie a vody </a:t>
            </a:r>
            <a:r>
              <a:rPr lang="cs-CZ" sz="2800" dirty="0" err="1">
                <a:latin typeface="Times New Roman" panose="02020603050405020304" pitchFamily="18" charset="0"/>
                <a:cs typeface="Times New Roman" panose="02020603050405020304" pitchFamily="18" charset="0"/>
              </a:rPr>
              <a:t>během</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svého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života</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využíva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efektivne</a:t>
            </a:r>
            <a:r>
              <a:rPr lang="cs-CZ" sz="2800" dirty="0">
                <a:latin typeface="Times New Roman" panose="02020603050405020304" pitchFamily="18" charset="0"/>
                <a:cs typeface="Times New Roman" panose="02020603050405020304" pitchFamily="18" charset="0"/>
              </a:rPr>
              <a:t>̌ suroviny (</a:t>
            </a:r>
            <a:r>
              <a:rPr lang="cs-CZ" sz="2800" dirty="0" err="1">
                <a:latin typeface="Times New Roman" panose="02020603050405020304" pitchFamily="18" charset="0"/>
                <a:cs typeface="Times New Roman" panose="02020603050405020304" pitchFamily="18" charset="0"/>
              </a:rPr>
              <a:t>materiály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šetrne</a:t>
            </a:r>
            <a:r>
              <a:rPr lang="cs-CZ" sz="2800" dirty="0">
                <a:latin typeface="Times New Roman" panose="02020603050405020304" pitchFamily="18" charset="0"/>
                <a:cs typeface="Times New Roman" panose="02020603050405020304" pitchFamily="18" charset="0"/>
              </a:rPr>
              <a:t>́ k </a:t>
            </a:r>
            <a:r>
              <a:rPr lang="cs-CZ" sz="2800" dirty="0" err="1">
                <a:latin typeface="Times New Roman" panose="02020603050405020304" pitchFamily="18" charset="0"/>
                <a:cs typeface="Times New Roman" panose="02020603050405020304" pitchFamily="18" charset="0"/>
              </a:rPr>
              <a:t>životnímu</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prostředi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obnovitelne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materiály</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ma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zajištěnu</a:t>
            </a:r>
            <a:r>
              <a:rPr lang="cs-CZ" sz="2800" dirty="0">
                <a:latin typeface="Times New Roman" panose="02020603050405020304" pitchFamily="18" charset="0"/>
                <a:cs typeface="Times New Roman" panose="02020603050405020304" pitchFamily="18" charset="0"/>
              </a:rPr>
              <a:t> dlouhou dobu </a:t>
            </a:r>
            <a:r>
              <a:rPr lang="cs-CZ" sz="2800" dirty="0" err="1">
                <a:latin typeface="Times New Roman" panose="02020603050405020304" pitchFamily="18" charset="0"/>
                <a:cs typeface="Times New Roman" panose="02020603050405020304" pitchFamily="18" charset="0"/>
              </a:rPr>
              <a:t>životnosti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kvalitni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konstrukčni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zpracováni</a:t>
            </a:r>
            <a:r>
              <a:rPr lang="cs-CZ" sz="2800" dirty="0">
                <a:latin typeface="Times New Roman" panose="02020603050405020304" pitchFamily="18" charset="0"/>
                <a:cs typeface="Times New Roman" panose="02020603050405020304" pitchFamily="18" charset="0"/>
              </a:rPr>
              <a:t>́, adaptabilita </a:t>
            </a:r>
            <a:r>
              <a:rPr lang="cs-CZ" sz="2800" dirty="0" err="1">
                <a:latin typeface="Times New Roman" panose="02020603050405020304" pitchFamily="18" charset="0"/>
                <a:cs typeface="Times New Roman" panose="02020603050405020304" pitchFamily="18" charset="0"/>
              </a:rPr>
              <a:t>kon</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strukce</a:t>
            </a:r>
            <a:r>
              <a:rPr lang="cs-CZ" sz="2800" dirty="0">
                <a:latin typeface="Times New Roman" panose="02020603050405020304" pitchFamily="18" charset="0"/>
                <a:cs typeface="Times New Roman" panose="02020603050405020304" pitchFamily="18" charset="0"/>
              </a:rPr>
              <a:t> pro </a:t>
            </a:r>
            <a:r>
              <a:rPr lang="cs-CZ" sz="2800" dirty="0" err="1">
                <a:latin typeface="Times New Roman" panose="02020603050405020304" pitchFamily="18" charset="0"/>
                <a:cs typeface="Times New Roman" panose="02020603050405020304" pitchFamily="18" charset="0"/>
              </a:rPr>
              <a:t>různe</a:t>
            </a:r>
            <a:r>
              <a:rPr lang="cs-CZ" sz="2800" dirty="0">
                <a:latin typeface="Times New Roman" panose="02020603050405020304" pitchFamily="18" charset="0"/>
                <a:cs typeface="Times New Roman" panose="02020603050405020304" pitchFamily="18" charset="0"/>
              </a:rPr>
              <a:t>́ druhy provozu), </a:t>
            </a:r>
          </a:p>
          <a:p>
            <a:r>
              <a:rPr lang="cs-CZ" sz="2800" dirty="0" err="1">
                <a:latin typeface="Times New Roman" panose="02020603050405020304" pitchFamily="18" charset="0"/>
                <a:cs typeface="Times New Roman" panose="02020603050405020304" pitchFamily="18" charset="0"/>
              </a:rPr>
              <a:t>vytváři</a:t>
            </a:r>
            <a:r>
              <a:rPr lang="cs-CZ" sz="2800" dirty="0">
                <a:latin typeface="Times New Roman" panose="02020603050405020304" pitchFamily="18" charset="0"/>
                <a:cs typeface="Times New Roman" panose="02020603050405020304" pitchFamily="18" charset="0"/>
              </a:rPr>
              <a:t>́ co </a:t>
            </a:r>
            <a:r>
              <a:rPr lang="cs-CZ" sz="2800" dirty="0" err="1">
                <a:latin typeface="Times New Roman" panose="02020603050405020304" pitchFamily="18" charset="0"/>
                <a:cs typeface="Times New Roman" panose="02020603050405020304" pitchFamily="18" charset="0"/>
              </a:rPr>
              <a:t>nejmenši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množstvi</a:t>
            </a:r>
            <a:r>
              <a:rPr lang="cs-CZ" sz="2800" dirty="0">
                <a:latin typeface="Times New Roman" panose="02020603050405020304" pitchFamily="18" charset="0"/>
                <a:cs typeface="Times New Roman" panose="02020603050405020304" pitchFamily="18" charset="0"/>
              </a:rPr>
              <a:t>́ odpadu a </a:t>
            </a:r>
            <a:r>
              <a:rPr lang="cs-CZ" sz="2800" dirty="0" err="1">
                <a:latin typeface="Times New Roman" panose="02020603050405020304" pitchFamily="18" charset="0"/>
                <a:cs typeface="Times New Roman" panose="02020603050405020304" pitchFamily="18" charset="0"/>
              </a:rPr>
              <a:t>znečištěni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během</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svého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života</a:t>
            </a:r>
            <a:r>
              <a:rPr lang="cs-CZ" sz="2800" dirty="0">
                <a:latin typeface="Times New Roman" panose="02020603050405020304" pitchFamily="18" charset="0"/>
                <a:cs typeface="Times New Roman" panose="02020603050405020304" pitchFamily="18" charset="0"/>
              </a:rPr>
              <a:t> (trvanlivost, </a:t>
            </a:r>
            <a:r>
              <a:rPr lang="cs-CZ" sz="2800" dirty="0" err="1">
                <a:latin typeface="Times New Roman" panose="02020603050405020304" pitchFamily="18" charset="0"/>
                <a:cs typeface="Times New Roman" panose="02020603050405020304" pitchFamily="18" charset="0"/>
              </a:rPr>
              <a:t>recyklo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vatelnost</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efektivne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využíva</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půdu</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dobře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zapada</a:t>
            </a:r>
            <a:r>
              <a:rPr lang="cs-CZ" sz="2800" dirty="0">
                <a:latin typeface="Times New Roman" panose="02020603050405020304" pitchFamily="18" charset="0"/>
                <a:cs typeface="Times New Roman" panose="02020603050405020304" pitchFamily="18" charset="0"/>
              </a:rPr>
              <a:t>́ do </a:t>
            </a:r>
            <a:r>
              <a:rPr lang="cs-CZ" sz="2800" dirty="0" err="1">
                <a:latin typeface="Times New Roman" panose="02020603050405020304" pitchFamily="18" charset="0"/>
                <a:cs typeface="Times New Roman" panose="02020603050405020304" pitchFamily="18" charset="0"/>
              </a:rPr>
              <a:t>přirozeného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životního</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prostředi</a:t>
            </a:r>
            <a:r>
              <a:rPr lang="cs-CZ" sz="2800" dirty="0">
                <a:latin typeface="Times New Roman" panose="02020603050405020304" pitchFamily="18" charset="0"/>
                <a:cs typeface="Times New Roman" panose="02020603050405020304" pitchFamily="18" charset="0"/>
              </a:rPr>
              <a:t>́, </a:t>
            </a:r>
          </a:p>
          <a:p>
            <a:r>
              <a:rPr lang="cs-CZ" sz="2800" dirty="0">
                <a:latin typeface="Times New Roman" panose="02020603050405020304" pitchFamily="18" charset="0"/>
                <a:cs typeface="Times New Roman" panose="02020603050405020304" pitchFamily="18" charset="0"/>
              </a:rPr>
              <a:t>je ekonomicky </a:t>
            </a:r>
            <a:r>
              <a:rPr lang="cs-CZ" sz="2800" dirty="0" err="1">
                <a:latin typeface="Times New Roman" panose="02020603050405020304" pitchFamily="18" charset="0"/>
                <a:cs typeface="Times New Roman" panose="02020603050405020304" pitchFamily="18" charset="0"/>
              </a:rPr>
              <a:t>efektivni</a:t>
            </a:r>
            <a:r>
              <a:rPr lang="cs-CZ" sz="2800" dirty="0">
                <a:latin typeface="Times New Roman" panose="02020603050405020304" pitchFamily="18" charset="0"/>
                <a:cs typeface="Times New Roman" panose="02020603050405020304" pitchFamily="18" charset="0"/>
              </a:rPr>
              <a:t>́ z hlediska realizace i provozu, </a:t>
            </a:r>
          </a:p>
          <a:p>
            <a:r>
              <a:rPr lang="cs-CZ" sz="2800" dirty="0">
                <a:latin typeface="Times New Roman" panose="02020603050405020304" pitchFamily="18" charset="0"/>
                <a:cs typeface="Times New Roman" panose="02020603050405020304" pitchFamily="18" charset="0"/>
              </a:rPr>
              <a:t>uspokojuje </a:t>
            </a:r>
            <a:r>
              <a:rPr lang="cs-CZ" sz="2800" dirty="0" err="1">
                <a:latin typeface="Times New Roman" panose="02020603050405020304" pitchFamily="18" charset="0"/>
                <a:cs typeface="Times New Roman" panose="02020603050405020304" pitchFamily="18" charset="0"/>
              </a:rPr>
              <a:t>potřeby</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uživatele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nyni</a:t>
            </a:r>
            <a:r>
              <a:rPr lang="cs-CZ" sz="2800" dirty="0">
                <a:latin typeface="Times New Roman" panose="02020603050405020304" pitchFamily="18" charset="0"/>
                <a:cs typeface="Times New Roman" panose="02020603050405020304" pitchFamily="18" charset="0"/>
              </a:rPr>
              <a:t>́ i v budoucnosti (</a:t>
            </a:r>
            <a:r>
              <a:rPr lang="cs-CZ" sz="2800" dirty="0" err="1">
                <a:latin typeface="Times New Roman" panose="02020603050405020304" pitchFamily="18" charset="0"/>
                <a:cs typeface="Times New Roman" panose="02020603050405020304" pitchFamily="18" charset="0"/>
              </a:rPr>
              <a:t>pružnost</a:t>
            </a:r>
            <a:r>
              <a:rPr lang="cs-CZ" sz="2800" dirty="0">
                <a:latin typeface="Times New Roman" panose="02020603050405020304" pitchFamily="18" charset="0"/>
                <a:cs typeface="Times New Roman" panose="02020603050405020304" pitchFamily="18" charset="0"/>
              </a:rPr>
              <a:t>, adaptabilita, kvalita </a:t>
            </a:r>
            <a:r>
              <a:rPr lang="cs-CZ" sz="2800" dirty="0" err="1">
                <a:latin typeface="Times New Roman" panose="02020603050405020304" pitchFamily="18" charset="0"/>
                <a:cs typeface="Times New Roman" panose="02020603050405020304" pitchFamily="18" charset="0"/>
              </a:rPr>
              <a:t>místa</a:t>
            </a:r>
            <a:r>
              <a:rPr lang="cs-CZ" sz="2800" dirty="0">
                <a:latin typeface="Times New Roman" panose="02020603050405020304" pitchFamily="18" charset="0"/>
                <a:cs typeface="Times New Roman" panose="02020603050405020304" pitchFamily="18" charset="0"/>
              </a:rPr>
              <a:t>), </a:t>
            </a:r>
          </a:p>
          <a:p>
            <a:r>
              <a:rPr lang="cs-CZ" sz="2800" dirty="0" err="1">
                <a:latin typeface="Times New Roman" panose="02020603050405020304" pitchFamily="18" charset="0"/>
                <a:cs typeface="Times New Roman" panose="02020603050405020304" pitchFamily="18" charset="0"/>
              </a:rPr>
              <a:t>vytváři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zdrave</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životni</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prostředi</a:t>
            </a:r>
            <a:r>
              <a:rPr lang="cs-CZ" sz="2800" dirty="0">
                <a:latin typeface="Times New Roman" panose="02020603050405020304" pitchFamily="18" charset="0"/>
                <a:cs typeface="Times New Roman" panose="02020603050405020304" pitchFamily="18" charset="0"/>
              </a:rPr>
              <a:t>́ v </a:t>
            </a:r>
            <a:r>
              <a:rPr lang="cs-CZ" sz="2800" dirty="0" err="1">
                <a:latin typeface="Times New Roman" panose="02020603050405020304" pitchFamily="18" charset="0"/>
                <a:cs typeface="Times New Roman" panose="02020603050405020304" pitchFamily="18" charset="0"/>
              </a:rPr>
              <a:t>interiéru</a:t>
            </a:r>
            <a:r>
              <a:rPr lang="cs-CZ" sz="2800" dirty="0">
                <a:latin typeface="Times New Roman" panose="02020603050405020304" pitchFamily="18" charset="0"/>
                <a:cs typeface="Times New Roman" panose="02020603050405020304" pitchFamily="18" charset="0"/>
              </a:rPr>
              <a:t>. </a:t>
            </a:r>
          </a:p>
          <a:p>
            <a:endParaRPr lang="cs-CZ" dirty="0"/>
          </a:p>
        </p:txBody>
      </p:sp>
    </p:spTree>
    <p:extLst>
      <p:ext uri="{BB962C8B-B14F-4D97-AF65-F5344CB8AC3E}">
        <p14:creationId xmlns:p14="http://schemas.microsoft.com/office/powerpoint/2010/main" val="9957200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9635B0-85DD-C249-BB7C-E7A054287EDA}"/>
              </a:ext>
            </a:extLst>
          </p:cNvPr>
          <p:cNvSpPr>
            <a:spLocks noGrp="1"/>
          </p:cNvSpPr>
          <p:nvPr>
            <p:ph idx="1"/>
          </p:nvPr>
        </p:nvSpPr>
        <p:spPr>
          <a:xfrm>
            <a:off x="457200" y="685800"/>
            <a:ext cx="8229600" cy="5440363"/>
          </a:xfrm>
        </p:spPr>
        <p:txBody>
          <a:bodyPr>
            <a:normAutofit/>
          </a:bodyPr>
          <a:lstStyle/>
          <a:p>
            <a:r>
              <a:rPr lang="cs-CZ" sz="2200" dirty="0">
                <a:latin typeface="Times New Roman" panose="02020603050405020304" pitchFamily="18" charset="0"/>
                <a:cs typeface="Times New Roman" panose="02020603050405020304" pitchFamily="18" charset="0"/>
              </a:rPr>
              <a:t>Principy udržitelného rozvoje </a:t>
            </a:r>
          </a:p>
          <a:p>
            <a:pPr lvl="1"/>
            <a:r>
              <a:rPr lang="cs-CZ" sz="1800" dirty="0">
                <a:latin typeface="Times New Roman" panose="02020603050405020304" pitchFamily="18" charset="0"/>
                <a:cs typeface="Times New Roman" panose="02020603050405020304" pitchFamily="18" charset="0"/>
              </a:rPr>
              <a:t>Stavební průmysl a vystavené prostředí zahrnující existenci a provoz všech produktů stavební́ činnosti, jako jsou budovy, mosty, silnice, sila, přehrady aj., </a:t>
            </a:r>
          </a:p>
          <a:p>
            <a:pPr lvl="1"/>
            <a:r>
              <a:rPr lang="cs-CZ" sz="1800" dirty="0">
                <a:latin typeface="Times New Roman" panose="02020603050405020304" pitchFamily="18" charset="0"/>
                <a:cs typeface="Times New Roman" panose="02020603050405020304" pitchFamily="18" charset="0"/>
              </a:rPr>
              <a:t>Stavebnictví je v EU největší průmyslový </a:t>
            </a:r>
            <a:r>
              <a:rPr lang="cs-CZ" sz="1800" dirty="0" err="1">
                <a:latin typeface="Times New Roman" panose="02020603050405020304" pitchFamily="18" charset="0"/>
                <a:cs typeface="Times New Roman" panose="02020603050405020304" pitchFamily="18" charset="0"/>
              </a:rPr>
              <a:t>sektro</a:t>
            </a:r>
            <a:r>
              <a:rPr lang="cs-CZ" sz="1800" dirty="0">
                <a:latin typeface="Times New Roman" panose="02020603050405020304" pitchFamily="18" charset="0"/>
                <a:cs typeface="Times New Roman" panose="02020603050405020304" pitchFamily="18" charset="0"/>
              </a:rPr>
              <a:t>- 11%HDP, 7,5% aktivního obyvatelstva </a:t>
            </a:r>
          </a:p>
          <a:p>
            <a:pPr lvl="1"/>
            <a:r>
              <a:rPr lang="cs-CZ" sz="1800" dirty="0">
                <a:latin typeface="Times New Roman" panose="02020603050405020304" pitchFamily="18" charset="0"/>
                <a:cs typeface="Times New Roman" panose="02020603050405020304" pitchFamily="18" charset="0"/>
              </a:rPr>
              <a:t>40% spotřeba energie a přibližně stejné % produkce emisí </a:t>
            </a:r>
            <a:r>
              <a:rPr lang="cs-CZ" sz="1800" dirty="0" err="1">
                <a:latin typeface="Times New Roman" panose="02020603050405020304" pitchFamily="18" charset="0"/>
                <a:cs typeface="Times New Roman" panose="02020603050405020304" pitchFamily="18" charset="0"/>
              </a:rPr>
              <a:t>sklen.plynů</a:t>
            </a:r>
            <a:r>
              <a:rPr lang="cs-CZ" sz="1800" dirty="0">
                <a:latin typeface="Times New Roman" panose="02020603050405020304" pitchFamily="18" charset="0"/>
                <a:cs typeface="Times New Roman" panose="02020603050405020304" pitchFamily="18" charset="0"/>
              </a:rPr>
              <a:t> (CO2)</a:t>
            </a:r>
          </a:p>
          <a:p>
            <a:pPr lvl="1"/>
            <a:r>
              <a:rPr lang="cs-CZ" sz="1800" dirty="0">
                <a:latin typeface="Times New Roman" panose="02020603050405020304" pitchFamily="18" charset="0"/>
                <a:cs typeface="Times New Roman" panose="02020603050405020304" pitchFamily="18" charset="0"/>
              </a:rPr>
              <a:t>Podstatně více ovlivňuje </a:t>
            </a:r>
            <a:r>
              <a:rPr lang="cs-CZ" sz="1800" dirty="0" err="1">
                <a:latin typeface="Times New Roman" panose="02020603050405020304" pitchFamily="18" charset="0"/>
                <a:cs typeface="Times New Roman" panose="02020603050405020304" pitchFamily="18" charset="0"/>
              </a:rPr>
              <a:t>živ.prostředí</a:t>
            </a:r>
            <a:r>
              <a:rPr lang="cs-CZ" sz="1800" dirty="0">
                <a:latin typeface="Times New Roman" panose="02020603050405020304" pitchFamily="18" charset="0"/>
                <a:cs typeface="Times New Roman" panose="02020603050405020304" pitchFamily="18" charset="0"/>
              </a:rPr>
              <a:t> -&gt; potenciál ke zlepšení </a:t>
            </a:r>
          </a:p>
          <a:p>
            <a:pPr lvl="1"/>
            <a:r>
              <a:rPr lang="cs-CZ" sz="1800" dirty="0">
                <a:latin typeface="Times New Roman" panose="02020603050405020304" pitchFamily="18" charset="0"/>
                <a:cs typeface="Times New Roman" panose="02020603050405020304" pitchFamily="18" charset="0"/>
              </a:rPr>
              <a:t>Efektivní využívání nových progresivních mat. a </a:t>
            </a:r>
            <a:r>
              <a:rPr lang="cs-CZ" sz="1800" dirty="0" err="1">
                <a:latin typeface="Times New Roman" panose="02020603050405020304" pitchFamily="18" charset="0"/>
                <a:cs typeface="Times New Roman" panose="02020603050405020304" pitchFamily="18" charset="0"/>
              </a:rPr>
              <a:t>kcí</a:t>
            </a:r>
            <a:r>
              <a:rPr lang="cs-CZ" sz="1800" dirty="0">
                <a:latin typeface="Times New Roman" panose="02020603050405020304" pitchFamily="18" charset="0"/>
                <a:cs typeface="Times New Roman" panose="02020603050405020304" pitchFamily="18" charset="0"/>
              </a:rPr>
              <a:t> řešení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Tradiční principy </a:t>
            </a:r>
            <a:r>
              <a:rPr lang="cs-CZ" sz="1800" dirty="0" err="1">
                <a:latin typeface="Times New Roman" panose="02020603050405020304" pitchFamily="18" charset="0"/>
                <a:cs typeface="Times New Roman" panose="02020603050405020304" pitchFamily="18" charset="0"/>
              </a:rPr>
              <a:t>vs</a:t>
            </a:r>
            <a:r>
              <a:rPr lang="cs-CZ" sz="1800" dirty="0">
                <a:latin typeface="Times New Roman" panose="02020603050405020304" pitchFamily="18" charset="0"/>
                <a:cs typeface="Times New Roman" panose="02020603050405020304" pitchFamily="18" charset="0"/>
              </a:rPr>
              <a:t> nové vycházejí ze 3 základních aspektů:</a:t>
            </a:r>
          </a:p>
          <a:p>
            <a:pPr lvl="2"/>
            <a:endParaRPr lang="cs-CZ" sz="1400" i="1" dirty="0">
              <a:latin typeface="Times New Roman" panose="02020603050405020304" pitchFamily="18" charset="0"/>
              <a:cs typeface="Times New Roman" panose="02020603050405020304" pitchFamily="18" charset="0"/>
            </a:endParaRPr>
          </a:p>
          <a:p>
            <a:pPr lvl="2"/>
            <a:r>
              <a:rPr lang="cs-CZ" sz="1400" i="1" dirty="0">
                <a:latin typeface="Times New Roman" panose="02020603050405020304" pitchFamily="18" charset="0"/>
                <a:cs typeface="Times New Roman" panose="02020603050405020304" pitchFamily="18" charset="0"/>
              </a:rPr>
              <a:t>Kvalita konstrukčního řešení 				kvalita životního prostředí </a:t>
            </a:r>
          </a:p>
          <a:p>
            <a:pPr lvl="2"/>
            <a:endParaRPr lang="cs-CZ" sz="1400" i="1" dirty="0">
              <a:latin typeface="Times New Roman" panose="02020603050405020304" pitchFamily="18" charset="0"/>
              <a:cs typeface="Times New Roman" panose="02020603050405020304" pitchFamily="18" charset="0"/>
            </a:endParaRPr>
          </a:p>
          <a:p>
            <a:pPr lvl="2"/>
            <a:r>
              <a:rPr lang="cs-CZ" sz="1400" i="1" dirty="0">
                <a:latin typeface="Times New Roman" panose="02020603050405020304" pitchFamily="18" charset="0"/>
                <a:cs typeface="Times New Roman" panose="02020603050405020304" pitchFamily="18" charset="0"/>
              </a:rPr>
              <a:t>Nákladů								ekonomická efektivita a omezení </a:t>
            </a:r>
          </a:p>
          <a:p>
            <a:pPr lvl="2"/>
            <a:endParaRPr lang="cs-CZ" sz="1400" i="1" dirty="0">
              <a:latin typeface="Times New Roman" panose="02020603050405020304" pitchFamily="18" charset="0"/>
              <a:cs typeface="Times New Roman" panose="02020603050405020304" pitchFamily="18" charset="0"/>
            </a:endParaRPr>
          </a:p>
          <a:p>
            <a:pPr lvl="2"/>
            <a:r>
              <a:rPr lang="cs-CZ" sz="1400" i="1" dirty="0">
                <a:latin typeface="Times New Roman" panose="02020603050405020304" pitchFamily="18" charset="0"/>
                <a:cs typeface="Times New Roman" panose="02020603050405020304" pitchFamily="18" charset="0"/>
              </a:rPr>
              <a:t>Času </a:t>
            </a:r>
            <a:r>
              <a:rPr lang="cs-CZ" sz="1400" dirty="0">
                <a:latin typeface="Times New Roman" panose="02020603050405020304" pitchFamily="18" charset="0"/>
                <a:cs typeface="Times New Roman" panose="02020603050405020304" pitchFamily="18" charset="0"/>
              </a:rPr>
              <a:t>potřebného na realizaci stavby 			sociální a kulturní souvislosti </a:t>
            </a:r>
          </a:p>
          <a:p>
            <a:pPr marL="914400" lvl="2" indent="0">
              <a:buNone/>
            </a:pPr>
            <a:endParaRPr lang="cs-CZ" sz="1400" dirty="0">
              <a:latin typeface="Times New Roman" panose="02020603050405020304" pitchFamily="18" charset="0"/>
              <a:cs typeface="Times New Roman" panose="02020603050405020304" pitchFamily="18" charset="0"/>
            </a:endParaRPr>
          </a:p>
          <a:p>
            <a:pPr lvl="2"/>
            <a:endParaRPr lang="cs-CZ" sz="1400" dirty="0">
              <a:latin typeface="Times New Roman" panose="02020603050405020304" pitchFamily="18" charset="0"/>
              <a:cs typeface="Times New Roman" panose="02020603050405020304" pitchFamily="18" charset="0"/>
            </a:endParaRPr>
          </a:p>
          <a:p>
            <a:pPr lvl="2"/>
            <a:endParaRPr lang="cs-CZ" sz="14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004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F2516-65A4-144B-9A9A-F3F16D5642A6}"/>
              </a:ext>
            </a:extLst>
          </p:cNvPr>
          <p:cNvSpPr>
            <a:spLocks noGrp="1"/>
          </p:cNvSpPr>
          <p:nvPr>
            <p:ph idx="1"/>
          </p:nvPr>
        </p:nvSpPr>
        <p:spPr>
          <a:xfrm>
            <a:off x="457200" y="685800"/>
            <a:ext cx="8229600" cy="5440363"/>
          </a:xfrm>
        </p:spPr>
        <p:txBody>
          <a:bodyPr>
            <a:normAutofit/>
          </a:bodyPr>
          <a:lstStyle/>
          <a:p>
            <a:r>
              <a:rPr lang="cs-CZ" sz="2200" b="1" dirty="0">
                <a:latin typeface="Times New Roman" panose="02020603050405020304" pitchFamily="18" charset="0"/>
                <a:cs typeface="Times New Roman" panose="02020603050405020304" pitchFamily="18" charset="0"/>
              </a:rPr>
              <a:t>HLAVNÍ ÚKOLY UDRŽITELNÉHO ROZVOJE </a:t>
            </a:r>
          </a:p>
          <a:p>
            <a:pPr marL="0" indent="0">
              <a:buNone/>
            </a:pPr>
            <a:r>
              <a:rPr lang="cs-CZ" sz="2200" u="sng" dirty="0">
                <a:latin typeface="Times New Roman" panose="02020603050405020304" pitchFamily="18" charset="0"/>
                <a:cs typeface="Times New Roman" panose="02020603050405020304" pitchFamily="18" charset="0"/>
              </a:rPr>
              <a:t>ENVIROMENTÁLNÍ ASPEKTY</a:t>
            </a:r>
          </a:p>
          <a:p>
            <a:pPr marL="0" indent="0">
              <a:buNone/>
            </a:pPr>
            <a:endParaRPr lang="cs-CZ" sz="2200" b="1" i="1" dirty="0">
              <a:latin typeface="Times New Roman" panose="02020603050405020304" pitchFamily="18" charset="0"/>
              <a:cs typeface="Times New Roman" panose="02020603050405020304" pitchFamily="18" charset="0"/>
            </a:endParaRPr>
          </a:p>
          <a:p>
            <a:pPr marL="0" indent="0">
              <a:buNone/>
            </a:pPr>
            <a:r>
              <a:rPr lang="cs-CZ" sz="2200" b="1" i="1" dirty="0">
                <a:latin typeface="Times New Roman" panose="02020603050405020304" pitchFamily="18" charset="0"/>
                <a:cs typeface="Times New Roman" panose="02020603050405020304" pitchFamily="18" charset="0"/>
              </a:rPr>
              <a:t>ENERGIE</a:t>
            </a:r>
            <a:r>
              <a:rPr lang="cs-CZ" sz="2200" dirty="0">
                <a:latin typeface="Times New Roman" panose="02020603050405020304" pitchFamily="18" charset="0"/>
                <a:cs typeface="Times New Roman" panose="02020603050405020304" pitchFamily="18" charset="0"/>
              </a:rPr>
              <a:t>- Cílem je zvýšit energetickou účinnost výstavby a provozování budov</a:t>
            </a:r>
          </a:p>
          <a:p>
            <a:pPr lvl="1"/>
            <a:r>
              <a:rPr lang="cs-CZ" sz="1800" dirty="0">
                <a:latin typeface="Times New Roman" panose="02020603050405020304" pitchFamily="18" charset="0"/>
                <a:cs typeface="Times New Roman" panose="02020603050405020304" pitchFamily="18" charset="0"/>
              </a:rPr>
              <a:t>Opatření na úsporu energie </a:t>
            </a:r>
          </a:p>
          <a:p>
            <a:pPr lvl="1"/>
            <a:r>
              <a:rPr lang="cs-CZ" sz="1800" dirty="0">
                <a:latin typeface="Times New Roman" panose="02020603050405020304" pitchFamily="18" charset="0"/>
                <a:cs typeface="Times New Roman" panose="02020603050405020304" pitchFamily="18" charset="0"/>
              </a:rPr>
              <a:t>Využívání obnovitelných zdrojů energie </a:t>
            </a:r>
          </a:p>
          <a:p>
            <a:pPr lvl="1"/>
            <a:r>
              <a:rPr lang="cs-CZ" sz="1800" dirty="0">
                <a:latin typeface="Times New Roman" panose="02020603050405020304" pitchFamily="18" charset="0"/>
                <a:cs typeface="Times New Roman" panose="02020603050405020304" pitchFamily="18" charset="0"/>
              </a:rPr>
              <a:t>Inteligentní řízení energetických systémů budov</a:t>
            </a:r>
            <a:r>
              <a:rPr lang="cs-CZ" sz="1400" dirty="0">
                <a:latin typeface="Times New Roman" panose="02020603050405020304" pitchFamily="18" charset="0"/>
                <a:cs typeface="Times New Roman" panose="02020603050405020304" pitchFamily="18" charset="0"/>
              </a:rPr>
              <a:t>	</a:t>
            </a:r>
          </a:p>
          <a:p>
            <a:pPr marL="0" indent="0">
              <a:buNone/>
            </a:pPr>
            <a:endParaRPr lang="cs-CZ" sz="2200" b="1" i="1" dirty="0">
              <a:latin typeface="Times New Roman" panose="02020603050405020304" pitchFamily="18" charset="0"/>
              <a:cs typeface="Times New Roman" panose="02020603050405020304" pitchFamily="18" charset="0"/>
            </a:endParaRPr>
          </a:p>
          <a:p>
            <a:pPr marL="0" indent="0">
              <a:buNone/>
            </a:pPr>
            <a:r>
              <a:rPr lang="cs-CZ" sz="2200" b="1" i="1" dirty="0">
                <a:latin typeface="Times New Roman" panose="02020603050405020304" pitchFamily="18" charset="0"/>
                <a:cs typeface="Times New Roman" panose="02020603050405020304" pitchFamily="18" charset="0"/>
              </a:rPr>
              <a:t>MATERIÁL</a:t>
            </a:r>
            <a:r>
              <a:rPr lang="cs-CZ" sz="2200" dirty="0">
                <a:latin typeface="Times New Roman" panose="02020603050405020304" pitchFamily="18" charset="0"/>
                <a:cs typeface="Times New Roman" panose="02020603050405020304" pitchFamily="18" charset="0"/>
              </a:rPr>
              <a:t>- efektivnější využívání materiálu </a:t>
            </a:r>
          </a:p>
          <a:p>
            <a:pPr lvl="1"/>
            <a:r>
              <a:rPr lang="cs-CZ" sz="1800" dirty="0">
                <a:latin typeface="Times New Roman" panose="02020603050405020304" pitchFamily="18" charset="0"/>
                <a:cs typeface="Times New Roman" panose="02020603050405020304" pitchFamily="18" charset="0"/>
              </a:rPr>
              <a:t>Šetření neobnovitelných přírodních zdrojů </a:t>
            </a:r>
          </a:p>
          <a:p>
            <a:pPr lvl="1"/>
            <a:r>
              <a:rPr lang="cs-CZ" sz="1800" dirty="0">
                <a:latin typeface="Times New Roman" panose="02020603050405020304" pitchFamily="18" charset="0"/>
                <a:cs typeface="Times New Roman" panose="02020603050405020304" pitchFamily="18" charset="0"/>
              </a:rPr>
              <a:t>Regulované využívání obnovitelných zdrojů (dřevo)</a:t>
            </a:r>
          </a:p>
          <a:p>
            <a:pPr lvl="1"/>
            <a:r>
              <a:rPr lang="cs-CZ" sz="1800" dirty="0">
                <a:latin typeface="Times New Roman" panose="02020603050405020304" pitchFamily="18" charset="0"/>
                <a:cs typeface="Times New Roman" panose="02020603050405020304" pitchFamily="18" charset="0"/>
              </a:rPr>
              <a:t>Orientace na konstrukce s dlouhou životností </a:t>
            </a:r>
          </a:p>
          <a:p>
            <a:pPr lvl="1"/>
            <a:r>
              <a:rPr lang="cs-CZ" sz="1800" dirty="0">
                <a:latin typeface="Times New Roman" panose="02020603050405020304" pitchFamily="18" charset="0"/>
                <a:cs typeface="Times New Roman" panose="02020603050405020304" pitchFamily="18" charset="0"/>
              </a:rPr>
              <a:t>Recyklace stavebních materiálů </a:t>
            </a:r>
          </a:p>
          <a:p>
            <a:pPr marL="457200" lvl="1" indent="0">
              <a:buNone/>
            </a:pPr>
            <a:endParaRPr lang="cs-CZ" sz="1400" dirty="0">
              <a:latin typeface="Times New Roman" panose="02020603050405020304" pitchFamily="18" charset="0"/>
              <a:cs typeface="Times New Roman" panose="02020603050405020304" pitchFamily="18" charset="0"/>
            </a:endParaRPr>
          </a:p>
          <a:p>
            <a:pPr lvl="1"/>
            <a:endParaRPr lang="cs-CZ"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6592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CB002A-9018-9C48-B2A5-803BB6305F85}"/>
              </a:ext>
            </a:extLst>
          </p:cNvPr>
          <p:cNvSpPr>
            <a:spLocks noGrp="1"/>
          </p:cNvSpPr>
          <p:nvPr>
            <p:ph idx="1"/>
          </p:nvPr>
        </p:nvSpPr>
        <p:spPr>
          <a:xfrm>
            <a:off x="457200" y="654628"/>
            <a:ext cx="8229600" cy="5471536"/>
          </a:xfrm>
        </p:spPr>
        <p:txBody>
          <a:bodyPr>
            <a:normAutofit/>
          </a:bodyPr>
          <a:lstStyle/>
          <a:p>
            <a:r>
              <a:rPr lang="cs-CZ" sz="2200" b="1" dirty="0">
                <a:latin typeface="Times New Roman" panose="02020603050405020304" pitchFamily="18" charset="0"/>
                <a:cs typeface="Times New Roman" panose="02020603050405020304" pitchFamily="18" charset="0"/>
              </a:rPr>
              <a:t>EMISE / ODPADY- </a:t>
            </a:r>
            <a:r>
              <a:rPr lang="cs-CZ" sz="2200" dirty="0">
                <a:latin typeface="Times New Roman" panose="02020603050405020304" pitchFamily="18" charset="0"/>
                <a:cs typeface="Times New Roman" panose="02020603050405020304" pitchFamily="18" charset="0"/>
              </a:rPr>
              <a:t>cílem je snížit množství emisí a odpadů </a:t>
            </a:r>
          </a:p>
          <a:p>
            <a:pPr lvl="1"/>
            <a:r>
              <a:rPr lang="cs-CZ" sz="1800" dirty="0">
                <a:latin typeface="Times New Roman" panose="02020603050405020304" pitchFamily="18" charset="0"/>
                <a:cs typeface="Times New Roman" panose="02020603050405020304" pitchFamily="18" charset="0"/>
              </a:rPr>
              <a:t>Snižování emisí svázaných s vlastní výstavbou a provozováním budov</a:t>
            </a:r>
          </a:p>
          <a:p>
            <a:pPr lvl="1"/>
            <a:r>
              <a:rPr lang="cs-CZ" sz="1800" dirty="0">
                <a:latin typeface="Times New Roman" panose="02020603050405020304" pitchFamily="18" charset="0"/>
                <a:cs typeface="Times New Roman" panose="02020603050405020304" pitchFamily="18" charset="0"/>
              </a:rPr>
              <a:t>Snižovat množství nerecyklovaných odpadů </a:t>
            </a:r>
          </a:p>
          <a:p>
            <a:pPr lvl="1"/>
            <a:r>
              <a:rPr lang="cs-CZ" sz="1800" dirty="0">
                <a:latin typeface="Times New Roman" panose="02020603050405020304" pitchFamily="18" charset="0"/>
                <a:cs typeface="Times New Roman" panose="02020603050405020304" pitchFamily="18" charset="0"/>
              </a:rPr>
              <a:t>snižovaní emisí vytvářením podmínek pro omezení pravidelné </a:t>
            </a:r>
            <a:r>
              <a:rPr lang="cs-CZ" sz="1800" dirty="0" err="1">
                <a:latin typeface="Times New Roman" panose="02020603050405020304" pitchFamily="18" charset="0"/>
                <a:cs typeface="Times New Roman" panose="02020603050405020304" pitchFamily="18" charset="0"/>
              </a:rPr>
              <a:t>individuální</a:t>
            </a:r>
            <a:r>
              <a:rPr lang="cs-CZ" sz="1800" dirty="0">
                <a:latin typeface="Times New Roman" panose="02020603050405020304" pitchFamily="18" charset="0"/>
                <a:cs typeface="Times New Roman" panose="02020603050405020304" pitchFamily="18" charset="0"/>
              </a:rPr>
              <a:t> dopravy autem (zajištění kvalitní veřejné dopravy, podpora dopravy jízdními koly aj.). </a:t>
            </a:r>
          </a:p>
          <a:p>
            <a:endParaRPr lang="cs-CZ" sz="2200" b="1" dirty="0">
              <a:latin typeface="Times New Roman" panose="02020603050405020304" pitchFamily="18" charset="0"/>
              <a:cs typeface="Times New Roman" panose="02020603050405020304" pitchFamily="18" charset="0"/>
            </a:endParaRPr>
          </a:p>
          <a:p>
            <a:r>
              <a:rPr lang="cs-CZ" sz="2200" b="1" dirty="0">
                <a:latin typeface="Times New Roman" panose="02020603050405020304" pitchFamily="18" charset="0"/>
                <a:cs typeface="Times New Roman" panose="02020603050405020304" pitchFamily="18" charset="0"/>
              </a:rPr>
              <a:t>VODA- </a:t>
            </a:r>
            <a:r>
              <a:rPr lang="cs-CZ" sz="2200" dirty="0">
                <a:latin typeface="Times New Roman" panose="02020603050405020304" pitchFamily="18" charset="0"/>
                <a:cs typeface="Times New Roman" panose="02020603050405020304" pitchFamily="18" charset="0"/>
              </a:rPr>
              <a:t>cílem je snížit množství spotřebovávané kvalitní vody</a:t>
            </a:r>
          </a:p>
          <a:p>
            <a:pPr lvl="1"/>
            <a:r>
              <a:rPr lang="cs-CZ" sz="1800" dirty="0">
                <a:latin typeface="Times New Roman" panose="02020603050405020304" pitchFamily="18" charset="0"/>
                <a:cs typeface="Times New Roman" panose="02020603050405020304" pitchFamily="18" charset="0"/>
              </a:rPr>
              <a:t>Využívání dešťové vody</a:t>
            </a:r>
          </a:p>
          <a:p>
            <a:pPr lvl="1"/>
            <a:r>
              <a:rPr lang="cs-CZ" sz="1800" dirty="0">
                <a:latin typeface="Times New Roman" panose="02020603050405020304" pitchFamily="18" charset="0"/>
                <a:cs typeface="Times New Roman" panose="02020603050405020304" pitchFamily="18" charset="0"/>
              </a:rPr>
              <a:t>Snižovat spotřebu pitné vody</a:t>
            </a:r>
          </a:p>
          <a:p>
            <a:r>
              <a:rPr lang="cs-CZ" sz="2200" b="1" dirty="0">
                <a:latin typeface="Times New Roman" panose="02020603050405020304" pitchFamily="18" charset="0"/>
                <a:cs typeface="Times New Roman" panose="02020603050405020304" pitchFamily="18" charset="0"/>
              </a:rPr>
              <a:t>PŮDA- </a:t>
            </a:r>
            <a:r>
              <a:rPr lang="cs-CZ" sz="2200" dirty="0">
                <a:latin typeface="Times New Roman" panose="02020603050405020304" pitchFamily="18" charset="0"/>
                <a:cs typeface="Times New Roman" panose="02020603050405020304" pitchFamily="18" charset="0"/>
              </a:rPr>
              <a:t>cílem je přispívat k trvale udržitelnému rozvoji sídel </a:t>
            </a:r>
          </a:p>
          <a:p>
            <a:pPr lvl="1"/>
            <a:r>
              <a:rPr lang="cs-CZ" sz="1800" dirty="0">
                <a:latin typeface="Times New Roman" panose="02020603050405020304" pitchFamily="18" charset="0"/>
                <a:cs typeface="Times New Roman" panose="02020603050405020304" pitchFamily="18" charset="0"/>
              </a:rPr>
              <a:t>Efektivní využití půdy</a:t>
            </a:r>
          </a:p>
          <a:p>
            <a:pPr lvl="1"/>
            <a:r>
              <a:rPr lang="cs-CZ" sz="1800" dirty="0">
                <a:latin typeface="Times New Roman" panose="02020603050405020304" pitchFamily="18" charset="0"/>
                <a:cs typeface="Times New Roman" panose="02020603050405020304" pitchFamily="18" charset="0"/>
              </a:rPr>
              <a:t>Rekonstrukce a revitalizace budov</a:t>
            </a:r>
          </a:p>
          <a:p>
            <a:pPr lvl="1"/>
            <a:r>
              <a:rPr lang="cs-CZ" sz="1800" dirty="0">
                <a:latin typeface="Times New Roman" panose="02020603050405020304" pitchFamily="18" charset="0"/>
                <a:cs typeface="Times New Roman" panose="02020603050405020304" pitchFamily="18" charset="0"/>
              </a:rPr>
              <a:t>Dekontaminace a využití brownfieldu</a:t>
            </a:r>
          </a:p>
          <a:p>
            <a:pPr lvl="1"/>
            <a:endParaRPr lang="cs-CZ" sz="1800" dirty="0">
              <a:latin typeface="Times New Roman" panose="02020603050405020304" pitchFamily="18" charset="0"/>
              <a:cs typeface="Times New Roman" panose="02020603050405020304" pitchFamily="18" charset="0"/>
            </a:endParaRPr>
          </a:p>
          <a:p>
            <a:pPr marL="457200" lvl="1" indent="0">
              <a:buNone/>
            </a:pPr>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87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08872"/>
            <a:ext cx="8229600" cy="1401417"/>
          </a:xfrm>
        </p:spPr>
        <p:txBody>
          <a:bodyPr/>
          <a:lstStyle/>
          <a:p>
            <a:r>
              <a:rPr lang="cs-CZ" b="1" dirty="0"/>
              <a:t>Hlavní (klíčové) procesy</a:t>
            </a:r>
          </a:p>
        </p:txBody>
      </p:sp>
      <p:sp>
        <p:nvSpPr>
          <p:cNvPr id="3" name="Zástupný symbol pro obsah 2"/>
          <p:cNvSpPr>
            <a:spLocks noGrp="1"/>
          </p:cNvSpPr>
          <p:nvPr>
            <p:ph idx="1"/>
          </p:nvPr>
        </p:nvSpPr>
        <p:spPr>
          <a:xfrm>
            <a:off x="457200" y="2810289"/>
            <a:ext cx="8229600" cy="2641584"/>
          </a:xfrm>
        </p:spPr>
        <p:txBody>
          <a:bodyPr>
            <a:normAutofit fontScale="85000" lnSpcReduction="20000"/>
          </a:bodyPr>
          <a:lstStyle/>
          <a:p>
            <a:r>
              <a:rPr lang="cs-CZ" dirty="0"/>
              <a:t>Vytvářejí hodnotu v podobě výrobku nebo služby pro externího zákazníka a jsou tvořeny řetězcem přidané hodnoty, který představuje hlavní (klíčovou) oblast existence organizace. Hlavní procesy tedy </a:t>
            </a:r>
            <a:r>
              <a:rPr lang="cs-CZ" b="1" dirty="0">
                <a:solidFill>
                  <a:srgbClr val="FF0000"/>
                </a:solidFill>
              </a:rPr>
              <a:t>přímo přispívají k naplnění poslání organizace.</a:t>
            </a:r>
            <a:r>
              <a:rPr lang="cs-CZ" dirty="0"/>
              <a:t> Hlavní procesy zajišťují, že organizace poskytuje služby a produkty, které jsou důvodem její existence. </a:t>
            </a:r>
          </a:p>
        </p:txBody>
      </p:sp>
    </p:spTree>
    <p:extLst>
      <p:ext uri="{BB962C8B-B14F-4D97-AF65-F5344CB8AC3E}">
        <p14:creationId xmlns:p14="http://schemas.microsoft.com/office/powerpoint/2010/main" val="12198037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5DE3B-7A49-DD48-9C1E-FEEE62A23A74}"/>
              </a:ext>
            </a:extLst>
          </p:cNvPr>
          <p:cNvSpPr>
            <a:spLocks noGrp="1"/>
          </p:cNvSpPr>
          <p:nvPr>
            <p:ph idx="1"/>
          </p:nvPr>
        </p:nvSpPr>
        <p:spPr>
          <a:xfrm>
            <a:off x="457200" y="654628"/>
            <a:ext cx="8229600" cy="5471536"/>
          </a:xfrm>
        </p:spPr>
        <p:txBody>
          <a:bodyPr>
            <a:normAutofit/>
          </a:bodyPr>
          <a:lstStyle/>
          <a:p>
            <a:r>
              <a:rPr lang="cs-CZ" sz="2200" u="sng" dirty="0">
                <a:latin typeface="Times New Roman" panose="02020603050405020304" pitchFamily="18" charset="0"/>
                <a:cs typeface="Times New Roman" panose="02020603050405020304" pitchFamily="18" charset="0"/>
              </a:rPr>
              <a:t>EKONOMICKÉ ASPEKTY</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NÁKLADY NA REVITALIZACI- </a:t>
            </a:r>
            <a:r>
              <a:rPr lang="cs-CZ" sz="1800" dirty="0">
                <a:latin typeface="Times New Roman" panose="02020603050405020304" pitchFamily="18" charset="0"/>
                <a:cs typeface="Times New Roman" panose="02020603050405020304" pitchFamily="18" charset="0"/>
              </a:rPr>
              <a:t>optimalizovat náklady tak, aby kvalitní výstavba byla dostupná všem potencionálním uživatelům</a:t>
            </a:r>
          </a:p>
          <a:p>
            <a:pPr marL="457200" lvl="1" indent="0">
              <a:buNone/>
            </a:pPr>
            <a:r>
              <a:rPr lang="cs-CZ" sz="1800" dirty="0">
                <a:latin typeface="Times New Roman" panose="02020603050405020304" pitchFamily="18" charset="0"/>
                <a:cs typeface="Times New Roman" panose="02020603050405020304" pitchFamily="18" charset="0"/>
              </a:rPr>
              <a:t>		max. funkčnost s min. environmentálními dopady</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PROVOZNÍ NÁKLADY- </a:t>
            </a:r>
            <a:r>
              <a:rPr lang="cs-CZ" sz="1800" dirty="0">
                <a:latin typeface="Times New Roman" panose="02020603050405020304" pitchFamily="18" charset="0"/>
                <a:cs typeface="Times New Roman" panose="02020603050405020304" pitchFamily="18" charset="0"/>
              </a:rPr>
              <a:t>Optimalizovat provozní náklady, včetně nákladů na údržbu, opravy, modernizaci a rekonstrukce 		dlouhodobou životnost</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ŽIVOTNOST</a:t>
            </a:r>
            <a:r>
              <a:rPr lang="cs-CZ" sz="1800" dirty="0">
                <a:latin typeface="Times New Roman" panose="02020603050405020304" pitchFamily="18" charset="0"/>
                <a:cs typeface="Times New Roman" panose="02020603050405020304" pitchFamily="18" charset="0"/>
              </a:rPr>
              <a:t>- cílem je zajistit dlouhodobou životnost budovy </a:t>
            </a:r>
          </a:p>
          <a:p>
            <a:pPr marL="457200" lvl="1" indent="0">
              <a:buNone/>
            </a:pPr>
            <a:r>
              <a:rPr lang="cs-CZ" sz="1800" dirty="0">
                <a:latin typeface="Times New Roman" panose="02020603050405020304" pitchFamily="18" charset="0"/>
                <a:cs typeface="Times New Roman" panose="02020603050405020304" pitchFamily="18" charset="0"/>
              </a:rPr>
              <a:t>     Volit trvanlivé materiály, </a:t>
            </a:r>
            <a:r>
              <a:rPr lang="cs-CZ" sz="1800" dirty="0" err="1">
                <a:latin typeface="Times New Roman" panose="02020603050405020304" pitchFamily="18" charset="0"/>
                <a:cs typeface="Times New Roman" panose="02020603050405020304" pitchFamily="18" charset="0"/>
              </a:rPr>
              <a:t>kce</a:t>
            </a:r>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Zvýšit životnost </a:t>
            </a:r>
            <a:r>
              <a:rPr lang="cs-CZ" sz="1800" dirty="0" err="1">
                <a:latin typeface="Times New Roman" panose="02020603050405020304" pitchFamily="18" charset="0"/>
                <a:cs typeface="Times New Roman" panose="02020603050405020304" pitchFamily="18" charset="0"/>
              </a:rPr>
              <a:t>kcí</a:t>
            </a:r>
            <a:r>
              <a:rPr lang="cs-CZ" sz="1800" dirty="0">
                <a:latin typeface="Times New Roman" panose="02020603050405020304" pitchFamily="18" charset="0"/>
                <a:cs typeface="Times New Roman" panose="02020603050405020304" pitchFamily="18" charset="0"/>
              </a:rPr>
              <a:t> prodloužit kvalitní funkcí objektu </a:t>
            </a:r>
          </a:p>
          <a:p>
            <a:pPr lvl="1"/>
            <a:endParaRPr lang="cs-CZ" sz="18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MÍSTNÍ EKONOMIKA- vytvářet </a:t>
            </a:r>
            <a:r>
              <a:rPr lang="cs-CZ" sz="1800" dirty="0" err="1">
                <a:latin typeface="Times New Roman" panose="02020603050405020304" pitchFamily="18" charset="0"/>
                <a:cs typeface="Times New Roman" panose="02020603050405020304" pitchFamily="18" charset="0"/>
              </a:rPr>
              <a:t>prac</a:t>
            </a:r>
            <a:r>
              <a:rPr lang="cs-CZ" sz="1800" dirty="0">
                <a:latin typeface="Times New Roman" panose="02020603050405020304" pitchFamily="18" charset="0"/>
                <a:cs typeface="Times New Roman" panose="02020603050405020304" pitchFamily="18" charset="0"/>
              </a:rPr>
              <a:t>. příležitosti pro obyvatele v místě bydliště a tím omezit denní dojíždění do práce			podpořit místní ekonomiku a zaměstnanost </a:t>
            </a:r>
          </a:p>
        </p:txBody>
      </p:sp>
      <p:sp>
        <p:nvSpPr>
          <p:cNvPr id="4" name="Right Arrow 3">
            <a:extLst>
              <a:ext uri="{FF2B5EF4-FFF2-40B4-BE49-F238E27FC236}">
                <a16:creationId xmlns:a16="http://schemas.microsoft.com/office/drawing/2014/main" id="{19222152-F9F7-7F49-8AC0-B039A38F8BC9}"/>
              </a:ext>
            </a:extLst>
          </p:cNvPr>
          <p:cNvSpPr/>
          <p:nvPr/>
        </p:nvSpPr>
        <p:spPr>
          <a:xfrm>
            <a:off x="5340929" y="3023755"/>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 name="Right Arrow 4">
            <a:extLst>
              <a:ext uri="{FF2B5EF4-FFF2-40B4-BE49-F238E27FC236}">
                <a16:creationId xmlns:a16="http://schemas.microsoft.com/office/drawing/2014/main" id="{944E314A-D84E-3F4B-AA03-A2CA512824D6}"/>
              </a:ext>
            </a:extLst>
          </p:cNvPr>
          <p:cNvSpPr/>
          <p:nvPr/>
        </p:nvSpPr>
        <p:spPr>
          <a:xfrm>
            <a:off x="1097974" y="2105892"/>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Right Arrow 5">
            <a:extLst>
              <a:ext uri="{FF2B5EF4-FFF2-40B4-BE49-F238E27FC236}">
                <a16:creationId xmlns:a16="http://schemas.microsoft.com/office/drawing/2014/main" id="{CFC79CD3-80C2-E846-98CB-CB9070573C1A}"/>
              </a:ext>
            </a:extLst>
          </p:cNvPr>
          <p:cNvSpPr/>
          <p:nvPr/>
        </p:nvSpPr>
        <p:spPr>
          <a:xfrm>
            <a:off x="7031183" y="3685309"/>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Right Arrow 6">
            <a:extLst>
              <a:ext uri="{FF2B5EF4-FFF2-40B4-BE49-F238E27FC236}">
                <a16:creationId xmlns:a16="http://schemas.microsoft.com/office/drawing/2014/main" id="{0113674B-B4FF-844A-B70A-127D39D3208D}"/>
              </a:ext>
            </a:extLst>
          </p:cNvPr>
          <p:cNvSpPr/>
          <p:nvPr/>
        </p:nvSpPr>
        <p:spPr>
          <a:xfrm>
            <a:off x="5678633" y="5282046"/>
            <a:ext cx="675408" cy="1454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5993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DB19C3-EE3E-CD43-A7D2-BC0AD8B83690}"/>
              </a:ext>
            </a:extLst>
          </p:cNvPr>
          <p:cNvSpPr>
            <a:spLocks noGrp="1"/>
          </p:cNvSpPr>
          <p:nvPr>
            <p:ph idx="1"/>
          </p:nvPr>
        </p:nvSpPr>
        <p:spPr>
          <a:xfrm>
            <a:off x="457200" y="748146"/>
            <a:ext cx="8229600" cy="5378018"/>
          </a:xfrm>
        </p:spPr>
        <p:txBody>
          <a:bodyPr>
            <a:normAutofit lnSpcReduction="10000"/>
          </a:bodyPr>
          <a:lstStyle/>
          <a:p>
            <a:r>
              <a:rPr lang="cs-CZ" sz="2200" u="sng" dirty="0">
                <a:latin typeface="Times New Roman" panose="02020603050405020304" pitchFamily="18" charset="0"/>
                <a:cs typeface="Times New Roman" panose="02020603050405020304" pitchFamily="18" charset="0"/>
              </a:rPr>
              <a:t>SOCIOKULTURNÍ ASPEKTY</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KVALITA 		</a:t>
            </a:r>
            <a:r>
              <a:rPr lang="cs-CZ" sz="1800" dirty="0">
                <a:latin typeface="Times New Roman" panose="02020603050405020304" pitchFamily="18" charset="0"/>
                <a:cs typeface="Times New Roman" panose="02020603050405020304" pitchFamily="18" charset="0"/>
              </a:rPr>
              <a:t>cílem je zvyšovat kvalitu a funkčnost vnitřního a vnějšího prostředí</a:t>
            </a:r>
          </a:p>
          <a:p>
            <a:pPr lvl="2"/>
            <a:r>
              <a:rPr lang="cs-CZ" sz="1800" i="1" dirty="0">
                <a:latin typeface="Times New Roman" panose="02020603050405020304" pitchFamily="18" charset="0"/>
                <a:cs typeface="Times New Roman" panose="02020603050405020304" pitchFamily="18" charset="0"/>
              </a:rPr>
              <a:t>Zajištění kvalitního vnitřního prostředí po stránce- tepelně vlhkostního komfortu, osvětlení, akustického komfortu, větrání, hygieny, estetiky</a:t>
            </a:r>
          </a:p>
          <a:p>
            <a:pPr marL="914400" lvl="2" indent="0">
              <a:buNone/>
            </a:pPr>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BEZPEČNOST 		  </a:t>
            </a:r>
            <a:r>
              <a:rPr lang="cs-CZ" sz="1800" dirty="0">
                <a:latin typeface="Times New Roman" panose="02020603050405020304" pitchFamily="18" charset="0"/>
                <a:cs typeface="Times New Roman" panose="02020603050405020304" pitchFamily="18" charset="0"/>
              </a:rPr>
              <a:t>Cílem je zajistit bezpečnost vnitřního a vnějšího prostředí i okolí </a:t>
            </a:r>
          </a:p>
          <a:p>
            <a:pPr lvl="2"/>
            <a:r>
              <a:rPr lang="cs-CZ" sz="1800" i="1" dirty="0">
                <a:latin typeface="Times New Roman" panose="02020603050405020304" pitchFamily="18" charset="0"/>
                <a:cs typeface="Times New Roman" panose="02020603050405020304" pitchFamily="18" charset="0"/>
              </a:rPr>
              <a:t>Zajištění požární, provozní bezpečnosti, přístupu handicapovaných lidí, před kriminalitou a terorismem</a:t>
            </a:r>
          </a:p>
          <a:p>
            <a:pPr lvl="1"/>
            <a:endParaRPr lang="cs-CZ" sz="1800" i="1" dirty="0">
              <a:latin typeface="Times New Roman" panose="02020603050405020304" pitchFamily="18" charset="0"/>
              <a:cs typeface="Times New Roman" panose="02020603050405020304" pitchFamily="18" charset="0"/>
            </a:endParaRPr>
          </a:p>
          <a:p>
            <a:pPr lvl="1"/>
            <a:r>
              <a:rPr lang="cs-CZ" sz="1800" i="1" dirty="0">
                <a:latin typeface="Times New Roman" panose="02020603050405020304" pitchFamily="18" charset="0"/>
                <a:cs typeface="Times New Roman" panose="02020603050405020304" pitchFamily="18" charset="0"/>
              </a:rPr>
              <a:t>SPOLEČNOST 		</a:t>
            </a:r>
            <a:r>
              <a:rPr lang="cs-CZ" sz="1800" dirty="0">
                <a:latin typeface="Times New Roman" panose="02020603050405020304" pitchFamily="18" charset="0"/>
                <a:cs typeface="Times New Roman" panose="02020603050405020304" pitchFamily="18" charset="0"/>
              </a:rPr>
              <a:t>cílem je pozitivně ovlivňovat místní společenské klima a zaměstnanost </a:t>
            </a:r>
          </a:p>
          <a:p>
            <a:pPr lvl="2"/>
            <a:r>
              <a:rPr lang="cs-CZ" sz="1900" dirty="0">
                <a:latin typeface="Times New Roman" panose="02020603050405020304" pitchFamily="18" charset="0"/>
                <a:cs typeface="Times New Roman" panose="02020603050405020304" pitchFamily="18" charset="0"/>
              </a:rPr>
              <a:t>Podpora zaměstnanosti, vyvážit místní sociální struktury…</a:t>
            </a:r>
          </a:p>
          <a:p>
            <a:pPr marL="457200" lvl="1" indent="0">
              <a:buNone/>
            </a:pPr>
            <a:r>
              <a:rPr lang="cs-CZ" sz="1800" dirty="0">
                <a:latin typeface="Times New Roman" panose="02020603050405020304" pitchFamily="18" charset="0"/>
                <a:cs typeface="Times New Roman" panose="02020603050405020304" pitchFamily="18" charset="0"/>
              </a:rPr>
              <a:t>     </a:t>
            </a:r>
          </a:p>
          <a:p>
            <a:pPr lvl="1"/>
            <a:r>
              <a:rPr lang="cs-CZ" sz="1800" dirty="0">
                <a:latin typeface="Times New Roman" panose="02020603050405020304" pitchFamily="18" charset="0"/>
                <a:cs typeface="Times New Roman" panose="02020603050405020304" pitchFamily="18" charset="0"/>
              </a:rPr>
              <a:t>KULTURA		    cílem je chránit a udržovat kulturní dědictví </a:t>
            </a:r>
          </a:p>
          <a:p>
            <a:pPr lvl="2"/>
            <a:r>
              <a:rPr lang="cs-CZ" sz="1800" dirty="0">
                <a:latin typeface="Times New Roman" panose="02020603050405020304" pitchFamily="18" charset="0"/>
                <a:cs typeface="Times New Roman" panose="02020603050405020304" pitchFamily="18" charset="0"/>
              </a:rPr>
              <a:t>Ochrana a rekonstrukce </a:t>
            </a:r>
            <a:r>
              <a:rPr lang="cs-CZ" sz="1800" dirty="0" err="1">
                <a:latin typeface="Times New Roman" panose="02020603050405020304" pitchFamily="18" charset="0"/>
                <a:cs typeface="Times New Roman" panose="02020603050405020304" pitchFamily="18" charset="0"/>
              </a:rPr>
              <a:t>histor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pámatek</a:t>
            </a:r>
            <a:r>
              <a:rPr lang="cs-CZ" sz="1800" dirty="0">
                <a:latin typeface="Times New Roman" panose="02020603050405020304" pitchFamily="18" charset="0"/>
                <a:cs typeface="Times New Roman" panose="02020603050405020304" pitchFamily="18" charset="0"/>
              </a:rPr>
              <a:t>, využívání stávajících objektů </a:t>
            </a:r>
          </a:p>
          <a:p>
            <a:pPr lvl="2"/>
            <a:endParaRPr lang="cs-CZ" sz="1800" dirty="0">
              <a:latin typeface="Times New Roman" panose="02020603050405020304" pitchFamily="18" charset="0"/>
              <a:cs typeface="Times New Roman" panose="02020603050405020304" pitchFamily="18" charset="0"/>
            </a:endParaRPr>
          </a:p>
        </p:txBody>
      </p:sp>
      <p:sp>
        <p:nvSpPr>
          <p:cNvPr id="4" name="Right Arrow 3">
            <a:extLst>
              <a:ext uri="{FF2B5EF4-FFF2-40B4-BE49-F238E27FC236}">
                <a16:creationId xmlns:a16="http://schemas.microsoft.com/office/drawing/2014/main" id="{17931B2F-1AB4-8348-93E7-2227C94F8DC9}"/>
              </a:ext>
            </a:extLst>
          </p:cNvPr>
          <p:cNvSpPr/>
          <p:nvPr/>
        </p:nvSpPr>
        <p:spPr>
          <a:xfrm>
            <a:off x="2227117" y="1499755"/>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 name="Right Arrow 4">
            <a:extLst>
              <a:ext uri="{FF2B5EF4-FFF2-40B4-BE49-F238E27FC236}">
                <a16:creationId xmlns:a16="http://schemas.microsoft.com/office/drawing/2014/main" id="{70B3BD1A-2E60-2244-8F02-264F43AEDA8A}"/>
              </a:ext>
            </a:extLst>
          </p:cNvPr>
          <p:cNvSpPr/>
          <p:nvPr/>
        </p:nvSpPr>
        <p:spPr>
          <a:xfrm>
            <a:off x="2760516" y="2918728"/>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Right Arrow 5">
            <a:extLst>
              <a:ext uri="{FF2B5EF4-FFF2-40B4-BE49-F238E27FC236}">
                <a16:creationId xmlns:a16="http://schemas.microsoft.com/office/drawing/2014/main" id="{7A6C6779-F226-4344-9032-DCA18AE1C7C5}"/>
              </a:ext>
            </a:extLst>
          </p:cNvPr>
          <p:cNvSpPr/>
          <p:nvPr/>
        </p:nvSpPr>
        <p:spPr>
          <a:xfrm>
            <a:off x="2760515" y="4273624"/>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Right Arrow 6">
            <a:extLst>
              <a:ext uri="{FF2B5EF4-FFF2-40B4-BE49-F238E27FC236}">
                <a16:creationId xmlns:a16="http://schemas.microsoft.com/office/drawing/2014/main" id="{06B20F40-EA1E-954D-B68D-1E8F6839D2BA}"/>
              </a:ext>
            </a:extLst>
          </p:cNvPr>
          <p:cNvSpPr/>
          <p:nvPr/>
        </p:nvSpPr>
        <p:spPr>
          <a:xfrm>
            <a:off x="2493815" y="5492934"/>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11210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106image1827584">
            <a:extLst>
              <a:ext uri="{FF2B5EF4-FFF2-40B4-BE49-F238E27FC236}">
                <a16:creationId xmlns:a16="http://schemas.microsoft.com/office/drawing/2014/main" id="{A0EA7B0E-004B-A245-9AE7-137099F148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1218" y="1128136"/>
            <a:ext cx="7620000" cy="3225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95B5E9A-0BCC-7248-A102-D4FA62678C76}"/>
              </a:ext>
            </a:extLst>
          </p:cNvPr>
          <p:cNvSpPr/>
          <p:nvPr/>
        </p:nvSpPr>
        <p:spPr>
          <a:xfrm>
            <a:off x="741218" y="4686445"/>
            <a:ext cx="7737764" cy="923330"/>
          </a:xfrm>
          <a:prstGeom prst="rect">
            <a:avLst/>
          </a:prstGeom>
        </p:spPr>
        <p:txBody>
          <a:bodyPr wrap="square" lIns="91440" tIns="45720" rIns="91440" bIns="45720" anchor="t">
            <a:spAutoFit/>
          </a:bodyPr>
          <a:lstStyle/>
          <a:p>
            <a:r>
              <a:rPr lang="cs-CZ" dirty="0">
                <a:solidFill>
                  <a:srgbClr val="3F3F3F"/>
                </a:solidFill>
                <a:latin typeface="Times New Roman"/>
                <a:cs typeface="Times New Roman"/>
              </a:rPr>
              <a:t>Obr. 4 </a:t>
            </a:r>
            <a:r>
              <a:rPr lang="cs-CZ" dirty="0">
                <a:latin typeface="Times New Roman"/>
                <a:cs typeface="Times New Roman"/>
              </a:rPr>
              <a:t>Transformační proces z tradičního pojetí </a:t>
            </a:r>
            <a:r>
              <a:rPr lang="cs-CZ" dirty="0" err="1">
                <a:latin typeface="Times New Roman"/>
                <a:cs typeface="Times New Roman"/>
              </a:rPr>
              <a:t>stavebni</a:t>
            </a:r>
            <a:r>
              <a:rPr lang="cs-CZ" dirty="0">
                <a:latin typeface="Times New Roman"/>
                <a:cs typeface="Times New Roman"/>
              </a:rPr>
              <a:t>́ </a:t>
            </a:r>
            <a:r>
              <a:rPr lang="cs-CZ" dirty="0" err="1">
                <a:latin typeface="Times New Roman"/>
                <a:cs typeface="Times New Roman"/>
              </a:rPr>
              <a:t>výroby</a:t>
            </a:r>
            <a:r>
              <a:rPr lang="cs-CZ" dirty="0">
                <a:latin typeface="Times New Roman"/>
                <a:cs typeface="Times New Roman"/>
              </a:rPr>
              <a:t> do nového pojetí udržitelné výstavby. (Obousměrné́ šipky vyjadřují schopnost přírodního prostředí asimilovat určité množství negativních dopadů bez ohrožení jeho stability</a:t>
            </a:r>
            <a:r>
              <a:rPr lang="cs-CZ" b="1" dirty="0">
                <a:solidFill>
                  <a:srgbClr val="3F3F3F"/>
                </a:solidFill>
                <a:latin typeface="Times New Roman"/>
                <a:cs typeface="Times New Roman"/>
              </a:rPr>
              <a:t>).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912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A1183-45E4-5E4F-BEB3-6A42BCA09C16}"/>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EU PRÁVNÍ NÁLEŽITOSTI </a:t>
            </a:r>
          </a:p>
          <a:p>
            <a:pPr lvl="1"/>
            <a:r>
              <a:rPr lang="cs-CZ" sz="1800" dirty="0">
                <a:latin typeface="Times New Roman" panose="02020603050405020304" pitchFamily="18" charset="0"/>
                <a:cs typeface="Times New Roman" panose="02020603050405020304" pitchFamily="18" charset="0"/>
              </a:rPr>
              <a:t>Zřetelně podporuje cíle vyplívající z udržitelného rozvoje </a:t>
            </a:r>
          </a:p>
          <a:p>
            <a:pPr lvl="1"/>
            <a:r>
              <a:rPr lang="cs-CZ" sz="1800" dirty="0">
                <a:latin typeface="Times New Roman" panose="02020603050405020304" pitchFamily="18" charset="0"/>
                <a:cs typeface="Times New Roman" panose="02020603050405020304" pitchFamily="18" charset="0"/>
              </a:rPr>
              <a:t>Směrnice rady 89/106/EHS o stavebních výrobcích</a:t>
            </a:r>
          </a:p>
          <a:p>
            <a:pPr lvl="2"/>
            <a:r>
              <a:rPr lang="cs-CZ" sz="1800" dirty="0">
                <a:latin typeface="Times New Roman" panose="02020603050405020304" pitchFamily="18" charset="0"/>
                <a:cs typeface="Times New Roman" panose="02020603050405020304" pitchFamily="18" charset="0"/>
              </a:rPr>
              <a:t>Směrnice stanovuje základní požadavky na stavbu konkrétně </a:t>
            </a:r>
            <a:r>
              <a:rPr lang="cs-CZ" sz="1800" b="1" dirty="0">
                <a:latin typeface="Times New Roman" panose="02020603050405020304" pitchFamily="18" charset="0"/>
                <a:cs typeface="Times New Roman" panose="02020603050405020304" pitchFamily="18" charset="0"/>
              </a:rPr>
              <a:t>šest základních požadavků, </a:t>
            </a:r>
            <a:r>
              <a:rPr lang="cs-CZ" sz="1800" dirty="0">
                <a:latin typeface="Times New Roman" panose="02020603050405020304" pitchFamily="18" charset="0"/>
                <a:cs typeface="Times New Roman" panose="02020603050405020304" pitchFamily="18" charset="0"/>
              </a:rPr>
              <a:t> které mají být zajištěny v rámci celého životního cyklu: </a:t>
            </a:r>
          </a:p>
          <a:p>
            <a:pPr lvl="3"/>
            <a:r>
              <a:rPr lang="cs-CZ" sz="1600" dirty="0">
                <a:latin typeface="Times New Roman" panose="02020603050405020304" pitchFamily="18" charset="0"/>
                <a:cs typeface="Times New Roman" panose="02020603050405020304" pitchFamily="18" charset="0"/>
              </a:rPr>
              <a:t>Mechanická odolnost a stabilita, </a:t>
            </a:r>
          </a:p>
          <a:p>
            <a:pPr lvl="3"/>
            <a:r>
              <a:rPr lang="cs-CZ" sz="1600" dirty="0">
                <a:latin typeface="Times New Roman" panose="02020603050405020304" pitchFamily="18" charset="0"/>
                <a:cs typeface="Times New Roman" panose="02020603050405020304" pitchFamily="18" charset="0"/>
              </a:rPr>
              <a:t>požární bezpečnost, </a:t>
            </a:r>
          </a:p>
          <a:p>
            <a:pPr lvl="3"/>
            <a:r>
              <a:rPr lang="cs-CZ" sz="1600" dirty="0">
                <a:latin typeface="Times New Roman" panose="02020603050405020304" pitchFamily="18" charset="0"/>
                <a:cs typeface="Times New Roman" panose="02020603050405020304" pitchFamily="18" charset="0"/>
              </a:rPr>
              <a:t>šetrnost k lidskému zdraví, prostředí a hygienickým potřebám, </a:t>
            </a:r>
          </a:p>
          <a:p>
            <a:pPr lvl="3"/>
            <a:r>
              <a:rPr lang="cs-CZ" sz="1600" dirty="0">
                <a:latin typeface="Times New Roman" panose="02020603050405020304" pitchFamily="18" charset="0"/>
                <a:cs typeface="Times New Roman" panose="02020603050405020304" pitchFamily="18" charset="0"/>
              </a:rPr>
              <a:t>bezpečnost při užívání, </a:t>
            </a:r>
          </a:p>
          <a:p>
            <a:pPr lvl="3"/>
            <a:r>
              <a:rPr lang="cs-CZ" sz="1600" dirty="0">
                <a:latin typeface="Times New Roman" panose="02020603050405020304" pitchFamily="18" charset="0"/>
                <a:cs typeface="Times New Roman" panose="02020603050405020304" pitchFamily="18" charset="0"/>
              </a:rPr>
              <a:t>ochrana proti hluku, </a:t>
            </a:r>
          </a:p>
          <a:p>
            <a:pPr lvl="3"/>
            <a:r>
              <a:rPr lang="cs-CZ" sz="1600" dirty="0">
                <a:latin typeface="Times New Roman" panose="02020603050405020304" pitchFamily="18" charset="0"/>
                <a:cs typeface="Times New Roman" panose="02020603050405020304" pitchFamily="18" charset="0"/>
              </a:rPr>
              <a:t>Energetická úspornost </a:t>
            </a:r>
          </a:p>
          <a:p>
            <a:pPr lvl="3"/>
            <a:endParaRPr lang="cs-CZ" sz="1600" dirty="0">
              <a:latin typeface="Times New Roman" panose="02020603050405020304" pitchFamily="18" charset="0"/>
              <a:cs typeface="Times New Roman" panose="02020603050405020304" pitchFamily="18" charset="0"/>
            </a:endParaRPr>
          </a:p>
          <a:p>
            <a:pPr lvl="1"/>
            <a:r>
              <a:rPr lang="cs-CZ" sz="1800" dirty="0">
                <a:latin typeface="Times New Roman" panose="02020603050405020304" pitchFamily="18" charset="0"/>
                <a:cs typeface="Times New Roman" panose="02020603050405020304" pitchFamily="18" charset="0"/>
              </a:rPr>
              <a:t>V normativní oblasti byl zaveden soubor norem řady ISO EN 14 000 (systém environmentálního managementu)– soustava norem založena kvalitě vnitřního prostředí, především tepelně technické požadavky a další. </a:t>
            </a:r>
          </a:p>
        </p:txBody>
      </p:sp>
    </p:spTree>
    <p:extLst>
      <p:ext uri="{BB962C8B-B14F-4D97-AF65-F5344CB8AC3E}">
        <p14:creationId xmlns:p14="http://schemas.microsoft.com/office/powerpoint/2010/main" val="2148373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427A5-98AB-BB45-8DF3-C03C85476EDF}"/>
              </a:ext>
            </a:extLst>
          </p:cNvPr>
          <p:cNvSpPr>
            <a:spLocks noGrp="1"/>
          </p:cNvSpPr>
          <p:nvPr>
            <p:ph idx="1"/>
          </p:nvPr>
        </p:nvSpPr>
        <p:spPr>
          <a:xfrm>
            <a:off x="457200" y="665018"/>
            <a:ext cx="8229600" cy="5461145"/>
          </a:xfrm>
        </p:spPr>
        <p:txBody>
          <a:bodyPr>
            <a:normAutofit fontScale="92500" lnSpcReduction="10000"/>
          </a:bodyPr>
          <a:lstStyle/>
          <a:p>
            <a:r>
              <a:rPr lang="cs-CZ" sz="2200" dirty="0">
                <a:latin typeface="Times New Roman" panose="02020603050405020304" pitchFamily="18" charset="0"/>
                <a:cs typeface="Times New Roman" panose="02020603050405020304" pitchFamily="18" charset="0"/>
              </a:rPr>
              <a:t>ECTP a VÝZKUMNÉ PRIORITY </a:t>
            </a:r>
          </a:p>
          <a:p>
            <a:pPr lvl="1"/>
            <a:r>
              <a:rPr lang="cs-CZ" sz="1800" dirty="0">
                <a:latin typeface="Times New Roman" panose="02020603050405020304" pitchFamily="18" charset="0"/>
                <a:cs typeface="Times New Roman" panose="02020603050405020304" pitchFamily="18" charset="0"/>
              </a:rPr>
              <a:t>EVROPSKÁ STAVEBNÍ TECHNOLOGICKÁ PLATFORMA </a:t>
            </a:r>
            <a:endParaRPr lang="cs-CZ" sz="1000" dirty="0">
              <a:latin typeface="Times New Roman" panose="02020603050405020304" pitchFamily="18" charset="0"/>
              <a:cs typeface="Times New Roman" panose="02020603050405020304" pitchFamily="18" charset="0"/>
            </a:endParaRPr>
          </a:p>
          <a:p>
            <a:pPr marL="1371600" lvl="3" indent="0">
              <a:buNone/>
            </a:pPr>
            <a:r>
              <a:rPr lang="cs-CZ" sz="1800" dirty="0">
                <a:latin typeface="Times New Roman" panose="02020603050405020304" pitchFamily="18" charset="0"/>
                <a:cs typeface="Times New Roman" panose="02020603050405020304" pitchFamily="18" charset="0"/>
              </a:rPr>
              <a:t>Cílem je mobilizovat všechny složky stavebného sektoru </a:t>
            </a:r>
          </a:p>
          <a:p>
            <a:pPr marL="1371600" lvl="3" indent="0">
              <a:buNone/>
            </a:pPr>
            <a:r>
              <a:rPr lang="cs-CZ" sz="1800" b="1" dirty="0">
                <a:latin typeface="Times New Roman" panose="02020603050405020304" pitchFamily="18" charset="0"/>
                <a:cs typeface="Times New Roman" panose="02020603050405020304" pitchFamily="18" charset="0"/>
              </a:rPr>
              <a:t>Strategická agenda pro výzkum v sektoru evropského stavebnictví - plán implementace -&gt; obsahuje 9 priorit</a:t>
            </a:r>
          </a:p>
          <a:p>
            <a:pPr marL="1371600" lvl="3" indent="0">
              <a:buNone/>
            </a:pPr>
            <a:endParaRPr lang="cs-CZ" sz="1800" b="1" dirty="0">
              <a:latin typeface="Times New Roman" panose="02020603050405020304" pitchFamily="18" charset="0"/>
              <a:cs typeface="Times New Roman" panose="02020603050405020304" pitchFamily="18" charset="0"/>
            </a:endParaRPr>
          </a:p>
          <a:p>
            <a:pPr marL="1371600" lvl="3" indent="0">
              <a:buNone/>
            </a:pPr>
            <a:r>
              <a:rPr lang="cs-CZ" sz="1800" b="1" dirty="0">
                <a:latin typeface="Times New Roman" panose="02020603050405020304" pitchFamily="18" charset="0"/>
                <a:cs typeface="Times New Roman" panose="02020603050405020304" pitchFamily="18" charset="0"/>
              </a:rPr>
              <a:t>Priorita A</a:t>
            </a:r>
            <a:r>
              <a:rPr lang="cs-CZ" sz="1800" dirty="0">
                <a:latin typeface="Times New Roman" panose="02020603050405020304" pitchFamily="18" charset="0"/>
                <a:cs typeface="Times New Roman" panose="02020603050405020304" pitchFamily="18" charset="0"/>
              </a:rPr>
              <a:t>: Technologie pro </a:t>
            </a:r>
            <a:r>
              <a:rPr lang="cs-CZ" sz="1800" dirty="0" err="1">
                <a:latin typeface="Times New Roman" panose="02020603050405020304" pitchFamily="18" charset="0"/>
                <a:cs typeface="Times New Roman" panose="02020603050405020304" pitchFamily="18" charset="0"/>
              </a:rPr>
              <a:t>zdrave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bezpečne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přístupne</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stimulujíci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vnitřni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prostředi</a:t>
            </a:r>
            <a:r>
              <a:rPr lang="cs-CZ" sz="1800" dirty="0">
                <a:latin typeface="Times New Roman" panose="02020603050405020304" pitchFamily="18" charset="0"/>
                <a:cs typeface="Times New Roman" panose="02020603050405020304" pitchFamily="18" charset="0"/>
              </a:rPr>
              <a:t>́ pro </a:t>
            </a:r>
            <a:r>
              <a:rPr lang="cs-CZ" sz="1800" dirty="0" err="1">
                <a:latin typeface="Times New Roman" panose="02020603050405020304" pitchFamily="18" charset="0"/>
                <a:cs typeface="Times New Roman" panose="02020603050405020304" pitchFamily="18" charset="0"/>
              </a:rPr>
              <a:t>všechny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uživatele</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B</a:t>
            </a:r>
            <a:r>
              <a:rPr lang="cs-CZ" sz="1800" dirty="0">
                <a:latin typeface="Times New Roman" panose="02020603050405020304" pitchFamily="18" charset="0"/>
                <a:cs typeface="Times New Roman" panose="02020603050405020304" pitchFamily="18" charset="0"/>
              </a:rPr>
              <a:t>: Nové </a:t>
            </a:r>
            <a:r>
              <a:rPr lang="cs-CZ" sz="1800" dirty="0" err="1">
                <a:latin typeface="Times New Roman" panose="02020603050405020304" pitchFamily="18" charset="0"/>
                <a:cs typeface="Times New Roman" panose="02020603050405020304" pitchFamily="18" charset="0"/>
              </a:rPr>
              <a:t>způsoby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využíváni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podzemních</a:t>
            </a:r>
            <a:r>
              <a:rPr lang="cs-CZ" sz="1800" dirty="0">
                <a:latin typeface="Times New Roman" panose="02020603050405020304" pitchFamily="18" charset="0"/>
                <a:cs typeface="Times New Roman" panose="02020603050405020304" pitchFamily="18" charset="0"/>
              </a:rPr>
              <a:t> prostor. </a:t>
            </a:r>
          </a:p>
          <a:p>
            <a:pPr marL="1371600" lvl="3" indent="0">
              <a:buNone/>
            </a:pPr>
            <a:r>
              <a:rPr lang="cs-CZ" sz="1800" b="1" dirty="0">
                <a:latin typeface="Times New Roman" panose="02020603050405020304" pitchFamily="18" charset="0"/>
                <a:cs typeface="Times New Roman" panose="02020603050405020304" pitchFamily="18" charset="0"/>
              </a:rPr>
              <a:t>Priorita C: </a:t>
            </a:r>
            <a:r>
              <a:rPr lang="cs-CZ" sz="1800" dirty="0">
                <a:latin typeface="Times New Roman" panose="02020603050405020304" pitchFamily="18" charset="0"/>
                <a:cs typeface="Times New Roman" panose="02020603050405020304" pitchFamily="18" charset="0"/>
              </a:rPr>
              <a:t>Nové technologie, koncepce a </a:t>
            </a:r>
            <a:r>
              <a:rPr lang="cs-CZ" sz="1800" dirty="0" err="1">
                <a:latin typeface="Times New Roman" panose="02020603050405020304" pitchFamily="18" charset="0"/>
                <a:cs typeface="Times New Roman" panose="02020603050405020304" pitchFamily="18" charset="0"/>
              </a:rPr>
              <a:t>progresivni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materiály</a:t>
            </a:r>
            <a:r>
              <a:rPr lang="cs-CZ" sz="1800" dirty="0">
                <a:latin typeface="Times New Roman" panose="02020603050405020304" pitchFamily="18" charset="0"/>
                <a:cs typeface="Times New Roman" panose="02020603050405020304" pitchFamily="18" charset="0"/>
              </a:rPr>
              <a:t> pro </a:t>
            </a:r>
            <a:r>
              <a:rPr lang="cs-CZ" sz="1800" dirty="0" err="1">
                <a:latin typeface="Times New Roman" panose="02020603050405020304" pitchFamily="18" charset="0"/>
                <a:cs typeface="Times New Roman" panose="02020603050405020304" pitchFamily="18" charset="0"/>
              </a:rPr>
              <a:t>efektivni</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čiste</a:t>
            </a:r>
            <a:r>
              <a:rPr lang="cs-CZ" sz="1800" dirty="0">
                <a:latin typeface="Times New Roman" panose="02020603050405020304" pitchFamily="18" charset="0"/>
                <a:cs typeface="Times New Roman" panose="02020603050405020304" pitchFamily="18" charset="0"/>
              </a:rPr>
              <a:t>́ budovy. </a:t>
            </a:r>
          </a:p>
          <a:p>
            <a:pPr marL="1371600" lvl="3" indent="0">
              <a:buNone/>
            </a:pPr>
            <a:r>
              <a:rPr lang="cs-CZ" sz="1800" b="1" dirty="0">
                <a:latin typeface="Times New Roman" panose="02020603050405020304" pitchFamily="18" charset="0"/>
                <a:cs typeface="Times New Roman" panose="02020603050405020304" pitchFamily="18" charset="0"/>
              </a:rPr>
              <a:t>Priorita D: </a:t>
            </a:r>
            <a:r>
              <a:rPr lang="cs-CZ" sz="1800" dirty="0" err="1">
                <a:latin typeface="Times New Roman" panose="02020603050405020304" pitchFamily="18" charset="0"/>
                <a:cs typeface="Times New Roman" panose="02020603050405020304" pitchFamily="18" charset="0"/>
              </a:rPr>
              <a:t>Snižováni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environmentálních</a:t>
            </a:r>
            <a:r>
              <a:rPr lang="cs-CZ" sz="1800" dirty="0">
                <a:latin typeface="Times New Roman" panose="02020603050405020304" pitchFamily="18" charset="0"/>
                <a:cs typeface="Times New Roman" panose="02020603050405020304" pitchFamily="18" charset="0"/>
              </a:rPr>
              <a:t> vlivů a vlivů lidí na </a:t>
            </a:r>
            <a:r>
              <a:rPr lang="cs-CZ" sz="1800" dirty="0" err="1">
                <a:latin typeface="Times New Roman" panose="02020603050405020304" pitchFamily="18" charset="0"/>
                <a:cs typeface="Times New Roman" panose="02020603050405020304" pitchFamily="18" charset="0"/>
              </a:rPr>
              <a:t>vystavěne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prostředí</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města</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E: </a:t>
            </a:r>
            <a:r>
              <a:rPr lang="cs-CZ" sz="1800" dirty="0" err="1">
                <a:latin typeface="Times New Roman" panose="02020603050405020304" pitchFamily="18" charset="0"/>
                <a:cs typeface="Times New Roman" panose="02020603050405020304" pitchFamily="18" charset="0"/>
              </a:rPr>
              <a:t>Udržitelny</a:t>
            </a:r>
            <a:r>
              <a:rPr lang="cs-CZ" sz="1800" dirty="0">
                <a:latin typeface="Times New Roman" panose="02020603050405020304" pitchFamily="18" charset="0"/>
                <a:cs typeface="Times New Roman" panose="02020603050405020304" pitchFamily="18" charset="0"/>
              </a:rPr>
              <a:t>́ management </a:t>
            </a:r>
            <a:r>
              <a:rPr lang="cs-CZ" sz="1800" dirty="0" err="1">
                <a:latin typeface="Times New Roman" panose="02020603050405020304" pitchFamily="18" charset="0"/>
                <a:cs typeface="Times New Roman" panose="02020603050405020304" pitchFamily="18" charset="0"/>
              </a:rPr>
              <a:t>dopravních</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inženýrských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síti</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F: </a:t>
            </a:r>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Živouci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historicke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památky</a:t>
            </a:r>
            <a:r>
              <a:rPr lang="cs-CZ" sz="1800" dirty="0">
                <a:latin typeface="Times New Roman" panose="02020603050405020304" pitchFamily="18" charset="0"/>
                <a:cs typeface="Times New Roman" panose="02020603050405020304" pitchFamily="18" charset="0"/>
              </a:rPr>
              <a:t> pro </a:t>
            </a:r>
            <a:r>
              <a:rPr lang="cs-CZ" sz="1800" dirty="0" err="1">
                <a:latin typeface="Times New Roman" panose="02020603050405020304" pitchFamily="18" charset="0"/>
                <a:cs typeface="Times New Roman" panose="02020603050405020304" pitchFamily="18" charset="0"/>
              </a:rPr>
              <a:t>atraktivni</a:t>
            </a:r>
            <a:r>
              <a:rPr lang="cs-CZ" sz="1800" dirty="0">
                <a:latin typeface="Times New Roman" panose="02020603050405020304" pitchFamily="18" charset="0"/>
                <a:cs typeface="Times New Roman" panose="02020603050405020304" pitchFamily="18" charset="0"/>
              </a:rPr>
              <a:t>́ Evropu. </a:t>
            </a:r>
          </a:p>
          <a:p>
            <a:pPr marL="1371600" lvl="3" indent="0">
              <a:buNone/>
            </a:pPr>
            <a:r>
              <a:rPr lang="cs-CZ" sz="1800" b="1" dirty="0">
                <a:latin typeface="Times New Roman" panose="02020603050405020304" pitchFamily="18" charset="0"/>
                <a:cs typeface="Times New Roman" panose="02020603050405020304" pitchFamily="18" charset="0"/>
              </a:rPr>
              <a:t>Priorita G: </a:t>
            </a:r>
            <a:r>
              <a:rPr lang="cs-CZ" sz="1800" dirty="0" err="1">
                <a:latin typeface="Times New Roman" panose="02020603050405020304" pitchFamily="18" charset="0"/>
                <a:cs typeface="Times New Roman" panose="02020603050405020304" pitchFamily="18" charset="0"/>
              </a:rPr>
              <a:t>Zvýšeni</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bezpečnosti</a:t>
            </a:r>
            <a:r>
              <a:rPr lang="cs-CZ" sz="1800" dirty="0">
                <a:latin typeface="Times New Roman" panose="02020603050405020304" pitchFamily="18" charset="0"/>
                <a:cs typeface="Times New Roman" panose="02020603050405020304" pitchFamily="18" charset="0"/>
              </a:rPr>
              <a:t> v </a:t>
            </a:r>
            <a:r>
              <a:rPr lang="cs-CZ" sz="1800" dirty="0" err="1">
                <a:latin typeface="Times New Roman" panose="02020603050405020304" pitchFamily="18" charset="0"/>
                <a:cs typeface="Times New Roman" panose="02020603050405020304" pitchFamily="18" charset="0"/>
              </a:rPr>
              <a:t>rámci</a:t>
            </a:r>
            <a:r>
              <a:rPr lang="cs-CZ" sz="1800" dirty="0">
                <a:latin typeface="Times New Roman" panose="02020603050405020304" pitchFamily="18" charset="0"/>
                <a:cs typeface="Times New Roman" panose="02020603050405020304" pitchFamily="18" charset="0"/>
              </a:rPr>
              <a:t> sektoru </a:t>
            </a:r>
            <a:r>
              <a:rPr lang="cs-CZ" sz="1800" dirty="0" err="1">
                <a:latin typeface="Times New Roman" panose="02020603050405020304" pitchFamily="18" charset="0"/>
                <a:cs typeface="Times New Roman" panose="02020603050405020304" pitchFamily="18" charset="0"/>
              </a:rPr>
              <a:t>stavebnictvi</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H: </a:t>
            </a:r>
            <a:r>
              <a:rPr lang="cs-CZ" sz="1800" dirty="0">
                <a:latin typeface="Times New Roman" panose="02020603050405020304" pitchFamily="18" charset="0"/>
                <a:cs typeface="Times New Roman" panose="02020603050405020304" pitchFamily="18" charset="0"/>
              </a:rPr>
              <a:t>Nové </a:t>
            </a:r>
            <a:r>
              <a:rPr lang="cs-CZ" sz="1800" dirty="0" err="1">
                <a:latin typeface="Times New Roman" panose="02020603050405020304" pitchFamily="18" charset="0"/>
                <a:cs typeface="Times New Roman" panose="02020603050405020304" pitchFamily="18" charset="0"/>
              </a:rPr>
              <a:t>integrovane</a:t>
            </a:r>
            <a:r>
              <a:rPr lang="cs-CZ" sz="1800" dirty="0">
                <a:latin typeface="Times New Roman" panose="02020603050405020304" pitchFamily="18" charset="0"/>
                <a:cs typeface="Times New Roman" panose="02020603050405020304" pitchFamily="18" charset="0"/>
              </a:rPr>
              <a:t>́ procesy pro sektor </a:t>
            </a:r>
            <a:r>
              <a:rPr lang="cs-CZ" sz="1800" dirty="0" err="1">
                <a:latin typeface="Times New Roman" panose="02020603050405020304" pitchFamily="18" charset="0"/>
                <a:cs typeface="Times New Roman" panose="02020603050405020304" pitchFamily="18" charset="0"/>
              </a:rPr>
              <a:t>stavebnictvi</a:t>
            </a:r>
            <a:r>
              <a:rPr lang="cs-CZ" sz="1800" dirty="0">
                <a:latin typeface="Times New Roman" panose="02020603050405020304" pitchFamily="18" charset="0"/>
                <a:cs typeface="Times New Roman" panose="02020603050405020304" pitchFamily="18" charset="0"/>
              </a:rPr>
              <a:t>́. </a:t>
            </a:r>
          </a:p>
          <a:p>
            <a:pPr marL="1371600" lvl="3" indent="0">
              <a:buNone/>
            </a:pPr>
            <a:r>
              <a:rPr lang="cs-CZ" sz="1800" b="1" dirty="0">
                <a:latin typeface="Times New Roman" panose="02020603050405020304" pitchFamily="18" charset="0"/>
                <a:cs typeface="Times New Roman" panose="02020603050405020304" pitchFamily="18" charset="0"/>
              </a:rPr>
              <a:t>Priorita I: </a:t>
            </a:r>
            <a:r>
              <a:rPr lang="cs-CZ" sz="1800" dirty="0">
                <a:latin typeface="Times New Roman" panose="02020603050405020304" pitchFamily="18" charset="0"/>
                <a:cs typeface="Times New Roman" panose="02020603050405020304" pitchFamily="18" charset="0"/>
              </a:rPr>
              <a:t>Stavební </a:t>
            </a:r>
            <a:r>
              <a:rPr lang="cs-CZ" sz="1800" dirty="0" err="1">
                <a:latin typeface="Times New Roman" panose="02020603050405020304" pitchFamily="18" charset="0"/>
                <a:cs typeface="Times New Roman" panose="02020603050405020304" pitchFamily="18" charset="0"/>
              </a:rPr>
              <a:t>materiály</a:t>
            </a:r>
            <a:r>
              <a:rPr lang="cs-CZ" sz="1800" dirty="0">
                <a:latin typeface="Times New Roman" panose="02020603050405020304" pitchFamily="18" charset="0"/>
                <a:cs typeface="Times New Roman" panose="02020603050405020304" pitchFamily="18" charset="0"/>
              </a:rPr>
              <a:t> s vysokou </a:t>
            </a:r>
            <a:r>
              <a:rPr lang="cs-CZ" sz="1800" dirty="0" err="1">
                <a:latin typeface="Times New Roman" panose="02020603050405020304" pitchFamily="18" charset="0"/>
                <a:cs typeface="Times New Roman" panose="02020603050405020304" pitchFamily="18" charset="0"/>
              </a:rPr>
              <a:t>přidanou</a:t>
            </a:r>
            <a:r>
              <a:rPr lang="cs-CZ" sz="1800" dirty="0">
                <a:latin typeface="Times New Roman" panose="02020603050405020304" pitchFamily="18" charset="0"/>
                <a:cs typeface="Times New Roman" panose="02020603050405020304" pitchFamily="18" charset="0"/>
              </a:rPr>
              <a:t> hodnotou. </a:t>
            </a:r>
          </a:p>
          <a:p>
            <a:pPr marL="1371600" lvl="3" indent="0">
              <a:buNone/>
            </a:pPr>
            <a:endParaRPr lang="cs-CZ" sz="1800" dirty="0">
              <a:latin typeface="Times New Roman" panose="02020603050405020304" pitchFamily="18" charset="0"/>
              <a:cs typeface="Times New Roman" panose="02020603050405020304" pitchFamily="18" charset="0"/>
            </a:endParaRPr>
          </a:p>
          <a:p>
            <a:pPr marL="1371600" lvl="3" indent="0">
              <a:buNone/>
            </a:pPr>
            <a:endParaRPr lang="cs-CZ" sz="1800" dirty="0">
              <a:latin typeface="Times New Roman" panose="02020603050405020304" pitchFamily="18" charset="0"/>
              <a:cs typeface="Times New Roman" panose="02020603050405020304" pitchFamily="18" charset="0"/>
            </a:endParaRPr>
          </a:p>
        </p:txBody>
      </p:sp>
      <p:sp>
        <p:nvSpPr>
          <p:cNvPr id="4" name="Right Arrow 3">
            <a:extLst>
              <a:ext uri="{FF2B5EF4-FFF2-40B4-BE49-F238E27FC236}">
                <a16:creationId xmlns:a16="http://schemas.microsoft.com/office/drawing/2014/main" id="{08E18E04-65FE-BA4C-B590-149D900930B1}"/>
              </a:ext>
            </a:extLst>
          </p:cNvPr>
          <p:cNvSpPr/>
          <p:nvPr/>
        </p:nvSpPr>
        <p:spPr>
          <a:xfrm>
            <a:off x="1250371" y="1454089"/>
            <a:ext cx="533399" cy="1281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68523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95EEF-80AF-3E4E-ACA5-5C3B62E0A17D}"/>
              </a:ext>
            </a:extLst>
          </p:cNvPr>
          <p:cNvSpPr>
            <a:spLocks noGrp="1"/>
          </p:cNvSpPr>
          <p:nvPr>
            <p:ph idx="1"/>
          </p:nvPr>
        </p:nvSpPr>
        <p:spPr>
          <a:xfrm>
            <a:off x="311728" y="654628"/>
            <a:ext cx="8229600" cy="4525963"/>
          </a:xfrm>
        </p:spPr>
        <p:txBody>
          <a:bodyPr>
            <a:normAutofit/>
          </a:bodyPr>
          <a:lstStyle/>
          <a:p>
            <a:r>
              <a:rPr lang="cs-CZ" sz="1800" b="1" dirty="0">
                <a:latin typeface="Times New Roman" panose="02020603050405020304" pitchFamily="18" charset="0"/>
                <a:cs typeface="Times New Roman" panose="02020603050405020304" pitchFamily="18" charset="0"/>
              </a:rPr>
              <a:t>POVINOSTI VLASTNÍKA STAVBY VYPLÍVAJÍCÍ Z PRAVNÍCH PŘEDPISŮ ČR</a:t>
            </a:r>
          </a:p>
          <a:p>
            <a:pPr lvl="1"/>
            <a:r>
              <a:rPr lang="cs-CZ" sz="1800" dirty="0">
                <a:latin typeface="Times New Roman" panose="02020603050405020304" pitchFamily="18" charset="0"/>
                <a:cs typeface="Times New Roman" panose="02020603050405020304" pitchFamily="18" charset="0"/>
              </a:rPr>
              <a:t>Povinnosti vlastníka viz. zákon č. 183/2006 Sb. (Stavební zákon) </a:t>
            </a:r>
          </a:p>
          <a:p>
            <a:pPr marL="457200" lvl="1" indent="0">
              <a:buNone/>
            </a:pPr>
            <a:endParaRPr lang="cs-CZ" sz="1800" dirty="0">
              <a:latin typeface="Times New Roman" panose="02020603050405020304" pitchFamily="18" charset="0"/>
              <a:cs typeface="Times New Roman" panose="02020603050405020304" pitchFamily="18" charset="0"/>
            </a:endParaRPr>
          </a:p>
        </p:txBody>
      </p:sp>
      <p:pic>
        <p:nvPicPr>
          <p:cNvPr id="5121" name="Picture 1" descr="page109image3831776">
            <a:extLst>
              <a:ext uri="{FF2B5EF4-FFF2-40B4-BE49-F238E27FC236}">
                <a16:creationId xmlns:a16="http://schemas.microsoft.com/office/drawing/2014/main" id="{1F229AB1-4410-9F40-96E2-6E8AC200D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73" y="1849581"/>
            <a:ext cx="5621481" cy="37359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1FE10F-CC7F-3D45-B7C2-02FAD633E0BA}"/>
              </a:ext>
            </a:extLst>
          </p:cNvPr>
          <p:cNvSpPr/>
          <p:nvPr/>
        </p:nvSpPr>
        <p:spPr>
          <a:xfrm>
            <a:off x="799455" y="5779716"/>
            <a:ext cx="3300904" cy="369332"/>
          </a:xfrm>
          <a:prstGeom prst="rect">
            <a:avLst/>
          </a:prstGeom>
        </p:spPr>
        <p:txBody>
          <a:bodyPr wrap="none" lIns="91440" tIns="45720" rIns="91440" bIns="45720" anchor="t">
            <a:spAutoFit/>
          </a:bodyPr>
          <a:lstStyle/>
          <a:p>
            <a:r>
              <a:rPr lang="cs-CZ" dirty="0">
                <a:solidFill>
                  <a:srgbClr val="3F3F3F"/>
                </a:solidFill>
                <a:latin typeface="Times New Roman"/>
                <a:cs typeface="Times New Roman"/>
              </a:rPr>
              <a:t>Obr. 5 Druhy právních předpisů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923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4">
            <a:extLst>
              <a:ext uri="{FF2B5EF4-FFF2-40B4-BE49-F238E27FC236}">
                <a16:creationId xmlns:a16="http://schemas.microsoft.com/office/drawing/2014/main" id="{1AFEA6CA-4FB8-CD46-8709-F0F86F5D84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7559" y="1117478"/>
            <a:ext cx="4119914" cy="3989569"/>
          </a:xfrm>
        </p:spPr>
      </p:pic>
      <p:sp>
        <p:nvSpPr>
          <p:cNvPr id="5" name="TextBox 4">
            <a:extLst>
              <a:ext uri="{FF2B5EF4-FFF2-40B4-BE49-F238E27FC236}">
                <a16:creationId xmlns:a16="http://schemas.microsoft.com/office/drawing/2014/main" id="{FF2249B8-4142-874C-9425-62DF4D46AFB8}"/>
              </a:ext>
            </a:extLst>
          </p:cNvPr>
          <p:cNvSpPr txBox="1"/>
          <p:nvPr/>
        </p:nvSpPr>
        <p:spPr>
          <a:xfrm>
            <a:off x="597558" y="748146"/>
            <a:ext cx="5279009" cy="369332"/>
          </a:xfrm>
          <a:prstGeom prst="rect">
            <a:avLst/>
          </a:prstGeom>
          <a:noFill/>
        </p:spPr>
        <p:txBody>
          <a:bodyPr wrap="none" rtlCol="0">
            <a:spAutoFit/>
          </a:bodyPr>
          <a:lstStyle/>
          <a:p>
            <a:r>
              <a:rPr lang="cs-CZ" b="1" dirty="0">
                <a:latin typeface="Times New Roman" panose="02020603050405020304" pitchFamily="18" charset="0"/>
                <a:cs typeface="Times New Roman" panose="02020603050405020304" pitchFamily="18" charset="0"/>
              </a:rPr>
              <a:t>ZÁKONNÉ POVINNOSTI VLASTNÍKA STAVBY </a:t>
            </a:r>
          </a:p>
        </p:txBody>
      </p:sp>
      <p:sp>
        <p:nvSpPr>
          <p:cNvPr id="6" name="TextBox 5">
            <a:extLst>
              <a:ext uri="{FF2B5EF4-FFF2-40B4-BE49-F238E27FC236}">
                <a16:creationId xmlns:a16="http://schemas.microsoft.com/office/drawing/2014/main" id="{AFADDB42-55D2-4240-B687-89BECFF820E7}"/>
              </a:ext>
            </a:extLst>
          </p:cNvPr>
          <p:cNvSpPr txBox="1"/>
          <p:nvPr/>
        </p:nvSpPr>
        <p:spPr>
          <a:xfrm>
            <a:off x="5018810" y="1117478"/>
            <a:ext cx="3553690" cy="2031325"/>
          </a:xfrm>
          <a:prstGeom prst="rect">
            <a:avLst/>
          </a:prstGeom>
          <a:noFill/>
        </p:spPr>
        <p:txBody>
          <a:bodyPr wrap="square" rtlCol="0">
            <a:spAutoFit/>
          </a:bodyPr>
          <a:lstStyle/>
          <a:p>
            <a:pPr marL="285750" indent="-285750">
              <a:buFontTx/>
              <a:buChar char="-"/>
            </a:pPr>
            <a:r>
              <a:rPr lang="cs-CZ" dirty="0">
                <a:latin typeface="Times New Roman" panose="02020603050405020304" pitchFamily="18" charset="0"/>
                <a:cs typeface="Times New Roman" panose="02020603050405020304" pitchFamily="18" charset="0"/>
              </a:rPr>
              <a:t>Zákonné povinnosti vycházejí ze základních požadavků EU</a:t>
            </a:r>
          </a:p>
          <a:p>
            <a:pPr marL="285750" indent="-285750">
              <a:buFontTx/>
              <a:buChar char="-"/>
            </a:pPr>
            <a:r>
              <a:rPr lang="cs-CZ" dirty="0">
                <a:latin typeface="Times New Roman" panose="02020603050405020304" pitchFamily="18" charset="0"/>
                <a:cs typeface="Times New Roman" panose="02020603050405020304" pitchFamily="18" charset="0"/>
              </a:rPr>
              <a:t>Prvních 6 (modrých) je implementováno do českých právních předpisů + udržitelné využívání přírodních zdrojů od 1.7.13</a:t>
            </a:r>
          </a:p>
        </p:txBody>
      </p:sp>
      <p:sp>
        <p:nvSpPr>
          <p:cNvPr id="7" name="Rectangle 6">
            <a:extLst>
              <a:ext uri="{FF2B5EF4-FFF2-40B4-BE49-F238E27FC236}">
                <a16:creationId xmlns:a16="http://schemas.microsoft.com/office/drawing/2014/main" id="{CD97F3F0-B239-7C44-96EC-CE65311A08D2}"/>
              </a:ext>
            </a:extLst>
          </p:cNvPr>
          <p:cNvSpPr/>
          <p:nvPr/>
        </p:nvSpPr>
        <p:spPr>
          <a:xfrm>
            <a:off x="446810" y="5107047"/>
            <a:ext cx="4572000" cy="1200329"/>
          </a:xfrm>
          <a:prstGeom prst="rect">
            <a:avLst/>
          </a:prstGeom>
        </p:spPr>
        <p:txBody>
          <a:bodyPr lIns="91440" tIns="45720" rIns="91440" bIns="45720" anchor="t">
            <a:spAutoFit/>
          </a:bodyPr>
          <a:lstStyle/>
          <a:p>
            <a:r>
              <a:rPr lang="cs-CZ" dirty="0">
                <a:solidFill>
                  <a:srgbClr val="3F3F3F"/>
                </a:solidFill>
                <a:latin typeface="Times New Roman"/>
                <a:cs typeface="Times New Roman"/>
              </a:rPr>
              <a:t>Obr. 6 </a:t>
            </a:r>
            <a:r>
              <a:rPr lang="cs-CZ" dirty="0" err="1">
                <a:solidFill>
                  <a:srgbClr val="3F3F3F"/>
                </a:solidFill>
                <a:latin typeface="Times New Roman"/>
                <a:cs typeface="Times New Roman"/>
              </a:rPr>
              <a:t>Základni</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požadavky</a:t>
            </a:r>
            <a:r>
              <a:rPr lang="cs-CZ" dirty="0">
                <a:solidFill>
                  <a:srgbClr val="3F3F3F"/>
                </a:solidFill>
                <a:latin typeface="Times New Roman"/>
                <a:cs typeface="Times New Roman"/>
              </a:rPr>
              <a:t> na stavby (§ 156 </a:t>
            </a:r>
            <a:r>
              <a:rPr lang="cs-CZ" dirty="0" err="1">
                <a:solidFill>
                  <a:srgbClr val="3F3F3F"/>
                </a:solidFill>
                <a:latin typeface="Times New Roman"/>
                <a:cs typeface="Times New Roman"/>
              </a:rPr>
              <a:t>zák</a:t>
            </a:r>
            <a:r>
              <a:rPr lang="cs-CZ" dirty="0">
                <a:solidFill>
                  <a:srgbClr val="3F3F3F"/>
                </a:solidFill>
                <a:latin typeface="Times New Roman"/>
                <a:cs typeface="Times New Roman"/>
              </a:rPr>
              <a:t>. č. 183/2006 Sb., </a:t>
            </a:r>
            <a:r>
              <a:rPr lang="cs-CZ" dirty="0" err="1">
                <a:solidFill>
                  <a:srgbClr val="3F3F3F"/>
                </a:solidFill>
                <a:latin typeface="Times New Roman"/>
                <a:cs typeface="Times New Roman"/>
              </a:rPr>
              <a:t>stavebni</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zákon</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příloha</a:t>
            </a:r>
            <a:r>
              <a:rPr lang="cs-CZ" dirty="0">
                <a:solidFill>
                  <a:srgbClr val="3F3F3F"/>
                </a:solidFill>
                <a:latin typeface="Times New Roman"/>
                <a:cs typeface="Times New Roman"/>
              </a:rPr>
              <a:t> č. I. </a:t>
            </a:r>
            <a:r>
              <a:rPr lang="cs-CZ" dirty="0" err="1">
                <a:solidFill>
                  <a:srgbClr val="3F3F3F"/>
                </a:solidFill>
                <a:latin typeface="Times New Roman"/>
                <a:cs typeface="Times New Roman"/>
              </a:rPr>
              <a:t>nařízeni</a:t>
            </a:r>
            <a:r>
              <a:rPr lang="cs-CZ" dirty="0">
                <a:solidFill>
                  <a:srgbClr val="3F3F3F"/>
                </a:solidFill>
                <a:latin typeface="Times New Roman"/>
                <a:cs typeface="Times New Roman"/>
              </a:rPr>
              <a:t>́ </a:t>
            </a:r>
            <a:r>
              <a:rPr lang="cs-CZ" dirty="0" err="1">
                <a:solidFill>
                  <a:srgbClr val="3F3F3F"/>
                </a:solidFill>
                <a:latin typeface="Times New Roman"/>
                <a:cs typeface="Times New Roman"/>
              </a:rPr>
              <a:t>Evropského</a:t>
            </a:r>
            <a:r>
              <a:rPr lang="cs-CZ" dirty="0">
                <a:solidFill>
                  <a:srgbClr val="3F3F3F"/>
                </a:solidFill>
                <a:latin typeface="Times New Roman"/>
                <a:cs typeface="Times New Roman"/>
              </a:rPr>
              <a:t> parlamentu a Rady (EU) 305/2011)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8737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FC42B5-949C-6F43-BB97-769E4A865F44}"/>
              </a:ext>
            </a:extLst>
          </p:cNvPr>
          <p:cNvSpPr>
            <a:spLocks noGrp="1"/>
          </p:cNvSpPr>
          <p:nvPr>
            <p:ph idx="1"/>
          </p:nvPr>
        </p:nvSpPr>
        <p:spPr>
          <a:xfrm>
            <a:off x="457200" y="820882"/>
            <a:ext cx="8229600" cy="5305281"/>
          </a:xfrm>
        </p:spPr>
        <p:txBody>
          <a:bodyPr/>
          <a:lstStyle/>
          <a:p>
            <a:r>
              <a:rPr lang="cs-CZ" sz="2200" dirty="0">
                <a:latin typeface="Times New Roman" panose="02020603050405020304" pitchFamily="18" charset="0"/>
                <a:cs typeface="Times New Roman" panose="02020603050405020304" pitchFamily="18" charset="0"/>
              </a:rPr>
              <a:t>Po dobu ekonomicky přiměřené životnosti musí stavby při běžné údržbě plnit tyto základní požadavky na stavby: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mechanická odolnost a stabilita, </a:t>
            </a:r>
          </a:p>
          <a:p>
            <a:r>
              <a:rPr lang="cs-CZ" sz="2200" dirty="0">
                <a:latin typeface="Times New Roman" panose="02020603050405020304" pitchFamily="18" charset="0"/>
                <a:cs typeface="Times New Roman" panose="02020603050405020304" pitchFamily="18" charset="0"/>
              </a:rPr>
              <a:t>požární bezpečnost, </a:t>
            </a:r>
          </a:p>
          <a:p>
            <a:r>
              <a:rPr lang="cs-CZ" sz="2200" dirty="0">
                <a:latin typeface="Times New Roman" panose="02020603050405020304" pitchFamily="18" charset="0"/>
                <a:cs typeface="Times New Roman" panose="02020603050405020304" pitchFamily="18" charset="0"/>
              </a:rPr>
              <a:t>hygiena, ochrana zdraví a životního prostředí, </a:t>
            </a:r>
          </a:p>
          <a:p>
            <a:r>
              <a:rPr lang="cs-CZ" sz="2200" dirty="0">
                <a:latin typeface="Times New Roman" panose="02020603050405020304" pitchFamily="18" charset="0"/>
                <a:cs typeface="Times New Roman" panose="02020603050405020304" pitchFamily="18" charset="0"/>
              </a:rPr>
              <a:t>bezpečnost a přístupnost při užívání, </a:t>
            </a:r>
          </a:p>
          <a:p>
            <a:r>
              <a:rPr lang="cs-CZ" sz="2200" dirty="0">
                <a:latin typeface="Times New Roman" panose="02020603050405020304" pitchFamily="18" charset="0"/>
                <a:cs typeface="Times New Roman" panose="02020603050405020304" pitchFamily="18" charset="0"/>
              </a:rPr>
              <a:t>ochrana proti hluku, </a:t>
            </a:r>
          </a:p>
          <a:p>
            <a:r>
              <a:rPr lang="cs-CZ" sz="2200" dirty="0">
                <a:latin typeface="Times New Roman" panose="02020603050405020304" pitchFamily="18" charset="0"/>
                <a:cs typeface="Times New Roman" panose="02020603050405020304" pitchFamily="18" charset="0"/>
              </a:rPr>
              <a:t>úspora energie a tepla. </a:t>
            </a:r>
          </a:p>
          <a:p>
            <a:pPr marL="0" indent="0">
              <a:buNone/>
            </a:pPr>
            <a:endParaRPr lang="cs-CZ" sz="2200"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949895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036F9-7DCE-914A-B36F-20769FCE3220}"/>
              </a:ext>
            </a:extLst>
          </p:cNvPr>
          <p:cNvSpPr>
            <a:spLocks noGrp="1"/>
          </p:cNvSpPr>
          <p:nvPr>
            <p:ph idx="1"/>
          </p:nvPr>
        </p:nvSpPr>
        <p:spPr>
          <a:xfrm>
            <a:off x="457200" y="727364"/>
            <a:ext cx="8229600" cy="5398799"/>
          </a:xfrm>
        </p:spPr>
        <p:txBody>
          <a:bodyPr>
            <a:normAutofit/>
          </a:bodyPr>
          <a:lstStyle/>
          <a:p>
            <a:r>
              <a:rPr lang="cs-CZ" sz="2200" dirty="0">
                <a:latin typeface="Times New Roman" panose="02020603050405020304" pitchFamily="18" charset="0"/>
                <a:cs typeface="Times New Roman" panose="02020603050405020304" pitchFamily="18" charset="0"/>
              </a:rPr>
              <a:t>ZÁKONNÉ POVINNOSTI TECHNICKÉ A PROVOZNÍ </a:t>
            </a:r>
          </a:p>
          <a:p>
            <a:pPr lvl="1"/>
            <a:r>
              <a:rPr lang="cs-CZ" sz="1800" dirty="0">
                <a:latin typeface="Times New Roman" panose="02020603050405020304" pitchFamily="18" charset="0"/>
                <a:cs typeface="Times New Roman" panose="02020603050405020304" pitchFamily="18" charset="0"/>
              </a:rPr>
              <a:t>Velké množství </a:t>
            </a:r>
          </a:p>
          <a:p>
            <a:pPr lvl="1"/>
            <a:r>
              <a:rPr lang="cs-CZ" sz="1800" dirty="0">
                <a:latin typeface="Times New Roman" panose="02020603050405020304" pitchFamily="18" charset="0"/>
                <a:cs typeface="Times New Roman" panose="02020603050405020304" pitchFamily="18" charset="0"/>
              </a:rPr>
              <a:t>Povinnosti týkající se hygieny </a:t>
            </a:r>
          </a:p>
          <a:p>
            <a:pPr lvl="1"/>
            <a:r>
              <a:rPr lang="cs-CZ" sz="1800" dirty="0">
                <a:latin typeface="Times New Roman" panose="02020603050405020304" pitchFamily="18" charset="0"/>
                <a:cs typeface="Times New Roman" panose="02020603050405020304" pitchFamily="18" charset="0"/>
              </a:rPr>
              <a:t>Intervaly jsou různé podle typu budovy</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ZÁKONNÉ POVINNOSTI EKONOMICKÉ</a:t>
            </a:r>
          </a:p>
          <a:p>
            <a:pPr lvl="1"/>
            <a:r>
              <a:rPr lang="cs-CZ" sz="1800" dirty="0">
                <a:latin typeface="Times New Roman" panose="02020603050405020304" pitchFamily="18" charset="0"/>
                <a:cs typeface="Times New Roman" panose="02020603050405020304" pitchFamily="18" charset="0"/>
              </a:rPr>
              <a:t>Finanční zajištění a plánování investičních nákladů </a:t>
            </a:r>
          </a:p>
          <a:p>
            <a:pPr lvl="1"/>
            <a:r>
              <a:rPr lang="cs-CZ" sz="1800" dirty="0">
                <a:latin typeface="Times New Roman" panose="02020603050405020304" pitchFamily="18" charset="0"/>
                <a:cs typeface="Times New Roman" panose="02020603050405020304" pitchFamily="18" charset="0"/>
              </a:rPr>
              <a:t>Účetní evidence, odpisování majetku a vedení daňové evidence </a:t>
            </a:r>
          </a:p>
          <a:p>
            <a:endParaRPr lang="cs-CZ" sz="2200" dirty="0">
              <a:latin typeface="Times New Roman" panose="02020603050405020304" pitchFamily="18" charset="0"/>
              <a:cs typeface="Times New Roman" panose="02020603050405020304" pitchFamily="18" charset="0"/>
            </a:endParaRPr>
          </a:p>
          <a:p>
            <a:r>
              <a:rPr lang="cs-CZ" sz="2200" dirty="0">
                <a:latin typeface="Times New Roman" panose="02020603050405020304" pitchFamily="18" charset="0"/>
                <a:cs typeface="Times New Roman" panose="02020603050405020304" pitchFamily="18" charset="0"/>
              </a:rPr>
              <a:t>ZÁKONNÉ POVINNOSTI PRÁVNÍ</a:t>
            </a:r>
          </a:p>
          <a:p>
            <a:pPr lvl="1"/>
            <a:r>
              <a:rPr lang="cs-CZ" sz="1800" dirty="0">
                <a:latin typeface="Times New Roman" panose="02020603050405020304" pitchFamily="18" charset="0"/>
                <a:cs typeface="Times New Roman" panose="02020603050405020304" pitchFamily="18" charset="0"/>
              </a:rPr>
              <a:t>Povinnosti týkající se práva (vlastník nakládá se svým majetkem) </a:t>
            </a:r>
          </a:p>
          <a:p>
            <a:pPr lvl="1"/>
            <a:r>
              <a:rPr lang="cs-CZ" sz="1800" dirty="0">
                <a:latin typeface="Times New Roman" panose="02020603050405020304" pitchFamily="18" charset="0"/>
                <a:cs typeface="Times New Roman" panose="02020603050405020304" pitchFamily="18" charset="0"/>
              </a:rPr>
              <a:t>Koupě, prodej, pronájem -&gt; každý úkon vázán smluvně </a:t>
            </a:r>
          </a:p>
          <a:p>
            <a:pPr marL="457200" lvl="1" indent="0">
              <a:buNone/>
            </a:pP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4170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14BF18-B217-4A64-B3F8-5793561E3D2B}"/>
              </a:ext>
            </a:extLst>
          </p:cNvPr>
          <p:cNvSpPr>
            <a:spLocks noGrp="1"/>
          </p:cNvSpPr>
          <p:nvPr>
            <p:ph type="ctrTitle"/>
          </p:nvPr>
        </p:nvSpPr>
        <p:spPr/>
        <p:txBody>
          <a:bodyPr/>
          <a:lstStyle/>
          <a:p>
            <a:r>
              <a:rPr lang="cs-CZ" b="1" dirty="0"/>
              <a:t>6. Technická zařízení budov</a:t>
            </a:r>
          </a:p>
        </p:txBody>
      </p:sp>
      <p:sp>
        <p:nvSpPr>
          <p:cNvPr id="3" name="Podnadpis 2">
            <a:extLst>
              <a:ext uri="{FF2B5EF4-FFF2-40B4-BE49-F238E27FC236}">
                <a16:creationId xmlns:a16="http://schemas.microsoft.com/office/drawing/2014/main" id="{CB6521C3-6003-42B7-A9FB-B6985F946B4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790018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1692</TotalTime>
  <Words>12154</Words>
  <Application>Microsoft Office PowerPoint</Application>
  <PresentationFormat>On-screen Show (4:3)</PresentationFormat>
  <Paragraphs>1012</Paragraphs>
  <Slides>159</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159</vt:i4>
      </vt:variant>
    </vt:vector>
  </HeadingPairs>
  <TitlesOfParts>
    <vt:vector size="165" baseType="lpstr">
      <vt:lpstr>Arial</vt:lpstr>
      <vt:lpstr>Calibri</vt:lpstr>
      <vt:lpstr>Calibri Light</vt:lpstr>
      <vt:lpstr>Times New Roman</vt:lpstr>
      <vt:lpstr>Wingdings</vt:lpstr>
      <vt:lpstr>Office Theme</vt:lpstr>
      <vt:lpstr>Management podpůrných procesů 2 </vt:lpstr>
      <vt:lpstr>Otázky ke zkoušce</vt:lpstr>
      <vt:lpstr>1. Úvod do procesního řízení</vt:lpstr>
      <vt:lpstr>Proces</vt:lpstr>
      <vt:lpstr>PowerPoint Presentation</vt:lpstr>
      <vt:lpstr>Proces</vt:lpstr>
      <vt:lpstr>Členění procesů</vt:lpstr>
      <vt:lpstr>Členění z hlediska důležitosti a účelu procesu </vt:lpstr>
      <vt:lpstr>Hlavní (klíčové) procesy</vt:lpstr>
      <vt:lpstr>Řídící procesy</vt:lpstr>
      <vt:lpstr>Podpůrné procesy</vt:lpstr>
      <vt:lpstr>Procesní management BPM (Business Process Management)</vt:lpstr>
      <vt:lpstr>Procesní řízení</vt:lpstr>
      <vt:lpstr>BPM</vt:lpstr>
      <vt:lpstr>BPM</vt:lpstr>
      <vt:lpstr>Procesní řízení v praxi</vt:lpstr>
      <vt:lpstr>Procesní řízení v praxi</vt:lpstr>
      <vt:lpstr>Funkční vs. Procesní řízení</vt:lpstr>
      <vt:lpstr>Funkční řízení </vt:lpstr>
      <vt:lpstr>Procesní řízení</vt:lpstr>
      <vt:lpstr>Procesní řízení</vt:lpstr>
      <vt:lpstr>Procesní řízení</vt:lpstr>
      <vt:lpstr>Procesní řízení</vt:lpstr>
      <vt:lpstr>Výhody procesního řízení</vt:lpstr>
      <vt:lpstr>Nevýhody procesního řízení</vt:lpstr>
      <vt:lpstr>Procesní řízení v ČR </vt:lpstr>
      <vt:lpstr>Výsledky průzkumu stavu procesního řízení v České republice</vt:lpstr>
      <vt:lpstr>Výsledky průzkumu stavu procesního řízení v České republice</vt:lpstr>
      <vt:lpstr>Výsledky průzkumu stavu procesního řízení v České republice</vt:lpstr>
      <vt:lpstr>Výsledky průzkumu stavu procesního řízení v České republice</vt:lpstr>
      <vt:lpstr>2. Rozhodování typu „make or buy“</vt:lpstr>
      <vt:lpstr>„Vyrobit či nakoupit?“</vt:lpstr>
      <vt:lpstr>„Vyrobit či nakoupit?“</vt:lpstr>
      <vt:lpstr>„Vyrobit či nakoupit?“</vt:lpstr>
      <vt:lpstr>Výhody rozhodnutí „nakoupit“</vt:lpstr>
      <vt:lpstr>Výhody rozhodnutí „nakoupit“</vt:lpstr>
      <vt:lpstr>Výhody rozhodnutí „vyrobit“</vt:lpstr>
      <vt:lpstr>Co je tedy lepší? Make or Buy?</vt:lpstr>
      <vt:lpstr>3. Legislativa Facility Managementu – ČSN EN 15221</vt:lpstr>
      <vt:lpstr>Norma ČSN EN 15221</vt:lpstr>
      <vt:lpstr>3.4. Model FM</vt:lpstr>
      <vt:lpstr>Obsah normy - ČSN EN 15221-1 (norma byla nahrazena ČSN EN ISO 41011)</vt:lpstr>
      <vt:lpstr>Obsah normy - ČSN EN 15221-2 (nahrazena normou ČSN EN ISO 41012)…</vt:lpstr>
      <vt:lpstr>…Obsah normy - ČSN EN 15221-2 (nahrazena normou ČSN EN ISO 41012)</vt:lpstr>
      <vt:lpstr>Obsah normy - ČSN EN 15221-3…</vt:lpstr>
      <vt:lpstr>…Obsah normy - ČSN EN 15221-3</vt:lpstr>
      <vt:lpstr>Obsah normy - ČSN EN 15221-4…</vt:lpstr>
      <vt:lpstr>…Obsah normy - ČSN EN 15221-4</vt:lpstr>
      <vt:lpstr>Obsah normy - ČSN EN 15221-5</vt:lpstr>
      <vt:lpstr>Obsah normy - ČSN EN 15221-6</vt:lpstr>
      <vt:lpstr>Obsah normy - ČSN EN 15221-7</vt:lpstr>
      <vt:lpstr>4. Ekonomické aspekty Facility managementu</vt:lpstr>
      <vt:lpstr>Porterova analýza hodnotového řetězce</vt:lpstr>
      <vt:lpstr>Konkurenční výhoda</vt:lpstr>
      <vt:lpstr>Hodnota</vt:lpstr>
      <vt:lpstr>Hodnotový řetězec</vt:lpstr>
      <vt:lpstr>Hodnototvorné činnosti</vt:lpstr>
      <vt:lpstr>Hodnototvorné činnosti</vt:lpstr>
      <vt:lpstr>Typy činností</vt:lpstr>
      <vt:lpstr>Vazby hodnototvorných činností</vt:lpstr>
      <vt:lpstr>Konkurenční rozsah</vt:lpstr>
      <vt:lpstr>Analýza hodnotového řetězce dle Portera</vt:lpstr>
      <vt:lpstr>5. Udržitelný rozvoj a udržitelná výstavba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Technická zařízení budov</vt:lpstr>
      <vt:lpstr>Technická zařízení budov</vt:lpstr>
      <vt:lpstr>TZB</vt:lpstr>
      <vt:lpstr>Technická zařízení budov</vt:lpstr>
      <vt:lpstr>Soubory technických zařízení budov</vt:lpstr>
      <vt:lpstr>Vyhrazená technická zařízení</vt:lpstr>
      <vt:lpstr>Součást TZB</vt:lpstr>
      <vt:lpstr>Bezpečnost</vt:lpstr>
      <vt:lpstr>Obsluha vstupu do budovy</vt:lpstr>
      <vt:lpstr>Úklid</vt:lpstr>
      <vt:lpstr>Údržba</vt:lpstr>
      <vt:lpstr>Zaměstnávání OZP</vt:lpstr>
      <vt:lpstr>Školení</vt:lpstr>
      <vt:lpstr>Moderní technologie</vt:lpstr>
      <vt:lpstr>Inteligentní budova</vt:lpstr>
      <vt:lpstr>Optimální pracovní prostředí</vt:lpstr>
      <vt:lpstr>Optimální pracovní prostředí</vt:lpstr>
      <vt:lpstr>Optimální pracovní prostředí</vt:lpstr>
      <vt:lpstr>Optimální pracovní prostředí</vt:lpstr>
      <vt:lpstr>Optimální pracovní prostředí</vt:lpstr>
      <vt:lpstr>Závěr</vt:lpstr>
      <vt:lpstr>7. Odpadové hospodářství</vt:lpstr>
      <vt:lpstr>Definice odpadového hospodářství</vt:lpstr>
      <vt:lpstr>Legislativní úprava pojmu odpadového hospodářství</vt:lpstr>
      <vt:lpstr>Legislativní úprava pojmu odpadového hospodářství</vt:lpstr>
      <vt:lpstr>Dělení a typy odpadů</vt:lpstr>
      <vt:lpstr>Katalog odpadů</vt:lpstr>
      <vt:lpstr>Katalog odpadů</vt:lpstr>
      <vt:lpstr>Katalog odpadů</vt:lpstr>
      <vt:lpstr>Způsoby likvidace odpadů</vt:lpstr>
      <vt:lpstr>Způsoby likvidace odpadů</vt:lpstr>
      <vt:lpstr>Způsoby likvidace odpadů</vt:lpstr>
      <vt:lpstr>Způsoby likvidace odpadů</vt:lpstr>
      <vt:lpstr>Závěrem …</vt:lpstr>
      <vt:lpstr>Zlaté české ruce…</vt:lpstr>
      <vt:lpstr>8. Energetické aspekty Facility Managementu</vt:lpstr>
      <vt:lpstr>Energetické aspekty Facility Managementu</vt:lpstr>
      <vt:lpstr>Energetické aspekty Facility Managementu</vt:lpstr>
      <vt:lpstr>Energetický management </vt:lpstr>
      <vt:lpstr>Procentuální vyjádření nákladů životního cyklu stavebních objektů </vt:lpstr>
      <vt:lpstr>Optimalizace spotřeb energií a médií</vt:lpstr>
      <vt:lpstr>Optimalizace spotřeb energií - elektřiny</vt:lpstr>
      <vt:lpstr>Optimalizace spotřeb energií - tepla</vt:lpstr>
      <vt:lpstr>Optimalizace spotřeb energií - vody</vt:lpstr>
      <vt:lpstr>Optimalizace spotřeb energií – užitkové šedé vody</vt:lpstr>
      <vt:lpstr>Optimalizace výroby či dodávky energií a médií</vt:lpstr>
      <vt:lpstr>Instituce a organizace s působností v oblasti energetiky, energetických úspor a využití obnovitelných zdrojů energie:</vt:lpstr>
      <vt:lpstr>Dotační programy </vt:lpstr>
      <vt:lpstr>Legislativní požadavky</vt:lpstr>
      <vt:lpstr>Průkaz energetické náročnosti budov (PENB)</vt:lpstr>
      <vt:lpstr>Postihy za nesplnění povinnosti předložit PENB</vt:lpstr>
      <vt:lpstr>Prováděcí právní předpis </vt:lpstr>
      <vt:lpstr>Vzor průkazu energetické náročnosti budovy </vt:lpstr>
      <vt:lpstr>Průkaz energetické náročnosti budovy </vt:lpstr>
      <vt:lpstr>Nový energetický štítek spotřebiče</vt:lpstr>
      <vt:lpstr>9. Facility manažer a jeho tým</vt:lpstr>
      <vt:lpstr>9. Facility manažer a lidský činitel v podpůrných procesech</vt:lpstr>
      <vt:lpstr>9. Facility manažer a lidský činitel v podpůrných procesech</vt:lpstr>
      <vt:lpstr>10. Rozsah služeb v oblasti FM, počítačová podpora FM</vt:lpstr>
      <vt:lpstr>Facility management</vt:lpstr>
      <vt:lpstr>Podpora IT/IS</vt:lpstr>
    </vt:vector>
  </TitlesOfParts>
  <Company>Your Company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Logistický management</dc:title>
  <dc:creator>Your User Name</dc:creator>
  <cp:lastModifiedBy>Kolos, Pavel (ISC Eng)</cp:lastModifiedBy>
  <cp:revision>90</cp:revision>
  <cp:lastPrinted>2018-09-11T09:44:43Z</cp:lastPrinted>
  <dcterms:created xsi:type="dcterms:W3CDTF">2012-02-25T13:45:29Z</dcterms:created>
  <dcterms:modified xsi:type="dcterms:W3CDTF">2021-10-11T08:30:16Z</dcterms:modified>
</cp:coreProperties>
</file>