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63" r:id="rId4"/>
    <p:sldId id="287" r:id="rId5"/>
    <p:sldId id="296" r:id="rId6"/>
    <p:sldId id="297" r:id="rId7"/>
    <p:sldId id="284" r:id="rId8"/>
    <p:sldId id="289" r:id="rId9"/>
    <p:sldId id="288" r:id="rId10"/>
    <p:sldId id="290" r:id="rId11"/>
    <p:sldId id="291" r:id="rId12"/>
    <p:sldId id="278" r:id="rId13"/>
    <p:sldId id="292" r:id="rId14"/>
    <p:sldId id="293" r:id="rId15"/>
    <p:sldId id="294" r:id="rId16"/>
    <p:sldId id="295" r:id="rId17"/>
    <p:sldId id="299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BEFFA-5FF0-4977-BCA4-BFA8AAD4FFE8}" type="datetimeFigureOut">
              <a:rPr lang="cs-CZ" smtClean="0"/>
              <a:t>16. 4. 2021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F6FA3C-71A0-41D7-9BA9-89160DADD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98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FA3C-71A0-41D7-9BA9-89160DADDEE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964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4628" y="2341682"/>
            <a:ext cx="6919100" cy="2180213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32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podpůrných procesů</a:t>
            </a:r>
            <a:r>
              <a:rPr lang="cs-CZ" sz="3000" b="1" dirty="0">
                <a:solidFill>
                  <a:srgbClr val="D10202"/>
                </a:solidFill>
                <a:cs typeface="Arial"/>
              </a:rPr>
              <a:t/>
            </a:r>
            <a:br>
              <a:rPr lang="cs-CZ" sz="3000" b="1" dirty="0">
                <a:solidFill>
                  <a:srgbClr val="D10202"/>
                </a:solidFill>
                <a:cs typeface="Arial"/>
              </a:rPr>
            </a:br>
            <a:r>
              <a:rPr lang="cs-CZ" sz="2400" b="1" dirty="0" smtClean="0">
                <a:solidFill>
                  <a:srgbClr val="D10202"/>
                </a:solidFill>
                <a:cs typeface="Arial"/>
              </a:rPr>
              <a:t>(UMM/YMPP2)</a:t>
            </a:r>
            <a:r>
              <a:rPr lang="cs-CZ" sz="2400" dirty="0" smtClean="0">
                <a:cs typeface="Arial"/>
              </a:rPr>
              <a:t/>
            </a:r>
            <a:br>
              <a:rPr lang="cs-CZ" sz="2400" dirty="0" smtClean="0">
                <a:cs typeface="Arial"/>
              </a:rPr>
            </a:br>
            <a:r>
              <a:rPr lang="cs-CZ" sz="4900" b="1" i="1" dirty="0" smtClean="0">
                <a:solidFill>
                  <a:srgbClr val="C00000"/>
                </a:solidFill>
                <a:cs typeface="Arial"/>
              </a:rPr>
              <a:t>Počítačová podpora </a:t>
            </a:r>
            <a:r>
              <a:rPr lang="cs-CZ" sz="4900" b="1" i="1" dirty="0" err="1" smtClean="0">
                <a:solidFill>
                  <a:srgbClr val="C00000"/>
                </a:solidFill>
                <a:cs typeface="Arial"/>
              </a:rPr>
              <a:t>Facility</a:t>
            </a:r>
            <a:r>
              <a:rPr lang="cs-CZ" sz="4900" b="1" i="1" dirty="0" smtClean="0">
                <a:solidFill>
                  <a:srgbClr val="C00000"/>
                </a:solidFill>
                <a:cs typeface="Arial"/>
              </a:rPr>
              <a:t> managementu</a:t>
            </a:r>
            <a:r>
              <a:rPr lang="cs-CZ" sz="3600" b="1" i="1" dirty="0" smtClean="0">
                <a:solidFill>
                  <a:schemeClr val="accent3">
                    <a:lumMod val="50000"/>
                  </a:schemeClr>
                </a:solidFill>
                <a:cs typeface="Arial"/>
              </a:rPr>
              <a:t/>
            </a:r>
            <a:br>
              <a:rPr lang="cs-CZ" sz="3600" b="1" i="1" dirty="0" smtClean="0">
                <a:solidFill>
                  <a:schemeClr val="accent3">
                    <a:lumMod val="50000"/>
                  </a:schemeClr>
                </a:solidFill>
                <a:cs typeface="Arial"/>
              </a:rPr>
            </a:br>
            <a:endParaRPr lang="en-US" sz="36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404628" y="4521896"/>
            <a:ext cx="6524347" cy="1709916"/>
          </a:xfrm>
          <a:prstGeom prst="rect">
            <a:avLst/>
          </a:prstGeom>
        </p:spPr>
        <p:txBody>
          <a:bodyPr vert="horz" lIns="0" tIns="0" rIns="0" bIns="0" rtlCol="0" anchor="t" anchorCtr="0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900" b="1" dirty="0" smtClean="0"/>
              <a:t>Autor</a:t>
            </a:r>
            <a:r>
              <a:rPr lang="cs-CZ" sz="1900" b="1" dirty="0"/>
              <a:t>:</a:t>
            </a:r>
            <a:r>
              <a:rPr lang="cs-CZ" sz="1900" dirty="0"/>
              <a:t>						 </a:t>
            </a:r>
            <a:r>
              <a:rPr lang="cs-CZ" sz="1900" dirty="0" smtClean="0"/>
              <a:t>     Jana Rakušanová</a:t>
            </a:r>
          </a:p>
          <a:p>
            <a:pPr algn="l"/>
            <a:r>
              <a:rPr lang="cs-CZ" sz="1900" b="1" dirty="0" smtClean="0"/>
              <a:t>Osobní </a:t>
            </a:r>
            <a:r>
              <a:rPr lang="cs-CZ" sz="1900" b="1" dirty="0"/>
              <a:t>č</a:t>
            </a:r>
            <a:r>
              <a:rPr lang="cs-CZ" sz="1900" b="1" dirty="0" smtClean="0"/>
              <a:t>íslo </a:t>
            </a:r>
            <a:r>
              <a:rPr lang="cs-CZ" sz="1900" b="1" dirty="0"/>
              <a:t>studenta:	 </a:t>
            </a:r>
            <a:r>
              <a:rPr lang="cs-CZ" sz="1900" b="1" dirty="0" smtClean="0"/>
              <a:t>                      </a:t>
            </a:r>
            <a:r>
              <a:rPr lang="cs-CZ" sz="1900" dirty="0" smtClean="0"/>
              <a:t>M20100</a:t>
            </a:r>
            <a:endParaRPr lang="cs-CZ" sz="1900" dirty="0"/>
          </a:p>
          <a:p>
            <a:pPr algn="l"/>
            <a:r>
              <a:rPr lang="cs-CZ" sz="1900" b="1" dirty="0"/>
              <a:t>Obor:</a:t>
            </a:r>
            <a:r>
              <a:rPr lang="cs-CZ" sz="1900" dirty="0"/>
              <a:t>						 </a:t>
            </a:r>
            <a:r>
              <a:rPr lang="cs-CZ" sz="1900" dirty="0" smtClean="0"/>
              <a:t>     EMMSP</a:t>
            </a:r>
            <a:endParaRPr lang="cs-CZ" sz="1900" dirty="0"/>
          </a:p>
          <a:p>
            <a:pPr algn="l"/>
            <a:r>
              <a:rPr lang="cs-CZ" sz="1900" b="1" dirty="0"/>
              <a:t>Forma studia:</a:t>
            </a:r>
            <a:r>
              <a:rPr lang="cs-CZ" sz="1900" dirty="0"/>
              <a:t>				 </a:t>
            </a:r>
            <a:r>
              <a:rPr lang="cs-CZ" sz="1900" dirty="0" smtClean="0"/>
              <a:t>     kombinovaná</a:t>
            </a:r>
          </a:p>
          <a:p>
            <a:pPr algn="l"/>
            <a:r>
              <a:rPr lang="cs-CZ" sz="1900" b="1" dirty="0" smtClean="0"/>
              <a:t>Ročník</a:t>
            </a:r>
            <a:r>
              <a:rPr lang="cs-CZ" sz="1900" b="1" dirty="0"/>
              <a:t>:						</a:t>
            </a:r>
            <a:r>
              <a:rPr lang="cs-CZ" sz="1900" b="1" dirty="0" smtClean="0"/>
              <a:t>      </a:t>
            </a:r>
            <a:r>
              <a:rPr lang="cs-CZ" sz="1900" dirty="0"/>
              <a:t>1</a:t>
            </a:r>
            <a:r>
              <a:rPr lang="cs-CZ" sz="1900" dirty="0" smtClean="0"/>
              <a:t>. ročník</a:t>
            </a:r>
          </a:p>
          <a:p>
            <a:pPr algn="l"/>
            <a:r>
              <a:rPr lang="cs-CZ" sz="1900" b="1" dirty="0" smtClean="0"/>
              <a:t>E-mail</a:t>
            </a:r>
            <a:r>
              <a:rPr lang="cs-CZ" sz="1900" b="1" dirty="0"/>
              <a:t>:						</a:t>
            </a:r>
            <a:r>
              <a:rPr lang="cs-CZ" sz="1900" b="1" dirty="0" smtClean="0"/>
              <a:t>      </a:t>
            </a:r>
            <a:r>
              <a:rPr lang="cs-CZ" sz="1900" dirty="0" smtClean="0"/>
              <a:t>M20100@studenti.mvso.cz</a:t>
            </a:r>
            <a:endParaRPr lang="cs-CZ" sz="1900" dirty="0"/>
          </a:p>
          <a:p>
            <a:endParaRPr lang="en-US" sz="2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9635" y="352417"/>
            <a:ext cx="1448187" cy="131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102145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Vlastnosti CAFM</a:t>
            </a:r>
            <a:endParaRPr lang="cs-CZ" sz="2800" dirty="0"/>
          </a:p>
          <a:p>
            <a:r>
              <a:rPr lang="cs-CZ" sz="2800" dirty="0"/>
              <a:t>V každém systému, který se označuje jako CAFM, bychom měli být schopní identifikovat následující moduly, nebo alespoň jejich </a:t>
            </a:r>
            <a:r>
              <a:rPr lang="cs-CZ" sz="2800" dirty="0" smtClean="0"/>
              <a:t>části:</a:t>
            </a:r>
          </a:p>
          <a:p>
            <a:r>
              <a:rPr lang="cs-CZ" sz="2800" dirty="0" smtClean="0"/>
              <a:t>modul </a:t>
            </a:r>
            <a:r>
              <a:rPr lang="cs-CZ" sz="2800" dirty="0"/>
              <a:t>pro řízení a správu </a:t>
            </a:r>
            <a:r>
              <a:rPr lang="cs-CZ" sz="2800" dirty="0" smtClean="0"/>
              <a:t>ploch, nájemních vztahů, správu </a:t>
            </a:r>
            <a:r>
              <a:rPr lang="cs-CZ" sz="2800" dirty="0"/>
              <a:t>infrastruktury, zejména </a:t>
            </a:r>
            <a:r>
              <a:rPr lang="cs-CZ" sz="2800" dirty="0" smtClean="0"/>
              <a:t>IT, správu </a:t>
            </a:r>
            <a:r>
              <a:rPr lang="cs-CZ" sz="2800" dirty="0"/>
              <a:t>budov a </a:t>
            </a:r>
            <a:r>
              <a:rPr lang="cs-CZ" sz="2800" dirty="0" smtClean="0"/>
              <a:t>vybavení</a:t>
            </a:r>
            <a:r>
              <a:rPr lang="cs-CZ" sz="2800" dirty="0" smtClean="0"/>
              <a:t>, správu </a:t>
            </a:r>
            <a:r>
              <a:rPr lang="cs-CZ" sz="2800" dirty="0"/>
              <a:t>a inventarizaci movitého </a:t>
            </a:r>
            <a:r>
              <a:rPr lang="cs-CZ" sz="2800" dirty="0" smtClean="0"/>
              <a:t>majetku</a:t>
            </a:r>
            <a:r>
              <a:rPr lang="cs-CZ" sz="2800" dirty="0" smtClean="0"/>
              <a:t>, modul </a:t>
            </a:r>
            <a:r>
              <a:rPr lang="cs-CZ" sz="2800" dirty="0"/>
              <a:t>pro správu a vazby s CAD a GIS </a:t>
            </a:r>
            <a:r>
              <a:rPr lang="cs-CZ" sz="2800" dirty="0" smtClean="0"/>
              <a:t>systémy. Rezervaci </a:t>
            </a:r>
            <a:r>
              <a:rPr lang="cs-CZ" sz="2800" dirty="0"/>
              <a:t>místností a pracovních míst, správu vozového parku a rezervaci vozidel, dispečink (</a:t>
            </a:r>
            <a:r>
              <a:rPr lang="cs-CZ" sz="2800" dirty="0" err="1"/>
              <a:t>helpdesk</a:t>
            </a:r>
            <a:r>
              <a:rPr lang="cs-CZ" sz="2800" dirty="0"/>
              <a:t>), časové plánování a projektové řízení, modul pro podporu stěhování (</a:t>
            </a:r>
            <a:r>
              <a:rPr lang="cs-CZ" sz="2800" dirty="0" err="1"/>
              <a:t>move</a:t>
            </a:r>
            <a:r>
              <a:rPr lang="cs-CZ" sz="2800" dirty="0"/>
              <a:t> management), finanční a kapitálové </a:t>
            </a:r>
            <a:r>
              <a:rPr lang="cs-CZ" sz="2800" dirty="0" smtClean="0"/>
              <a:t>řízení. Nakládání s odpady aj..</a:t>
            </a:r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8070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1021450"/>
            <a:ext cx="91440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Výsledky aplikace 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CAFM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cs typeface="Times New Roman" panose="02020603050405020304" pitchFamily="18" charset="0"/>
              </a:rPr>
              <a:t>Záznam a analýzy v delším časovém horizontu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>
                <a:cs typeface="Times New Roman" panose="02020603050405020304" pitchFamily="18" charset="0"/>
              </a:rPr>
              <a:t>Tvorba databází</a:t>
            </a: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Výstupem jsou významné znalosti sdíleného </a:t>
            </a:r>
          </a:p>
          <a:p>
            <a:r>
              <a:rPr lang="cs-CZ" sz="2400" dirty="0" smtClean="0"/>
              <a:t>databázového systému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Transparentnost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/>
              <a:t>Z</a:t>
            </a:r>
            <a:r>
              <a:rPr lang="cs-CZ" sz="2400" dirty="0" smtClean="0"/>
              <a:t>astupitelnost pracovníků- rotace kádrů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Ekonomický růst a celkový úspěch v podobě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Rozvoje organizace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167" y="2070100"/>
            <a:ext cx="2918533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55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" y="670720"/>
            <a:ext cx="901874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IT Systémy v organizaci</a:t>
            </a:r>
          </a:p>
          <a:p>
            <a:r>
              <a:rPr lang="cs-CZ" sz="2400" b="1" dirty="0" smtClean="0">
                <a:cs typeface="Times New Roman" panose="02020603050405020304" pitchFamily="18" charset="0"/>
              </a:rPr>
              <a:t>ERP </a:t>
            </a:r>
            <a:r>
              <a:rPr lang="cs-CZ" sz="2400" b="1" dirty="0">
                <a:cs typeface="Times New Roman" panose="02020603050405020304" pitchFamily="18" charset="0"/>
              </a:rPr>
              <a:t>(</a:t>
            </a:r>
            <a:r>
              <a:rPr lang="cs-CZ" sz="2400" b="1" dirty="0" err="1">
                <a:cs typeface="Times New Roman" panose="02020603050405020304" pitchFamily="18" charset="0"/>
              </a:rPr>
              <a:t>Enterprise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cs typeface="Times New Roman" panose="02020603050405020304" pitchFamily="18" charset="0"/>
              </a:rPr>
              <a:t>resource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cs typeface="Times New Roman" panose="02020603050405020304" pitchFamily="18" charset="0"/>
              </a:rPr>
              <a:t>planning</a:t>
            </a:r>
            <a:r>
              <a:rPr lang="cs-CZ" sz="2400" b="1" dirty="0">
                <a:cs typeface="Times New Roman" panose="02020603050405020304" pitchFamily="18" charset="0"/>
              </a:rPr>
              <a:t> ) </a:t>
            </a:r>
            <a:r>
              <a:rPr lang="cs-CZ" sz="2400" dirty="0">
                <a:cs typeface="Times New Roman" panose="02020603050405020304" pitchFamily="18" charset="0"/>
              </a:rPr>
              <a:t>- plánováním podnikových </a:t>
            </a:r>
            <a:r>
              <a:rPr lang="cs-CZ" sz="2400" dirty="0" smtClean="0">
                <a:cs typeface="Times New Roman" panose="02020603050405020304" pitchFamily="18" charset="0"/>
              </a:rPr>
              <a:t>zdrojů</a:t>
            </a:r>
          </a:p>
          <a:p>
            <a:endParaRPr lang="cs-CZ" sz="2400" dirty="0">
              <a:cs typeface="Times New Roman" panose="02020603050405020304" pitchFamily="18" charset="0"/>
            </a:endParaRPr>
          </a:p>
          <a:p>
            <a:r>
              <a:rPr lang="cs-CZ" sz="2400" b="1" dirty="0">
                <a:cs typeface="Times New Roman" panose="02020603050405020304" pitchFamily="18" charset="0"/>
              </a:rPr>
              <a:t>BAC systém (</a:t>
            </a:r>
            <a:r>
              <a:rPr lang="cs-CZ" sz="2400" b="1" dirty="0" err="1">
                <a:cs typeface="Times New Roman" panose="02020603050405020304" pitchFamily="18" charset="0"/>
              </a:rPr>
              <a:t>Building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cs typeface="Times New Roman" panose="02020603050405020304" pitchFamily="18" charset="0"/>
              </a:rPr>
              <a:t>automation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cs typeface="Times New Roman" panose="02020603050405020304" pitchFamily="18" charset="0"/>
              </a:rPr>
              <a:t>controll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dirty="0">
                <a:cs typeface="Times New Roman" panose="02020603050405020304" pitchFamily="18" charset="0"/>
              </a:rPr>
              <a:t>- řízení automatizace </a:t>
            </a:r>
            <a:r>
              <a:rPr lang="cs-CZ" sz="2400" dirty="0" smtClean="0">
                <a:cs typeface="Times New Roman" panose="02020603050405020304" pitchFamily="18" charset="0"/>
              </a:rPr>
              <a:t>budov</a:t>
            </a:r>
          </a:p>
          <a:p>
            <a:endParaRPr lang="cs-CZ" sz="2400" dirty="0">
              <a:cs typeface="Times New Roman" panose="02020603050405020304" pitchFamily="18" charset="0"/>
            </a:endParaRPr>
          </a:p>
          <a:p>
            <a:r>
              <a:rPr lang="cs-CZ" sz="2400" b="1" dirty="0">
                <a:cs typeface="Times New Roman" panose="02020603050405020304" pitchFamily="18" charset="0"/>
              </a:rPr>
              <a:t>SNMP (</a:t>
            </a:r>
            <a:r>
              <a:rPr lang="cs-CZ" sz="2400" b="1" dirty="0" err="1">
                <a:cs typeface="Times New Roman" panose="02020603050405020304" pitchFamily="18" charset="0"/>
              </a:rPr>
              <a:t>Simple</a:t>
            </a:r>
            <a:r>
              <a:rPr lang="cs-CZ" sz="2400" b="1" dirty="0">
                <a:cs typeface="Times New Roman" panose="02020603050405020304" pitchFamily="18" charset="0"/>
              </a:rPr>
              <a:t> Network Management </a:t>
            </a:r>
            <a:r>
              <a:rPr lang="cs-CZ" sz="2400" b="1" dirty="0" err="1">
                <a:cs typeface="Times New Roman" panose="02020603050405020304" pitchFamily="18" charset="0"/>
              </a:rPr>
              <a:t>Protocol</a:t>
            </a:r>
            <a:r>
              <a:rPr lang="cs-CZ" sz="2400" b="1" dirty="0">
                <a:cs typeface="Times New Roman" panose="02020603050405020304" pitchFamily="18" charset="0"/>
              </a:rPr>
              <a:t>) </a:t>
            </a:r>
            <a:r>
              <a:rPr lang="cs-CZ" sz="2400" dirty="0">
                <a:cs typeface="Times New Roman" panose="02020603050405020304" pitchFamily="18" charset="0"/>
              </a:rPr>
              <a:t>- jednoduchý protokol pro správu </a:t>
            </a:r>
            <a:r>
              <a:rPr lang="cs-CZ" sz="2400" dirty="0" smtClean="0">
                <a:cs typeface="Times New Roman" panose="02020603050405020304" pitchFamily="18" charset="0"/>
              </a:rPr>
              <a:t>sítě</a:t>
            </a:r>
          </a:p>
          <a:p>
            <a:r>
              <a:rPr lang="cs-CZ" sz="2400" dirty="0"/>
              <a:t/>
            </a:r>
            <a:br>
              <a:rPr lang="cs-CZ" sz="2400" dirty="0"/>
            </a:br>
            <a:r>
              <a:rPr lang="cs-CZ" sz="2400" b="1" dirty="0">
                <a:cs typeface="Times New Roman" panose="02020603050405020304" pitchFamily="18" charset="0"/>
              </a:rPr>
              <a:t>CMMS (</a:t>
            </a:r>
            <a:r>
              <a:rPr lang="cs-CZ" sz="2400" b="1" dirty="0" err="1">
                <a:cs typeface="Times New Roman" panose="02020603050405020304" pitchFamily="18" charset="0"/>
              </a:rPr>
              <a:t>Computer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cs typeface="Times New Roman" panose="02020603050405020304" pitchFamily="18" charset="0"/>
              </a:rPr>
              <a:t>Maintenance</a:t>
            </a:r>
            <a:r>
              <a:rPr lang="cs-CZ" sz="2400" b="1" dirty="0">
                <a:cs typeface="Times New Roman" panose="02020603050405020304" pitchFamily="18" charset="0"/>
              </a:rPr>
              <a:t> Management Systém) </a:t>
            </a:r>
            <a:r>
              <a:rPr lang="cs-CZ" sz="2400" dirty="0">
                <a:cs typeface="Times New Roman" panose="02020603050405020304" pitchFamily="18" charset="0"/>
              </a:rPr>
              <a:t>- systém správy údržby </a:t>
            </a:r>
            <a:r>
              <a:rPr lang="cs-CZ" sz="2400" dirty="0" smtClean="0">
                <a:cs typeface="Times New Roman" panose="02020603050405020304" pitchFamily="18" charset="0"/>
              </a:rPr>
              <a:t>počítače</a:t>
            </a:r>
          </a:p>
          <a:p>
            <a:endParaRPr lang="cs-CZ" sz="2400" dirty="0" smtClean="0">
              <a:cs typeface="Times New Roman" panose="02020603050405020304" pitchFamily="18" charset="0"/>
            </a:endParaRPr>
          </a:p>
          <a:p>
            <a:r>
              <a:rPr lang="cs-CZ" sz="2400" b="1" dirty="0">
                <a:cs typeface="Times New Roman" panose="02020603050405020304" pitchFamily="18" charset="0"/>
              </a:rPr>
              <a:t>TIFM (</a:t>
            </a:r>
            <a:r>
              <a:rPr lang="cs-CZ" sz="2400" b="1" dirty="0" err="1">
                <a:cs typeface="Times New Roman" panose="02020603050405020304" pitchFamily="18" charset="0"/>
              </a:rPr>
              <a:t>Total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cs typeface="Times New Roman" panose="02020603050405020304" pitchFamily="18" charset="0"/>
              </a:rPr>
              <a:t>Infrastructure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cs typeface="Times New Roman" panose="02020603050405020304" pitchFamily="18" charset="0"/>
              </a:rPr>
              <a:t>Facility</a:t>
            </a:r>
            <a:r>
              <a:rPr lang="cs-CZ" sz="2400" b="1" dirty="0">
                <a:cs typeface="Times New Roman" panose="02020603050405020304" pitchFamily="18" charset="0"/>
              </a:rPr>
              <a:t> Management)</a:t>
            </a:r>
            <a:r>
              <a:rPr lang="cs-CZ" sz="2400" dirty="0">
                <a:cs typeface="Times New Roman" panose="02020603050405020304" pitchFamily="18" charset="0"/>
              </a:rPr>
              <a:t> – celková správa </a:t>
            </a:r>
            <a:r>
              <a:rPr lang="cs-CZ" sz="2400" dirty="0" smtClean="0">
                <a:cs typeface="Times New Roman" panose="02020603050405020304" pitchFamily="18" charset="0"/>
              </a:rPr>
              <a:t>infrastruktury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solidFill>
                <a:schemeClr val="tx2"/>
              </a:solidFill>
            </a:endParaRPr>
          </a:p>
          <a:p>
            <a:pPr algn="ctr"/>
            <a:endParaRPr lang="cs-CZ" sz="2800" b="1" dirty="0" smtClean="0">
              <a:solidFill>
                <a:srgbClr val="D50202"/>
              </a:solidFill>
            </a:endParaRPr>
          </a:p>
          <a:p>
            <a:endParaRPr lang="cs-CZ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945376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25260" y="907149"/>
            <a:ext cx="901874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IT Systémy v organizaci</a:t>
            </a:r>
          </a:p>
          <a:p>
            <a:r>
              <a:rPr lang="cs-CZ" sz="2400" b="1" dirty="0" smtClean="0">
                <a:cs typeface="Times New Roman" panose="02020603050405020304" pitchFamily="18" charset="0"/>
              </a:rPr>
              <a:t>CAD </a:t>
            </a:r>
            <a:r>
              <a:rPr lang="cs-CZ" sz="2400" b="1" dirty="0">
                <a:cs typeface="Times New Roman" panose="02020603050405020304" pitchFamily="18" charset="0"/>
              </a:rPr>
              <a:t>(</a:t>
            </a:r>
            <a:r>
              <a:rPr lang="cs-CZ" sz="2400" b="1" dirty="0" err="1">
                <a:cs typeface="Times New Roman" panose="02020603050405020304" pitchFamily="18" charset="0"/>
              </a:rPr>
              <a:t>Computer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cs typeface="Times New Roman" panose="02020603050405020304" pitchFamily="18" charset="0"/>
              </a:rPr>
              <a:t>Aided</a:t>
            </a:r>
            <a:r>
              <a:rPr lang="cs-CZ" sz="2400" b="1" dirty="0">
                <a:cs typeface="Times New Roman" panose="02020603050405020304" pitchFamily="18" charset="0"/>
              </a:rPr>
              <a:t> Design) </a:t>
            </a:r>
            <a:r>
              <a:rPr lang="cs-CZ" sz="2400" dirty="0">
                <a:cs typeface="Times New Roman" panose="02020603050405020304" pitchFamily="18" charset="0"/>
              </a:rPr>
              <a:t>– počítačem vytvářená 3D virtuální realita pro stavební projekty</a:t>
            </a:r>
          </a:p>
          <a:p>
            <a:pPr algn="ctr"/>
            <a:endParaRPr lang="cs-CZ" sz="2000" b="1" dirty="0">
              <a:solidFill>
                <a:srgbClr val="D50202"/>
              </a:solidFill>
            </a:endParaRPr>
          </a:p>
          <a:p>
            <a:r>
              <a:rPr lang="cs-CZ" sz="2400" b="1" dirty="0" smtClean="0">
                <a:cs typeface="Times New Roman" panose="02020603050405020304" pitchFamily="18" charset="0"/>
              </a:rPr>
              <a:t>GIS </a:t>
            </a:r>
            <a:r>
              <a:rPr lang="cs-CZ" sz="2400" b="1" dirty="0">
                <a:cs typeface="Times New Roman" panose="02020603050405020304" pitchFamily="18" charset="0"/>
              </a:rPr>
              <a:t>(</a:t>
            </a:r>
            <a:r>
              <a:rPr lang="cs-CZ" sz="2400" b="1" dirty="0" err="1">
                <a:cs typeface="Times New Roman" panose="02020603050405020304" pitchFamily="18" charset="0"/>
              </a:rPr>
              <a:t>Geographical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cs typeface="Times New Roman" panose="02020603050405020304" pitchFamily="18" charset="0"/>
              </a:rPr>
              <a:t>Information</a:t>
            </a:r>
            <a:r>
              <a:rPr lang="cs-CZ" sz="2400" b="1" dirty="0">
                <a:cs typeface="Times New Roman" panose="02020603050405020304" pitchFamily="18" charset="0"/>
              </a:rPr>
              <a:t> Systems) </a:t>
            </a:r>
            <a:r>
              <a:rPr lang="cs-CZ" sz="2400" dirty="0">
                <a:cs typeface="Times New Roman" panose="02020603050405020304" pitchFamily="18" charset="0"/>
              </a:rPr>
              <a:t>– systém zachycuje prostorová a geografická </a:t>
            </a:r>
            <a:r>
              <a:rPr lang="cs-CZ" sz="2400" dirty="0" smtClean="0">
                <a:cs typeface="Times New Roman" panose="02020603050405020304" pitchFamily="18" charset="0"/>
              </a:rPr>
              <a:t>data</a:t>
            </a:r>
          </a:p>
          <a:p>
            <a:endParaRPr lang="cs-CZ" sz="2400" dirty="0" smtClean="0">
              <a:cs typeface="Times New Roman" panose="02020603050405020304" pitchFamily="18" charset="0"/>
            </a:endParaRPr>
          </a:p>
          <a:p>
            <a:r>
              <a:rPr lang="cs-CZ" sz="2400" b="1" dirty="0" smtClean="0">
                <a:cs typeface="Times New Roman" panose="02020603050405020304" pitchFamily="18" charset="0"/>
              </a:rPr>
              <a:t>BIM </a:t>
            </a:r>
            <a:r>
              <a:rPr lang="cs-CZ" sz="2400" b="1" dirty="0">
                <a:cs typeface="Times New Roman" panose="02020603050405020304" pitchFamily="18" charset="0"/>
              </a:rPr>
              <a:t>(</a:t>
            </a:r>
            <a:r>
              <a:rPr lang="cs-CZ" sz="2400" b="1" dirty="0" err="1">
                <a:cs typeface="Times New Roman" panose="02020603050405020304" pitchFamily="18" charset="0"/>
              </a:rPr>
              <a:t>Building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cs typeface="Times New Roman" panose="02020603050405020304" pitchFamily="18" charset="0"/>
              </a:rPr>
              <a:t>Information</a:t>
            </a:r>
            <a:r>
              <a:rPr lang="cs-CZ" sz="2400" b="1" dirty="0">
                <a:cs typeface="Times New Roman" panose="02020603050405020304" pitchFamily="18" charset="0"/>
              </a:rPr>
              <a:t> Modelling) </a:t>
            </a:r>
            <a:r>
              <a:rPr lang="cs-CZ" sz="2400" dirty="0">
                <a:cs typeface="Times New Roman" panose="02020603050405020304" pitchFamily="18" charset="0"/>
              </a:rPr>
              <a:t>– </a:t>
            </a:r>
            <a:endParaRPr lang="cs-CZ" sz="2400" dirty="0" smtClean="0">
              <a:cs typeface="Times New Roman" panose="02020603050405020304" pitchFamily="18" charset="0"/>
            </a:endParaRPr>
          </a:p>
          <a:p>
            <a:r>
              <a:rPr lang="cs-CZ" sz="2400" dirty="0" smtClean="0">
                <a:cs typeface="Times New Roman" panose="02020603050405020304" pitchFamily="18" charset="0"/>
              </a:rPr>
              <a:t>proces </a:t>
            </a:r>
            <a:r>
              <a:rPr lang="cs-CZ" sz="2400" dirty="0">
                <a:cs typeface="Times New Roman" panose="02020603050405020304" pitchFamily="18" charset="0"/>
              </a:rPr>
              <a:t>založený na modelu, který </a:t>
            </a:r>
            <a:r>
              <a:rPr lang="cs-CZ" sz="2400" dirty="0" smtClean="0">
                <a:cs typeface="Times New Roman" panose="02020603050405020304" pitchFamily="18" charset="0"/>
              </a:rPr>
              <a:t>poskytuje </a:t>
            </a:r>
          </a:p>
          <a:p>
            <a:r>
              <a:rPr lang="cs-CZ" sz="2400" dirty="0" smtClean="0">
                <a:cs typeface="Times New Roman" panose="02020603050405020304" pitchFamily="18" charset="0"/>
              </a:rPr>
              <a:t>profesionálům </a:t>
            </a:r>
            <a:r>
              <a:rPr lang="cs-CZ" sz="2400" dirty="0">
                <a:cs typeface="Times New Roman" panose="02020603050405020304" pitchFamily="18" charset="0"/>
              </a:rPr>
              <a:t>v oblasti architektury</a:t>
            </a:r>
            <a:r>
              <a:rPr lang="cs-CZ" sz="2400" dirty="0" smtClean="0">
                <a:cs typeface="Times New Roman" panose="02020603050405020304" pitchFamily="18" charset="0"/>
              </a:rPr>
              <a:t>,</a:t>
            </a:r>
          </a:p>
          <a:p>
            <a:r>
              <a:rPr lang="cs-CZ" sz="2400" dirty="0" smtClean="0">
                <a:cs typeface="Times New Roman" panose="02020603050405020304" pitchFamily="18" charset="0"/>
              </a:rPr>
              <a:t>inženýrství</a:t>
            </a:r>
            <a:r>
              <a:rPr lang="cs-CZ" sz="2400" dirty="0">
                <a:cs typeface="Times New Roman" panose="02020603050405020304" pitchFamily="18" charset="0"/>
              </a:rPr>
              <a:t>, </a:t>
            </a:r>
            <a:r>
              <a:rPr lang="cs-CZ" sz="2400" dirty="0" smtClean="0">
                <a:cs typeface="Times New Roman" panose="02020603050405020304" pitchFamily="18" charset="0"/>
              </a:rPr>
              <a:t>stavební podpory</a:t>
            </a:r>
            <a:endParaRPr lang="cs-CZ" sz="2400" dirty="0">
              <a:solidFill>
                <a:schemeClr val="tx2"/>
              </a:solidFill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solidFill>
                <a:schemeClr val="tx2"/>
              </a:solidFill>
            </a:endParaRPr>
          </a:p>
          <a:p>
            <a:pPr algn="ctr"/>
            <a:endParaRPr lang="cs-CZ" sz="2800" b="1" dirty="0" smtClean="0">
              <a:solidFill>
                <a:srgbClr val="D50202"/>
              </a:solidFill>
            </a:endParaRPr>
          </a:p>
          <a:p>
            <a:endParaRPr lang="cs-CZ" sz="1600" b="1" i="1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956" y="3556000"/>
            <a:ext cx="3539044" cy="260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39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1021449"/>
            <a:ext cx="9143999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Jaké moduly FM a CAFM se využívají v organizacích?</a:t>
            </a:r>
            <a:endParaRPr lang="cs-CZ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b="1" dirty="0">
                <a:cs typeface="Times New Roman" panose="02020603050405020304" pitchFamily="18" charset="0"/>
              </a:rPr>
              <a:t>Modul: Technický pasport </a:t>
            </a:r>
            <a:r>
              <a:rPr lang="cs-CZ" sz="2400" dirty="0">
                <a:cs typeface="Times New Roman" panose="02020603050405020304" pitchFamily="18" charset="0"/>
              </a:rPr>
              <a:t>– detailní evidence technické zařízení včetně plánování, sledování a činnost technického zařízení.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b="1" dirty="0">
                <a:cs typeface="Times New Roman" panose="02020603050405020304" pitchFamily="18" charset="0"/>
              </a:rPr>
              <a:t>Modul: Prostorový pasport </a:t>
            </a:r>
            <a:r>
              <a:rPr lang="cs-CZ" sz="2400" dirty="0">
                <a:cs typeface="Times New Roman" panose="02020603050405020304" pitchFamily="18" charset="0"/>
              </a:rPr>
              <a:t>– detailní stavebně-technická evidence ploch z hlediska prostoru.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b="1" dirty="0">
                <a:cs typeface="Times New Roman" panose="02020603050405020304" pitchFamily="18" charset="0"/>
              </a:rPr>
              <a:t>Modul: Řízení nájemních vztahů </a:t>
            </a:r>
            <a:r>
              <a:rPr lang="cs-CZ" sz="2400" dirty="0">
                <a:cs typeface="Times New Roman" panose="02020603050405020304" pitchFamily="18" charset="0"/>
              </a:rPr>
              <a:t>– řídí správu volných prostor, pronájmy, smluvní vztahy, platby, nebo ukončení nájmu.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b="1" dirty="0">
                <a:cs typeface="Times New Roman" panose="02020603050405020304" pitchFamily="18" charset="0"/>
              </a:rPr>
              <a:t>Modul: Žádanky </a:t>
            </a:r>
            <a:r>
              <a:rPr lang="cs-CZ" sz="2400" dirty="0">
                <a:cs typeface="Times New Roman" panose="02020603050405020304" pitchFamily="18" charset="0"/>
              </a:rPr>
              <a:t>– celková evidence požadavků na nákup nebo zajištění služby.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b="1" dirty="0">
                <a:cs typeface="Times New Roman" panose="02020603050405020304" pitchFamily="18" charset="0"/>
              </a:rPr>
              <a:t>Modul: Termínové plánování </a:t>
            </a:r>
            <a:r>
              <a:rPr lang="cs-CZ" sz="2400" dirty="0">
                <a:cs typeface="Times New Roman" panose="02020603050405020304" pitchFamily="18" charset="0"/>
              </a:rPr>
              <a:t>– centrální plánování provozních činností (revize, prohlídky).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b="1" dirty="0" smtClean="0">
                <a:cs typeface="Times New Roman" panose="02020603050405020304" pitchFamily="18" charset="0"/>
              </a:rPr>
              <a:t>Modul</a:t>
            </a:r>
            <a:r>
              <a:rPr lang="cs-CZ" sz="2400" b="1" dirty="0">
                <a:cs typeface="Times New Roman" panose="02020603050405020304" pitchFamily="18" charset="0"/>
              </a:rPr>
              <a:t>: Skladové hospodářství </a:t>
            </a:r>
            <a:r>
              <a:rPr lang="cs-CZ" sz="2400" dirty="0">
                <a:cs typeface="Times New Roman" panose="02020603050405020304" pitchFamily="18" charset="0"/>
              </a:rPr>
              <a:t>– celková evidence materiálu na skladech</a:t>
            </a:r>
            <a:r>
              <a:rPr lang="cs-CZ" sz="2400" dirty="0" smtClean="0">
                <a:cs typeface="Times New Roman" panose="02020603050405020304" pitchFamily="18" charset="0"/>
              </a:rPr>
              <a:t>.</a:t>
            </a:r>
            <a:r>
              <a:rPr lang="cs-CZ" sz="2400" b="1" dirty="0" smtClean="0">
                <a:cs typeface="Times New Roman" panose="02020603050405020304" pitchFamily="18" charset="0"/>
              </a:rPr>
              <a:t> </a:t>
            </a:r>
            <a:endParaRPr lang="cs-CZ" sz="2400" dirty="0" smtClean="0">
              <a:cs typeface="Times New Roman" panose="02020603050405020304" pitchFamily="18" charset="0"/>
            </a:endParaRPr>
          </a:p>
          <a:p>
            <a:pPr lvl="2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endParaRPr lang="cs-CZ" sz="2800" dirty="0">
              <a:solidFill>
                <a:schemeClr val="tx2"/>
              </a:solidFill>
            </a:endParaRPr>
          </a:p>
          <a:p>
            <a:pPr algn="ctr"/>
            <a:endParaRPr lang="cs-CZ" sz="2800" b="1" dirty="0" smtClean="0">
              <a:solidFill>
                <a:srgbClr val="D50202"/>
              </a:solidFill>
            </a:endParaRPr>
          </a:p>
          <a:p>
            <a:endParaRPr lang="cs-CZ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729809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1021449"/>
            <a:ext cx="914399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Jaké moduly FM a CAFM se využívají v organizacích?</a:t>
            </a:r>
            <a:endParaRPr lang="cs-CZ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b="1" dirty="0" smtClean="0">
                <a:cs typeface="Times New Roman" panose="02020603050405020304" pitchFamily="18" charset="0"/>
              </a:rPr>
              <a:t>Modul</a:t>
            </a:r>
            <a:r>
              <a:rPr lang="cs-CZ" sz="2400" b="1" dirty="0">
                <a:cs typeface="Times New Roman" panose="02020603050405020304" pitchFamily="18" charset="0"/>
              </a:rPr>
              <a:t>: Hodnotová analýza </a:t>
            </a:r>
            <a:r>
              <a:rPr lang="cs-CZ" sz="2400" dirty="0">
                <a:cs typeface="Times New Roman" panose="02020603050405020304" pitchFamily="18" charset="0"/>
              </a:rPr>
              <a:t>– sleduje ukazatele čísel, například průběh nákladů</a:t>
            </a:r>
            <a:r>
              <a:rPr lang="cs-CZ" sz="2400" dirty="0" smtClean="0">
                <a:cs typeface="Times New Roman" panose="02020603050405020304" pitchFamily="18" charset="0"/>
              </a:rPr>
              <a:t>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b="1" dirty="0">
                <a:cs typeface="Times New Roman" panose="02020603050405020304" pitchFamily="18" charset="0"/>
              </a:rPr>
              <a:t>Modul: : Grafická prezentace dat </a:t>
            </a:r>
            <a:r>
              <a:rPr lang="cs-CZ" sz="2400" dirty="0">
                <a:cs typeface="Times New Roman" panose="02020603050405020304" pitchFamily="18" charset="0"/>
              </a:rPr>
              <a:t>– k nahlížení do výkresové dokumentace a dalších podkladů. , prohlídky</a:t>
            </a:r>
            <a:r>
              <a:rPr lang="cs-CZ" sz="2400" dirty="0" smtClean="0">
                <a:cs typeface="Times New Roman" panose="02020603050405020304" pitchFamily="18" charset="0"/>
              </a:rPr>
              <a:t>).</a:t>
            </a:r>
            <a:endParaRPr lang="cs-CZ" sz="2400" dirty="0"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b="1" dirty="0">
                <a:cs typeface="Times New Roman" panose="02020603050405020304" pitchFamily="18" charset="0"/>
              </a:rPr>
              <a:t>Modul: Opakované činnosti </a:t>
            </a:r>
            <a:r>
              <a:rPr lang="cs-CZ" sz="2400" dirty="0">
                <a:cs typeface="Times New Roman" panose="02020603050405020304" pitchFamily="18" charset="0"/>
              </a:rPr>
              <a:t>– centrální správa pravidelných kontrol, prohlídek a revizí.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b="1" dirty="0">
                <a:cs typeface="Times New Roman" panose="02020603050405020304" pitchFamily="18" charset="0"/>
              </a:rPr>
              <a:t>Modul: Mobilní aplikace Inventarizace </a:t>
            </a:r>
            <a:r>
              <a:rPr lang="cs-CZ" sz="2400" dirty="0">
                <a:cs typeface="Times New Roman" panose="02020603050405020304" pitchFamily="18" charset="0"/>
              </a:rPr>
              <a:t>– sleduje procesy spojené s inventarizací majetku.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b="1" dirty="0">
                <a:cs typeface="Times New Roman" panose="02020603050405020304" pitchFamily="18" charset="0"/>
              </a:rPr>
              <a:t>Modul: Energetický management </a:t>
            </a:r>
            <a:r>
              <a:rPr lang="cs-CZ" sz="2400" dirty="0">
                <a:cs typeface="Times New Roman" panose="02020603050405020304" pitchFamily="18" charset="0"/>
              </a:rPr>
              <a:t>– odhad, </a:t>
            </a:r>
            <a:endParaRPr lang="cs-CZ" sz="2400" dirty="0" smtClean="0"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 smtClean="0">
                <a:cs typeface="Times New Roman" panose="02020603050405020304" pitchFamily="18" charset="0"/>
              </a:rPr>
              <a:t>sledování </a:t>
            </a:r>
            <a:r>
              <a:rPr lang="cs-CZ" sz="2400" dirty="0">
                <a:cs typeface="Times New Roman" panose="02020603050405020304" pitchFamily="18" charset="0"/>
              </a:rPr>
              <a:t>spotřeby nákladů všech druhů </a:t>
            </a:r>
            <a:r>
              <a:rPr lang="cs-CZ" sz="2400" dirty="0" smtClean="0">
                <a:cs typeface="Times New Roman" panose="02020603050405020304" pitchFamily="18" charset="0"/>
              </a:rPr>
              <a:t>energií</a:t>
            </a:r>
            <a:r>
              <a:rPr lang="cs-CZ" sz="2400" dirty="0">
                <a:cs typeface="Times New Roman" panose="02020603050405020304" pitchFamily="18" charset="0"/>
              </a:rPr>
              <a:t>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b="1" dirty="0">
                <a:cs typeface="Times New Roman" panose="02020603050405020304" pitchFamily="18" charset="0"/>
              </a:rPr>
              <a:t>Modul: </a:t>
            </a:r>
            <a:r>
              <a:rPr lang="cs-CZ" sz="2400" b="1" dirty="0" err="1">
                <a:cs typeface="Times New Roman" panose="02020603050405020304" pitchFamily="18" charset="0"/>
              </a:rPr>
              <a:t>Helpdesk</a:t>
            </a:r>
            <a:r>
              <a:rPr lang="cs-CZ" sz="2400" b="1" dirty="0">
                <a:cs typeface="Times New Roman" panose="02020603050405020304" pitchFamily="18" charset="0"/>
              </a:rPr>
              <a:t> </a:t>
            </a:r>
            <a:r>
              <a:rPr lang="cs-CZ" sz="2400" dirty="0">
                <a:cs typeface="Times New Roman" panose="02020603050405020304" pitchFamily="18" charset="0"/>
              </a:rPr>
              <a:t>– slouží k zadávání, </a:t>
            </a:r>
            <a:endParaRPr lang="cs-CZ" sz="2400" dirty="0" smtClean="0">
              <a:cs typeface="Times New Roman" panose="02020603050405020304" pitchFamily="18" charset="0"/>
            </a:endParaRPr>
          </a:p>
          <a:p>
            <a:pPr lvl="2"/>
            <a:r>
              <a:rPr lang="cs-CZ" sz="2400" dirty="0" smtClean="0">
                <a:cs typeface="Times New Roman" panose="02020603050405020304" pitchFamily="18" charset="0"/>
              </a:rPr>
              <a:t>evidenci </a:t>
            </a:r>
            <a:r>
              <a:rPr lang="cs-CZ" sz="2400" dirty="0">
                <a:cs typeface="Times New Roman" panose="02020603050405020304" pitchFamily="18" charset="0"/>
              </a:rPr>
              <a:t>a řešení požadavků od uživatele. </a:t>
            </a:r>
          </a:p>
          <a:p>
            <a:endParaRPr lang="cs-CZ" sz="2400" dirty="0">
              <a:solidFill>
                <a:schemeClr val="tx2"/>
              </a:solidFill>
            </a:endParaRPr>
          </a:p>
          <a:p>
            <a:endParaRPr lang="cs-CZ" sz="2800" dirty="0">
              <a:solidFill>
                <a:schemeClr val="tx2"/>
              </a:solidFill>
            </a:endParaRPr>
          </a:p>
          <a:p>
            <a:pPr algn="ctr"/>
            <a:endParaRPr lang="cs-CZ" sz="2800" b="1" dirty="0" smtClean="0">
              <a:solidFill>
                <a:srgbClr val="D50202"/>
              </a:solidFill>
            </a:endParaRPr>
          </a:p>
          <a:p>
            <a:endParaRPr lang="cs-CZ" sz="1600" b="1" i="1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808" y="4391602"/>
            <a:ext cx="1999192" cy="166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17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1021449"/>
            <a:ext cx="9143999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ČR existují dodavatelé prosazující vlastní řešení CAFM systému </a:t>
            </a:r>
            <a:endParaRPr lang="cs-CZ" sz="2400" dirty="0" smtClean="0"/>
          </a:p>
          <a:p>
            <a:r>
              <a:rPr lang="cs-CZ" sz="2400" dirty="0" smtClean="0"/>
              <a:t>(</a:t>
            </a:r>
            <a:r>
              <a:rPr lang="cs-CZ" sz="2400" dirty="0"/>
              <a:t>např. firmy </a:t>
            </a:r>
            <a:r>
              <a:rPr lang="cs-CZ" sz="2400" dirty="0" smtClean="0"/>
              <a:t>TESCO SW, ASP</a:t>
            </a:r>
            <a:r>
              <a:rPr lang="cs-CZ" sz="2400" dirty="0"/>
              <a:t>, </a:t>
            </a:r>
            <a:r>
              <a:rPr lang="cs-CZ" sz="2400" dirty="0" err="1"/>
              <a:t>FaMa</a:t>
            </a:r>
            <a:r>
              <a:rPr lang="cs-CZ" sz="2400" dirty="0"/>
              <a:t>, HSI, </a:t>
            </a:r>
            <a:r>
              <a:rPr lang="cs-CZ" sz="2400" dirty="0" err="1"/>
              <a:t>SoftConsult</a:t>
            </a:r>
            <a:r>
              <a:rPr lang="cs-CZ" sz="2400" dirty="0"/>
              <a:t>), stejně jako zde lze pořídit lokalizované a ve světě rozšířené CAFM systémy (</a:t>
            </a:r>
            <a:r>
              <a:rPr lang="cs-CZ" sz="2400" dirty="0" err="1"/>
              <a:t>Archibus</a:t>
            </a:r>
            <a:r>
              <a:rPr lang="cs-CZ" sz="2400" dirty="0"/>
              <a:t>/FM, </a:t>
            </a:r>
            <a:r>
              <a:rPr lang="cs-CZ" sz="2400" dirty="0" err="1"/>
              <a:t>Planon</a:t>
            </a:r>
            <a:r>
              <a:rPr lang="cs-CZ" sz="2400" dirty="0"/>
              <a:t>, </a:t>
            </a:r>
            <a:r>
              <a:rPr lang="cs-CZ" sz="2400" dirty="0" err="1"/>
              <a:t>Aperture</a:t>
            </a:r>
            <a:r>
              <a:rPr lang="cs-CZ" sz="2400" dirty="0"/>
              <a:t>, PIT, …) prostřednictvím lokálních partnerů výrobců. Systémy jsou přizpůsobené a lokalizované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>
                <a:cs typeface="Times New Roman" panose="02020603050405020304" pitchFamily="18" charset="0"/>
              </a:rPr>
              <a:t>Veškeré </a:t>
            </a:r>
            <a:r>
              <a:rPr lang="cs-CZ" sz="2400" dirty="0">
                <a:cs typeface="Times New Roman" panose="02020603050405020304" pitchFamily="18" charset="0"/>
              </a:rPr>
              <a:t>činnosti zajišťované </a:t>
            </a:r>
            <a:r>
              <a:rPr lang="cs-CZ" sz="2400" dirty="0" err="1">
                <a:cs typeface="Times New Roman" panose="02020603050405020304" pitchFamily="18" charset="0"/>
              </a:rPr>
              <a:t>Facility</a:t>
            </a:r>
            <a:r>
              <a:rPr lang="cs-CZ" sz="2400" dirty="0">
                <a:cs typeface="Times New Roman" panose="02020603050405020304" pitchFamily="18" charset="0"/>
              </a:rPr>
              <a:t> Management systémem a CAFM (</a:t>
            </a:r>
            <a:r>
              <a:rPr lang="cs-CZ" sz="2400" dirty="0" err="1">
                <a:cs typeface="Times New Roman" panose="02020603050405020304" pitchFamily="18" charset="0"/>
              </a:rPr>
              <a:t>Computer</a:t>
            </a: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cs typeface="Times New Roman" panose="02020603050405020304" pitchFamily="18" charset="0"/>
              </a:rPr>
              <a:t>Aided</a:t>
            </a:r>
            <a:r>
              <a:rPr lang="cs-CZ" sz="2400" dirty="0"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cs typeface="Times New Roman" panose="02020603050405020304" pitchFamily="18" charset="0"/>
              </a:rPr>
              <a:t>Facility</a:t>
            </a:r>
            <a:r>
              <a:rPr lang="cs-CZ" sz="2400" dirty="0">
                <a:cs typeface="Times New Roman" panose="02020603050405020304" pitchFamily="18" charset="0"/>
              </a:rPr>
              <a:t> Management) SW, jsou dnes pro organizaci velkým přínosem při sledování celkových nákladů, provozních činností a požadavků. </a:t>
            </a:r>
            <a:r>
              <a:rPr lang="cs-CZ" sz="2400" dirty="0" smtClean="0">
                <a:cs typeface="Times New Roman" panose="02020603050405020304" pitchFamily="18" charset="0"/>
              </a:rPr>
              <a:t>Slouží k optimalizaci nákladů a i transparentnosti činností.</a:t>
            </a:r>
            <a:endParaRPr lang="cs-CZ" sz="2400" dirty="0">
              <a:solidFill>
                <a:schemeClr val="tx2"/>
              </a:solidFill>
            </a:endParaRPr>
          </a:p>
          <a:p>
            <a:endParaRPr lang="cs-CZ" sz="28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chemeClr val="bg1">
                  <a:lumMod val="50000"/>
                </a:schemeClr>
              </a:buClr>
              <a:buSzPct val="50000"/>
              <a:defRPr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endParaRPr lang="cs-CZ" sz="2800" dirty="0">
              <a:solidFill>
                <a:schemeClr val="tx2"/>
              </a:solidFill>
            </a:endParaRPr>
          </a:p>
          <a:p>
            <a:pPr algn="ctr"/>
            <a:endParaRPr lang="cs-CZ" sz="2800" b="1" dirty="0" smtClean="0">
              <a:solidFill>
                <a:srgbClr val="D50202"/>
              </a:solidFill>
            </a:endParaRPr>
          </a:p>
          <a:p>
            <a:endParaRPr lang="cs-CZ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046310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1021449"/>
            <a:ext cx="914399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Závěrem</a:t>
            </a:r>
            <a:endParaRPr lang="cs-CZ" sz="2800" b="1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>
              <a:buClr>
                <a:schemeClr val="bg1">
                  <a:lumMod val="50000"/>
                </a:schemeClr>
              </a:buClr>
              <a:buSzPct val="50000"/>
              <a:defRPr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/>
          </a:p>
          <a:p>
            <a:r>
              <a:rPr lang="cs-CZ" sz="2400" dirty="0" smtClean="0"/>
              <a:t>Veškeré činnosti zajišťované FM systémem a CAFM , jsou pro organizaci velkým přínosem. </a:t>
            </a:r>
          </a:p>
          <a:p>
            <a:r>
              <a:rPr lang="cs-CZ" sz="2400" dirty="0" smtClean="0"/>
              <a:t>Jak v oblasti snižování nákladů, provozních činností, snížení provozní zátěže kladené na pracovníky. Dochází k vývoji, optimalizaci a zjednodušení provozu firem. </a:t>
            </a:r>
            <a:endParaRPr lang="cs-CZ" sz="2400" dirty="0"/>
          </a:p>
          <a:p>
            <a:r>
              <a:rPr lang="cs-CZ" sz="2400" dirty="0" smtClean="0"/>
              <a:t>Eliminují se ztráty  a rozvíjí se prostor pro monitorování a rozvoj firmy</a:t>
            </a:r>
          </a:p>
          <a:p>
            <a:endParaRPr lang="cs-CZ" sz="2800" dirty="0" smtClean="0">
              <a:solidFill>
                <a:schemeClr val="tx2"/>
              </a:solidFill>
            </a:endParaRPr>
          </a:p>
          <a:p>
            <a:endParaRPr lang="cs-CZ" sz="2800" dirty="0">
              <a:solidFill>
                <a:schemeClr val="tx2"/>
              </a:solidFill>
            </a:endParaRPr>
          </a:p>
          <a:p>
            <a:pPr algn="ctr"/>
            <a:endParaRPr lang="cs-CZ" sz="2800" b="1" dirty="0" smtClean="0">
              <a:solidFill>
                <a:srgbClr val="D50202"/>
              </a:solidFill>
            </a:endParaRPr>
          </a:p>
          <a:p>
            <a:endParaRPr lang="cs-CZ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942226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6822" y="2304789"/>
            <a:ext cx="7809978" cy="3821374"/>
          </a:xfrm>
        </p:spPr>
        <p:txBody>
          <a:bodyPr/>
          <a:lstStyle/>
          <a:p>
            <a:pPr marL="0" indent="0">
              <a:buNone/>
            </a:pPr>
            <a:endParaRPr lang="cs-CZ" sz="36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C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6510" y="851769"/>
            <a:ext cx="7960290" cy="1302707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/>
            </a:r>
            <a:br>
              <a:rPr lang="cs-CZ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</a:br>
            <a:r>
              <a:rPr lang="cs-CZ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D10202"/>
                </a:solidFill>
              </a:rPr>
              <a:t>Děkuji za pozornost</a:t>
            </a:r>
            <a:r>
              <a:rPr lang="cs-CZ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/>
            </a:r>
            <a:br>
              <a:rPr lang="cs-CZ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</a:b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16" y="2680570"/>
            <a:ext cx="6891186" cy="344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589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9036" y="826717"/>
            <a:ext cx="7947764" cy="2983456"/>
          </a:xfrm>
        </p:spPr>
        <p:txBody>
          <a:bodyPr>
            <a:noAutofit/>
          </a:bodyPr>
          <a:lstStyle/>
          <a:p>
            <a:pPr algn="l"/>
            <a:r>
              <a:rPr lang="cs-CZ" sz="3600" b="1" dirty="0" err="1">
                <a:solidFill>
                  <a:srgbClr val="C00000"/>
                </a:solidFill>
              </a:rPr>
              <a:t>Facility</a:t>
            </a:r>
            <a:r>
              <a:rPr lang="cs-CZ" sz="3600" b="1" dirty="0">
                <a:solidFill>
                  <a:srgbClr val="C00000"/>
                </a:solidFill>
              </a:rPr>
              <a:t> </a:t>
            </a:r>
            <a:r>
              <a:rPr lang="cs-CZ" sz="3600" b="1" dirty="0">
                <a:solidFill>
                  <a:srgbClr val="D10202"/>
                </a:solidFill>
              </a:rPr>
              <a:t>management</a:t>
            </a:r>
            <a:r>
              <a:rPr lang="cs-CZ" sz="3600" b="1" dirty="0">
                <a:solidFill>
                  <a:srgbClr val="C00000"/>
                </a:solidFill>
              </a:rPr>
              <a:t> </a:t>
            </a: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 smtClean="0"/>
              <a:t>Integrace činností v rámci organizace sloužící k zajištění a rozvoji sjednaných služeb.</a:t>
            </a:r>
            <a:br>
              <a:rPr lang="cs-CZ" sz="2400" b="1" dirty="0" smtClean="0"/>
            </a:br>
            <a:r>
              <a:rPr lang="cs-CZ" sz="2400" b="1" dirty="0" smtClean="0"/>
              <a:t>Služby podporují a zvyšují efektivitu vlastní základní činnosti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Jde o smluvně dohodnutý režim o poskytování služeb.</a:t>
            </a:r>
            <a:br>
              <a:rPr lang="cs-CZ" sz="2400" b="1" dirty="0" smtClean="0"/>
            </a:b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b="1" dirty="0" smtClean="0"/>
              <a:t>Cílem všeho je posílit procesy v organizaci , navyšovat výkony a přispívat k ekonomickému růstu a prosperitě. 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b="1" dirty="0">
              <a:solidFill>
                <a:srgbClr val="C00000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3" y="3810173"/>
            <a:ext cx="5380773" cy="2400474"/>
          </a:xfrm>
        </p:spPr>
      </p:pic>
    </p:spTree>
    <p:extLst>
      <p:ext uri="{BB962C8B-B14F-4D97-AF65-F5344CB8AC3E}">
        <p14:creationId xmlns:p14="http://schemas.microsoft.com/office/powerpoint/2010/main" val="1492409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13150" y="1021450"/>
            <a:ext cx="883084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Základní oblasti </a:t>
            </a:r>
            <a:r>
              <a:rPr lang="cs-CZ" sz="2800" b="1" dirty="0" err="1" smtClean="0">
                <a:solidFill>
                  <a:srgbClr val="C00000"/>
                </a:solidFill>
              </a:rPr>
              <a:t>Facility</a:t>
            </a:r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r>
              <a:rPr lang="cs-CZ" sz="2800" b="1" dirty="0" smtClean="0">
                <a:solidFill>
                  <a:srgbClr val="C00000"/>
                </a:solidFill>
              </a:rPr>
              <a:t>management</a:t>
            </a:r>
          </a:p>
          <a:p>
            <a:r>
              <a:rPr lang="cs-CZ" sz="2800" dirty="0" smtClean="0"/>
              <a:t>Do oblasti FM </a:t>
            </a:r>
            <a:endParaRPr lang="cs-CZ" sz="2800" dirty="0" smtClean="0"/>
          </a:p>
          <a:p>
            <a:pPr marL="457200" indent="-457200">
              <a:buFontTx/>
              <a:buChar char="-"/>
            </a:pPr>
            <a:r>
              <a:rPr lang="cs-CZ" sz="2800" dirty="0" smtClean="0"/>
              <a:t>Pracovníci- Lidské zdroje</a:t>
            </a:r>
          </a:p>
          <a:p>
            <a:pPr marL="457200" indent="-457200">
              <a:buFontTx/>
              <a:buChar char="-"/>
            </a:pPr>
            <a:r>
              <a:rPr lang="cs-CZ" sz="2800" dirty="0" smtClean="0"/>
              <a:t>Činnosti- </a:t>
            </a:r>
            <a:r>
              <a:rPr lang="cs-CZ" sz="2800" dirty="0"/>
              <a:t>P</a:t>
            </a:r>
            <a:r>
              <a:rPr lang="cs-CZ" sz="2800" dirty="0" smtClean="0"/>
              <a:t>rocesy- Práce</a:t>
            </a:r>
          </a:p>
          <a:p>
            <a:r>
              <a:rPr lang="cs-CZ" sz="2800" dirty="0" smtClean="0"/>
              <a:t>-    Pracoviště- Místo výkonu</a:t>
            </a:r>
            <a:endParaRPr lang="cs-CZ" sz="2800" dirty="0"/>
          </a:p>
          <a:p>
            <a:pPr marL="457200" indent="-457200">
              <a:buFontTx/>
              <a:buChar char="-"/>
            </a:pPr>
            <a:endParaRPr lang="cs-CZ" sz="2800" dirty="0" smtClean="0"/>
          </a:p>
          <a:p>
            <a:pPr marL="457200" indent="-457200">
              <a:buFontTx/>
              <a:buChar char="-"/>
            </a:pPr>
            <a:endParaRPr lang="cs-CZ" sz="2800" dirty="0"/>
          </a:p>
          <a:p>
            <a:pPr marL="457200" indent="-457200">
              <a:buFontTx/>
              <a:buChar char="-"/>
            </a:pPr>
            <a:endParaRPr lang="cs-CZ" sz="2800" dirty="0" smtClean="0"/>
          </a:p>
          <a:p>
            <a:pPr marL="457200" indent="-457200">
              <a:buFontTx/>
              <a:buChar char="-"/>
            </a:pPr>
            <a:endParaRPr lang="cs-CZ" sz="2800" dirty="0" smtClean="0"/>
          </a:p>
          <a:p>
            <a:pPr marL="457200" indent="-457200">
              <a:buFontTx/>
              <a:buChar char="-"/>
            </a:pPr>
            <a:endParaRPr lang="cs-CZ" sz="28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50" y="3230634"/>
            <a:ext cx="2565122" cy="2652336"/>
          </a:xfrm>
          <a:prstGeom prst="rect">
            <a:avLst/>
          </a:prstGeom>
        </p:spPr>
      </p:pic>
      <p:pic>
        <p:nvPicPr>
          <p:cNvPr id="4" name="Picture 2" descr="https://www.tzb-info.cz/docu/clanky/0100/010072o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863" y="1471166"/>
            <a:ext cx="3194137" cy="2422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021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13150" y="1021450"/>
            <a:ext cx="883085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systémy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Facility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managementu </a:t>
            </a:r>
            <a:endParaRPr lang="cs-CZ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dirty="0"/>
              <a:t>Komplexní nástroj pro efektivní</a:t>
            </a:r>
            <a:r>
              <a:rPr lang="cs-CZ" sz="2400" b="1" dirty="0"/>
              <a:t> online správu </a:t>
            </a:r>
            <a:r>
              <a:rPr lang="cs-CZ" sz="2400" dirty="0"/>
              <a:t>a</a:t>
            </a:r>
            <a:r>
              <a:rPr lang="cs-CZ" sz="2400" b="1" dirty="0"/>
              <a:t> řízení majetku prostřednictvím efektivního </a:t>
            </a:r>
            <a:r>
              <a:rPr lang="cs-CZ" sz="2400" b="1" dirty="0" err="1"/>
              <a:t>cloudového</a:t>
            </a:r>
            <a:r>
              <a:rPr lang="cs-CZ" sz="2400" b="1" dirty="0"/>
              <a:t> řešení. </a:t>
            </a:r>
            <a:r>
              <a:rPr lang="cs-CZ" sz="2400" dirty="0"/>
              <a:t>Poskytuje data o majetku </a:t>
            </a:r>
            <a:r>
              <a:rPr lang="cs-CZ" sz="2400" b="1" dirty="0"/>
              <a:t>online</a:t>
            </a:r>
            <a:r>
              <a:rPr lang="cs-CZ" sz="2400" dirty="0"/>
              <a:t>, na jednom místě a </a:t>
            </a:r>
            <a:r>
              <a:rPr lang="cs-CZ" sz="2400" b="1" dirty="0"/>
              <a:t>v reálném čase</a:t>
            </a:r>
            <a:r>
              <a:rPr lang="cs-CZ" sz="2400" dirty="0"/>
              <a:t>.</a:t>
            </a:r>
            <a:r>
              <a:rPr lang="cs-CZ" sz="3600" dirty="0"/>
              <a:t/>
            </a:r>
            <a:br>
              <a:rPr lang="cs-CZ" sz="3600" dirty="0"/>
            </a:br>
            <a:endParaRPr lang="cs-CZ" sz="2400" dirty="0" smtClean="0"/>
          </a:p>
          <a:p>
            <a:pPr marL="457200" indent="-457200">
              <a:buFontTx/>
              <a:buChar char="-"/>
            </a:pPr>
            <a:endParaRPr lang="cs-CZ" sz="2400" dirty="0" smtClean="0"/>
          </a:p>
          <a:p>
            <a:pPr marL="457200" indent="-457200">
              <a:buFontTx/>
              <a:buChar char="-"/>
            </a:pP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není měřitelné / Není řiditelné</a:t>
            </a:r>
          </a:p>
          <a:p>
            <a:pPr marL="457200" indent="-457200">
              <a:buFontTx/>
              <a:buChar char="-"/>
            </a:pPr>
            <a:endParaRPr lang="cs-CZ" sz="24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347313"/>
            <a:ext cx="4038600" cy="2843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71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13150" y="1021450"/>
            <a:ext cx="88308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ICT – Informační a telekomunikační technologie</a:t>
            </a:r>
            <a:endParaRPr lang="cs-CZ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/>
              <a:t>Hardwarové a softwarové prostředky sloužící k informačnímu procesu </a:t>
            </a:r>
          </a:p>
          <a:p>
            <a:r>
              <a:rPr lang="cs-CZ" sz="2400" dirty="0" smtClean="0"/>
              <a:t>-  Na pracovištích zejména v případě IS/ICT plně využíváme </a:t>
            </a:r>
            <a:r>
              <a:rPr lang="cs-CZ" sz="2400" dirty="0" err="1" smtClean="0"/>
              <a:t>Helpdesk</a:t>
            </a:r>
            <a:r>
              <a:rPr lang="cs-CZ" sz="2400" dirty="0" smtClean="0"/>
              <a:t>, ulehčuje práci všem subjektům sloužícím k úspěšnému chodu firmy</a:t>
            </a:r>
            <a:endParaRPr lang="cs-CZ" sz="24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6601"/>
            <a:ext cx="3217450" cy="268038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083553"/>
            <a:ext cx="4976812" cy="3023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664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313150" y="1021450"/>
            <a:ext cx="883084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systémy </a:t>
            </a:r>
            <a:r>
              <a:rPr lang="cs-CZ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Facility</a:t>
            </a:r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managementu </a:t>
            </a:r>
          </a:p>
          <a:p>
            <a:endParaRPr lang="cs-CZ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/>
              <a:t>Jsou nasazovány </a:t>
            </a:r>
            <a:r>
              <a:rPr lang="cs-CZ" sz="2400" dirty="0"/>
              <a:t>především pro podporu rozhodování, plánování a kontrolu – jedním slovem pro </a:t>
            </a:r>
            <a:r>
              <a:rPr lang="cs-CZ" sz="2400" dirty="0" smtClean="0"/>
              <a:t>řízení</a:t>
            </a:r>
          </a:p>
          <a:p>
            <a:endParaRPr lang="cs-CZ" sz="2400" dirty="0" smtClean="0"/>
          </a:p>
          <a:p>
            <a:pPr marL="457200" indent="-457200">
              <a:buFontTx/>
              <a:buChar char="-"/>
            </a:pPr>
            <a:r>
              <a:rPr lang="cs-CZ" sz="2400" dirty="0" smtClean="0"/>
              <a:t>Ne vše se dá </a:t>
            </a:r>
            <a:r>
              <a:rPr lang="cs-CZ" sz="2400" dirty="0" err="1" smtClean="0"/>
              <a:t>outsourcovat</a:t>
            </a:r>
            <a:r>
              <a:rPr lang="cs-CZ" sz="2400" dirty="0" smtClean="0"/>
              <a:t>, některé </a:t>
            </a:r>
            <a:r>
              <a:rPr lang="cs-CZ" sz="2400" dirty="0"/>
              <a:t>podpůrné služby musejí, ať již z bezpečnostních nebo obchodních důvodů, provádět vlastními pracovníky, anebo alespoň porovnávat a řídit náklady na dodavatele těchto činností.</a:t>
            </a:r>
            <a:br>
              <a:rPr lang="cs-CZ" sz="2400" dirty="0"/>
            </a:br>
            <a:endParaRPr lang="cs-CZ" sz="2400" dirty="0"/>
          </a:p>
          <a:p>
            <a:pPr marL="457200" indent="-457200">
              <a:buFontTx/>
              <a:buChar char="-"/>
            </a:pPr>
            <a:r>
              <a:rPr lang="cs-CZ" sz="2400" dirty="0"/>
              <a:t>Nemovitý majetek a vybavení společností tvoří v průměru </a:t>
            </a:r>
            <a:r>
              <a:rPr lang="cs-CZ" sz="2400" dirty="0" smtClean="0"/>
              <a:t>35% majetku </a:t>
            </a:r>
            <a:r>
              <a:rPr lang="cs-CZ" sz="2400" dirty="0"/>
              <a:t>a náklady na jeho správu a údržbu tvoří v průměru až </a:t>
            </a:r>
            <a:r>
              <a:rPr lang="cs-CZ" sz="2400" dirty="0" smtClean="0"/>
              <a:t>40% běžných </a:t>
            </a:r>
            <a:r>
              <a:rPr lang="cs-CZ" sz="2400" dirty="0"/>
              <a:t>nákladů. </a:t>
            </a:r>
            <a:endParaRPr lang="cs-CZ" sz="2400" dirty="0" smtClean="0"/>
          </a:p>
          <a:p>
            <a:pPr marL="457200" indent="-457200">
              <a:buFontTx/>
              <a:buChar char="-"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996303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1021450"/>
            <a:ext cx="91440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CAFM (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Computer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Aided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Facility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Management) software </a:t>
            </a:r>
            <a:endParaRPr lang="cs-CZ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cs-CZ" sz="2800" dirty="0" smtClean="0"/>
          </a:p>
          <a:p>
            <a:pPr marL="457200" indent="-457200">
              <a:buFontTx/>
              <a:buChar char="-"/>
            </a:pPr>
            <a:r>
              <a:rPr lang="cs-CZ" sz="2400" b="1" dirty="0"/>
              <a:t>Nasazení</a:t>
            </a:r>
            <a:r>
              <a:rPr lang="cs-CZ" sz="2400" dirty="0"/>
              <a:t> CAFM (</a:t>
            </a:r>
            <a:r>
              <a:rPr lang="cs-CZ" sz="2400" dirty="0" err="1"/>
              <a:t>computer</a:t>
            </a:r>
            <a:r>
              <a:rPr lang="cs-CZ" sz="2400" dirty="0"/>
              <a:t> </a:t>
            </a:r>
            <a:r>
              <a:rPr lang="cs-CZ" sz="2400" dirty="0" err="1"/>
              <a:t>aided</a:t>
            </a:r>
            <a:r>
              <a:rPr lang="cs-CZ" sz="2400" dirty="0"/>
              <a:t> </a:t>
            </a:r>
            <a:r>
              <a:rPr lang="cs-CZ" sz="2400" dirty="0" err="1"/>
              <a:t>facility</a:t>
            </a:r>
            <a:r>
              <a:rPr lang="cs-CZ" sz="2400" dirty="0"/>
              <a:t> management) softwaru v organizaci dokáže snížit tyto náklady až o </a:t>
            </a:r>
            <a:r>
              <a:rPr lang="cs-CZ" sz="2400" b="1" dirty="0" smtClean="0"/>
              <a:t>30%.</a:t>
            </a:r>
          </a:p>
          <a:p>
            <a:endParaRPr lang="cs-CZ" sz="2400" b="1" dirty="0" smtClean="0"/>
          </a:p>
          <a:p>
            <a:pPr marL="457200" indent="-457200">
              <a:buFontTx/>
              <a:buChar char="-"/>
            </a:pPr>
            <a:r>
              <a:rPr lang="cs-CZ" sz="2400" b="1" dirty="0" smtClean="0"/>
              <a:t>Náklady</a:t>
            </a:r>
            <a:r>
              <a:rPr lang="cs-CZ" sz="2400" dirty="0" smtClean="0"/>
              <a:t> </a:t>
            </a:r>
            <a:r>
              <a:rPr lang="cs-CZ" sz="2400" dirty="0"/>
              <a:t>na nasazení takového systému společnosti stoprocentně navrátily během </a:t>
            </a:r>
            <a:r>
              <a:rPr lang="cs-CZ" sz="2400" dirty="0" smtClean="0"/>
              <a:t>1 roku</a:t>
            </a:r>
            <a:r>
              <a:rPr lang="cs-CZ" sz="2400" dirty="0"/>
              <a:t>, stačí uspořit </a:t>
            </a:r>
            <a:r>
              <a:rPr lang="cs-CZ" sz="2400" b="1" dirty="0" smtClean="0"/>
              <a:t>1,6% </a:t>
            </a:r>
            <a:r>
              <a:rPr lang="cs-CZ" sz="2400" dirty="0" smtClean="0"/>
              <a:t>těchto </a:t>
            </a:r>
            <a:r>
              <a:rPr lang="cs-CZ" sz="2400" dirty="0"/>
              <a:t>nákladů. </a:t>
            </a:r>
            <a:endParaRPr lang="cs-CZ" sz="2400" dirty="0" smtClean="0"/>
          </a:p>
          <a:p>
            <a:endParaRPr lang="cs-CZ" sz="2400" dirty="0" smtClean="0"/>
          </a:p>
          <a:p>
            <a:pPr marL="457200" indent="-457200">
              <a:buFontTx/>
              <a:buChar char="-"/>
            </a:pPr>
            <a:r>
              <a:rPr lang="cs-CZ" sz="2400" b="1" dirty="0"/>
              <a:t>P</a:t>
            </a:r>
            <a:r>
              <a:rPr lang="cs-CZ" sz="2400" b="1" dirty="0" smtClean="0"/>
              <a:t>ádné </a:t>
            </a:r>
            <a:r>
              <a:rPr lang="cs-CZ" sz="2400" b="1" dirty="0"/>
              <a:t>argumenty </a:t>
            </a:r>
            <a:r>
              <a:rPr lang="cs-CZ" sz="2400" dirty="0"/>
              <a:t>pro nasazení takového systému, přitom však alespoň nějaký CAFM systém používá doposud pouze </a:t>
            </a:r>
            <a:r>
              <a:rPr lang="cs-CZ" sz="2400" b="1" dirty="0" smtClean="0"/>
              <a:t>4% organizací</a:t>
            </a:r>
            <a:r>
              <a:rPr lang="cs-CZ" sz="2400" dirty="0"/>
              <a:t>.</a:t>
            </a:r>
          </a:p>
          <a:p>
            <a:pPr marL="457200" indent="-4572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b="1" dirty="0" smtClean="0"/>
              <a:t>První </a:t>
            </a:r>
            <a:r>
              <a:rPr lang="cs-CZ" sz="2400" b="1" dirty="0"/>
              <a:t>CAFM systémy </a:t>
            </a:r>
            <a:r>
              <a:rPr lang="cs-CZ" sz="2400" dirty="0"/>
              <a:t>byly v </a:t>
            </a:r>
            <a:r>
              <a:rPr lang="cs-CZ" sz="2400" b="1" dirty="0"/>
              <a:t>České republice </a:t>
            </a:r>
            <a:r>
              <a:rPr lang="cs-CZ" sz="2400" dirty="0"/>
              <a:t>implementovány kolem </a:t>
            </a:r>
            <a:r>
              <a:rPr lang="cs-CZ" sz="2400" dirty="0" smtClean="0"/>
              <a:t>roku </a:t>
            </a:r>
            <a:r>
              <a:rPr lang="cs-CZ" sz="2400" b="1" dirty="0"/>
              <a:t>1997</a:t>
            </a:r>
            <a:r>
              <a:rPr lang="cs-CZ" sz="2800" dirty="0"/>
              <a:t>. </a:t>
            </a:r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606711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1021450"/>
            <a:ext cx="9144000" cy="853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Hlavní rysy CAFM  </a:t>
            </a:r>
            <a:endParaRPr lang="cs-CZ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 smtClean="0"/>
              <a:t>Správa zařízení pomocí </a:t>
            </a:r>
            <a:r>
              <a:rPr lang="cs-CZ" sz="2400" dirty="0" err="1" smtClean="0"/>
              <a:t>Pc</a:t>
            </a:r>
            <a:endParaRPr lang="cs-CZ" sz="24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cs-CZ" sz="2400" dirty="0"/>
              <a:t>P</a:t>
            </a:r>
            <a:r>
              <a:rPr lang="cs-CZ" sz="2400" dirty="0" smtClean="0"/>
              <a:t>odstatným </a:t>
            </a:r>
            <a:r>
              <a:rPr lang="cs-CZ" sz="2400" dirty="0"/>
              <a:t>rysem CAFM </a:t>
            </a:r>
            <a:r>
              <a:rPr lang="cs-CZ" sz="2400" dirty="0" smtClean="0"/>
              <a:t>systémů/ úzká integrace</a:t>
            </a:r>
          </a:p>
          <a:p>
            <a:r>
              <a:rPr lang="cs-CZ" sz="2400" dirty="0" smtClean="0"/>
              <a:t> </a:t>
            </a:r>
            <a:r>
              <a:rPr lang="cs-CZ" sz="2400" dirty="0"/>
              <a:t>s GIS či CAD systémy</a:t>
            </a:r>
            <a:endParaRPr lang="cs-CZ" sz="2400" dirty="0" smtClean="0"/>
          </a:p>
          <a:p>
            <a:pPr marL="342900" lvl="0" indent="-34290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810260" algn="l"/>
              </a:tabLst>
            </a:pPr>
            <a:r>
              <a:rPr lang="cs-CZ" sz="24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Snižování </a:t>
            </a:r>
            <a:r>
              <a:rPr lang="cs-CZ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nákladů</a:t>
            </a:r>
            <a:endParaRPr lang="cs-CZ" sz="2400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810260" algn="l"/>
              </a:tabLst>
            </a:pPr>
            <a:r>
              <a:rPr lang="cs-CZ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Zvyšování kvality služeb</a:t>
            </a:r>
            <a:endParaRPr lang="cs-CZ" sz="2400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810260" algn="l"/>
              </a:tabLst>
            </a:pPr>
            <a:r>
              <a:rPr lang="cs-CZ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Zrychlení procesů v určitých oblastech organice</a:t>
            </a:r>
            <a:endParaRPr lang="cs-CZ" sz="2400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810260" algn="l"/>
              </a:tabLst>
            </a:pPr>
            <a:r>
              <a:rPr lang="cs-CZ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Maximální využití pravidel, standardů a procesů v organizaci</a:t>
            </a:r>
            <a:endParaRPr lang="cs-CZ" sz="2400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810260" algn="l"/>
              </a:tabLst>
            </a:pPr>
            <a:r>
              <a:rPr lang="cs-CZ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Připravenost na nečekané události, havárie</a:t>
            </a:r>
            <a:endParaRPr lang="cs-CZ" sz="2400" dirty="0">
              <a:ea typeface="Times New Roman" panose="02020603050405020304" pitchFamily="18" charset="0"/>
            </a:endParaRP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576" y="1021450"/>
            <a:ext cx="2511424" cy="52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26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1021450"/>
            <a:ext cx="91440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CAFM (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Computer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Aided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Facility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Management) software </a:t>
            </a:r>
            <a:endParaRPr lang="cs-CZ" sz="2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cs-CZ" sz="2800" dirty="0" smtClean="0"/>
          </a:p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Využití CSFM systému</a:t>
            </a:r>
          </a:p>
          <a:p>
            <a:r>
              <a:rPr lang="cs-CZ" sz="2400" b="1" dirty="0" smtClean="0"/>
              <a:t>CAFM- správa zařízení pomocí PC</a:t>
            </a:r>
            <a:endParaRPr lang="cs-CZ" sz="2400" b="1" dirty="0" smtClean="0"/>
          </a:p>
          <a:p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Snižování nákladů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Zvyšování kvality služeb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Zrychlení procesů v určitých oblastech organizace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Maximální využití pravidel, standardů a procesů probíhajících v organizaci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800" dirty="0" smtClean="0"/>
              <a:t>Připravenost na krizové situace ( havárie, nečekané události)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804554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A92EA18247CF4EA4049AD934FACBB4" ma:contentTypeVersion="2" ma:contentTypeDescription="Vytvoří nový dokument" ma:contentTypeScope="" ma:versionID="cd1288c353413c4317ef9ba5da3c14bc">
  <xsd:schema xmlns:xsd="http://www.w3.org/2001/XMLSchema" xmlns:xs="http://www.w3.org/2001/XMLSchema" xmlns:p="http://schemas.microsoft.com/office/2006/metadata/properties" xmlns:ns2="f9fb6428-44b4-4ba6-8290-26fbcf4b563a" targetNamespace="http://schemas.microsoft.com/office/2006/metadata/properties" ma:root="true" ma:fieldsID="190a824c40c4514c0bec55161a88e9cc" ns2:_="">
    <xsd:import namespace="f9fb6428-44b4-4ba6-8290-26fbcf4b5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b6428-44b4-4ba6-8290-26fbcf4b5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80518E-7806-496E-B3E7-7895775F97CE}"/>
</file>

<file path=customXml/itemProps2.xml><?xml version="1.0" encoding="utf-8"?>
<ds:datastoreItem xmlns:ds="http://schemas.openxmlformats.org/officeDocument/2006/customXml" ds:itemID="{04539987-C63C-4C4B-984F-92D31940F786}"/>
</file>

<file path=customXml/itemProps3.xml><?xml version="1.0" encoding="utf-8"?>
<ds:datastoreItem xmlns:ds="http://schemas.openxmlformats.org/officeDocument/2006/customXml" ds:itemID="{47F41E29-C469-4124-8196-ADEBB4D7F1F2}"/>
</file>

<file path=docProps/app.xml><?xml version="1.0" encoding="utf-8"?>
<Properties xmlns="http://schemas.openxmlformats.org/officeDocument/2006/extended-properties" xmlns:vt="http://schemas.openxmlformats.org/officeDocument/2006/docPropsVTypes">
  <TotalTime>15038</TotalTime>
  <Words>780</Words>
  <Application>Microsoft Office PowerPoint</Application>
  <PresentationFormat>Předvádění na obrazovce (4:3)</PresentationFormat>
  <Paragraphs>146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Office Theme</vt:lpstr>
      <vt:lpstr>Management podpůrných procesů (UMM/YMPP2) Počítačová podpora Facility managementu </vt:lpstr>
      <vt:lpstr>Facility management  Integrace činností v rámci organizace sloužící k zajištění a rozvoji sjednaných služeb. Služby podporují a zvyšují efektivitu vlastní základní činnosti  Jde o smluvně dohodnutý režim o poskytování služeb.  Cílem všeho je posílit procesy v organizaci , navyšovat výkony a přispívat k ekonomickému růstu a prosperitě.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Rössler Miroslav</dc:creator>
  <cp:lastModifiedBy>Janey</cp:lastModifiedBy>
  <cp:revision>110</cp:revision>
  <dcterms:created xsi:type="dcterms:W3CDTF">2012-07-19T22:32:54Z</dcterms:created>
  <dcterms:modified xsi:type="dcterms:W3CDTF">2021-04-15T18:18:22Z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0x0101001EA92EA18247CF4EA4049AD934FACBB4</vt:lpwstr>
  </property>
</Properties>
</file>