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6"/>
  </p:notesMasterIdLst>
  <p:sldIdLst>
    <p:sldId id="256" r:id="rId2"/>
    <p:sldId id="332" r:id="rId3"/>
    <p:sldId id="356" r:id="rId4"/>
    <p:sldId id="357" r:id="rId5"/>
    <p:sldId id="341" r:id="rId6"/>
    <p:sldId id="421" r:id="rId7"/>
    <p:sldId id="422" r:id="rId8"/>
    <p:sldId id="423" r:id="rId9"/>
    <p:sldId id="424" r:id="rId10"/>
    <p:sldId id="425" r:id="rId11"/>
    <p:sldId id="426" r:id="rId12"/>
    <p:sldId id="427" r:id="rId13"/>
    <p:sldId id="331" r:id="rId14"/>
    <p:sldId id="429" r:id="rId15"/>
    <p:sldId id="430" r:id="rId16"/>
    <p:sldId id="431" r:id="rId17"/>
    <p:sldId id="432" r:id="rId18"/>
    <p:sldId id="433" r:id="rId19"/>
    <p:sldId id="434" r:id="rId20"/>
    <p:sldId id="435" r:id="rId21"/>
    <p:sldId id="436" r:id="rId22"/>
    <p:sldId id="437" r:id="rId23"/>
    <p:sldId id="438" r:id="rId24"/>
    <p:sldId id="439" r:id="rId25"/>
    <p:sldId id="440" r:id="rId26"/>
    <p:sldId id="441" r:id="rId27"/>
    <p:sldId id="442" r:id="rId28"/>
    <p:sldId id="443" r:id="rId29"/>
    <p:sldId id="444" r:id="rId30"/>
    <p:sldId id="445" r:id="rId31"/>
    <p:sldId id="446" r:id="rId32"/>
    <p:sldId id="447" r:id="rId33"/>
    <p:sldId id="448" r:id="rId34"/>
    <p:sldId id="449" r:id="rId35"/>
    <p:sldId id="450" r:id="rId36"/>
    <p:sldId id="451" r:id="rId37"/>
    <p:sldId id="452" r:id="rId38"/>
    <p:sldId id="453" r:id="rId39"/>
    <p:sldId id="454" r:id="rId40"/>
    <p:sldId id="455" r:id="rId41"/>
    <p:sldId id="456" r:id="rId42"/>
    <p:sldId id="343" r:id="rId43"/>
    <p:sldId id="364" r:id="rId44"/>
    <p:sldId id="457" r:id="rId45"/>
    <p:sldId id="388" r:id="rId46"/>
    <p:sldId id="365" r:id="rId47"/>
    <p:sldId id="389" r:id="rId48"/>
    <p:sldId id="459" r:id="rId49"/>
    <p:sldId id="460" r:id="rId50"/>
    <p:sldId id="461" r:id="rId51"/>
    <p:sldId id="462" r:id="rId52"/>
    <p:sldId id="463" r:id="rId53"/>
    <p:sldId id="464" r:id="rId54"/>
    <p:sldId id="465" r:id="rId55"/>
    <p:sldId id="466" r:id="rId56"/>
    <p:sldId id="467" r:id="rId57"/>
    <p:sldId id="468" r:id="rId58"/>
    <p:sldId id="469" r:id="rId59"/>
    <p:sldId id="470" r:id="rId60"/>
    <p:sldId id="471" r:id="rId61"/>
    <p:sldId id="472" r:id="rId62"/>
    <p:sldId id="473" r:id="rId63"/>
    <p:sldId id="474" r:id="rId64"/>
    <p:sldId id="276" r:id="rId6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94660"/>
  </p:normalViewPr>
  <p:slideViewPr>
    <p:cSldViewPr snapToGrid="0">
      <p:cViewPr>
        <p:scale>
          <a:sx n="40" d="100"/>
          <a:sy n="40" d="100"/>
        </p:scale>
        <p:origin x="2108" y="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6141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8744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3904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8525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69B113-1F71-406A-ACCF-95EEFF8B8D53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cs-CZ" altLang="cs-CZ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279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9286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08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pPr>
              <a:buClrTx/>
              <a:defRPr/>
            </a:pPr>
            <a:r>
              <a:rPr lang="cs-CZ" altLang="cs-CZ" kern="1200" cap="none" smtClean="0">
                <a:latin typeface="Times New Roman"/>
                <a:ea typeface="+mn-ea"/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kern="1200" cap="none" dirty="0" smtClean="0">
              <a:latin typeface="Times New Roman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buClrTx/>
              <a:defRPr/>
            </a:pPr>
            <a:fld id="{560808B9-4D1F-4069-9EB9-CD8802008F4E}" type="slidenum">
              <a:rPr lang="cs-CZ" sz="1800" kern="1200" smtClean="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  <a:defRPr/>
              </a:pPr>
              <a:t>‹#›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71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873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62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pPr>
              <a:buClrTx/>
            </a:pPr>
            <a:r>
              <a:rPr lang="cs-CZ" altLang="cs-CZ" kern="1200" smtClean="0">
                <a:latin typeface="Calibri" panose="020F0502020204030204"/>
                <a:ea typeface="+mn-ea"/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kern="1200" dirty="0" smtClean="0"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buClrTx/>
            </a:pPr>
            <a:fld id="{560808B9-4D1F-4069-9EB9-CD8802008F4E}" type="slidenum">
              <a:rPr lang="cs-CZ" kern="1200" smtClean="0">
                <a:latin typeface="Calibri" panose="020F0502020204030204"/>
                <a:ea typeface="+mn-ea"/>
                <a:cs typeface="+mn-cs"/>
              </a:rPr>
              <a:pPr>
                <a:buClrTx/>
              </a:pPr>
              <a:t>‹#›</a:t>
            </a:fld>
            <a:endParaRPr lang="cs-CZ" kern="1200" dirty="0"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10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91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5" r:id="rId6"/>
    <p:sldLayoutId id="2147483656" r:id="rId7"/>
    <p:sldLayoutId id="2147483657" r:id="rId8"/>
    <p:sldLayoutId id="2147483658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029523"/>
            <a:ext cx="87048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D10202"/>
              </a:buClr>
              <a:buSzPts val="4400"/>
            </a:pPr>
            <a:r>
              <a:rPr lang="cs-CZ" b="1" dirty="0" smtClean="0">
                <a:solidFill>
                  <a:srgbClr val="D10202"/>
                </a:solidFill>
              </a:rPr>
              <a:t>Makroekonomie II</a:t>
            </a:r>
            <a:br>
              <a:rPr lang="cs-CZ" b="1" dirty="0" smtClean="0">
                <a:solidFill>
                  <a:srgbClr val="D10202"/>
                </a:solidFill>
              </a:rPr>
            </a:br>
            <a:r>
              <a:rPr lang="cs-CZ" sz="4000" b="1" dirty="0" smtClean="0">
                <a:solidFill>
                  <a:srgbClr val="D10202"/>
                </a:solidFill>
              </a:rPr>
              <a:t/>
            </a:r>
            <a:br>
              <a:rPr lang="cs-CZ" sz="4000" b="1" dirty="0" smtClean="0">
                <a:solidFill>
                  <a:srgbClr val="D10202"/>
                </a:solidFill>
              </a:rPr>
            </a:br>
            <a:r>
              <a:rPr lang="cs-CZ" sz="4000" b="1" dirty="0" smtClean="0">
                <a:solidFill>
                  <a:srgbClr val="D10202"/>
                </a:solidFill>
              </a:rPr>
              <a:t>III</a:t>
            </a:r>
            <a:r>
              <a:rPr lang="cs-CZ" sz="4000" b="1" dirty="0" smtClean="0">
                <a:solidFill>
                  <a:srgbClr val="D10202"/>
                </a:solidFill>
              </a:rPr>
              <a:t>. tutoriál</a:t>
            </a:r>
            <a:r>
              <a:rPr lang="cs-CZ" sz="4300" b="1" i="1" dirty="0" smtClean="0">
                <a:solidFill>
                  <a:srgbClr val="D10202"/>
                </a:solidFill>
              </a:rPr>
              <a:t/>
            </a:r>
            <a:br>
              <a:rPr lang="cs-CZ" sz="4300" b="1" i="1" dirty="0" smtClean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/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sz="3600" b="1" dirty="0">
                <a:solidFill>
                  <a:srgbClr val="D10202"/>
                </a:solidFill>
              </a:rPr>
              <a:t>Y</a:t>
            </a:r>
            <a:r>
              <a:rPr lang="cs-CZ" sz="3600" b="1" dirty="0" smtClean="0">
                <a:solidFill>
                  <a:srgbClr val="D10202"/>
                </a:solidFill>
              </a:rPr>
              <a:t>MAK2</a:t>
            </a:r>
            <a:endParaRPr sz="3600"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</a:t>
            </a:r>
            <a:r>
              <a:rPr lang="cs-CZ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Ing</a:t>
            </a: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s-CZ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Ingrid Majerová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11. </a:t>
            </a: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11. 2023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0632" y="622300"/>
            <a:ext cx="8446168" cy="97790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</a:rPr>
              <a:t>Nová keynesiánská ekonomie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5663"/>
            <a:ext cx="8229600" cy="5037221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cs-CZ" sz="2000" b="1" dirty="0"/>
              <a:t>Mzdy a ceny se rychle nepřizpůsobují </a:t>
            </a:r>
            <a:endParaRPr lang="cs-CZ" sz="2000" b="1" dirty="0" smtClean="0"/>
          </a:p>
          <a:p>
            <a:pPr algn="just">
              <a:defRPr/>
            </a:pPr>
            <a:r>
              <a:rPr lang="cs-CZ" sz="2000" dirty="0" smtClean="0"/>
              <a:t>Trhy </a:t>
            </a:r>
            <a:r>
              <a:rPr lang="cs-CZ" sz="2000" dirty="0"/>
              <a:t>jsou po dlouhou dobu nevyčištěny, ekonomika ve stavu nerovnováhy po delší období. </a:t>
            </a:r>
            <a:endParaRPr lang="cs-CZ" sz="2000" dirty="0" smtClean="0"/>
          </a:p>
          <a:p>
            <a:pPr algn="just">
              <a:defRPr/>
            </a:pPr>
            <a:r>
              <a:rPr lang="cs-CZ" sz="2000" dirty="0" smtClean="0"/>
              <a:t>Všeobecná </a:t>
            </a:r>
            <a:r>
              <a:rPr lang="cs-CZ" sz="2000" dirty="0"/>
              <a:t>charakteristika </a:t>
            </a:r>
            <a:r>
              <a:rPr lang="cs-CZ" sz="2000" dirty="0" smtClean="0"/>
              <a:t>modelu</a:t>
            </a:r>
          </a:p>
          <a:p>
            <a:pPr lvl="1" algn="just">
              <a:defRPr/>
            </a:pPr>
            <a:r>
              <a:rPr lang="cs-CZ" sz="1600" dirty="0" smtClean="0"/>
              <a:t>charakterizuje </a:t>
            </a:r>
            <a:r>
              <a:rPr lang="cs-CZ" sz="1600" dirty="0"/>
              <a:t>zevrubně zdroje nepružnosti mezd a cen ; </a:t>
            </a:r>
            <a:endParaRPr lang="cs-CZ" sz="1600" dirty="0" smtClean="0"/>
          </a:p>
          <a:p>
            <a:pPr lvl="1" algn="just">
              <a:defRPr/>
            </a:pPr>
            <a:r>
              <a:rPr lang="cs-CZ" sz="1600" dirty="0" smtClean="0"/>
              <a:t>vyvíjí </a:t>
            </a:r>
            <a:r>
              <a:rPr lang="cs-CZ" sz="1600" dirty="0"/>
              <a:t>koncept nevyčištěného trhu s podstatně hlubší MIE fundací. </a:t>
            </a:r>
          </a:p>
          <a:p>
            <a:pPr algn="just">
              <a:defRPr/>
            </a:pPr>
            <a:r>
              <a:rPr lang="cs-CZ" sz="2000" dirty="0" smtClean="0"/>
              <a:t>Zdroje </a:t>
            </a:r>
            <a:r>
              <a:rPr lang="cs-CZ" sz="2000" dirty="0"/>
              <a:t>rigidity mezd a cen: </a:t>
            </a:r>
            <a:endParaRPr lang="cs-CZ" sz="2000" dirty="0" smtClean="0"/>
          </a:p>
          <a:p>
            <a:pPr lvl="1" algn="just">
              <a:defRPr/>
            </a:pPr>
            <a:r>
              <a:rPr lang="cs-CZ" sz="1600" dirty="0" smtClean="0"/>
              <a:t>Nominální </a:t>
            </a:r>
            <a:r>
              <a:rPr lang="cs-CZ" sz="1600" dirty="0"/>
              <a:t>- menu </a:t>
            </a:r>
            <a:r>
              <a:rPr lang="cs-CZ" sz="1600" dirty="0" err="1"/>
              <a:t>costs</a:t>
            </a:r>
            <a:r>
              <a:rPr lang="cs-CZ" sz="1600" dirty="0"/>
              <a:t> firem, překrývání dohod o mzdách a cenách pro různé skupiny firem a pracovníků s různou dobou vypršení jejich platnosti (tzv. </a:t>
            </a:r>
            <a:r>
              <a:rPr lang="cs-CZ" sz="1600" dirty="0" err="1"/>
              <a:t>overlapping</a:t>
            </a:r>
            <a:r>
              <a:rPr lang="cs-CZ" sz="1600" dirty="0"/>
              <a:t> </a:t>
            </a:r>
            <a:r>
              <a:rPr lang="cs-CZ" sz="1600" dirty="0" err="1"/>
              <a:t>staggered</a:t>
            </a:r>
            <a:r>
              <a:rPr lang="cs-CZ" sz="1600" dirty="0"/>
              <a:t> </a:t>
            </a:r>
            <a:r>
              <a:rPr lang="cs-CZ" sz="1600" dirty="0" err="1"/>
              <a:t>contracts</a:t>
            </a:r>
            <a:r>
              <a:rPr lang="cs-CZ" sz="1600" dirty="0"/>
              <a:t>), implicitní dohody, tvorba cen přirážkou, uzavírání dlouhodobých cenových dohod, nepružnost marginálních nákladů aj. Všechny tyto zdroje nominální rigidity omezují flexibilitu mezd a cen. </a:t>
            </a:r>
            <a:endParaRPr lang="cs-CZ" sz="1600" dirty="0" smtClean="0"/>
          </a:p>
          <a:p>
            <a:pPr lvl="1" algn="just">
              <a:defRPr/>
            </a:pPr>
            <a:r>
              <a:rPr lang="cs-CZ" sz="1600" dirty="0" smtClean="0"/>
              <a:t>Reálné </a:t>
            </a:r>
            <a:r>
              <a:rPr lang="cs-CZ" sz="1600" dirty="0"/>
              <a:t>- (a) nepružnost mezd relativně k ostatním mzdám, (b) nepružnost mezd relativně k cenám, (c) nepružnost cen relativně k ostatním cenám. Teorie efektivních mezd, nemožnost koordinace cen mezi dodavateli a odběrateli, aj.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23599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0632" y="622300"/>
            <a:ext cx="8446168" cy="97790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</a:rPr>
              <a:t>Menu </a:t>
            </a:r>
            <a:r>
              <a:rPr lang="cs-CZ" sz="3600" b="1" dirty="0" err="1">
                <a:solidFill>
                  <a:srgbClr val="C00000"/>
                </a:solidFill>
              </a:rPr>
              <a:t>costs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5663"/>
            <a:ext cx="8229600" cy="5037221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cs-CZ" sz="2000" dirty="0"/>
              <a:t>Snížení ceny z P0 na P1 - různé náklady firem (např. náklady na vytištění nových ceníků, náklady na distribuci katalogů aj.) - </a:t>
            </a:r>
            <a:r>
              <a:rPr lang="cs-CZ" sz="2000" b="1" dirty="0"/>
              <a:t>menu </a:t>
            </a:r>
            <a:r>
              <a:rPr lang="cs-CZ" sz="2000" b="1" dirty="0" err="1"/>
              <a:t>costs</a:t>
            </a:r>
            <a:r>
              <a:rPr lang="cs-CZ" sz="2000" dirty="0"/>
              <a:t>. </a:t>
            </a:r>
            <a:endParaRPr lang="cs-CZ" sz="2000" dirty="0" smtClean="0"/>
          </a:p>
          <a:p>
            <a:pPr algn="just">
              <a:defRPr/>
            </a:pPr>
            <a:r>
              <a:rPr lang="cs-CZ" sz="2000" dirty="0" smtClean="0"/>
              <a:t>Firmy </a:t>
            </a:r>
            <a:r>
              <a:rPr lang="cs-CZ" sz="2000" dirty="0"/>
              <a:t>porovnávají zisk dosažený snížením ceny z P0 na P1 s menu </a:t>
            </a:r>
            <a:r>
              <a:rPr lang="cs-CZ" sz="2000" dirty="0" err="1"/>
              <a:t>costs</a:t>
            </a:r>
            <a:r>
              <a:rPr lang="cs-CZ" sz="2000" dirty="0"/>
              <a:t>. </a:t>
            </a:r>
            <a:endParaRPr lang="cs-CZ" sz="2000" dirty="0" smtClean="0"/>
          </a:p>
          <a:p>
            <a:pPr algn="just">
              <a:defRPr/>
            </a:pPr>
            <a:r>
              <a:rPr lang="cs-CZ" sz="2000" b="1" dirty="0" smtClean="0"/>
              <a:t>Menu </a:t>
            </a:r>
            <a:r>
              <a:rPr lang="cs-CZ" sz="2000" b="1" dirty="0" err="1"/>
              <a:t>costs</a:t>
            </a:r>
            <a:r>
              <a:rPr lang="cs-CZ" sz="2000" b="1" dirty="0"/>
              <a:t> </a:t>
            </a:r>
            <a:r>
              <a:rPr lang="cs-CZ" sz="2000" dirty="0"/>
              <a:t>stejné či vyšší než zisk dosažený snížením cen - firmy ceny nesníží, přestože se snížila agregátní poptávka - poptávková makroekonomická externalita.</a:t>
            </a:r>
            <a:endParaRPr lang="cs-CZ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6228" t="49259" r="26754" b="19707"/>
          <a:stretch/>
        </p:blipFill>
        <p:spPr>
          <a:xfrm>
            <a:off x="457200" y="3529264"/>
            <a:ext cx="862017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7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0632" y="622300"/>
            <a:ext cx="8446168" cy="97790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</a:rPr>
              <a:t>Model ekonomického cyklu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5663"/>
            <a:ext cx="8229600" cy="5037221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cs-CZ" sz="2000" dirty="0"/>
              <a:t>„Efektivní křivka poptávky po práci“ - kompatibilní s předpoklady trhu práce nového keynesiánství. </a:t>
            </a:r>
            <a:endParaRPr lang="cs-CZ" sz="2000" dirty="0" smtClean="0"/>
          </a:p>
          <a:p>
            <a:pPr algn="just">
              <a:defRPr/>
            </a:pPr>
            <a:r>
              <a:rPr lang="cs-CZ" sz="2000" dirty="0" smtClean="0"/>
              <a:t>Nominální </a:t>
            </a:r>
            <a:r>
              <a:rPr lang="cs-CZ" sz="2000" dirty="0"/>
              <a:t>mzda v důsledku dlouhodobých mzdových dohod v krátkém období fixní, v krátkém období fixní i cenová hladina, materiálové náklady i cenová přirážka. </a:t>
            </a:r>
            <a:r>
              <a:rPr lang="cs-CZ" sz="2000" b="1" dirty="0"/>
              <a:t>Reálná mzda fixní.</a:t>
            </a:r>
            <a:endParaRPr lang="cs-CZ" sz="16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27281" t="58460" r="34649" b="12690"/>
          <a:stretch/>
        </p:blipFill>
        <p:spPr>
          <a:xfrm>
            <a:off x="1090863" y="3144252"/>
            <a:ext cx="6962273" cy="296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6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029523"/>
            <a:ext cx="8704800" cy="275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D10202"/>
              </a:buClr>
              <a:buSzPts val="4400"/>
            </a:pPr>
            <a:r>
              <a:rPr lang="cs-CZ" b="1" dirty="0" smtClean="0">
                <a:solidFill>
                  <a:srgbClr val="D10202"/>
                </a:solidFill>
              </a:rPr>
              <a:t>Makroekonomie II</a:t>
            </a:r>
            <a:br>
              <a:rPr lang="cs-CZ" b="1" dirty="0" smtClean="0">
                <a:solidFill>
                  <a:srgbClr val="D10202"/>
                </a:solidFill>
              </a:rPr>
            </a:br>
            <a:r>
              <a:rPr lang="cs-CZ" sz="4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Trh práce: agregátní poptávka po práci a agregátní nabídka práce</a:t>
            </a:r>
            <a:r>
              <a:rPr lang="cs-CZ" sz="4000" b="1" i="1" dirty="0" smtClean="0">
                <a:solidFill>
                  <a:srgbClr val="C00000"/>
                </a:solidFill>
              </a:rPr>
              <a:t/>
            </a:r>
            <a:br>
              <a:rPr lang="cs-CZ" sz="4000" b="1" i="1" dirty="0" smtClean="0">
                <a:solidFill>
                  <a:srgbClr val="C00000"/>
                </a:solidFill>
              </a:rPr>
            </a:br>
            <a:r>
              <a:rPr lang="cs-CZ" sz="4000" b="1" dirty="0" smtClean="0">
                <a:solidFill>
                  <a:srgbClr val="D10202"/>
                </a:solidFill>
              </a:rPr>
              <a:t>II. část</a:t>
            </a:r>
            <a:r>
              <a:rPr lang="cs-CZ" sz="4000" b="1" i="1" dirty="0" smtClean="0">
                <a:solidFill>
                  <a:srgbClr val="D10202"/>
                </a:solidFill>
              </a:rPr>
              <a:t/>
            </a:r>
            <a:br>
              <a:rPr lang="cs-CZ" sz="4000" b="1" i="1" dirty="0" smtClean="0">
                <a:solidFill>
                  <a:srgbClr val="D10202"/>
                </a:solidFill>
              </a:rPr>
            </a:br>
            <a:r>
              <a:rPr lang="cs-CZ" sz="4300" b="1" i="1" dirty="0" smtClean="0">
                <a:solidFill>
                  <a:srgbClr val="D10202"/>
                </a:solidFill>
              </a:rPr>
              <a:t/>
            </a:r>
            <a:br>
              <a:rPr lang="cs-CZ" sz="4300" b="1" i="1" dirty="0" smtClean="0">
                <a:solidFill>
                  <a:srgbClr val="D10202"/>
                </a:solidFill>
              </a:rPr>
            </a:br>
            <a:r>
              <a:rPr lang="cs-CZ" sz="3600" b="1" dirty="0">
                <a:solidFill>
                  <a:srgbClr val="D10202"/>
                </a:solidFill>
              </a:rPr>
              <a:t>Y</a:t>
            </a:r>
            <a:r>
              <a:rPr lang="cs-CZ" sz="3600" b="1" dirty="0" smtClean="0">
                <a:solidFill>
                  <a:srgbClr val="D10202"/>
                </a:solidFill>
              </a:rPr>
              <a:t>MAK2</a:t>
            </a:r>
            <a:endParaRPr sz="3600"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</a:t>
            </a:r>
            <a:r>
              <a:rPr lang="cs-CZ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Ing. Ingrid Majerová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11. </a:t>
            </a: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11. 2023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246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333375"/>
            <a:ext cx="8964613" cy="1079500"/>
          </a:xfrm>
        </p:spPr>
        <p:txBody>
          <a:bodyPr/>
          <a:lstStyle/>
          <a:p>
            <a:pPr eaLnBrk="1" hangingPunct="1"/>
            <a:r>
              <a:rPr lang="cs-CZ" altLang="cs-CZ" sz="3600" b="1" dirty="0" smtClean="0">
                <a:solidFill>
                  <a:srgbClr val="C00000"/>
                </a:solidFill>
              </a:rPr>
              <a:t>Poptávka po práci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412875"/>
            <a:ext cx="8431213" cy="417671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 sz="2800" smtClean="0">
                <a:solidFill>
                  <a:srgbClr val="FF0000"/>
                </a:solidFill>
              </a:rPr>
              <a:t>Jaké množství práce firmy poptávají?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cs-CZ" altLang="cs-CZ" sz="2800" smtClean="0"/>
              <a:t>Firmy prodávají svoji produkci za ceny (P) a práci najímají za nominální mzdovou sazbu (W). O cenách a mzdách předpokládáme, že jsou tvořeny na dokonale konkurenčních trzích (trhu zboží a služeb a trhu práce), tedy tržně.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cs-CZ" altLang="cs-CZ" sz="2800" smtClean="0"/>
              <a:t>Pokud se firmy rozhodnou najmout další jednotku práce, vzrostou jí mzdové náklady o W x </a:t>
            </a:r>
            <a:r>
              <a:rPr lang="el-GR" altLang="cs-CZ" sz="2800" smtClean="0"/>
              <a:t>Δ</a:t>
            </a:r>
            <a:r>
              <a:rPr lang="cs-CZ" altLang="cs-CZ" sz="2800" smtClean="0"/>
              <a:t> N .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cs-CZ" altLang="cs-CZ" sz="2800" smtClean="0"/>
              <a:t>Každá dodatečná jednotka práce vytvoří dodatečný důchod Y a dodatečný příjem v rozsahu P x </a:t>
            </a:r>
            <a:r>
              <a:rPr lang="el-GR" altLang="cs-CZ" sz="2800" smtClean="0"/>
              <a:t>Δ</a:t>
            </a:r>
            <a:r>
              <a:rPr lang="cs-CZ" altLang="cs-CZ" sz="2800" smtClean="0"/>
              <a:t> Y .</a:t>
            </a:r>
          </a:p>
        </p:txBody>
      </p:sp>
    </p:spTree>
    <p:extLst>
      <p:ext uri="{BB962C8B-B14F-4D97-AF65-F5344CB8AC3E}">
        <p14:creationId xmlns:p14="http://schemas.microsoft.com/office/powerpoint/2010/main" val="907975483"/>
      </p:ext>
    </p:extLst>
  </p:cSld>
  <p:clrMapOvr>
    <a:masterClrMapping/>
  </p:clrMapOvr>
  <p:transition>
    <p:newsflash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49334"/>
            <a:ext cx="8964613" cy="1079500"/>
          </a:xfrm>
        </p:spPr>
        <p:txBody>
          <a:bodyPr/>
          <a:lstStyle/>
          <a:p>
            <a:pPr eaLnBrk="1" hangingPunct="1"/>
            <a:r>
              <a:rPr lang="cs-CZ" altLang="cs-CZ" sz="3600" b="1" dirty="0" smtClean="0">
                <a:solidFill>
                  <a:srgbClr val="C00000"/>
                </a:solidFill>
              </a:rPr>
              <a:t>Poptávka po práci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73238"/>
            <a:ext cx="8431212" cy="4176712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cs-CZ" altLang="cs-CZ" sz="2800" smtClean="0"/>
              <a:t>Firmy budou najímat takové množství práce, aby maximalizovaly zisk. Toho dosáhnou právě tehdy, pokud se dodatečné náklady budou rovnat dodatečnému příjmu.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cs-CZ" altLang="cs-CZ" sz="2800" smtClean="0"/>
              <a:t>Neboli </a:t>
            </a:r>
            <a:r>
              <a:rPr lang="cs-CZ" altLang="cs-CZ" sz="2800" smtClean="0">
                <a:solidFill>
                  <a:srgbClr val="FF0000"/>
                </a:solidFill>
              </a:rPr>
              <a:t>firmy hledají rovnost mezi reálnou mzdou W/P a mezním produktem práce</a:t>
            </a:r>
            <a:r>
              <a:rPr lang="cs-CZ" altLang="cs-CZ" sz="2800" smtClean="0"/>
              <a:t>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 sz="2600" smtClean="0"/>
              <a:t>Formálně vyjádřeno: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 sz="2600" smtClean="0"/>
              <a:t>W x </a:t>
            </a:r>
            <a:r>
              <a:rPr lang="el-GR" altLang="cs-CZ" sz="2400" smtClean="0"/>
              <a:t>Δ</a:t>
            </a:r>
            <a:r>
              <a:rPr lang="cs-CZ" altLang="cs-CZ" sz="2600" smtClean="0"/>
              <a:t>N = P x </a:t>
            </a:r>
            <a:r>
              <a:rPr lang="el-GR" altLang="cs-CZ" sz="2400" smtClean="0"/>
              <a:t>Δ</a:t>
            </a:r>
            <a:r>
              <a:rPr lang="cs-CZ" altLang="cs-CZ" sz="2600" smtClean="0"/>
              <a:t>Y resp.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 sz="2600" smtClean="0"/>
              <a:t>W/P=</a:t>
            </a:r>
            <a:r>
              <a:rPr lang="el-GR" altLang="cs-CZ" sz="2400" smtClean="0"/>
              <a:t> Δ</a:t>
            </a:r>
            <a:r>
              <a:rPr lang="cs-CZ" altLang="cs-CZ" sz="2600" smtClean="0"/>
              <a:t>Y/</a:t>
            </a:r>
            <a:r>
              <a:rPr lang="el-GR" altLang="cs-CZ" sz="2400" smtClean="0"/>
              <a:t>Δ</a:t>
            </a:r>
            <a:r>
              <a:rPr lang="cs-CZ" altLang="cs-CZ" sz="2600" smtClean="0"/>
              <a:t>N=MPN</a:t>
            </a:r>
          </a:p>
        </p:txBody>
      </p:sp>
    </p:spTree>
    <p:extLst>
      <p:ext uri="{BB962C8B-B14F-4D97-AF65-F5344CB8AC3E}">
        <p14:creationId xmlns:p14="http://schemas.microsoft.com/office/powerpoint/2010/main" val="3089112772"/>
      </p:ext>
    </p:extLst>
  </p:cSld>
  <p:clrMapOvr>
    <a:masterClrMapping/>
  </p:clrMapOvr>
  <p:transition>
    <p:newsflash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09" y="261144"/>
            <a:ext cx="8964613" cy="1079500"/>
          </a:xfrm>
        </p:spPr>
        <p:txBody>
          <a:bodyPr/>
          <a:lstStyle/>
          <a:p>
            <a:pPr eaLnBrk="1" hangingPunct="1"/>
            <a:r>
              <a:rPr lang="cs-CZ" altLang="cs-CZ" sz="3600" b="1" dirty="0" smtClean="0">
                <a:solidFill>
                  <a:srgbClr val="C00000"/>
                </a:solidFill>
              </a:rPr>
              <a:t>Poptávka po práci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175" y="1268413"/>
            <a:ext cx="8431213" cy="5113337"/>
          </a:xfrm>
        </p:spPr>
        <p:txBody>
          <a:bodyPr>
            <a:normAutofit lnSpcReduction="10000"/>
          </a:bodyPr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cs-CZ" altLang="cs-CZ" sz="2400" dirty="0" smtClean="0"/>
              <a:t>Křivku </a:t>
            </a:r>
            <a:r>
              <a:rPr lang="cs-CZ" altLang="cs-CZ" sz="2400" dirty="0" smtClean="0">
                <a:solidFill>
                  <a:srgbClr val="FF0000"/>
                </a:solidFill>
              </a:rPr>
              <a:t>poptávky po práci (ND)</a:t>
            </a:r>
            <a:r>
              <a:rPr lang="cs-CZ" altLang="cs-CZ" sz="2400" dirty="0" smtClean="0"/>
              <a:t> představuje následující obrázek. Na vertikální ose je měřen mezní produkt práce a reálná mzda, na horizontální ose je měřeno množství práce.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cs-CZ" altLang="cs-CZ" sz="2800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cs-CZ" altLang="cs-CZ" sz="2800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cs-CZ" altLang="cs-CZ" sz="2800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cs-CZ" altLang="cs-CZ" sz="2800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cs-CZ" altLang="cs-CZ" sz="2800" dirty="0" smtClean="0"/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cs-CZ" altLang="cs-CZ" sz="2400" dirty="0" smtClean="0"/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cs-CZ" altLang="cs-CZ" sz="2400" dirty="0" smtClean="0"/>
              <a:t>Křivka poptávky po práci (agregátní) má negativní sklon. Platí, čím nižší jsou reálné mzdové sazby, tím vyšší množství práce jsou firmy ochotny poptávat. A opačně.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cs-CZ" altLang="cs-CZ" sz="2600" dirty="0" smtClean="0"/>
          </a:p>
        </p:txBody>
      </p:sp>
      <p:pic>
        <p:nvPicPr>
          <p:cNvPr id="6148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3" t="44904" r="47237" b="31522"/>
          <a:stretch>
            <a:fillRect/>
          </a:stretch>
        </p:blipFill>
        <p:spPr bwMode="auto">
          <a:xfrm>
            <a:off x="2916238" y="2492375"/>
            <a:ext cx="418623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095659"/>
      </p:ext>
    </p:extLst>
  </p:cSld>
  <p:clrMapOvr>
    <a:masterClrMapping/>
  </p:clrMapOvr>
  <p:transition>
    <p:newsflash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457200" y="417095"/>
            <a:ext cx="8229600" cy="1000543"/>
          </a:xfrm>
        </p:spPr>
        <p:txBody>
          <a:bodyPr/>
          <a:lstStyle/>
          <a:p>
            <a:pPr eaLnBrk="1" hangingPunct="1"/>
            <a:r>
              <a:rPr lang="cs-CZ" altLang="cs-CZ" sz="3600" b="1" dirty="0" smtClean="0">
                <a:solidFill>
                  <a:srgbClr val="C00000"/>
                </a:solidFill>
              </a:rPr>
              <a:t>Nabídka práce – extrémní případ</a:t>
            </a:r>
          </a:p>
        </p:txBody>
      </p:sp>
      <p:sp>
        <p:nvSpPr>
          <p:cNvPr id="123907" name="Rectangle 1027">
            <a:extLst>
              <a:ext uri="{FF2B5EF4-FFF2-40B4-BE49-F238E27FC236}">
                <a16:creationId xmlns:a16="http://schemas.microsoft.com/office/drawing/2014/main" id="{5CCEB4D1-927E-4532-AA5D-16DB067D82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7921625" cy="4548187"/>
          </a:xfrm>
        </p:spPr>
        <p:txBody>
          <a:bodyPr rtlCol="0">
            <a:normAutofit/>
          </a:bodyPr>
          <a:lstStyle/>
          <a:p>
            <a:pPr marL="0" indent="0" algn="just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cs-CZ" altLang="cs-CZ" sz="2400" dirty="0"/>
              <a:t>Předpoklady pro odvození křivky krátkodobé AS v extrémním případě:</a:t>
            </a:r>
          </a:p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cs-CZ" altLang="cs-CZ" sz="2400" dirty="0"/>
              <a:t>- existence produkční mezery (skutečný produkt je pod úrovní potenciálního)</a:t>
            </a:r>
          </a:p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cs-CZ" altLang="cs-CZ" sz="2400" dirty="0"/>
              <a:t>- dostatečná zásoba kapitálu</a:t>
            </a:r>
          </a:p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cs-CZ" altLang="cs-CZ" sz="2400" dirty="0"/>
              <a:t>- dostatečná zásoba práce (existuje nedobrovolná nezaměstnanost)</a:t>
            </a:r>
          </a:p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cs-CZ" altLang="cs-CZ" sz="2400" dirty="0"/>
              <a:t>- fixní nominální mzdy</a:t>
            </a:r>
          </a:p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cs-CZ" altLang="cs-CZ" sz="2400" dirty="0"/>
              <a:t>- fixní ceny</a:t>
            </a:r>
          </a:p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cs-CZ" altLang="cs-CZ" sz="2400" dirty="0"/>
              <a:t>- </a:t>
            </a:r>
            <a:r>
              <a:rPr lang="cs-CZ" altLang="cs-CZ" sz="2400" b="1" dirty="0"/>
              <a:t>mezní produkt práce je konstantní.</a:t>
            </a:r>
          </a:p>
        </p:txBody>
      </p:sp>
    </p:spTree>
    <p:extLst>
      <p:ext uri="{BB962C8B-B14F-4D97-AF65-F5344CB8AC3E}">
        <p14:creationId xmlns:p14="http://schemas.microsoft.com/office/powerpoint/2010/main" val="497087606"/>
      </p:ext>
    </p:extLst>
  </p:cSld>
  <p:clrMapOvr>
    <a:masterClrMapping/>
  </p:clrMapOvr>
  <p:transition>
    <p:newsflash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dirty="0" smtClean="0">
                <a:solidFill>
                  <a:srgbClr val="C00000"/>
                </a:solidFill>
              </a:rPr>
              <a:t>Nabídka práce – </a:t>
            </a:r>
            <a:r>
              <a:rPr lang="cs-CZ" altLang="cs-CZ" sz="3200" b="1" dirty="0" smtClean="0">
                <a:solidFill>
                  <a:srgbClr val="FF0000"/>
                </a:solidFill>
              </a:rPr>
              <a:t>extrémní případ</a:t>
            </a:r>
            <a:endParaRPr lang="cs-CZ" altLang="cs-CZ" b="1" dirty="0" smtClean="0"/>
          </a:p>
        </p:txBody>
      </p:sp>
      <p:sp>
        <p:nvSpPr>
          <p:cNvPr id="123907" name="Rectangle 1027">
            <a:extLst>
              <a:ext uri="{FF2B5EF4-FFF2-40B4-BE49-F238E27FC236}">
                <a16:creationId xmlns:a16="http://schemas.microsoft.com/office/drawing/2014/main" id="{5CCEB4D1-927E-4532-AA5D-16DB067D82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7921625" cy="4548187"/>
          </a:xfrm>
        </p:spPr>
        <p:txBody>
          <a:bodyPr rtlCol="0">
            <a:normAutofit lnSpcReduction="10000"/>
          </a:bodyPr>
          <a:lstStyle/>
          <a:p>
            <a:pPr marL="0" indent="0" algn="just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cs-CZ" sz="2400" dirty="0"/>
              <a:t>Je zde velmi důležitý </a:t>
            </a:r>
            <a:r>
              <a:rPr lang="cs-CZ" sz="2400" dirty="0">
                <a:solidFill>
                  <a:srgbClr val="FF0000"/>
                </a:solidFill>
              </a:rPr>
              <a:t>předpoklad konstantního mezního produktu práce</a:t>
            </a:r>
            <a:r>
              <a:rPr lang="cs-CZ" sz="2400" dirty="0"/>
              <a:t>. To znamená, že každá dodatečná jednotka práce vytvoří stejný přírůstek celkového produktu.</a:t>
            </a:r>
          </a:p>
          <a:p>
            <a:pPr marL="0" indent="0" algn="just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cs-CZ" sz="2400" dirty="0"/>
              <a:t>Produkční funkce za těchto předpokladů je lineární, mezní produkt práce je konstantní a poptávka po práci je proto horizontální na úrovni konstantní reálné mzdy. Firmy jsou ochotny zaměstnat při této konstantní reálné mzdě jakékoli množství práce. </a:t>
            </a:r>
          </a:p>
          <a:p>
            <a:pPr marL="0" indent="0" algn="just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cs-CZ" sz="2400" dirty="0"/>
              <a:t>Z toho dále vyplývá, že </a:t>
            </a:r>
            <a:r>
              <a:rPr lang="cs-CZ" sz="2400" dirty="0">
                <a:solidFill>
                  <a:srgbClr val="FF0000"/>
                </a:solidFill>
              </a:rPr>
              <a:t>křivka agregátní nabídky je také horizontální</a:t>
            </a:r>
            <a:r>
              <a:rPr lang="cs-CZ" sz="2400" dirty="0"/>
              <a:t> (viz následující obrázek). Velikost produktu a zaměstnanosti v dané ekonomice je pak ovlivněna velikostí agregátní poptávky. 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190078372"/>
      </p:ext>
    </p:extLst>
  </p:cSld>
  <p:clrMapOvr>
    <a:masterClrMapping/>
  </p:clrMapOvr>
  <p:transition>
    <p:newsflash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 smtClean="0">
                <a:solidFill>
                  <a:srgbClr val="C00000"/>
                </a:solidFill>
              </a:rPr>
              <a:t>Nabídka práce – </a:t>
            </a:r>
            <a:r>
              <a:rPr lang="cs-CZ" altLang="cs-CZ" sz="3600" b="1" dirty="0" smtClean="0">
                <a:solidFill>
                  <a:srgbClr val="FF0000"/>
                </a:solidFill>
              </a:rPr>
              <a:t>extrémní případ</a:t>
            </a:r>
            <a:endParaRPr lang="cs-CZ" altLang="cs-CZ" sz="3600" b="1" dirty="0" smtClean="0"/>
          </a:p>
        </p:txBody>
      </p:sp>
      <p:pic>
        <p:nvPicPr>
          <p:cNvPr id="9219" name="Zástupný symbol pro obsah 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0" t="31677" r="40106" b="41408"/>
          <a:stretch>
            <a:fillRect/>
          </a:stretch>
        </p:blipFill>
        <p:spPr>
          <a:xfrm>
            <a:off x="0" y="2205038"/>
            <a:ext cx="5591175" cy="2879725"/>
          </a:xfrm>
        </p:spPr>
      </p:pic>
    </p:spTree>
    <p:extLst>
      <p:ext uri="{BB962C8B-B14F-4D97-AF65-F5344CB8AC3E}">
        <p14:creationId xmlns:p14="http://schemas.microsoft.com/office/powerpoint/2010/main" val="3112745748"/>
      </p:ext>
    </p:extLst>
  </p:cSld>
  <p:clrMapOvr>
    <a:masterClrMapping/>
  </p:clrMapOvr>
  <p:transition>
    <p:newsflash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029523"/>
            <a:ext cx="87048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D10202"/>
              </a:buClr>
              <a:buSzPts val="4400"/>
            </a:pPr>
            <a:r>
              <a:rPr lang="cs-CZ" b="1" dirty="0" smtClean="0">
                <a:solidFill>
                  <a:srgbClr val="D10202"/>
                </a:solidFill>
              </a:rPr>
              <a:t>Makroekonomie II</a:t>
            </a:r>
            <a:br>
              <a:rPr lang="cs-CZ" b="1" dirty="0" smtClean="0">
                <a:solidFill>
                  <a:srgbClr val="D10202"/>
                </a:solidFill>
              </a:rPr>
            </a:br>
            <a:r>
              <a:rPr lang="cs-CZ" sz="4000" b="1" dirty="0">
                <a:solidFill>
                  <a:srgbClr val="C00000"/>
                </a:solidFill>
              </a:rPr>
              <a:t>Agregátní poptávka a agregátní nabídka: teorie reálného ekonomického cyklu a nová keynesiánská ekonomie</a:t>
            </a:r>
            <a:r>
              <a:rPr lang="cs-CZ" sz="4000" b="1" i="1" dirty="0" smtClean="0">
                <a:solidFill>
                  <a:srgbClr val="D10202"/>
                </a:solidFill>
              </a:rPr>
              <a:t/>
            </a:r>
            <a:br>
              <a:rPr lang="cs-CZ" sz="4000" b="1" i="1" dirty="0" smtClean="0">
                <a:solidFill>
                  <a:srgbClr val="D10202"/>
                </a:solidFill>
              </a:rPr>
            </a:br>
            <a:r>
              <a:rPr lang="cs-CZ" sz="4000" b="1" dirty="0" smtClean="0">
                <a:solidFill>
                  <a:srgbClr val="D10202"/>
                </a:solidFill>
              </a:rPr>
              <a:t>I. část</a:t>
            </a:r>
            <a:r>
              <a:rPr lang="cs-CZ" sz="4300" b="1" i="1" dirty="0" smtClean="0">
                <a:solidFill>
                  <a:srgbClr val="D10202"/>
                </a:solidFill>
              </a:rPr>
              <a:t/>
            </a:r>
            <a:br>
              <a:rPr lang="cs-CZ" sz="4300" b="1" i="1" dirty="0" smtClean="0">
                <a:solidFill>
                  <a:srgbClr val="D10202"/>
                </a:solidFill>
              </a:rPr>
            </a:br>
            <a:r>
              <a:rPr lang="cs-CZ" sz="3600" b="1" dirty="0" smtClean="0">
                <a:solidFill>
                  <a:srgbClr val="D10202"/>
                </a:solidFill>
              </a:rPr>
              <a:t>YMAK2</a:t>
            </a:r>
            <a:endParaRPr sz="3600"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>
              <a:buClr>
                <a:schemeClr val="dk1"/>
              </a:buClr>
              <a:buSzPts val="1800"/>
            </a:pP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Dr. Ing. Ingrid Majerová</a:t>
            </a:r>
            <a:endParaRPr lang="cs-CZ"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11. </a:t>
            </a: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11. 2023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525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 smtClean="0">
                <a:solidFill>
                  <a:srgbClr val="C00000"/>
                </a:solidFill>
              </a:rPr>
              <a:t>Nabídka práce – </a:t>
            </a:r>
            <a:r>
              <a:rPr lang="cs-CZ" altLang="cs-CZ" sz="3600" b="1" dirty="0" smtClean="0">
                <a:solidFill>
                  <a:srgbClr val="FF0000"/>
                </a:solidFill>
              </a:rPr>
              <a:t>základní situace</a:t>
            </a:r>
            <a:endParaRPr lang="cs-CZ" altLang="cs-CZ" sz="3600" b="1" dirty="0" smtClean="0"/>
          </a:p>
        </p:txBody>
      </p:sp>
      <p:sp>
        <p:nvSpPr>
          <p:cNvPr id="123907" name="Rectangle 1027">
            <a:extLst>
              <a:ext uri="{FF2B5EF4-FFF2-40B4-BE49-F238E27FC236}">
                <a16:creationId xmlns:a16="http://schemas.microsoft.com/office/drawing/2014/main" id="{5CCEB4D1-927E-4532-AA5D-16DB067D82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424862" cy="4548187"/>
          </a:xfrm>
        </p:spPr>
        <p:txBody>
          <a:bodyPr rtlCol="0">
            <a:normAutofit/>
          </a:bodyPr>
          <a:lstStyle/>
          <a:p>
            <a:pPr marL="0" indent="0" algn="just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cs-CZ" sz="2400" dirty="0"/>
              <a:t>Předpoklady pro odvození křivky krátkodobé AS (SAS) – základní situace:</a:t>
            </a:r>
          </a:p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cs-CZ" sz="2400" dirty="0"/>
              <a:t>- existence produkční mezery (skutečný produkt je pod úrovní potenciálního)</a:t>
            </a:r>
          </a:p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cs-CZ" sz="2400" dirty="0"/>
              <a:t>- dostatečná zásoba kapitálu</a:t>
            </a:r>
          </a:p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cs-CZ" sz="2400" dirty="0"/>
              <a:t>- dostatečná zásoba práce (existuje nedobrovolná nezaměstnanost)</a:t>
            </a:r>
          </a:p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cs-CZ" sz="2400" dirty="0"/>
              <a:t>- fixní nominální mzdy</a:t>
            </a:r>
          </a:p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cs-CZ" sz="2400" dirty="0"/>
              <a:t>- pružné ceny, ale nepřizpůsobují se dostatečně rychle</a:t>
            </a:r>
          </a:p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cs-CZ" sz="2400" dirty="0"/>
              <a:t>- mezní produkt práce je klesající.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759048685"/>
      </p:ext>
    </p:extLst>
  </p:cSld>
  <p:clrMapOvr>
    <a:masterClrMapping/>
  </p:clrMapOvr>
  <p:transition>
    <p:newsflash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 smtClean="0">
                <a:solidFill>
                  <a:srgbClr val="C00000"/>
                </a:solidFill>
              </a:rPr>
              <a:t>Nabídka práce – </a:t>
            </a:r>
            <a:r>
              <a:rPr lang="cs-CZ" altLang="cs-CZ" sz="3600" b="1" dirty="0" smtClean="0">
                <a:solidFill>
                  <a:srgbClr val="FF0000"/>
                </a:solidFill>
              </a:rPr>
              <a:t>základní situace</a:t>
            </a:r>
            <a:endParaRPr lang="cs-CZ" altLang="cs-CZ" sz="3600" b="1" dirty="0" smtClean="0"/>
          </a:p>
        </p:txBody>
      </p:sp>
      <p:sp>
        <p:nvSpPr>
          <p:cNvPr id="123907" name="Rectangle 1027">
            <a:extLst>
              <a:ext uri="{FF2B5EF4-FFF2-40B4-BE49-F238E27FC236}">
                <a16:creationId xmlns:a16="http://schemas.microsoft.com/office/drawing/2014/main" id="{5CCEB4D1-927E-4532-AA5D-16DB067D82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7921625" cy="4764087"/>
          </a:xfrm>
        </p:spPr>
        <p:txBody>
          <a:bodyPr rtlCol="0">
            <a:normAutofit/>
          </a:bodyPr>
          <a:lstStyle/>
          <a:p>
            <a:pPr marL="0" indent="0" algn="just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cs-CZ" sz="2400" dirty="0"/>
              <a:t>Odvození krátkodobé AS je znázorněno na následujícím obrázku.  </a:t>
            </a:r>
          </a:p>
          <a:p>
            <a:pPr marL="0" indent="0" algn="just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cs-CZ" sz="2400" dirty="0"/>
              <a:t>Levý horní obrázek představuje produkční funkci, levý dolní obrázek představuje trh práce, resp. křivku poptávky po práci. Pravý dolní obrázek je agregátní trh (trh zboží a služeb), na kterém odvodíme křivku AS pomocí „převodového“ pravého horního obrázku. </a:t>
            </a:r>
            <a:endParaRPr lang="cs-CZ" altLang="cs-CZ" sz="2400" dirty="0"/>
          </a:p>
        </p:txBody>
      </p:sp>
      <p:pic>
        <p:nvPicPr>
          <p:cNvPr id="11268" name="Obrázek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31100" r="30312" b="17241"/>
          <a:stretch>
            <a:fillRect/>
          </a:stretch>
        </p:blipFill>
        <p:spPr bwMode="auto">
          <a:xfrm>
            <a:off x="4500563" y="3881438"/>
            <a:ext cx="3311525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447484"/>
      </p:ext>
    </p:extLst>
  </p:cSld>
  <p:clrMapOvr>
    <a:masterClrMapping/>
  </p:clrMapOvr>
  <p:transition>
    <p:newsflash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 smtClean="0">
                <a:solidFill>
                  <a:srgbClr val="C00000"/>
                </a:solidFill>
              </a:rPr>
              <a:t>Nabídka práce – </a:t>
            </a:r>
            <a:r>
              <a:rPr lang="cs-CZ" altLang="cs-CZ" sz="3600" b="1" dirty="0" smtClean="0">
                <a:solidFill>
                  <a:srgbClr val="FF0000"/>
                </a:solidFill>
              </a:rPr>
              <a:t>základní situace</a:t>
            </a:r>
            <a:endParaRPr lang="cs-CZ" altLang="cs-CZ" sz="3600" b="1" dirty="0" smtClean="0"/>
          </a:p>
        </p:txBody>
      </p:sp>
      <p:sp>
        <p:nvSpPr>
          <p:cNvPr id="123907" name="Rectangle 1027">
            <a:extLst>
              <a:ext uri="{FF2B5EF4-FFF2-40B4-BE49-F238E27FC236}">
                <a16:creationId xmlns:a16="http://schemas.microsoft.com/office/drawing/2014/main" id="{5CCEB4D1-927E-4532-AA5D-16DB067D82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7921625" cy="4548187"/>
          </a:xfrm>
        </p:spPr>
        <p:txBody>
          <a:bodyPr rtlCol="0">
            <a:normAutofit/>
          </a:bodyPr>
          <a:lstStyle/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cs-CZ" sz="2400" dirty="0"/>
              <a:t> </a:t>
            </a:r>
            <a:endParaRPr lang="cs-CZ" altLang="cs-CZ" sz="2400" dirty="0"/>
          </a:p>
        </p:txBody>
      </p:sp>
      <p:pic>
        <p:nvPicPr>
          <p:cNvPr id="12292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31100" r="30312" b="17241"/>
          <a:stretch>
            <a:fillRect/>
          </a:stretch>
        </p:blipFill>
        <p:spPr bwMode="auto">
          <a:xfrm>
            <a:off x="1835150" y="1690688"/>
            <a:ext cx="5438775" cy="428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216585"/>
      </p:ext>
    </p:extLst>
  </p:cSld>
  <p:clrMapOvr>
    <a:masterClrMapping/>
  </p:clrMapOvr>
  <p:transition>
    <p:newsflash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 smtClean="0">
                <a:solidFill>
                  <a:srgbClr val="C00000"/>
                </a:solidFill>
              </a:rPr>
              <a:t>Nabídka práce – </a:t>
            </a:r>
            <a:r>
              <a:rPr lang="cs-CZ" altLang="cs-CZ" sz="3600" b="1" dirty="0" smtClean="0">
                <a:solidFill>
                  <a:srgbClr val="FF0000"/>
                </a:solidFill>
              </a:rPr>
              <a:t>základní situace</a:t>
            </a:r>
            <a:endParaRPr lang="cs-CZ" altLang="cs-CZ" sz="3600" b="1" dirty="0" smtClean="0"/>
          </a:p>
        </p:txBody>
      </p:sp>
      <p:sp>
        <p:nvSpPr>
          <p:cNvPr id="123907" name="Rectangle 1027">
            <a:extLst>
              <a:ext uri="{FF2B5EF4-FFF2-40B4-BE49-F238E27FC236}">
                <a16:creationId xmlns:a16="http://schemas.microsoft.com/office/drawing/2014/main" id="{5CCEB4D1-927E-4532-AA5D-16DB067D82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7921625" cy="4548187"/>
          </a:xfrm>
        </p:spPr>
        <p:txBody>
          <a:bodyPr rtlCol="0">
            <a:normAutofit/>
          </a:bodyPr>
          <a:lstStyle/>
          <a:p>
            <a:pPr marL="0" indent="0" algn="just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cs-CZ" sz="2400" dirty="0"/>
              <a:t>Odvození AS zahájíme produkční funkcí. Celkový produkt měřený na vertikální ose roste s růstem zapojování dalších jednotek práce. Roste však stále pomaleji, díky klesajícímu meznímu produktu práce. </a:t>
            </a:r>
          </a:p>
          <a:p>
            <a:pPr marL="0" indent="0" algn="just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cs-CZ" sz="2400" b="1" dirty="0"/>
              <a:t>Z produkční funkce odvodíme křivku poptávky po práci. </a:t>
            </a:r>
            <a:endParaRPr lang="cs-CZ" altLang="cs-CZ" sz="2400" b="1" dirty="0"/>
          </a:p>
        </p:txBody>
      </p:sp>
      <p:pic>
        <p:nvPicPr>
          <p:cNvPr id="13316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31100" r="30312" b="17241"/>
          <a:stretch>
            <a:fillRect/>
          </a:stretch>
        </p:blipFill>
        <p:spPr bwMode="auto">
          <a:xfrm>
            <a:off x="4716463" y="3716338"/>
            <a:ext cx="3309937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351730"/>
      </p:ext>
    </p:extLst>
  </p:cSld>
  <p:clrMapOvr>
    <a:masterClrMapping/>
  </p:clrMapOvr>
  <p:transition>
    <p:newsflash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 smtClean="0">
                <a:solidFill>
                  <a:srgbClr val="C00000"/>
                </a:solidFill>
              </a:rPr>
              <a:t>Nabídka práce – </a:t>
            </a:r>
            <a:r>
              <a:rPr lang="cs-CZ" altLang="cs-CZ" sz="3600" b="1" dirty="0" smtClean="0">
                <a:solidFill>
                  <a:srgbClr val="FF0000"/>
                </a:solidFill>
              </a:rPr>
              <a:t>základní situace</a:t>
            </a:r>
            <a:endParaRPr lang="cs-CZ" altLang="cs-CZ" sz="3600" b="1" dirty="0" smtClean="0"/>
          </a:p>
        </p:txBody>
      </p:sp>
      <p:sp>
        <p:nvSpPr>
          <p:cNvPr id="123907" name="Rectangle 1027">
            <a:extLst>
              <a:ext uri="{FF2B5EF4-FFF2-40B4-BE49-F238E27FC236}">
                <a16:creationId xmlns:a16="http://schemas.microsoft.com/office/drawing/2014/main" id="{5CCEB4D1-927E-4532-AA5D-16DB067D82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7921625" cy="4548188"/>
          </a:xfrm>
        </p:spPr>
        <p:txBody>
          <a:bodyPr rtlCol="0">
            <a:normAutofit/>
          </a:bodyPr>
          <a:lstStyle/>
          <a:p>
            <a:pPr marL="0" indent="0" algn="just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cs-CZ" sz="2400" dirty="0"/>
              <a:t>Předpokládejme, že cenová hladina je na úrovni P</a:t>
            </a:r>
            <a:r>
              <a:rPr lang="cs-CZ" sz="1800" dirty="0"/>
              <a:t>0</a:t>
            </a:r>
            <a:r>
              <a:rPr lang="cs-CZ" sz="2400" dirty="0"/>
              <a:t> a fixní nominální mzdy na úrovni W</a:t>
            </a:r>
            <a:r>
              <a:rPr lang="cs-CZ" sz="1600" dirty="0"/>
              <a:t>0</a:t>
            </a:r>
            <a:r>
              <a:rPr lang="cs-CZ" sz="2400" dirty="0"/>
              <a:t>. Pak je reálná mzda na úrovni W</a:t>
            </a:r>
            <a:r>
              <a:rPr lang="cs-CZ" sz="1800" dirty="0"/>
              <a:t>0</a:t>
            </a:r>
            <a:r>
              <a:rPr lang="cs-CZ" sz="2400" dirty="0"/>
              <a:t>/P</a:t>
            </a:r>
            <a:r>
              <a:rPr lang="cs-CZ" sz="1800" dirty="0"/>
              <a:t>0</a:t>
            </a:r>
            <a:r>
              <a:rPr lang="cs-CZ" sz="2400" dirty="0"/>
              <a:t>. Při této reálné mzdě jsou firmy ochotny zaměstnat N</a:t>
            </a:r>
            <a:r>
              <a:rPr lang="cs-CZ" sz="1800" dirty="0"/>
              <a:t>0</a:t>
            </a:r>
            <a:r>
              <a:rPr lang="cs-CZ" sz="2400" dirty="0"/>
              <a:t> pracovníků. Viz bod A na produkční funkci a křivce poptávky po práci. V bodě A na produkční funkci vidíme, že produkt je ve velikosti Y</a:t>
            </a:r>
            <a:r>
              <a:rPr lang="cs-CZ" sz="1600" dirty="0"/>
              <a:t>0</a:t>
            </a:r>
            <a:r>
              <a:rPr lang="cs-CZ" sz="2400" dirty="0"/>
              <a:t>. Pomocí grafu s přímkou pod úhlem 45° přeneseme velikost produktu na agregátní trh. Bod A má na agregátním trhu souřadnice P</a:t>
            </a:r>
            <a:r>
              <a:rPr lang="cs-CZ" sz="1600" dirty="0"/>
              <a:t>0</a:t>
            </a:r>
            <a:r>
              <a:rPr lang="cs-CZ" sz="2400" dirty="0"/>
              <a:t>,Y</a:t>
            </a:r>
            <a:r>
              <a:rPr lang="cs-CZ" sz="1600" dirty="0"/>
              <a:t>0</a:t>
            </a:r>
            <a:r>
              <a:rPr lang="cs-CZ" sz="2400" dirty="0"/>
              <a:t>. Bod A je prvním bodem křivky agregátní nabídky.</a:t>
            </a:r>
            <a:endParaRPr lang="cs-CZ" altLang="cs-CZ" sz="2400" dirty="0"/>
          </a:p>
        </p:txBody>
      </p:sp>
      <p:pic>
        <p:nvPicPr>
          <p:cNvPr id="14340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31100" r="30312" b="17241"/>
          <a:stretch>
            <a:fillRect/>
          </a:stretch>
        </p:blipFill>
        <p:spPr bwMode="auto">
          <a:xfrm>
            <a:off x="5292725" y="4435475"/>
            <a:ext cx="25590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989701"/>
      </p:ext>
    </p:extLst>
  </p:cSld>
  <p:clrMapOvr>
    <a:masterClrMapping/>
  </p:clrMapOvr>
  <p:transition>
    <p:newsflash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 smtClean="0">
                <a:solidFill>
                  <a:srgbClr val="C00000"/>
                </a:solidFill>
              </a:rPr>
              <a:t>Nabídka práce – </a:t>
            </a:r>
            <a:r>
              <a:rPr lang="cs-CZ" altLang="cs-CZ" sz="3600" b="1" dirty="0" smtClean="0">
                <a:solidFill>
                  <a:srgbClr val="FF0000"/>
                </a:solidFill>
              </a:rPr>
              <a:t>základní situace</a:t>
            </a:r>
            <a:endParaRPr lang="cs-CZ" altLang="cs-CZ" sz="3600" b="1" dirty="0" smtClean="0"/>
          </a:p>
        </p:txBody>
      </p:sp>
      <p:sp>
        <p:nvSpPr>
          <p:cNvPr id="123907" name="Rectangle 1027">
            <a:extLst>
              <a:ext uri="{FF2B5EF4-FFF2-40B4-BE49-F238E27FC236}">
                <a16:creationId xmlns:a16="http://schemas.microsoft.com/office/drawing/2014/main" id="{5CCEB4D1-927E-4532-AA5D-16DB067D82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7921625" cy="4548188"/>
          </a:xfrm>
        </p:spPr>
        <p:txBody>
          <a:bodyPr rtlCol="0">
            <a:normAutofit/>
          </a:bodyPr>
          <a:lstStyle/>
          <a:p>
            <a:pPr marL="0" indent="0" algn="just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cs-CZ" sz="2400" dirty="0"/>
              <a:t>Dále předpokládejme, že došlo k růstu cenové hladiny na P</a:t>
            </a:r>
            <a:r>
              <a:rPr lang="cs-CZ" sz="1800" dirty="0"/>
              <a:t>1</a:t>
            </a:r>
            <a:r>
              <a:rPr lang="cs-CZ" sz="2400" dirty="0"/>
              <a:t>. Reálná mzda se sníží na W</a:t>
            </a:r>
            <a:r>
              <a:rPr lang="cs-CZ" sz="1600" dirty="0"/>
              <a:t>0</a:t>
            </a:r>
            <a:r>
              <a:rPr lang="cs-CZ" sz="2400" dirty="0"/>
              <a:t>/P</a:t>
            </a:r>
            <a:r>
              <a:rPr lang="cs-CZ" sz="1600" dirty="0"/>
              <a:t>1</a:t>
            </a:r>
            <a:r>
              <a:rPr lang="cs-CZ" sz="2400" dirty="0"/>
              <a:t>. Při nižší reálné mzdě jsou firmy ochotny zaměstnat další jednotku práce. Celkový vyrobený produkt je ve velikosti Y</a:t>
            </a:r>
            <a:r>
              <a:rPr lang="cs-CZ" sz="1600" dirty="0"/>
              <a:t>1</a:t>
            </a:r>
            <a:r>
              <a:rPr lang="cs-CZ" sz="2400" dirty="0"/>
              <a:t> (bod B). Přeneseme velikost produktu na agregátní trh a dostáváme druhý bod křivky AD. </a:t>
            </a:r>
          </a:p>
          <a:p>
            <a:pPr marL="0" indent="0" algn="just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cs-CZ" sz="2400" dirty="0"/>
              <a:t>Stejným způsobem bychom mohli pokračovat při předpokladu dalšího zvýšení cenové hladiny (bod C). </a:t>
            </a:r>
            <a:endParaRPr lang="cs-CZ" altLang="cs-CZ" sz="2400" dirty="0"/>
          </a:p>
        </p:txBody>
      </p:sp>
      <p:pic>
        <p:nvPicPr>
          <p:cNvPr id="15364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31100" r="30312" b="17241"/>
          <a:stretch>
            <a:fillRect/>
          </a:stretch>
        </p:blipFill>
        <p:spPr bwMode="auto">
          <a:xfrm>
            <a:off x="5318125" y="3860800"/>
            <a:ext cx="2992438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526503"/>
      </p:ext>
    </p:extLst>
  </p:cSld>
  <p:clrMapOvr>
    <a:masterClrMapping/>
  </p:clrMapOvr>
  <p:transition>
    <p:newsflash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 smtClean="0">
                <a:solidFill>
                  <a:srgbClr val="C00000"/>
                </a:solidFill>
              </a:rPr>
              <a:t>Nabídka práce – </a:t>
            </a:r>
            <a:r>
              <a:rPr lang="cs-CZ" altLang="cs-CZ" sz="3600" b="1" dirty="0" smtClean="0">
                <a:solidFill>
                  <a:srgbClr val="FF0000"/>
                </a:solidFill>
              </a:rPr>
              <a:t>základní situace</a:t>
            </a:r>
            <a:endParaRPr lang="cs-CZ" altLang="cs-CZ" sz="3600" b="1" dirty="0" smtClean="0"/>
          </a:p>
        </p:txBody>
      </p:sp>
      <p:sp>
        <p:nvSpPr>
          <p:cNvPr id="123907" name="Rectangle 1027">
            <a:extLst>
              <a:ext uri="{FF2B5EF4-FFF2-40B4-BE49-F238E27FC236}">
                <a16:creationId xmlns:a16="http://schemas.microsoft.com/office/drawing/2014/main" id="{5CCEB4D1-927E-4532-AA5D-16DB067D82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7921625" cy="4548188"/>
          </a:xfrm>
        </p:spPr>
        <p:txBody>
          <a:bodyPr rtlCol="0">
            <a:normAutofit/>
          </a:bodyPr>
          <a:lstStyle/>
          <a:p>
            <a:pPr marL="0" indent="0" algn="just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cs-CZ" sz="2400" dirty="0"/>
              <a:t>Spojením jednotlivých bodů (A, B, C) na agregátním trhu dostáváme </a:t>
            </a:r>
            <a:r>
              <a:rPr lang="cs-CZ" sz="2400" b="1" dirty="0"/>
              <a:t>pozitivně skloněnou keynesovskou křivku krátkodobé AS</a:t>
            </a:r>
            <a:r>
              <a:rPr lang="cs-CZ" sz="2400" dirty="0"/>
              <a:t>.</a:t>
            </a:r>
          </a:p>
          <a:p>
            <a:pPr marL="0" indent="0" algn="just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cs-CZ" altLang="cs-CZ" sz="2400" b="1" dirty="0">
                <a:solidFill>
                  <a:srgbClr val="FF0000"/>
                </a:solidFill>
              </a:rPr>
              <a:t>!</a:t>
            </a:r>
            <a:r>
              <a:rPr lang="cs-CZ" altLang="cs-CZ" sz="2400" dirty="0"/>
              <a:t> Příčinou pozitivního sklonu AS jsou fixní nominální mzdy, málo pružná cenová hladina a klesající mezní produkt práce. Čím větší je pokles mezního produktu práce, tím je strmější křivka AS.</a:t>
            </a:r>
          </a:p>
        </p:txBody>
      </p:sp>
      <p:pic>
        <p:nvPicPr>
          <p:cNvPr id="16388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31100" r="30312" b="17241"/>
          <a:stretch>
            <a:fillRect/>
          </a:stretch>
        </p:blipFill>
        <p:spPr bwMode="auto">
          <a:xfrm>
            <a:off x="5003800" y="3789363"/>
            <a:ext cx="3313113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616316"/>
      </p:ext>
    </p:extLst>
  </p:cSld>
  <p:clrMapOvr>
    <a:masterClrMapping/>
  </p:clrMapOvr>
  <p:transition>
    <p:newsflash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 smtClean="0">
                <a:solidFill>
                  <a:srgbClr val="C00000"/>
                </a:solidFill>
              </a:rPr>
              <a:t>Nabídka práce – </a:t>
            </a:r>
            <a:r>
              <a:rPr lang="cs-CZ" altLang="cs-CZ" sz="3600" b="1" dirty="0" smtClean="0">
                <a:solidFill>
                  <a:srgbClr val="FF0000"/>
                </a:solidFill>
              </a:rPr>
              <a:t>základní situace</a:t>
            </a:r>
            <a:endParaRPr lang="cs-CZ" altLang="cs-CZ" sz="3600" b="1" dirty="0" smtClean="0"/>
          </a:p>
        </p:txBody>
      </p:sp>
      <p:sp>
        <p:nvSpPr>
          <p:cNvPr id="123907" name="Rectangle 1027">
            <a:extLst>
              <a:ext uri="{FF2B5EF4-FFF2-40B4-BE49-F238E27FC236}">
                <a16:creationId xmlns:a16="http://schemas.microsoft.com/office/drawing/2014/main" id="{5CCEB4D1-927E-4532-AA5D-16DB067D82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7921625" cy="4548188"/>
          </a:xfrm>
        </p:spPr>
        <p:txBody>
          <a:bodyPr rtlCol="0">
            <a:normAutofit/>
          </a:bodyPr>
          <a:lstStyle/>
          <a:p>
            <a:pPr marL="0" indent="0" algn="just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cs-CZ" sz="2400" dirty="0"/>
              <a:t>Poloha křivky krátkodobé AS, resp. posun křivky, je závislý na velikosti nominální mzdové sazby. Jak ukazuje následující obrázek, při růstu nominální mzdy na W</a:t>
            </a:r>
            <a:r>
              <a:rPr lang="cs-CZ" sz="1800" dirty="0"/>
              <a:t>1</a:t>
            </a:r>
            <a:r>
              <a:rPr lang="cs-CZ" sz="2400" dirty="0"/>
              <a:t> se křivka AS posouvá doleva (firmám rostou náklady) a naopak při poklesu nominální mzdy na W</a:t>
            </a:r>
            <a:r>
              <a:rPr lang="cs-CZ" sz="1600" dirty="0"/>
              <a:t>2</a:t>
            </a:r>
            <a:r>
              <a:rPr lang="cs-CZ" sz="2400" dirty="0"/>
              <a:t> se křivka AS posouvá doprava (firmám klesají náklady).</a:t>
            </a:r>
          </a:p>
        </p:txBody>
      </p:sp>
      <p:pic>
        <p:nvPicPr>
          <p:cNvPr id="17412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31100" r="30312" b="17241"/>
          <a:stretch>
            <a:fillRect/>
          </a:stretch>
        </p:blipFill>
        <p:spPr bwMode="auto">
          <a:xfrm>
            <a:off x="4427538" y="3429000"/>
            <a:ext cx="3240087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954444"/>
      </p:ext>
    </p:extLst>
  </p:cSld>
  <p:clrMapOvr>
    <a:masterClrMapping/>
  </p:clrMapOvr>
  <p:transition>
    <p:newsflash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 smtClean="0">
                <a:solidFill>
                  <a:srgbClr val="C00000"/>
                </a:solidFill>
              </a:rPr>
              <a:t>Nabídka práce – </a:t>
            </a:r>
            <a:r>
              <a:rPr lang="cs-CZ" altLang="cs-CZ" sz="3600" b="1" dirty="0" smtClean="0">
                <a:solidFill>
                  <a:srgbClr val="FF0000"/>
                </a:solidFill>
              </a:rPr>
              <a:t>základní situace</a:t>
            </a:r>
            <a:endParaRPr lang="cs-CZ" altLang="cs-CZ" sz="3600" b="1" dirty="0" smtClean="0"/>
          </a:p>
        </p:txBody>
      </p:sp>
      <p:sp>
        <p:nvSpPr>
          <p:cNvPr id="123907" name="Rectangle 1027">
            <a:extLst>
              <a:ext uri="{FF2B5EF4-FFF2-40B4-BE49-F238E27FC236}">
                <a16:creationId xmlns:a16="http://schemas.microsoft.com/office/drawing/2014/main" id="{5CCEB4D1-927E-4532-AA5D-16DB067D82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7921625" cy="4548188"/>
          </a:xfrm>
        </p:spPr>
        <p:txBody>
          <a:bodyPr rtlCol="0">
            <a:normAutofit/>
          </a:bodyPr>
          <a:lstStyle/>
          <a:p>
            <a:pPr marL="0" indent="0" algn="just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cs-CZ" sz="2400" dirty="0"/>
              <a:t>V každém bodě na křivce SAS firmy maximalizují zisk. V každém bodě mimo křivku firmy zisk nemaximalizují. </a:t>
            </a:r>
          </a:p>
          <a:p>
            <a:pPr marL="0" indent="0" algn="just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cs-CZ" sz="2400" dirty="0"/>
              <a:t>V bodech nalevo od SAS – je vyráběno malé množství, zisk je možné zvýšit růstem zaměstnanosti (mezní produkt práce je větší než reálná mzda). V bodech napravo od SAS – je vyráběno velké množství, zisk je možné zvýšit snížením zaměstnanosti (mezní produkt práce je menší než reálná mzda).</a:t>
            </a:r>
          </a:p>
        </p:txBody>
      </p:sp>
      <p:pic>
        <p:nvPicPr>
          <p:cNvPr id="18436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31100" r="30312" b="17241"/>
          <a:stretch>
            <a:fillRect/>
          </a:stretch>
        </p:blipFill>
        <p:spPr bwMode="auto">
          <a:xfrm>
            <a:off x="5219700" y="4116388"/>
            <a:ext cx="30162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965050"/>
      </p:ext>
    </p:extLst>
  </p:cSld>
  <p:clrMapOvr>
    <a:masterClrMapping/>
  </p:clrMapOvr>
  <p:transition>
    <p:newsflash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 smtClean="0">
                <a:solidFill>
                  <a:srgbClr val="C00000"/>
                </a:solidFill>
              </a:rPr>
              <a:t>Nabídka práce – </a:t>
            </a:r>
            <a:r>
              <a:rPr lang="cs-CZ" altLang="cs-CZ" sz="3600" b="1" dirty="0" smtClean="0">
                <a:solidFill>
                  <a:srgbClr val="FF0000"/>
                </a:solidFill>
              </a:rPr>
              <a:t>klasická situace</a:t>
            </a:r>
            <a:endParaRPr lang="cs-CZ" altLang="cs-CZ" sz="3600" b="1" dirty="0" smtClean="0"/>
          </a:p>
        </p:txBody>
      </p:sp>
      <p:sp>
        <p:nvSpPr>
          <p:cNvPr id="123907" name="Rectangle 1027">
            <a:extLst>
              <a:ext uri="{FF2B5EF4-FFF2-40B4-BE49-F238E27FC236}">
                <a16:creationId xmlns:a16="http://schemas.microsoft.com/office/drawing/2014/main" id="{5CCEB4D1-927E-4532-AA5D-16DB067D82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80400" cy="4548188"/>
          </a:xfrm>
        </p:spPr>
        <p:txBody>
          <a:bodyPr rtlCol="0">
            <a:normAutofit lnSpcReduction="10000"/>
          </a:bodyPr>
          <a:lstStyle/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cs-CZ" sz="2400" dirty="0"/>
              <a:t>Předpoklady odvození klasické křivky AS: </a:t>
            </a:r>
          </a:p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cs-CZ" sz="2400" dirty="0"/>
              <a:t>- ekonomika operuje na úrovni potenciálního produktu při plné zaměstnanosti (</a:t>
            </a:r>
            <a:r>
              <a:rPr lang="cs-CZ" sz="2400" b="1" dirty="0"/>
              <a:t>neexistuje</a:t>
            </a:r>
            <a:r>
              <a:rPr lang="cs-CZ" sz="2400" dirty="0"/>
              <a:t> nedobrovolná nezaměstnanost) </a:t>
            </a:r>
          </a:p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cs-CZ" sz="2400" dirty="0"/>
              <a:t>- dokonale pružné ceny </a:t>
            </a:r>
          </a:p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cs-CZ" sz="2400" dirty="0"/>
              <a:t>- dokonale pružné nominální mzdy.</a:t>
            </a:r>
          </a:p>
          <a:p>
            <a:pPr algn="just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Char char="-"/>
              <a:defRPr/>
            </a:pPr>
            <a:r>
              <a:rPr lang="cs-CZ" sz="2400" dirty="0"/>
              <a:t>Odvození klasické křivky AS je znázorněno na obrázku dále. Levý horní obrázek představuje produkční funkci, levý dolní obrázek představuje trh práce, resp. křivku poptávky po práci (ND</a:t>
            </a:r>
            <a:r>
              <a:rPr lang="cs-CZ" sz="1800" dirty="0"/>
              <a:t>0</a:t>
            </a:r>
            <a:r>
              <a:rPr lang="cs-CZ" sz="2400" dirty="0"/>
              <a:t>), a nabídku práce (NS). Pravý dolní obrázek je agregátní trh (trh zboží a služeb), na kterém odvodíme křivku AS pomocí „převodového“ pravého horního obrázku. </a:t>
            </a:r>
          </a:p>
        </p:txBody>
      </p:sp>
    </p:spTree>
    <p:extLst>
      <p:ext uri="{BB962C8B-B14F-4D97-AF65-F5344CB8AC3E}">
        <p14:creationId xmlns:p14="http://schemas.microsoft.com/office/powerpoint/2010/main" val="167700145"/>
      </p:ext>
    </p:extLst>
  </p:cSld>
  <p:clrMapOvr>
    <a:masterClrMapping/>
  </p:clrMapOvr>
  <p:transition>
    <p:newsflash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2300"/>
            <a:ext cx="8229600" cy="977900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C00000"/>
                </a:solidFill>
              </a:rPr>
              <a:t>Teorie reálného ekonomického cyklu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5663"/>
            <a:ext cx="8229600" cy="5101390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Noví klasičtí makroekonomové John Long, Edward </a:t>
            </a:r>
            <a:r>
              <a:rPr lang="cs-CZ" dirty="0" err="1"/>
              <a:t>Prescott</a:t>
            </a:r>
            <a:r>
              <a:rPr lang="cs-CZ" dirty="0"/>
              <a:t>, Charles </a:t>
            </a:r>
            <a:r>
              <a:rPr lang="cs-CZ" dirty="0" err="1"/>
              <a:t>Plosser</a:t>
            </a:r>
            <a:r>
              <a:rPr lang="cs-CZ" dirty="0"/>
              <a:t>, </a:t>
            </a:r>
            <a:r>
              <a:rPr lang="cs-CZ" dirty="0" err="1"/>
              <a:t>Finn</a:t>
            </a:r>
            <a:r>
              <a:rPr lang="cs-CZ" dirty="0"/>
              <a:t> </a:t>
            </a:r>
            <a:r>
              <a:rPr lang="cs-CZ" dirty="0" err="1"/>
              <a:t>Kydland</a:t>
            </a:r>
            <a:r>
              <a:rPr lang="cs-CZ" dirty="0"/>
              <a:t>, Robert </a:t>
            </a:r>
            <a:r>
              <a:rPr lang="cs-CZ" dirty="0" err="1"/>
              <a:t>Barro</a:t>
            </a:r>
            <a:r>
              <a:rPr lang="cs-CZ" dirty="0"/>
              <a:t> a další </a:t>
            </a:r>
            <a:endParaRPr lang="cs-CZ" dirty="0" smtClean="0"/>
          </a:p>
          <a:p>
            <a:r>
              <a:rPr lang="cs-CZ" dirty="0" smtClean="0"/>
              <a:t>Vysvětluje </a:t>
            </a:r>
            <a:r>
              <a:rPr lang="cs-CZ" dirty="0"/>
              <a:t>krátkodobé ekonomické fluktuace při zachování předpokladů klasického modelu - ceny a mzdy plně se přizpůsobují tak, že vyčišťují trhy. </a:t>
            </a:r>
            <a:endParaRPr lang="cs-CZ" dirty="0" smtClean="0"/>
          </a:p>
          <a:p>
            <a:r>
              <a:rPr lang="cs-CZ" dirty="0" smtClean="0"/>
              <a:t>Základní </a:t>
            </a:r>
            <a:r>
              <a:rPr lang="cs-CZ" dirty="0"/>
              <a:t>model vyčištěného trhu vytvořen na mikroekonomických základech. </a:t>
            </a:r>
            <a:endParaRPr lang="cs-CZ" dirty="0" smtClean="0"/>
          </a:p>
          <a:p>
            <a:r>
              <a:rPr lang="cs-CZ" dirty="0" smtClean="0"/>
              <a:t>Ceny </a:t>
            </a:r>
            <a:r>
              <a:rPr lang="cs-CZ" dirty="0"/>
              <a:t>zboží (i mzdy) a úroková sazba se rychle přizpůsobují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Celková </a:t>
            </a:r>
            <a:r>
              <a:rPr lang="cs-CZ" dirty="0"/>
              <a:t>nabídka zboží se rovná celkové poptávce, </a:t>
            </a:r>
            <a:endParaRPr lang="cs-CZ" dirty="0" smtClean="0"/>
          </a:p>
          <a:p>
            <a:pPr lvl="1"/>
            <a:r>
              <a:rPr lang="cs-CZ" dirty="0" smtClean="0"/>
              <a:t>Celková </a:t>
            </a:r>
            <a:r>
              <a:rPr lang="cs-CZ" dirty="0"/>
              <a:t>požadovaná držba obligací B = 0. Každá koruna, kterou chce někdo zapůjčit, koresponduje s korunou, kterou si chce někdo jiný vypůjčit, </a:t>
            </a:r>
            <a:endParaRPr lang="cs-CZ" dirty="0" smtClean="0"/>
          </a:p>
          <a:p>
            <a:pPr lvl="1"/>
            <a:r>
              <a:rPr lang="cs-CZ" dirty="0" smtClean="0"/>
              <a:t>Celkové </a:t>
            </a:r>
            <a:r>
              <a:rPr lang="cs-CZ" dirty="0"/>
              <a:t>poptávané množství peněz = množství nabízených peněz (peněžní zásobě), tj. M/P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41509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 smtClean="0">
                <a:solidFill>
                  <a:srgbClr val="C00000"/>
                </a:solidFill>
              </a:rPr>
              <a:t>Nabídka práce – </a:t>
            </a:r>
            <a:r>
              <a:rPr lang="cs-CZ" altLang="cs-CZ" sz="3600" b="1" dirty="0" smtClean="0">
                <a:solidFill>
                  <a:srgbClr val="FF0000"/>
                </a:solidFill>
              </a:rPr>
              <a:t>klasická situace</a:t>
            </a:r>
            <a:endParaRPr lang="cs-CZ" altLang="cs-CZ" sz="3600" b="1" dirty="0" smtClean="0"/>
          </a:p>
        </p:txBody>
      </p:sp>
      <p:pic>
        <p:nvPicPr>
          <p:cNvPr id="20483" name="Zástupný symbol pro obsah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9" t="34830" r="31201" b="9758"/>
          <a:stretch>
            <a:fillRect/>
          </a:stretch>
        </p:blipFill>
        <p:spPr>
          <a:xfrm>
            <a:off x="0" y="1844675"/>
            <a:ext cx="4937125" cy="4321175"/>
          </a:xfrm>
        </p:spPr>
      </p:pic>
    </p:spTree>
    <p:extLst>
      <p:ext uri="{BB962C8B-B14F-4D97-AF65-F5344CB8AC3E}">
        <p14:creationId xmlns:p14="http://schemas.microsoft.com/office/powerpoint/2010/main" val="1819120837"/>
      </p:ext>
    </p:extLst>
  </p:cSld>
  <p:clrMapOvr>
    <a:masterClrMapping/>
  </p:clrMapOvr>
  <p:transition>
    <p:newsflash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 smtClean="0">
                <a:solidFill>
                  <a:srgbClr val="C00000"/>
                </a:solidFill>
              </a:rPr>
              <a:t>Nabídka práce –</a:t>
            </a:r>
            <a:r>
              <a:rPr lang="cs-CZ" altLang="cs-CZ" sz="3600" b="1" dirty="0" smtClean="0">
                <a:solidFill>
                  <a:srgbClr val="0070C0"/>
                </a:solidFill>
              </a:rPr>
              <a:t> </a:t>
            </a:r>
            <a:r>
              <a:rPr lang="cs-CZ" altLang="cs-CZ" sz="3600" b="1" dirty="0" smtClean="0">
                <a:solidFill>
                  <a:srgbClr val="FF0000"/>
                </a:solidFill>
              </a:rPr>
              <a:t>klasická situace</a:t>
            </a:r>
            <a:endParaRPr lang="cs-CZ" altLang="cs-CZ" sz="3600" b="1" dirty="0" smtClean="0"/>
          </a:p>
        </p:txBody>
      </p:sp>
      <p:sp>
        <p:nvSpPr>
          <p:cNvPr id="123907" name="Rectangle 1027">
            <a:extLst>
              <a:ext uri="{FF2B5EF4-FFF2-40B4-BE49-F238E27FC236}">
                <a16:creationId xmlns:a16="http://schemas.microsoft.com/office/drawing/2014/main" id="{5CCEB4D1-927E-4532-AA5D-16DB067D82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7921625" cy="4548188"/>
          </a:xfrm>
        </p:spPr>
        <p:txBody>
          <a:bodyPr rtlCol="0">
            <a:normAutofit/>
          </a:bodyPr>
          <a:lstStyle/>
          <a:p>
            <a:pPr marL="0" indent="0" algn="just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cs-CZ" sz="2400" dirty="0"/>
              <a:t>Předpokládejme, že na trhu práce stanovena nominální sazba a na agregátním trhu cenová hladina. Reálná mzda je pak (W/P)*</a:t>
            </a:r>
            <a:r>
              <a:rPr lang="cs-CZ" sz="1800" dirty="0"/>
              <a:t>0</a:t>
            </a:r>
            <a:r>
              <a:rPr lang="cs-CZ" sz="2400" dirty="0"/>
              <a:t>. Při této reální mzdě jsou firmy ochotny zaměstnat N*</a:t>
            </a:r>
            <a:r>
              <a:rPr lang="cs-CZ" sz="1800" dirty="0"/>
              <a:t>0</a:t>
            </a:r>
            <a:r>
              <a:rPr lang="cs-CZ" sz="2400" dirty="0"/>
              <a:t> pracovníků. Trh práce je v rovnováze. Tito pracovníci vytvoří produkt ve velikosti Y*</a:t>
            </a:r>
            <a:r>
              <a:rPr lang="cs-CZ" sz="1800" dirty="0"/>
              <a:t>0</a:t>
            </a:r>
            <a:r>
              <a:rPr lang="cs-CZ" sz="2400" dirty="0"/>
              <a:t> . </a:t>
            </a:r>
          </a:p>
          <a:p>
            <a:pPr marL="0" indent="0" algn="just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cs-CZ" sz="2400" dirty="0"/>
              <a:t>Velikost produktu přeneseme do pravého dolního grafu představujícího agregátní trh. </a:t>
            </a:r>
          </a:p>
        </p:txBody>
      </p:sp>
      <p:pic>
        <p:nvPicPr>
          <p:cNvPr id="21508" name="Zástupný symbol pro obsah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9" t="34830" r="31201" b="9758"/>
          <a:stretch>
            <a:fillRect/>
          </a:stretch>
        </p:blipFill>
        <p:spPr bwMode="auto">
          <a:xfrm>
            <a:off x="4859338" y="3795713"/>
            <a:ext cx="3097212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460606"/>
      </p:ext>
    </p:extLst>
  </p:cSld>
  <p:clrMapOvr>
    <a:masterClrMapping/>
  </p:clrMapOvr>
  <p:transition>
    <p:newsflash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 smtClean="0">
                <a:solidFill>
                  <a:srgbClr val="C00000"/>
                </a:solidFill>
              </a:rPr>
              <a:t>Nabídka práce – </a:t>
            </a:r>
            <a:r>
              <a:rPr lang="cs-CZ" altLang="cs-CZ" sz="3600" b="1" dirty="0" smtClean="0">
                <a:solidFill>
                  <a:srgbClr val="FF0000"/>
                </a:solidFill>
              </a:rPr>
              <a:t>klasická situace</a:t>
            </a:r>
            <a:endParaRPr lang="cs-CZ" altLang="cs-CZ" sz="3600" b="1" dirty="0" smtClean="0"/>
          </a:p>
        </p:txBody>
      </p:sp>
      <p:sp>
        <p:nvSpPr>
          <p:cNvPr id="123907" name="Rectangle 1027">
            <a:extLst>
              <a:ext uri="{FF2B5EF4-FFF2-40B4-BE49-F238E27FC236}">
                <a16:creationId xmlns:a16="http://schemas.microsoft.com/office/drawing/2014/main" id="{5CCEB4D1-927E-4532-AA5D-16DB067D82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7921625" cy="4548188"/>
          </a:xfrm>
        </p:spPr>
        <p:txBody>
          <a:bodyPr rtlCol="0">
            <a:normAutofit/>
          </a:bodyPr>
          <a:lstStyle/>
          <a:p>
            <a:pPr marL="0" indent="0" algn="just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cs-CZ" sz="2400" dirty="0"/>
              <a:t>Pokud by došlo např. k růstu agregátní poptávky, zvýšila by se cenová hladina a v daném okamžiku by klesly reálné mzdy. Na trhu práce by vznikl převis poptávky po práci nad nabídkou, který okamžitě vyvolá růst nominálních mezd, a to v takovém rozsahu, aby se reálné mzdy zvýšily na původní úroveň. </a:t>
            </a:r>
          </a:p>
          <a:p>
            <a:pPr marL="0" indent="0" algn="just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cs-CZ" sz="2400" b="1" dirty="0"/>
              <a:t>Trh práce je vyčištěn. To je příčina vertikální klasické křivky AS. </a:t>
            </a:r>
          </a:p>
        </p:txBody>
      </p:sp>
      <p:pic>
        <p:nvPicPr>
          <p:cNvPr id="22532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3789363"/>
            <a:ext cx="2836862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680066"/>
      </p:ext>
    </p:extLst>
  </p:cSld>
  <p:clrMapOvr>
    <a:masterClrMapping/>
  </p:clrMapOvr>
  <p:transition>
    <p:newsflash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 smtClean="0">
                <a:solidFill>
                  <a:srgbClr val="C00000"/>
                </a:solidFill>
              </a:rPr>
              <a:t>Nabídka práce – </a:t>
            </a:r>
            <a:r>
              <a:rPr lang="cs-CZ" altLang="cs-CZ" sz="3600" b="1" dirty="0" smtClean="0">
                <a:solidFill>
                  <a:srgbClr val="FF0000"/>
                </a:solidFill>
              </a:rPr>
              <a:t>klasická situace</a:t>
            </a:r>
            <a:endParaRPr lang="cs-CZ" altLang="cs-CZ" sz="3600" b="1" dirty="0" smtClean="0"/>
          </a:p>
        </p:txBody>
      </p:sp>
      <p:sp>
        <p:nvSpPr>
          <p:cNvPr id="123907" name="Rectangle 1027">
            <a:extLst>
              <a:ext uri="{FF2B5EF4-FFF2-40B4-BE49-F238E27FC236}">
                <a16:creationId xmlns:a16="http://schemas.microsoft.com/office/drawing/2014/main" id="{5CCEB4D1-927E-4532-AA5D-16DB067D82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7921625" cy="4548188"/>
          </a:xfrm>
        </p:spPr>
        <p:txBody>
          <a:bodyPr rtlCol="0">
            <a:normAutofit/>
          </a:bodyPr>
          <a:lstStyle/>
          <a:p>
            <a:pPr marL="0" indent="0" algn="just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cs-CZ" sz="2400" dirty="0"/>
              <a:t>Na následujícím obrázku je znázorněna také situace, kdy došlo k růstu kapitálové zásoby (produkční funkce Y(K</a:t>
            </a:r>
            <a:r>
              <a:rPr lang="cs-CZ" sz="1600" dirty="0"/>
              <a:t>1</a:t>
            </a:r>
            <a:r>
              <a:rPr lang="cs-CZ" sz="2400" dirty="0"/>
              <a:t>)). Roste kapitálová vybavenost práce, roste poptávka po práci a roste i produkt, resp. potenciální produkt. </a:t>
            </a:r>
          </a:p>
          <a:p>
            <a:pPr marL="0" indent="0" algn="just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cs-CZ" sz="2400" dirty="0"/>
              <a:t>Vertikální křivka AS se posouvá doprava. </a:t>
            </a:r>
          </a:p>
        </p:txBody>
      </p:sp>
      <p:pic>
        <p:nvPicPr>
          <p:cNvPr id="23556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686175"/>
            <a:ext cx="2879725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355281"/>
      </p:ext>
    </p:extLst>
  </p:cSld>
  <p:clrMapOvr>
    <a:masterClrMapping/>
  </p:clrMapOvr>
  <p:transition>
    <p:newsflash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 smtClean="0">
                <a:solidFill>
                  <a:srgbClr val="C00000"/>
                </a:solidFill>
              </a:rPr>
              <a:t>Nabídka práce – </a:t>
            </a:r>
            <a:r>
              <a:rPr lang="cs-CZ" altLang="cs-CZ" sz="3600" b="1" dirty="0" smtClean="0">
                <a:solidFill>
                  <a:srgbClr val="FF0000"/>
                </a:solidFill>
              </a:rPr>
              <a:t>monetaristické pojetí</a:t>
            </a:r>
          </a:p>
        </p:txBody>
      </p:sp>
      <p:sp>
        <p:nvSpPr>
          <p:cNvPr id="123907" name="Rectangle 1027">
            <a:extLst>
              <a:ext uri="{FF2B5EF4-FFF2-40B4-BE49-F238E27FC236}">
                <a16:creationId xmlns:a16="http://schemas.microsoft.com/office/drawing/2014/main" id="{5CCEB4D1-927E-4532-AA5D-16DB067D82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7921625" cy="4548188"/>
          </a:xfrm>
        </p:spPr>
        <p:txBody>
          <a:bodyPr rtlCol="0">
            <a:normAutofit fontScale="85000" lnSpcReduction="20000"/>
          </a:bodyPr>
          <a:lstStyle/>
          <a:p>
            <a:pPr marL="0" indent="0" algn="just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cs-CZ" sz="2400" dirty="0"/>
              <a:t>Tento model M. </a:t>
            </a:r>
            <a:r>
              <a:rPr lang="cs-CZ" sz="2400" dirty="0" err="1"/>
              <a:t>Friedman</a:t>
            </a:r>
            <a:r>
              <a:rPr lang="cs-CZ" sz="2400" dirty="0"/>
              <a:t> vytvořil jako reakci na </a:t>
            </a:r>
            <a:r>
              <a:rPr lang="cs-CZ" sz="2400" dirty="0" err="1"/>
              <a:t>Keynesův</a:t>
            </a:r>
            <a:r>
              <a:rPr lang="cs-CZ" sz="2400" dirty="0"/>
              <a:t> model s nepružnými mzdami. </a:t>
            </a:r>
          </a:p>
          <a:p>
            <a:pPr marL="0" indent="0" algn="just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cs-CZ" sz="2400" dirty="0"/>
              <a:t>Předpoklady odvození </a:t>
            </a:r>
            <a:r>
              <a:rPr lang="cs-CZ" sz="2400" dirty="0" err="1"/>
              <a:t>Friedmanovy</a:t>
            </a:r>
            <a:r>
              <a:rPr lang="cs-CZ" sz="2400" dirty="0"/>
              <a:t> křivky AS: </a:t>
            </a:r>
          </a:p>
          <a:p>
            <a:pPr algn="just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Char char="-"/>
              <a:defRPr/>
            </a:pPr>
            <a:r>
              <a:rPr lang="cs-CZ" sz="2400" dirty="0"/>
              <a:t>- pružné mzdy a ceny – vyčišťující se trhy </a:t>
            </a:r>
          </a:p>
          <a:p>
            <a:pPr algn="just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Char char="-"/>
              <a:defRPr/>
            </a:pPr>
            <a:r>
              <a:rPr lang="cs-CZ" sz="2400" dirty="0"/>
              <a:t>- nedokonalé informace na straně pracovníků, pracovníci dočasně mylně vnímají cenovou úroveň a na základě toho nesprávně interpretují pohyb reálné a nominální mzdy </a:t>
            </a:r>
          </a:p>
          <a:p>
            <a:pPr algn="just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Char char="-"/>
              <a:defRPr/>
            </a:pPr>
            <a:r>
              <a:rPr lang="cs-CZ" sz="2400" dirty="0"/>
              <a:t>- ve výchozí situaci je produkt na úrovni potenciálu.</a:t>
            </a:r>
          </a:p>
          <a:p>
            <a:pPr algn="just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Char char="-"/>
              <a:defRPr/>
            </a:pPr>
            <a:endParaRPr lang="cs-CZ" sz="1900" dirty="0"/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cs-CZ" sz="2400" dirty="0"/>
              <a:t>Výchozí charakteristiky modelu: </a:t>
            </a:r>
          </a:p>
          <a:p>
            <a:pPr marL="457200" indent="-45720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+mj-lt"/>
              <a:buAutoNum type="arabicPeriod"/>
              <a:defRPr/>
            </a:pPr>
            <a:r>
              <a:rPr lang="cs-CZ" sz="2400" dirty="0"/>
              <a:t>1. poptávka po práci je závislá na reálné mzdě </a:t>
            </a:r>
          </a:p>
          <a:p>
            <a:pPr marL="457200" indent="-45720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AutoNum type="arabicPeriod"/>
              <a:defRPr/>
            </a:pPr>
            <a:r>
              <a:rPr lang="cs-CZ" sz="2400" dirty="0"/>
              <a:t>2. nabídky práce je závislá na pracovníky očekávané reálné mzdě, resp. očekávané cenové hladině.</a:t>
            </a:r>
          </a:p>
          <a:p>
            <a:pPr marL="457200" indent="-45720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AutoNum type="arabicPeriod"/>
              <a:defRPr/>
            </a:pPr>
            <a:endParaRPr lang="cs-CZ" sz="1900" dirty="0"/>
          </a:p>
          <a:p>
            <a:pPr marL="0" indent="0" algn="just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cs-CZ" sz="2400" dirty="0"/>
              <a:t>Jestliže se očekávaná a skutečná cenová hladina rovnají, rovná se i očekávaná a skutečná reálná mzda. </a:t>
            </a:r>
          </a:p>
          <a:p>
            <a:pPr algn="just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Char char="-"/>
              <a:defRPr/>
            </a:pPr>
            <a:endParaRPr lang="cs-CZ" sz="2400" dirty="0"/>
          </a:p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Char char="-"/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60847879"/>
      </p:ext>
    </p:extLst>
  </p:cSld>
  <p:clrMapOvr>
    <a:masterClrMapping/>
  </p:clrMapOvr>
  <p:transition>
    <p:newsflash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 smtClean="0">
                <a:solidFill>
                  <a:srgbClr val="C00000"/>
                </a:solidFill>
              </a:rPr>
              <a:t>Nabídka práce – </a:t>
            </a:r>
            <a:r>
              <a:rPr lang="cs-CZ" altLang="cs-CZ" sz="3600" b="1" dirty="0" smtClean="0">
                <a:solidFill>
                  <a:srgbClr val="FF0000"/>
                </a:solidFill>
              </a:rPr>
              <a:t>monetaristické pojetí</a:t>
            </a:r>
            <a:endParaRPr lang="cs-CZ" altLang="cs-CZ" sz="3600" b="1" dirty="0" smtClean="0"/>
          </a:p>
        </p:txBody>
      </p:sp>
      <p:sp>
        <p:nvSpPr>
          <p:cNvPr id="123907" name="Rectangle 1027">
            <a:extLst>
              <a:ext uri="{FF2B5EF4-FFF2-40B4-BE49-F238E27FC236}">
                <a16:creationId xmlns:a16="http://schemas.microsoft.com/office/drawing/2014/main" id="{5CCEB4D1-927E-4532-AA5D-16DB067D82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7921625" cy="4548188"/>
          </a:xfrm>
        </p:spPr>
        <p:txBody>
          <a:bodyPr rtlCol="0">
            <a:normAutofit/>
          </a:bodyPr>
          <a:lstStyle/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endParaRPr lang="cs-CZ" sz="1100" dirty="0"/>
          </a:p>
          <a:p>
            <a:pPr marL="0" indent="0" algn="just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cs-CZ" sz="2400" dirty="0"/>
              <a:t>Na obrázku je odvozena </a:t>
            </a:r>
            <a:r>
              <a:rPr lang="cs-CZ" sz="2400" dirty="0" err="1"/>
              <a:t>Friedmanova</a:t>
            </a:r>
            <a:r>
              <a:rPr lang="cs-CZ" sz="2400" dirty="0"/>
              <a:t> krátkodobá AS (SAS) a následně vysvětlena dlouhodobá AS (LAS).</a:t>
            </a:r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endParaRPr lang="cs-CZ" sz="2400" dirty="0"/>
          </a:p>
        </p:txBody>
      </p:sp>
      <p:pic>
        <p:nvPicPr>
          <p:cNvPr id="25604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53780" r="29526" b="19760"/>
          <a:stretch>
            <a:fillRect/>
          </a:stretch>
        </p:blipFill>
        <p:spPr bwMode="auto">
          <a:xfrm>
            <a:off x="639763" y="2738438"/>
            <a:ext cx="7558087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718475"/>
      </p:ext>
    </p:extLst>
  </p:cSld>
  <p:clrMapOvr>
    <a:masterClrMapping/>
  </p:clrMapOvr>
  <p:transition>
    <p:newsflash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 smtClean="0">
                <a:solidFill>
                  <a:srgbClr val="C00000"/>
                </a:solidFill>
              </a:rPr>
              <a:t>Nabídka práce – </a:t>
            </a:r>
            <a:r>
              <a:rPr lang="cs-CZ" altLang="cs-CZ" sz="3600" b="1" dirty="0" smtClean="0">
                <a:solidFill>
                  <a:srgbClr val="FF0000"/>
                </a:solidFill>
              </a:rPr>
              <a:t>monetaristické pojetí</a:t>
            </a:r>
            <a:endParaRPr lang="cs-CZ" altLang="cs-CZ" sz="3600" b="1" dirty="0" smtClean="0"/>
          </a:p>
        </p:txBody>
      </p:sp>
      <p:sp>
        <p:nvSpPr>
          <p:cNvPr id="123907" name="Rectangle 1027">
            <a:extLst>
              <a:ext uri="{FF2B5EF4-FFF2-40B4-BE49-F238E27FC236}">
                <a16:creationId xmlns:a16="http://schemas.microsoft.com/office/drawing/2014/main" id="{5CCEB4D1-927E-4532-AA5D-16DB067D82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38300"/>
            <a:ext cx="7921625" cy="4548188"/>
          </a:xfrm>
        </p:spPr>
        <p:txBody>
          <a:bodyPr rtlCol="0">
            <a:normAutofit/>
          </a:bodyPr>
          <a:lstStyle/>
          <a:p>
            <a:pPr marL="0" indent="0" algn="just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cs-CZ" sz="2400" dirty="0"/>
              <a:t>Při této očekávané reálné mzdě jsou pracovníci ochotni zvýšit nabízené množství práce na N</a:t>
            </a:r>
            <a:r>
              <a:rPr lang="cs-CZ" sz="1800" dirty="0"/>
              <a:t>1</a:t>
            </a:r>
            <a:r>
              <a:rPr lang="cs-CZ" sz="2400" dirty="0"/>
              <a:t> (viz bod G). Firmy vědí o růstu cenové hladiny, a tedy vědí, že došlo k poklesu reálné mzdy z původní W</a:t>
            </a:r>
            <a:r>
              <a:rPr lang="cs-CZ" sz="1800" dirty="0"/>
              <a:t>0</a:t>
            </a:r>
            <a:r>
              <a:rPr lang="cs-CZ" sz="2400" dirty="0"/>
              <a:t>/P</a:t>
            </a:r>
            <a:r>
              <a:rPr lang="cs-CZ" sz="1800" dirty="0"/>
              <a:t>0</a:t>
            </a:r>
            <a:r>
              <a:rPr lang="cs-CZ" sz="2400" dirty="0"/>
              <a:t> na W</a:t>
            </a:r>
            <a:r>
              <a:rPr lang="cs-CZ" sz="1800" dirty="0"/>
              <a:t>1</a:t>
            </a:r>
            <a:r>
              <a:rPr lang="cs-CZ" sz="2400" dirty="0"/>
              <a:t>/P</a:t>
            </a:r>
            <a:r>
              <a:rPr lang="cs-CZ" sz="1800" dirty="0"/>
              <a:t>1</a:t>
            </a:r>
            <a:r>
              <a:rPr lang="cs-CZ" sz="2400" dirty="0"/>
              <a:t> . </a:t>
            </a:r>
          </a:p>
          <a:p>
            <a:pPr marL="0" indent="0" algn="just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cs-CZ" sz="2400" dirty="0"/>
              <a:t>Tento pokles reálné mzdy (způsoben růstem cenové hladiny) stimuluje firmy k zaměstnávání většího množství pracovníků N</a:t>
            </a:r>
            <a:r>
              <a:rPr lang="cs-CZ" sz="1800" dirty="0"/>
              <a:t>1</a:t>
            </a:r>
            <a:r>
              <a:rPr lang="cs-CZ" sz="2400" dirty="0"/>
              <a:t> (viz bod F). Růst zaměstnanosti vede k růstu produktu. </a:t>
            </a:r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endParaRPr lang="cs-CZ" sz="2400" dirty="0"/>
          </a:p>
        </p:txBody>
      </p:sp>
      <p:pic>
        <p:nvPicPr>
          <p:cNvPr id="26628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53780" r="29526" b="19760"/>
          <a:stretch>
            <a:fillRect/>
          </a:stretch>
        </p:blipFill>
        <p:spPr bwMode="auto">
          <a:xfrm>
            <a:off x="3635375" y="4325938"/>
            <a:ext cx="46228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771258"/>
      </p:ext>
    </p:extLst>
  </p:cSld>
  <p:clrMapOvr>
    <a:masterClrMapping/>
  </p:clrMapOvr>
  <p:transition>
    <p:newsflash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 smtClean="0">
                <a:solidFill>
                  <a:srgbClr val="C00000"/>
                </a:solidFill>
              </a:rPr>
              <a:t>Nabídka práce – </a:t>
            </a:r>
            <a:r>
              <a:rPr lang="cs-CZ" altLang="cs-CZ" sz="3600" b="1" dirty="0" smtClean="0">
                <a:solidFill>
                  <a:srgbClr val="FF0000"/>
                </a:solidFill>
              </a:rPr>
              <a:t>monetaristické pojetí</a:t>
            </a:r>
            <a:endParaRPr lang="cs-CZ" altLang="cs-CZ" sz="3600" b="1" dirty="0" smtClean="0"/>
          </a:p>
        </p:txBody>
      </p:sp>
      <p:sp>
        <p:nvSpPr>
          <p:cNvPr id="123907" name="Rectangle 1027">
            <a:extLst>
              <a:ext uri="{FF2B5EF4-FFF2-40B4-BE49-F238E27FC236}">
                <a16:creationId xmlns:a16="http://schemas.microsoft.com/office/drawing/2014/main" id="{5CCEB4D1-927E-4532-AA5D-16DB067D82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90688"/>
            <a:ext cx="7921625" cy="4548187"/>
          </a:xfrm>
        </p:spPr>
        <p:txBody>
          <a:bodyPr rtlCol="0">
            <a:normAutofit/>
          </a:bodyPr>
          <a:lstStyle/>
          <a:p>
            <a:pPr marL="0" indent="0" algn="just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cs-CZ" sz="2400" dirty="0"/>
              <a:t>Ekonomika se přesunula z původního rovnovážného bodu E</a:t>
            </a:r>
            <a:r>
              <a:rPr lang="cs-CZ" sz="1800" dirty="0"/>
              <a:t>0</a:t>
            </a:r>
            <a:r>
              <a:rPr lang="cs-CZ" sz="2400" dirty="0"/>
              <a:t> do bodu E</a:t>
            </a:r>
            <a:r>
              <a:rPr lang="cs-CZ" sz="1800" dirty="0"/>
              <a:t>1</a:t>
            </a:r>
            <a:r>
              <a:rPr lang="cs-CZ" sz="2400" dirty="0"/>
              <a:t> na původní krátkodobé křivce nabídky SAS</a:t>
            </a:r>
            <a:r>
              <a:rPr lang="cs-CZ" sz="1800" dirty="0"/>
              <a:t>0</a:t>
            </a:r>
            <a:r>
              <a:rPr lang="cs-CZ" sz="2400" dirty="0"/>
              <a:t>(Pe</a:t>
            </a:r>
            <a:r>
              <a:rPr lang="cs-CZ" sz="1800" dirty="0"/>
              <a:t>0</a:t>
            </a:r>
            <a:r>
              <a:rPr lang="cs-CZ" sz="2400" dirty="0"/>
              <a:t> ). K fluktuacím skutečného produktu dochází pouze tehdy, pokud se skutečná cenová hladina odchyluje od očekávané, neboť pracovníci mění objem nabízené práce. </a:t>
            </a:r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endParaRPr lang="cs-CZ" sz="2400" dirty="0"/>
          </a:p>
        </p:txBody>
      </p:sp>
      <p:pic>
        <p:nvPicPr>
          <p:cNvPr id="27652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53780" r="29526" b="19760"/>
          <a:stretch>
            <a:fillRect/>
          </a:stretch>
        </p:blipFill>
        <p:spPr bwMode="auto">
          <a:xfrm>
            <a:off x="2484438" y="3789363"/>
            <a:ext cx="5472112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009829"/>
      </p:ext>
    </p:extLst>
  </p:cSld>
  <p:clrMapOvr>
    <a:masterClrMapping/>
  </p:clrMapOvr>
  <p:transition>
    <p:newsflash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 smtClean="0">
                <a:solidFill>
                  <a:srgbClr val="C00000"/>
                </a:solidFill>
              </a:rPr>
              <a:t>Nabídka práce – </a:t>
            </a:r>
            <a:r>
              <a:rPr lang="cs-CZ" altLang="cs-CZ" sz="3600" b="1" dirty="0" smtClean="0">
                <a:solidFill>
                  <a:srgbClr val="FF0000"/>
                </a:solidFill>
              </a:rPr>
              <a:t>monetaristické pojetí</a:t>
            </a:r>
            <a:endParaRPr lang="cs-CZ" altLang="cs-CZ" sz="3600" b="1" dirty="0" smtClean="0"/>
          </a:p>
        </p:txBody>
      </p:sp>
      <p:sp>
        <p:nvSpPr>
          <p:cNvPr id="123907" name="Rectangle 1027">
            <a:extLst>
              <a:ext uri="{FF2B5EF4-FFF2-40B4-BE49-F238E27FC236}">
                <a16:creationId xmlns:a16="http://schemas.microsoft.com/office/drawing/2014/main" id="{5CCEB4D1-927E-4532-AA5D-16DB067D82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7921625" cy="4548188"/>
          </a:xfrm>
        </p:spPr>
        <p:txBody>
          <a:bodyPr rtlCol="0">
            <a:normAutofit/>
          </a:bodyPr>
          <a:lstStyle/>
          <a:p>
            <a:pPr marL="0" indent="0" algn="just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cs-CZ" sz="2400" dirty="0"/>
              <a:t>Pracovníci se dlouhodobě nemýlí, proto ani skutečný produkt se nemůže dlouhodobě odchylovat od potenciálního produktu. Zaměstnanci budou požadovat zvýšení nominálních mezd stejným tempem, jako rostla cenová hladina a reálné mzdy zůstanou nezměněné. </a:t>
            </a:r>
          </a:p>
          <a:p>
            <a:pPr marL="0" indent="0" algn="just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cs-CZ" sz="2400" dirty="0"/>
              <a:t>Spojením bodů E</a:t>
            </a:r>
            <a:r>
              <a:rPr lang="cs-CZ" sz="1800" dirty="0"/>
              <a:t>0</a:t>
            </a:r>
            <a:r>
              <a:rPr lang="cs-CZ" sz="2400" dirty="0"/>
              <a:t> a E</a:t>
            </a:r>
            <a:r>
              <a:rPr lang="cs-CZ" sz="1800" dirty="0"/>
              <a:t>2</a:t>
            </a:r>
            <a:r>
              <a:rPr lang="cs-CZ" sz="2400" dirty="0"/>
              <a:t> dostáváme </a:t>
            </a:r>
            <a:r>
              <a:rPr lang="cs-CZ" sz="2400" b="1" dirty="0"/>
              <a:t>křivku dlouhodobé agregátní nabídky (LAS), neboli křivku správných očekávání</a:t>
            </a:r>
            <a:r>
              <a:rPr lang="cs-CZ" sz="2400" dirty="0"/>
              <a:t>. Pro každý bod této křivky platí, že skutečná cenová hladina se rovná očekávané a skutečný produkt se rovná potenciálnímu produktu: P= P* a Y =Y *.</a:t>
            </a:r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endParaRPr lang="cs-CZ" sz="2400" dirty="0"/>
          </a:p>
        </p:txBody>
      </p:sp>
      <p:pic>
        <p:nvPicPr>
          <p:cNvPr id="28676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53780" r="29526" b="19760"/>
          <a:stretch>
            <a:fillRect/>
          </a:stretch>
        </p:blipFill>
        <p:spPr bwMode="auto">
          <a:xfrm>
            <a:off x="3779838" y="4721225"/>
            <a:ext cx="4408487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303250"/>
      </p:ext>
    </p:extLst>
  </p:cSld>
  <p:clrMapOvr>
    <a:masterClrMapping/>
  </p:clrMapOvr>
  <p:transition>
    <p:newsflash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89811"/>
            <a:ext cx="8424862" cy="57860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600" b="1" dirty="0" smtClean="0">
                <a:solidFill>
                  <a:srgbClr val="C00000"/>
                </a:solidFill>
              </a:rPr>
              <a:t>Trh práce 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ED81C994-86D2-471D-A4B6-EF2518D8AE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236663"/>
            <a:ext cx="7639050" cy="4897437"/>
          </a:xfrm>
        </p:spPr>
        <p:txBody>
          <a:bodyPr rtlCol="0">
            <a:normAutofit fontScale="70000" lnSpcReduction="20000"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cs-CZ" altLang="cs-CZ" sz="2800" b="1" dirty="0"/>
              <a:t>Agregátní poptávka po práci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  <a:p>
            <a:pPr marL="342906" indent="-342906" algn="just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cs-CZ" altLang="cs-CZ" sz="2800" dirty="0">
                <a:solidFill>
                  <a:srgbClr val="FF0000"/>
                </a:solidFill>
              </a:rPr>
              <a:t>Agregátní poptávka po práci </a:t>
            </a:r>
            <a:r>
              <a:rPr lang="cs-CZ" altLang="cs-CZ" sz="2800" dirty="0"/>
              <a:t>je funkcí reálné mzdy a odpovídá křivce mezního produktu práce (při daném tvaru produkční funkce). S růstem reálné mzdy poptávané množství práce klesá.</a:t>
            </a:r>
          </a:p>
          <a:p>
            <a:pPr marL="342906" indent="-342906" algn="just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  <a:p>
            <a:pPr marL="342906" indent="-342906" algn="ctr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cs-CZ" altLang="cs-CZ" sz="2800" dirty="0"/>
              <a:t>D</a:t>
            </a:r>
            <a:r>
              <a:rPr lang="cs-CZ" altLang="cs-CZ" dirty="0"/>
              <a:t>L </a:t>
            </a:r>
            <a:r>
              <a:rPr lang="cs-CZ" altLang="cs-CZ" sz="2800" dirty="0"/>
              <a:t>= f(W/P…)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endParaRPr lang="cs-CZ" altLang="cs-CZ" sz="2800" b="1" dirty="0"/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cs-CZ" altLang="cs-CZ" sz="2800" b="1" dirty="0"/>
              <a:t>Rovnováha trhu práce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  <a:p>
            <a:pPr marL="342906" indent="-342906" algn="just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cs-CZ" altLang="cs-CZ" sz="2800" dirty="0">
                <a:solidFill>
                  <a:srgbClr val="FF0000"/>
                </a:solidFill>
              </a:rPr>
              <a:t>Trh práce </a:t>
            </a:r>
            <a:r>
              <a:rPr lang="cs-CZ" altLang="cs-CZ" sz="2800" dirty="0"/>
              <a:t>je v rovnováze pokud se při dané úrovni reálných mezd nabídka práce rovná poptávce po práci. Všechny jednotky práce, které jsou nabízeny jsou i poptávány.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  <a:p>
            <a:pPr marL="342906" indent="-342906" algn="ctr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cs-CZ" altLang="cs-CZ" sz="2800" dirty="0"/>
              <a:t>D</a:t>
            </a:r>
            <a:r>
              <a:rPr lang="cs-CZ" altLang="cs-CZ" dirty="0"/>
              <a:t>L</a:t>
            </a:r>
            <a:r>
              <a:rPr lang="cs-CZ" altLang="cs-CZ" sz="2800" dirty="0"/>
              <a:t> (W/P)*= S</a:t>
            </a:r>
            <a:r>
              <a:rPr lang="cs-CZ" altLang="cs-CZ" dirty="0"/>
              <a:t>L</a:t>
            </a:r>
            <a:r>
              <a:rPr lang="cs-CZ" altLang="cs-CZ" sz="2800" dirty="0"/>
              <a:t> (W/P)*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cs-CZ" altLang="cs-CZ" sz="2800" baseline="-25000" dirty="0"/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cs-CZ" altLang="cs-CZ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4068856028"/>
      </p:ext>
    </p:extLst>
  </p:cSld>
  <p:clrMapOvr>
    <a:masterClrMapping/>
  </p:clrMapOvr>
  <p:transition>
    <p:newsflash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2300"/>
            <a:ext cx="8229600" cy="977900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C00000"/>
                </a:solidFill>
              </a:rPr>
              <a:t>Nabídkové šoky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11300"/>
            <a:ext cx="8229600" cy="4614863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Teorie reálného ekonomického cyklu vychází z toho, že příčiny ekonomického cyklu leží v reálných změnách, resp. v reálných (nabídkových) šocích ekonomiky. </a:t>
            </a:r>
            <a:endParaRPr lang="cs-CZ" dirty="0" smtClean="0"/>
          </a:p>
          <a:p>
            <a:r>
              <a:rPr lang="cs-CZ" dirty="0" smtClean="0"/>
              <a:t>Hlavní </a:t>
            </a:r>
            <a:r>
              <a:rPr lang="cs-CZ" dirty="0"/>
              <a:t>zdroj kolísání produkce - výkyvy agregátní nabídky v dlouhém i krátkém období. </a:t>
            </a:r>
            <a:endParaRPr lang="cs-CZ" dirty="0" smtClean="0"/>
          </a:p>
          <a:p>
            <a:r>
              <a:rPr lang="cs-CZ" dirty="0" smtClean="0"/>
              <a:t>Ekonomické </a:t>
            </a:r>
            <a:r>
              <a:rPr lang="cs-CZ" dirty="0"/>
              <a:t>fluktuace produkce jsou výlučně způsobeny fluktuacemi potenciálního produktu</a:t>
            </a:r>
            <a:r>
              <a:rPr lang="cs-CZ" dirty="0" smtClean="0"/>
              <a:t>.</a:t>
            </a:r>
          </a:p>
          <a:p>
            <a:r>
              <a:rPr lang="cs-CZ" b="1" dirty="0"/>
              <a:t>Nabídkové šoky: </a:t>
            </a:r>
            <a:endParaRPr lang="cs-CZ" b="1" dirty="0" smtClean="0"/>
          </a:p>
          <a:p>
            <a:pPr lvl="1"/>
            <a:r>
              <a:rPr lang="cs-CZ" b="1" dirty="0" smtClean="0"/>
              <a:t>technické </a:t>
            </a:r>
            <a:r>
              <a:rPr lang="cs-CZ" b="1" dirty="0"/>
              <a:t>a technologické šoky </a:t>
            </a:r>
            <a:endParaRPr lang="cs-CZ" b="1" dirty="0" smtClean="0"/>
          </a:p>
          <a:p>
            <a:pPr lvl="1"/>
            <a:r>
              <a:rPr lang="cs-CZ" b="1" dirty="0" smtClean="0"/>
              <a:t>nepříznivé </a:t>
            </a:r>
            <a:r>
              <a:rPr lang="cs-CZ" b="1" dirty="0"/>
              <a:t>počasí </a:t>
            </a:r>
            <a:endParaRPr lang="cs-CZ" b="1" dirty="0" smtClean="0"/>
          </a:p>
          <a:p>
            <a:pPr lvl="1"/>
            <a:r>
              <a:rPr lang="cs-CZ" b="1" dirty="0" smtClean="0"/>
              <a:t>změny </a:t>
            </a:r>
            <a:r>
              <a:rPr lang="cs-CZ" b="1" dirty="0"/>
              <a:t>cen energie a materiálů </a:t>
            </a:r>
            <a:endParaRPr lang="cs-CZ" b="1" dirty="0" smtClean="0"/>
          </a:p>
          <a:p>
            <a:pPr lvl="1"/>
            <a:r>
              <a:rPr lang="cs-CZ" b="1" dirty="0" smtClean="0"/>
              <a:t>šoky </a:t>
            </a:r>
            <a:r>
              <a:rPr lang="cs-CZ" b="1" dirty="0"/>
              <a:t>způsobené fiskální politikou vlády</a:t>
            </a:r>
            <a:r>
              <a:rPr lang="cs-CZ" b="1" dirty="0" smtClean="0"/>
              <a:t>.</a:t>
            </a:r>
          </a:p>
          <a:p>
            <a:r>
              <a:rPr lang="cs-CZ" dirty="0" smtClean="0"/>
              <a:t>V </a:t>
            </a:r>
            <a:r>
              <a:rPr lang="cs-CZ" dirty="0"/>
              <a:t>modelu reálného ekonomického cyklu ekonomika reaguje na dlouhotrvající nepříznivé (ale i příznivé) nabídkové šoky</a:t>
            </a: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126862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05853"/>
            <a:ext cx="8424862" cy="56256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600" b="1" dirty="0" smtClean="0">
                <a:solidFill>
                  <a:srgbClr val="C00000"/>
                </a:solidFill>
              </a:rPr>
              <a:t> Trh práce 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ED81C994-86D2-471D-A4B6-EF2518D8AE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979488"/>
            <a:ext cx="7639050" cy="4897437"/>
          </a:xfrm>
        </p:spPr>
        <p:txBody>
          <a:bodyPr rtlCol="0">
            <a:normAutofit fontScale="85000" lnSpcReduction="20000"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  <a:p>
            <a:pPr marL="342906" indent="-342906" algn="just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cs-CZ" altLang="cs-CZ" sz="2800" dirty="0"/>
              <a:t>V rovnováze trhu práce, reálná mzdová sazba (W/P)* je rovnovážnou mzdovou sazbou, která vyčišťuje trh práce, zaměstnanost je na úrovni plné zaměstnanosti (L*), kdy je nezaměstnanost na své přirozené míře. Neexistuje nedobrovolná nezaměstnanost.</a:t>
            </a:r>
          </a:p>
          <a:p>
            <a:pPr marL="342906" indent="-342906" algn="just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  <a:p>
            <a:pPr marL="342906" indent="-342906" algn="just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cs-CZ" altLang="cs-CZ" sz="2800" dirty="0"/>
              <a:t>Poznámka: Trh práce je v rovnováze při plné zaměstnanosti. Úroveň plné zaměstnanosti odpovídá (při daném tvaru produkční funkce) výstupu na úrovní potenciálního produktu. </a:t>
            </a:r>
          </a:p>
          <a:p>
            <a:pPr marL="342906" indent="-342906" algn="just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  <a:p>
            <a:pPr marL="342906" indent="-342906" algn="just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cs-CZ" altLang="cs-CZ" sz="2800" dirty="0">
                <a:solidFill>
                  <a:srgbClr val="FF0000"/>
                </a:solidFill>
              </a:rPr>
              <a:t>Daný poznatek tedy implikuje závěr, že pokud je trh práce v rovnováze, operuje ekonomika na úrovni potenciálního produktu.</a:t>
            </a:r>
          </a:p>
          <a:p>
            <a:pPr marL="342906" indent="-342906" algn="just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cs-CZ" altLang="cs-CZ" sz="2800" baseline="-25000" dirty="0"/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cs-CZ" altLang="cs-CZ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2612480192"/>
      </p:ext>
    </p:extLst>
  </p:cSld>
  <p:clrMapOvr>
    <a:masterClrMapping/>
  </p:clrMapOvr>
  <p:transition>
    <p:newsflash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01625"/>
            <a:ext cx="7543800" cy="765175"/>
          </a:xfrm>
        </p:spPr>
        <p:txBody>
          <a:bodyPr/>
          <a:lstStyle/>
          <a:p>
            <a:pPr eaLnBrk="1" hangingPunct="1"/>
            <a:r>
              <a:rPr lang="cs-CZ" altLang="cs-CZ" sz="3600" b="1" dirty="0" smtClean="0">
                <a:solidFill>
                  <a:srgbClr val="C00000"/>
                </a:solidFill>
              </a:rPr>
              <a:t>Dopady minimální mzdy</a:t>
            </a: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>
            <a:off x="1116013" y="2060575"/>
            <a:ext cx="0" cy="3168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1748" name="Line 5"/>
          <p:cNvSpPr>
            <a:spLocks noChangeShapeType="1"/>
          </p:cNvSpPr>
          <p:nvPr/>
        </p:nvSpPr>
        <p:spPr bwMode="auto">
          <a:xfrm>
            <a:off x="1116013" y="5229225"/>
            <a:ext cx="3600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4716463" y="5229225"/>
            <a:ext cx="287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V="1">
            <a:off x="1692275" y="2530475"/>
            <a:ext cx="2879725" cy="2193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1751" name="Text Box 8"/>
          <p:cNvSpPr txBox="1">
            <a:spLocks noChangeArrowheads="1"/>
          </p:cNvSpPr>
          <p:nvPr/>
        </p:nvSpPr>
        <p:spPr bwMode="auto">
          <a:xfrm>
            <a:off x="4643438" y="1989138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</a:t>
            </a:r>
            <a:r>
              <a:rPr kumimoji="0" lang="cs-CZ" altLang="cs-CZ" sz="1800" b="0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L</a:t>
            </a: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1752" name="Text Box 9"/>
          <p:cNvSpPr txBox="1">
            <a:spLocks noChangeArrowheads="1"/>
          </p:cNvSpPr>
          <p:nvPr/>
        </p:nvSpPr>
        <p:spPr bwMode="auto">
          <a:xfrm>
            <a:off x="611188" y="1916113"/>
            <a:ext cx="43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 flipH="1" flipV="1">
            <a:off x="1763713" y="2420938"/>
            <a:ext cx="2592387" cy="2520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1754" name="Text Box 11"/>
          <p:cNvSpPr txBox="1">
            <a:spLocks noChangeArrowheads="1"/>
          </p:cNvSpPr>
          <p:nvPr/>
        </p:nvSpPr>
        <p:spPr bwMode="auto">
          <a:xfrm>
            <a:off x="4427538" y="46529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D</a:t>
            </a:r>
            <a:r>
              <a:rPr kumimoji="0" lang="cs-CZ" altLang="cs-CZ" sz="1800" b="0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L</a:t>
            </a: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>
            <a:off x="1187450" y="3644900"/>
            <a:ext cx="187166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7118" name="Line 14"/>
          <p:cNvSpPr>
            <a:spLocks noChangeShapeType="1"/>
          </p:cNvSpPr>
          <p:nvPr/>
        </p:nvSpPr>
        <p:spPr bwMode="auto">
          <a:xfrm>
            <a:off x="3059113" y="3716338"/>
            <a:ext cx="0" cy="151288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1757" name="Text Box 15"/>
          <p:cNvSpPr txBox="1">
            <a:spLocks noChangeArrowheads="1"/>
          </p:cNvSpPr>
          <p:nvPr/>
        </p:nvSpPr>
        <p:spPr bwMode="auto">
          <a:xfrm>
            <a:off x="2916238" y="5229225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L*</a:t>
            </a:r>
          </a:p>
        </p:txBody>
      </p:sp>
      <p:sp>
        <p:nvSpPr>
          <p:cNvPr id="31758" name="Text Box 16"/>
          <p:cNvSpPr txBox="1">
            <a:spLocks noChangeArrowheads="1"/>
          </p:cNvSpPr>
          <p:nvPr/>
        </p:nvSpPr>
        <p:spPr bwMode="auto">
          <a:xfrm>
            <a:off x="539750" y="3500438"/>
            <a:ext cx="576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w*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987675" y="5589588"/>
            <a:ext cx="1727200" cy="923925"/>
            <a:chOff x="1882" y="3521"/>
            <a:chExt cx="1088" cy="582"/>
          </a:xfrm>
        </p:grpSpPr>
        <p:sp>
          <p:nvSpPr>
            <p:cNvPr id="31770" name="AutoShape 17"/>
            <p:cNvSpPr>
              <a:spLocks/>
            </p:cNvSpPr>
            <p:nvPr/>
          </p:nvSpPr>
          <p:spPr bwMode="auto">
            <a:xfrm rot="5400000">
              <a:off x="2426" y="3068"/>
              <a:ext cx="46" cy="952"/>
            </a:xfrm>
            <a:prstGeom prst="rightBrace">
              <a:avLst>
                <a:gd name="adj1" fmla="val 17246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1771" name="Text Box 18"/>
            <p:cNvSpPr txBox="1">
              <a:spLocks noChangeArrowheads="1"/>
            </p:cNvSpPr>
            <p:nvPr/>
          </p:nvSpPr>
          <p:spPr bwMode="auto">
            <a:xfrm>
              <a:off x="1882" y="3657"/>
              <a:ext cx="108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dobrovolně nezaměstnaní</a:t>
              </a:r>
            </a:p>
          </p:txBody>
        </p:sp>
      </p:grpSp>
      <p:sp>
        <p:nvSpPr>
          <p:cNvPr id="47124" name="Line 20"/>
          <p:cNvSpPr>
            <a:spLocks noChangeShapeType="1"/>
          </p:cNvSpPr>
          <p:nvPr/>
        </p:nvSpPr>
        <p:spPr bwMode="auto">
          <a:xfrm>
            <a:off x="1116013" y="4221163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1761" name="Text Box 21"/>
          <p:cNvSpPr txBox="1">
            <a:spLocks noChangeArrowheads="1"/>
          </p:cNvSpPr>
          <p:nvPr/>
        </p:nvSpPr>
        <p:spPr bwMode="auto">
          <a:xfrm>
            <a:off x="323850" y="4005263"/>
            <a:ext cx="792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w</a:t>
            </a:r>
            <a:r>
              <a:rPr kumimoji="0" lang="cs-CZ" altLang="cs-CZ" sz="1800" b="0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min1</a:t>
            </a: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7126" name="Text Box 22"/>
          <p:cNvSpPr txBox="1">
            <a:spLocks noChangeArrowheads="1"/>
          </p:cNvSpPr>
          <p:nvPr/>
        </p:nvSpPr>
        <p:spPr bwMode="auto">
          <a:xfrm>
            <a:off x="5191125" y="2190750"/>
            <a:ext cx="35655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w</a:t>
            </a:r>
            <a:r>
              <a:rPr kumimoji="0" lang="cs-CZ" altLang="cs-CZ" sz="2000" b="0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min1</a:t>
            </a:r>
            <a:r>
              <a:rPr kumimoji="0" lang="cs-CZ" altLang="cs-CZ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– minimální mzda je stanovena níže než rovnovážná – trh práce se vyčistí při vyšší mzdě</a:t>
            </a:r>
          </a:p>
        </p:txBody>
      </p:sp>
      <p:sp>
        <p:nvSpPr>
          <p:cNvPr id="47127" name="Line 23"/>
          <p:cNvSpPr>
            <a:spLocks noChangeShapeType="1"/>
          </p:cNvSpPr>
          <p:nvPr/>
        </p:nvSpPr>
        <p:spPr bwMode="auto">
          <a:xfrm>
            <a:off x="1116013" y="3141663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1764" name="Text Box 24"/>
          <p:cNvSpPr txBox="1">
            <a:spLocks noChangeArrowheads="1"/>
          </p:cNvSpPr>
          <p:nvPr/>
        </p:nvSpPr>
        <p:spPr bwMode="auto">
          <a:xfrm>
            <a:off x="323850" y="2852738"/>
            <a:ext cx="792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w</a:t>
            </a:r>
            <a:r>
              <a:rPr kumimoji="0" lang="cs-CZ" altLang="cs-CZ" sz="1800" b="0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min2</a:t>
            </a: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7129" name="Text Box 25"/>
          <p:cNvSpPr txBox="1">
            <a:spLocks noChangeArrowheads="1"/>
          </p:cNvSpPr>
          <p:nvPr/>
        </p:nvSpPr>
        <p:spPr bwMode="auto">
          <a:xfrm>
            <a:off x="5219700" y="3570288"/>
            <a:ext cx="38496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w</a:t>
            </a:r>
            <a:r>
              <a:rPr kumimoji="0" lang="cs-CZ" altLang="cs-CZ" sz="2000" b="0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min2</a:t>
            </a:r>
            <a:r>
              <a:rPr kumimoji="0" lang="cs-CZ" altLang="cs-CZ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– min. mzda na této úrovni způsobí, že se trh práce nevyčistí, vzniká převis S nad D a nedobrovolná nezaměstnanost</a:t>
            </a: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2268538" y="2276475"/>
            <a:ext cx="1727200" cy="757238"/>
            <a:chOff x="1429" y="1434"/>
            <a:chExt cx="1088" cy="477"/>
          </a:xfrm>
        </p:grpSpPr>
        <p:sp>
          <p:nvSpPr>
            <p:cNvPr id="31768" name="AutoShape 27"/>
            <p:cNvSpPr>
              <a:spLocks/>
            </p:cNvSpPr>
            <p:nvPr/>
          </p:nvSpPr>
          <p:spPr bwMode="auto">
            <a:xfrm rot="-5400000">
              <a:off x="1949" y="1503"/>
              <a:ext cx="46" cy="770"/>
            </a:xfrm>
            <a:prstGeom prst="rightBrace">
              <a:avLst>
                <a:gd name="adj1" fmla="val 139493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1769" name="Text Box 28"/>
            <p:cNvSpPr txBox="1">
              <a:spLocks noChangeArrowheads="1"/>
            </p:cNvSpPr>
            <p:nvPr/>
          </p:nvSpPr>
          <p:spPr bwMode="auto">
            <a:xfrm>
              <a:off x="1429" y="1434"/>
              <a:ext cx="108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nedobrovolně nezaměstnaní</a:t>
              </a:r>
            </a:p>
          </p:txBody>
        </p:sp>
      </p:grpSp>
      <p:sp>
        <p:nvSpPr>
          <p:cNvPr id="4" name="Obdélník 3">
            <a:extLst>
              <a:ext uri="{FF2B5EF4-FFF2-40B4-BE49-F238E27FC236}">
                <a16:creationId xmlns:a16="http://schemas.microsoft.com/office/drawing/2014/main" id="{99F2D1F5-7546-40F1-BE30-DB9D8E0FF410}"/>
              </a:ext>
            </a:extLst>
          </p:cNvPr>
          <p:cNvSpPr/>
          <p:nvPr/>
        </p:nvSpPr>
        <p:spPr>
          <a:xfrm>
            <a:off x="611188" y="1036638"/>
            <a:ext cx="7921625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E7E6E6">
                  <a:lumMod val="40000"/>
                  <a:lumOff val="60000"/>
                </a:srgbClr>
              </a:buClr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Rovnováha na trhu práce nastává v bodě průniku křivky tržní nabídky práce a tržní poptávky po práci.</a:t>
            </a:r>
          </a:p>
        </p:txBody>
      </p:sp>
    </p:spTree>
    <p:extLst>
      <p:ext uri="{BB962C8B-B14F-4D97-AF65-F5344CB8AC3E}">
        <p14:creationId xmlns:p14="http://schemas.microsoft.com/office/powerpoint/2010/main" val="571199738"/>
      </p:ext>
    </p:extLst>
  </p:cSld>
  <p:clrMapOvr>
    <a:masterClrMapping/>
  </p:clrMapOvr>
  <p:transition>
    <p:newsflash/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6" grpId="0"/>
      <p:bldP spid="4712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029523"/>
            <a:ext cx="8704800" cy="275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D10202"/>
              </a:buClr>
              <a:buSzPts val="4400"/>
            </a:pPr>
            <a:r>
              <a:rPr lang="cs-CZ" b="1" dirty="0" smtClean="0">
                <a:solidFill>
                  <a:srgbClr val="C00000"/>
                </a:solidFill>
              </a:rPr>
              <a:t>Makroekonomie II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sz="4000" b="1" dirty="0">
                <a:solidFill>
                  <a:srgbClr val="C00000"/>
                </a:solidFill>
              </a:rPr>
              <a:t>Trh práce, nezaměstnanost a </a:t>
            </a:r>
            <a:r>
              <a:rPr lang="cs-CZ" sz="4000" b="1" dirty="0" err="1">
                <a:solidFill>
                  <a:srgbClr val="C00000"/>
                </a:solidFill>
              </a:rPr>
              <a:t>Phillipsova</a:t>
            </a:r>
            <a:r>
              <a:rPr lang="cs-CZ" sz="4000" b="1" dirty="0">
                <a:solidFill>
                  <a:srgbClr val="C00000"/>
                </a:solidFill>
              </a:rPr>
              <a:t> křivka</a:t>
            </a:r>
            <a:r>
              <a:rPr lang="cs-CZ" sz="4000" b="1" i="1" dirty="0" smtClean="0">
                <a:solidFill>
                  <a:srgbClr val="C00000"/>
                </a:solidFill>
              </a:rPr>
              <a:t/>
            </a:r>
            <a:br>
              <a:rPr lang="cs-CZ" sz="4000" b="1" i="1" dirty="0" smtClean="0">
                <a:solidFill>
                  <a:srgbClr val="C00000"/>
                </a:solidFill>
              </a:rPr>
            </a:br>
            <a:r>
              <a:rPr lang="cs-CZ" sz="4000" b="1" dirty="0" smtClean="0">
                <a:solidFill>
                  <a:srgbClr val="C00000"/>
                </a:solidFill>
              </a:rPr>
              <a:t>III. část</a:t>
            </a:r>
            <a:r>
              <a:rPr lang="cs-CZ" sz="4000" b="1" i="1" dirty="0" smtClean="0">
                <a:solidFill>
                  <a:srgbClr val="C00000"/>
                </a:solidFill>
              </a:rPr>
              <a:t/>
            </a:r>
            <a:br>
              <a:rPr lang="cs-CZ" sz="4000" b="1" i="1" dirty="0" smtClean="0">
                <a:solidFill>
                  <a:srgbClr val="C00000"/>
                </a:solidFill>
              </a:rPr>
            </a:br>
            <a:r>
              <a:rPr lang="cs-CZ" sz="4300" b="1" i="1" dirty="0" smtClean="0">
                <a:solidFill>
                  <a:srgbClr val="C00000"/>
                </a:solidFill>
              </a:rPr>
              <a:t/>
            </a:r>
            <a:br>
              <a:rPr lang="cs-CZ" sz="4300" b="1" i="1" dirty="0" smtClean="0">
                <a:solidFill>
                  <a:srgbClr val="C00000"/>
                </a:solidFill>
              </a:rPr>
            </a:br>
            <a:r>
              <a:rPr lang="cs-CZ" sz="3600" b="1" dirty="0">
                <a:solidFill>
                  <a:srgbClr val="C00000"/>
                </a:solidFill>
              </a:rPr>
              <a:t>Y</a:t>
            </a:r>
            <a:r>
              <a:rPr lang="cs-CZ" sz="3600" b="1" dirty="0" smtClean="0">
                <a:solidFill>
                  <a:srgbClr val="C00000"/>
                </a:solidFill>
              </a:rPr>
              <a:t>MAK2</a:t>
            </a:r>
            <a:endParaRPr sz="3600" b="1" dirty="0">
              <a:solidFill>
                <a:srgbClr val="C00000"/>
              </a:solidFill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</a:t>
            </a:r>
            <a:r>
              <a:rPr lang="cs-CZ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Ing. Ingrid Majerová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11. </a:t>
            </a: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11. 2023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816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17250"/>
            <a:ext cx="7772400" cy="990600"/>
          </a:xfrm>
        </p:spPr>
        <p:txBody>
          <a:bodyPr/>
          <a:lstStyle/>
          <a:p>
            <a:pPr eaLnBrk="1" hangingPunct="1"/>
            <a:r>
              <a:rPr lang="cs-CZ" sz="3600" b="1" dirty="0">
                <a:solidFill>
                  <a:srgbClr val="C00000"/>
                </a:solidFill>
              </a:rPr>
              <a:t>Původní mzdová </a:t>
            </a:r>
            <a:r>
              <a:rPr lang="cs-CZ" sz="3600" b="1" dirty="0" err="1">
                <a:solidFill>
                  <a:srgbClr val="C00000"/>
                </a:solidFill>
              </a:rPr>
              <a:t>Phillipsova</a:t>
            </a:r>
            <a:r>
              <a:rPr lang="cs-CZ" sz="3600" b="1" dirty="0">
                <a:solidFill>
                  <a:srgbClr val="C00000"/>
                </a:solidFill>
              </a:rPr>
              <a:t> křivka </a:t>
            </a:r>
            <a:endParaRPr lang="cs-CZ" altLang="cs-CZ" sz="3600" b="1" dirty="0" smtClean="0">
              <a:solidFill>
                <a:srgbClr val="C00000"/>
              </a:solidFill>
            </a:endParaRP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94A9AC5A-4818-4836-BC57-5E7B35AF9A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122947"/>
            <a:ext cx="8223250" cy="5258803"/>
          </a:xfrm>
        </p:spPr>
        <p:txBody>
          <a:bodyPr>
            <a:noAutofit/>
          </a:bodyPr>
          <a:lstStyle/>
          <a:p>
            <a:pPr marL="342900" algn="just">
              <a:defRPr/>
            </a:pPr>
            <a:r>
              <a:rPr lang="cs-CZ" sz="2400" dirty="0" smtClean="0"/>
              <a:t>A</a:t>
            </a:r>
            <a:r>
              <a:rPr lang="cs-CZ" sz="2400" dirty="0"/>
              <a:t>. W. </a:t>
            </a:r>
            <a:r>
              <a:rPr lang="cs-CZ" sz="2400" dirty="0" err="1"/>
              <a:t>Phillips</a:t>
            </a:r>
            <a:r>
              <a:rPr lang="cs-CZ" sz="2400" dirty="0"/>
              <a:t> – analyzoval období 1861 – 1957 – empirický výzkum </a:t>
            </a:r>
            <a:endParaRPr lang="cs-CZ" sz="2400" dirty="0" smtClean="0"/>
          </a:p>
          <a:p>
            <a:pPr marL="342900" algn="just">
              <a:defRPr/>
            </a:pPr>
            <a:r>
              <a:rPr lang="cs-CZ" sz="2400" dirty="0" smtClean="0"/>
              <a:t>vyjadřovala </a:t>
            </a:r>
            <a:r>
              <a:rPr lang="cs-CZ" sz="2400" dirty="0"/>
              <a:t>inverzní vztah mezi mírou růstu nominálních mezd a nezaměstnaností (uvedený vztah byl v dlouhém období považován za stabilní) </a:t>
            </a:r>
            <a:endParaRPr lang="cs-CZ" sz="2400" dirty="0" smtClean="0"/>
          </a:p>
          <a:p>
            <a:pPr marL="342900" algn="just">
              <a:defRPr/>
            </a:pPr>
            <a:r>
              <a:rPr lang="cs-CZ" sz="2400" dirty="0" smtClean="0"/>
              <a:t>PC </a:t>
            </a:r>
            <a:r>
              <a:rPr lang="cs-CZ" sz="2400" dirty="0"/>
              <a:t>se stala významným nástrojem ekonomické analýzy i hospodářské politiky – do konce 60. let 20. století </a:t>
            </a: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15532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17250"/>
            <a:ext cx="7772400" cy="990600"/>
          </a:xfrm>
        </p:spPr>
        <p:txBody>
          <a:bodyPr/>
          <a:lstStyle/>
          <a:p>
            <a:pPr eaLnBrk="1" hangingPunct="1"/>
            <a:r>
              <a:rPr lang="cs-CZ" sz="3600" b="1" dirty="0" smtClean="0">
                <a:solidFill>
                  <a:srgbClr val="C00000"/>
                </a:solidFill>
              </a:rPr>
              <a:t>Původní mzdová </a:t>
            </a:r>
            <a:r>
              <a:rPr lang="cs-CZ" sz="3600" b="1" dirty="0" err="1" smtClean="0">
                <a:solidFill>
                  <a:srgbClr val="C00000"/>
                </a:solidFill>
              </a:rPr>
              <a:t>Phillipsova</a:t>
            </a:r>
            <a:r>
              <a:rPr lang="cs-CZ" sz="3600" b="1" dirty="0" smtClean="0">
                <a:solidFill>
                  <a:srgbClr val="C00000"/>
                </a:solidFill>
              </a:rPr>
              <a:t> křivka </a:t>
            </a:r>
            <a:endParaRPr lang="cs-CZ" altLang="cs-CZ" sz="3600" b="1" dirty="0" smtClean="0">
              <a:solidFill>
                <a:srgbClr val="C00000"/>
              </a:solidFill>
            </a:endParaRP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94A9AC5A-4818-4836-BC57-5E7B35AF9A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07850"/>
            <a:ext cx="8223250" cy="5073900"/>
          </a:xfrm>
        </p:spPr>
        <p:txBody>
          <a:bodyPr>
            <a:noAutofit/>
          </a:bodyPr>
          <a:lstStyle/>
          <a:p>
            <a:pPr marL="342900" algn="just">
              <a:defRPr/>
            </a:pPr>
            <a:r>
              <a:rPr lang="cs-CZ" sz="2800" dirty="0"/>
              <a:t>Základní vlastnosti původní PC: </a:t>
            </a:r>
            <a:endParaRPr lang="cs-CZ" sz="2800" dirty="0" smtClean="0"/>
          </a:p>
          <a:p>
            <a:pPr marL="800100" lvl="1" algn="just">
              <a:defRPr/>
            </a:pPr>
            <a:r>
              <a:rPr lang="cs-CZ" sz="2400" dirty="0" smtClean="0"/>
              <a:t>negativní </a:t>
            </a:r>
            <a:r>
              <a:rPr lang="cs-CZ" sz="2400" dirty="0"/>
              <a:t>sklon </a:t>
            </a:r>
            <a:endParaRPr lang="cs-CZ" sz="2400" dirty="0" smtClean="0"/>
          </a:p>
          <a:p>
            <a:pPr marL="800100" lvl="1" algn="just">
              <a:defRPr/>
            </a:pPr>
            <a:r>
              <a:rPr lang="cs-CZ" sz="2400" dirty="0" smtClean="0"/>
              <a:t>tvar </a:t>
            </a:r>
            <a:r>
              <a:rPr lang="cs-CZ" sz="2400" dirty="0"/>
              <a:t>hyperboly </a:t>
            </a:r>
            <a:endParaRPr lang="cs-CZ" sz="2400" dirty="0" smtClean="0"/>
          </a:p>
          <a:p>
            <a:pPr marL="800100" lvl="1" algn="just">
              <a:defRPr/>
            </a:pPr>
            <a:r>
              <a:rPr lang="cs-CZ" sz="2400" dirty="0" smtClean="0"/>
              <a:t>křivka </a:t>
            </a:r>
            <a:r>
              <a:rPr lang="cs-CZ" sz="2400" dirty="0"/>
              <a:t>protíná osu x 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5455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17250"/>
            <a:ext cx="7772400" cy="990600"/>
          </a:xfrm>
        </p:spPr>
        <p:txBody>
          <a:bodyPr/>
          <a:lstStyle/>
          <a:p>
            <a:pPr eaLnBrk="1" hangingPunct="1"/>
            <a:r>
              <a:rPr lang="cs-CZ" sz="3600" b="1" dirty="0" err="1">
                <a:solidFill>
                  <a:srgbClr val="C00000"/>
                </a:solidFill>
              </a:rPr>
              <a:t>Phillipsova</a:t>
            </a:r>
            <a:r>
              <a:rPr lang="cs-CZ" sz="3600" b="1" dirty="0">
                <a:solidFill>
                  <a:srgbClr val="C00000"/>
                </a:solidFill>
              </a:rPr>
              <a:t> křivka - originál</a:t>
            </a:r>
            <a:endParaRPr lang="cs-CZ" altLang="cs-CZ" sz="3600" b="1" dirty="0" smtClean="0">
              <a:solidFill>
                <a:srgbClr val="C00000"/>
              </a:solidFill>
            </a:endParaRP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94A9AC5A-4818-4836-BC57-5E7B35AF9A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122947"/>
            <a:ext cx="8223250" cy="5258803"/>
          </a:xfrm>
        </p:spPr>
        <p:txBody>
          <a:bodyPr>
            <a:noAutofit/>
          </a:bodyPr>
          <a:lstStyle/>
          <a:p>
            <a:pPr marL="342900" algn="just">
              <a:defRPr/>
            </a:pPr>
            <a:endParaRPr lang="cs-CZ" altLang="cs-CZ" sz="23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7544" t="30858" r="38246" b="24230"/>
          <a:stretch/>
        </p:blipFill>
        <p:spPr>
          <a:xfrm>
            <a:off x="1288214" y="1307849"/>
            <a:ext cx="6636586" cy="490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4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787734" y="422275"/>
            <a:ext cx="7772400" cy="990600"/>
          </a:xfrm>
        </p:spPr>
        <p:txBody>
          <a:bodyPr/>
          <a:lstStyle/>
          <a:p>
            <a:pPr eaLnBrk="1" hangingPunct="1"/>
            <a:r>
              <a:rPr lang="cs-CZ" sz="3600" b="1" dirty="0">
                <a:solidFill>
                  <a:srgbClr val="C00000"/>
                </a:solidFill>
              </a:rPr>
              <a:t>Původní (mzdová) </a:t>
            </a:r>
            <a:r>
              <a:rPr lang="cs-CZ" sz="3600" b="1" dirty="0" err="1">
                <a:solidFill>
                  <a:srgbClr val="C00000"/>
                </a:solidFill>
              </a:rPr>
              <a:t>Phillipsova</a:t>
            </a:r>
            <a:r>
              <a:rPr lang="cs-CZ" sz="3600" b="1" dirty="0">
                <a:solidFill>
                  <a:srgbClr val="C00000"/>
                </a:solidFill>
              </a:rPr>
              <a:t> křivka </a:t>
            </a:r>
            <a:endParaRPr lang="cs-CZ" altLang="cs-CZ" sz="3600" b="1" dirty="0" smtClean="0">
              <a:solidFill>
                <a:srgbClr val="C00000"/>
              </a:solidFill>
            </a:endParaRPr>
          </a:p>
        </p:txBody>
      </p:sp>
      <p:sp>
        <p:nvSpPr>
          <p:cNvPr id="249859" name="Rectangle 3">
            <a:extLst>
              <a:ext uri="{FF2B5EF4-FFF2-40B4-BE49-F238E27FC236}">
                <a16:creationId xmlns:a16="http://schemas.microsoft.com/office/drawing/2014/main" id="{FBC297CC-60E7-4B4B-BAAE-1D9BF68D40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4663" y="1412875"/>
            <a:ext cx="7842250" cy="5084763"/>
          </a:xfrm>
        </p:spPr>
        <p:txBody>
          <a:bodyPr/>
          <a:lstStyle/>
          <a:p>
            <a:pPr marL="342900" algn="just">
              <a:defRPr/>
            </a:pPr>
            <a:endParaRPr lang="cs-CZ" altLang="cs-CZ" sz="25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7018" t="40838" r="28333" b="13158"/>
          <a:stretch/>
        </p:blipFill>
        <p:spPr>
          <a:xfrm>
            <a:off x="313072" y="1412875"/>
            <a:ext cx="8165432" cy="473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3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787734" y="422275"/>
            <a:ext cx="7772400" cy="990600"/>
          </a:xfrm>
        </p:spPr>
        <p:txBody>
          <a:bodyPr/>
          <a:lstStyle/>
          <a:p>
            <a:pPr eaLnBrk="1" hangingPunct="1"/>
            <a:r>
              <a:rPr lang="cs-CZ" sz="3600" b="1" dirty="0">
                <a:solidFill>
                  <a:srgbClr val="C00000"/>
                </a:solidFill>
              </a:rPr>
              <a:t>Formální vyjádření původní mzdové PC </a:t>
            </a:r>
            <a:endParaRPr lang="cs-CZ" altLang="cs-CZ" sz="3600" b="1" dirty="0">
              <a:solidFill>
                <a:srgbClr val="C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6491" t="42729" r="27018" b="19376"/>
          <a:stretch/>
        </p:blipFill>
        <p:spPr>
          <a:xfrm>
            <a:off x="0" y="1412874"/>
            <a:ext cx="9144000" cy="419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787734" y="422275"/>
            <a:ext cx="7772400" cy="990600"/>
          </a:xfrm>
        </p:spPr>
        <p:txBody>
          <a:bodyPr/>
          <a:lstStyle/>
          <a:p>
            <a:pPr eaLnBrk="1" hangingPunct="1"/>
            <a:r>
              <a:rPr lang="cs-CZ" sz="3600" b="1" dirty="0">
                <a:solidFill>
                  <a:srgbClr val="C00000"/>
                </a:solidFill>
              </a:rPr>
              <a:t>Původní (mzdová) </a:t>
            </a:r>
            <a:r>
              <a:rPr lang="cs-CZ" sz="3600" b="1" dirty="0" err="1">
                <a:solidFill>
                  <a:srgbClr val="C00000"/>
                </a:solidFill>
              </a:rPr>
              <a:t>Phillipsova</a:t>
            </a:r>
            <a:r>
              <a:rPr lang="cs-CZ" sz="3600" b="1" dirty="0">
                <a:solidFill>
                  <a:srgbClr val="C00000"/>
                </a:solidFill>
              </a:rPr>
              <a:t> křivka </a:t>
            </a:r>
            <a:endParaRPr lang="cs-CZ" altLang="cs-CZ" sz="3600" b="1" dirty="0" smtClean="0">
              <a:solidFill>
                <a:srgbClr val="C00000"/>
              </a:solidFill>
            </a:endParaRPr>
          </a:p>
        </p:txBody>
      </p:sp>
      <p:sp>
        <p:nvSpPr>
          <p:cNvPr id="249859" name="Rectangle 3">
            <a:extLst>
              <a:ext uri="{FF2B5EF4-FFF2-40B4-BE49-F238E27FC236}">
                <a16:creationId xmlns:a16="http://schemas.microsoft.com/office/drawing/2014/main" id="{FBC297CC-60E7-4B4B-BAAE-1D9BF68D40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4663" y="1412875"/>
            <a:ext cx="7842250" cy="5084763"/>
          </a:xfrm>
        </p:spPr>
        <p:txBody>
          <a:bodyPr/>
          <a:lstStyle/>
          <a:p>
            <a:pPr marL="342900" algn="just">
              <a:defRPr/>
            </a:pPr>
            <a:r>
              <a:rPr lang="cs-CZ" sz="2800" dirty="0"/>
              <a:t>P. A. </a:t>
            </a:r>
            <a:r>
              <a:rPr lang="cs-CZ" sz="2800" dirty="0" err="1"/>
              <a:t>Samuelson</a:t>
            </a:r>
            <a:r>
              <a:rPr lang="cs-CZ" sz="2800" dirty="0"/>
              <a:t>, R. M. </a:t>
            </a:r>
            <a:r>
              <a:rPr lang="cs-CZ" sz="2800" dirty="0" err="1"/>
              <a:t>Sollow</a:t>
            </a:r>
            <a:r>
              <a:rPr lang="cs-CZ" sz="2800" dirty="0"/>
              <a:t> </a:t>
            </a:r>
            <a:endParaRPr lang="cs-CZ" sz="2800" dirty="0" smtClean="0"/>
          </a:p>
          <a:p>
            <a:pPr marL="342900" algn="just">
              <a:defRPr/>
            </a:pPr>
            <a:r>
              <a:rPr lang="cs-CZ" sz="2800" dirty="0" smtClean="0"/>
              <a:t>vyjadřuje </a:t>
            </a:r>
            <a:r>
              <a:rPr lang="cs-CZ" sz="2800" dirty="0"/>
              <a:t>inverzní vztah mezi mírou růstu inflace (cenové hladiny) a mírou nezaměstnanosti </a:t>
            </a:r>
            <a:endParaRPr lang="cs-CZ" sz="2800" dirty="0" smtClean="0"/>
          </a:p>
          <a:p>
            <a:pPr marL="342900" algn="just">
              <a:defRPr/>
            </a:pPr>
            <a:r>
              <a:rPr lang="cs-CZ" sz="2800" dirty="0" smtClean="0"/>
              <a:t>míra </a:t>
            </a:r>
            <a:r>
              <a:rPr lang="cs-CZ" sz="2800" dirty="0"/>
              <a:t>inflace: </a:t>
            </a:r>
            <a:endParaRPr lang="cs-CZ" sz="2800" dirty="0" smtClean="0"/>
          </a:p>
          <a:p>
            <a:pPr marL="342900" algn="just">
              <a:defRPr/>
            </a:pPr>
            <a:endParaRPr lang="cs-CZ" sz="2800" dirty="0"/>
          </a:p>
          <a:p>
            <a:pPr marL="342900" algn="just">
              <a:defRPr/>
            </a:pPr>
            <a:endParaRPr lang="cs-CZ" sz="2800" dirty="0" smtClean="0"/>
          </a:p>
          <a:p>
            <a:pPr marL="342900" algn="just">
              <a:defRPr/>
            </a:pPr>
            <a:r>
              <a:rPr lang="cs-CZ" sz="2800" dirty="0" smtClean="0"/>
              <a:t>Žádoucí </a:t>
            </a:r>
            <a:r>
              <a:rPr lang="cs-CZ" sz="2800" dirty="0"/>
              <a:t>nízká míra nezaměstnanosti je doprovázena nežádoucí vysokou mírou inflace. </a:t>
            </a:r>
            <a:endParaRPr lang="cs-CZ" sz="2800" dirty="0" smtClean="0"/>
          </a:p>
          <a:p>
            <a:pPr marL="342900" algn="just">
              <a:defRPr/>
            </a:pPr>
            <a:r>
              <a:rPr lang="cs-CZ" sz="2800" dirty="0" smtClean="0"/>
              <a:t>Vysoká </a:t>
            </a:r>
            <a:r>
              <a:rPr lang="cs-CZ" sz="2800" dirty="0"/>
              <a:t>míra nezaměstnanosti je doprovázena nízkou mírou inflace, resp. negativní inflací.</a:t>
            </a:r>
            <a:endParaRPr lang="cs-CZ" altLang="cs-CZ" sz="25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13158" t="56433" r="77018" b="33898"/>
          <a:stretch/>
        </p:blipFill>
        <p:spPr>
          <a:xfrm>
            <a:off x="2973469" y="2855494"/>
            <a:ext cx="2528971" cy="139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5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787734" y="422275"/>
            <a:ext cx="7772400" cy="990600"/>
          </a:xfrm>
        </p:spPr>
        <p:txBody>
          <a:bodyPr/>
          <a:lstStyle/>
          <a:p>
            <a:pPr eaLnBrk="1" hangingPunct="1"/>
            <a:r>
              <a:rPr lang="cs-CZ" sz="3600" b="1" dirty="0">
                <a:solidFill>
                  <a:srgbClr val="C00000"/>
                </a:solidFill>
              </a:rPr>
              <a:t>Modifikovaná </a:t>
            </a:r>
            <a:r>
              <a:rPr lang="cs-CZ" sz="3600" b="1" dirty="0" err="1">
                <a:solidFill>
                  <a:srgbClr val="C00000"/>
                </a:solidFill>
              </a:rPr>
              <a:t>Phillipsova</a:t>
            </a:r>
            <a:r>
              <a:rPr lang="cs-CZ" sz="3600" b="1" dirty="0">
                <a:solidFill>
                  <a:srgbClr val="C00000"/>
                </a:solidFill>
              </a:rPr>
              <a:t> křivka</a:t>
            </a:r>
            <a:endParaRPr lang="cs-CZ" altLang="cs-CZ" sz="3600" b="1" dirty="0" smtClean="0">
              <a:solidFill>
                <a:srgbClr val="C00000"/>
              </a:solidFill>
            </a:endParaRPr>
          </a:p>
        </p:txBody>
      </p:sp>
      <p:sp>
        <p:nvSpPr>
          <p:cNvPr id="249859" name="Rectangle 3">
            <a:extLst>
              <a:ext uri="{FF2B5EF4-FFF2-40B4-BE49-F238E27FC236}">
                <a16:creationId xmlns:a16="http://schemas.microsoft.com/office/drawing/2014/main" id="{FBC297CC-60E7-4B4B-BAAE-1D9BF68D40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4663" y="1412875"/>
            <a:ext cx="7842250" cy="5084763"/>
          </a:xfrm>
        </p:spPr>
        <p:txBody>
          <a:bodyPr/>
          <a:lstStyle/>
          <a:p>
            <a:pPr marL="342900" algn="just">
              <a:defRPr/>
            </a:pPr>
            <a:endParaRPr lang="cs-CZ" altLang="cs-CZ" sz="25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6491" t="35224" r="33947" b="15497"/>
          <a:stretch/>
        </p:blipFill>
        <p:spPr>
          <a:xfrm>
            <a:off x="1131220" y="1667886"/>
            <a:ext cx="6529136" cy="457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3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2300"/>
            <a:ext cx="8229600" cy="9779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Efekt nepříznivého nabídkového šoku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5664"/>
            <a:ext cx="8229600" cy="2053388"/>
          </a:xfrm>
        </p:spPr>
        <p:txBody>
          <a:bodyPr>
            <a:normAutofit fontScale="85000" lnSpcReduction="10000"/>
          </a:bodyPr>
          <a:lstStyle/>
          <a:p>
            <a:pPr algn="just">
              <a:defRPr/>
            </a:pPr>
            <a:r>
              <a:rPr lang="cs-CZ" sz="2000" dirty="0" smtClean="0"/>
              <a:t>Výchozí </a:t>
            </a:r>
            <a:r>
              <a:rPr lang="cs-CZ" sz="2000" dirty="0"/>
              <a:t>situace - produkční funkce F0, nová produkční funkce F1 – v důsledku nepříznivého nabídkového šoku posunuta oproti původní produkční funkci dolů. </a:t>
            </a:r>
            <a:endParaRPr lang="cs-CZ" sz="2000" dirty="0" smtClean="0"/>
          </a:p>
          <a:p>
            <a:pPr algn="just">
              <a:defRPr/>
            </a:pPr>
            <a:r>
              <a:rPr lang="cs-CZ" sz="2000" dirty="0" smtClean="0"/>
              <a:t>V </a:t>
            </a:r>
            <a:r>
              <a:rPr lang="cs-CZ" sz="2000" dirty="0"/>
              <a:t>důsledku nepříznivého nabídkového šoku klesá produktivita práce a klesá i produkce. </a:t>
            </a:r>
            <a:endParaRPr lang="cs-CZ" sz="2000" dirty="0" smtClean="0"/>
          </a:p>
          <a:p>
            <a:pPr algn="just">
              <a:defRPr/>
            </a:pPr>
            <a:r>
              <a:rPr lang="cs-CZ" sz="2000" dirty="0" smtClean="0"/>
              <a:t>Posun </a:t>
            </a:r>
            <a:r>
              <a:rPr lang="cs-CZ" sz="2000" dirty="0"/>
              <a:t>křivky ND - dopad poklesu produktivity práce při každé úrovni zaměstnanosti. </a:t>
            </a:r>
            <a:endParaRPr lang="cs-CZ" sz="2000" dirty="0" smtClean="0"/>
          </a:p>
          <a:p>
            <a:pPr algn="just">
              <a:defRPr/>
            </a:pPr>
            <a:r>
              <a:rPr lang="cs-CZ" sz="2000" dirty="0" smtClean="0"/>
              <a:t>Pokles </a:t>
            </a:r>
            <a:r>
              <a:rPr lang="cs-CZ" sz="2000" dirty="0"/>
              <a:t>zaměstnanosti - vyvolaný nepříznivým nabídkovým šokem - závisí na sklonu křivky agregátní nabídky práce NS0.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8860" t="40059" r="32105" b="32651"/>
          <a:stretch/>
        </p:blipFill>
        <p:spPr>
          <a:xfrm>
            <a:off x="1331495" y="3320715"/>
            <a:ext cx="7138736" cy="280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1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787734" y="422275"/>
            <a:ext cx="7772400" cy="990600"/>
          </a:xfrm>
        </p:spPr>
        <p:txBody>
          <a:bodyPr/>
          <a:lstStyle/>
          <a:p>
            <a:pPr eaLnBrk="1" hangingPunct="1"/>
            <a:r>
              <a:rPr lang="cs-CZ" sz="3600" b="1" dirty="0">
                <a:solidFill>
                  <a:srgbClr val="C00000"/>
                </a:solidFill>
              </a:rPr>
              <a:t>Rozšíření PC o míru očekávané inflace </a:t>
            </a:r>
            <a:endParaRPr lang="cs-CZ" altLang="cs-CZ" sz="3600" b="1" dirty="0" smtClean="0">
              <a:solidFill>
                <a:srgbClr val="C00000"/>
              </a:solidFill>
            </a:endParaRPr>
          </a:p>
        </p:txBody>
      </p:sp>
      <p:sp>
        <p:nvSpPr>
          <p:cNvPr id="249859" name="Rectangle 3">
            <a:extLst>
              <a:ext uri="{FF2B5EF4-FFF2-40B4-BE49-F238E27FC236}">
                <a16:creationId xmlns:a16="http://schemas.microsoft.com/office/drawing/2014/main" id="{FBC297CC-60E7-4B4B-BAAE-1D9BF68D40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4663" y="1412875"/>
            <a:ext cx="7842250" cy="5084763"/>
          </a:xfrm>
        </p:spPr>
        <p:txBody>
          <a:bodyPr>
            <a:normAutofit fontScale="92500" lnSpcReduction="20000"/>
          </a:bodyPr>
          <a:lstStyle/>
          <a:p>
            <a:pPr marL="342900" algn="just">
              <a:defRPr/>
            </a:pPr>
            <a:r>
              <a:rPr lang="cs-CZ" sz="2800" dirty="0" err="1"/>
              <a:t>Friedman</a:t>
            </a:r>
            <a:r>
              <a:rPr lang="cs-CZ" sz="2800" dirty="0"/>
              <a:t>, M., </a:t>
            </a:r>
            <a:r>
              <a:rPr lang="cs-CZ" sz="2800" dirty="0" err="1"/>
              <a:t>Phelps</a:t>
            </a:r>
            <a:r>
              <a:rPr lang="cs-CZ" sz="2800" dirty="0"/>
              <a:t>, E. – analýza původní PC </a:t>
            </a:r>
            <a:endParaRPr lang="cs-CZ" sz="2800" dirty="0" smtClean="0"/>
          </a:p>
          <a:p>
            <a:pPr marL="342900" algn="just">
              <a:defRPr/>
            </a:pPr>
            <a:r>
              <a:rPr lang="cs-CZ" sz="2800" dirty="0" smtClean="0"/>
              <a:t>V </a:t>
            </a:r>
            <a:r>
              <a:rPr lang="cs-CZ" sz="2800" dirty="0"/>
              <a:t>70. letech současně vysoká a rostoucí míra nezaměstnanosti a vysoká a rostoucí míra inflace </a:t>
            </a:r>
            <a:endParaRPr lang="cs-CZ" sz="2800" dirty="0" smtClean="0"/>
          </a:p>
          <a:p>
            <a:pPr marL="342900" algn="just">
              <a:defRPr/>
            </a:pPr>
            <a:r>
              <a:rPr lang="cs-CZ" sz="2800" b="1" dirty="0" smtClean="0"/>
              <a:t>Dlouhodobě </a:t>
            </a:r>
            <a:r>
              <a:rPr lang="cs-CZ" sz="2800" b="1" dirty="0"/>
              <a:t>není substituce mezi mírou nezaměstnanosti a mírou inflace </a:t>
            </a:r>
            <a:r>
              <a:rPr lang="cs-CZ" sz="2800" dirty="0" smtClean="0"/>
              <a:t> </a:t>
            </a:r>
          </a:p>
          <a:p>
            <a:pPr marL="342900" algn="just">
              <a:defRPr/>
            </a:pPr>
            <a:r>
              <a:rPr lang="cs-CZ" sz="2800" dirty="0" smtClean="0"/>
              <a:t>Tvůrci </a:t>
            </a:r>
            <a:r>
              <a:rPr lang="cs-CZ" sz="2800" dirty="0"/>
              <a:t>hospodářské politiky mohou v krátkém období prostřednictvím fiskální a monetární politiky měnit produkci a zaměstnanost: </a:t>
            </a:r>
            <a:endParaRPr lang="cs-CZ" sz="2800" dirty="0" smtClean="0"/>
          </a:p>
          <a:p>
            <a:pPr marL="800100" lvl="1" algn="just">
              <a:defRPr/>
            </a:pPr>
            <a:r>
              <a:rPr lang="cs-CZ" sz="2400" dirty="0" smtClean="0"/>
              <a:t>zvýšení </a:t>
            </a:r>
            <a:r>
              <a:rPr lang="cs-CZ" sz="2400" dirty="0"/>
              <a:t>agregátní poptávky vede ke snížení míry nezaměstnanosti a zvýšení míry inflace </a:t>
            </a:r>
            <a:endParaRPr lang="cs-CZ" sz="2400" dirty="0" smtClean="0"/>
          </a:p>
          <a:p>
            <a:pPr marL="800100" lvl="1" algn="just">
              <a:defRPr/>
            </a:pPr>
            <a:r>
              <a:rPr lang="cs-CZ" sz="2400" dirty="0" smtClean="0"/>
              <a:t>snížení </a:t>
            </a:r>
            <a:r>
              <a:rPr lang="cs-CZ" sz="2400" dirty="0"/>
              <a:t>agregátní poptávky vede ke zvýšení nezaměstnanost a snížení inflace </a:t>
            </a:r>
            <a:endParaRPr lang="cs-CZ" sz="2400" dirty="0" smtClean="0"/>
          </a:p>
          <a:p>
            <a:pPr marL="342900" algn="just">
              <a:defRPr/>
            </a:pPr>
            <a:r>
              <a:rPr lang="cs-CZ" sz="2800" dirty="0" smtClean="0"/>
              <a:t>Substituce </a:t>
            </a:r>
            <a:r>
              <a:rPr lang="cs-CZ" sz="2800" dirty="0"/>
              <a:t>mezi nezaměstnaností a inflaci, kterou implikuje rozšířená </a:t>
            </a:r>
            <a:r>
              <a:rPr lang="cs-CZ" sz="2800" dirty="0" err="1"/>
              <a:t>Phillipsova</a:t>
            </a:r>
            <a:r>
              <a:rPr lang="cs-CZ" sz="2800" dirty="0"/>
              <a:t> křivka, se nazývá "krátkodobá </a:t>
            </a:r>
            <a:r>
              <a:rPr lang="cs-CZ" sz="2800" dirty="0" err="1"/>
              <a:t>Phillipsova</a:t>
            </a:r>
            <a:r>
              <a:rPr lang="cs-CZ" sz="2800" dirty="0"/>
              <a:t> křivka".</a:t>
            </a:r>
            <a:endParaRPr lang="cs-CZ" altLang="cs-CZ" sz="2500" dirty="0"/>
          </a:p>
        </p:txBody>
      </p:sp>
    </p:spTree>
    <p:extLst>
      <p:ext uri="{BB962C8B-B14F-4D97-AF65-F5344CB8AC3E}">
        <p14:creationId xmlns:p14="http://schemas.microsoft.com/office/powerpoint/2010/main" val="281609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787734" y="422275"/>
            <a:ext cx="7772400" cy="990600"/>
          </a:xfrm>
        </p:spPr>
        <p:txBody>
          <a:bodyPr/>
          <a:lstStyle/>
          <a:p>
            <a:pPr eaLnBrk="1" hangingPunct="1"/>
            <a:r>
              <a:rPr lang="nn-NO" sz="3600" b="1" dirty="0">
                <a:solidFill>
                  <a:srgbClr val="C00000"/>
                </a:solidFill>
              </a:rPr>
              <a:t>M. Friedman – kritika Phillipsovy křivky</a:t>
            </a:r>
            <a:endParaRPr lang="cs-CZ" altLang="cs-CZ" sz="3600" b="1" dirty="0" smtClean="0">
              <a:solidFill>
                <a:srgbClr val="C00000"/>
              </a:solidFill>
            </a:endParaRPr>
          </a:p>
        </p:txBody>
      </p:sp>
      <p:sp>
        <p:nvSpPr>
          <p:cNvPr id="249859" name="Rectangle 3">
            <a:extLst>
              <a:ext uri="{FF2B5EF4-FFF2-40B4-BE49-F238E27FC236}">
                <a16:creationId xmlns:a16="http://schemas.microsoft.com/office/drawing/2014/main" id="{FBC297CC-60E7-4B4B-BAAE-1D9BF68D40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4663" y="1412875"/>
            <a:ext cx="7842250" cy="5084763"/>
          </a:xfrm>
        </p:spPr>
        <p:txBody>
          <a:bodyPr>
            <a:normAutofit fontScale="77500" lnSpcReduction="20000"/>
          </a:bodyPr>
          <a:lstStyle/>
          <a:p>
            <a:pPr marL="342900" algn="just">
              <a:defRPr/>
            </a:pPr>
            <a:r>
              <a:rPr lang="cs-CZ" sz="2800" i="1" dirty="0"/>
              <a:t>Vznik peněžních iluzí a adaptivních inflačních očekáváních - krátkodobě zaměnitelnost mezi inflací a nezaměstnaností </a:t>
            </a:r>
            <a:endParaRPr lang="cs-CZ" sz="2800" i="1" dirty="0" smtClean="0"/>
          </a:p>
          <a:p>
            <a:pPr marL="342900" algn="just">
              <a:defRPr/>
            </a:pPr>
            <a:r>
              <a:rPr lang="cs-CZ" sz="2800" dirty="0" smtClean="0"/>
              <a:t>Zaměstnanci </a:t>
            </a:r>
            <a:r>
              <a:rPr lang="cs-CZ" sz="2800" dirty="0"/>
              <a:t>v krátkém období </a:t>
            </a:r>
            <a:r>
              <a:rPr lang="cs-CZ" sz="2800" b="1" dirty="0"/>
              <a:t>neschopni rozlišit mezi růstem nominálních a reálných mezd </a:t>
            </a:r>
            <a:r>
              <a:rPr lang="cs-CZ" sz="2800" dirty="0"/>
              <a:t>- zvyšují nabídku práce, nezaměstnaní ochotni při vyšších nominálních mzdách vzdát se podpor v nezaměstnanosti, nastoupit do práce, nezaměstnanost klesá. </a:t>
            </a:r>
            <a:endParaRPr lang="cs-CZ" sz="2800" dirty="0" smtClean="0"/>
          </a:p>
          <a:p>
            <a:pPr marL="342900" algn="just">
              <a:defRPr/>
            </a:pPr>
            <a:r>
              <a:rPr lang="cs-CZ" sz="2800" dirty="0" smtClean="0"/>
              <a:t>Firmy </a:t>
            </a:r>
            <a:r>
              <a:rPr lang="cs-CZ" sz="2800" b="1" dirty="0"/>
              <a:t>neschopny odlišit v krátkém období inflační růst cen </a:t>
            </a:r>
            <a:r>
              <a:rPr lang="cs-CZ" sz="2800" dirty="0"/>
              <a:t>od růstu cen svých výrobků a zvyšují produkci. </a:t>
            </a:r>
            <a:endParaRPr lang="cs-CZ" sz="2800" dirty="0" smtClean="0"/>
          </a:p>
          <a:p>
            <a:pPr marL="342900" algn="just">
              <a:defRPr/>
            </a:pPr>
            <a:r>
              <a:rPr lang="cs-CZ" sz="2800" b="1" dirty="0" smtClean="0"/>
              <a:t>Po </a:t>
            </a:r>
            <a:r>
              <a:rPr lang="cs-CZ" sz="2800" b="1" dirty="0"/>
              <a:t>čase však tyto iluze vyprchají - úroveň přirozené nezaměstnanosti. </a:t>
            </a:r>
            <a:endParaRPr lang="cs-CZ" sz="2800" b="1" dirty="0" smtClean="0"/>
          </a:p>
          <a:p>
            <a:pPr marL="342900" algn="just">
              <a:defRPr/>
            </a:pPr>
            <a:r>
              <a:rPr lang="cs-CZ" sz="2800" b="1" dirty="0" smtClean="0"/>
              <a:t>Přirozená </a:t>
            </a:r>
            <a:r>
              <a:rPr lang="cs-CZ" sz="2800" b="1" dirty="0"/>
              <a:t>míra nezaměstnanosti </a:t>
            </a:r>
            <a:r>
              <a:rPr lang="cs-CZ" sz="2800" dirty="0"/>
              <a:t>- stav, kdy při existující nezaměstnanosti nedochází ani k akceleraci či </a:t>
            </a:r>
            <a:r>
              <a:rPr lang="cs-CZ" sz="2800" dirty="0" err="1"/>
              <a:t>deceleraci</a:t>
            </a:r>
            <a:r>
              <a:rPr lang="cs-CZ" sz="2800" dirty="0"/>
              <a:t> inflace, tj. kdy míra inflace je stálá. • Přirozená míra nezaměstnanosti nemůže být snížena krátkodobým stimulováním poptávky za cenu zvýšené inflace, může být řešena jen odstraněním příčin, které ji vyvolávají.</a:t>
            </a:r>
            <a:endParaRPr lang="cs-CZ" altLang="cs-CZ" sz="2500" dirty="0"/>
          </a:p>
        </p:txBody>
      </p:sp>
    </p:spTree>
    <p:extLst>
      <p:ext uri="{BB962C8B-B14F-4D97-AF65-F5344CB8AC3E}">
        <p14:creationId xmlns:p14="http://schemas.microsoft.com/office/powerpoint/2010/main" val="16941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787734" y="422275"/>
            <a:ext cx="7772400" cy="990600"/>
          </a:xfrm>
        </p:spPr>
        <p:txBody>
          <a:bodyPr/>
          <a:lstStyle/>
          <a:p>
            <a:pPr eaLnBrk="1" hangingPunct="1"/>
            <a:r>
              <a:rPr lang="nn-NO" sz="3600" b="1" dirty="0">
                <a:solidFill>
                  <a:srgbClr val="C00000"/>
                </a:solidFill>
              </a:rPr>
              <a:t>M. Friedman – kritika Phillipsovy křivky</a:t>
            </a:r>
            <a:endParaRPr lang="cs-CZ" altLang="cs-CZ" sz="3600" b="1" dirty="0" smtClean="0">
              <a:solidFill>
                <a:srgbClr val="C00000"/>
              </a:solidFill>
            </a:endParaRPr>
          </a:p>
        </p:txBody>
      </p:sp>
      <p:sp>
        <p:nvSpPr>
          <p:cNvPr id="249859" name="Rectangle 3">
            <a:extLst>
              <a:ext uri="{FF2B5EF4-FFF2-40B4-BE49-F238E27FC236}">
                <a16:creationId xmlns:a16="http://schemas.microsoft.com/office/drawing/2014/main" id="{FBC297CC-60E7-4B4B-BAAE-1D9BF68D40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4663" y="1412875"/>
            <a:ext cx="7842250" cy="5084763"/>
          </a:xfrm>
        </p:spPr>
        <p:txBody>
          <a:bodyPr>
            <a:normAutofit fontScale="77500" lnSpcReduction="20000"/>
          </a:bodyPr>
          <a:lstStyle/>
          <a:p>
            <a:pPr marL="342900" algn="just">
              <a:defRPr/>
            </a:pPr>
            <a:r>
              <a:rPr lang="cs-CZ" sz="2800" dirty="0"/>
              <a:t>Adaptivní inflační očekávání - vyjadřují chování hospodářských subjektů při existující inflaci, očekávají její průběh i v budoucnu. </a:t>
            </a:r>
            <a:endParaRPr lang="cs-CZ" sz="2800" dirty="0" smtClean="0"/>
          </a:p>
          <a:p>
            <a:pPr marL="342900" algn="just">
              <a:defRPr/>
            </a:pPr>
            <a:r>
              <a:rPr lang="cs-CZ" sz="2800" dirty="0" smtClean="0"/>
              <a:t>Subjekty </a:t>
            </a:r>
            <a:r>
              <a:rPr lang="cs-CZ" sz="2800" dirty="0"/>
              <a:t>zabudovávají inflační impulzy do svých představ o mzdách, o vývoji budoucích cen, do dlouhodobých smluv. </a:t>
            </a:r>
            <a:endParaRPr lang="cs-CZ" sz="2800" dirty="0" smtClean="0"/>
          </a:p>
          <a:p>
            <a:pPr marL="342900" algn="just">
              <a:defRPr/>
            </a:pPr>
            <a:r>
              <a:rPr lang="cs-CZ" sz="2800" b="1" dirty="0" smtClean="0"/>
              <a:t>Očekávaná </a:t>
            </a:r>
            <a:r>
              <a:rPr lang="cs-CZ" sz="2800" b="1" dirty="0"/>
              <a:t>inflace se změní na reálnou </a:t>
            </a:r>
            <a:r>
              <a:rPr lang="cs-CZ" sz="2800" dirty="0"/>
              <a:t>- závažný dopad na její průběh. </a:t>
            </a:r>
            <a:endParaRPr lang="cs-CZ" sz="2800" dirty="0" smtClean="0"/>
          </a:p>
          <a:p>
            <a:pPr marL="342900" algn="just">
              <a:defRPr/>
            </a:pPr>
            <a:r>
              <a:rPr lang="cs-CZ" sz="2800" dirty="0" smtClean="0"/>
              <a:t>Návrat </a:t>
            </a:r>
            <a:r>
              <a:rPr lang="cs-CZ" sz="2800" dirty="0"/>
              <a:t>ekonomiky na úroveň přirozené nezaměstnanosti není doprovázen snížením inflace na předchozí úroveň - inflace setrvává jako důsledek zabudování inflačních adaptivních očekávání. </a:t>
            </a:r>
            <a:endParaRPr lang="cs-CZ" sz="2800" dirty="0" smtClean="0"/>
          </a:p>
          <a:p>
            <a:pPr marL="342900" algn="just">
              <a:defRPr/>
            </a:pPr>
            <a:r>
              <a:rPr lang="cs-CZ" sz="2800" b="1" dirty="0" smtClean="0"/>
              <a:t>Závažný </a:t>
            </a:r>
            <a:r>
              <a:rPr lang="cs-CZ" sz="2800" b="1" dirty="0"/>
              <a:t>vliv na realizaci hospodářské politiky, která by usilovala o stimulování agregátní poptávky </a:t>
            </a:r>
            <a:r>
              <a:rPr lang="cs-CZ" sz="2800" dirty="0"/>
              <a:t>- jejím výsledkem bude vyšší úroveň inflace - tyto </a:t>
            </a:r>
            <a:r>
              <a:rPr lang="cs-CZ" sz="2800" dirty="0" err="1"/>
              <a:t>Friedmanovy</a:t>
            </a:r>
            <a:r>
              <a:rPr lang="cs-CZ" sz="2800" dirty="0"/>
              <a:t> teoretické představy se později potvrdily - v 70. letech minulého století se keynesiánská hospodářská politika vlád v řadě vyspělých zemí dostala do krize. </a:t>
            </a:r>
            <a:endParaRPr lang="cs-CZ" altLang="cs-CZ" sz="2500" dirty="0"/>
          </a:p>
        </p:txBody>
      </p:sp>
    </p:spTree>
    <p:extLst>
      <p:ext uri="{BB962C8B-B14F-4D97-AF65-F5344CB8AC3E}">
        <p14:creationId xmlns:p14="http://schemas.microsoft.com/office/powerpoint/2010/main" val="25852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787734" y="422275"/>
            <a:ext cx="7772400" cy="990600"/>
          </a:xfrm>
        </p:spPr>
        <p:txBody>
          <a:bodyPr/>
          <a:lstStyle/>
          <a:p>
            <a:pPr eaLnBrk="1" hangingPunct="1"/>
            <a:r>
              <a:rPr lang="cs-CZ" sz="3600" b="1" dirty="0">
                <a:solidFill>
                  <a:srgbClr val="C00000"/>
                </a:solidFill>
              </a:rPr>
              <a:t>Krátkodobá a dlouhodobá PC </a:t>
            </a:r>
            <a:endParaRPr lang="cs-CZ" altLang="cs-CZ" sz="3600" b="1" dirty="0" smtClean="0">
              <a:solidFill>
                <a:srgbClr val="C00000"/>
              </a:solidFill>
            </a:endParaRPr>
          </a:p>
        </p:txBody>
      </p:sp>
      <p:sp>
        <p:nvSpPr>
          <p:cNvPr id="249859" name="Rectangle 3">
            <a:extLst>
              <a:ext uri="{FF2B5EF4-FFF2-40B4-BE49-F238E27FC236}">
                <a16:creationId xmlns:a16="http://schemas.microsoft.com/office/drawing/2014/main" id="{FBC297CC-60E7-4B4B-BAAE-1D9BF68D40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4663" y="1412875"/>
            <a:ext cx="7842250" cy="5084763"/>
          </a:xfrm>
        </p:spPr>
        <p:txBody>
          <a:bodyPr>
            <a:normAutofit/>
          </a:bodyPr>
          <a:lstStyle/>
          <a:p>
            <a:pPr marL="342900" algn="just">
              <a:defRPr/>
            </a:pPr>
            <a:endParaRPr lang="cs-CZ" altLang="cs-CZ" sz="25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5175" t="33509" r="26754" b="15029"/>
          <a:stretch/>
        </p:blipFill>
        <p:spPr>
          <a:xfrm>
            <a:off x="745038" y="1202586"/>
            <a:ext cx="8046111" cy="484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1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787734" y="422275"/>
            <a:ext cx="7772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600" b="1" dirty="0">
                <a:solidFill>
                  <a:srgbClr val="C00000"/>
                </a:solidFill>
              </a:rPr>
              <a:t>Mechanismus formování očekávané inflace </a:t>
            </a:r>
            <a:endParaRPr lang="cs-CZ" altLang="cs-CZ" sz="3600" b="1" dirty="0" smtClean="0">
              <a:solidFill>
                <a:srgbClr val="C00000"/>
              </a:solidFill>
            </a:endParaRPr>
          </a:p>
        </p:txBody>
      </p:sp>
      <p:sp>
        <p:nvSpPr>
          <p:cNvPr id="249859" name="Rectangle 3">
            <a:extLst>
              <a:ext uri="{FF2B5EF4-FFF2-40B4-BE49-F238E27FC236}">
                <a16:creationId xmlns:a16="http://schemas.microsoft.com/office/drawing/2014/main" id="{FBC297CC-60E7-4B4B-BAAE-1D9BF68D40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4663" y="1155033"/>
            <a:ext cx="7842250" cy="5342606"/>
          </a:xfrm>
        </p:spPr>
        <p:txBody>
          <a:bodyPr>
            <a:normAutofit fontScale="92500" lnSpcReduction="10000"/>
          </a:bodyPr>
          <a:lstStyle/>
          <a:p>
            <a:pPr marL="342900" algn="just">
              <a:defRPr/>
            </a:pPr>
            <a:r>
              <a:rPr lang="cs-CZ" sz="2800" dirty="0"/>
              <a:t>ADAPTIVNÍ OČEKÁVÁNÍ (</a:t>
            </a:r>
            <a:r>
              <a:rPr lang="cs-CZ" sz="2800" dirty="0" err="1"/>
              <a:t>Friedman</a:t>
            </a:r>
            <a:r>
              <a:rPr lang="cs-CZ" sz="2800" dirty="0"/>
              <a:t>) – formují se na základě minulého vývoje, vycházejí z dřívějších zkušeností a v souladu s nimi lidé formují své představy o </a:t>
            </a:r>
            <a:r>
              <a:rPr lang="cs-CZ" sz="2800" dirty="0" smtClean="0"/>
              <a:t>budoucnosti</a:t>
            </a:r>
          </a:p>
          <a:p>
            <a:pPr marL="342900" algn="just">
              <a:defRPr/>
            </a:pPr>
            <a:endParaRPr lang="cs-CZ" sz="2800" dirty="0"/>
          </a:p>
          <a:p>
            <a:pPr marL="342900" algn="just">
              <a:defRPr/>
            </a:pPr>
            <a:endParaRPr lang="cs-CZ" sz="2800" dirty="0" smtClean="0"/>
          </a:p>
          <a:p>
            <a:pPr marL="342900" algn="just">
              <a:defRPr/>
            </a:pPr>
            <a:r>
              <a:rPr lang="cs-CZ" sz="2800" dirty="0"/>
              <a:t>Očekávaná míra inflace v období t = očekávané míře inflace pro současné období t-1 korigované o chybu v předpovědi v tomto období. </a:t>
            </a:r>
            <a:endParaRPr lang="cs-CZ" sz="2800" dirty="0" smtClean="0"/>
          </a:p>
          <a:p>
            <a:pPr marL="342900" algn="just">
              <a:defRPr/>
            </a:pPr>
            <a:r>
              <a:rPr lang="cs-CZ" sz="2800" b="1" dirty="0" smtClean="0"/>
              <a:t>Koeficient </a:t>
            </a:r>
            <a:r>
              <a:rPr lang="cs-CZ" sz="2800" b="1" dirty="0"/>
              <a:t>j </a:t>
            </a:r>
            <a:r>
              <a:rPr lang="cs-CZ" sz="2800" dirty="0"/>
              <a:t>= stupeň a rychlost přizpůsobení očekávané inflace směrem ke skutečné míře inflace – </a:t>
            </a:r>
            <a:r>
              <a:rPr lang="cs-CZ" sz="2800" b="1" dirty="0"/>
              <a:t>pokud j nízké - inflační očekávání se mění jen velmi pomalu ve vztahu ke skutečné míře inflace. </a:t>
            </a:r>
            <a:endParaRPr lang="cs-CZ" sz="2800" b="1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11316" t="42077" r="73684" b="53236"/>
          <a:stretch/>
        </p:blipFill>
        <p:spPr>
          <a:xfrm>
            <a:off x="930442" y="2855494"/>
            <a:ext cx="2743199" cy="48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9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787733" y="358106"/>
            <a:ext cx="7772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600" b="1" dirty="0">
                <a:solidFill>
                  <a:srgbClr val="C00000"/>
                </a:solidFill>
              </a:rPr>
              <a:t>Mechanismus formování očekávané inflace </a:t>
            </a:r>
            <a:endParaRPr lang="cs-CZ" altLang="cs-CZ" sz="3600" b="1" dirty="0" smtClean="0">
              <a:solidFill>
                <a:srgbClr val="C00000"/>
              </a:solidFill>
            </a:endParaRPr>
          </a:p>
        </p:txBody>
      </p:sp>
      <p:sp>
        <p:nvSpPr>
          <p:cNvPr id="249859" name="Rectangle 3">
            <a:extLst>
              <a:ext uri="{FF2B5EF4-FFF2-40B4-BE49-F238E27FC236}">
                <a16:creationId xmlns:a16="http://schemas.microsoft.com/office/drawing/2014/main" id="{FBC297CC-60E7-4B4B-BAAE-1D9BF68D40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4663" y="1155033"/>
            <a:ext cx="7842250" cy="5342606"/>
          </a:xfrm>
        </p:spPr>
        <p:txBody>
          <a:bodyPr>
            <a:normAutofit/>
          </a:bodyPr>
          <a:lstStyle/>
          <a:p>
            <a:pPr marL="342900" algn="just">
              <a:defRPr/>
            </a:pPr>
            <a:r>
              <a:rPr lang="cs-CZ" sz="2800" dirty="0"/>
              <a:t>Inflace má různě silnou setrvačnost. </a:t>
            </a:r>
            <a:endParaRPr lang="cs-CZ" sz="2800" dirty="0" smtClean="0"/>
          </a:p>
          <a:p>
            <a:pPr marL="342900" algn="just">
              <a:defRPr/>
            </a:pPr>
            <a:endParaRPr lang="cs-CZ" sz="2800" b="1" dirty="0"/>
          </a:p>
          <a:p>
            <a:pPr marL="342900" algn="just">
              <a:defRPr/>
            </a:pPr>
            <a:endParaRPr lang="cs-CZ" sz="2800" b="1" dirty="0" smtClean="0"/>
          </a:p>
          <a:p>
            <a:pPr marL="342900" algn="just">
              <a:defRPr/>
            </a:pPr>
            <a:r>
              <a:rPr lang="cs-CZ" sz="2800" dirty="0"/>
              <a:t>Skutečná míra inflace = očekávané míře inflace, tj. </a:t>
            </a:r>
            <a:r>
              <a:rPr lang="el-GR" sz="2800" dirty="0"/>
              <a:t>π</a:t>
            </a:r>
            <a:r>
              <a:rPr lang="cs-CZ" sz="2800" dirty="0"/>
              <a:t>t = </a:t>
            </a:r>
            <a:r>
              <a:rPr lang="el-GR" sz="2800" dirty="0"/>
              <a:t>π</a:t>
            </a:r>
            <a:r>
              <a:rPr lang="cs-CZ" sz="2800" dirty="0"/>
              <a:t>e t pouze tehdy, když se skutečná míra nezaměstnanosti (u) rovná přirozené míře nezaměstnanosti (u*) </a:t>
            </a:r>
            <a:endParaRPr lang="cs-CZ" sz="2800" dirty="0" smtClean="0"/>
          </a:p>
          <a:p>
            <a:pPr marL="342900" algn="just">
              <a:defRPr/>
            </a:pPr>
            <a:r>
              <a:rPr lang="cs-CZ" sz="2800" dirty="0" smtClean="0"/>
              <a:t>Statická </a:t>
            </a:r>
            <a:r>
              <a:rPr lang="cs-CZ" sz="2800" dirty="0"/>
              <a:t>očekávání = </a:t>
            </a:r>
            <a:r>
              <a:rPr lang="el-GR" sz="2800" dirty="0"/>
              <a:t>π</a:t>
            </a:r>
            <a:r>
              <a:rPr lang="cs-CZ" sz="2800" dirty="0"/>
              <a:t>t = </a:t>
            </a:r>
            <a:r>
              <a:rPr lang="el-GR" sz="2800" dirty="0"/>
              <a:t>π</a:t>
            </a:r>
            <a:r>
              <a:rPr lang="cs-CZ" sz="2800" dirty="0"/>
              <a:t>t-1 - </a:t>
            </a:r>
            <a:r>
              <a:rPr lang="el-GR" sz="2800" dirty="0"/>
              <a:t>ε (</a:t>
            </a:r>
            <a:r>
              <a:rPr lang="cs-CZ" sz="2800" dirty="0"/>
              <a:t>u - u*) </a:t>
            </a:r>
            <a:endParaRPr lang="cs-CZ" sz="2800" dirty="0" smtClean="0"/>
          </a:p>
          <a:p>
            <a:pPr marL="342900" algn="just">
              <a:defRPr/>
            </a:pPr>
            <a:r>
              <a:rPr lang="cs-CZ" sz="2800" dirty="0" smtClean="0"/>
              <a:t>Očekávanou </a:t>
            </a:r>
            <a:r>
              <a:rPr lang="cs-CZ" sz="2800" dirty="0"/>
              <a:t>míru inflace určuje skutečná míra inflace v minulém období</a:t>
            </a:r>
            <a:endParaRPr lang="cs-CZ" sz="2800" b="1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4123" t="65634" r="83158" b="30471"/>
          <a:stretch/>
        </p:blipFill>
        <p:spPr>
          <a:xfrm>
            <a:off x="787733" y="1696452"/>
            <a:ext cx="3842221" cy="66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2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787733" y="358106"/>
            <a:ext cx="7772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800" b="1" dirty="0" err="1">
                <a:solidFill>
                  <a:srgbClr val="C00000"/>
                </a:solidFill>
              </a:rPr>
              <a:t>Phillipsova</a:t>
            </a:r>
            <a:r>
              <a:rPr lang="cs-CZ" sz="2800" b="1" dirty="0">
                <a:solidFill>
                  <a:srgbClr val="C00000"/>
                </a:solidFill>
              </a:rPr>
              <a:t> křivka s očekáváními v krátkém období </a:t>
            </a:r>
            <a:endParaRPr lang="cs-CZ" altLang="cs-CZ" sz="2800" b="1" dirty="0" smtClean="0">
              <a:solidFill>
                <a:srgbClr val="C00000"/>
              </a:solidFill>
            </a:endParaRPr>
          </a:p>
        </p:txBody>
      </p:sp>
      <p:sp>
        <p:nvSpPr>
          <p:cNvPr id="249859" name="Rectangle 3">
            <a:extLst>
              <a:ext uri="{FF2B5EF4-FFF2-40B4-BE49-F238E27FC236}">
                <a16:creationId xmlns:a16="http://schemas.microsoft.com/office/drawing/2014/main" id="{FBC297CC-60E7-4B4B-BAAE-1D9BF68D40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4663" y="1155033"/>
            <a:ext cx="7842250" cy="5342606"/>
          </a:xfrm>
        </p:spPr>
        <p:txBody>
          <a:bodyPr>
            <a:normAutofit/>
          </a:bodyPr>
          <a:lstStyle/>
          <a:p>
            <a:pPr marL="342900" algn="just">
              <a:defRPr/>
            </a:pPr>
            <a:r>
              <a:rPr lang="cs-CZ" sz="2800" dirty="0"/>
              <a:t>Adaptivní očekávání a PC: </a:t>
            </a:r>
            <a:endParaRPr lang="cs-CZ" sz="2800" dirty="0" smtClean="0"/>
          </a:p>
          <a:p>
            <a:pPr marL="800100" lvl="1" algn="just">
              <a:defRPr/>
            </a:pPr>
            <a:r>
              <a:rPr lang="cs-CZ" sz="2400" dirty="0" smtClean="0"/>
              <a:t>peněžní </a:t>
            </a:r>
            <a:r>
              <a:rPr lang="cs-CZ" sz="2400" dirty="0"/>
              <a:t>iluze </a:t>
            </a:r>
            <a:endParaRPr lang="cs-CZ" sz="2400" dirty="0" smtClean="0"/>
          </a:p>
          <a:p>
            <a:pPr marL="800100" lvl="1" algn="just">
              <a:defRPr/>
            </a:pPr>
            <a:r>
              <a:rPr lang="cs-CZ" sz="2400" dirty="0" smtClean="0"/>
              <a:t>setrvačná inflace</a:t>
            </a:r>
          </a:p>
          <a:p>
            <a:pPr marL="342900" algn="just">
              <a:defRPr/>
            </a:pPr>
            <a:r>
              <a:rPr lang="cs-CZ" sz="2800" dirty="0"/>
              <a:t>SPC má negativní sklon daný koeficientem </a:t>
            </a:r>
            <a:r>
              <a:rPr lang="el-GR" sz="2800" dirty="0"/>
              <a:t>ε. </a:t>
            </a:r>
            <a:endParaRPr lang="cs-CZ" sz="2800" dirty="0" smtClean="0"/>
          </a:p>
          <a:p>
            <a:pPr marL="342900" algn="just">
              <a:defRPr/>
            </a:pPr>
            <a:r>
              <a:rPr lang="cs-CZ" sz="2800" dirty="0" smtClean="0"/>
              <a:t>Posun </a:t>
            </a:r>
            <a:r>
              <a:rPr lang="cs-CZ" sz="2800" dirty="0"/>
              <a:t>křivky SPC se rovná velikosti rozdílu očekávání u obou křivek. </a:t>
            </a:r>
            <a:endParaRPr lang="cs-CZ" sz="2800" dirty="0" smtClean="0"/>
          </a:p>
          <a:p>
            <a:pPr marL="342900" algn="just">
              <a:defRPr/>
            </a:pPr>
            <a:r>
              <a:rPr lang="cs-CZ" sz="2800" dirty="0" smtClean="0"/>
              <a:t>V </a:t>
            </a:r>
            <a:r>
              <a:rPr lang="cs-CZ" sz="2800" dirty="0"/>
              <a:t>krátkém období existuje substituční vztah mezi inflací a nezaměstnaností.</a:t>
            </a:r>
            <a:endParaRPr lang="cs-CZ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74162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787733" y="358106"/>
            <a:ext cx="7772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800" b="1" dirty="0">
                <a:solidFill>
                  <a:srgbClr val="C00000"/>
                </a:solidFill>
              </a:rPr>
              <a:t>SPC se setrvačnou inflací </a:t>
            </a:r>
            <a:endParaRPr lang="cs-CZ" altLang="cs-CZ" sz="2800" b="1" dirty="0" smtClean="0">
              <a:solidFill>
                <a:srgbClr val="C00000"/>
              </a:solidFill>
            </a:endParaRPr>
          </a:p>
        </p:txBody>
      </p:sp>
      <p:sp>
        <p:nvSpPr>
          <p:cNvPr id="249859" name="Rectangle 3">
            <a:extLst>
              <a:ext uri="{FF2B5EF4-FFF2-40B4-BE49-F238E27FC236}">
                <a16:creationId xmlns:a16="http://schemas.microsoft.com/office/drawing/2014/main" id="{FBC297CC-60E7-4B4B-BAAE-1D9BF68D40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4663" y="1155033"/>
            <a:ext cx="7842250" cy="5342606"/>
          </a:xfrm>
        </p:spPr>
        <p:txBody>
          <a:bodyPr>
            <a:normAutofit/>
          </a:bodyPr>
          <a:lstStyle/>
          <a:p>
            <a:pPr marL="342900" algn="just">
              <a:defRPr/>
            </a:pPr>
            <a:endParaRPr lang="cs-CZ" sz="2800" b="1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5088" t="30078" r="36228" b="20955"/>
          <a:stretch/>
        </p:blipFill>
        <p:spPr>
          <a:xfrm>
            <a:off x="1136648" y="1155033"/>
            <a:ext cx="7074569" cy="503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787733" y="358106"/>
            <a:ext cx="7772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800" b="1" dirty="0">
                <a:solidFill>
                  <a:srgbClr val="C00000"/>
                </a:solidFill>
              </a:rPr>
              <a:t>Očekávání tržních subjektů </a:t>
            </a:r>
            <a:endParaRPr lang="cs-CZ" altLang="cs-CZ" sz="2800" b="1" dirty="0" smtClean="0">
              <a:solidFill>
                <a:srgbClr val="C00000"/>
              </a:solidFill>
            </a:endParaRPr>
          </a:p>
        </p:txBody>
      </p:sp>
      <p:sp>
        <p:nvSpPr>
          <p:cNvPr id="249859" name="Rectangle 3">
            <a:extLst>
              <a:ext uri="{FF2B5EF4-FFF2-40B4-BE49-F238E27FC236}">
                <a16:creationId xmlns:a16="http://schemas.microsoft.com/office/drawing/2014/main" id="{FBC297CC-60E7-4B4B-BAAE-1D9BF68D40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4663" y="1155033"/>
            <a:ext cx="7842250" cy="5342606"/>
          </a:xfrm>
        </p:spPr>
        <p:txBody>
          <a:bodyPr>
            <a:normAutofit fontScale="77500" lnSpcReduction="20000"/>
          </a:bodyPr>
          <a:lstStyle/>
          <a:p>
            <a:pPr marL="342900" algn="just">
              <a:defRPr/>
            </a:pPr>
            <a:r>
              <a:rPr lang="cs-CZ" sz="2800" b="1" dirty="0"/>
              <a:t>Extrapolační očekávání </a:t>
            </a:r>
            <a:endParaRPr lang="cs-CZ" sz="2800" b="1" dirty="0" smtClean="0"/>
          </a:p>
          <a:p>
            <a:pPr marL="800100" lvl="1" algn="just">
              <a:defRPr/>
            </a:pPr>
            <a:r>
              <a:rPr lang="cs-CZ" sz="2400" dirty="0" smtClean="0"/>
              <a:t>Nejjednodušší </a:t>
            </a:r>
            <a:r>
              <a:rPr lang="cs-CZ" sz="2400" dirty="0"/>
              <a:t>- hospodářské subjekty schopny extrapolovat ekonomický vývoj do budoucna </a:t>
            </a:r>
            <a:endParaRPr lang="cs-CZ" sz="2400" dirty="0" smtClean="0"/>
          </a:p>
          <a:p>
            <a:pPr marL="800100" lvl="1" algn="just">
              <a:defRPr/>
            </a:pPr>
            <a:r>
              <a:rPr lang="cs-CZ" sz="2400" dirty="0" smtClean="0"/>
              <a:t>jestliže </a:t>
            </a:r>
            <a:r>
              <a:rPr lang="cs-CZ" sz="2400" dirty="0"/>
              <a:t>rostla inflace v předchozích letech řadou 2, 4, 6 %, pak budou subjekty očekávat, že v dalším roce bude míra inflace činit 8%, </a:t>
            </a:r>
            <a:endParaRPr lang="cs-CZ" sz="2400" dirty="0" smtClean="0"/>
          </a:p>
          <a:p>
            <a:pPr marL="342900" algn="just">
              <a:defRPr/>
            </a:pPr>
            <a:r>
              <a:rPr lang="cs-CZ" sz="2800" b="1" dirty="0" smtClean="0"/>
              <a:t>Adaptivní </a:t>
            </a:r>
            <a:r>
              <a:rPr lang="cs-CZ" sz="2800" b="1" dirty="0"/>
              <a:t>očekávání - </a:t>
            </a:r>
            <a:r>
              <a:rPr lang="cs-CZ" sz="2800" b="1" dirty="0" err="1"/>
              <a:t>Friedman</a:t>
            </a:r>
            <a:r>
              <a:rPr lang="cs-CZ" sz="2800" b="1" dirty="0"/>
              <a:t> </a:t>
            </a:r>
            <a:endParaRPr lang="cs-CZ" sz="2800" b="1" dirty="0" smtClean="0"/>
          </a:p>
          <a:p>
            <a:pPr marL="800100" lvl="1" algn="just">
              <a:defRPr/>
            </a:pPr>
            <a:r>
              <a:rPr lang="cs-CZ" sz="2400" dirty="0" smtClean="0"/>
              <a:t>vyšší </a:t>
            </a:r>
            <a:r>
              <a:rPr lang="cs-CZ" sz="2400" dirty="0"/>
              <a:t>úroveň očekávání - Hospodářské subjekty se poučily z minulých chyb a na základě toho korigují svá rozhodnutí do budoucnosti. </a:t>
            </a:r>
            <a:endParaRPr lang="cs-CZ" sz="2400" dirty="0" smtClean="0"/>
          </a:p>
          <a:p>
            <a:pPr marL="800100" lvl="1" algn="just">
              <a:defRPr/>
            </a:pPr>
            <a:r>
              <a:rPr lang="cs-CZ" sz="2400" dirty="0" smtClean="0"/>
              <a:t>Extrapolační </a:t>
            </a:r>
            <a:r>
              <a:rPr lang="cs-CZ" sz="2400" dirty="0"/>
              <a:t>a adaptivní očekávání mají společné to, že se utváří na základě minulé zkušenosti. V tom však spočívá jejich slabé místo, neboť tržní podmínky se rychle mění. </a:t>
            </a:r>
            <a:endParaRPr lang="cs-CZ" sz="2400" dirty="0" smtClean="0"/>
          </a:p>
          <a:p>
            <a:pPr marL="342900" algn="just">
              <a:defRPr/>
            </a:pPr>
            <a:r>
              <a:rPr lang="cs-CZ" sz="2800" b="1" dirty="0" smtClean="0"/>
              <a:t>Racionální </a:t>
            </a:r>
            <a:r>
              <a:rPr lang="cs-CZ" sz="2800" b="1" dirty="0"/>
              <a:t>očekávání - Lucas </a:t>
            </a:r>
            <a:endParaRPr lang="cs-CZ" sz="2800" b="1" dirty="0" smtClean="0"/>
          </a:p>
          <a:p>
            <a:pPr marL="800100" lvl="1" algn="just">
              <a:defRPr/>
            </a:pPr>
            <a:r>
              <a:rPr lang="cs-CZ" sz="2400" dirty="0" smtClean="0"/>
              <a:t>překonávají </a:t>
            </a:r>
            <a:r>
              <a:rPr lang="cs-CZ" sz="2400" dirty="0"/>
              <a:t>toto slabé místo. </a:t>
            </a:r>
            <a:endParaRPr lang="cs-CZ" sz="2400" dirty="0" smtClean="0"/>
          </a:p>
          <a:p>
            <a:pPr marL="800100" lvl="1" algn="just">
              <a:defRPr/>
            </a:pPr>
            <a:r>
              <a:rPr lang="cs-CZ" sz="2400" dirty="0" smtClean="0"/>
              <a:t>subjekty </a:t>
            </a:r>
            <a:r>
              <a:rPr lang="cs-CZ" sz="2400" dirty="0"/>
              <a:t>utváří názory na budoucnost tak, že zohledňují nejen informace z minulosti, ale všechny dostupné informace (odhady a prognózy expertů týkající se budoucího ekonomického vývoje, výroky politiků a bankéřů, zprávy médií o vývoji cen, o chystaných sociálních nepokojích, stávkách apod.).</a:t>
            </a:r>
            <a:endParaRPr lang="cs-CZ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7797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787733" y="358106"/>
            <a:ext cx="7772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800" b="1" dirty="0">
                <a:solidFill>
                  <a:srgbClr val="C00000"/>
                </a:solidFill>
              </a:rPr>
              <a:t>Inflace a nezaměstnanost </a:t>
            </a:r>
            <a:endParaRPr lang="cs-CZ" altLang="cs-CZ" sz="2800" b="1" dirty="0" smtClean="0">
              <a:solidFill>
                <a:srgbClr val="C00000"/>
              </a:solidFill>
            </a:endParaRPr>
          </a:p>
        </p:txBody>
      </p:sp>
      <p:sp>
        <p:nvSpPr>
          <p:cNvPr id="249859" name="Rectangle 3">
            <a:extLst>
              <a:ext uri="{FF2B5EF4-FFF2-40B4-BE49-F238E27FC236}">
                <a16:creationId xmlns:a16="http://schemas.microsoft.com/office/drawing/2014/main" id="{FBC297CC-60E7-4B4B-BAAE-1D9BF68D40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4663" y="1155033"/>
            <a:ext cx="7842250" cy="5342606"/>
          </a:xfrm>
        </p:spPr>
        <p:txBody>
          <a:bodyPr>
            <a:normAutofit fontScale="85000" lnSpcReduction="20000"/>
          </a:bodyPr>
          <a:lstStyle/>
          <a:p>
            <a:pPr marL="342900" algn="just">
              <a:defRPr/>
            </a:pPr>
            <a:r>
              <a:rPr lang="cs-CZ" sz="2800" dirty="0"/>
              <a:t>Teorie adaptivních očekávání </a:t>
            </a:r>
            <a:r>
              <a:rPr lang="cs-CZ" sz="2800" dirty="0" err="1"/>
              <a:t>Friedmana</a:t>
            </a:r>
            <a:r>
              <a:rPr lang="cs-CZ" sz="2800" dirty="0"/>
              <a:t> nahrazena předpokladem racionálních inflačních očekávání Lucase </a:t>
            </a:r>
            <a:endParaRPr lang="cs-CZ" sz="2800" dirty="0" smtClean="0"/>
          </a:p>
          <a:p>
            <a:pPr marL="342900" algn="just">
              <a:defRPr/>
            </a:pPr>
            <a:r>
              <a:rPr lang="cs-CZ" sz="2800" b="1" dirty="0" smtClean="0"/>
              <a:t>Poptávková </a:t>
            </a:r>
            <a:r>
              <a:rPr lang="cs-CZ" sz="2800" b="1" dirty="0"/>
              <a:t>stimulace je neúčinná nejen v dlouhém, ale i v krátkém období: </a:t>
            </a:r>
            <a:endParaRPr lang="cs-CZ" sz="2800" b="1" dirty="0" smtClean="0"/>
          </a:p>
          <a:p>
            <a:pPr marL="800100" lvl="1" algn="just">
              <a:defRPr/>
            </a:pPr>
            <a:r>
              <a:rPr lang="cs-CZ" sz="2400" dirty="0" smtClean="0"/>
              <a:t>hospodářské </a:t>
            </a:r>
            <a:r>
              <a:rPr lang="cs-CZ" sz="2400" dirty="0"/>
              <a:t>subjekty jsou schopny předvídat budoucí cenový a mzdový vývoj </a:t>
            </a:r>
            <a:endParaRPr lang="cs-CZ" sz="2400" dirty="0" smtClean="0"/>
          </a:p>
          <a:p>
            <a:pPr marL="800100" lvl="1" algn="just">
              <a:defRPr/>
            </a:pPr>
            <a:r>
              <a:rPr lang="cs-CZ" sz="2400" dirty="0" smtClean="0"/>
              <a:t>nepodléhají </a:t>
            </a:r>
            <a:r>
              <a:rPr lang="cs-CZ" sz="2400" dirty="0"/>
              <a:t>peněžním iluzím a ihned zabudovávají tyto informace do svých cen a dohod • nemůže existovat zaměnitelnost mezi inflací a nezaměstnaností ani v krátkém období, tzn. </a:t>
            </a:r>
            <a:r>
              <a:rPr lang="cs-CZ" sz="2400" dirty="0" err="1"/>
              <a:t>Phillipsova</a:t>
            </a:r>
            <a:r>
              <a:rPr lang="cs-CZ" sz="2400" dirty="0"/>
              <a:t> křivka je vertikální i v krátkém období. </a:t>
            </a:r>
            <a:endParaRPr lang="cs-CZ" sz="2400" dirty="0" smtClean="0"/>
          </a:p>
          <a:p>
            <a:pPr marL="342900" algn="just">
              <a:defRPr/>
            </a:pPr>
            <a:r>
              <a:rPr lang="cs-CZ" sz="2800" b="1" dirty="0" smtClean="0"/>
              <a:t>Strnulosti </a:t>
            </a:r>
            <a:r>
              <a:rPr lang="cs-CZ" sz="2800" b="1" dirty="0"/>
              <a:t>v případě zaměstnanosti </a:t>
            </a:r>
            <a:endParaRPr lang="cs-CZ" sz="2800" b="1" dirty="0" smtClean="0"/>
          </a:p>
          <a:p>
            <a:pPr marL="800100" lvl="1" algn="just">
              <a:defRPr/>
            </a:pPr>
            <a:r>
              <a:rPr lang="cs-CZ" sz="2400" b="1" dirty="0" smtClean="0"/>
              <a:t>dělníci</a:t>
            </a:r>
            <a:r>
              <a:rPr lang="cs-CZ" sz="2400" dirty="0" smtClean="0"/>
              <a:t> </a:t>
            </a:r>
            <a:r>
              <a:rPr lang="cs-CZ" sz="2400" dirty="0"/>
              <a:t>raději uzavírají dlouhodobé nepružné smlouvy, než by se vystavovali nebezpečí ztráty příjmu. </a:t>
            </a:r>
            <a:endParaRPr lang="cs-CZ" sz="2400" dirty="0" smtClean="0"/>
          </a:p>
          <a:p>
            <a:pPr marL="800100" lvl="1" algn="just">
              <a:defRPr/>
            </a:pPr>
            <a:r>
              <a:rPr lang="cs-CZ" sz="2400" b="1" dirty="0" smtClean="0"/>
              <a:t>zaměstnavatelé</a:t>
            </a:r>
            <a:r>
              <a:rPr lang="cs-CZ" sz="2400" dirty="0" smtClean="0"/>
              <a:t> </a:t>
            </a:r>
            <a:r>
              <a:rPr lang="cs-CZ" sz="2400" dirty="0"/>
              <a:t>budou racionálně preferovat nepružné pracovní smlouvy (často i za cenu vyšších mezd, než by odpovídalo meznímu produktu práce), než aby se vystavovali nebezpečí kolísání stavu zaměstnanců</a:t>
            </a:r>
            <a:endParaRPr lang="cs-CZ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26699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0632" y="622300"/>
            <a:ext cx="8446168" cy="977900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C00000"/>
                </a:solidFill>
              </a:rPr>
              <a:t>Mezičasová substituce a nabídka práce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5663"/>
            <a:ext cx="8229600" cy="4876799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cs-CZ" sz="2800" b="1" dirty="0"/>
              <a:t>Koncept reálného ekonomického cyklu </a:t>
            </a:r>
            <a:r>
              <a:rPr lang="cs-CZ" sz="2800" dirty="0"/>
              <a:t>předpokládá, že převládá substituční efekt nad důchodovým efektem a křivka nabídky práce je pozitivně skloněná. </a:t>
            </a:r>
            <a:endParaRPr lang="cs-CZ" sz="2800" dirty="0" smtClean="0"/>
          </a:p>
          <a:p>
            <a:pPr algn="just">
              <a:defRPr/>
            </a:pPr>
            <a:r>
              <a:rPr lang="cs-CZ" sz="2800" b="1" dirty="0" err="1" smtClean="0"/>
              <a:t>Mezičasová</a:t>
            </a:r>
            <a:r>
              <a:rPr lang="cs-CZ" sz="2800" b="1" dirty="0" smtClean="0"/>
              <a:t> </a:t>
            </a:r>
            <a:r>
              <a:rPr lang="cs-CZ" sz="2800" b="1" dirty="0"/>
              <a:t>(</a:t>
            </a:r>
            <a:r>
              <a:rPr lang="cs-CZ" sz="2800" b="1" dirty="0" err="1"/>
              <a:t>intertemporální</a:t>
            </a:r>
            <a:r>
              <a:rPr lang="cs-CZ" sz="2800" b="1" dirty="0"/>
              <a:t>) </a:t>
            </a:r>
            <a:r>
              <a:rPr lang="cs-CZ" sz="2800" dirty="0"/>
              <a:t>substituce práce - v „dobrých časech“, kdy jsou vysoké reálné mzdy a kdy je i vysoká reálná úroková sazba, pracovníci volí více práce (než volného času) - a opačně. </a:t>
            </a:r>
            <a:endParaRPr lang="cs-CZ" sz="2800" dirty="0" smtClean="0"/>
          </a:p>
          <a:p>
            <a:pPr algn="just">
              <a:defRPr/>
            </a:pPr>
            <a:r>
              <a:rPr lang="cs-CZ" sz="2800" b="1" dirty="0"/>
              <a:t>T</a:t>
            </a:r>
            <a:r>
              <a:rPr lang="cs-CZ" sz="2800" b="1" dirty="0" smtClean="0"/>
              <a:t>eorie </a:t>
            </a:r>
            <a:r>
              <a:rPr lang="cs-CZ" sz="2800" b="1" dirty="0"/>
              <a:t>reálného ekonomického cyklu </a:t>
            </a:r>
            <a:r>
              <a:rPr lang="cs-CZ" sz="2800" dirty="0"/>
              <a:t>používá faktu </a:t>
            </a:r>
            <a:r>
              <a:rPr lang="cs-CZ" sz="2800" dirty="0" err="1"/>
              <a:t>mezičasové</a:t>
            </a:r>
            <a:r>
              <a:rPr lang="cs-CZ" sz="2800" dirty="0"/>
              <a:t> (</a:t>
            </a:r>
            <a:r>
              <a:rPr lang="cs-CZ" sz="2800" dirty="0" err="1"/>
              <a:t>intertemporální</a:t>
            </a:r>
            <a:r>
              <a:rPr lang="cs-CZ" sz="2800" dirty="0"/>
              <a:t>) substituce práce k vysvětlení proč zaměstnanost a produkce fluktuují.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11932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787733" y="358106"/>
            <a:ext cx="7772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800" b="1" dirty="0" err="1">
                <a:solidFill>
                  <a:srgbClr val="C00000"/>
                </a:solidFill>
              </a:rPr>
              <a:t>Phillipsova</a:t>
            </a:r>
            <a:r>
              <a:rPr lang="cs-CZ" sz="2800" b="1" dirty="0">
                <a:solidFill>
                  <a:srgbClr val="C00000"/>
                </a:solidFill>
              </a:rPr>
              <a:t> křivka a racionální očekávání </a:t>
            </a:r>
            <a:endParaRPr lang="cs-CZ" altLang="cs-CZ" sz="2800" b="1" dirty="0" smtClean="0">
              <a:solidFill>
                <a:srgbClr val="C00000"/>
              </a:solidFill>
            </a:endParaRPr>
          </a:p>
        </p:txBody>
      </p:sp>
      <p:sp>
        <p:nvSpPr>
          <p:cNvPr id="249859" name="Rectangle 3">
            <a:extLst>
              <a:ext uri="{FF2B5EF4-FFF2-40B4-BE49-F238E27FC236}">
                <a16:creationId xmlns:a16="http://schemas.microsoft.com/office/drawing/2014/main" id="{FBC297CC-60E7-4B4B-BAAE-1D9BF68D40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4663" y="1155033"/>
            <a:ext cx="7842250" cy="5342606"/>
          </a:xfrm>
        </p:spPr>
        <p:txBody>
          <a:bodyPr>
            <a:normAutofit fontScale="85000" lnSpcReduction="20000"/>
          </a:bodyPr>
          <a:lstStyle/>
          <a:p>
            <a:pPr marL="342900" algn="just">
              <a:defRPr/>
            </a:pPr>
            <a:r>
              <a:rPr lang="cs-CZ" sz="2800" b="1" dirty="0"/>
              <a:t>RACIONÁLNÍ OČEKÁVÁNÍ</a:t>
            </a:r>
            <a:r>
              <a:rPr lang="cs-CZ" sz="2800" dirty="0"/>
              <a:t> (</a:t>
            </a:r>
            <a:r>
              <a:rPr lang="cs-CZ" sz="2800" dirty="0" err="1"/>
              <a:t>Muth</a:t>
            </a:r>
            <a:r>
              <a:rPr lang="cs-CZ" sz="2800" dirty="0"/>
              <a:t>, Lucas) - jsou založena na znalosti a vyhodnocení všech dostupných informací o tom, jaký bude budoucí vývoj. </a:t>
            </a:r>
            <a:endParaRPr lang="cs-CZ" sz="2800" dirty="0" smtClean="0"/>
          </a:p>
          <a:p>
            <a:pPr marL="342900" algn="just">
              <a:defRPr/>
            </a:pPr>
            <a:r>
              <a:rPr lang="cs-CZ" sz="2800" dirty="0" smtClean="0"/>
              <a:t>Hospodářské </a:t>
            </a:r>
            <a:r>
              <a:rPr lang="cs-CZ" sz="2800" dirty="0"/>
              <a:t>subjekty předem zahrnou vliv fiskálních a monetárních politik (i jiných informací) do svých rozhodnutí - </a:t>
            </a:r>
            <a:r>
              <a:rPr lang="cs-CZ" sz="2800" b="1" dirty="0"/>
              <a:t>Inflace je takto méně setrvačná</a:t>
            </a:r>
            <a:r>
              <a:rPr lang="cs-CZ" sz="2800" dirty="0" smtClean="0"/>
              <a:t>.</a:t>
            </a:r>
          </a:p>
          <a:p>
            <a:pPr marL="342900" algn="just">
              <a:defRPr/>
            </a:pPr>
            <a:r>
              <a:rPr lang="cs-CZ" sz="2800" b="1" dirty="0" smtClean="0"/>
              <a:t>Na </a:t>
            </a:r>
            <a:r>
              <a:rPr lang="cs-CZ" sz="2800" b="1" dirty="0"/>
              <a:t>základě formování očekávané inflace na bázi mechanismu racionálních očekávání dojde ke snížení inflace bez signifikantního poklesu produktu </a:t>
            </a:r>
            <a:r>
              <a:rPr lang="cs-CZ" sz="2800" dirty="0"/>
              <a:t>za předpokladu, že: </a:t>
            </a:r>
            <a:endParaRPr lang="cs-CZ" sz="2800" dirty="0" smtClean="0"/>
          </a:p>
          <a:p>
            <a:pPr marL="800100" lvl="1" algn="just">
              <a:defRPr/>
            </a:pPr>
            <a:r>
              <a:rPr lang="cs-CZ" sz="2400" dirty="0"/>
              <a:t>záměr snížení inflace je oznámen předem; </a:t>
            </a:r>
            <a:endParaRPr lang="cs-CZ" sz="2400" dirty="0" smtClean="0"/>
          </a:p>
          <a:p>
            <a:pPr marL="800100" lvl="1" algn="just">
              <a:defRPr/>
            </a:pPr>
            <a:r>
              <a:rPr lang="cs-CZ" sz="2400" dirty="0" smtClean="0"/>
              <a:t>mzdy </a:t>
            </a:r>
            <a:r>
              <a:rPr lang="cs-CZ" sz="2400" dirty="0"/>
              <a:t>a ceny se musí snížit (musí být flexibilní) podle povahy záměru snížení míry inflace. </a:t>
            </a:r>
            <a:endParaRPr lang="cs-CZ" sz="2400" dirty="0" smtClean="0"/>
          </a:p>
          <a:p>
            <a:pPr marL="342900" algn="just">
              <a:defRPr/>
            </a:pPr>
            <a:r>
              <a:rPr lang="cs-CZ" sz="2800" dirty="0" smtClean="0"/>
              <a:t>Při </a:t>
            </a:r>
            <a:r>
              <a:rPr lang="cs-CZ" sz="2800" dirty="0"/>
              <a:t>splnění těchto předpokladů dojde rychle ke snížení míry očekávané inflace a tedy i skutečné inflace, aniž dojde k růstu míry nezaměstnanosti.</a:t>
            </a:r>
          </a:p>
          <a:p>
            <a:pPr marL="342900" algn="just">
              <a:defRPr/>
            </a:pPr>
            <a:endParaRPr lang="cs-CZ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422505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787733" y="358106"/>
            <a:ext cx="7772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800" b="1" dirty="0">
                <a:solidFill>
                  <a:srgbClr val="C00000"/>
                </a:solidFill>
              </a:rPr>
              <a:t>Křivka agregátní nabídky a </a:t>
            </a:r>
            <a:r>
              <a:rPr lang="cs-CZ" sz="2800" b="1" dirty="0" err="1">
                <a:solidFill>
                  <a:srgbClr val="C00000"/>
                </a:solidFill>
              </a:rPr>
              <a:t>Phillipsova</a:t>
            </a:r>
            <a:r>
              <a:rPr lang="cs-CZ" sz="2800" b="1" dirty="0">
                <a:solidFill>
                  <a:srgbClr val="C00000"/>
                </a:solidFill>
              </a:rPr>
              <a:t> křivka </a:t>
            </a:r>
            <a:endParaRPr lang="cs-CZ" altLang="cs-CZ" sz="2800" b="1" dirty="0" smtClean="0">
              <a:solidFill>
                <a:srgbClr val="C00000"/>
              </a:solidFill>
            </a:endParaRPr>
          </a:p>
        </p:txBody>
      </p:sp>
      <p:sp>
        <p:nvSpPr>
          <p:cNvPr id="249859" name="Rectangle 3">
            <a:extLst>
              <a:ext uri="{FF2B5EF4-FFF2-40B4-BE49-F238E27FC236}">
                <a16:creationId xmlns:a16="http://schemas.microsoft.com/office/drawing/2014/main" id="{FBC297CC-60E7-4B4B-BAAE-1D9BF68D40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4663" y="1155033"/>
            <a:ext cx="7842250" cy="5342606"/>
          </a:xfrm>
        </p:spPr>
        <p:txBody>
          <a:bodyPr>
            <a:normAutofit lnSpcReduction="10000"/>
          </a:bodyPr>
          <a:lstStyle/>
          <a:p>
            <a:pPr marL="342900" algn="just">
              <a:defRPr/>
            </a:pPr>
            <a:r>
              <a:rPr lang="cs-CZ" sz="2800" b="1" dirty="0"/>
              <a:t>Křivka agregátní nabídky: </a:t>
            </a:r>
            <a:endParaRPr lang="cs-CZ" sz="2800" b="1" dirty="0" smtClean="0"/>
          </a:p>
          <a:p>
            <a:pPr marL="342900" algn="just">
              <a:defRPr/>
            </a:pPr>
            <a:r>
              <a:rPr lang="cs-CZ" sz="2800" dirty="0"/>
              <a:t>Úpravami dostaneme křivku krátkodobé dynamické agregátní nabídky (rozšířené o očekávanou inflaci</a:t>
            </a:r>
            <a:r>
              <a:rPr lang="cs-CZ" sz="2800" dirty="0" smtClean="0"/>
              <a:t>):</a:t>
            </a:r>
          </a:p>
          <a:p>
            <a:pPr marL="0" indent="0" algn="just">
              <a:buNone/>
              <a:defRPr/>
            </a:pPr>
            <a:endParaRPr lang="cs-CZ" sz="2800" dirty="0" smtClean="0"/>
          </a:p>
          <a:p>
            <a:pPr marL="342900" algn="just">
              <a:defRPr/>
            </a:pPr>
            <a:r>
              <a:rPr lang="cs-CZ" sz="2800" b="1" dirty="0"/>
              <a:t>Křivka krátkodobé dynamické agregátní nabídky </a:t>
            </a:r>
            <a:r>
              <a:rPr lang="cs-CZ" sz="2800" dirty="0"/>
              <a:t>(DSAS – dynamická SAS) – rozšířená o očekávanou inflaci: </a:t>
            </a:r>
            <a:endParaRPr lang="cs-CZ" sz="2800" dirty="0" smtClean="0"/>
          </a:p>
          <a:p>
            <a:pPr marL="800100" lvl="1" algn="just">
              <a:defRPr/>
            </a:pPr>
            <a:r>
              <a:rPr lang="cs-CZ" sz="2400" dirty="0" smtClean="0"/>
              <a:t>vyjadřuje </a:t>
            </a:r>
            <a:r>
              <a:rPr lang="cs-CZ" sz="2400" dirty="0"/>
              <a:t>vzájemné vztahy mezi mírou inflace a úrovní produkce, je-li míra očekávané inflace konstantní </a:t>
            </a:r>
            <a:endParaRPr lang="cs-CZ" sz="2400" dirty="0" smtClean="0"/>
          </a:p>
          <a:p>
            <a:pPr marL="342900" algn="just">
              <a:defRPr/>
            </a:pPr>
            <a:r>
              <a:rPr lang="cs-CZ" sz="2800" b="1" dirty="0" smtClean="0"/>
              <a:t>Každá </a:t>
            </a:r>
            <a:r>
              <a:rPr lang="cs-CZ" sz="2800" b="1" dirty="0"/>
              <a:t>z křivek DSAS </a:t>
            </a:r>
            <a:r>
              <a:rPr lang="cs-CZ" sz="2800" dirty="0"/>
              <a:t>obsahuje určitou úroveň očekávané inflace Podél každé křivky DSAS je míra očekávané inflace neměnná</a:t>
            </a:r>
            <a:endParaRPr lang="cs-CZ" sz="2800" b="1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422" t="33353" r="85175" b="62593"/>
          <a:stretch/>
        </p:blipFill>
        <p:spPr>
          <a:xfrm>
            <a:off x="4673932" y="1155033"/>
            <a:ext cx="2486513" cy="49730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3070" t="43957" r="84474" b="51521"/>
          <a:stretch/>
        </p:blipFill>
        <p:spPr>
          <a:xfrm>
            <a:off x="787733" y="2791326"/>
            <a:ext cx="2277979" cy="46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5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787733" y="358106"/>
            <a:ext cx="7772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800" b="1" dirty="0">
                <a:solidFill>
                  <a:srgbClr val="C00000"/>
                </a:solidFill>
              </a:rPr>
              <a:t>Křivka krátkodobé dynamické agregátní nabídky </a:t>
            </a:r>
            <a:endParaRPr lang="cs-CZ" altLang="cs-CZ" sz="2800" b="1" dirty="0" smtClean="0">
              <a:solidFill>
                <a:srgbClr val="C00000"/>
              </a:solidFill>
            </a:endParaRPr>
          </a:p>
        </p:txBody>
      </p:sp>
      <p:sp>
        <p:nvSpPr>
          <p:cNvPr id="249859" name="Rectangle 3">
            <a:extLst>
              <a:ext uri="{FF2B5EF4-FFF2-40B4-BE49-F238E27FC236}">
                <a16:creationId xmlns:a16="http://schemas.microsoft.com/office/drawing/2014/main" id="{FBC297CC-60E7-4B4B-BAAE-1D9BF68D40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4663" y="1155033"/>
            <a:ext cx="7842250" cy="5342606"/>
          </a:xfrm>
        </p:spPr>
        <p:txBody>
          <a:bodyPr>
            <a:normAutofit/>
          </a:bodyPr>
          <a:lstStyle/>
          <a:p>
            <a:pPr marL="342900" algn="just">
              <a:defRPr/>
            </a:pPr>
            <a:endParaRPr lang="cs-CZ" sz="2800" b="1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4913" t="34600" r="26491" b="13314"/>
          <a:stretch/>
        </p:blipFill>
        <p:spPr>
          <a:xfrm>
            <a:off x="651375" y="1348706"/>
            <a:ext cx="7908758" cy="4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2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787733" y="358106"/>
            <a:ext cx="7772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800" b="1" dirty="0">
                <a:solidFill>
                  <a:srgbClr val="C00000"/>
                </a:solidFill>
              </a:rPr>
              <a:t>Křivka dlouhodobé agregátní nabídky </a:t>
            </a:r>
            <a:endParaRPr lang="cs-CZ" altLang="cs-CZ" sz="2800" b="1" dirty="0" smtClean="0">
              <a:solidFill>
                <a:srgbClr val="C00000"/>
              </a:solidFill>
            </a:endParaRPr>
          </a:p>
        </p:txBody>
      </p:sp>
      <p:sp>
        <p:nvSpPr>
          <p:cNvPr id="249859" name="Rectangle 3">
            <a:extLst>
              <a:ext uri="{FF2B5EF4-FFF2-40B4-BE49-F238E27FC236}">
                <a16:creationId xmlns:a16="http://schemas.microsoft.com/office/drawing/2014/main" id="{FBC297CC-60E7-4B4B-BAAE-1D9BF68D40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4663" y="1155033"/>
            <a:ext cx="7842250" cy="5342606"/>
          </a:xfrm>
        </p:spPr>
        <p:txBody>
          <a:bodyPr>
            <a:normAutofit/>
          </a:bodyPr>
          <a:lstStyle/>
          <a:p>
            <a:pPr marL="342900" algn="just">
              <a:defRPr/>
            </a:pPr>
            <a:r>
              <a:rPr lang="cs-CZ" sz="2800" b="1" dirty="0"/>
              <a:t>Křivka dlouhodobé agregátní nabídky: </a:t>
            </a:r>
            <a:endParaRPr lang="cs-CZ" sz="2800" b="1" dirty="0" smtClean="0"/>
          </a:p>
          <a:p>
            <a:pPr marL="800100" lvl="1" algn="just">
              <a:defRPr/>
            </a:pPr>
            <a:r>
              <a:rPr lang="cs-CZ" sz="2400" dirty="0" smtClean="0"/>
              <a:t>je </a:t>
            </a:r>
            <a:r>
              <a:rPr lang="cs-CZ" sz="2400" dirty="0"/>
              <a:t>vertikální na úrovni potencionálního produktu </a:t>
            </a:r>
            <a:endParaRPr lang="cs-CZ" sz="2400" dirty="0" smtClean="0"/>
          </a:p>
          <a:p>
            <a:pPr marL="800100" lvl="1" algn="just">
              <a:defRPr/>
            </a:pPr>
            <a:r>
              <a:rPr lang="cs-CZ" sz="2400" dirty="0" smtClean="0"/>
              <a:t>spojuje </a:t>
            </a:r>
            <a:r>
              <a:rPr lang="cs-CZ" sz="2400" dirty="0"/>
              <a:t>ty body křivek DSAS, v nichž je skutečná míra inflace rovná očekávané míře inflace a skutečná produkce se rovná potenciální produkci </a:t>
            </a:r>
          </a:p>
          <a:p>
            <a:pPr marL="800100" lvl="1" algn="just">
              <a:defRPr/>
            </a:pPr>
            <a:r>
              <a:rPr lang="cs-CZ" sz="2400" dirty="0" smtClean="0"/>
              <a:t>v </a:t>
            </a:r>
            <a:r>
              <a:rPr lang="cs-CZ" sz="2400" dirty="0"/>
              <a:t>dlouhém období je úroveň produkce nezávislá na míře inflace</a:t>
            </a:r>
            <a:endParaRPr lang="cs-CZ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9235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0632" y="622300"/>
            <a:ext cx="8446168" cy="97790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</a:rPr>
              <a:t>Model reálného ekonomického cyklu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5663"/>
            <a:ext cx="8229600" cy="4876799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cs-CZ" sz="1800" dirty="0"/>
              <a:t>Vytvoření modelu reálného ekonomického cyklu vyžaduje vřadit </a:t>
            </a:r>
            <a:r>
              <a:rPr lang="cs-CZ" sz="1800" dirty="0" err="1"/>
              <a:t>mezičasovou</a:t>
            </a:r>
            <a:r>
              <a:rPr lang="cs-CZ" sz="1800" dirty="0"/>
              <a:t> (</a:t>
            </a:r>
            <a:r>
              <a:rPr lang="cs-CZ" sz="1800" dirty="0" err="1"/>
              <a:t>intertemporální</a:t>
            </a:r>
            <a:r>
              <a:rPr lang="cs-CZ" sz="1800" dirty="0"/>
              <a:t>) substituci práce do klasického modelu ekonomiky. </a:t>
            </a:r>
            <a:endParaRPr lang="cs-CZ" sz="1800" dirty="0" smtClean="0"/>
          </a:p>
          <a:p>
            <a:pPr algn="just">
              <a:defRPr/>
            </a:pPr>
            <a:r>
              <a:rPr lang="cs-CZ" sz="1800" dirty="0" smtClean="0"/>
              <a:t>Podmínky </a:t>
            </a:r>
            <a:r>
              <a:rPr lang="cs-CZ" sz="1800" dirty="0"/>
              <a:t>pro vyčištěný zbožní trh (v běžném období): ASR (i,…) = ADR (i,…) </a:t>
            </a:r>
            <a:endParaRPr lang="cs-CZ" sz="1800" dirty="0" smtClean="0"/>
          </a:p>
          <a:p>
            <a:pPr algn="just">
              <a:defRPr/>
            </a:pPr>
            <a:r>
              <a:rPr lang="cs-CZ" sz="1800" dirty="0" smtClean="0"/>
              <a:t>ASR </a:t>
            </a:r>
            <a:r>
              <a:rPr lang="cs-CZ" sz="1800" dirty="0"/>
              <a:t>- rostoucí zleva doprava - vyšší reálná úroková sazba zvyšuje nabídku práce. Současně růst úrokové sazby snižuje AD, protože růst úrokové sazby snižuje poptávku po investicích a po spotřebě. </a:t>
            </a:r>
            <a:endParaRPr lang="cs-CZ" sz="1800" dirty="0" smtClean="0"/>
          </a:p>
          <a:p>
            <a:pPr algn="just">
              <a:defRPr/>
            </a:pPr>
            <a:r>
              <a:rPr lang="cs-CZ" sz="1800" dirty="0" smtClean="0"/>
              <a:t>Přizpůsobení </a:t>
            </a:r>
            <a:r>
              <a:rPr lang="cs-CZ" sz="1800" dirty="0"/>
              <a:t>reálné úrokové sazby vyrovnává agregátní nabídku a poptávku.</a:t>
            </a:r>
            <a:endParaRPr lang="cs-CZ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8246" t="36316" r="31930" b="32651"/>
          <a:stretch/>
        </p:blipFill>
        <p:spPr>
          <a:xfrm>
            <a:off x="2149642" y="3727860"/>
            <a:ext cx="5366084" cy="235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2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0632" y="622300"/>
            <a:ext cx="8446168" cy="97790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</a:rPr>
              <a:t>Efekty příznivého nabídkového šoku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5663"/>
            <a:ext cx="8229600" cy="4876799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cs-CZ" sz="1800" dirty="0"/>
              <a:t>V důsledku technologického pokroku se změní produkční funkce – zvýší se zaměstnanost a produkce. • ADR 0 se posune doprava k ADR 1 - v důsledku efektu bohatství (i substitučního efektu) se zvýší spotřeba i investice. </a:t>
            </a:r>
            <a:endParaRPr lang="cs-CZ" sz="1800" dirty="0" smtClean="0"/>
          </a:p>
          <a:p>
            <a:pPr algn="just">
              <a:defRPr/>
            </a:pPr>
            <a:r>
              <a:rPr lang="cs-CZ" sz="1800" dirty="0" smtClean="0"/>
              <a:t>V </a:t>
            </a:r>
            <a:r>
              <a:rPr lang="cs-CZ" sz="1800" dirty="0"/>
              <a:t>těchto „příznivých časech“ chtějí pracovníci více pracovat a jejich volný čas se snižuje. </a:t>
            </a:r>
            <a:endParaRPr lang="cs-CZ" sz="1800" dirty="0" smtClean="0"/>
          </a:p>
          <a:p>
            <a:pPr algn="just">
              <a:defRPr/>
            </a:pPr>
            <a:r>
              <a:rPr lang="cs-CZ" sz="1800" dirty="0" smtClean="0"/>
              <a:t>V </a:t>
            </a:r>
            <a:r>
              <a:rPr lang="cs-CZ" sz="1800" dirty="0"/>
              <a:t>důsledku </a:t>
            </a:r>
            <a:r>
              <a:rPr lang="cs-CZ" sz="1800" dirty="0" err="1"/>
              <a:t>mezičasové</a:t>
            </a:r>
            <a:r>
              <a:rPr lang="cs-CZ" sz="1800" dirty="0"/>
              <a:t> (</a:t>
            </a:r>
            <a:r>
              <a:rPr lang="cs-CZ" sz="1800" dirty="0" err="1"/>
              <a:t>intertemporální</a:t>
            </a:r>
            <a:r>
              <a:rPr lang="cs-CZ" sz="1800" dirty="0"/>
              <a:t>) substituce příznivý nabídkový šok ovlivňuje reálnou úrokovou sazbu a mzdy, což vede k růstu zaměstnanosti a produkce.</a:t>
            </a:r>
            <a:endParaRPr lang="cs-CZ" sz="1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26843" t="36783" r="47368" b="34835"/>
          <a:stretch/>
        </p:blipFill>
        <p:spPr>
          <a:xfrm>
            <a:off x="2480511" y="3576433"/>
            <a:ext cx="3966410" cy="245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8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0632" y="622300"/>
            <a:ext cx="8446168" cy="97790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</a:rPr>
              <a:t>Efekty fiskální politiky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5663"/>
            <a:ext cx="8229600" cy="4876799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cs-CZ" sz="1800" dirty="0" smtClean="0"/>
              <a:t>I </a:t>
            </a:r>
            <a:r>
              <a:rPr lang="cs-CZ" sz="1800" dirty="0"/>
              <a:t>„poptávkové“ šoky, především fiskální politika vlády, ovlivňují ekonomiku </a:t>
            </a:r>
            <a:endParaRPr lang="cs-CZ" sz="1800" dirty="0" smtClean="0"/>
          </a:p>
          <a:p>
            <a:pPr algn="just">
              <a:defRPr/>
            </a:pPr>
            <a:r>
              <a:rPr lang="cs-CZ" sz="1800" dirty="0" smtClean="0"/>
              <a:t>Fiskální </a:t>
            </a:r>
            <a:r>
              <a:rPr lang="cs-CZ" sz="1800" dirty="0"/>
              <a:t>expanze - posun doprava k ADR 1 . </a:t>
            </a:r>
            <a:endParaRPr lang="cs-CZ" sz="1800" dirty="0" smtClean="0"/>
          </a:p>
          <a:p>
            <a:pPr algn="just">
              <a:defRPr/>
            </a:pPr>
            <a:r>
              <a:rPr lang="cs-CZ" sz="1800" dirty="0" smtClean="0"/>
              <a:t>Pracovníci </a:t>
            </a:r>
            <a:r>
              <a:rPr lang="cs-CZ" sz="1800" dirty="0"/>
              <a:t>omezují svůj volný čas, více pracují - růst produkce. </a:t>
            </a:r>
            <a:endParaRPr lang="cs-CZ" sz="1800" dirty="0" smtClean="0"/>
          </a:p>
          <a:p>
            <a:pPr algn="just">
              <a:defRPr/>
            </a:pPr>
            <a:r>
              <a:rPr lang="cs-CZ" sz="1800" dirty="0" smtClean="0"/>
              <a:t>Ceny </a:t>
            </a:r>
            <a:r>
              <a:rPr lang="cs-CZ" sz="1800" dirty="0"/>
              <a:t>a mzdy flexibilní. </a:t>
            </a:r>
            <a:endParaRPr lang="cs-CZ" sz="1800" dirty="0" smtClean="0"/>
          </a:p>
          <a:p>
            <a:pPr algn="just">
              <a:defRPr/>
            </a:pPr>
            <a:r>
              <a:rPr lang="cs-CZ" sz="1800" dirty="0" smtClean="0"/>
              <a:t>Nová </a:t>
            </a:r>
            <a:r>
              <a:rPr lang="cs-CZ" sz="1800" dirty="0"/>
              <a:t>rovnováha E1 , i1*, Y*1</a:t>
            </a:r>
            <a:endParaRPr lang="cs-CZ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45000" t="55185" r="31575" b="13650"/>
          <a:stretch/>
        </p:blipFill>
        <p:spPr>
          <a:xfrm>
            <a:off x="4274186" y="3015915"/>
            <a:ext cx="4115835" cy="308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9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</TotalTime>
  <Words>4023</Words>
  <Application>Microsoft Office PowerPoint</Application>
  <PresentationFormat>Předvádění na obrazovce (4:3)</PresentationFormat>
  <Paragraphs>320</Paragraphs>
  <Slides>64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64</vt:i4>
      </vt:variant>
    </vt:vector>
  </HeadingPairs>
  <TitlesOfParts>
    <vt:vector size="71" baseType="lpstr">
      <vt:lpstr>Arial</vt:lpstr>
      <vt:lpstr>Calibri</vt:lpstr>
      <vt:lpstr>Tahoma</vt:lpstr>
      <vt:lpstr>Times New Roman</vt:lpstr>
      <vt:lpstr>Wingdings</vt:lpstr>
      <vt:lpstr>Wingdings 3</vt:lpstr>
      <vt:lpstr>Office Theme</vt:lpstr>
      <vt:lpstr>Makroekonomie II  III. tutoriál  YMAK2</vt:lpstr>
      <vt:lpstr>Makroekonomie II Agregátní poptávka a agregátní nabídka: teorie reálného ekonomického cyklu a nová keynesiánská ekonomie I. část YMAK2</vt:lpstr>
      <vt:lpstr>Teorie reálného ekonomického cyklu</vt:lpstr>
      <vt:lpstr>Nabídkové šoky</vt:lpstr>
      <vt:lpstr>Efekt nepříznivého nabídkového šoku</vt:lpstr>
      <vt:lpstr>Mezičasová substituce a nabídka práce</vt:lpstr>
      <vt:lpstr>Model reálného ekonomického cyklu</vt:lpstr>
      <vt:lpstr>Efekty příznivého nabídkového šoku</vt:lpstr>
      <vt:lpstr>Efekty fiskální politiky</vt:lpstr>
      <vt:lpstr>Nová keynesiánská ekonomie</vt:lpstr>
      <vt:lpstr>Menu costs</vt:lpstr>
      <vt:lpstr>Model ekonomického cyklu</vt:lpstr>
      <vt:lpstr>Makroekonomie II Trh práce: agregátní poptávka po práci a agregátní nabídka práce II. část  YMAK2</vt:lpstr>
      <vt:lpstr>Poptávka po práci</vt:lpstr>
      <vt:lpstr>Poptávka po práci</vt:lpstr>
      <vt:lpstr>Poptávka po práci</vt:lpstr>
      <vt:lpstr>Nabídka práce – extrémní případ</vt:lpstr>
      <vt:lpstr>Nabídka práce – extrémní případ</vt:lpstr>
      <vt:lpstr>Nabídka práce – extrémní případ</vt:lpstr>
      <vt:lpstr>Nabídka práce – základní situace</vt:lpstr>
      <vt:lpstr>Nabídka práce – základní situace</vt:lpstr>
      <vt:lpstr>Nabídka práce – základní situace</vt:lpstr>
      <vt:lpstr>Nabídka práce – základní situace</vt:lpstr>
      <vt:lpstr>Nabídka práce – základní situace</vt:lpstr>
      <vt:lpstr>Nabídka práce – základní situace</vt:lpstr>
      <vt:lpstr>Nabídka práce – základní situace</vt:lpstr>
      <vt:lpstr>Nabídka práce – základní situace</vt:lpstr>
      <vt:lpstr>Nabídka práce – základní situace</vt:lpstr>
      <vt:lpstr>Nabídka práce – klasická situace</vt:lpstr>
      <vt:lpstr>Nabídka práce – klasická situace</vt:lpstr>
      <vt:lpstr>Nabídka práce – klasická situace</vt:lpstr>
      <vt:lpstr>Nabídka práce – klasická situace</vt:lpstr>
      <vt:lpstr>Nabídka práce – klasická situace</vt:lpstr>
      <vt:lpstr>Nabídka práce – monetaristické pojetí</vt:lpstr>
      <vt:lpstr>Nabídka práce – monetaristické pojetí</vt:lpstr>
      <vt:lpstr>Nabídka práce – monetaristické pojetí</vt:lpstr>
      <vt:lpstr>Nabídka práce – monetaristické pojetí</vt:lpstr>
      <vt:lpstr>Nabídka práce – monetaristické pojetí</vt:lpstr>
      <vt:lpstr>Trh práce </vt:lpstr>
      <vt:lpstr> Trh práce </vt:lpstr>
      <vt:lpstr>Dopady minimální mzdy</vt:lpstr>
      <vt:lpstr>Makroekonomie II Trh práce, nezaměstnanost a Phillipsova křivka III. část  YMAK2</vt:lpstr>
      <vt:lpstr>Původní mzdová Phillipsova křivka </vt:lpstr>
      <vt:lpstr>Původní mzdová Phillipsova křivka </vt:lpstr>
      <vt:lpstr>Phillipsova křivka - originál</vt:lpstr>
      <vt:lpstr>Původní (mzdová) Phillipsova křivka </vt:lpstr>
      <vt:lpstr>Formální vyjádření původní mzdové PC </vt:lpstr>
      <vt:lpstr>Původní (mzdová) Phillipsova křivka </vt:lpstr>
      <vt:lpstr>Modifikovaná Phillipsova křivka</vt:lpstr>
      <vt:lpstr>Rozšíření PC o míru očekávané inflace </vt:lpstr>
      <vt:lpstr>M. Friedman – kritika Phillipsovy křivky</vt:lpstr>
      <vt:lpstr>M. Friedman – kritika Phillipsovy křivky</vt:lpstr>
      <vt:lpstr>Krátkodobá a dlouhodobá PC </vt:lpstr>
      <vt:lpstr>Mechanismus formování očekávané inflace </vt:lpstr>
      <vt:lpstr>Mechanismus formování očekávané inflace </vt:lpstr>
      <vt:lpstr>Phillipsova křivka s očekáváními v krátkém období </vt:lpstr>
      <vt:lpstr>SPC se setrvačnou inflací </vt:lpstr>
      <vt:lpstr>Očekávání tržních subjektů </vt:lpstr>
      <vt:lpstr>Inflace a nezaměstnanost </vt:lpstr>
      <vt:lpstr>Phillipsova křivka a racionální očekávání </vt:lpstr>
      <vt:lpstr>Křivka agregátní nabídky a Phillipsova křivka </vt:lpstr>
      <vt:lpstr>Křivka krátkodobé dynamické agregátní nabídky </vt:lpstr>
      <vt:lpstr>Křivka dlouhodobé agregátní nabídky 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skr0004</cp:lastModifiedBy>
  <cp:revision>109</cp:revision>
  <dcterms:modified xsi:type="dcterms:W3CDTF">2023-11-05T17:22:47Z</dcterms:modified>
</cp:coreProperties>
</file>