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2" r:id="rId2"/>
    <p:sldMasterId id="2147483685" r:id="rId3"/>
    <p:sldMasterId id="2147483698" r:id="rId4"/>
    <p:sldMasterId id="2147483705" r:id="rId5"/>
    <p:sldMasterId id="2147483712" r:id="rId6"/>
    <p:sldMasterId id="2147483719" r:id="rId7"/>
    <p:sldMasterId id="2147483723" r:id="rId8"/>
  </p:sldMasterIdLst>
  <p:notesMasterIdLst>
    <p:notesMasterId r:id="rId152"/>
  </p:notesMasterIdLst>
  <p:sldIdLst>
    <p:sldId id="256" r:id="rId9"/>
    <p:sldId id="279"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2" r:id="rId24"/>
    <p:sldId id="323" r:id="rId25"/>
    <p:sldId id="324" r:id="rId26"/>
    <p:sldId id="325" r:id="rId27"/>
    <p:sldId id="326"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79" r:id="rId79"/>
    <p:sldId id="380" r:id="rId80"/>
    <p:sldId id="381" r:id="rId81"/>
    <p:sldId id="382" r:id="rId82"/>
    <p:sldId id="383" r:id="rId83"/>
    <p:sldId id="384" r:id="rId84"/>
    <p:sldId id="385" r:id="rId85"/>
    <p:sldId id="386" r:id="rId86"/>
    <p:sldId id="387" r:id="rId87"/>
    <p:sldId id="388" r:id="rId88"/>
    <p:sldId id="389" r:id="rId89"/>
    <p:sldId id="390" r:id="rId90"/>
    <p:sldId id="391" r:id="rId91"/>
    <p:sldId id="392" r:id="rId92"/>
    <p:sldId id="393" r:id="rId93"/>
    <p:sldId id="394" r:id="rId94"/>
    <p:sldId id="395" r:id="rId95"/>
    <p:sldId id="396" r:id="rId96"/>
    <p:sldId id="397" r:id="rId97"/>
    <p:sldId id="398" r:id="rId98"/>
    <p:sldId id="399" r:id="rId99"/>
    <p:sldId id="400" r:id="rId100"/>
    <p:sldId id="401" r:id="rId101"/>
    <p:sldId id="402" r:id="rId102"/>
    <p:sldId id="403" r:id="rId103"/>
    <p:sldId id="404" r:id="rId104"/>
    <p:sldId id="405" r:id="rId105"/>
    <p:sldId id="406" r:id="rId106"/>
    <p:sldId id="407" r:id="rId107"/>
    <p:sldId id="408" r:id="rId108"/>
    <p:sldId id="409" r:id="rId109"/>
    <p:sldId id="410" r:id="rId110"/>
    <p:sldId id="411" r:id="rId111"/>
    <p:sldId id="412" r:id="rId112"/>
    <p:sldId id="413" r:id="rId113"/>
    <p:sldId id="414" r:id="rId114"/>
    <p:sldId id="415" r:id="rId115"/>
    <p:sldId id="416" r:id="rId116"/>
    <p:sldId id="417" r:id="rId117"/>
    <p:sldId id="418" r:id="rId118"/>
    <p:sldId id="419" r:id="rId119"/>
    <p:sldId id="420" r:id="rId120"/>
    <p:sldId id="421" r:id="rId121"/>
    <p:sldId id="422" r:id="rId122"/>
    <p:sldId id="423" r:id="rId123"/>
    <p:sldId id="424" r:id="rId124"/>
    <p:sldId id="425" r:id="rId125"/>
    <p:sldId id="426" r:id="rId126"/>
    <p:sldId id="427" r:id="rId127"/>
    <p:sldId id="428" r:id="rId128"/>
    <p:sldId id="429" r:id="rId129"/>
    <p:sldId id="430" r:id="rId130"/>
    <p:sldId id="431" r:id="rId131"/>
    <p:sldId id="432" r:id="rId132"/>
    <p:sldId id="433" r:id="rId133"/>
    <p:sldId id="434" r:id="rId134"/>
    <p:sldId id="435" r:id="rId135"/>
    <p:sldId id="436" r:id="rId136"/>
    <p:sldId id="437" r:id="rId137"/>
    <p:sldId id="438" r:id="rId138"/>
    <p:sldId id="439" r:id="rId139"/>
    <p:sldId id="440" r:id="rId140"/>
    <p:sldId id="441" r:id="rId141"/>
    <p:sldId id="442" r:id="rId142"/>
    <p:sldId id="443" r:id="rId143"/>
    <p:sldId id="444" r:id="rId144"/>
    <p:sldId id="445" r:id="rId145"/>
    <p:sldId id="446" r:id="rId146"/>
    <p:sldId id="447" r:id="rId147"/>
    <p:sldId id="448" r:id="rId148"/>
    <p:sldId id="449" r:id="rId149"/>
    <p:sldId id="450" r:id="rId150"/>
    <p:sldId id="451" r:id="rId1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139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54" Type="http://schemas.openxmlformats.org/officeDocument/2006/relationships/viewProps" Target="viewProps.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slide" Target="slides/slide136.xml"/><Relationship Id="rId149" Type="http://schemas.openxmlformats.org/officeDocument/2006/relationships/slide" Target="slides/slide14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50" Type="http://schemas.openxmlformats.org/officeDocument/2006/relationships/slide" Target="slides/slide142.xml"/><Relationship Id="rId155" Type="http://schemas.openxmlformats.org/officeDocument/2006/relationships/theme" Target="theme/theme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slide" Target="slides/slide12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40" Type="http://schemas.openxmlformats.org/officeDocument/2006/relationships/slide" Target="slides/slide132.xml"/><Relationship Id="rId145" Type="http://schemas.openxmlformats.org/officeDocument/2006/relationships/slide" Target="slides/slide137.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slide" Target="slides/slide127.xml"/><Relationship Id="rId143" Type="http://schemas.openxmlformats.org/officeDocument/2006/relationships/slide" Target="slides/slide135.xml"/><Relationship Id="rId148" Type="http://schemas.openxmlformats.org/officeDocument/2006/relationships/slide" Target="slides/slide140.xml"/><Relationship Id="rId151" Type="http://schemas.openxmlformats.org/officeDocument/2006/relationships/slide" Target="slides/slide143.xml"/><Relationship Id="rId15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notesMaster" Target="notesMasters/notesMaster1.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6712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25714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7898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3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6186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992505" y="3228896"/>
            <a:ext cx="794004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96456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3779710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1513578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9886664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0972219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6959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8473174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4858498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84184443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8364465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04161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3387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95915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80768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6929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236801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32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38146296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32611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67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93378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92954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881276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B605AB7-258F-455B-928F-9362C1C4F038}"/>
              </a:ext>
            </a:extLst>
          </p:cNvPr>
          <p:cNvSpPr>
            <a:spLocks noGrp="1" noRot="1" noChangeAspect="1" noChangeArrowheads="1" noTextEdit="1"/>
          </p:cNvSpPr>
          <p:nvPr>
            <p:ph type="sldImg"/>
          </p:nvPr>
        </p:nvSpPr>
        <p:spPr>
          <a:xfrm>
            <a:off x="1143000" y="685800"/>
            <a:ext cx="4572000" cy="3429000"/>
          </a:xfrm>
          <a:ln/>
        </p:spPr>
      </p:sp>
      <p:sp>
        <p:nvSpPr>
          <p:cNvPr id="47107" name="Rectangle 3">
            <a:extLst>
              <a:ext uri="{FF2B5EF4-FFF2-40B4-BE49-F238E27FC236}">
                <a16:creationId xmlns:a16="http://schemas.microsoft.com/office/drawing/2014/main" id="{6B95876F-859D-4DF7-9A57-AC2E0D4C79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560543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B605AB7-258F-455B-928F-9362C1C4F038}"/>
              </a:ext>
            </a:extLst>
          </p:cNvPr>
          <p:cNvSpPr>
            <a:spLocks noGrp="1" noRot="1" noChangeAspect="1" noChangeArrowheads="1" noTextEdit="1"/>
          </p:cNvSpPr>
          <p:nvPr>
            <p:ph type="sldImg"/>
          </p:nvPr>
        </p:nvSpPr>
        <p:spPr>
          <a:xfrm>
            <a:off x="1143000" y="685800"/>
            <a:ext cx="4572000" cy="3429000"/>
          </a:xfrm>
          <a:ln/>
        </p:spPr>
      </p:sp>
      <p:sp>
        <p:nvSpPr>
          <p:cNvPr id="47107" name="Rectangle 3">
            <a:extLst>
              <a:ext uri="{FF2B5EF4-FFF2-40B4-BE49-F238E27FC236}">
                <a16:creationId xmlns:a16="http://schemas.microsoft.com/office/drawing/2014/main" id="{6B95876F-859D-4DF7-9A57-AC2E0D4C79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3470407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192BDE7-4D9A-45CF-954C-B1952523CF1E}"/>
              </a:ext>
            </a:extLst>
          </p:cNvPr>
          <p:cNvSpPr>
            <a:spLocks noGrp="1" noRot="1" noChangeAspect="1" noChangeArrowheads="1" noTextEdit="1"/>
          </p:cNvSpPr>
          <p:nvPr>
            <p:ph type="sldImg"/>
          </p:nvPr>
        </p:nvSpPr>
        <p:spPr>
          <a:xfrm>
            <a:off x="1143000" y="685800"/>
            <a:ext cx="4572000" cy="3429000"/>
          </a:xfrm>
          <a:ln/>
        </p:spPr>
      </p:sp>
      <p:sp>
        <p:nvSpPr>
          <p:cNvPr id="45059" name="Rectangle 3">
            <a:extLst>
              <a:ext uri="{FF2B5EF4-FFF2-40B4-BE49-F238E27FC236}">
                <a16:creationId xmlns:a16="http://schemas.microsoft.com/office/drawing/2014/main" id="{784D41E7-B174-4E05-BE73-738B2DB3F3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3743790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6E2E051-34E7-4F5A-82DF-84A944B2E846}"/>
              </a:ext>
            </a:extLst>
          </p:cNvPr>
          <p:cNvSpPr>
            <a:spLocks noGrp="1" noRot="1" noChangeAspect="1" noChangeArrowheads="1" noTextEdit="1"/>
          </p:cNvSpPr>
          <p:nvPr>
            <p:ph type="sldImg"/>
          </p:nvPr>
        </p:nvSpPr>
        <p:spPr>
          <a:xfrm>
            <a:off x="1143000" y="685800"/>
            <a:ext cx="4572000" cy="3429000"/>
          </a:xfrm>
          <a:ln/>
        </p:spPr>
      </p:sp>
      <p:sp>
        <p:nvSpPr>
          <p:cNvPr id="49155" name="Rectangle 3">
            <a:extLst>
              <a:ext uri="{FF2B5EF4-FFF2-40B4-BE49-F238E27FC236}">
                <a16:creationId xmlns:a16="http://schemas.microsoft.com/office/drawing/2014/main" id="{91E9B7BC-3AB7-4A30-AC7A-CA3236F49B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216910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261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992505" y="3228896"/>
            <a:ext cx="794004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0077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992505" y="3228896"/>
            <a:ext cx="794004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997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992505" y="3228896"/>
            <a:ext cx="794004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1387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992505" y="3228896"/>
            <a:ext cx="794004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700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992505" y="3228896"/>
            <a:ext cx="794004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53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9C7311C-4552-4353-A138-91596EB2DED4}"/>
              </a:ext>
            </a:extLst>
          </p:cNvPr>
          <p:cNvSpPr>
            <a:spLocks noGrp="1" noRot="1" noChangeAspect="1" noChangeArrowheads="1" noTextEdit="1"/>
          </p:cNvSpPr>
          <p:nvPr>
            <p:ph type="sldImg"/>
          </p:nvPr>
        </p:nvSpPr>
        <p:spPr>
          <a:xfrm>
            <a:off x="1143000" y="685800"/>
            <a:ext cx="4572000" cy="3429000"/>
          </a:xfrm>
          <a:ln/>
        </p:spPr>
      </p:sp>
      <p:sp>
        <p:nvSpPr>
          <p:cNvPr id="20483" name="Rectangle 3">
            <a:extLst>
              <a:ext uri="{FF2B5EF4-FFF2-40B4-BE49-F238E27FC236}">
                <a16:creationId xmlns:a16="http://schemas.microsoft.com/office/drawing/2014/main" id="{704A8282-A0F1-4927-966F-C948D65D8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715336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8A6B0BD-FD61-42D2-AFF2-E01457BCFEE1}"/>
              </a:ext>
            </a:extLst>
          </p:cNvPr>
          <p:cNvSpPr>
            <a:spLocks noGrp="1" noRot="1" noChangeAspect="1" noChangeArrowheads="1" noTextEdit="1"/>
          </p:cNvSpPr>
          <p:nvPr>
            <p:ph type="sldImg"/>
          </p:nvPr>
        </p:nvSpPr>
        <p:spPr>
          <a:xfrm>
            <a:off x="1143000" y="685800"/>
            <a:ext cx="4572000" cy="3429000"/>
          </a:xfrm>
          <a:ln/>
        </p:spPr>
      </p:sp>
      <p:sp>
        <p:nvSpPr>
          <p:cNvPr id="22531" name="Rectangle 3">
            <a:extLst>
              <a:ext uri="{FF2B5EF4-FFF2-40B4-BE49-F238E27FC236}">
                <a16:creationId xmlns:a16="http://schemas.microsoft.com/office/drawing/2014/main" id="{13C1500F-7E3D-4A23-AD0B-049F291F7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2909992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7A9CC84-C574-472E-86BB-A9F251AA1B01}"/>
              </a:ext>
            </a:extLst>
          </p:cNvPr>
          <p:cNvSpPr>
            <a:spLocks noGrp="1" noRot="1" noChangeAspect="1" noChangeArrowheads="1" noTextEdit="1"/>
          </p:cNvSpPr>
          <p:nvPr>
            <p:ph type="sldImg"/>
          </p:nvPr>
        </p:nvSpPr>
        <p:spPr>
          <a:xfrm>
            <a:off x="1143000" y="685800"/>
            <a:ext cx="4572000" cy="3429000"/>
          </a:xfrm>
          <a:ln/>
        </p:spPr>
      </p:sp>
      <p:sp>
        <p:nvSpPr>
          <p:cNvPr id="24579" name="Rectangle 3">
            <a:extLst>
              <a:ext uri="{FF2B5EF4-FFF2-40B4-BE49-F238E27FC236}">
                <a16:creationId xmlns:a16="http://schemas.microsoft.com/office/drawing/2014/main" id="{DA27FFB8-DEB1-41DE-B379-90B0C89D84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3798418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15386E8-1BC3-4029-8E3F-D3C9E54B5AB9}"/>
              </a:ext>
            </a:extLst>
          </p:cNvPr>
          <p:cNvSpPr>
            <a:spLocks noGrp="1" noRot="1" noChangeAspect="1" noChangeArrowheads="1" noTextEdit="1"/>
          </p:cNvSpPr>
          <p:nvPr>
            <p:ph type="sldImg"/>
          </p:nvPr>
        </p:nvSpPr>
        <p:spPr>
          <a:xfrm>
            <a:off x="1143000" y="685800"/>
            <a:ext cx="4572000" cy="3429000"/>
          </a:xfrm>
          <a:ln/>
        </p:spPr>
      </p:sp>
      <p:sp>
        <p:nvSpPr>
          <p:cNvPr id="26627" name="Rectangle 3">
            <a:extLst>
              <a:ext uri="{FF2B5EF4-FFF2-40B4-BE49-F238E27FC236}">
                <a16:creationId xmlns:a16="http://schemas.microsoft.com/office/drawing/2014/main" id="{B55AC2AB-240E-462A-9E74-80A4FA8E14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4267517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AEB3B95-C88A-4929-9FDC-8B972E0EE61F}"/>
              </a:ext>
            </a:extLst>
          </p:cNvPr>
          <p:cNvSpPr>
            <a:spLocks noGrp="1" noRot="1" noChangeAspect="1" noChangeArrowheads="1" noTextEdit="1"/>
          </p:cNvSpPr>
          <p:nvPr>
            <p:ph type="sldImg"/>
          </p:nvPr>
        </p:nvSpPr>
        <p:spPr>
          <a:xfrm>
            <a:off x="1143000" y="685800"/>
            <a:ext cx="4572000" cy="3429000"/>
          </a:xfrm>
          <a:ln/>
        </p:spPr>
      </p:sp>
      <p:sp>
        <p:nvSpPr>
          <p:cNvPr id="28675" name="Rectangle 3">
            <a:extLst>
              <a:ext uri="{FF2B5EF4-FFF2-40B4-BE49-F238E27FC236}">
                <a16:creationId xmlns:a16="http://schemas.microsoft.com/office/drawing/2014/main" id="{688AECF7-2A42-425A-9DE2-9958EDBF45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35555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456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D263016-FAB5-493C-90D7-6A7D8CFA5FB4}"/>
              </a:ext>
            </a:extLst>
          </p:cNvPr>
          <p:cNvSpPr>
            <a:spLocks noGrp="1" noRot="1" noChangeAspect="1" noChangeArrowheads="1" noTextEdit="1"/>
          </p:cNvSpPr>
          <p:nvPr>
            <p:ph type="sldImg"/>
          </p:nvPr>
        </p:nvSpPr>
        <p:spPr>
          <a:xfrm>
            <a:off x="1143000" y="685800"/>
            <a:ext cx="4572000" cy="3429000"/>
          </a:xfrm>
          <a:ln/>
        </p:spPr>
      </p:sp>
      <p:sp>
        <p:nvSpPr>
          <p:cNvPr id="30723" name="Rectangle 3">
            <a:extLst>
              <a:ext uri="{FF2B5EF4-FFF2-40B4-BE49-F238E27FC236}">
                <a16:creationId xmlns:a16="http://schemas.microsoft.com/office/drawing/2014/main" id="{380CBB10-272A-49C8-853A-492DC9DEA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370321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C000C95-50CB-4B9C-9C3C-623EF4BD1683}"/>
              </a:ext>
            </a:extLst>
          </p:cNvPr>
          <p:cNvSpPr>
            <a:spLocks noGrp="1" noRot="1" noChangeAspect="1" noChangeArrowheads="1" noTextEdit="1"/>
          </p:cNvSpPr>
          <p:nvPr>
            <p:ph type="sldImg"/>
          </p:nvPr>
        </p:nvSpPr>
        <p:spPr>
          <a:xfrm>
            <a:off x="1143000" y="685800"/>
            <a:ext cx="4572000" cy="3429000"/>
          </a:xfrm>
          <a:ln/>
        </p:spPr>
      </p:sp>
      <p:sp>
        <p:nvSpPr>
          <p:cNvPr id="32771" name="Rectangle 3">
            <a:extLst>
              <a:ext uri="{FF2B5EF4-FFF2-40B4-BE49-F238E27FC236}">
                <a16:creationId xmlns:a16="http://schemas.microsoft.com/office/drawing/2014/main" id="{5043100D-78CA-4911-AD91-4D6C323693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3902363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800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729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122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504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363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864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505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12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458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9385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315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992505" y="3228896"/>
            <a:ext cx="794004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272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301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2466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4516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5270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597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8119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100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29BA43D-CF33-4DD1-B3E0-2B6E99A2F6CF}"/>
              </a:ext>
            </a:extLst>
          </p:cNvPr>
          <p:cNvSpPr>
            <a:spLocks noGrp="1" noRot="1" noChangeAspect="1" noChangeArrowheads="1" noTextEdit="1"/>
          </p:cNvSpPr>
          <p:nvPr>
            <p:ph type="sldImg"/>
          </p:nvPr>
        </p:nvSpPr>
        <p:spPr>
          <a:xfrm>
            <a:off x="1143000" y="685800"/>
            <a:ext cx="4572000" cy="3429000"/>
          </a:xfrm>
          <a:ln/>
        </p:spPr>
      </p:sp>
      <p:sp>
        <p:nvSpPr>
          <p:cNvPr id="20483" name="Rectangle 3">
            <a:extLst>
              <a:ext uri="{FF2B5EF4-FFF2-40B4-BE49-F238E27FC236}">
                <a16:creationId xmlns:a16="http://schemas.microsoft.com/office/drawing/2014/main" id="{1F3AD25D-2574-48E6-ABEC-4B7DA1D78A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29284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501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164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924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3749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1184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61814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0713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332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43002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844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197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4193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2617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3232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81132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7775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4666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0886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4295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23145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8411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6084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5169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3122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11149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1996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8437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0296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656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4500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8183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69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9216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2741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81785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8485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4774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5108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0351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2611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6561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7100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56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466C3D9-28CC-4B8B-A649-7CD76325CEF2}"/>
              </a:ext>
            </a:extLst>
          </p:cNvPr>
          <p:cNvSpPr>
            <a:spLocks noGrp="1" noRot="1" noChangeAspect="1" noChangeArrowheads="1" noTextEdit="1"/>
          </p:cNvSpPr>
          <p:nvPr>
            <p:ph type="sldImg"/>
          </p:nvPr>
        </p:nvSpPr>
        <p:spPr>
          <a:xfrm>
            <a:off x="1143000" y="685800"/>
            <a:ext cx="4572000" cy="3429000"/>
          </a:xfrm>
          <a:ln/>
        </p:spPr>
      </p:sp>
      <p:sp>
        <p:nvSpPr>
          <p:cNvPr id="24579" name="Rectangle 3">
            <a:extLst>
              <a:ext uri="{FF2B5EF4-FFF2-40B4-BE49-F238E27FC236}">
                <a16:creationId xmlns:a16="http://schemas.microsoft.com/office/drawing/2014/main" id="{5A635FC9-DA71-4CA5-BCF1-70845CB54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32712829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92117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01380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2964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4914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12224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8838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2797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6656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2173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066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27781043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2007437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800725"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29073695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291B40-F98A-4B23-BDDE-0100F1D09948}"/>
              </a:ext>
            </a:extLst>
          </p:cNvPr>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a:extLst>
              <a:ext uri="{FF2B5EF4-FFF2-40B4-BE49-F238E27FC236}">
                <a16:creationId xmlns:a16="http://schemas.microsoft.com/office/drawing/2014/main" id="{2A0C06BE-9546-4562-8D54-3546AF3F506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A30942-1A6A-4A55-A4E4-40CBAC515798}"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680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6BA179-7525-41D5-8577-E9E1D0D32EA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9803415D-AE87-498E-8D1F-05B7630201CF}"/>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C76466-33DD-4CA7-B0C7-599D96C2189C}"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18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E25A1E-BF82-48B0-AAF2-E14525ABCC90}"/>
              </a:ext>
            </a:extLst>
          </p:cNvPr>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symbol pro text 2">
            <a:extLst>
              <a:ext uri="{FF2B5EF4-FFF2-40B4-BE49-F238E27FC236}">
                <a16:creationId xmlns:a16="http://schemas.microsoft.com/office/drawing/2014/main" id="{A195B2B7-099B-40A4-B3D1-C9F3A00506E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489DE5-24F1-47EA-ACCE-D19285D8260B}"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76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7F6C51-538F-4BCB-B9CF-9F7073828D7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EFDF8B64-7C73-4BCD-9365-0334D39C9B5E}"/>
              </a:ext>
            </a:extLst>
          </p:cNvPr>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CC81C24E-F94C-4894-A0E0-33A5FFC264AD}"/>
              </a:ext>
            </a:extLst>
          </p:cNvPr>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5E4069-9309-47B2-B45F-1C9037D07836}"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787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F3848-E456-4BD0-83D3-A0E625F8DEAA}"/>
              </a:ext>
            </a:extLst>
          </p:cNvPr>
          <p:cNvSpPr>
            <a:spLocks noGrp="1"/>
          </p:cNvSpPr>
          <p:nvPr>
            <p:ph type="title"/>
          </p:nvPr>
        </p:nvSpPr>
        <p:spPr>
          <a:xfrm>
            <a:off x="629841" y="365126"/>
            <a:ext cx="78867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53925E29-C3A5-46A5-B40C-EF649846D22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F7AC5FD0-36C6-427E-BDE4-7315C91D505D}"/>
              </a:ext>
            </a:extLst>
          </p:cNvPr>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E2D388A8-7ADE-4522-B631-7A684B08B6D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2835643B-ECD3-4624-88ED-6560FF3D1307}"/>
              </a:ext>
            </a:extLst>
          </p:cNvPr>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45C2F8-49B4-4348-B63A-B7AD6847A8C0}"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446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B8406A-FA07-4340-BE7F-2D8F424DCB29}"/>
              </a:ext>
            </a:extLst>
          </p:cNvPr>
          <p:cNvSpPr>
            <a:spLocks noGrp="1"/>
          </p:cNvSpPr>
          <p:nvPr>
            <p:ph type="title"/>
          </p:nvPr>
        </p:nvSpPr>
        <p:spPr/>
        <p:txBody>
          <a:bodyPr/>
          <a:lstStyle/>
          <a:p>
            <a:r>
              <a:rPr lang="cs-CZ"/>
              <a:t>Kliknutím lze upravit styl.</a:t>
            </a:r>
          </a:p>
        </p:txBody>
      </p:sp>
      <p:sp>
        <p:nvSpPr>
          <p:cNvPr id="3"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0FAFD7-B8AE-4329-9AAF-2A718289179F}"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57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6273-F93F-45F9-8380-FC1878C1BC3B}"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257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B92937-59CC-4669-893D-FBD5238D72A8}"/>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a:extLst>
              <a:ext uri="{FF2B5EF4-FFF2-40B4-BE49-F238E27FC236}">
                <a16:creationId xmlns:a16="http://schemas.microsoft.com/office/drawing/2014/main" id="{EACE6ED5-E876-4D37-BBDB-0F9770B2F15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3ED5E38C-AE07-465E-A824-C93C1F4890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C754E1-7DAE-4218-958F-257891689D7B}"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55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2127892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2D683E-5CB3-45FB-A8F9-7157AA0881A4}"/>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obrázku 2">
            <a:extLst>
              <a:ext uri="{FF2B5EF4-FFF2-40B4-BE49-F238E27FC236}">
                <a16:creationId xmlns:a16="http://schemas.microsoft.com/office/drawing/2014/main" id="{B880671B-0A3C-4B00-8CC6-254995A40E63}"/>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cs-CZ" noProof="0"/>
          </a:p>
        </p:txBody>
      </p:sp>
      <p:sp>
        <p:nvSpPr>
          <p:cNvPr id="4" name="Zástupný symbol pro text 3">
            <a:extLst>
              <a:ext uri="{FF2B5EF4-FFF2-40B4-BE49-F238E27FC236}">
                <a16:creationId xmlns:a16="http://schemas.microsoft.com/office/drawing/2014/main" id="{26FCD71E-E592-4FEB-952F-7EA7657A4F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0AF1F5-485C-4972-82A1-3F1749950BBE}"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833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AC02D3-5C1E-473B-86DD-6E41F17E113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F1EF1F8-D648-49C6-9613-F71777E58FB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E7FA45-698C-49A0-BE19-8797374CF234}"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173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BDA2C56-3E37-42C5-A59F-AFB6A8E87A5C}"/>
              </a:ext>
            </a:extLst>
          </p:cNvPr>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58F5D66-7822-48BE-BF9E-4851A609383F}"/>
              </a:ext>
            </a:extLst>
          </p:cNvPr>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F36E27-B664-4B12-BA65-1E030DF2DEFE}"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800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277813"/>
            <a:ext cx="7772400" cy="1143000"/>
          </a:xfrm>
        </p:spPr>
        <p:txBody>
          <a:bodyPr/>
          <a:lstStyle/>
          <a:p>
            <a:r>
              <a:rPr lang="cs-CZ"/>
              <a:t>Kliknutím lze upravit styl.</a:t>
            </a:r>
          </a:p>
        </p:txBody>
      </p:sp>
      <p:sp>
        <p:nvSpPr>
          <p:cNvPr id="3" name="Zástupný symbol pro tabulku 2"/>
          <p:cNvSpPr>
            <a:spLocks noGrp="1"/>
          </p:cNvSpPr>
          <p:nvPr>
            <p:ph type="tbl" idx="1"/>
          </p:nvPr>
        </p:nvSpPr>
        <p:spPr>
          <a:xfrm>
            <a:off x="914400" y="1600200"/>
            <a:ext cx="7772400" cy="4530725"/>
          </a:xfrm>
        </p:spPr>
        <p:txBody>
          <a:bodyPr rtlCol="0">
            <a:normAutofit/>
          </a:bodyPr>
          <a:lstStyle/>
          <a:p>
            <a:pPr lvl="0"/>
            <a:endParaRPr lang="cs-CZ" noProof="0"/>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B8266F-3F6F-4EFD-B864-A160896B222F}"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852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291B40-F98A-4B23-BDDE-0100F1D09948}"/>
              </a:ext>
            </a:extLst>
          </p:cNvPr>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a:extLst>
              <a:ext uri="{FF2B5EF4-FFF2-40B4-BE49-F238E27FC236}">
                <a16:creationId xmlns:a16="http://schemas.microsoft.com/office/drawing/2014/main" id="{2A0C06BE-9546-4562-8D54-3546AF3F506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A30942-1A6A-4A55-A4E4-40CBAC515798}"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937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6BA179-7525-41D5-8577-E9E1D0D32EA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9803415D-AE87-498E-8D1F-05B7630201CF}"/>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C76466-33DD-4CA7-B0C7-599D96C2189C}"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709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E25A1E-BF82-48B0-AAF2-E14525ABCC90}"/>
              </a:ext>
            </a:extLst>
          </p:cNvPr>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symbol pro text 2">
            <a:extLst>
              <a:ext uri="{FF2B5EF4-FFF2-40B4-BE49-F238E27FC236}">
                <a16:creationId xmlns:a16="http://schemas.microsoft.com/office/drawing/2014/main" id="{A195B2B7-099B-40A4-B3D1-C9F3A00506E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489DE5-24F1-47EA-ACCE-D19285D8260B}"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733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7F6C51-538F-4BCB-B9CF-9F7073828D7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EFDF8B64-7C73-4BCD-9365-0334D39C9B5E}"/>
              </a:ext>
            </a:extLst>
          </p:cNvPr>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CC81C24E-F94C-4894-A0E0-33A5FFC264AD}"/>
              </a:ext>
            </a:extLst>
          </p:cNvPr>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5E4069-9309-47B2-B45F-1C9037D07836}"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218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F3848-E456-4BD0-83D3-A0E625F8DEAA}"/>
              </a:ext>
            </a:extLst>
          </p:cNvPr>
          <p:cNvSpPr>
            <a:spLocks noGrp="1"/>
          </p:cNvSpPr>
          <p:nvPr>
            <p:ph type="title"/>
          </p:nvPr>
        </p:nvSpPr>
        <p:spPr>
          <a:xfrm>
            <a:off x="629841" y="365126"/>
            <a:ext cx="78867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53925E29-C3A5-46A5-B40C-EF649846D22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F7AC5FD0-36C6-427E-BDE4-7315C91D505D}"/>
              </a:ext>
            </a:extLst>
          </p:cNvPr>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E2D388A8-7ADE-4522-B631-7A684B08B6D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2835643B-ECD3-4624-88ED-6560FF3D1307}"/>
              </a:ext>
            </a:extLst>
          </p:cNvPr>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45C2F8-49B4-4348-B63A-B7AD6847A8C0}"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737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B8406A-FA07-4340-BE7F-2D8F424DCB29}"/>
              </a:ext>
            </a:extLst>
          </p:cNvPr>
          <p:cNvSpPr>
            <a:spLocks noGrp="1"/>
          </p:cNvSpPr>
          <p:nvPr>
            <p:ph type="title"/>
          </p:nvPr>
        </p:nvSpPr>
        <p:spPr/>
        <p:txBody>
          <a:bodyPr/>
          <a:lstStyle/>
          <a:p>
            <a:r>
              <a:rPr lang="cs-CZ"/>
              <a:t>Kliknutím lze upravit styl.</a:t>
            </a:r>
          </a:p>
        </p:txBody>
      </p:sp>
      <p:sp>
        <p:nvSpPr>
          <p:cNvPr id="3"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0FAFD7-B8AE-4329-9AAF-2A718289179F}"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39527763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6273-F93F-45F9-8380-FC1878C1BC3B}"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168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B92937-59CC-4669-893D-FBD5238D72A8}"/>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a:extLst>
              <a:ext uri="{FF2B5EF4-FFF2-40B4-BE49-F238E27FC236}">
                <a16:creationId xmlns:a16="http://schemas.microsoft.com/office/drawing/2014/main" id="{EACE6ED5-E876-4D37-BBDB-0F9770B2F15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3ED5E38C-AE07-465E-A824-C93C1F4890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C754E1-7DAE-4218-958F-257891689D7B}"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861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2D683E-5CB3-45FB-A8F9-7157AA0881A4}"/>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obrázku 2">
            <a:extLst>
              <a:ext uri="{FF2B5EF4-FFF2-40B4-BE49-F238E27FC236}">
                <a16:creationId xmlns:a16="http://schemas.microsoft.com/office/drawing/2014/main" id="{B880671B-0A3C-4B00-8CC6-254995A40E63}"/>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cs-CZ" noProof="0"/>
          </a:p>
        </p:txBody>
      </p:sp>
      <p:sp>
        <p:nvSpPr>
          <p:cNvPr id="4" name="Zástupný symbol pro text 3">
            <a:extLst>
              <a:ext uri="{FF2B5EF4-FFF2-40B4-BE49-F238E27FC236}">
                <a16:creationId xmlns:a16="http://schemas.microsoft.com/office/drawing/2014/main" id="{26FCD71E-E592-4FEB-952F-7EA7657A4F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0AF1F5-485C-4972-82A1-3F1749950BBE}"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957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AC02D3-5C1E-473B-86DD-6E41F17E113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F1EF1F8-D648-49C6-9613-F71777E58FB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E7FA45-698C-49A0-BE19-8797374CF234}"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450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BDA2C56-3E37-42C5-A59F-AFB6A8E87A5C}"/>
              </a:ext>
            </a:extLst>
          </p:cNvPr>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58F5D66-7822-48BE-BF9E-4851A609383F}"/>
              </a:ext>
            </a:extLst>
          </p:cNvPr>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F36E27-B664-4B12-BA65-1E030DF2DEFE}"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719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277813"/>
            <a:ext cx="7772400" cy="1143000"/>
          </a:xfrm>
        </p:spPr>
        <p:txBody>
          <a:bodyPr/>
          <a:lstStyle/>
          <a:p>
            <a:r>
              <a:rPr lang="cs-CZ"/>
              <a:t>Kliknutím lze upravit styl.</a:t>
            </a:r>
          </a:p>
        </p:txBody>
      </p:sp>
      <p:sp>
        <p:nvSpPr>
          <p:cNvPr id="3" name="Zástupný symbol pro tabulku 2"/>
          <p:cNvSpPr>
            <a:spLocks noGrp="1"/>
          </p:cNvSpPr>
          <p:nvPr>
            <p:ph type="tbl" idx="1"/>
          </p:nvPr>
        </p:nvSpPr>
        <p:spPr>
          <a:xfrm>
            <a:off x="914400" y="1600200"/>
            <a:ext cx="7772400" cy="4530725"/>
          </a:xfrm>
        </p:spPr>
        <p:txBody>
          <a:bodyPr rtlCol="0">
            <a:normAutofit/>
          </a:bodyPr>
          <a:lstStyle/>
          <a:p>
            <a:pPr lvl="0"/>
            <a:endParaRPr lang="cs-CZ" noProof="0"/>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B8266F-3F6F-4EFD-B864-A160896B222F}"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289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3132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pPr>
            <a:r>
              <a:rPr lang="cs-CZ" altLang="cs-CZ" kern="1200" smtClean="0">
                <a:latin typeface="Times New Roman"/>
                <a:ea typeface="+mn-ea"/>
                <a:cs typeface="Times New Roman" panose="02020603050405020304" pitchFamily="18" charset="0"/>
              </a:rPr>
              <a:t>Prostor pro doplňující informace, poznámky</a:t>
            </a:r>
            <a:endParaRPr lang="cs-CZ" altLang="cs-CZ" kern="1200" dirty="0" smtClean="0">
              <a:latin typeface="Times New Roman"/>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pPr>
            <a:fld id="{560808B9-4D1F-4069-9EB9-CD8802008F4E}" type="slidenum">
              <a:rPr lang="cs-CZ" sz="1800" kern="1200" smtClean="0">
                <a:solidFill>
                  <a:srgbClr val="307871"/>
                </a:solidFill>
                <a:latin typeface="Times New Roman"/>
                <a:ea typeface="+mn-ea"/>
                <a:cs typeface="+mn-cs"/>
              </a:rPr>
              <a:pPr>
                <a:buClrTx/>
              </a:pPr>
              <a:t>‹#›</a:t>
            </a:fld>
            <a:endParaRPr lang="cs-CZ" sz="1800" kern="1200" dirty="0">
              <a:solidFill>
                <a:srgbClr val="307871"/>
              </a:solidFill>
              <a:latin typeface="Times New Roman"/>
              <a:ea typeface="+mn-ea"/>
              <a:cs typeface="+mn-cs"/>
            </a:endParaRPr>
          </a:p>
        </p:txBody>
      </p:sp>
    </p:spTree>
    <p:extLst>
      <p:ext uri="{BB962C8B-B14F-4D97-AF65-F5344CB8AC3E}">
        <p14:creationId xmlns:p14="http://schemas.microsoft.com/office/powerpoint/2010/main" val="13070816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9266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914400" y="6251575"/>
            <a:ext cx="1981200" cy="457200"/>
          </a:xfrm>
          <a:prstGeom prst="rect">
            <a:avLst/>
          </a:prstGeom>
          <a:ln/>
        </p:spPr>
        <p:txBody>
          <a:bodyPr/>
          <a:lstStyle>
            <a:lvl1pPr>
              <a:defRPr/>
            </a:lvl1pPr>
          </a:lstStyle>
          <a:p>
            <a:pPr>
              <a:buClrTx/>
              <a:defRPr/>
            </a:pPr>
            <a:fld id="{AFD57BCC-0727-421C-B8AD-629D840AE53D}" type="datetimeFigureOut">
              <a:rPr lang="cs-CZ" sz="1800" kern="1200" smtClean="0">
                <a:solidFill>
                  <a:srgbClr val="307871"/>
                </a:solidFill>
                <a:latin typeface="Times New Roman"/>
                <a:ea typeface="+mn-ea"/>
                <a:cs typeface="+mn-cs"/>
              </a:rPr>
              <a:pPr>
                <a:buClrTx/>
                <a:defRPr/>
              </a:pPr>
              <a:t>29.10.2023</a:t>
            </a:fld>
            <a:endParaRPr lang="cs-CZ" sz="1800" kern="1200">
              <a:solidFill>
                <a:srgbClr val="307871"/>
              </a:solidFill>
              <a:latin typeface="Times New Roman"/>
              <a:ea typeface="+mn-ea"/>
              <a:cs typeface="+mn-cs"/>
            </a:endParaRPr>
          </a:p>
        </p:txBody>
      </p:sp>
      <p:sp>
        <p:nvSpPr>
          <p:cNvPr id="3" name="Rectangle 10"/>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pPr>
              <a:buClrTx/>
              <a:defRPr/>
            </a:pPr>
            <a:endParaRPr lang="cs-CZ" sz="1800" kern="1200">
              <a:solidFill>
                <a:srgbClr val="307871"/>
              </a:solidFill>
              <a:latin typeface="Times New Roman"/>
              <a:ea typeface="+mn-ea"/>
              <a:cs typeface="+mn-cs"/>
            </a:endParaRPr>
          </a:p>
        </p:txBody>
      </p:sp>
      <p:sp>
        <p:nvSpPr>
          <p:cNvPr id="4" name="Rectangle 11"/>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buClrTx/>
              <a:defRPr/>
            </a:pPr>
            <a:fld id="{4F60904C-BB62-4DC1-90DD-58305DB20B21}" type="slidenum">
              <a:rPr lang="cs-CZ" altLang="cs-CZ" sz="1800" kern="1200" smtClean="0">
                <a:solidFill>
                  <a:srgbClr val="307871"/>
                </a:solidFill>
                <a:latin typeface="Times New Roman"/>
                <a:ea typeface="+mn-ea"/>
                <a:cs typeface="+mn-cs"/>
              </a:rPr>
              <a:pPr>
                <a:buClrTx/>
                <a:defRPr/>
              </a:pPr>
              <a:t>‹#›</a:t>
            </a:fld>
            <a:endParaRPr lang="cs-CZ" altLang="cs-CZ"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1269582243"/>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862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29150" y="1825625"/>
            <a:ext cx="38862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345721762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5" name="Zástupný symbol pro zápatí 4"/>
          <p:cNvSpPr>
            <a:spLocks noGrp="1"/>
          </p:cNvSpPr>
          <p:nvPr>
            <p:ph type="ftr" sz="quarter" idx="11"/>
          </p:nvPr>
        </p:nvSpPr>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6" name="Zástupný symbol pro číslo snímku 5"/>
          <p:cNvSpPr>
            <a:spLocks noGrp="1"/>
          </p:cNvSpPr>
          <p:nvPr>
            <p:ph type="sldNum" sz="quarter" idx="12"/>
          </p:nvPr>
        </p:nvSpPr>
        <p:spPr/>
        <p:txBody>
          <a:bodyPr/>
          <a:lstStyle>
            <a:lvl1pPr>
              <a:defRPr/>
            </a:lvl1pPr>
          </a:lstStyle>
          <a:p>
            <a:pPr>
              <a:buClrTx/>
            </a:pPr>
            <a:fld id="{21763709-0F78-490E-8F3B-F2BC2F53912F}" type="slidenum">
              <a:rPr lang="cs-CZ" altLang="sk-SK" sz="1800" kern="1200" smtClean="0">
                <a:solidFill>
                  <a:srgbClr val="307871"/>
                </a:solidFill>
                <a:latin typeface="Times New Roman"/>
                <a:ea typeface="+mn-ea"/>
                <a:cs typeface="+mn-cs"/>
              </a:rPr>
              <a:pPr>
                <a:buClrTx/>
              </a:pPr>
              <a:t>‹#›</a:t>
            </a:fld>
            <a:endParaRPr lang="cs-CZ" altLang="sk-SK"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161954618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277813"/>
            <a:ext cx="7772400" cy="1143000"/>
          </a:xfrm>
        </p:spPr>
        <p:txBody>
          <a:bodyPr/>
          <a:lstStyle/>
          <a:p>
            <a:r>
              <a:rPr lang="cs-CZ" smtClean="0"/>
              <a:t>Kliknutím lze upravit styl.</a:t>
            </a:r>
            <a:endParaRPr lang="sk-SK"/>
          </a:p>
        </p:txBody>
      </p:sp>
      <p:sp>
        <p:nvSpPr>
          <p:cNvPr id="3" name="Zástupný symbol pro tabulku 2"/>
          <p:cNvSpPr>
            <a:spLocks noGrp="1"/>
          </p:cNvSpPr>
          <p:nvPr>
            <p:ph type="tbl" idx="1"/>
          </p:nvPr>
        </p:nvSpPr>
        <p:spPr>
          <a:xfrm>
            <a:off x="914400" y="1600200"/>
            <a:ext cx="7772400" cy="4530725"/>
          </a:xfrm>
        </p:spPr>
        <p:txBody>
          <a:bodyPr/>
          <a:lstStyle/>
          <a:p>
            <a:endParaRPr lang="sk-SK"/>
          </a:p>
        </p:txBody>
      </p:sp>
      <p:sp>
        <p:nvSpPr>
          <p:cNvPr id="4" name="Zástupný symbol pro datum 3"/>
          <p:cNvSpPr>
            <a:spLocks noGrp="1"/>
          </p:cNvSpPr>
          <p:nvPr>
            <p:ph type="dt" sz="half" idx="10"/>
          </p:nvPr>
        </p:nvSpPr>
        <p:spPr>
          <a:xfrm>
            <a:off x="914400" y="6251575"/>
            <a:ext cx="1981200" cy="457200"/>
          </a:xfrm>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5" name="Zástupný symbol pro zápatí 4"/>
          <p:cNvSpPr>
            <a:spLocks noGrp="1"/>
          </p:cNvSpPr>
          <p:nvPr>
            <p:ph type="ftr" sz="quarter" idx="11"/>
          </p:nvPr>
        </p:nvSpPr>
        <p:spPr>
          <a:xfrm>
            <a:off x="3352800" y="6248400"/>
            <a:ext cx="2971800" cy="457200"/>
          </a:xfrm>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6" name="Zástupný symbol pro číslo snímku 5"/>
          <p:cNvSpPr>
            <a:spLocks noGrp="1"/>
          </p:cNvSpPr>
          <p:nvPr>
            <p:ph type="sldNum" sz="quarter" idx="12"/>
          </p:nvPr>
        </p:nvSpPr>
        <p:spPr>
          <a:xfrm>
            <a:off x="6781800" y="6248400"/>
            <a:ext cx="1905000" cy="457200"/>
          </a:xfrm>
        </p:spPr>
        <p:txBody>
          <a:bodyPr/>
          <a:lstStyle>
            <a:lvl1pPr>
              <a:defRPr/>
            </a:lvl1pPr>
          </a:lstStyle>
          <a:p>
            <a:pPr>
              <a:buClrTx/>
            </a:pPr>
            <a:fld id="{4DBEF3F8-7390-4F16-A03E-1671EAB853F9}" type="slidenum">
              <a:rPr lang="cs-CZ" altLang="sk-SK" sz="1800" kern="1200" smtClean="0">
                <a:solidFill>
                  <a:srgbClr val="307871"/>
                </a:solidFill>
                <a:latin typeface="Times New Roman"/>
                <a:ea typeface="+mn-ea"/>
                <a:cs typeface="+mn-cs"/>
              </a:rPr>
              <a:pPr>
                <a:buClrTx/>
              </a:pPr>
              <a:t>‹#›</a:t>
            </a:fld>
            <a:endParaRPr lang="cs-CZ" altLang="sk-SK"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1961433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4628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pPr>
            <a:r>
              <a:rPr lang="cs-CZ" altLang="cs-CZ" kern="1200" smtClean="0">
                <a:latin typeface="Times New Roman"/>
                <a:ea typeface="+mn-ea"/>
                <a:cs typeface="Times New Roman" panose="02020603050405020304" pitchFamily="18" charset="0"/>
              </a:rPr>
              <a:t>Prostor pro doplňující informace, poznámky</a:t>
            </a:r>
            <a:endParaRPr lang="cs-CZ" altLang="cs-CZ" kern="1200" dirty="0" smtClean="0">
              <a:latin typeface="Times New Roman"/>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pPr>
            <a:fld id="{560808B9-4D1F-4069-9EB9-CD8802008F4E}" type="slidenum">
              <a:rPr lang="cs-CZ" sz="1800" kern="1200" smtClean="0">
                <a:solidFill>
                  <a:srgbClr val="307871"/>
                </a:solidFill>
                <a:latin typeface="Times New Roman"/>
                <a:ea typeface="+mn-ea"/>
                <a:cs typeface="+mn-cs"/>
              </a:rPr>
              <a:pPr>
                <a:buClrTx/>
              </a:pPr>
              <a:t>‹#›</a:t>
            </a:fld>
            <a:endParaRPr lang="cs-CZ" sz="1800" kern="1200" dirty="0">
              <a:solidFill>
                <a:srgbClr val="307871"/>
              </a:solidFill>
              <a:latin typeface="Times New Roman"/>
              <a:ea typeface="+mn-ea"/>
              <a:cs typeface="+mn-cs"/>
            </a:endParaRPr>
          </a:p>
        </p:txBody>
      </p:sp>
    </p:spTree>
    <p:extLst>
      <p:ext uri="{BB962C8B-B14F-4D97-AF65-F5344CB8AC3E}">
        <p14:creationId xmlns:p14="http://schemas.microsoft.com/office/powerpoint/2010/main" val="34387648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3210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cSld name="Prázdn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914400" y="6251575"/>
            <a:ext cx="1981200" cy="457200"/>
          </a:xfrm>
          <a:prstGeom prst="rect">
            <a:avLst/>
          </a:prstGeom>
          <a:ln/>
        </p:spPr>
        <p:txBody>
          <a:bodyPr/>
          <a:lstStyle>
            <a:lvl1pPr>
              <a:defRPr/>
            </a:lvl1pPr>
          </a:lstStyle>
          <a:p>
            <a:pPr>
              <a:buClrTx/>
              <a:defRPr/>
            </a:pPr>
            <a:fld id="{AFD57BCC-0727-421C-B8AD-629D840AE53D}" type="datetimeFigureOut">
              <a:rPr lang="cs-CZ" sz="1800" kern="1200" smtClean="0">
                <a:solidFill>
                  <a:srgbClr val="307871"/>
                </a:solidFill>
                <a:latin typeface="Times New Roman"/>
                <a:ea typeface="+mn-ea"/>
                <a:cs typeface="+mn-cs"/>
              </a:rPr>
              <a:pPr>
                <a:buClrTx/>
                <a:defRPr/>
              </a:pPr>
              <a:t>29.10.2023</a:t>
            </a:fld>
            <a:endParaRPr lang="cs-CZ" sz="1800" kern="1200">
              <a:solidFill>
                <a:srgbClr val="307871"/>
              </a:solidFill>
              <a:latin typeface="Times New Roman"/>
              <a:ea typeface="+mn-ea"/>
              <a:cs typeface="+mn-cs"/>
            </a:endParaRPr>
          </a:p>
        </p:txBody>
      </p:sp>
      <p:sp>
        <p:nvSpPr>
          <p:cNvPr id="3" name="Rectangle 10"/>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pPr>
              <a:buClrTx/>
              <a:defRPr/>
            </a:pPr>
            <a:endParaRPr lang="cs-CZ" sz="1800" kern="1200">
              <a:solidFill>
                <a:srgbClr val="307871"/>
              </a:solidFill>
              <a:latin typeface="Times New Roman"/>
              <a:ea typeface="+mn-ea"/>
              <a:cs typeface="+mn-cs"/>
            </a:endParaRPr>
          </a:p>
        </p:txBody>
      </p:sp>
      <p:sp>
        <p:nvSpPr>
          <p:cNvPr id="4" name="Rectangle 11"/>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buClrTx/>
              <a:defRPr/>
            </a:pPr>
            <a:fld id="{4F60904C-BB62-4DC1-90DD-58305DB20B21}" type="slidenum">
              <a:rPr lang="cs-CZ" altLang="cs-CZ" sz="1800" kern="1200" smtClean="0">
                <a:solidFill>
                  <a:srgbClr val="307871"/>
                </a:solidFill>
                <a:latin typeface="Times New Roman"/>
                <a:ea typeface="+mn-ea"/>
                <a:cs typeface="+mn-cs"/>
              </a:rPr>
              <a:pPr>
                <a:buClrTx/>
                <a:defRPr/>
              </a:pPr>
              <a:t>‹#›</a:t>
            </a:fld>
            <a:endParaRPr lang="cs-CZ" altLang="cs-CZ"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1023803489"/>
      </p:ext>
    </p:extLst>
  </p:cSld>
  <p:clrMapOvr>
    <a:masterClrMapping/>
  </p:clrMapOvr>
  <p:transitio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5" name="Zástupný symbol pro zápatí 4"/>
          <p:cNvSpPr>
            <a:spLocks noGrp="1"/>
          </p:cNvSpPr>
          <p:nvPr>
            <p:ph type="ftr" sz="quarter" idx="11"/>
          </p:nvPr>
        </p:nvSpPr>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6" name="Zástupný symbol pro číslo snímku 5"/>
          <p:cNvSpPr>
            <a:spLocks noGrp="1"/>
          </p:cNvSpPr>
          <p:nvPr>
            <p:ph type="sldNum" sz="quarter" idx="12"/>
          </p:nvPr>
        </p:nvSpPr>
        <p:spPr/>
        <p:txBody>
          <a:bodyPr/>
          <a:lstStyle>
            <a:lvl1pPr>
              <a:defRPr/>
            </a:lvl1pPr>
          </a:lstStyle>
          <a:p>
            <a:pPr>
              <a:buClrTx/>
            </a:pPr>
            <a:fld id="{21763709-0F78-490E-8F3B-F2BC2F53912F}" type="slidenum">
              <a:rPr lang="cs-CZ" altLang="sk-SK" sz="1800" kern="1200" smtClean="0">
                <a:solidFill>
                  <a:srgbClr val="307871"/>
                </a:solidFill>
                <a:latin typeface="Times New Roman"/>
                <a:ea typeface="+mn-ea"/>
                <a:cs typeface="+mn-cs"/>
              </a:rPr>
              <a:pPr>
                <a:buClrTx/>
              </a:pPr>
              <a:t>‹#›</a:t>
            </a:fld>
            <a:endParaRPr lang="cs-CZ" altLang="sk-SK"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115858950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277813"/>
            <a:ext cx="7772400" cy="1143000"/>
          </a:xfrm>
        </p:spPr>
        <p:txBody>
          <a:bodyPr/>
          <a:lstStyle/>
          <a:p>
            <a:r>
              <a:rPr lang="cs-CZ" smtClean="0"/>
              <a:t>Kliknutím lze upravit styl.</a:t>
            </a:r>
            <a:endParaRPr lang="sk-SK"/>
          </a:p>
        </p:txBody>
      </p:sp>
      <p:sp>
        <p:nvSpPr>
          <p:cNvPr id="3" name="Zástupný symbol pro tabulku 2"/>
          <p:cNvSpPr>
            <a:spLocks noGrp="1"/>
          </p:cNvSpPr>
          <p:nvPr>
            <p:ph type="tbl" idx="1"/>
          </p:nvPr>
        </p:nvSpPr>
        <p:spPr>
          <a:xfrm>
            <a:off x="914400" y="1600200"/>
            <a:ext cx="7772400" cy="4530725"/>
          </a:xfrm>
        </p:spPr>
        <p:txBody>
          <a:bodyPr/>
          <a:lstStyle/>
          <a:p>
            <a:endParaRPr lang="sk-SK"/>
          </a:p>
        </p:txBody>
      </p:sp>
      <p:sp>
        <p:nvSpPr>
          <p:cNvPr id="4" name="Zástupný symbol pro datum 3"/>
          <p:cNvSpPr>
            <a:spLocks noGrp="1"/>
          </p:cNvSpPr>
          <p:nvPr>
            <p:ph type="dt" sz="half" idx="10"/>
          </p:nvPr>
        </p:nvSpPr>
        <p:spPr>
          <a:xfrm>
            <a:off x="914400" y="6251575"/>
            <a:ext cx="1981200" cy="457200"/>
          </a:xfrm>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5" name="Zástupný symbol pro zápatí 4"/>
          <p:cNvSpPr>
            <a:spLocks noGrp="1"/>
          </p:cNvSpPr>
          <p:nvPr>
            <p:ph type="ftr" sz="quarter" idx="11"/>
          </p:nvPr>
        </p:nvSpPr>
        <p:spPr>
          <a:xfrm>
            <a:off x="3352800" y="6248400"/>
            <a:ext cx="2971800" cy="457200"/>
          </a:xfrm>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6" name="Zástupný symbol pro číslo snímku 5"/>
          <p:cNvSpPr>
            <a:spLocks noGrp="1"/>
          </p:cNvSpPr>
          <p:nvPr>
            <p:ph type="sldNum" sz="quarter" idx="12"/>
          </p:nvPr>
        </p:nvSpPr>
        <p:spPr>
          <a:xfrm>
            <a:off x="6781800" y="6248400"/>
            <a:ext cx="1905000" cy="457200"/>
          </a:xfrm>
        </p:spPr>
        <p:txBody>
          <a:bodyPr/>
          <a:lstStyle>
            <a:lvl1pPr>
              <a:defRPr/>
            </a:lvl1pPr>
          </a:lstStyle>
          <a:p>
            <a:pPr>
              <a:buClrTx/>
            </a:pPr>
            <a:fld id="{4DBEF3F8-7390-4F16-A03E-1671EAB853F9}" type="slidenum">
              <a:rPr lang="cs-CZ" altLang="sk-SK" sz="1800" kern="1200" smtClean="0">
                <a:solidFill>
                  <a:srgbClr val="307871"/>
                </a:solidFill>
                <a:latin typeface="Times New Roman"/>
                <a:ea typeface="+mn-ea"/>
                <a:cs typeface="+mn-cs"/>
              </a:rPr>
              <a:pPr>
                <a:buClrTx/>
              </a:pPr>
              <a:t>‹#›</a:t>
            </a:fld>
            <a:endParaRPr lang="cs-CZ" altLang="sk-SK"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16918337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3712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pPr>
            <a:r>
              <a:rPr lang="cs-CZ" altLang="cs-CZ" kern="1200" smtClean="0">
                <a:latin typeface="Times New Roman"/>
                <a:ea typeface="+mn-ea"/>
                <a:cs typeface="Times New Roman" panose="02020603050405020304" pitchFamily="18" charset="0"/>
              </a:rPr>
              <a:t>Prostor pro doplňující informace, poznámky</a:t>
            </a:r>
            <a:endParaRPr lang="cs-CZ" altLang="cs-CZ" kern="1200" dirty="0" smtClean="0">
              <a:latin typeface="Times New Roman"/>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pPr>
            <a:fld id="{560808B9-4D1F-4069-9EB9-CD8802008F4E}" type="slidenum">
              <a:rPr lang="cs-CZ" sz="1800" kern="1200" smtClean="0">
                <a:solidFill>
                  <a:srgbClr val="307871"/>
                </a:solidFill>
                <a:latin typeface="Times New Roman"/>
                <a:ea typeface="+mn-ea"/>
                <a:cs typeface="+mn-cs"/>
              </a:rPr>
              <a:pPr>
                <a:buClrTx/>
              </a:pPr>
              <a:t>‹#›</a:t>
            </a:fld>
            <a:endParaRPr lang="cs-CZ" sz="1800" kern="1200" dirty="0">
              <a:solidFill>
                <a:srgbClr val="307871"/>
              </a:solidFill>
              <a:latin typeface="Times New Roman"/>
              <a:ea typeface="+mn-ea"/>
              <a:cs typeface="+mn-cs"/>
            </a:endParaRPr>
          </a:p>
        </p:txBody>
      </p:sp>
    </p:spTree>
    <p:extLst>
      <p:ext uri="{BB962C8B-B14F-4D97-AF65-F5344CB8AC3E}">
        <p14:creationId xmlns:p14="http://schemas.microsoft.com/office/powerpoint/2010/main" val="34306800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Upravte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Upravte styly předlohy textu.</a:t>
            </a:r>
          </a:p>
        </p:txBody>
      </p:sp>
      <p:sp>
        <p:nvSpPr>
          <p:cNvPr id="6" name="Zástupný symbol pro obsah 5"/>
          <p:cNvSpPr>
            <a:spLocks noGrp="1"/>
          </p:cNvSpPr>
          <p:nvPr>
            <p:ph sz="quarter" idx="4"/>
          </p:nvPr>
        </p:nvSpPr>
        <p:spPr>
          <a:xfrm>
            <a:off x="4629150" y="2505075"/>
            <a:ext cx="3887391"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2751050912"/>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87343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cSld name="Prázdn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914400" y="6251575"/>
            <a:ext cx="1981200" cy="457200"/>
          </a:xfrm>
          <a:prstGeom prst="rect">
            <a:avLst/>
          </a:prstGeom>
          <a:ln/>
        </p:spPr>
        <p:txBody>
          <a:bodyPr/>
          <a:lstStyle>
            <a:lvl1pPr>
              <a:defRPr/>
            </a:lvl1pPr>
          </a:lstStyle>
          <a:p>
            <a:pPr>
              <a:buClrTx/>
              <a:defRPr/>
            </a:pPr>
            <a:fld id="{AFD57BCC-0727-421C-B8AD-629D840AE53D}" type="datetimeFigureOut">
              <a:rPr lang="cs-CZ" sz="1800" kern="1200" smtClean="0">
                <a:solidFill>
                  <a:srgbClr val="307871"/>
                </a:solidFill>
                <a:latin typeface="Times New Roman"/>
                <a:ea typeface="+mn-ea"/>
                <a:cs typeface="+mn-cs"/>
              </a:rPr>
              <a:pPr>
                <a:buClrTx/>
                <a:defRPr/>
              </a:pPr>
              <a:t>29.10.2023</a:t>
            </a:fld>
            <a:endParaRPr lang="cs-CZ" sz="1800" kern="1200">
              <a:solidFill>
                <a:srgbClr val="307871"/>
              </a:solidFill>
              <a:latin typeface="Times New Roman"/>
              <a:ea typeface="+mn-ea"/>
              <a:cs typeface="+mn-cs"/>
            </a:endParaRPr>
          </a:p>
        </p:txBody>
      </p:sp>
      <p:sp>
        <p:nvSpPr>
          <p:cNvPr id="3" name="Rectangle 10"/>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pPr>
              <a:buClrTx/>
              <a:defRPr/>
            </a:pPr>
            <a:endParaRPr lang="cs-CZ" sz="1800" kern="1200">
              <a:solidFill>
                <a:srgbClr val="307871"/>
              </a:solidFill>
              <a:latin typeface="Times New Roman"/>
              <a:ea typeface="+mn-ea"/>
              <a:cs typeface="+mn-cs"/>
            </a:endParaRPr>
          </a:p>
        </p:txBody>
      </p:sp>
      <p:sp>
        <p:nvSpPr>
          <p:cNvPr id="4" name="Rectangle 11"/>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buClrTx/>
              <a:defRPr/>
            </a:pPr>
            <a:fld id="{4F60904C-BB62-4DC1-90DD-58305DB20B21}" type="slidenum">
              <a:rPr lang="cs-CZ" altLang="cs-CZ" sz="1800" kern="1200" smtClean="0">
                <a:solidFill>
                  <a:srgbClr val="307871"/>
                </a:solidFill>
                <a:latin typeface="Times New Roman"/>
                <a:ea typeface="+mn-ea"/>
                <a:cs typeface="+mn-cs"/>
              </a:rPr>
              <a:pPr>
                <a:buClrTx/>
                <a:defRPr/>
              </a:pPr>
              <a:t>‹#›</a:t>
            </a:fld>
            <a:endParaRPr lang="cs-CZ" altLang="cs-CZ"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442341686"/>
      </p:ext>
    </p:extLst>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5" name="Zástupný symbol pro zápatí 4"/>
          <p:cNvSpPr>
            <a:spLocks noGrp="1"/>
          </p:cNvSpPr>
          <p:nvPr>
            <p:ph type="ftr" sz="quarter" idx="11"/>
          </p:nvPr>
        </p:nvSpPr>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6" name="Zástupný symbol pro číslo snímku 5"/>
          <p:cNvSpPr>
            <a:spLocks noGrp="1"/>
          </p:cNvSpPr>
          <p:nvPr>
            <p:ph type="sldNum" sz="quarter" idx="12"/>
          </p:nvPr>
        </p:nvSpPr>
        <p:spPr/>
        <p:txBody>
          <a:bodyPr/>
          <a:lstStyle>
            <a:lvl1pPr>
              <a:defRPr/>
            </a:lvl1pPr>
          </a:lstStyle>
          <a:p>
            <a:pPr>
              <a:buClrTx/>
            </a:pPr>
            <a:fld id="{21763709-0F78-490E-8F3B-F2BC2F53912F}" type="slidenum">
              <a:rPr lang="cs-CZ" altLang="sk-SK" sz="1800" kern="1200" smtClean="0">
                <a:solidFill>
                  <a:srgbClr val="307871"/>
                </a:solidFill>
                <a:latin typeface="Times New Roman"/>
                <a:ea typeface="+mn-ea"/>
                <a:cs typeface="+mn-cs"/>
              </a:rPr>
              <a:pPr>
                <a:buClrTx/>
              </a:pPr>
              <a:t>‹#›</a:t>
            </a:fld>
            <a:endParaRPr lang="cs-CZ" altLang="sk-SK"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164820476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277813"/>
            <a:ext cx="7772400" cy="1143000"/>
          </a:xfrm>
        </p:spPr>
        <p:txBody>
          <a:bodyPr/>
          <a:lstStyle/>
          <a:p>
            <a:r>
              <a:rPr lang="cs-CZ" smtClean="0"/>
              <a:t>Kliknutím lze upravit styl.</a:t>
            </a:r>
            <a:endParaRPr lang="sk-SK"/>
          </a:p>
        </p:txBody>
      </p:sp>
      <p:sp>
        <p:nvSpPr>
          <p:cNvPr id="3" name="Zástupný symbol pro tabulku 2"/>
          <p:cNvSpPr>
            <a:spLocks noGrp="1"/>
          </p:cNvSpPr>
          <p:nvPr>
            <p:ph type="tbl" idx="1"/>
          </p:nvPr>
        </p:nvSpPr>
        <p:spPr>
          <a:xfrm>
            <a:off x="914400" y="1600200"/>
            <a:ext cx="7772400" cy="4530725"/>
          </a:xfrm>
        </p:spPr>
        <p:txBody>
          <a:bodyPr/>
          <a:lstStyle/>
          <a:p>
            <a:endParaRPr lang="sk-SK"/>
          </a:p>
        </p:txBody>
      </p:sp>
      <p:sp>
        <p:nvSpPr>
          <p:cNvPr id="4" name="Zástupný symbol pro datum 3"/>
          <p:cNvSpPr>
            <a:spLocks noGrp="1"/>
          </p:cNvSpPr>
          <p:nvPr>
            <p:ph type="dt" sz="half" idx="10"/>
          </p:nvPr>
        </p:nvSpPr>
        <p:spPr>
          <a:xfrm>
            <a:off x="914400" y="6251575"/>
            <a:ext cx="1981200" cy="457200"/>
          </a:xfrm>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5" name="Zástupný symbol pro zápatí 4"/>
          <p:cNvSpPr>
            <a:spLocks noGrp="1"/>
          </p:cNvSpPr>
          <p:nvPr>
            <p:ph type="ftr" sz="quarter" idx="11"/>
          </p:nvPr>
        </p:nvSpPr>
        <p:spPr>
          <a:xfrm>
            <a:off x="3352800" y="6248400"/>
            <a:ext cx="2971800" cy="457200"/>
          </a:xfrm>
        </p:spPr>
        <p:txBody>
          <a:bodyPr/>
          <a:lstStyle>
            <a:lvl1pPr>
              <a:defRPr/>
            </a:lvl1pPr>
          </a:lstStyle>
          <a:p>
            <a:pPr>
              <a:buClrTx/>
            </a:pPr>
            <a:endParaRPr lang="cs-CZ" altLang="sk-SK" sz="1800" kern="1200">
              <a:solidFill>
                <a:srgbClr val="307871"/>
              </a:solidFill>
              <a:latin typeface="Times New Roman"/>
              <a:ea typeface="+mn-ea"/>
              <a:cs typeface="+mn-cs"/>
            </a:endParaRPr>
          </a:p>
        </p:txBody>
      </p:sp>
      <p:sp>
        <p:nvSpPr>
          <p:cNvPr id="6" name="Zástupný symbol pro číslo snímku 5"/>
          <p:cNvSpPr>
            <a:spLocks noGrp="1"/>
          </p:cNvSpPr>
          <p:nvPr>
            <p:ph type="sldNum" sz="quarter" idx="12"/>
          </p:nvPr>
        </p:nvSpPr>
        <p:spPr>
          <a:xfrm>
            <a:off x="6781800" y="6248400"/>
            <a:ext cx="1905000" cy="457200"/>
          </a:xfrm>
        </p:spPr>
        <p:txBody>
          <a:bodyPr/>
          <a:lstStyle>
            <a:lvl1pPr>
              <a:defRPr/>
            </a:lvl1pPr>
          </a:lstStyle>
          <a:p>
            <a:pPr>
              <a:buClrTx/>
            </a:pPr>
            <a:fld id="{4DBEF3F8-7390-4F16-A03E-1671EAB853F9}" type="slidenum">
              <a:rPr lang="cs-CZ" altLang="sk-SK" sz="1800" kern="1200" smtClean="0">
                <a:solidFill>
                  <a:srgbClr val="307871"/>
                </a:solidFill>
                <a:latin typeface="Times New Roman"/>
                <a:ea typeface="+mn-ea"/>
                <a:cs typeface="+mn-cs"/>
              </a:rPr>
              <a:pPr>
                <a:buClrTx/>
              </a:pPr>
              <a:t>‹#›</a:t>
            </a:fld>
            <a:endParaRPr lang="cs-CZ" altLang="sk-SK"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1871939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63330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defRPr/>
            </a:pPr>
            <a:r>
              <a:rPr lang="cs-CZ" altLang="cs-CZ" kern="1200" smtClean="0">
                <a:latin typeface="Times New Roman"/>
                <a:ea typeface="+mn-ea"/>
                <a:cs typeface="Times New Roman" panose="02020603050405020304" pitchFamily="18" charset="0"/>
              </a:rPr>
              <a:t>Prostor pro doplňující informace, poznámky</a:t>
            </a:r>
            <a:endParaRPr lang="cs-CZ" altLang="cs-CZ" kern="1200" dirty="0" smtClean="0">
              <a:latin typeface="Times New Roman"/>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defRPr/>
            </a:pPr>
            <a:fld id="{560808B9-4D1F-4069-9EB9-CD8802008F4E}" type="slidenum">
              <a:rPr lang="cs-CZ" sz="1800" kern="1200" smtClean="0">
                <a:solidFill>
                  <a:srgbClr val="307871"/>
                </a:solidFill>
                <a:latin typeface="Times New Roman"/>
                <a:ea typeface="+mn-ea"/>
                <a:cs typeface="+mn-cs"/>
              </a:rPr>
              <a:pPr>
                <a:buClrTx/>
                <a:defRPr/>
              </a:pPr>
              <a:t>‹#›</a:t>
            </a:fld>
            <a:endParaRPr lang="cs-CZ" sz="1800" kern="1200" dirty="0">
              <a:solidFill>
                <a:srgbClr val="307871"/>
              </a:solidFill>
              <a:latin typeface="Times New Roman"/>
              <a:ea typeface="+mn-ea"/>
              <a:cs typeface="+mn-cs"/>
            </a:endParaRPr>
          </a:p>
        </p:txBody>
      </p:sp>
    </p:spTree>
    <p:extLst>
      <p:ext uri="{BB962C8B-B14F-4D97-AF65-F5344CB8AC3E}">
        <p14:creationId xmlns:p14="http://schemas.microsoft.com/office/powerpoint/2010/main" val="63559574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41542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1573786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8276536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9356632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1195897085"/>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854506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1867317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489972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0206531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70759198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683522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623138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5454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marL="0" marR="0" lvl="0" indent="0" algn="l" defTabSz="914400" rtl="0" eaLnBrk="1" fontAlgn="auto" latinLnBrk="0" hangingPunct="1">
              <a:lnSpc>
                <a:spcPct val="100000"/>
              </a:lnSpc>
              <a:spcBef>
                <a:spcPts val="0"/>
              </a:spcBef>
              <a:spcAft>
                <a:spcPts val="0"/>
              </a:spcAft>
              <a:buClrTx/>
              <a:buSzPts val="1400"/>
              <a:buFont typeface="Arial"/>
              <a:buNone/>
              <a:tabLst/>
              <a:defRPr/>
            </a:pPr>
            <a:r>
              <a:rPr kumimoji="0" lang="cs-CZ" altLang="cs-CZ" sz="800" b="0" i="0" u="none" strike="noStrike" kern="1200" cap="none" spc="0" normalizeH="0" baseline="0" noProof="0" smtClean="0">
                <a:ln>
                  <a:noFill/>
                </a:ln>
                <a:solidFill>
                  <a:srgbClr val="307871"/>
                </a:solidFill>
                <a:effectLst/>
                <a:uLnTx/>
                <a:uFillTx/>
                <a:latin typeface="Times New Roman"/>
                <a:ea typeface="+mn-ea"/>
                <a:cs typeface="Times New Roman" panose="02020603050405020304" pitchFamily="18" charset="0"/>
                <a:sym typeface="Calibri"/>
              </a:rPr>
              <a:t>Prostor pro doplňující informace, poznámky</a:t>
            </a:r>
            <a:endParaRPr kumimoji="0" lang="cs-CZ" altLang="cs-CZ" sz="800" b="0" i="0" u="none" strike="noStrike" kern="1200" cap="none" spc="0" normalizeH="0" baseline="0" noProof="0" dirty="0" smtClean="0">
              <a:ln>
                <a:noFill/>
              </a:ln>
              <a:solidFill>
                <a:srgbClr val="307871"/>
              </a:solidFill>
              <a:effectLst/>
              <a:uLnTx/>
              <a:uFillTx/>
              <a:latin typeface="Times New Roman"/>
              <a:ea typeface="+mn-ea"/>
              <a:cs typeface="Times New Roman" panose="02020603050405020304" pitchFamily="18" charset="0"/>
              <a:sym typeface="Calibri"/>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560808B9-4D1F-4069-9EB9-CD8802008F4E}" type="slidenum">
              <a:rPr kumimoji="0" lang="cs-CZ" sz="1800" b="0" i="0" u="none" strike="noStrike" kern="1200" cap="none" spc="0" normalizeH="0" baseline="0" noProof="0" smtClean="0">
                <a:ln>
                  <a:noFill/>
                </a:ln>
                <a:solidFill>
                  <a:srgbClr val="307871"/>
                </a:solidFill>
                <a:effectLst/>
                <a:uLnTx/>
                <a:uFillTx/>
                <a:latin typeface="Times New Roman"/>
                <a:ea typeface="+mn-ea"/>
                <a:cs typeface="Calibri"/>
                <a:sym typeface="Calibri"/>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cs-CZ" sz="1800" b="0" i="0" u="none" strike="noStrike" kern="1200" cap="none" spc="0" normalizeH="0" baseline="0" noProof="0" dirty="0">
              <a:ln>
                <a:noFill/>
              </a:ln>
              <a:solidFill>
                <a:srgbClr val="307871"/>
              </a:solidFill>
              <a:effectLst/>
              <a:uLnTx/>
              <a:uFillTx/>
              <a:latin typeface="Times New Roman"/>
              <a:ea typeface="+mn-ea"/>
              <a:cs typeface="Calibri"/>
              <a:sym typeface="Calibri"/>
            </a:endParaRPr>
          </a:p>
        </p:txBody>
      </p:sp>
    </p:spTree>
    <p:extLst>
      <p:ext uri="{BB962C8B-B14F-4D97-AF65-F5344CB8AC3E}">
        <p14:creationId xmlns:p14="http://schemas.microsoft.com/office/powerpoint/2010/main" val="38094622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9274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1505454304"/>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0209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marL="0" marR="0" lvl="0" indent="0" algn="l" defTabSz="914400" rtl="0" eaLnBrk="1" fontAlgn="auto" latinLnBrk="0" hangingPunct="1">
              <a:lnSpc>
                <a:spcPct val="100000"/>
              </a:lnSpc>
              <a:spcBef>
                <a:spcPts val="0"/>
              </a:spcBef>
              <a:spcAft>
                <a:spcPts val="0"/>
              </a:spcAft>
              <a:buClrTx/>
              <a:buSzPts val="1400"/>
              <a:buFont typeface="Arial"/>
              <a:buNone/>
              <a:tabLst/>
              <a:defRPr/>
            </a:pPr>
            <a:r>
              <a:rPr kumimoji="0" lang="cs-CZ" altLang="cs-CZ" sz="800" b="0" i="0" u="none" strike="noStrike" kern="1200" cap="none" spc="0" normalizeH="0" baseline="0" noProof="0" smtClean="0">
                <a:ln>
                  <a:noFill/>
                </a:ln>
                <a:solidFill>
                  <a:srgbClr val="307871"/>
                </a:solidFill>
                <a:effectLst/>
                <a:uLnTx/>
                <a:uFillTx/>
                <a:latin typeface="Calibri" panose="020F0502020204030204"/>
                <a:ea typeface="+mn-ea"/>
                <a:cs typeface="Times New Roman" panose="02020603050405020304" pitchFamily="18" charset="0"/>
                <a:sym typeface="Calibri"/>
              </a:rPr>
              <a:t>Prostor pro doplňující informace, poznámky</a:t>
            </a:r>
            <a:endParaRPr kumimoji="0" lang="cs-CZ" altLang="cs-CZ" sz="800" b="0" i="0" u="none" strike="noStrike" kern="1200" cap="none" spc="0" normalizeH="0" baseline="0" noProof="0" dirty="0" smtClean="0">
              <a:ln>
                <a:noFill/>
              </a:ln>
              <a:solidFill>
                <a:srgbClr val="307871"/>
              </a:solidFill>
              <a:effectLst/>
              <a:uLnTx/>
              <a:uFillTx/>
              <a:latin typeface="Calibri" panose="020F0502020204030204"/>
              <a:ea typeface="+mn-ea"/>
              <a:cs typeface="Times New Roman" panose="02020603050405020304" pitchFamily="18" charset="0"/>
              <a:sym typeface="Calibri"/>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marL="0" marR="0" lvl="0" indent="0" algn="r" defTabSz="914400" rtl="0" eaLnBrk="1" fontAlgn="auto" latinLnBrk="0" hangingPunct="1">
              <a:lnSpc>
                <a:spcPct val="100000"/>
              </a:lnSpc>
              <a:spcBef>
                <a:spcPts val="0"/>
              </a:spcBef>
              <a:spcAft>
                <a:spcPts val="0"/>
              </a:spcAft>
              <a:buClrTx/>
              <a:buSzTx/>
              <a:buFont typeface="Arial"/>
              <a:buNone/>
              <a:tabLst/>
              <a:defRPr/>
            </a:pPr>
            <a:fld id="{560808B9-4D1F-4069-9EB9-CD8802008F4E}" type="slidenum">
              <a:rPr kumimoji="0" lang="cs-CZ" sz="1200" b="0" i="0" u="none" strike="noStrike" kern="1200" cap="none" spc="0" normalizeH="0" baseline="0" noProof="0" smtClean="0">
                <a:ln>
                  <a:noFill/>
                </a:ln>
                <a:solidFill>
                  <a:srgbClr val="888888"/>
                </a:solidFill>
                <a:effectLst/>
                <a:uLnTx/>
                <a:uFillTx/>
                <a:latin typeface="Calibri" panose="020F0502020204030204"/>
                <a:ea typeface="+mn-ea"/>
                <a:cs typeface="Calibri"/>
                <a:sym typeface="Calibri"/>
              </a:rPr>
              <a:pPr marL="0" marR="0" lvl="0" indent="0" algn="r" defTabSz="914400" rtl="0" eaLnBrk="1" fontAlgn="auto" latinLnBrk="0" hangingPunct="1">
                <a:lnSpc>
                  <a:spcPct val="100000"/>
                </a:lnSpc>
                <a:spcBef>
                  <a:spcPts val="0"/>
                </a:spcBef>
                <a:spcAft>
                  <a:spcPts val="0"/>
                </a:spcAft>
                <a:buClrTx/>
                <a:buSzTx/>
                <a:buFont typeface="Arial"/>
                <a:buNone/>
                <a:tabLst/>
                <a:defRPr/>
              </a:pPr>
              <a:t>‹#›</a:t>
            </a:fld>
            <a:endParaRPr kumimoji="0" lang="cs-CZ" sz="1200" b="0" i="0" u="none" strike="noStrike" kern="1200" cap="none" spc="0" normalizeH="0" baseline="0" noProof="0" dirty="0">
              <a:ln>
                <a:noFill/>
              </a:ln>
              <a:solidFill>
                <a:srgbClr val="888888"/>
              </a:solidFill>
              <a:effectLst/>
              <a:uLnTx/>
              <a:uFillTx/>
              <a:latin typeface="Calibri" panose="020F0502020204030204"/>
              <a:ea typeface="+mn-ea"/>
              <a:cs typeface="Calibri"/>
              <a:sym typeface="Calibri"/>
            </a:endParaRPr>
          </a:p>
        </p:txBody>
      </p:sp>
    </p:spTree>
    <p:extLst>
      <p:ext uri="{BB962C8B-B14F-4D97-AF65-F5344CB8AC3E}">
        <p14:creationId xmlns:p14="http://schemas.microsoft.com/office/powerpoint/2010/main" val="26422524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2625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smtClean="0"/>
              <a:t>Kliknutím lze upravit styl.</a:t>
            </a:r>
            <a:endParaRPr lang="cs-CZ"/>
          </a:p>
        </p:txBody>
      </p:sp>
      <p:sp>
        <p:nvSpPr>
          <p:cNvPr id="3" name="Zástupný symbol pro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13517312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smtClean="0"/>
              <a:t>Kliknutím lze upravit styl.</a:t>
            </a:r>
            <a:endParaRPr lang="cs-CZ"/>
          </a:p>
        </p:txBody>
      </p:sp>
      <p:sp>
        <p:nvSpPr>
          <p:cNvPr id="3" name="Zástupný symbol pro obráze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000000-1234-1234-1234-123412341234}" type="slidenum">
              <a:rPr lang="cs-CZ" smtClean="0"/>
              <a:pPr/>
              <a:t>‹#›</a:t>
            </a:fld>
            <a:endParaRPr lang="cs-CZ"/>
          </a:p>
        </p:txBody>
      </p:sp>
    </p:spTree>
    <p:extLst>
      <p:ext uri="{BB962C8B-B14F-4D97-AF65-F5344CB8AC3E}">
        <p14:creationId xmlns:p14="http://schemas.microsoft.com/office/powerpoint/2010/main" val="21837553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8.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5" name="Zástupný symbol pro zápatí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cs-CZ" smtClean="0"/>
              <a:pPr/>
              <a:t>‹#›</a:t>
            </a:fld>
            <a:endParaRPr lang="cs-CZ"/>
          </a:p>
        </p:txBody>
      </p:sp>
    </p:spTree>
    <p:extLst>
      <p:ext uri="{BB962C8B-B14F-4D97-AF65-F5344CB8AC3E}">
        <p14:creationId xmlns:p14="http://schemas.microsoft.com/office/powerpoint/2010/main" val="4263017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nadpis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027" name="Zástupný symbol pro text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Upravte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137342-981F-4A8D-8EB5-4AAA3816F754}"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5150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nadpis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p>
        </p:txBody>
      </p:sp>
      <p:sp>
        <p:nvSpPr>
          <p:cNvPr id="1027" name="Zástupný symbol pro text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Upravte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a:extLst>
              <a:ext uri="{FF2B5EF4-FFF2-40B4-BE49-F238E27FC236}">
                <a16:creationId xmlns:a16="http://schemas.microsoft.com/office/drawing/2014/main" id="{9175FCAF-8065-48BB-838E-2CAC50D8C5A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Zástupný symbol pro zápatí 4">
            <a:extLst>
              <a:ext uri="{FF2B5EF4-FFF2-40B4-BE49-F238E27FC236}">
                <a16:creationId xmlns:a16="http://schemas.microsoft.com/office/drawing/2014/main" id="{99ADE1CF-7C5B-4957-91CF-A8F2C10246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Zástupný symbol pro číslo snímku 5">
            <a:extLst>
              <a:ext uri="{FF2B5EF4-FFF2-40B4-BE49-F238E27FC236}">
                <a16:creationId xmlns:a16="http://schemas.microsoft.com/office/drawing/2014/main" id="{4C8E34CF-BF35-43FC-B828-B5A227EF08E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137342-981F-4A8D-8EB5-4AAA3816F754}" type="slidenum">
              <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altLang="cs-CZ"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2163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84982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76777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827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33163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64877072"/>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8.xml"/></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5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8.xml"/></Relationships>
</file>

<file path=ppt/slides/_rels/slide10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5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8.xml"/></Relationships>
</file>

<file path=ppt/slides/_rels/slide1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0.xml"/><Relationship Id="rId1" Type="http://schemas.openxmlformats.org/officeDocument/2006/relationships/slideLayout" Target="../slideLayouts/slideLayout5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8.xml"/></Relationships>
</file>

<file path=ppt/slides/_rels/slide1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2.xml"/><Relationship Id="rId1" Type="http://schemas.openxmlformats.org/officeDocument/2006/relationships/slideLayout" Target="../slideLayouts/slideLayout58.xml"/></Relationships>
</file>

<file path=ppt/slides/_rels/slide1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3.xml"/><Relationship Id="rId1" Type="http://schemas.openxmlformats.org/officeDocument/2006/relationships/slideLayout" Target="../slideLayouts/slideLayout58.xml"/></Relationships>
</file>

<file path=ppt/slides/_rels/slide1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4.xml"/><Relationship Id="rId1" Type="http://schemas.openxmlformats.org/officeDocument/2006/relationships/slideLayout" Target="../slideLayouts/slideLayout5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8.xml"/></Relationships>
</file>

<file path=ppt/slides/_rels/slide1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6.xml"/><Relationship Id="rId1" Type="http://schemas.openxmlformats.org/officeDocument/2006/relationships/slideLayout" Target="../slideLayouts/slideLayout58.xml"/></Relationships>
</file>

<file path=ppt/slides/_rels/slide1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7.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8.xml"/></Relationships>
</file>

<file path=ppt/slides/_rels/slide1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3.xml"/><Relationship Id="rId1" Type="http://schemas.openxmlformats.org/officeDocument/2006/relationships/slideLayout" Target="../slideLayouts/slideLayout5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7.xml"/></Relationships>
</file>

<file path=ppt/slides/_rels/slide1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5.xml"/><Relationship Id="rId1" Type="http://schemas.openxmlformats.org/officeDocument/2006/relationships/slideLayout" Target="../slideLayouts/slideLayout5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8.xml"/><Relationship Id="rId1" Type="http://schemas.openxmlformats.org/officeDocument/2006/relationships/slideLayout" Target="../slideLayouts/slideLayout58.xml"/></Relationships>
</file>

<file path=ppt/slides/_rels/slide1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9.xml"/><Relationship Id="rId1" Type="http://schemas.openxmlformats.org/officeDocument/2006/relationships/slideLayout" Target="../slideLayouts/slideLayout58.xml"/><Relationship Id="rId5" Type="http://schemas.openxmlformats.org/officeDocument/2006/relationships/image" Target="../media/image70.png"/><Relationship Id="rId4" Type="http://schemas.openxmlformats.org/officeDocument/2006/relationships/image" Target="../media/image60.png"/></Relationships>
</file>

<file path=ppt/slides/_rels/slide1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0.xml"/><Relationship Id="rId1" Type="http://schemas.openxmlformats.org/officeDocument/2006/relationships/slideLayout" Target="../slideLayouts/slideLayout58.xml"/><Relationship Id="rId5" Type="http://schemas.openxmlformats.org/officeDocument/2006/relationships/image" Target="../media/image100.png"/><Relationship Id="rId4" Type="http://schemas.openxmlformats.org/officeDocument/2006/relationships/image" Target="../media/image38.png"/></Relationships>
</file>

<file path=ppt/slides/_rels/slide13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1.xml"/><Relationship Id="rId1" Type="http://schemas.openxmlformats.org/officeDocument/2006/relationships/slideLayout" Target="../slideLayouts/slideLayout5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5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8.xml"/></Relationships>
</file>

<file path=ppt/slides/_rels/slide1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4.xml"/><Relationship Id="rId1" Type="http://schemas.openxmlformats.org/officeDocument/2006/relationships/slideLayout" Target="../slideLayouts/slideLayout58.xml"/></Relationships>
</file>

<file path=ppt/slides/_rels/slide13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15.xml"/><Relationship Id="rId1" Type="http://schemas.openxmlformats.org/officeDocument/2006/relationships/slideLayout" Target="../slideLayouts/slideLayout58.xml"/></Relationships>
</file>

<file path=ppt/slides/_rels/slide13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6.xml"/><Relationship Id="rId1" Type="http://schemas.openxmlformats.org/officeDocument/2006/relationships/slideLayout" Target="../slideLayouts/slideLayout5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18.xml"/><Relationship Id="rId1" Type="http://schemas.openxmlformats.org/officeDocument/2006/relationships/slideLayout" Target="../slideLayouts/slideLayout58.xml"/></Relationships>
</file>

<file path=ppt/slides/_rels/slide14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9.xml"/><Relationship Id="rId1" Type="http://schemas.openxmlformats.org/officeDocument/2006/relationships/slideLayout" Target="../slideLayouts/slideLayout5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5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4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4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78674" y="1941540"/>
            <a:ext cx="8704800" cy="3208530"/>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b="1" dirty="0" smtClean="0">
                <a:solidFill>
                  <a:srgbClr val="D10202"/>
                </a:solidFill>
                <a:latin typeface="Calibri" panose="020F0502020204030204" pitchFamily="34" charset="0"/>
                <a:cs typeface="Calibri" panose="020F0502020204030204" pitchFamily="34" charset="0"/>
              </a:rPr>
              <a:t>Makroekonomie II</a:t>
            </a:r>
            <a:br>
              <a:rPr lang="cs-CZ" b="1" dirty="0" smtClean="0">
                <a:solidFill>
                  <a:srgbClr val="D10202"/>
                </a:solidFill>
                <a:latin typeface="Calibri" panose="020F0502020204030204" pitchFamily="34" charset="0"/>
                <a:cs typeface="Calibri" panose="020F0502020204030204" pitchFamily="34" charset="0"/>
              </a:rPr>
            </a:br>
            <a:r>
              <a:rPr lang="cs-CZ" sz="4300" b="1" i="1" dirty="0">
                <a:solidFill>
                  <a:srgbClr val="D10202"/>
                </a:solidFill>
                <a:latin typeface="Calibri" panose="020F0502020204030204" pitchFamily="34" charset="0"/>
                <a:cs typeface="Calibri" panose="020F0502020204030204" pitchFamily="34" charset="0"/>
              </a:rPr>
              <a:t>2-sektorová a 3-sektorová ekonomika</a:t>
            </a:r>
            <a:r>
              <a:rPr lang="cs-CZ" b="1" dirty="0">
                <a:solidFill>
                  <a:srgbClr val="D10202"/>
                </a:solidFill>
                <a:latin typeface="Calibri" panose="020F0502020204030204" pitchFamily="34" charset="0"/>
                <a:cs typeface="Calibri" panose="020F0502020204030204" pitchFamily="34" charset="0"/>
              </a:rPr>
              <a:t/>
            </a:r>
            <a:br>
              <a:rPr lang="cs-CZ" b="1" dirty="0">
                <a:solidFill>
                  <a:srgbClr val="D10202"/>
                </a:solidFill>
                <a:latin typeface="Calibri" panose="020F0502020204030204" pitchFamily="34" charset="0"/>
                <a:cs typeface="Calibri" panose="020F0502020204030204" pitchFamily="34" charset="0"/>
              </a:rPr>
            </a:br>
            <a:r>
              <a:rPr lang="cs-CZ" b="1" dirty="0">
                <a:solidFill>
                  <a:srgbClr val="D10202"/>
                </a:solidFill>
                <a:latin typeface="Calibri" panose="020F0502020204030204" pitchFamily="34" charset="0"/>
                <a:cs typeface="Calibri" panose="020F0502020204030204" pitchFamily="34" charset="0"/>
              </a:rPr>
              <a:t>Y</a:t>
            </a:r>
            <a:r>
              <a:rPr lang="cs-CZ" b="1" dirty="0" smtClean="0">
                <a:solidFill>
                  <a:srgbClr val="D10202"/>
                </a:solidFill>
                <a:latin typeface="Calibri" panose="020F0502020204030204" pitchFamily="34" charset="0"/>
                <a:cs typeface="Calibri" panose="020F0502020204030204" pitchFamily="34" charset="0"/>
              </a:rPr>
              <a:t>MAK2</a:t>
            </a:r>
            <a:r>
              <a:rPr lang="cs-CZ" b="1" dirty="0" smtClean="0">
                <a:solidFill>
                  <a:srgbClr val="D10202"/>
                </a:solidFill>
                <a:latin typeface="Calibri" panose="020F0502020204030204" pitchFamily="34" charset="0"/>
                <a:cs typeface="Calibri" panose="020F0502020204030204" pitchFamily="34" charset="0"/>
              </a:rPr>
              <a:t/>
            </a:r>
            <a:br>
              <a:rPr lang="cs-CZ" b="1" dirty="0" smtClean="0">
                <a:solidFill>
                  <a:srgbClr val="D10202"/>
                </a:solidFill>
                <a:latin typeface="Calibri" panose="020F0502020204030204" pitchFamily="34" charset="0"/>
                <a:cs typeface="Calibri" panose="020F0502020204030204" pitchFamily="34" charset="0"/>
              </a:rPr>
            </a:br>
            <a:r>
              <a:rPr lang="cs-CZ" b="1" dirty="0" smtClean="0">
                <a:solidFill>
                  <a:srgbClr val="D10202"/>
                </a:solidFill>
                <a:latin typeface="Calibri" panose="020F0502020204030204" pitchFamily="34" charset="0"/>
                <a:cs typeface="Calibri" panose="020F0502020204030204" pitchFamily="34" charset="0"/>
              </a:rPr>
              <a:t>I.</a:t>
            </a:r>
            <a:endParaRPr b="1" dirty="0">
              <a:latin typeface="Calibri" panose="020F0502020204030204" pitchFamily="34" charset="0"/>
              <a:cs typeface="Calibri" panose="020F0502020204030204" pitchFamily="34" charset="0"/>
            </a:endParaRPr>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sz="1800" b="1" dirty="0">
                <a:solidFill>
                  <a:schemeClr val="dk1"/>
                </a:solidFill>
                <a:latin typeface="Calibri"/>
                <a:ea typeface="Calibri"/>
                <a:cs typeface="Calibri"/>
                <a:sym typeface="Calibri"/>
              </a:rPr>
              <a:t>Autor: Ing. Jaroslav Škrabal, Ph.D.</a:t>
            </a:r>
            <a:endParaRPr dirty="0"/>
          </a:p>
          <a:p>
            <a:pPr>
              <a:buClr>
                <a:schemeClr val="dk1"/>
              </a:buClr>
              <a:buSzPts val="1600"/>
            </a:pPr>
            <a:endParaRPr sz="1600"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601" y="1703719"/>
            <a:ext cx="1877683" cy="1877683"/>
          </a:xfrm>
          <a:prstGeom prst="rect">
            <a:avLst/>
          </a:prstGeom>
          <a:noFill/>
          <a:ln>
            <a:noFill/>
          </a:ln>
        </p:spPr>
        <p:txBody>
          <a:bodyPr spcFirstLastPara="1" wrap="square" lIns="91425" tIns="45700" rIns="91425" bIns="45700" anchor="t" anchorCtr="0">
            <a:noAutofit/>
          </a:bodyPr>
          <a:lstStyle/>
          <a:p>
            <a:endParaRPr sz="1800" dirty="0">
              <a:solidFill>
                <a:schemeClr val="dk1"/>
              </a:solidFill>
              <a:latin typeface="Calibri"/>
              <a:ea typeface="Calibri"/>
              <a:cs typeface="Calibri"/>
              <a:sym typeface="Calibri"/>
            </a:endParaRPr>
          </a:p>
        </p:txBody>
      </p:sp>
      <p:sp>
        <p:nvSpPr>
          <p:cNvPr id="92" name="Google Shape;92;p13"/>
          <p:cNvSpPr txBox="1"/>
          <p:nvPr/>
        </p:nvSpPr>
        <p:spPr>
          <a:xfrm>
            <a:off x="4800942" y="5604870"/>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sz="1800" b="1" dirty="0">
                <a:solidFill>
                  <a:schemeClr val="dk1"/>
                </a:solidFill>
                <a:latin typeface="Calibri"/>
                <a:ea typeface="Calibri"/>
                <a:cs typeface="Calibri"/>
                <a:sym typeface="Calibri"/>
              </a:rPr>
              <a:t>27. 10. 2023</a:t>
            </a:r>
            <a:endParaRPr dirty="0"/>
          </a:p>
          <a:p>
            <a:pPr algn="r">
              <a:buClr>
                <a:schemeClr val="dk1"/>
              </a:buClr>
              <a:buSzPts val="1800"/>
            </a:pPr>
            <a:r>
              <a:rPr lang="cs-CZ" sz="1800" b="1" dirty="0">
                <a:solidFill>
                  <a:schemeClr val="dk1"/>
                </a:solidFill>
                <a:latin typeface="Calibri"/>
                <a:ea typeface="Calibri"/>
                <a:cs typeface="Calibri"/>
                <a:sym typeface="Calibri"/>
              </a:rPr>
              <a:t>Olomouc</a:t>
            </a:r>
            <a:endParaRPr dirty="0"/>
          </a:p>
          <a:p>
            <a:pPr>
              <a:buClr>
                <a:schemeClr val="dk1"/>
              </a:buClr>
              <a:buSzPts val="1600"/>
            </a:pPr>
            <a:endParaRPr sz="16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sz="3600" b="1" dirty="0" err="1">
                <a:solidFill>
                  <a:srgbClr val="C00000"/>
                </a:solidFill>
                <a:latin typeface="+mn-lt"/>
              </a:rPr>
              <a:t>Úsporová</a:t>
            </a:r>
            <a:r>
              <a:rPr lang="cs-CZ" sz="3600" b="1" dirty="0">
                <a:solidFill>
                  <a:srgbClr val="C00000"/>
                </a:solidFill>
                <a:latin typeface="+mn-lt"/>
              </a:rPr>
              <a:t> funkce</a:t>
            </a:r>
          </a:p>
        </p:txBody>
      </p:sp>
      <p:sp>
        <p:nvSpPr>
          <p:cNvPr id="98" name="Google Shape;98;p14"/>
          <p:cNvSpPr txBox="1">
            <a:spLocks noGrp="1"/>
          </p:cNvSpPr>
          <p:nvPr>
            <p:ph idx="1"/>
          </p:nvPr>
        </p:nvSpPr>
        <p:spPr>
          <a:xfrm>
            <a:off x="212652" y="1440495"/>
            <a:ext cx="8593146" cy="4701515"/>
          </a:xfrm>
          <a:prstGeom prst="rect">
            <a:avLst/>
          </a:prstGeom>
          <a:noFill/>
          <a:ln>
            <a:noFill/>
          </a:ln>
        </p:spPr>
        <p:txBody>
          <a:bodyPr spcFirstLastPara="1" wrap="square" lIns="91425" tIns="45700" rIns="91425" bIns="45700" anchor="t" anchorCtr="0">
            <a:normAutofit/>
          </a:bodyPr>
          <a:lstStyle/>
          <a:p>
            <a:r>
              <a:rPr lang="cs-CZ" altLang="cs-CZ" sz="2800" dirty="0" err="1"/>
              <a:t>Úsporová</a:t>
            </a:r>
            <a:r>
              <a:rPr lang="cs-CZ" altLang="cs-CZ" sz="2800" dirty="0"/>
              <a:t> funkce= rostoucí funkce důchodu</a:t>
            </a:r>
          </a:p>
          <a:p>
            <a:r>
              <a:rPr lang="cs-CZ" altLang="cs-CZ" sz="2800" b="1" dirty="0"/>
              <a:t>S</a:t>
            </a:r>
            <a:r>
              <a:rPr lang="cs-CZ" altLang="cs-CZ" sz="2800" b="1" baseline="-25000" dirty="0"/>
              <a:t>A</a:t>
            </a:r>
            <a:r>
              <a:rPr lang="cs-CZ" altLang="cs-CZ" sz="2800" dirty="0"/>
              <a:t> – </a:t>
            </a:r>
            <a:r>
              <a:rPr lang="cs-CZ" altLang="cs-CZ" sz="2800" b="1" dirty="0"/>
              <a:t>autonomní</a:t>
            </a:r>
            <a:r>
              <a:rPr lang="cs-CZ" altLang="cs-CZ" sz="2800" dirty="0"/>
              <a:t> úspory, které </a:t>
            </a:r>
            <a:r>
              <a:rPr lang="cs-CZ" altLang="cs-CZ" sz="2800" b="1" u="sng" dirty="0"/>
              <a:t>nezávisí</a:t>
            </a:r>
            <a:r>
              <a:rPr lang="cs-CZ" altLang="cs-CZ" sz="2800" dirty="0"/>
              <a:t> na velikosti důchodu, autonomní úspory vyjadřují velikost úspor, když je důchod roven nule, platí </a:t>
            </a:r>
            <a:r>
              <a:rPr lang="cs-CZ" altLang="cs-CZ" sz="2800" b="1" dirty="0">
                <a:solidFill>
                  <a:srgbClr val="C00000"/>
                </a:solidFill>
              </a:rPr>
              <a:t>S</a:t>
            </a:r>
            <a:r>
              <a:rPr lang="cs-CZ" altLang="cs-CZ" sz="2800" b="1" baseline="-25000" dirty="0">
                <a:solidFill>
                  <a:srgbClr val="C00000"/>
                </a:solidFill>
              </a:rPr>
              <a:t>A</a:t>
            </a:r>
            <a:r>
              <a:rPr lang="cs-CZ" altLang="cs-CZ" sz="2800" b="1" dirty="0">
                <a:solidFill>
                  <a:srgbClr val="C00000"/>
                </a:solidFill>
              </a:rPr>
              <a:t>=-C</a:t>
            </a:r>
            <a:r>
              <a:rPr lang="cs-CZ" altLang="cs-CZ" sz="2800" b="1" baseline="-25000" dirty="0">
                <a:solidFill>
                  <a:srgbClr val="C00000"/>
                </a:solidFill>
              </a:rPr>
              <a:t>A</a:t>
            </a:r>
          </a:p>
          <a:p>
            <a:r>
              <a:rPr lang="cs-CZ" altLang="cs-CZ" sz="2800" b="1" dirty="0"/>
              <a:t>S</a:t>
            </a:r>
            <a:r>
              <a:rPr lang="cs-CZ" altLang="cs-CZ" sz="2800" b="1" baseline="-25000" dirty="0"/>
              <a:t>I</a:t>
            </a:r>
            <a:r>
              <a:rPr lang="cs-CZ" altLang="cs-CZ" sz="2800" dirty="0"/>
              <a:t> – </a:t>
            </a:r>
            <a:r>
              <a:rPr lang="cs-CZ" altLang="cs-CZ" sz="2800" b="1" dirty="0"/>
              <a:t>indukované</a:t>
            </a:r>
            <a:r>
              <a:rPr lang="cs-CZ" altLang="cs-CZ" sz="2800" dirty="0"/>
              <a:t> úspory, které jsou funkcí důchodu a jsou násobkem mezního sklonu k úsporám (</a:t>
            </a:r>
            <a:r>
              <a:rPr lang="cs-CZ" altLang="cs-CZ" sz="2800" dirty="0" err="1"/>
              <a:t>mps</a:t>
            </a:r>
            <a:r>
              <a:rPr lang="cs-CZ" altLang="cs-CZ" sz="2800" dirty="0"/>
              <a:t>) a důchodu (Y)  S</a:t>
            </a:r>
            <a:r>
              <a:rPr lang="cs-CZ" altLang="cs-CZ" sz="2800" baseline="-25000" dirty="0"/>
              <a:t>I</a:t>
            </a:r>
            <a:r>
              <a:rPr lang="cs-CZ" altLang="cs-CZ" sz="2800" dirty="0"/>
              <a:t>=</a:t>
            </a:r>
            <a:r>
              <a:rPr lang="cs-CZ" altLang="cs-CZ" sz="2800" dirty="0" err="1"/>
              <a:t>mps</a:t>
            </a:r>
            <a:r>
              <a:rPr lang="cs-CZ" altLang="cs-CZ" sz="2800" dirty="0"/>
              <a:t>*Y nebo také S</a:t>
            </a:r>
            <a:r>
              <a:rPr lang="cs-CZ" altLang="cs-CZ" sz="2800" baseline="-25000" dirty="0"/>
              <a:t>I</a:t>
            </a:r>
            <a:r>
              <a:rPr lang="cs-CZ" altLang="cs-CZ" sz="2800" dirty="0"/>
              <a:t>= (1-mpc)*Y</a:t>
            </a:r>
          </a:p>
          <a:p>
            <a:r>
              <a:rPr lang="cs-CZ" altLang="cs-CZ" sz="2800" b="1" dirty="0" err="1"/>
              <a:t>mps</a:t>
            </a:r>
            <a:r>
              <a:rPr lang="cs-CZ" altLang="cs-CZ" sz="2800" dirty="0"/>
              <a:t> – mezní sklon k úsporám, vyjadřuje poměr přírůstku úspor k přírůstku důchodu. </a:t>
            </a:r>
          </a:p>
        </p:txBody>
      </p:sp>
    </p:spTree>
    <p:extLst>
      <p:ext uri="{BB962C8B-B14F-4D97-AF65-F5344CB8AC3E}">
        <p14:creationId xmlns:p14="http://schemas.microsoft.com/office/powerpoint/2010/main" val="13041483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Účinnost </a:t>
            </a:r>
            <a:r>
              <a:rPr lang="cs-CZ" sz="4000" b="1" dirty="0">
                <a:solidFill>
                  <a:srgbClr val="C00000"/>
                </a:solidFill>
              </a:rPr>
              <a:t>fiskální politiky </a:t>
            </a:r>
            <a:r>
              <a:rPr lang="cs-CZ" sz="4000" b="1" dirty="0" smtClean="0">
                <a:solidFill>
                  <a:srgbClr val="C00000"/>
                </a:solidFill>
              </a:rPr>
              <a:t>– Křivka LM je horizontální</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fontScale="92500" lnSpcReduction="20000"/>
          </a:bodyPr>
          <a:lstStyle/>
          <a:p>
            <a:pPr lvl="0" algn="just">
              <a:spcBef>
                <a:spcPts val="0"/>
              </a:spcBef>
              <a:spcAft>
                <a:spcPts val="1200"/>
              </a:spcAft>
              <a:buClr>
                <a:schemeClr val="tx1"/>
              </a:buClr>
              <a:buSzPct val="120000"/>
            </a:pPr>
            <a:r>
              <a:rPr lang="cs-CZ" sz="3600" dirty="0">
                <a:solidFill>
                  <a:srgbClr val="000000"/>
                </a:solidFill>
              </a:rPr>
              <a:t>Past </a:t>
            </a:r>
            <a:r>
              <a:rPr lang="cs-CZ" sz="3600" b="1" dirty="0">
                <a:solidFill>
                  <a:srgbClr val="000000"/>
                </a:solidFill>
              </a:rPr>
              <a:t>likvidity</a:t>
            </a:r>
            <a:r>
              <a:rPr lang="cs-CZ" sz="3600" dirty="0">
                <a:solidFill>
                  <a:srgbClr val="000000"/>
                </a:solidFill>
              </a:rPr>
              <a:t> je případ, kdy je křivka </a:t>
            </a:r>
            <a:r>
              <a:rPr lang="cs-CZ" sz="3600" b="1" dirty="0">
                <a:solidFill>
                  <a:srgbClr val="000000"/>
                </a:solidFill>
              </a:rPr>
              <a:t>LM </a:t>
            </a:r>
            <a:r>
              <a:rPr lang="cs-CZ" sz="3600" b="1" dirty="0" smtClean="0">
                <a:solidFill>
                  <a:srgbClr val="000000"/>
                </a:solidFill>
              </a:rPr>
              <a:t>horizontální.</a:t>
            </a:r>
            <a:endParaRPr lang="cs-CZ" sz="3600" b="1" dirty="0">
              <a:solidFill>
                <a:srgbClr val="000000"/>
              </a:solidFill>
            </a:endParaRPr>
          </a:p>
          <a:p>
            <a:pPr lvl="0" algn="just">
              <a:spcBef>
                <a:spcPts val="0"/>
              </a:spcBef>
              <a:spcAft>
                <a:spcPts val="1200"/>
              </a:spcAft>
              <a:buClr>
                <a:schemeClr val="tx1"/>
              </a:buClr>
              <a:buSzPct val="120000"/>
            </a:pPr>
            <a:r>
              <a:rPr lang="cs-CZ" sz="3600" dirty="0">
                <a:solidFill>
                  <a:srgbClr val="000000"/>
                </a:solidFill>
              </a:rPr>
              <a:t>Citlivost poptávky po penězích na úrokovou míru je vysoká a blíží se nekonečnu (h → ∞</a:t>
            </a:r>
            <a:r>
              <a:rPr lang="cs-CZ" sz="3600" dirty="0" smtClean="0">
                <a:solidFill>
                  <a:srgbClr val="000000"/>
                </a:solidFill>
              </a:rPr>
              <a:t>).</a:t>
            </a:r>
            <a:endParaRPr lang="cs-CZ" sz="3600" dirty="0">
              <a:solidFill>
                <a:srgbClr val="000000"/>
              </a:solidFill>
            </a:endParaRPr>
          </a:p>
          <a:p>
            <a:pPr lvl="0" algn="just">
              <a:spcBef>
                <a:spcPts val="0"/>
              </a:spcBef>
              <a:spcAft>
                <a:spcPts val="1200"/>
              </a:spcAft>
              <a:buClr>
                <a:schemeClr val="tx1"/>
              </a:buClr>
              <a:buSzPct val="120000"/>
            </a:pPr>
            <a:r>
              <a:rPr lang="cs-CZ" sz="3600" dirty="0">
                <a:solidFill>
                  <a:srgbClr val="000000"/>
                </a:solidFill>
              </a:rPr>
              <a:t>Fiskální politika bude v tomto případě </a:t>
            </a:r>
            <a:r>
              <a:rPr lang="cs-CZ" sz="3600" b="1" dirty="0"/>
              <a:t>maximálně účinná</a:t>
            </a:r>
            <a:r>
              <a:rPr lang="cs-CZ" sz="3600" dirty="0">
                <a:solidFill>
                  <a:srgbClr val="000000"/>
                </a:solidFill>
              </a:rPr>
              <a:t>, neboť multiplikátor fiskální politiky (</a:t>
            </a:r>
            <a:r>
              <a:rPr lang="el-GR" sz="3600" dirty="0">
                <a:solidFill>
                  <a:srgbClr val="000000"/>
                </a:solidFill>
              </a:rPr>
              <a:t>γ</a:t>
            </a:r>
            <a:r>
              <a:rPr lang="cs-CZ" sz="3600" dirty="0">
                <a:solidFill>
                  <a:srgbClr val="000000"/>
                </a:solidFill>
              </a:rPr>
              <a:t>) je stejný jako multiplikátor vládních výdajů (</a:t>
            </a:r>
            <a:r>
              <a:rPr lang="el-GR" sz="3600" dirty="0">
                <a:solidFill>
                  <a:srgbClr val="000000"/>
                </a:solidFill>
              </a:rPr>
              <a:t>α</a:t>
            </a:r>
            <a:r>
              <a:rPr lang="cs-CZ" sz="3600" baseline="-25000" dirty="0">
                <a:solidFill>
                  <a:srgbClr val="000000"/>
                </a:solidFill>
              </a:rPr>
              <a:t>G</a:t>
            </a:r>
            <a:r>
              <a:rPr lang="cs-CZ" sz="3600" dirty="0">
                <a:solidFill>
                  <a:srgbClr val="000000"/>
                </a:solidFill>
              </a:rPr>
              <a:t>), proto nedojde k </a:t>
            </a:r>
            <a:r>
              <a:rPr lang="cs-CZ" sz="3600" b="1" dirty="0"/>
              <a:t>žádnému vytěsňovacímu efektu</a:t>
            </a:r>
          </a:p>
        </p:txBody>
      </p:sp>
    </p:spTree>
    <p:extLst>
      <p:ext uri="{BB962C8B-B14F-4D97-AF65-F5344CB8AC3E}">
        <p14:creationId xmlns:p14="http://schemas.microsoft.com/office/powerpoint/2010/main" val="33105106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FP v případě pasti likvidity </a:t>
            </a: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a:bodyPr>
          <a:lstStyle/>
          <a:p>
            <a:pPr marL="114300" lvl="0" indent="0" algn="just">
              <a:spcBef>
                <a:spcPts val="0"/>
              </a:spcBef>
              <a:spcAft>
                <a:spcPts val="1200"/>
              </a:spcAft>
              <a:buClr>
                <a:schemeClr val="tx1"/>
              </a:buClr>
              <a:buSzPct val="120000"/>
              <a:buNone/>
            </a:pPr>
            <a:r>
              <a:rPr lang="cs-CZ" sz="2400" b="1" dirty="0" smtClean="0"/>
              <a:t>Graf fiskální restrikce – snížení G, TR nebo zvýšení T</a:t>
            </a:r>
            <a:endParaRPr lang="cs-CZ" sz="2400" b="1" dirty="0"/>
          </a:p>
        </p:txBody>
      </p:sp>
      <p:pic>
        <p:nvPicPr>
          <p:cNvPr id="5" name="Obrázek 4"/>
          <p:cNvPicPr/>
          <p:nvPr/>
        </p:nvPicPr>
        <p:blipFill rotWithShape="1">
          <a:blip r:embed="rId3"/>
          <a:srcRect l="42659" t="39191" r="23170" b="19526"/>
          <a:stretch/>
        </p:blipFill>
        <p:spPr bwMode="auto">
          <a:xfrm>
            <a:off x="1699089" y="2373544"/>
            <a:ext cx="5745821" cy="35765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35812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Účinnost </a:t>
            </a:r>
            <a:r>
              <a:rPr lang="cs-CZ" sz="4000" b="1" dirty="0">
                <a:solidFill>
                  <a:srgbClr val="C00000"/>
                </a:solidFill>
              </a:rPr>
              <a:t>fiskální politiky </a:t>
            </a:r>
            <a:r>
              <a:rPr lang="cs-CZ" sz="4000" b="1" dirty="0" smtClean="0">
                <a:solidFill>
                  <a:srgbClr val="C00000"/>
                </a:solidFill>
              </a:rPr>
              <a:t>– Křivka LM je vertikální</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fontScale="77500" lnSpcReduction="20000"/>
          </a:bodyPr>
          <a:lstStyle/>
          <a:p>
            <a:pPr lvl="0" algn="just">
              <a:spcBef>
                <a:spcPts val="0"/>
              </a:spcBef>
              <a:spcAft>
                <a:spcPts val="600"/>
              </a:spcAft>
              <a:buClr>
                <a:schemeClr val="tx1"/>
              </a:buClr>
              <a:buSzPct val="120000"/>
            </a:pPr>
            <a:r>
              <a:rPr lang="cs-CZ" sz="3600" dirty="0">
                <a:solidFill>
                  <a:srgbClr val="000000"/>
                </a:solidFill>
              </a:rPr>
              <a:t>Klasický případ je situace, kdy je křivka LM </a:t>
            </a:r>
            <a:r>
              <a:rPr lang="cs-CZ" sz="3600" dirty="0" smtClean="0">
                <a:solidFill>
                  <a:srgbClr val="000000"/>
                </a:solidFill>
              </a:rPr>
              <a:t>vertikální.</a:t>
            </a:r>
            <a:endParaRPr lang="cs-CZ" sz="3600" dirty="0">
              <a:solidFill>
                <a:srgbClr val="000000"/>
              </a:solidFill>
            </a:endParaRPr>
          </a:p>
          <a:p>
            <a:pPr lvl="0" algn="just">
              <a:spcBef>
                <a:spcPts val="0"/>
              </a:spcBef>
              <a:spcAft>
                <a:spcPts val="600"/>
              </a:spcAft>
              <a:buClr>
                <a:schemeClr val="tx1"/>
              </a:buClr>
              <a:buSzPct val="120000"/>
            </a:pPr>
            <a:r>
              <a:rPr lang="cs-CZ" sz="3600" dirty="0">
                <a:solidFill>
                  <a:srgbClr val="000000"/>
                </a:solidFill>
              </a:rPr>
              <a:t>Citlivost poptávky po penězích na úrokovou míru je nulová (h=0</a:t>
            </a:r>
            <a:r>
              <a:rPr lang="cs-CZ" sz="3600" dirty="0" smtClean="0">
                <a:solidFill>
                  <a:srgbClr val="000000"/>
                </a:solidFill>
              </a:rPr>
              <a:t>).</a:t>
            </a:r>
            <a:endParaRPr lang="cs-CZ" sz="3600" dirty="0">
              <a:solidFill>
                <a:srgbClr val="000000"/>
              </a:solidFill>
            </a:endParaRPr>
          </a:p>
          <a:p>
            <a:pPr lvl="0" algn="just">
              <a:spcBef>
                <a:spcPts val="0"/>
              </a:spcBef>
              <a:spcAft>
                <a:spcPts val="600"/>
              </a:spcAft>
              <a:buClr>
                <a:schemeClr val="tx1"/>
              </a:buClr>
              <a:buSzPct val="120000"/>
            </a:pPr>
            <a:r>
              <a:rPr lang="cs-CZ" sz="3600" dirty="0">
                <a:solidFill>
                  <a:srgbClr val="000000"/>
                </a:solidFill>
              </a:rPr>
              <a:t>Fiskální politika bude v tomto případě </a:t>
            </a:r>
            <a:r>
              <a:rPr lang="cs-CZ" sz="3600" b="1" dirty="0">
                <a:solidFill>
                  <a:srgbClr val="C00000"/>
                </a:solidFill>
              </a:rPr>
              <a:t>naprosto neúčinná</a:t>
            </a:r>
            <a:r>
              <a:rPr lang="cs-CZ" sz="3600" dirty="0">
                <a:solidFill>
                  <a:srgbClr val="000000"/>
                </a:solidFill>
              </a:rPr>
              <a:t>, protože v důsledku nulové citlivosti se neuvolní žádné dodatečné peníze, které by vytvořily prostor pro vyšší úroveň důchodu. Velikost důchodu je tak plně determinována nabídkou peněz a ta je, jak již víme, konstantní. </a:t>
            </a:r>
          </a:p>
          <a:p>
            <a:pPr lvl="0" algn="just">
              <a:spcBef>
                <a:spcPts val="0"/>
              </a:spcBef>
              <a:spcAft>
                <a:spcPts val="600"/>
              </a:spcAft>
              <a:buClr>
                <a:schemeClr val="tx1"/>
              </a:buClr>
              <a:buSzPct val="120000"/>
            </a:pPr>
            <a:r>
              <a:rPr lang="cs-CZ" sz="3600" b="1" dirty="0">
                <a:solidFill>
                  <a:srgbClr val="C00000"/>
                </a:solidFill>
              </a:rPr>
              <a:t>Vytěsňovací efekt je tak úplný</a:t>
            </a:r>
            <a:r>
              <a:rPr lang="cs-CZ" sz="3600" dirty="0">
                <a:solidFill>
                  <a:srgbClr val="000000"/>
                </a:solidFill>
              </a:rPr>
              <a:t>, protože jedna  koruna vládních výdajů vytěsní jednu korunu soukromých autonomních výdajů </a:t>
            </a:r>
          </a:p>
        </p:txBody>
      </p:sp>
    </p:spTree>
    <p:extLst>
      <p:ext uri="{BB962C8B-B14F-4D97-AF65-F5344CB8AC3E}">
        <p14:creationId xmlns:p14="http://schemas.microsoft.com/office/powerpoint/2010/main" val="6965012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3200" b="1" dirty="0" smtClean="0">
                <a:solidFill>
                  <a:srgbClr val="C00000"/>
                </a:solidFill>
              </a:rPr>
              <a:t>Účinnost </a:t>
            </a:r>
            <a:r>
              <a:rPr lang="cs-CZ" sz="3200" b="1" dirty="0">
                <a:solidFill>
                  <a:srgbClr val="C00000"/>
                </a:solidFill>
              </a:rPr>
              <a:t>fiskální politiky </a:t>
            </a:r>
            <a:r>
              <a:rPr lang="cs-CZ" sz="3200" b="1" dirty="0" smtClean="0">
                <a:solidFill>
                  <a:srgbClr val="C00000"/>
                </a:solidFill>
              </a:rPr>
              <a:t>v klasickém případě</a:t>
            </a:r>
            <a:endParaRPr lang="cs-CZ" sz="32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a:bodyPr>
          <a:lstStyle/>
          <a:p>
            <a:pPr marL="114300" lvl="0" indent="0" algn="ctr">
              <a:spcBef>
                <a:spcPts val="0"/>
              </a:spcBef>
              <a:spcAft>
                <a:spcPts val="600"/>
              </a:spcAft>
              <a:buClr>
                <a:schemeClr val="tx1"/>
              </a:buClr>
              <a:buSzPct val="120000"/>
              <a:buNone/>
            </a:pPr>
            <a:r>
              <a:rPr lang="cs-CZ" sz="2400" b="1" dirty="0" smtClean="0">
                <a:solidFill>
                  <a:srgbClr val="000000"/>
                </a:solidFill>
              </a:rPr>
              <a:t>Graf fiskální restrikce snížení G, TR nebo zvýšení T</a:t>
            </a:r>
            <a:endParaRPr lang="cs-CZ" sz="2400" b="1" dirty="0">
              <a:solidFill>
                <a:srgbClr val="000000"/>
              </a:solidFill>
            </a:endParaRPr>
          </a:p>
        </p:txBody>
      </p:sp>
      <p:pic>
        <p:nvPicPr>
          <p:cNvPr id="5" name="Obrázek 4"/>
          <p:cNvPicPr/>
          <p:nvPr/>
        </p:nvPicPr>
        <p:blipFill rotWithShape="1">
          <a:blip r:embed="rId3"/>
          <a:srcRect l="42925" t="37102" r="24676" b="19254"/>
          <a:stretch/>
        </p:blipFill>
        <p:spPr bwMode="auto">
          <a:xfrm>
            <a:off x="2007220" y="2252546"/>
            <a:ext cx="4786661" cy="38736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16381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Klasický případ</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fontScale="70000" lnSpcReduction="20000"/>
          </a:bodyPr>
          <a:lstStyle/>
          <a:p>
            <a:pPr algn="just">
              <a:lnSpc>
                <a:spcPct val="90000"/>
              </a:lnSpc>
              <a:spcBef>
                <a:spcPts val="0"/>
              </a:spcBef>
              <a:spcAft>
                <a:spcPts val="600"/>
              </a:spcAft>
              <a:buClr>
                <a:schemeClr val="tx1"/>
              </a:buClr>
              <a:buSzPct val="120000"/>
            </a:pPr>
            <a:r>
              <a:rPr lang="cs-CZ" altLang="cs-CZ" sz="4100" dirty="0">
                <a:solidFill>
                  <a:srgbClr val="000000"/>
                </a:solidFill>
              </a:rPr>
              <a:t>Klasická ekonomie odvozuje poptávku po penězích na základě kvantitativní teorie peněz (rovnice směny: M*V = P*Y)</a:t>
            </a:r>
          </a:p>
          <a:p>
            <a:pPr algn="just">
              <a:lnSpc>
                <a:spcPct val="90000"/>
              </a:lnSpc>
              <a:spcBef>
                <a:spcPts val="0"/>
              </a:spcBef>
              <a:spcAft>
                <a:spcPts val="600"/>
              </a:spcAft>
              <a:buClr>
                <a:schemeClr val="tx1"/>
              </a:buClr>
              <a:buSzPct val="120000"/>
            </a:pPr>
            <a:r>
              <a:rPr lang="cs-CZ" altLang="cs-CZ" sz="4100" dirty="0">
                <a:solidFill>
                  <a:srgbClr val="000000"/>
                </a:solidFill>
              </a:rPr>
              <a:t>Poptávka po penězích:    </a:t>
            </a:r>
            <a:r>
              <a:rPr lang="cs-CZ" altLang="cs-CZ" sz="4100" b="1" dirty="0">
                <a:solidFill>
                  <a:srgbClr val="C00000"/>
                </a:solidFill>
              </a:rPr>
              <a:t>L = k*Y – h*i</a:t>
            </a:r>
          </a:p>
          <a:p>
            <a:pPr algn="just">
              <a:lnSpc>
                <a:spcPct val="90000"/>
              </a:lnSpc>
              <a:spcBef>
                <a:spcPts val="0"/>
              </a:spcBef>
              <a:spcAft>
                <a:spcPts val="600"/>
              </a:spcAft>
              <a:buClr>
                <a:schemeClr val="tx1"/>
              </a:buClr>
              <a:buSzPct val="120000"/>
            </a:pPr>
            <a:r>
              <a:rPr lang="pt-BR" altLang="cs-CZ" sz="4100" dirty="0">
                <a:solidFill>
                  <a:srgbClr val="000000"/>
                </a:solidFill>
              </a:rPr>
              <a:t>Jestliže </a:t>
            </a:r>
            <a:r>
              <a:rPr lang="pt-BR" altLang="cs-CZ" sz="4100" b="1" dirty="0">
                <a:solidFill>
                  <a:srgbClr val="C00000"/>
                </a:solidFill>
              </a:rPr>
              <a:t>h = 0 → L = k</a:t>
            </a:r>
            <a:r>
              <a:rPr lang="cs-CZ" altLang="cs-CZ" sz="4100" b="1" dirty="0">
                <a:solidFill>
                  <a:srgbClr val="C00000"/>
                </a:solidFill>
              </a:rPr>
              <a:t>*</a:t>
            </a:r>
            <a:r>
              <a:rPr lang="pt-BR" altLang="cs-CZ" sz="4100" b="1" dirty="0">
                <a:solidFill>
                  <a:srgbClr val="C00000"/>
                </a:solidFill>
              </a:rPr>
              <a:t>Y</a:t>
            </a:r>
            <a:endParaRPr lang="cs-CZ" altLang="cs-CZ" sz="4100" b="1" dirty="0">
              <a:solidFill>
                <a:srgbClr val="C00000"/>
              </a:solidFill>
            </a:endParaRPr>
          </a:p>
          <a:p>
            <a:pPr algn="just">
              <a:lnSpc>
                <a:spcPct val="90000"/>
              </a:lnSpc>
              <a:spcBef>
                <a:spcPts val="0"/>
              </a:spcBef>
              <a:spcAft>
                <a:spcPts val="600"/>
              </a:spcAft>
              <a:buClr>
                <a:schemeClr val="tx1"/>
              </a:buClr>
              <a:buSzPct val="120000"/>
            </a:pPr>
            <a:r>
              <a:rPr lang="cs-CZ" altLang="cs-CZ" sz="4100" dirty="0">
                <a:solidFill>
                  <a:srgbClr val="000000"/>
                </a:solidFill>
              </a:rPr>
              <a:t>Podmínka rovnováhy na trhu peněz:</a:t>
            </a:r>
            <a:r>
              <a:rPr lang="cs-CZ" altLang="cs-CZ" sz="4100" b="1" dirty="0"/>
              <a:t>  </a:t>
            </a:r>
            <a:r>
              <a:rPr lang="cs-CZ" altLang="cs-CZ" sz="4100" b="1" dirty="0">
                <a:solidFill>
                  <a:srgbClr val="C00000"/>
                </a:solidFill>
              </a:rPr>
              <a:t>M/P  = k*Y </a:t>
            </a:r>
          </a:p>
          <a:p>
            <a:pPr marL="0" indent="0" algn="just">
              <a:lnSpc>
                <a:spcPct val="90000"/>
              </a:lnSpc>
              <a:spcBef>
                <a:spcPts val="0"/>
              </a:spcBef>
              <a:spcAft>
                <a:spcPts val="600"/>
              </a:spcAft>
              <a:buClr>
                <a:schemeClr val="tx1"/>
              </a:buClr>
              <a:buSzPct val="120000"/>
              <a:buNone/>
            </a:pPr>
            <a:r>
              <a:rPr lang="cs-CZ" altLang="cs-CZ" sz="4100" dirty="0">
                <a:solidFill>
                  <a:srgbClr val="000000"/>
                </a:solidFill>
              </a:rPr>
              <a:t>			            potom: </a:t>
            </a:r>
            <a:r>
              <a:rPr lang="cs-CZ" altLang="cs-CZ" sz="4100" b="1" dirty="0">
                <a:solidFill>
                  <a:srgbClr val="C00000"/>
                </a:solidFill>
              </a:rPr>
              <a:t>Y = 1/k * M/P</a:t>
            </a:r>
          </a:p>
          <a:p>
            <a:pPr marL="363538" indent="0" algn="just">
              <a:lnSpc>
                <a:spcPct val="90000"/>
              </a:lnSpc>
              <a:spcBef>
                <a:spcPts val="0"/>
              </a:spcBef>
              <a:spcAft>
                <a:spcPts val="600"/>
              </a:spcAft>
              <a:buClr>
                <a:schemeClr val="tx1"/>
              </a:buClr>
              <a:buSzPct val="120000"/>
              <a:buNone/>
            </a:pPr>
            <a:r>
              <a:rPr lang="cs-CZ" altLang="cs-CZ" sz="4100" dirty="0">
                <a:solidFill>
                  <a:srgbClr val="000000"/>
                </a:solidFill>
              </a:rPr>
              <a:t>Kde:   1/k… rychlost oběhu peněz v ekonomice (V)</a:t>
            </a:r>
          </a:p>
          <a:p>
            <a:pPr marL="363538" indent="0" algn="just">
              <a:lnSpc>
                <a:spcPct val="90000"/>
              </a:lnSpc>
              <a:spcBef>
                <a:spcPts val="0"/>
              </a:spcBef>
              <a:spcAft>
                <a:spcPts val="600"/>
              </a:spcAft>
              <a:buClr>
                <a:schemeClr val="tx1"/>
              </a:buClr>
              <a:buSzPct val="120000"/>
              <a:buNone/>
            </a:pPr>
            <a:r>
              <a:rPr lang="cs-CZ" altLang="cs-CZ" sz="4100" dirty="0">
                <a:solidFill>
                  <a:srgbClr val="000000"/>
                </a:solidFill>
              </a:rPr>
              <a:t>	        … je konstanta (stálá rychlost oběhu peněz)</a:t>
            </a:r>
          </a:p>
          <a:p>
            <a:pPr marL="363538" indent="0" algn="just">
              <a:lnSpc>
                <a:spcPct val="90000"/>
              </a:lnSpc>
              <a:spcBef>
                <a:spcPts val="0"/>
              </a:spcBef>
              <a:spcAft>
                <a:spcPts val="600"/>
              </a:spcAft>
              <a:buClr>
                <a:schemeClr val="tx1"/>
              </a:buClr>
              <a:buSzPct val="120000"/>
              <a:buNone/>
            </a:pPr>
            <a:r>
              <a:rPr lang="cs-CZ" altLang="cs-CZ" sz="4100" dirty="0">
                <a:solidFill>
                  <a:srgbClr val="000000"/>
                </a:solidFill>
              </a:rPr>
              <a:t>Velikost důchodu v ekonomice je ovlivněna nabídkou reálných peněžních zůstatků a výší koeficientu 1/k</a:t>
            </a:r>
          </a:p>
          <a:p>
            <a:pPr marL="0" indent="0" algn="just">
              <a:lnSpc>
                <a:spcPct val="90000"/>
              </a:lnSpc>
              <a:spcBef>
                <a:spcPts val="0"/>
              </a:spcBef>
              <a:spcAft>
                <a:spcPts val="600"/>
              </a:spcAft>
              <a:buClr>
                <a:schemeClr val="tx1"/>
              </a:buClr>
              <a:buSzPct val="120000"/>
              <a:buNone/>
            </a:pPr>
            <a:endParaRPr lang="cs-CZ" altLang="cs-CZ" sz="3600" b="1" dirty="0"/>
          </a:p>
          <a:p>
            <a:pPr algn="just">
              <a:lnSpc>
                <a:spcPct val="90000"/>
              </a:lnSpc>
              <a:spcBef>
                <a:spcPts val="0"/>
              </a:spcBef>
              <a:spcAft>
                <a:spcPts val="600"/>
              </a:spcAft>
              <a:buClr>
                <a:schemeClr val="tx1"/>
              </a:buClr>
              <a:buSzPct val="120000"/>
            </a:pPr>
            <a:endParaRPr lang="cs-CZ" altLang="cs-CZ" sz="3600" b="1" dirty="0"/>
          </a:p>
          <a:p>
            <a:pPr algn="just">
              <a:lnSpc>
                <a:spcPct val="90000"/>
              </a:lnSpc>
              <a:spcBef>
                <a:spcPts val="0"/>
              </a:spcBef>
              <a:spcAft>
                <a:spcPts val="600"/>
              </a:spcAft>
              <a:buClr>
                <a:schemeClr val="tx1"/>
              </a:buClr>
              <a:buSzPct val="120000"/>
            </a:pPr>
            <a:endParaRPr lang="pt-BR" altLang="cs-CZ" sz="3600" b="1" dirty="0"/>
          </a:p>
          <a:p>
            <a:pPr algn="just">
              <a:lnSpc>
                <a:spcPct val="90000"/>
              </a:lnSpc>
              <a:spcBef>
                <a:spcPts val="0"/>
              </a:spcBef>
              <a:spcAft>
                <a:spcPts val="600"/>
              </a:spcAft>
              <a:buClr>
                <a:schemeClr val="tx1"/>
              </a:buClr>
              <a:buSzPct val="120000"/>
            </a:pPr>
            <a:endParaRPr lang="cs-CZ" altLang="cs-CZ" sz="3600" b="1" dirty="0"/>
          </a:p>
          <a:p>
            <a:pPr algn="just">
              <a:lnSpc>
                <a:spcPct val="90000"/>
              </a:lnSpc>
              <a:spcBef>
                <a:spcPts val="0"/>
              </a:spcBef>
              <a:spcAft>
                <a:spcPts val="600"/>
              </a:spcAft>
              <a:buClr>
                <a:schemeClr val="tx1"/>
              </a:buClr>
              <a:buSzPct val="120000"/>
            </a:pPr>
            <a:endParaRPr lang="cs-CZ" altLang="cs-CZ" sz="3600" dirty="0">
              <a:solidFill>
                <a:srgbClr val="000000"/>
              </a:solidFill>
            </a:endParaRPr>
          </a:p>
          <a:p>
            <a:pPr algn="just">
              <a:lnSpc>
                <a:spcPct val="90000"/>
              </a:lnSpc>
              <a:spcBef>
                <a:spcPts val="0"/>
              </a:spcBef>
              <a:spcAft>
                <a:spcPts val="600"/>
              </a:spcAft>
              <a:buClr>
                <a:schemeClr val="tx1"/>
              </a:buClr>
              <a:buSzPct val="120000"/>
            </a:pPr>
            <a:endParaRPr lang="cs-CZ" altLang="cs-CZ" sz="3600" dirty="0">
              <a:solidFill>
                <a:srgbClr val="000000"/>
              </a:solidFill>
            </a:endParaRPr>
          </a:p>
        </p:txBody>
      </p:sp>
    </p:spTree>
    <p:extLst>
      <p:ext uri="{BB962C8B-B14F-4D97-AF65-F5344CB8AC3E}">
        <p14:creationId xmlns:p14="http://schemas.microsoft.com/office/powerpoint/2010/main" val="22241984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Účinnost fiskální politiky</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a:bodyPr>
          <a:lstStyle/>
          <a:p>
            <a:pPr algn="just">
              <a:lnSpc>
                <a:spcPct val="90000"/>
              </a:lnSpc>
              <a:spcBef>
                <a:spcPts val="0"/>
              </a:spcBef>
              <a:spcAft>
                <a:spcPts val="600"/>
              </a:spcAft>
              <a:buClr>
                <a:schemeClr val="tx1"/>
              </a:buClr>
              <a:buSzPct val="120000"/>
            </a:pPr>
            <a:endParaRPr lang="cs-CZ" altLang="cs-CZ" sz="3600" dirty="0">
              <a:solidFill>
                <a:srgbClr val="000000"/>
              </a:solidFill>
            </a:endParaRPr>
          </a:p>
        </p:txBody>
      </p:sp>
      <p:graphicFrame>
        <p:nvGraphicFramePr>
          <p:cNvPr id="5" name="Group 3"/>
          <p:cNvGraphicFramePr>
            <a:graphicFrameLocks/>
          </p:cNvGraphicFramePr>
          <p:nvPr>
            <p:extLst/>
          </p:nvPr>
        </p:nvGraphicFramePr>
        <p:xfrm>
          <a:off x="279400" y="1620840"/>
          <a:ext cx="8407401" cy="4505323"/>
        </p:xfrm>
        <a:graphic>
          <a:graphicData uri="http://schemas.openxmlformats.org/drawingml/2006/table">
            <a:tbl>
              <a:tblPr/>
              <a:tblGrid>
                <a:gridCol w="1775583">
                  <a:extLst>
                    <a:ext uri="{9D8B030D-6E8A-4147-A177-3AD203B41FA5}">
                      <a16:colId xmlns:a16="http://schemas.microsoft.com/office/drawing/2014/main" val="3916916791"/>
                    </a:ext>
                  </a:extLst>
                </a:gridCol>
                <a:gridCol w="3466665">
                  <a:extLst>
                    <a:ext uri="{9D8B030D-6E8A-4147-A177-3AD203B41FA5}">
                      <a16:colId xmlns:a16="http://schemas.microsoft.com/office/drawing/2014/main" val="911747063"/>
                    </a:ext>
                  </a:extLst>
                </a:gridCol>
                <a:gridCol w="3165153">
                  <a:extLst>
                    <a:ext uri="{9D8B030D-6E8A-4147-A177-3AD203B41FA5}">
                      <a16:colId xmlns:a16="http://schemas.microsoft.com/office/drawing/2014/main" val="1404320126"/>
                    </a:ext>
                  </a:extLst>
                </a:gridCol>
              </a:tblGrid>
              <a:tr h="906462">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1" i="0" u="none" strike="noStrike" cap="none" normalizeH="0" baseline="0" dirty="0" err="1" smtClean="0">
                          <a:ln>
                            <a:noFill/>
                          </a:ln>
                          <a:solidFill>
                            <a:srgbClr val="000000"/>
                          </a:solidFill>
                          <a:effectLst/>
                          <a:latin typeface="+mn-lt"/>
                        </a:rPr>
                        <a:t>koeficinty</a:t>
                      </a:r>
                      <a:endParaRPr kumimoji="0" lang="cs-CZ" altLang="sk-SK" sz="2000" b="1" i="0" u="none" strike="noStrike" cap="none" normalizeH="0" baseline="0" dirty="0" smtClean="0">
                        <a:ln>
                          <a:noFill/>
                        </a:ln>
                        <a:solidFill>
                          <a:srgbClr val="000000"/>
                        </a:solidFill>
                        <a:effectLst/>
                        <a:latin typeface="+mn-lt"/>
                      </a:endParaRP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1" i="0" u="none" strike="noStrike" cap="none" normalizeH="0" baseline="0" dirty="0" smtClean="0">
                          <a:ln>
                            <a:noFill/>
                          </a:ln>
                          <a:solidFill>
                            <a:srgbClr val="000000"/>
                          </a:solidFill>
                          <a:effectLst/>
                          <a:latin typeface="+mn-lt"/>
                        </a:rPr>
                        <a:t>Poloha křivky </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1" i="0" u="none" strike="noStrike" cap="none" normalizeH="0" baseline="0" dirty="0" smtClean="0">
                          <a:ln>
                            <a:noFill/>
                          </a:ln>
                          <a:solidFill>
                            <a:srgbClr val="000000"/>
                          </a:solidFill>
                          <a:effectLst/>
                          <a:latin typeface="+mn-lt"/>
                          <a:cs typeface="Arial" panose="020B0604020202020204" pitchFamily="34" charset="0"/>
                        </a:rPr>
                        <a:t>Účinnost FP</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3417557"/>
                  </a:ext>
                </a:extLst>
              </a:tr>
              <a:tr h="850899">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0" i="0" u="none" strike="noStrike" cap="none" normalizeH="0" baseline="0" dirty="0" smtClean="0">
                          <a:ln>
                            <a:noFill/>
                          </a:ln>
                          <a:solidFill>
                            <a:srgbClr val="000000"/>
                          </a:solidFill>
                          <a:effectLst/>
                          <a:latin typeface="+mn-lt"/>
                        </a:rPr>
                        <a:t>b = 0</a:t>
                      </a:r>
                      <a:endParaRPr kumimoji="0" lang="cs-CZ" altLang="sk-SK" sz="2000" b="0" i="0" u="none" strike="noStrike" cap="none" normalizeH="0" baseline="0" dirty="0" smtClean="0">
                        <a:ln>
                          <a:noFill/>
                        </a:ln>
                        <a:solidFill>
                          <a:srgbClr val="000000"/>
                        </a:solidFill>
                        <a:effectLst/>
                        <a:latin typeface="+mn-lt"/>
                        <a:cs typeface="Arial" panose="020B0604020202020204" pitchFamily="34" charset="0"/>
                      </a:endParaRP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0" i="0" u="none" strike="noStrike" cap="none" normalizeH="0" baseline="0" dirty="0" smtClean="0">
                          <a:ln>
                            <a:noFill/>
                          </a:ln>
                          <a:solidFill>
                            <a:srgbClr val="000000"/>
                          </a:solidFill>
                          <a:effectLst/>
                          <a:latin typeface="+mn-lt"/>
                        </a:rPr>
                        <a:t>IS </a:t>
                      </a:r>
                      <a:r>
                        <a:rPr kumimoji="0" lang="cs-CZ" altLang="sk-SK" sz="2000" b="0" i="0" u="none" strike="noStrike" cap="none" normalizeH="0" baseline="0" dirty="0" err="1" smtClean="0">
                          <a:ln>
                            <a:noFill/>
                          </a:ln>
                          <a:solidFill>
                            <a:srgbClr val="000000"/>
                          </a:solidFill>
                          <a:effectLst/>
                          <a:latin typeface="+mn-lt"/>
                        </a:rPr>
                        <a:t>veritkální</a:t>
                      </a:r>
                      <a:endParaRPr kumimoji="0" lang="cs-CZ" altLang="sk-SK" sz="2000" b="0" i="0" u="none" strike="noStrike" cap="none" normalizeH="0" baseline="0" dirty="0" smtClean="0">
                        <a:ln>
                          <a:noFill/>
                        </a:ln>
                        <a:solidFill>
                          <a:srgbClr val="000000"/>
                        </a:solidFill>
                        <a:effectLst/>
                        <a:latin typeface="+mn-lt"/>
                      </a:endParaRP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00080"/>
                        </a:buClr>
                        <a:buSzPct val="90000"/>
                        <a:buFont typeface="Wingdings" panose="05000000000000000000" pitchFamily="2" charset="2"/>
                        <a:buNone/>
                        <a:tabLst/>
                        <a:defRPr/>
                      </a:pPr>
                      <a:r>
                        <a:rPr kumimoji="0" lang="cs-CZ" altLang="sk-SK" sz="2000" b="0" i="0" u="none" strike="noStrike" kern="1200" cap="none" spc="0" normalizeH="0" baseline="0" noProof="0" dirty="0" smtClean="0">
                          <a:ln>
                            <a:noFill/>
                          </a:ln>
                          <a:solidFill>
                            <a:srgbClr val="000000"/>
                          </a:solidFill>
                          <a:effectLst/>
                          <a:uLnTx/>
                          <a:uFillTx/>
                          <a:latin typeface="Times New Roman"/>
                          <a:ea typeface="+mn-ea"/>
                          <a:cs typeface="+mn-cs"/>
                        </a:rPr>
                        <a:t>maximálně účinná</a:t>
                      </a:r>
                      <a:endParaRPr kumimoji="0" lang="cs-CZ" altLang="sk-SK" sz="2000" b="0" i="0" u="none" strike="noStrike" kern="1200" cap="none" spc="0" normalizeH="0" baseline="0" noProof="0" dirty="0" smtClean="0">
                        <a:ln>
                          <a:noFill/>
                        </a:ln>
                        <a:solidFill>
                          <a:srgbClr val="000000"/>
                        </a:solidFill>
                        <a:effectLst/>
                        <a:uLnTx/>
                        <a:uFillTx/>
                        <a:latin typeface="Times New Roman"/>
                        <a:ea typeface="+mn-ea"/>
                        <a:cs typeface="Arial" panose="020B0604020202020204" pitchFamily="34" charset="0"/>
                      </a:endParaRP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2154247"/>
                  </a:ext>
                </a:extLst>
              </a:tr>
              <a:tr h="9350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0" i="0" u="none" strike="noStrike" cap="none" normalizeH="0" baseline="0" dirty="0" smtClean="0">
                          <a:ln>
                            <a:noFill/>
                          </a:ln>
                          <a:solidFill>
                            <a:srgbClr val="000000"/>
                          </a:solidFill>
                          <a:effectLst/>
                          <a:latin typeface="+mn-lt"/>
                          <a:cs typeface="Arial" panose="020B0604020202020204" pitchFamily="34" charset="0"/>
                        </a:rPr>
                        <a:t>h → ∞</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0" i="0" u="none" strike="noStrike" cap="none" normalizeH="0" baseline="0" dirty="0" smtClean="0">
                          <a:ln>
                            <a:noFill/>
                          </a:ln>
                          <a:solidFill>
                            <a:srgbClr val="000000"/>
                          </a:solidFill>
                          <a:effectLst/>
                          <a:latin typeface="+mn-lt"/>
                        </a:rPr>
                        <a:t>LM horizontální</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0" i="0" u="none" strike="noStrike" cap="none" normalizeH="0" baseline="0" dirty="0" smtClean="0">
                          <a:ln>
                            <a:noFill/>
                          </a:ln>
                          <a:solidFill>
                            <a:srgbClr val="000000"/>
                          </a:solidFill>
                          <a:effectLst/>
                          <a:latin typeface="+mn-lt"/>
                        </a:rPr>
                        <a:t>maximálně účinná</a:t>
                      </a:r>
                      <a:endParaRPr kumimoji="0" lang="cs-CZ" altLang="sk-SK" sz="2000" b="0" i="0" u="none" strike="noStrike" cap="none" normalizeH="0" baseline="0" dirty="0" smtClean="0">
                        <a:ln>
                          <a:noFill/>
                        </a:ln>
                        <a:solidFill>
                          <a:srgbClr val="000000"/>
                        </a:solidFill>
                        <a:effectLst/>
                        <a:latin typeface="+mn-lt"/>
                        <a:cs typeface="Arial" panose="020B0604020202020204" pitchFamily="34" charset="0"/>
                      </a:endParaRP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1236691"/>
                  </a:ext>
                </a:extLst>
              </a:tr>
              <a:tr h="906462">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00080"/>
                        </a:buClr>
                        <a:buSzPct val="90000"/>
                        <a:buFont typeface="Wingdings" panose="05000000000000000000" pitchFamily="2" charset="2"/>
                        <a:buNone/>
                        <a:tabLst/>
                        <a:defRPr/>
                      </a:pPr>
                      <a:r>
                        <a:rPr kumimoji="0" lang="cs-CZ" altLang="sk-SK" sz="2000" b="0" i="0" u="none" strike="noStrike" cap="none" normalizeH="0" baseline="0" dirty="0" smtClean="0">
                          <a:ln>
                            <a:noFill/>
                          </a:ln>
                          <a:solidFill>
                            <a:srgbClr val="000000"/>
                          </a:solidFill>
                          <a:effectLst/>
                          <a:latin typeface="+mn-lt"/>
                          <a:cs typeface="Arial" panose="020B0604020202020204" pitchFamily="34" charset="0"/>
                        </a:rPr>
                        <a:t>b → </a:t>
                      </a:r>
                      <a:r>
                        <a:rPr kumimoji="0" lang="cs-CZ" altLang="sk-SK" sz="2000" b="0" i="0" u="none" strike="noStrike" kern="1200" cap="none" spc="0" normalizeH="0" baseline="0" noProof="0" dirty="0" smtClean="0">
                          <a:ln>
                            <a:noFill/>
                          </a:ln>
                          <a:solidFill>
                            <a:srgbClr val="000000"/>
                          </a:solidFill>
                          <a:effectLst/>
                          <a:uLnTx/>
                          <a:uFillTx/>
                          <a:latin typeface="Times New Roman"/>
                          <a:ea typeface="+mn-ea"/>
                          <a:cs typeface="Arial" panose="020B0604020202020204" pitchFamily="34" charset="0"/>
                        </a:rPr>
                        <a:t>∞</a:t>
                      </a:r>
                      <a:endParaRPr kumimoji="0" lang="cs-CZ" altLang="sk-SK" sz="2000" b="0" i="0" u="none" strike="noStrike" cap="none" normalizeH="0" baseline="0" dirty="0" smtClean="0">
                        <a:ln>
                          <a:noFill/>
                        </a:ln>
                        <a:solidFill>
                          <a:srgbClr val="000000"/>
                        </a:solidFill>
                        <a:effectLst/>
                        <a:latin typeface="+mn-lt"/>
                        <a:cs typeface="Arial" panose="020B0604020202020204" pitchFamily="34" charset="0"/>
                      </a:endParaRP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0" i="0" u="none" strike="noStrike" cap="none" normalizeH="0" baseline="0" dirty="0" smtClean="0">
                          <a:ln>
                            <a:noFill/>
                          </a:ln>
                          <a:solidFill>
                            <a:srgbClr val="000000"/>
                          </a:solidFill>
                          <a:effectLst/>
                          <a:latin typeface="+mn-lt"/>
                        </a:rPr>
                        <a:t>IS horizontální</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0" i="0" u="none" strike="noStrike" cap="none" normalizeH="0" baseline="0" dirty="0" smtClean="0">
                          <a:ln>
                            <a:noFill/>
                          </a:ln>
                          <a:solidFill>
                            <a:srgbClr val="000000"/>
                          </a:solidFill>
                          <a:effectLst/>
                          <a:latin typeface="+mn-lt"/>
                        </a:rPr>
                        <a:t>Minimálně účinná nebo neúčinná</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6649384"/>
                  </a:ext>
                </a:extLst>
              </a:tr>
              <a:tr h="906462">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0" i="0" u="none" strike="noStrike" cap="none" normalizeH="0" baseline="0" dirty="0" smtClean="0">
                          <a:ln>
                            <a:noFill/>
                          </a:ln>
                          <a:solidFill>
                            <a:srgbClr val="000000"/>
                          </a:solidFill>
                          <a:effectLst/>
                          <a:latin typeface="+mn-lt"/>
                        </a:rPr>
                        <a:t>h = </a:t>
                      </a:r>
                      <a:r>
                        <a:rPr kumimoji="0" lang="cs-CZ" altLang="sk-SK" sz="2000" b="0" i="0" u="none" strike="noStrike" cap="none" normalizeH="0" baseline="0" dirty="0" smtClean="0">
                          <a:ln>
                            <a:noFill/>
                          </a:ln>
                          <a:solidFill>
                            <a:srgbClr val="000000"/>
                          </a:solidFill>
                          <a:effectLst/>
                          <a:latin typeface="+mn-lt"/>
                          <a:cs typeface="Arial" panose="020B0604020202020204" pitchFamily="34" charset="0"/>
                        </a:rPr>
                        <a:t>0</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2000" b="0" i="0" u="none" strike="noStrike" cap="none" normalizeH="0" baseline="0" dirty="0" smtClean="0">
                          <a:ln>
                            <a:noFill/>
                          </a:ln>
                          <a:solidFill>
                            <a:srgbClr val="000000"/>
                          </a:solidFill>
                          <a:effectLst/>
                          <a:latin typeface="+mn-lt"/>
                        </a:rPr>
                        <a:t>LM vertikální</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00080"/>
                        </a:buClr>
                        <a:buSzPct val="90000"/>
                        <a:buFont typeface="Wingdings" panose="05000000000000000000" pitchFamily="2" charset="2"/>
                        <a:buNone/>
                        <a:tabLst/>
                        <a:defRPr/>
                      </a:pPr>
                      <a:r>
                        <a:rPr kumimoji="0" lang="cs-CZ" altLang="sk-SK" sz="2000" b="0" i="0" u="none" strike="noStrike" kern="1200" cap="none" spc="0" normalizeH="0" baseline="0" noProof="0" dirty="0" smtClean="0">
                          <a:ln>
                            <a:noFill/>
                          </a:ln>
                          <a:solidFill>
                            <a:srgbClr val="000000"/>
                          </a:solidFill>
                          <a:effectLst/>
                          <a:uLnTx/>
                          <a:uFillTx/>
                          <a:latin typeface="Times New Roman"/>
                          <a:ea typeface="+mn-ea"/>
                          <a:cs typeface="+mn-cs"/>
                        </a:rPr>
                        <a:t>Minimálně účinná nebo neúčinná</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2387671"/>
                  </a:ext>
                </a:extLst>
              </a:tr>
            </a:tbl>
          </a:graphicData>
        </a:graphic>
      </p:graphicFrame>
    </p:spTree>
    <p:extLst>
      <p:ext uri="{BB962C8B-B14F-4D97-AF65-F5344CB8AC3E}">
        <p14:creationId xmlns:p14="http://schemas.microsoft.com/office/powerpoint/2010/main" val="8532455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Monetární politika</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fontScale="77500" lnSpcReduction="20000"/>
          </a:bodyPr>
          <a:lstStyle/>
          <a:p>
            <a:pPr lvl="0" algn="just">
              <a:spcBef>
                <a:spcPts val="0"/>
              </a:spcBef>
              <a:spcAft>
                <a:spcPts val="600"/>
              </a:spcAft>
              <a:buClr>
                <a:schemeClr val="tx1"/>
              </a:buClr>
              <a:buSzPct val="120000"/>
            </a:pPr>
            <a:r>
              <a:rPr lang="cs-CZ" sz="3600" dirty="0"/>
              <a:t>Monetární politiku provádí centrální banka, která prostřednictvím kontroly zásoby nominálních peněz (předpoklad modelu IS-LM) nebo prostřednictvím pohybu úrokové míry může ovlivňovat ekonomiku. </a:t>
            </a:r>
            <a:endParaRPr lang="cs-CZ" sz="3600" dirty="0" smtClean="0"/>
          </a:p>
          <a:p>
            <a:pPr lvl="0" algn="just">
              <a:spcBef>
                <a:spcPts val="0"/>
              </a:spcBef>
              <a:spcAft>
                <a:spcPts val="600"/>
              </a:spcAft>
              <a:buClr>
                <a:schemeClr val="tx1"/>
              </a:buClr>
              <a:buSzPct val="120000"/>
            </a:pPr>
            <a:r>
              <a:rPr lang="cs-CZ" sz="3600" dirty="0" smtClean="0"/>
              <a:t>Je </a:t>
            </a:r>
            <a:r>
              <a:rPr lang="cs-CZ" sz="3600" dirty="0"/>
              <a:t>zřejmé, že v daném období nemůže centrální banka usilovat o kontrolu pohybu peněžní zásoby a současně sledovat cíl, aby se úroková sazba rovnala „žádoucí“ úrokové sazbě. </a:t>
            </a:r>
            <a:endParaRPr lang="cs-CZ" sz="3600" dirty="0" smtClean="0"/>
          </a:p>
          <a:p>
            <a:pPr lvl="0" algn="just">
              <a:spcBef>
                <a:spcPts val="0"/>
              </a:spcBef>
              <a:spcAft>
                <a:spcPts val="600"/>
              </a:spcAft>
              <a:buClr>
                <a:schemeClr val="tx1"/>
              </a:buClr>
              <a:buSzPct val="120000"/>
            </a:pPr>
            <a:r>
              <a:rPr lang="cs-CZ" sz="3600" dirty="0" smtClean="0"/>
              <a:t>Centrální </a:t>
            </a:r>
            <a:r>
              <a:rPr lang="cs-CZ" sz="3600" dirty="0"/>
              <a:t>banka si musí zvolit vždy pouze jeden cíl, tímto problémem se budeme zabývat v jedné ze subkapitol.</a:t>
            </a:r>
            <a:endParaRPr lang="cs-CZ" sz="3600" dirty="0">
              <a:solidFill>
                <a:srgbClr val="000000"/>
              </a:solidFill>
            </a:endParaRPr>
          </a:p>
        </p:txBody>
      </p:sp>
    </p:spTree>
    <p:extLst>
      <p:ext uri="{BB962C8B-B14F-4D97-AF65-F5344CB8AC3E}">
        <p14:creationId xmlns:p14="http://schemas.microsoft.com/office/powerpoint/2010/main" val="19071195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Monetární politika</a:t>
            </a:r>
            <a:endParaRPr lang="cs-CZ" sz="4000" b="1" dirty="0">
              <a:solidFill>
                <a:srgbClr val="C00000"/>
              </a:solidFill>
            </a:endParaRPr>
          </a:p>
        </p:txBody>
      </p:sp>
      <p:sp>
        <p:nvSpPr>
          <p:cNvPr id="98" name="Google Shape;98;p14"/>
          <p:cNvSpPr txBox="1">
            <a:spLocks noGrp="1"/>
          </p:cNvSpPr>
          <p:nvPr>
            <p:ph type="body" idx="1"/>
          </p:nvPr>
        </p:nvSpPr>
        <p:spPr>
          <a:xfrm>
            <a:off x="279399" y="1331496"/>
            <a:ext cx="8736263" cy="4794668"/>
          </a:xfrm>
          <a:prstGeom prst="rect">
            <a:avLst/>
          </a:prstGeom>
          <a:noFill/>
          <a:ln>
            <a:noFill/>
          </a:ln>
        </p:spPr>
        <p:txBody>
          <a:bodyPr spcFirstLastPara="1" wrap="square" lIns="91425" tIns="45700" rIns="91425" bIns="45700" anchor="t" anchorCtr="0">
            <a:noAutofit/>
          </a:bodyPr>
          <a:lstStyle/>
          <a:p>
            <a:pPr lvl="0" algn="just">
              <a:spcBef>
                <a:spcPts val="0"/>
              </a:spcBef>
              <a:spcAft>
                <a:spcPts val="600"/>
              </a:spcAft>
              <a:buClr>
                <a:schemeClr val="tx1"/>
              </a:buClr>
              <a:buSzPct val="120000"/>
            </a:pPr>
            <a:r>
              <a:rPr lang="cs-CZ" sz="2800" b="1" dirty="0"/>
              <a:t>Přímé nástroje (administrativní)</a:t>
            </a:r>
          </a:p>
          <a:p>
            <a:pPr lvl="1" algn="just">
              <a:spcBef>
                <a:spcPts val="0"/>
              </a:spcBef>
              <a:spcAft>
                <a:spcPts val="600"/>
              </a:spcAft>
              <a:buClr>
                <a:schemeClr val="tx1"/>
              </a:buClr>
              <a:buSzPct val="120000"/>
            </a:pPr>
            <a:r>
              <a:rPr lang="cs-CZ" sz="2400" dirty="0"/>
              <a:t>selektivní, adresné a administrativní zásahy centrální banky, jejichž cílem je ovlivnění úvěrových možností komerčních bank a jejich likvidity</a:t>
            </a:r>
          </a:p>
          <a:p>
            <a:pPr lvl="1" algn="just">
              <a:spcBef>
                <a:spcPts val="0"/>
              </a:spcBef>
              <a:spcAft>
                <a:spcPts val="600"/>
              </a:spcAft>
              <a:buClr>
                <a:schemeClr val="tx1"/>
              </a:buClr>
              <a:buSzPct val="120000"/>
            </a:pPr>
            <a:r>
              <a:rPr lang="cs-CZ" sz="2400" dirty="0"/>
              <a:t>Pravidla likvidity, úvěrové </a:t>
            </a:r>
            <a:r>
              <a:rPr lang="cs-CZ" sz="2400" dirty="0" err="1"/>
              <a:t>kontigenty</a:t>
            </a:r>
            <a:r>
              <a:rPr lang="cs-CZ" sz="2400" dirty="0"/>
              <a:t>, úrokové limity, povinné vklady, doporučení, výzvy a dohody</a:t>
            </a:r>
          </a:p>
          <a:p>
            <a:pPr lvl="0" algn="just">
              <a:spcBef>
                <a:spcPts val="0"/>
              </a:spcBef>
              <a:spcAft>
                <a:spcPts val="600"/>
              </a:spcAft>
              <a:buClr>
                <a:schemeClr val="tx1"/>
              </a:buClr>
              <a:buSzPct val="120000"/>
            </a:pPr>
            <a:r>
              <a:rPr lang="cs-CZ" sz="2800" b="1" dirty="0"/>
              <a:t>Nepřímé </a:t>
            </a:r>
            <a:r>
              <a:rPr lang="cs-CZ" sz="2800" b="1" dirty="0" smtClean="0"/>
              <a:t>nástroje</a:t>
            </a:r>
            <a:endParaRPr lang="cs-CZ" sz="2800" b="1" dirty="0"/>
          </a:p>
          <a:p>
            <a:pPr lvl="1" algn="just">
              <a:spcBef>
                <a:spcPts val="0"/>
              </a:spcBef>
              <a:spcAft>
                <a:spcPts val="600"/>
              </a:spcAft>
              <a:buClr>
                <a:schemeClr val="tx1"/>
              </a:buClr>
              <a:buSzPct val="120000"/>
            </a:pPr>
            <a:r>
              <a:rPr lang="cs-CZ" sz="2400" dirty="0"/>
              <a:t>jsou charakteristické plošným působením a představují tedy vytvoření stejných podmínek pro jednotlivé komerční banky</a:t>
            </a:r>
          </a:p>
          <a:p>
            <a:pPr lvl="1" algn="just">
              <a:spcBef>
                <a:spcPts val="0"/>
              </a:spcBef>
              <a:spcAft>
                <a:spcPts val="600"/>
              </a:spcAft>
              <a:buClr>
                <a:schemeClr val="tx1"/>
              </a:buClr>
              <a:buSzPct val="120000"/>
            </a:pPr>
            <a:r>
              <a:rPr lang="cs-CZ" sz="2400" dirty="0"/>
              <a:t>Povinné minimální rezervy, operace na volném trhu, diskontní sazba, reeskont směnek a lombardní úvěr, konverze měny a swapové operace, intervence na devizových </a:t>
            </a:r>
            <a:r>
              <a:rPr lang="cs-CZ" sz="2400" dirty="0" smtClean="0"/>
              <a:t>trzích.</a:t>
            </a:r>
            <a:endParaRPr lang="cs-CZ" sz="2400" dirty="0"/>
          </a:p>
        </p:txBody>
      </p:sp>
    </p:spTree>
    <p:extLst>
      <p:ext uri="{BB962C8B-B14F-4D97-AF65-F5344CB8AC3E}">
        <p14:creationId xmlns:p14="http://schemas.microsoft.com/office/powerpoint/2010/main" val="272161418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Monetární expanze</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3600" dirty="0"/>
              <a:t>Za </a:t>
            </a:r>
            <a:r>
              <a:rPr lang="cs-CZ" sz="3600" b="1" dirty="0">
                <a:solidFill>
                  <a:srgbClr val="C00000"/>
                </a:solidFill>
              </a:rPr>
              <a:t>expanzivní monetární politiku </a:t>
            </a:r>
            <a:r>
              <a:rPr lang="cs-CZ" sz="3600" dirty="0"/>
              <a:t>neboli </a:t>
            </a:r>
            <a:r>
              <a:rPr lang="cs-CZ" sz="3600" b="1" dirty="0">
                <a:solidFill>
                  <a:srgbClr val="C00000"/>
                </a:solidFill>
              </a:rPr>
              <a:t>monetární expanzi </a:t>
            </a:r>
            <a:r>
              <a:rPr lang="cs-CZ" sz="3600" dirty="0"/>
              <a:t>označujeme takové kroky centrální banky, které vedou ke zvyšování nominální zásoby peněz v ekonomice s cílem zvýšit úroveň rovnovážného důchodu (s tím souvisí také zvyšování zaměstnanosti).</a:t>
            </a:r>
            <a:endParaRPr lang="cs-CZ" sz="3600" dirty="0">
              <a:solidFill>
                <a:srgbClr val="000000"/>
              </a:solidFill>
            </a:endParaRPr>
          </a:p>
        </p:txBody>
      </p:sp>
    </p:spTree>
    <p:extLst>
      <p:ext uri="{BB962C8B-B14F-4D97-AF65-F5344CB8AC3E}">
        <p14:creationId xmlns:p14="http://schemas.microsoft.com/office/powerpoint/2010/main" val="28763461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Monetární expanze</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3600" dirty="0"/>
              <a:t>Mezi činnosti, které k tomuto cíli vedou patří např.: </a:t>
            </a:r>
            <a:endParaRPr lang="cs-CZ" sz="3600" dirty="0" smtClean="0"/>
          </a:p>
          <a:p>
            <a:pPr lvl="1" algn="just">
              <a:spcBef>
                <a:spcPts val="0"/>
              </a:spcBef>
              <a:spcAft>
                <a:spcPts val="600"/>
              </a:spcAft>
              <a:buClr>
                <a:schemeClr val="tx1"/>
              </a:buClr>
              <a:buSzPct val="120000"/>
            </a:pPr>
            <a:r>
              <a:rPr lang="cs-CZ" sz="3200" dirty="0" smtClean="0"/>
              <a:t>snižování </a:t>
            </a:r>
            <a:r>
              <a:rPr lang="cs-CZ" sz="3200" dirty="0"/>
              <a:t>povinných minimálních rezerv, </a:t>
            </a:r>
            <a:endParaRPr lang="cs-CZ" sz="3200" dirty="0" smtClean="0"/>
          </a:p>
          <a:p>
            <a:pPr lvl="1" algn="just">
              <a:spcBef>
                <a:spcPts val="0"/>
              </a:spcBef>
              <a:spcAft>
                <a:spcPts val="600"/>
              </a:spcAft>
              <a:buClr>
                <a:schemeClr val="tx1"/>
              </a:buClr>
              <a:buSzPct val="120000"/>
            </a:pPr>
            <a:r>
              <a:rPr lang="cs-CZ" sz="3200" dirty="0" smtClean="0"/>
              <a:t>snižování </a:t>
            </a:r>
            <a:r>
              <a:rPr lang="cs-CZ" sz="3200" dirty="0"/>
              <a:t>diskontních sazeb, </a:t>
            </a:r>
            <a:endParaRPr lang="cs-CZ" sz="3200" dirty="0" smtClean="0"/>
          </a:p>
          <a:p>
            <a:pPr lvl="1" algn="just">
              <a:spcBef>
                <a:spcPts val="0"/>
              </a:spcBef>
              <a:spcAft>
                <a:spcPts val="600"/>
              </a:spcAft>
              <a:buClr>
                <a:schemeClr val="tx1"/>
              </a:buClr>
              <a:buSzPct val="120000"/>
            </a:pPr>
            <a:r>
              <a:rPr lang="cs-CZ" sz="3200" dirty="0" smtClean="0"/>
              <a:t>nákup </a:t>
            </a:r>
            <a:r>
              <a:rPr lang="cs-CZ" sz="3200" dirty="0"/>
              <a:t>cenných papírů na trhu s cennými papíry.</a:t>
            </a:r>
            <a:endParaRPr lang="cs-CZ" sz="3200" dirty="0">
              <a:solidFill>
                <a:srgbClr val="000000"/>
              </a:solidFill>
            </a:endParaRPr>
          </a:p>
        </p:txBody>
      </p:sp>
    </p:spTree>
    <p:extLst>
      <p:ext uri="{BB962C8B-B14F-4D97-AF65-F5344CB8AC3E}">
        <p14:creationId xmlns:p14="http://schemas.microsoft.com/office/powerpoint/2010/main" val="33348459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pPr algn="ctr"/>
            <a:r>
              <a:rPr lang="cs-CZ" sz="3600" b="1" dirty="0" err="1">
                <a:solidFill>
                  <a:srgbClr val="C00000"/>
                </a:solidFill>
                <a:latin typeface="+mn-lt"/>
              </a:rPr>
              <a:t>Úsporová</a:t>
            </a:r>
            <a:r>
              <a:rPr lang="cs-CZ" sz="3600" b="1" dirty="0">
                <a:solidFill>
                  <a:srgbClr val="C00000"/>
                </a:solidFill>
                <a:latin typeface="+mn-lt"/>
              </a:rPr>
              <a:t> funkce</a:t>
            </a:r>
          </a:p>
        </p:txBody>
      </p:sp>
      <p:sp>
        <p:nvSpPr>
          <p:cNvPr id="3" name="Zástupný symbol pro obsah 2"/>
          <p:cNvSpPr>
            <a:spLocks noGrp="1"/>
          </p:cNvSpPr>
          <p:nvPr>
            <p:ph idx="1"/>
          </p:nvPr>
        </p:nvSpPr>
        <p:spPr>
          <a:xfrm>
            <a:off x="457200" y="1417640"/>
            <a:ext cx="8229600" cy="4708525"/>
          </a:xfrm>
          <a:prstGeom prst="rect">
            <a:avLst/>
          </a:prstGeom>
        </p:spPr>
        <p:txBody>
          <a:bodyPr>
            <a:noAutofit/>
          </a:bodyPr>
          <a:lstStyle/>
          <a:p>
            <a:pPr marL="0" indent="0">
              <a:buNone/>
            </a:pPr>
            <a:r>
              <a:rPr lang="cs-CZ" sz="2800" b="1" dirty="0"/>
              <a:t>Model </a:t>
            </a:r>
            <a:r>
              <a:rPr lang="cs-CZ" sz="2800" b="1" dirty="0" err="1"/>
              <a:t>dvousektorové</a:t>
            </a:r>
            <a:r>
              <a:rPr lang="cs-CZ" sz="2800" b="1" dirty="0"/>
              <a:t> ekonomiky</a:t>
            </a:r>
          </a:p>
          <a:p>
            <a:pPr algn="just">
              <a:spcAft>
                <a:spcPts val="800"/>
              </a:spcAft>
            </a:pPr>
            <a:r>
              <a:rPr lang="cs-CZ" sz="2800" dirty="0"/>
              <a:t>S = - </a:t>
            </a:r>
            <a:r>
              <a:rPr lang="cs-CZ" sz="2800" dirty="0" err="1"/>
              <a:t>Sa</a:t>
            </a:r>
            <a:r>
              <a:rPr lang="cs-CZ" sz="2800" dirty="0"/>
              <a:t> + s*YD</a:t>
            </a:r>
          </a:p>
          <a:p>
            <a:pPr algn="just">
              <a:spcAft>
                <a:spcPts val="800"/>
              </a:spcAft>
            </a:pPr>
            <a:r>
              <a:rPr lang="cs-CZ" sz="2800" dirty="0"/>
              <a:t>- </a:t>
            </a:r>
            <a:r>
              <a:rPr lang="cs-CZ" sz="2800" dirty="0" err="1"/>
              <a:t>Sa</a:t>
            </a:r>
            <a:r>
              <a:rPr lang="cs-CZ" sz="2800" dirty="0"/>
              <a:t> = autonomní (negativní úspory),</a:t>
            </a:r>
          </a:p>
          <a:p>
            <a:pPr algn="just">
              <a:spcAft>
                <a:spcPts val="800"/>
              </a:spcAft>
            </a:pPr>
            <a:r>
              <a:rPr lang="cs-CZ" sz="2800" dirty="0"/>
              <a:t>Pokud domácnosti mají důchod nulový musí odčerpat své úspory na příslušné výdaje nebo si je půjčit od jiných subjektů,</a:t>
            </a:r>
          </a:p>
          <a:p>
            <a:pPr algn="just">
              <a:spcAft>
                <a:spcPts val="800"/>
              </a:spcAft>
            </a:pPr>
            <a:r>
              <a:rPr lang="cs-CZ" altLang="cs-CZ" sz="2800" dirty="0"/>
              <a:t>autonomní úspory </a:t>
            </a:r>
            <a:r>
              <a:rPr lang="cs-CZ" altLang="cs-CZ" sz="2800" b="1" dirty="0">
                <a:solidFill>
                  <a:srgbClr val="C00000"/>
                </a:solidFill>
              </a:rPr>
              <a:t>- </a:t>
            </a:r>
            <a:r>
              <a:rPr lang="cs-CZ" altLang="cs-CZ" sz="2800" b="1" dirty="0" err="1">
                <a:solidFill>
                  <a:srgbClr val="C00000"/>
                </a:solidFill>
              </a:rPr>
              <a:t>Sa</a:t>
            </a:r>
            <a:r>
              <a:rPr lang="cs-CZ" altLang="cs-CZ" sz="2800" b="1" dirty="0">
                <a:solidFill>
                  <a:srgbClr val="C00000"/>
                </a:solidFill>
              </a:rPr>
              <a:t> = Ca</a:t>
            </a:r>
            <a:endParaRPr lang="cs-CZ" sz="2800" b="1" dirty="0">
              <a:solidFill>
                <a:srgbClr val="C00000"/>
              </a:solidFill>
            </a:endParaRPr>
          </a:p>
        </p:txBody>
      </p:sp>
    </p:spTree>
    <p:extLst>
      <p:ext uri="{BB962C8B-B14F-4D97-AF65-F5344CB8AC3E}">
        <p14:creationId xmlns:p14="http://schemas.microsoft.com/office/powerpoint/2010/main" val="42483974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Monetární restrikce</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fontScale="92500"/>
          </a:bodyPr>
          <a:lstStyle/>
          <a:p>
            <a:pPr lvl="0" algn="just">
              <a:spcBef>
                <a:spcPts val="0"/>
              </a:spcBef>
              <a:spcAft>
                <a:spcPts val="600"/>
              </a:spcAft>
              <a:buClr>
                <a:schemeClr val="tx1"/>
              </a:buClr>
              <a:buSzPct val="120000"/>
            </a:pPr>
            <a:r>
              <a:rPr lang="cs-CZ" sz="3600" dirty="0"/>
              <a:t>Za </a:t>
            </a:r>
            <a:r>
              <a:rPr lang="cs-CZ" sz="3600" b="1" dirty="0">
                <a:solidFill>
                  <a:srgbClr val="C00000"/>
                </a:solidFill>
              </a:rPr>
              <a:t>restriktivní monetární politiku </a:t>
            </a:r>
            <a:r>
              <a:rPr lang="cs-CZ" sz="3600" dirty="0"/>
              <a:t>neboli </a:t>
            </a:r>
            <a:r>
              <a:rPr lang="cs-CZ" sz="3600" b="1" dirty="0">
                <a:solidFill>
                  <a:srgbClr val="C00000"/>
                </a:solidFill>
              </a:rPr>
              <a:t>monetární restrikci </a:t>
            </a:r>
            <a:r>
              <a:rPr lang="cs-CZ" sz="3600" dirty="0"/>
              <a:t>označujeme takové kroky centrální banky, které vedou ke snižování nominální zásoby peněz v ekonomice respektive snížení tempa růstu peněžní zásoby, s cílem brzdit přehřátí růstu ekonomiky, tlumit inflační procesy vyvolané nadměrnou agregátní poptávkou.</a:t>
            </a:r>
            <a:endParaRPr lang="cs-CZ" sz="3200" dirty="0">
              <a:solidFill>
                <a:srgbClr val="000000"/>
              </a:solidFill>
            </a:endParaRPr>
          </a:p>
        </p:txBody>
      </p:sp>
    </p:spTree>
    <p:extLst>
      <p:ext uri="{BB962C8B-B14F-4D97-AF65-F5344CB8AC3E}">
        <p14:creationId xmlns:p14="http://schemas.microsoft.com/office/powerpoint/2010/main" val="310506292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Monetární restrikce</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3600" dirty="0"/>
              <a:t>Mezi činnosti, které k těmto cílům vedou, patří např.: </a:t>
            </a:r>
            <a:endParaRPr lang="cs-CZ" sz="3600" dirty="0" smtClean="0"/>
          </a:p>
          <a:p>
            <a:pPr lvl="1" algn="just">
              <a:spcBef>
                <a:spcPts val="0"/>
              </a:spcBef>
              <a:spcAft>
                <a:spcPts val="600"/>
              </a:spcAft>
              <a:buClr>
                <a:schemeClr val="tx1"/>
              </a:buClr>
              <a:buSzPct val="120000"/>
            </a:pPr>
            <a:r>
              <a:rPr lang="cs-CZ" sz="3200" dirty="0" smtClean="0"/>
              <a:t>zvyšování </a:t>
            </a:r>
            <a:r>
              <a:rPr lang="cs-CZ" sz="3200" dirty="0"/>
              <a:t>povinných minimálních rezerv, </a:t>
            </a:r>
            <a:endParaRPr lang="cs-CZ" sz="3200" dirty="0" smtClean="0"/>
          </a:p>
          <a:p>
            <a:pPr lvl="1" algn="just">
              <a:spcBef>
                <a:spcPts val="0"/>
              </a:spcBef>
              <a:spcAft>
                <a:spcPts val="600"/>
              </a:spcAft>
              <a:buClr>
                <a:schemeClr val="tx1"/>
              </a:buClr>
              <a:buSzPct val="120000"/>
            </a:pPr>
            <a:r>
              <a:rPr lang="cs-CZ" sz="3200" dirty="0" smtClean="0"/>
              <a:t>zvyšování </a:t>
            </a:r>
            <a:r>
              <a:rPr lang="cs-CZ" sz="3200" dirty="0"/>
              <a:t>diskontních sazeb, </a:t>
            </a:r>
            <a:endParaRPr lang="cs-CZ" sz="3200" dirty="0" smtClean="0"/>
          </a:p>
          <a:p>
            <a:pPr lvl="1" algn="just">
              <a:spcBef>
                <a:spcPts val="0"/>
              </a:spcBef>
              <a:spcAft>
                <a:spcPts val="600"/>
              </a:spcAft>
              <a:buClr>
                <a:schemeClr val="tx1"/>
              </a:buClr>
              <a:buSzPct val="120000"/>
            </a:pPr>
            <a:r>
              <a:rPr lang="cs-CZ" sz="3200" dirty="0" smtClean="0"/>
              <a:t>prodej </a:t>
            </a:r>
            <a:r>
              <a:rPr lang="cs-CZ" sz="3200" dirty="0"/>
              <a:t>cenných papírů na trhu s cennými papíry. </a:t>
            </a:r>
            <a:endParaRPr lang="cs-CZ" dirty="0">
              <a:solidFill>
                <a:srgbClr val="000000"/>
              </a:solidFill>
            </a:endParaRPr>
          </a:p>
        </p:txBody>
      </p:sp>
    </p:spTree>
    <p:extLst>
      <p:ext uri="{BB962C8B-B14F-4D97-AF65-F5344CB8AC3E}">
        <p14:creationId xmlns:p14="http://schemas.microsoft.com/office/powerpoint/2010/main" val="12139540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2800" b="1" dirty="0" smtClean="0">
                <a:solidFill>
                  <a:srgbClr val="C00000"/>
                </a:solidFill>
              </a:rPr>
              <a:t>Vliv </a:t>
            </a:r>
            <a:r>
              <a:rPr lang="cs-CZ" sz="2800" b="1" dirty="0">
                <a:solidFill>
                  <a:srgbClr val="C00000"/>
                </a:solidFill>
              </a:rPr>
              <a:t>monetární expanze na důchod a úrokovou míru</a:t>
            </a:r>
          </a:p>
        </p:txBody>
      </p:sp>
      <p:sp>
        <p:nvSpPr>
          <p:cNvPr id="3" name="Obdélník 2"/>
          <p:cNvSpPr/>
          <p:nvPr/>
        </p:nvSpPr>
        <p:spPr>
          <a:xfrm>
            <a:off x="2003325" y="1877962"/>
            <a:ext cx="5878532" cy="369332"/>
          </a:xfrm>
          <a:prstGeom prst="rect">
            <a:avLst/>
          </a:prstGeom>
        </p:spPr>
        <p:txBody>
          <a:bodyPr wrap="non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800" b="1" i="0" u="none" strike="noStrike" kern="0" cap="none" spc="0" normalizeH="0" baseline="0" noProof="0" dirty="0">
                <a:ln>
                  <a:noFill/>
                </a:ln>
                <a:solidFill>
                  <a:srgbClr val="000000"/>
                </a:solidFill>
                <a:effectLst/>
                <a:uLnTx/>
                <a:uFillTx/>
                <a:latin typeface="Arial"/>
                <a:cs typeface="Arial"/>
                <a:sym typeface="Arial"/>
              </a:rPr>
              <a:t>Zvýšení M/P (nabídka reálných peněžních </a:t>
            </a:r>
            <a:r>
              <a:rPr kumimoji="0" lang="cs-CZ" altLang="cs-CZ" sz="1800" b="1" i="0" u="none" strike="noStrike" kern="0" cap="none" spc="0" normalizeH="0" baseline="0" noProof="0" dirty="0" smtClean="0">
                <a:ln>
                  <a:noFill/>
                </a:ln>
                <a:solidFill>
                  <a:srgbClr val="000000"/>
                </a:solidFill>
                <a:effectLst/>
                <a:uLnTx/>
                <a:uFillTx/>
                <a:latin typeface="Arial"/>
                <a:cs typeface="Arial"/>
                <a:sym typeface="Arial"/>
              </a:rPr>
              <a:t>zůstatků) </a:t>
            </a:r>
            <a:endParaRPr kumimoji="0" lang="cs-CZ" altLang="cs-CZ" sz="1800" b="1"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Obrázek 5"/>
          <p:cNvPicPr/>
          <p:nvPr/>
        </p:nvPicPr>
        <p:blipFill rotWithShape="1">
          <a:blip r:embed="rId3"/>
          <a:srcRect l="42366" t="38412" r="24897" b="19070"/>
          <a:stretch/>
        </p:blipFill>
        <p:spPr bwMode="auto">
          <a:xfrm>
            <a:off x="2424327" y="2456616"/>
            <a:ext cx="4644848" cy="3131133"/>
          </a:xfrm>
          <a:prstGeom prst="rect">
            <a:avLst/>
          </a:prstGeom>
          <a:ln>
            <a:noFill/>
          </a:ln>
          <a:extLst>
            <a:ext uri="{53640926-AAD7-44D8-BBD7-CCE9431645EC}">
              <a14:shadowObscured xmlns:a14="http://schemas.microsoft.com/office/drawing/2010/main"/>
            </a:ext>
          </a:extLst>
        </p:spPr>
      </p:pic>
      <p:sp>
        <p:nvSpPr>
          <p:cNvPr id="4" name="Obdélník 3"/>
          <p:cNvSpPr/>
          <p:nvPr/>
        </p:nvSpPr>
        <p:spPr>
          <a:xfrm>
            <a:off x="2241395" y="5710664"/>
            <a:ext cx="7002965" cy="307777"/>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400" b="1" i="0" u="none" strike="noStrike" kern="0" cap="none" spc="0" normalizeH="0" baseline="0" noProof="0" dirty="0">
                <a:ln>
                  <a:noFill/>
                </a:ln>
                <a:solidFill>
                  <a:srgbClr val="000000"/>
                </a:solidFill>
                <a:effectLst/>
                <a:uLnTx/>
                <a:uFillTx/>
                <a:latin typeface="Arial"/>
                <a:cs typeface="Arial"/>
                <a:sym typeface="Arial"/>
              </a:rPr>
              <a:t>↑M/P → převis S nad D po penězích → ↓i → ↑I → ↑AD → ↑Y </a:t>
            </a:r>
          </a:p>
        </p:txBody>
      </p:sp>
    </p:spTree>
    <p:extLst>
      <p:ext uri="{BB962C8B-B14F-4D97-AF65-F5344CB8AC3E}">
        <p14:creationId xmlns:p14="http://schemas.microsoft.com/office/powerpoint/2010/main" val="16587953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Vliv monetární expanze</a:t>
            </a:r>
            <a:endParaRPr lang="cs-CZ" sz="4000" b="1" dirty="0">
              <a:solidFill>
                <a:srgbClr val="C00000"/>
              </a:solidFill>
            </a:endParaRPr>
          </a:p>
        </p:txBody>
      </p:sp>
      <p:sp>
        <p:nvSpPr>
          <p:cNvPr id="98" name="Google Shape;98;p14"/>
          <p:cNvSpPr txBox="1">
            <a:spLocks noGrp="1"/>
          </p:cNvSpPr>
          <p:nvPr>
            <p:ph type="body" idx="1"/>
          </p:nvPr>
        </p:nvSpPr>
        <p:spPr>
          <a:xfrm>
            <a:off x="279400" y="1475874"/>
            <a:ext cx="8407400" cy="4650289"/>
          </a:xfrm>
          <a:prstGeom prst="rect">
            <a:avLst/>
          </a:prstGeom>
          <a:noFill/>
          <a:ln>
            <a:noFill/>
          </a:ln>
        </p:spPr>
        <p:txBody>
          <a:bodyPr spcFirstLastPara="1" wrap="square" lIns="91425" tIns="45700" rIns="91425" bIns="45700" anchor="t" anchorCtr="0">
            <a:noAutofit/>
          </a:bodyPr>
          <a:lstStyle/>
          <a:p>
            <a:pPr lvl="0" algn="just">
              <a:spcBef>
                <a:spcPts val="0"/>
              </a:spcBef>
              <a:spcAft>
                <a:spcPts val="600"/>
              </a:spcAft>
              <a:buClr>
                <a:schemeClr val="tx1"/>
              </a:buClr>
              <a:buSzPct val="120000"/>
            </a:pPr>
            <a:r>
              <a:rPr lang="cs-CZ" sz="2100" dirty="0">
                <a:solidFill>
                  <a:srgbClr val="000000"/>
                </a:solidFill>
              </a:rPr>
              <a:t>Jelikož má křivka LM pozitivní sklon a křivka IS sklon negativní, má čistá monetární expanze dva efekty. Zvyšuje se úroveň rovnovážného důchodu z Y</a:t>
            </a:r>
            <a:r>
              <a:rPr lang="cs-CZ" sz="2100" baseline="-25000" dirty="0">
                <a:solidFill>
                  <a:srgbClr val="000000"/>
                </a:solidFill>
              </a:rPr>
              <a:t>0</a:t>
            </a:r>
            <a:r>
              <a:rPr lang="cs-CZ" sz="2100" dirty="0">
                <a:solidFill>
                  <a:srgbClr val="000000"/>
                </a:solidFill>
              </a:rPr>
              <a:t> na Y</a:t>
            </a:r>
            <a:r>
              <a:rPr lang="cs-CZ" sz="2100" baseline="-25000" dirty="0">
                <a:solidFill>
                  <a:srgbClr val="000000"/>
                </a:solidFill>
              </a:rPr>
              <a:t>1</a:t>
            </a:r>
            <a:r>
              <a:rPr lang="cs-CZ" sz="2100" dirty="0">
                <a:solidFill>
                  <a:srgbClr val="000000"/>
                </a:solidFill>
              </a:rPr>
              <a:t> – tento efekt nazýváme </a:t>
            </a:r>
            <a:r>
              <a:rPr lang="cs-CZ" sz="2100" b="1" dirty="0">
                <a:solidFill>
                  <a:srgbClr val="C00000"/>
                </a:solidFill>
              </a:rPr>
              <a:t>důchodovým efektem</a:t>
            </a:r>
            <a:r>
              <a:rPr lang="cs-CZ" sz="2100" dirty="0">
                <a:solidFill>
                  <a:srgbClr val="C00000"/>
                </a:solidFill>
              </a:rPr>
              <a:t> </a:t>
            </a:r>
            <a:r>
              <a:rPr lang="cs-CZ" sz="2100" dirty="0">
                <a:solidFill>
                  <a:srgbClr val="000000"/>
                </a:solidFill>
              </a:rPr>
              <a:t>monetární expanze a zároveň dojde ke snížení úrokové sazby z i</a:t>
            </a:r>
            <a:r>
              <a:rPr lang="cs-CZ" sz="2100" baseline="-25000" dirty="0">
                <a:solidFill>
                  <a:srgbClr val="000000"/>
                </a:solidFill>
              </a:rPr>
              <a:t>0</a:t>
            </a:r>
            <a:r>
              <a:rPr lang="cs-CZ" sz="2100" dirty="0">
                <a:solidFill>
                  <a:srgbClr val="000000"/>
                </a:solidFill>
              </a:rPr>
              <a:t> na i</a:t>
            </a:r>
            <a:r>
              <a:rPr lang="cs-CZ" sz="2100" baseline="-25000" dirty="0">
                <a:solidFill>
                  <a:srgbClr val="000000"/>
                </a:solidFill>
              </a:rPr>
              <a:t>1</a:t>
            </a:r>
            <a:r>
              <a:rPr lang="cs-CZ" sz="2100" dirty="0">
                <a:solidFill>
                  <a:srgbClr val="000000"/>
                </a:solidFill>
              </a:rPr>
              <a:t> – tento efekt nazýváme </a:t>
            </a:r>
            <a:r>
              <a:rPr lang="cs-CZ" sz="2100" b="1" dirty="0">
                <a:solidFill>
                  <a:srgbClr val="C00000"/>
                </a:solidFill>
              </a:rPr>
              <a:t>efektem likvidity </a:t>
            </a:r>
            <a:r>
              <a:rPr lang="cs-CZ" sz="2100" dirty="0">
                <a:solidFill>
                  <a:srgbClr val="000000"/>
                </a:solidFill>
              </a:rPr>
              <a:t>monetární expanze</a:t>
            </a:r>
          </a:p>
          <a:p>
            <a:pPr lvl="0" algn="just">
              <a:spcBef>
                <a:spcPts val="0"/>
              </a:spcBef>
              <a:spcAft>
                <a:spcPts val="600"/>
              </a:spcAft>
              <a:buClr>
                <a:schemeClr val="tx1"/>
              </a:buClr>
              <a:buSzPct val="120000"/>
            </a:pPr>
            <a:r>
              <a:rPr lang="cs-CZ" sz="2100" b="1" dirty="0">
                <a:solidFill>
                  <a:srgbClr val="C00000"/>
                </a:solidFill>
              </a:rPr>
              <a:t>Důchodový efekt </a:t>
            </a:r>
            <a:r>
              <a:rPr lang="cs-CZ" sz="2100" dirty="0">
                <a:solidFill>
                  <a:srgbClr val="000000"/>
                </a:solidFill>
              </a:rPr>
              <a:t>je vyvolán tím, že zvýšení nabídky peněz sníží úrokovou míru, což vede ke zvyšování soukromých autonomních výdajů a tím pádem roste rovnovážný produkt</a:t>
            </a:r>
          </a:p>
          <a:p>
            <a:pPr lvl="0" algn="just">
              <a:spcBef>
                <a:spcPts val="0"/>
              </a:spcBef>
              <a:spcAft>
                <a:spcPts val="600"/>
              </a:spcAft>
              <a:buClr>
                <a:schemeClr val="tx1"/>
              </a:buClr>
              <a:buSzPct val="120000"/>
            </a:pPr>
            <a:r>
              <a:rPr lang="cs-CZ" sz="2100" b="1" dirty="0">
                <a:solidFill>
                  <a:srgbClr val="C00000"/>
                </a:solidFill>
              </a:rPr>
              <a:t>Efekt likvidity</a:t>
            </a:r>
            <a:r>
              <a:rPr lang="cs-CZ" sz="2100" dirty="0">
                <a:solidFill>
                  <a:srgbClr val="C00000"/>
                </a:solidFill>
              </a:rPr>
              <a:t> </a:t>
            </a:r>
            <a:r>
              <a:rPr lang="cs-CZ" sz="2100" dirty="0">
                <a:solidFill>
                  <a:srgbClr val="000000"/>
                </a:solidFill>
              </a:rPr>
              <a:t>vzniká proto, že zvýšení nabídky peněz při pozitivně skloněné křivce LM vede k tomu, že veřejnost drží více peněz než potřebuje a za tento přebytek nakupuje ostatní finanční aktiva, která přinášejí výnos (úrok). Poptávka po ostatních finančních aktivech se zvyšuje, což vede k růstu jejich cen a následně k poklesu úrokové sazby</a:t>
            </a:r>
            <a:r>
              <a:rPr lang="cs-CZ" sz="2100" dirty="0" smtClean="0">
                <a:solidFill>
                  <a:srgbClr val="000000"/>
                </a:solidFill>
              </a:rPr>
              <a:t>.</a:t>
            </a:r>
            <a:endParaRPr lang="cs-CZ" sz="2100" dirty="0">
              <a:solidFill>
                <a:srgbClr val="000000"/>
              </a:solidFill>
            </a:endParaRPr>
          </a:p>
        </p:txBody>
      </p:sp>
    </p:spTree>
    <p:extLst>
      <p:ext uri="{BB962C8B-B14F-4D97-AF65-F5344CB8AC3E}">
        <p14:creationId xmlns:p14="http://schemas.microsoft.com/office/powerpoint/2010/main" val="15000938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pPr marL="114300" lvl="0">
              <a:spcAft>
                <a:spcPts val="600"/>
              </a:spcAft>
              <a:buClr>
                <a:schemeClr val="tx1"/>
              </a:buClr>
              <a:buSzPct val="120000"/>
            </a:pPr>
            <a:r>
              <a:rPr lang="cs-CZ" sz="3200" b="1" dirty="0" smtClean="0">
                <a:solidFill>
                  <a:srgbClr val="C00000"/>
                </a:solidFill>
              </a:rPr>
              <a:t>Účinnost </a:t>
            </a:r>
            <a:r>
              <a:rPr lang="cs-CZ" sz="3200" b="1" dirty="0">
                <a:solidFill>
                  <a:srgbClr val="C00000"/>
                </a:solidFill>
              </a:rPr>
              <a:t>MP v případě pasti likvidity </a:t>
            </a:r>
            <a:r>
              <a:rPr lang="cs-CZ" altLang="cs-CZ" sz="3200" b="1" dirty="0" smtClean="0">
                <a:solidFill>
                  <a:srgbClr val="C00000"/>
                </a:solidFill>
              </a:rPr>
              <a:t>(</a:t>
            </a:r>
            <a:r>
              <a:rPr lang="cs-CZ" altLang="cs-CZ" sz="3200" b="1" dirty="0">
                <a:solidFill>
                  <a:srgbClr val="C00000"/>
                </a:solidFill>
              </a:rPr>
              <a:t>h→∞) </a:t>
            </a:r>
            <a:endParaRPr lang="cs-CZ" sz="3200" b="1" dirty="0">
              <a:solidFill>
                <a:srgbClr val="C00000"/>
              </a:solidFill>
            </a:endParaRPr>
          </a:p>
        </p:txBody>
      </p:sp>
      <p:sp>
        <p:nvSpPr>
          <p:cNvPr id="3" name="Obdélník 2"/>
          <p:cNvSpPr/>
          <p:nvPr/>
        </p:nvSpPr>
        <p:spPr>
          <a:xfrm>
            <a:off x="2716645" y="1373216"/>
            <a:ext cx="3108543" cy="369332"/>
          </a:xfrm>
          <a:prstGeom prst="rect">
            <a:avLst/>
          </a:prstGeom>
        </p:spPr>
        <p:txBody>
          <a:bodyPr wrap="non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800" b="1" i="0" u="none" strike="noStrike" kern="0" cap="none" spc="0" normalizeH="0" baseline="0" noProof="0" dirty="0">
                <a:ln>
                  <a:noFill/>
                </a:ln>
                <a:solidFill>
                  <a:srgbClr val="000000"/>
                </a:solidFill>
                <a:effectLst/>
                <a:uLnTx/>
                <a:uFillTx/>
                <a:latin typeface="Arial"/>
                <a:cs typeface="Arial"/>
                <a:sym typeface="Arial"/>
              </a:rPr>
              <a:t>Monetární restrikce - ↓M/P </a:t>
            </a:r>
          </a:p>
        </p:txBody>
      </p:sp>
      <p:sp>
        <p:nvSpPr>
          <p:cNvPr id="6" name="Text Box 24"/>
          <p:cNvSpPr txBox="1">
            <a:spLocks noChangeArrowheads="1"/>
          </p:cNvSpPr>
          <p:nvPr/>
        </p:nvSpPr>
        <p:spPr bwMode="auto">
          <a:xfrm>
            <a:off x="161925" y="5556181"/>
            <a:ext cx="8524875"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400" b="1" i="0" u="none" strike="noStrike" kern="0" cap="none" spc="0" normalizeH="0" baseline="0" noProof="0" dirty="0" smtClean="0">
                <a:ln>
                  <a:noFill/>
                </a:ln>
                <a:solidFill>
                  <a:srgbClr val="000000"/>
                </a:solidFill>
                <a:effectLst/>
                <a:uLnTx/>
                <a:uFillTx/>
                <a:latin typeface="Arial"/>
                <a:cs typeface="Arial"/>
                <a:sym typeface="Arial"/>
              </a:rPr>
              <a:t>h→∞, tzn. úroková sazba je </a:t>
            </a:r>
            <a:r>
              <a:rPr kumimoji="0" lang="cs-CZ" altLang="cs-CZ" sz="1400" b="1" i="0" u="none" strike="noStrike" kern="0" cap="none" spc="0" normalizeH="0" baseline="0" noProof="0" dirty="0">
                <a:ln>
                  <a:noFill/>
                </a:ln>
                <a:solidFill>
                  <a:srgbClr val="000000"/>
                </a:solidFill>
                <a:effectLst/>
                <a:uLnTx/>
                <a:uFillTx/>
                <a:latin typeface="Arial"/>
                <a:cs typeface="Arial"/>
                <a:sym typeface="Arial"/>
              </a:rPr>
              <a:t>fixovaná, veřejnost </a:t>
            </a:r>
            <a:r>
              <a:rPr kumimoji="0" lang="cs-CZ" altLang="cs-CZ" sz="1400" b="1" i="0" u="none" strike="noStrike" kern="0" cap="none" spc="0" normalizeH="0" baseline="0" noProof="0" dirty="0" smtClean="0">
                <a:ln>
                  <a:noFill/>
                </a:ln>
                <a:solidFill>
                  <a:srgbClr val="000000"/>
                </a:solidFill>
                <a:effectLst/>
                <a:uLnTx/>
                <a:uFillTx/>
                <a:latin typeface="Arial"/>
                <a:cs typeface="Arial"/>
                <a:sym typeface="Arial"/>
              </a:rPr>
              <a:t>je ochotna </a:t>
            </a:r>
            <a:r>
              <a:rPr kumimoji="0" lang="cs-CZ" altLang="cs-CZ" sz="1400" b="1" i="0" u="none" strike="noStrike" kern="0" cap="none" spc="0" normalizeH="0" baseline="0" noProof="0" dirty="0">
                <a:ln>
                  <a:noFill/>
                </a:ln>
                <a:solidFill>
                  <a:srgbClr val="000000"/>
                </a:solidFill>
                <a:effectLst/>
                <a:uLnTx/>
                <a:uFillTx/>
                <a:latin typeface="Arial"/>
                <a:cs typeface="Arial"/>
                <a:sym typeface="Arial"/>
              </a:rPr>
              <a:t>držet při dané úrokové míře jakékoliv množství nabízených peněz </a:t>
            </a:r>
            <a:r>
              <a:rPr kumimoji="0" lang="cs-CZ" altLang="cs-CZ" sz="1400" b="1" i="0" u="none" strike="noStrike" kern="0" cap="none" spc="0" normalizeH="0" baseline="0" noProof="0" dirty="0" smtClean="0">
                <a:ln>
                  <a:noFill/>
                </a:ln>
                <a:solidFill>
                  <a:srgbClr val="000000"/>
                </a:solidFill>
                <a:effectLst/>
                <a:uLnTx/>
                <a:uFillTx/>
                <a:latin typeface="Arial"/>
                <a:cs typeface="Arial"/>
                <a:sym typeface="Arial"/>
              </a:rPr>
              <a:t>– </a:t>
            </a:r>
            <a:r>
              <a:rPr kumimoji="0" lang="cs-CZ" altLang="cs-CZ" sz="1400" b="1" i="0" u="none" strike="noStrike" kern="0" cap="none" spc="0" normalizeH="0" baseline="0" noProof="0" dirty="0" smtClean="0">
                <a:ln>
                  <a:noFill/>
                </a:ln>
                <a:solidFill>
                  <a:srgbClr val="C00000"/>
                </a:solidFill>
                <a:effectLst/>
                <a:uLnTx/>
                <a:uFillTx/>
                <a:latin typeface="Arial"/>
                <a:cs typeface="Arial"/>
                <a:sym typeface="Arial"/>
              </a:rPr>
              <a:t>MP je zcela neúčinná</a:t>
            </a:r>
            <a:r>
              <a:rPr kumimoji="0" lang="cs-CZ" altLang="cs-CZ" sz="2000" b="1" i="0" u="none" strike="noStrike" kern="0" cap="none" spc="0" normalizeH="0" baseline="0" noProof="0" dirty="0" smtClean="0">
                <a:ln>
                  <a:noFill/>
                </a:ln>
                <a:solidFill>
                  <a:srgbClr val="C00000"/>
                </a:solidFill>
                <a:effectLst/>
                <a:uLnTx/>
                <a:uFillTx/>
                <a:latin typeface="Arial"/>
                <a:cs typeface="Arial"/>
                <a:sym typeface="Arial"/>
              </a:rPr>
              <a:t> </a:t>
            </a:r>
            <a:endParaRPr kumimoji="0" lang="cs-CZ" altLang="cs-CZ" sz="2000" b="1" i="0" u="none" strike="noStrike" kern="0" cap="none" spc="0" normalizeH="0" baseline="0" noProof="0" dirty="0">
              <a:ln>
                <a:noFill/>
              </a:ln>
              <a:solidFill>
                <a:srgbClr val="C00000"/>
              </a:solidFill>
              <a:effectLst/>
              <a:uLnTx/>
              <a:uFillTx/>
              <a:latin typeface="Arial"/>
              <a:cs typeface="Arial"/>
              <a:sym typeface="Arial"/>
            </a:endParaRPr>
          </a:p>
        </p:txBody>
      </p:sp>
      <p:pic>
        <p:nvPicPr>
          <p:cNvPr id="8" name="Obrázek 7"/>
          <p:cNvPicPr/>
          <p:nvPr/>
        </p:nvPicPr>
        <p:blipFill rotWithShape="1">
          <a:blip r:embed="rId3"/>
          <a:srcRect l="39415" t="35020" r="23070" b="22624"/>
          <a:stretch/>
        </p:blipFill>
        <p:spPr bwMode="auto">
          <a:xfrm>
            <a:off x="1293962" y="1742548"/>
            <a:ext cx="5123201" cy="37988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34445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altLang="cs-CZ" sz="4000" b="1" dirty="0">
                <a:solidFill>
                  <a:srgbClr val="C00000"/>
                </a:solidFill>
              </a:rPr>
              <a:t>Účinnost MP za předpokladu b=0 </a:t>
            </a:r>
            <a:endParaRPr lang="cs-CZ" sz="4000" b="1" dirty="0">
              <a:solidFill>
                <a:srgbClr val="C00000"/>
              </a:solidFill>
            </a:endParaRPr>
          </a:p>
        </p:txBody>
      </p:sp>
      <p:sp>
        <p:nvSpPr>
          <p:cNvPr id="3" name="Obdélník 2"/>
          <p:cNvSpPr/>
          <p:nvPr/>
        </p:nvSpPr>
        <p:spPr>
          <a:xfrm>
            <a:off x="2289166" y="1620838"/>
            <a:ext cx="3539752" cy="338554"/>
          </a:xfrm>
          <a:prstGeom prst="rect">
            <a:avLst/>
          </a:prstGeom>
        </p:spPr>
        <p:txBody>
          <a:bodyPr wrap="non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a:ln>
                  <a:noFill/>
                </a:ln>
                <a:solidFill>
                  <a:srgbClr val="000000"/>
                </a:solidFill>
                <a:effectLst/>
                <a:uLnTx/>
                <a:uFillTx/>
                <a:latin typeface="Arial"/>
                <a:cs typeface="Arial"/>
                <a:sym typeface="Arial"/>
              </a:rPr>
              <a:t>Monetární expanze – zvýšení M/P  </a:t>
            </a:r>
          </a:p>
        </p:txBody>
      </p:sp>
      <p:sp>
        <p:nvSpPr>
          <p:cNvPr id="4" name="Obdélník 3"/>
          <p:cNvSpPr/>
          <p:nvPr/>
        </p:nvSpPr>
        <p:spPr>
          <a:xfrm>
            <a:off x="279400" y="5818386"/>
            <a:ext cx="6950662" cy="307777"/>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400" b="1" i="0" u="none" strike="noStrike" kern="0" cap="none" spc="0" normalizeH="0" baseline="0" noProof="0" dirty="0">
                <a:ln>
                  <a:noFill/>
                </a:ln>
                <a:solidFill>
                  <a:srgbClr val="000000"/>
                </a:solidFill>
                <a:effectLst/>
                <a:uLnTx/>
                <a:uFillTx/>
                <a:latin typeface="Arial"/>
                <a:cs typeface="Arial"/>
                <a:sym typeface="Arial"/>
              </a:rPr>
              <a:t>Pokud b = 0, nevede ↓i → ↑I a neroste ani Y  - </a:t>
            </a:r>
            <a:r>
              <a:rPr kumimoji="0" lang="cs-CZ" altLang="cs-CZ" sz="1400" b="1" i="0" u="none" strike="noStrike" kern="0" cap="none" spc="0" normalizeH="0" baseline="0" noProof="0" dirty="0">
                <a:ln>
                  <a:noFill/>
                </a:ln>
                <a:solidFill>
                  <a:srgbClr val="C00000"/>
                </a:solidFill>
                <a:effectLst/>
                <a:uLnTx/>
                <a:uFillTx/>
                <a:latin typeface="Arial"/>
                <a:cs typeface="Arial"/>
                <a:sym typeface="Arial"/>
              </a:rPr>
              <a:t>MP je zcela neúčinná  </a:t>
            </a:r>
          </a:p>
        </p:txBody>
      </p:sp>
      <p:pic>
        <p:nvPicPr>
          <p:cNvPr id="8" name="Obrázek 7"/>
          <p:cNvPicPr/>
          <p:nvPr/>
        </p:nvPicPr>
        <p:blipFill rotWithShape="1">
          <a:blip r:embed="rId3"/>
          <a:srcRect l="42827" t="37778" r="25429" b="19489"/>
          <a:stretch/>
        </p:blipFill>
        <p:spPr bwMode="auto">
          <a:xfrm>
            <a:off x="1650379" y="2070907"/>
            <a:ext cx="4828480" cy="3616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98194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altLang="cs-CZ" sz="4000" b="1" dirty="0">
                <a:solidFill>
                  <a:srgbClr val="C00000"/>
                </a:solidFill>
              </a:rPr>
              <a:t>Účinnost MP v klasickém </a:t>
            </a:r>
            <a:r>
              <a:rPr lang="cs-CZ" altLang="cs-CZ" sz="4000" b="1" dirty="0" smtClean="0">
                <a:solidFill>
                  <a:srgbClr val="C00000"/>
                </a:solidFill>
              </a:rPr>
              <a:t>případě</a:t>
            </a:r>
            <a:endParaRPr lang="cs-CZ" sz="4000" b="1" dirty="0">
              <a:solidFill>
                <a:srgbClr val="C00000"/>
              </a:solidFill>
            </a:endParaRPr>
          </a:p>
        </p:txBody>
      </p:sp>
      <p:sp>
        <p:nvSpPr>
          <p:cNvPr id="3" name="Obdélník 2"/>
          <p:cNvSpPr/>
          <p:nvPr/>
        </p:nvSpPr>
        <p:spPr>
          <a:xfrm>
            <a:off x="2251493" y="1436172"/>
            <a:ext cx="4641014" cy="369332"/>
          </a:xfrm>
          <a:prstGeom prst="rect">
            <a:avLst/>
          </a:prstGeom>
        </p:spPr>
        <p:txBody>
          <a:bodyPr wrap="non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800" b="1" i="0" u="none" strike="noStrike" kern="0" cap="none" spc="0" normalizeH="0" baseline="0" noProof="0" dirty="0">
                <a:ln>
                  <a:noFill/>
                </a:ln>
                <a:solidFill>
                  <a:srgbClr val="000000"/>
                </a:solidFill>
                <a:effectLst/>
                <a:uLnTx/>
                <a:uFillTx/>
                <a:latin typeface="Arial"/>
                <a:cs typeface="Arial"/>
                <a:sym typeface="Arial"/>
              </a:rPr>
              <a:t>Monetární expanze – zvýšení M/P  (h = 0)</a:t>
            </a:r>
          </a:p>
        </p:txBody>
      </p:sp>
      <p:sp>
        <p:nvSpPr>
          <p:cNvPr id="4" name="Obdélník 3"/>
          <p:cNvSpPr/>
          <p:nvPr/>
        </p:nvSpPr>
        <p:spPr>
          <a:xfrm>
            <a:off x="1293962" y="5835208"/>
            <a:ext cx="7203688" cy="338554"/>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400" b="1" i="0" u="none" strike="noStrike" kern="0" cap="none" spc="0" normalizeH="0" baseline="0" noProof="0" dirty="0">
                <a:ln>
                  <a:noFill/>
                </a:ln>
                <a:solidFill>
                  <a:srgbClr val="000000"/>
                </a:solidFill>
                <a:effectLst/>
                <a:uLnTx/>
                <a:uFillTx/>
                <a:latin typeface="Arial"/>
                <a:cs typeface="Arial"/>
                <a:sym typeface="Arial"/>
              </a:rPr>
              <a:t>Pokud h = 0, L je závislá pouze </a:t>
            </a:r>
            <a:r>
              <a:rPr kumimoji="0" lang="cs-CZ" altLang="cs-CZ" sz="1400" b="1" i="0" u="none" strike="noStrike" kern="0" cap="none" spc="0" normalizeH="0" baseline="0" noProof="0" dirty="0" smtClean="0">
                <a:ln>
                  <a:noFill/>
                </a:ln>
                <a:solidFill>
                  <a:srgbClr val="000000"/>
                </a:solidFill>
                <a:effectLst/>
                <a:uLnTx/>
                <a:uFillTx/>
                <a:latin typeface="Arial"/>
                <a:cs typeface="Arial"/>
                <a:sym typeface="Arial"/>
              </a:rPr>
              <a:t>na </a:t>
            </a:r>
            <a:r>
              <a:rPr kumimoji="0" lang="cs-CZ" altLang="cs-CZ" sz="1400" b="1" i="0" u="none" strike="noStrike" kern="0" cap="none" spc="0" normalizeH="0" baseline="0" noProof="0" dirty="0">
                <a:ln>
                  <a:noFill/>
                </a:ln>
                <a:solidFill>
                  <a:srgbClr val="000000"/>
                </a:solidFill>
                <a:effectLst/>
                <a:uLnTx/>
                <a:uFillTx/>
                <a:latin typeface="Arial"/>
                <a:cs typeface="Arial"/>
                <a:sym typeface="Arial"/>
              </a:rPr>
              <a:t>změně Y. </a:t>
            </a:r>
            <a:r>
              <a:rPr kumimoji="0" lang="cs-CZ" altLang="cs-CZ" sz="1600" b="1" i="0" u="none" strike="noStrike" kern="0" cap="none" spc="0" normalizeH="0" baseline="0" noProof="0" dirty="0">
                <a:ln>
                  <a:noFill/>
                </a:ln>
                <a:solidFill>
                  <a:srgbClr val="000000"/>
                </a:solidFill>
                <a:effectLst/>
                <a:uLnTx/>
                <a:uFillTx/>
                <a:latin typeface="Arial"/>
                <a:cs typeface="Arial"/>
                <a:sym typeface="Arial"/>
              </a:rPr>
              <a:t> </a:t>
            </a:r>
            <a:r>
              <a:rPr kumimoji="0" lang="cs-CZ" altLang="cs-CZ" sz="1600" b="1" i="0" u="none" strike="noStrike" kern="0" cap="none" spc="0" normalizeH="0" baseline="0" noProof="0" dirty="0">
                <a:ln>
                  <a:noFill/>
                </a:ln>
                <a:solidFill>
                  <a:srgbClr val="C00000"/>
                </a:solidFill>
                <a:effectLst/>
                <a:uLnTx/>
                <a:uFillTx/>
                <a:latin typeface="Arial"/>
                <a:cs typeface="Arial"/>
                <a:sym typeface="Arial"/>
              </a:rPr>
              <a:t>MP je maximálně účinná </a:t>
            </a:r>
            <a:r>
              <a:rPr kumimoji="0" lang="cs-CZ" altLang="cs-CZ" sz="1400" b="1" i="0" u="none" strike="noStrike" kern="0" cap="none" spc="0" normalizeH="0" baseline="0" noProof="0" dirty="0">
                <a:ln>
                  <a:noFill/>
                </a:ln>
                <a:solidFill>
                  <a:srgbClr val="C00000"/>
                </a:solidFill>
                <a:effectLst/>
                <a:uLnTx/>
                <a:uFillTx/>
                <a:latin typeface="Arial"/>
                <a:cs typeface="Arial"/>
                <a:sym typeface="Arial"/>
              </a:rPr>
              <a:t> </a:t>
            </a:r>
          </a:p>
        </p:txBody>
      </p:sp>
      <p:pic>
        <p:nvPicPr>
          <p:cNvPr id="7" name="Obrázek 6"/>
          <p:cNvPicPr/>
          <p:nvPr/>
        </p:nvPicPr>
        <p:blipFill rotWithShape="1">
          <a:blip r:embed="rId3"/>
          <a:srcRect l="42986" t="36455" r="27078" b="19702"/>
          <a:stretch/>
        </p:blipFill>
        <p:spPr bwMode="auto">
          <a:xfrm>
            <a:off x="1405054" y="1805504"/>
            <a:ext cx="5073805" cy="40297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85727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Účinnost monetární politiky</a:t>
            </a:r>
            <a:endParaRPr lang="cs-CZ" sz="4000" b="1" dirty="0">
              <a:solidFill>
                <a:srgbClr val="C00000"/>
              </a:solidFill>
            </a:endParaRPr>
          </a:p>
        </p:txBody>
      </p:sp>
      <p:sp>
        <p:nvSpPr>
          <p:cNvPr id="98" name="Google Shape;98;p14"/>
          <p:cNvSpPr txBox="1">
            <a:spLocks noGrp="1"/>
          </p:cNvSpPr>
          <p:nvPr>
            <p:ph type="body" idx="1"/>
          </p:nvPr>
        </p:nvSpPr>
        <p:spPr>
          <a:xfrm>
            <a:off x="279400" y="1475874"/>
            <a:ext cx="8407400" cy="4650289"/>
          </a:xfrm>
          <a:prstGeom prst="rect">
            <a:avLst/>
          </a:prstGeom>
          <a:noFill/>
          <a:ln>
            <a:noFill/>
          </a:ln>
        </p:spPr>
        <p:txBody>
          <a:bodyPr spcFirstLastPara="1" wrap="square" lIns="91425" tIns="45700" rIns="91425" bIns="45700" anchor="t" anchorCtr="0">
            <a:noAutofit/>
          </a:bodyPr>
          <a:lstStyle/>
          <a:p>
            <a:pPr lvl="0" algn="just">
              <a:spcBef>
                <a:spcPts val="0"/>
              </a:spcBef>
              <a:spcAft>
                <a:spcPts val="600"/>
              </a:spcAft>
              <a:buClr>
                <a:schemeClr val="tx1"/>
              </a:buClr>
              <a:buSzPct val="120000"/>
            </a:pPr>
            <a:endParaRPr lang="cs-CZ" sz="2100" dirty="0">
              <a:solidFill>
                <a:srgbClr val="000000"/>
              </a:solidFill>
            </a:endParaRPr>
          </a:p>
        </p:txBody>
      </p:sp>
      <p:graphicFrame>
        <p:nvGraphicFramePr>
          <p:cNvPr id="5" name="Group 3"/>
          <p:cNvGraphicFramePr>
            <a:graphicFrameLocks/>
          </p:cNvGraphicFramePr>
          <p:nvPr>
            <p:extLst/>
          </p:nvPr>
        </p:nvGraphicFramePr>
        <p:xfrm>
          <a:off x="457200" y="1620838"/>
          <a:ext cx="8229600" cy="4362866"/>
        </p:xfrm>
        <a:graphic>
          <a:graphicData uri="http://schemas.openxmlformats.org/drawingml/2006/table">
            <a:tbl>
              <a:tblPr/>
              <a:tblGrid>
                <a:gridCol w="1738032">
                  <a:extLst>
                    <a:ext uri="{9D8B030D-6E8A-4147-A177-3AD203B41FA5}">
                      <a16:colId xmlns:a16="http://schemas.microsoft.com/office/drawing/2014/main" val="3916916791"/>
                    </a:ext>
                  </a:extLst>
                </a:gridCol>
                <a:gridCol w="2973481">
                  <a:extLst>
                    <a:ext uri="{9D8B030D-6E8A-4147-A177-3AD203B41FA5}">
                      <a16:colId xmlns:a16="http://schemas.microsoft.com/office/drawing/2014/main" val="911747063"/>
                    </a:ext>
                  </a:extLst>
                </a:gridCol>
                <a:gridCol w="3518087">
                  <a:extLst>
                    <a:ext uri="{9D8B030D-6E8A-4147-A177-3AD203B41FA5}">
                      <a16:colId xmlns:a16="http://schemas.microsoft.com/office/drawing/2014/main" val="1404320126"/>
                    </a:ext>
                  </a:extLst>
                </a:gridCol>
              </a:tblGrid>
              <a:tr h="87780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1" i="0" u="none" strike="noStrike" cap="none" normalizeH="0" baseline="0" dirty="0" smtClean="0">
                          <a:ln>
                            <a:noFill/>
                          </a:ln>
                          <a:solidFill>
                            <a:srgbClr val="000000"/>
                          </a:solidFill>
                          <a:effectLst/>
                          <a:latin typeface="+mn-lt"/>
                        </a:rPr>
                        <a:t>koeficienty</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1" i="0" u="none" strike="noStrike" cap="none" normalizeH="0" baseline="0" dirty="0" smtClean="0">
                          <a:ln>
                            <a:noFill/>
                          </a:ln>
                          <a:solidFill>
                            <a:srgbClr val="000000"/>
                          </a:solidFill>
                          <a:effectLst/>
                          <a:latin typeface="+mn-lt"/>
                        </a:rPr>
                        <a:t>Poloha křivky</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1" i="0" u="none" strike="noStrike" cap="none" normalizeH="0" baseline="0" dirty="0" smtClean="0">
                          <a:ln>
                            <a:noFill/>
                          </a:ln>
                          <a:solidFill>
                            <a:srgbClr val="000000"/>
                          </a:solidFill>
                          <a:effectLst/>
                          <a:latin typeface="+mn-lt"/>
                          <a:cs typeface="Arial" panose="020B0604020202020204" pitchFamily="34" charset="0"/>
                        </a:rPr>
                        <a:t>Účinnost MP</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3417557"/>
                  </a:ext>
                </a:extLst>
              </a:tr>
              <a:tr h="823994">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b = 0</a:t>
                      </a:r>
                      <a:endParaRPr kumimoji="0" lang="cs-CZ" altLang="sk-SK" sz="1800" b="0" i="0" u="none" strike="noStrike" cap="none" normalizeH="0" baseline="0" dirty="0" smtClean="0">
                        <a:ln>
                          <a:noFill/>
                        </a:ln>
                        <a:solidFill>
                          <a:srgbClr val="000000"/>
                        </a:solidFill>
                        <a:effectLst/>
                        <a:latin typeface="+mn-lt"/>
                        <a:cs typeface="Arial" panose="020B0604020202020204" pitchFamily="34" charset="0"/>
                      </a:endParaRP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IS vertikální</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Naprosto neúčinná</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2154247"/>
                  </a:ext>
                </a:extLst>
              </a:tr>
              <a:tr h="905472">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h→∞</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kern="1200" cap="none" normalizeH="0" baseline="0" dirty="0" smtClean="0">
                          <a:ln>
                            <a:noFill/>
                          </a:ln>
                          <a:solidFill>
                            <a:srgbClr val="000000"/>
                          </a:solidFill>
                          <a:effectLst/>
                          <a:latin typeface="+mn-lt"/>
                          <a:ea typeface="+mn-ea"/>
                          <a:cs typeface="+mn-cs"/>
                        </a:rPr>
                        <a:t>LM horizontální</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00080"/>
                        </a:buClr>
                        <a:buSzPct val="90000"/>
                        <a:buFont typeface="Wingdings" panose="05000000000000000000" pitchFamily="2" charset="2"/>
                        <a:buNone/>
                        <a:tabLst/>
                        <a:defRPr/>
                      </a:pPr>
                      <a:r>
                        <a:rPr kumimoji="0" lang="cs-CZ" altLang="sk-SK" sz="1800" b="0" i="0" u="none" strike="noStrike" kern="1200" cap="none" spc="0" normalizeH="0" baseline="0" noProof="0" dirty="0" smtClean="0">
                          <a:ln>
                            <a:noFill/>
                          </a:ln>
                          <a:solidFill>
                            <a:srgbClr val="000000"/>
                          </a:solidFill>
                          <a:effectLst/>
                          <a:uLnTx/>
                          <a:uFillTx/>
                          <a:latin typeface="Times New Roman"/>
                          <a:ea typeface="+mn-ea"/>
                          <a:cs typeface="+mn-cs"/>
                        </a:rPr>
                        <a:t>Naprosto neúčinná</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1236691"/>
                  </a:ext>
                </a:extLst>
              </a:tr>
              <a:tr h="87780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b = </a:t>
                      </a:r>
                      <a:r>
                        <a:rPr kumimoji="0" lang="cs-CZ" altLang="sk-SK" sz="1800" b="0" i="0" u="none" strike="noStrike" kern="1200" cap="none" normalizeH="0" baseline="0" dirty="0" smtClean="0">
                          <a:ln>
                            <a:noFill/>
                          </a:ln>
                          <a:solidFill>
                            <a:srgbClr val="000000"/>
                          </a:solidFill>
                          <a:effectLst/>
                          <a:latin typeface="Arial" panose="020B0604020202020204" pitchFamily="34" charset="0"/>
                          <a:ea typeface="+mn-ea"/>
                          <a:cs typeface="Arial" panose="020B0604020202020204" pitchFamily="34" charset="0"/>
                        </a:rPr>
                        <a:t>∞</a:t>
                      </a:r>
                      <a:endParaRPr kumimoji="0" lang="cs-CZ" altLang="sk-SK" sz="1800" b="0" i="0" u="none" strike="noStrike" cap="none" normalizeH="0" baseline="0" dirty="0" smtClean="0">
                        <a:ln>
                          <a:noFill/>
                        </a:ln>
                        <a:solidFill>
                          <a:srgbClr val="000000"/>
                        </a:solidFill>
                        <a:effectLst/>
                        <a:latin typeface="+mn-lt"/>
                        <a:cs typeface="Arial" panose="020B0604020202020204" pitchFamily="34" charset="0"/>
                      </a:endParaRP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IS horizontální</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rgbClr val="800080"/>
                        </a:buClr>
                        <a:buSzPct val="90000"/>
                        <a:buFont typeface="Wingdings" panose="05000000000000000000" pitchFamily="2" charset="2"/>
                        <a:buNone/>
                        <a:tabLst/>
                        <a:defRPr/>
                      </a:pPr>
                      <a:r>
                        <a:rPr kumimoji="0" lang="cs-CZ" altLang="sk-SK" sz="1800" b="0" i="0" u="none" strike="noStrike" kern="1200" cap="none" spc="0" normalizeH="0" baseline="0" noProof="0" dirty="0" smtClean="0">
                          <a:ln>
                            <a:noFill/>
                          </a:ln>
                          <a:solidFill>
                            <a:srgbClr val="000000"/>
                          </a:solidFill>
                          <a:effectLst/>
                          <a:uLnTx/>
                          <a:uFillTx/>
                          <a:latin typeface="Times New Roman"/>
                          <a:ea typeface="+mn-ea"/>
                          <a:cs typeface="+mn-cs"/>
                        </a:rPr>
                        <a:t>Maximálně účinná</a:t>
                      </a:r>
                      <a:endParaRPr kumimoji="0" lang="cs-CZ" altLang="sk-SK" sz="1800" b="0" i="0" u="none" strike="noStrike" kern="1200" cap="none" spc="0" normalizeH="0" baseline="0" noProof="0" dirty="0" smtClean="0">
                        <a:ln>
                          <a:noFill/>
                        </a:ln>
                        <a:solidFill>
                          <a:srgbClr val="000000"/>
                        </a:solidFill>
                        <a:effectLst/>
                        <a:uLnTx/>
                        <a:uFillTx/>
                        <a:latin typeface="Times New Roman"/>
                        <a:ea typeface="+mn-ea"/>
                        <a:cs typeface="Arial" panose="020B0604020202020204" pitchFamily="34" charset="0"/>
                      </a:endParaRP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6649384"/>
                  </a:ext>
                </a:extLst>
              </a:tr>
              <a:tr h="877800">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h=</a:t>
                      </a: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0</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LM vertikální</a:t>
                      </a: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Maximálně účinná</a:t>
                      </a:r>
                      <a:endParaRPr kumimoji="0" lang="cs-CZ" altLang="sk-SK" sz="1800" b="0" i="0" u="none" strike="noStrike" cap="none" normalizeH="0" baseline="0" dirty="0" smtClean="0">
                        <a:ln>
                          <a:noFill/>
                        </a:ln>
                        <a:solidFill>
                          <a:srgbClr val="000000"/>
                        </a:solidFill>
                        <a:effectLst/>
                        <a:latin typeface="+mn-lt"/>
                        <a:cs typeface="Arial" panose="020B0604020202020204" pitchFamily="34" charset="0"/>
                      </a:endParaRPr>
                    </a:p>
                  </a:txBody>
                  <a:tcPr marL="68580" marR="68580" marT="34290" marB="3429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2387671"/>
                  </a:ext>
                </a:extLst>
              </a:tr>
            </a:tbl>
          </a:graphicData>
        </a:graphic>
      </p:graphicFrame>
    </p:spTree>
    <p:extLst>
      <p:ext uri="{BB962C8B-B14F-4D97-AF65-F5344CB8AC3E}">
        <p14:creationId xmlns:p14="http://schemas.microsoft.com/office/powerpoint/2010/main" val="7838281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Nestabilní křivka IS, stabilní křivka LM</a:t>
            </a:r>
            <a:endParaRPr lang="cs-CZ" sz="4000" b="1" dirty="0">
              <a:solidFill>
                <a:srgbClr val="C00000"/>
              </a:solidFill>
            </a:endParaRPr>
          </a:p>
        </p:txBody>
      </p:sp>
      <p:pic>
        <p:nvPicPr>
          <p:cNvPr id="5" name="Obrázek 4"/>
          <p:cNvPicPr/>
          <p:nvPr/>
        </p:nvPicPr>
        <p:blipFill rotWithShape="1">
          <a:blip r:embed="rId3"/>
          <a:srcRect l="42518" t="42598" r="22354" b="16638"/>
          <a:stretch/>
        </p:blipFill>
        <p:spPr bwMode="auto">
          <a:xfrm>
            <a:off x="1048216" y="1678666"/>
            <a:ext cx="6456976" cy="43896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94028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Nestabilní křivka LM, stabilní křivka IS</a:t>
            </a:r>
            <a:endParaRPr lang="cs-CZ" sz="4000" b="1" dirty="0">
              <a:solidFill>
                <a:srgbClr val="C00000"/>
              </a:solidFill>
            </a:endParaRPr>
          </a:p>
        </p:txBody>
      </p:sp>
      <p:sp>
        <p:nvSpPr>
          <p:cNvPr id="98" name="Google Shape;98;p14"/>
          <p:cNvSpPr txBox="1">
            <a:spLocks noGrp="1"/>
          </p:cNvSpPr>
          <p:nvPr>
            <p:ph type="body" idx="1"/>
          </p:nvPr>
        </p:nvSpPr>
        <p:spPr>
          <a:xfrm>
            <a:off x="279400" y="1475874"/>
            <a:ext cx="8407400" cy="4650289"/>
          </a:xfrm>
          <a:prstGeom prst="rect">
            <a:avLst/>
          </a:prstGeom>
          <a:noFill/>
          <a:ln>
            <a:noFill/>
          </a:ln>
        </p:spPr>
        <p:txBody>
          <a:bodyPr spcFirstLastPara="1" wrap="square" lIns="91425" tIns="45700" rIns="91425" bIns="45700" anchor="t" anchorCtr="0">
            <a:noAutofit/>
          </a:bodyPr>
          <a:lstStyle/>
          <a:p>
            <a:pPr marL="114300" lvl="0" indent="0" algn="just">
              <a:spcBef>
                <a:spcPts val="0"/>
              </a:spcBef>
              <a:spcAft>
                <a:spcPts val="600"/>
              </a:spcAft>
              <a:buClr>
                <a:schemeClr val="tx1"/>
              </a:buClr>
              <a:buSzPct val="120000"/>
              <a:buNone/>
            </a:pPr>
            <a:endParaRPr lang="cs-CZ" sz="2500" dirty="0">
              <a:solidFill>
                <a:srgbClr val="000000"/>
              </a:solidFill>
            </a:endParaRPr>
          </a:p>
        </p:txBody>
      </p:sp>
      <p:pic>
        <p:nvPicPr>
          <p:cNvPr id="5" name="Obrázek 4"/>
          <p:cNvPicPr/>
          <p:nvPr/>
        </p:nvPicPr>
        <p:blipFill rotWithShape="1">
          <a:blip r:embed="rId3"/>
          <a:srcRect l="42121" t="39390" r="22353" b="16602"/>
          <a:stretch/>
        </p:blipFill>
        <p:spPr bwMode="auto">
          <a:xfrm>
            <a:off x="1048214" y="1639637"/>
            <a:ext cx="7047571" cy="44677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36197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pPr algn="ctr"/>
            <a:r>
              <a:rPr lang="cs-CZ" sz="3600" b="1" dirty="0" err="1">
                <a:solidFill>
                  <a:srgbClr val="C00000"/>
                </a:solidFill>
                <a:latin typeface="+mn-lt"/>
              </a:rPr>
              <a:t>Úsporová</a:t>
            </a:r>
            <a:r>
              <a:rPr lang="cs-CZ" sz="3600" b="1" dirty="0">
                <a:solidFill>
                  <a:srgbClr val="C00000"/>
                </a:solidFill>
                <a:latin typeface="+mn-lt"/>
              </a:rPr>
              <a:t> funkce</a:t>
            </a:r>
          </a:p>
        </p:txBody>
      </p:sp>
      <p:sp>
        <p:nvSpPr>
          <p:cNvPr id="3" name="Zástupný symbol pro obsah 2"/>
          <p:cNvSpPr>
            <a:spLocks noGrp="1"/>
          </p:cNvSpPr>
          <p:nvPr>
            <p:ph idx="1"/>
          </p:nvPr>
        </p:nvSpPr>
        <p:spPr>
          <a:prstGeom prst="rect">
            <a:avLst/>
          </a:prstGeom>
        </p:spPr>
        <p:txBody>
          <a:bodyPr>
            <a:noAutofit/>
          </a:bodyPr>
          <a:lstStyle/>
          <a:p>
            <a:r>
              <a:rPr lang="cs-CZ" sz="2800" b="1" i="1" dirty="0"/>
              <a:t>s = mezní sklon k úsporám</a:t>
            </a:r>
            <a:r>
              <a:rPr lang="cs-CZ" sz="2800" dirty="0"/>
              <a:t> (</a:t>
            </a:r>
            <a:r>
              <a:rPr lang="cs-CZ" sz="2800" dirty="0" err="1"/>
              <a:t>mps</a:t>
            </a:r>
            <a:r>
              <a:rPr lang="cs-CZ" sz="2800" dirty="0"/>
              <a:t>) – vyjadřuje, jak se změní úspory při změně reálného důchodu.</a:t>
            </a:r>
          </a:p>
          <a:p>
            <a:r>
              <a:rPr lang="cs-CZ" sz="2800" dirty="0"/>
              <a:t>Jedná se o konstantu </a:t>
            </a:r>
            <a:r>
              <a:rPr lang="cs-CZ" sz="2800" i="1" dirty="0"/>
              <a:t>vyjadřující sklon funkce úspor</a:t>
            </a:r>
            <a:r>
              <a:rPr lang="cs-CZ" sz="2800" dirty="0"/>
              <a:t>. </a:t>
            </a:r>
          </a:p>
          <a:p>
            <a:r>
              <a:rPr lang="cs-CZ" sz="2800" dirty="0"/>
              <a:t>0 &lt; </a:t>
            </a:r>
            <a:r>
              <a:rPr lang="cs-CZ" sz="2800" dirty="0" err="1"/>
              <a:t>mps</a:t>
            </a:r>
            <a:r>
              <a:rPr lang="cs-CZ" sz="2800" dirty="0"/>
              <a:t> &lt; 1</a:t>
            </a:r>
          </a:p>
          <a:p>
            <a:endParaRPr lang="cs-CZ" sz="2800" dirty="0"/>
          </a:p>
          <a:p>
            <a:r>
              <a:rPr lang="cs-CZ" sz="2800" dirty="0" err="1"/>
              <a:t>mpc</a:t>
            </a:r>
            <a:r>
              <a:rPr lang="cs-CZ" sz="2800" dirty="0"/>
              <a:t> + </a:t>
            </a:r>
            <a:r>
              <a:rPr lang="cs-CZ" sz="2800" dirty="0" err="1"/>
              <a:t>mps</a:t>
            </a:r>
            <a:r>
              <a:rPr lang="cs-CZ" sz="2800" dirty="0"/>
              <a:t> = 1</a:t>
            </a:r>
          </a:p>
        </p:txBody>
      </p:sp>
    </p:spTree>
    <p:extLst>
      <p:ext uri="{BB962C8B-B14F-4D97-AF65-F5344CB8AC3E}">
        <p14:creationId xmlns:p14="http://schemas.microsoft.com/office/powerpoint/2010/main" val="30535741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Dilema centrální banky</a:t>
            </a:r>
            <a:endParaRPr lang="cs-CZ" sz="4000" b="1" dirty="0">
              <a:solidFill>
                <a:srgbClr val="C00000"/>
              </a:solidFill>
            </a:endParaRPr>
          </a:p>
        </p:txBody>
      </p:sp>
      <p:sp>
        <p:nvSpPr>
          <p:cNvPr id="98" name="Google Shape;98;p14"/>
          <p:cNvSpPr txBox="1">
            <a:spLocks noGrp="1"/>
          </p:cNvSpPr>
          <p:nvPr>
            <p:ph type="body" idx="1"/>
          </p:nvPr>
        </p:nvSpPr>
        <p:spPr>
          <a:xfrm>
            <a:off x="279400" y="1475874"/>
            <a:ext cx="8407400" cy="4650289"/>
          </a:xfrm>
          <a:prstGeom prst="rect">
            <a:avLst/>
          </a:prstGeom>
          <a:noFill/>
          <a:ln>
            <a:noFill/>
          </a:ln>
        </p:spPr>
        <p:txBody>
          <a:bodyPr spcFirstLastPara="1" wrap="square" lIns="91425" tIns="45700" rIns="91425" bIns="45700" anchor="t" anchorCtr="0">
            <a:noAutofit/>
          </a:bodyPr>
          <a:lstStyle/>
          <a:p>
            <a:pPr lvl="0" algn="just">
              <a:spcBef>
                <a:spcPts val="0"/>
              </a:spcBef>
              <a:spcAft>
                <a:spcPts val="600"/>
              </a:spcAft>
              <a:buClr>
                <a:schemeClr val="tx1"/>
              </a:buClr>
              <a:buSzPct val="120000"/>
            </a:pPr>
            <a:r>
              <a:rPr lang="cs-CZ" sz="2500" dirty="0">
                <a:solidFill>
                  <a:srgbClr val="000000"/>
                </a:solidFill>
              </a:rPr>
              <a:t>Centrální  banka nemůže zároveň sledovat kritérium stabilní a žádoucí úrokové sazby a žádoucí úrovně peněžní zásoby v </a:t>
            </a:r>
            <a:r>
              <a:rPr lang="cs-CZ" sz="2500" dirty="0" smtClean="0">
                <a:solidFill>
                  <a:srgbClr val="000000"/>
                </a:solidFill>
              </a:rPr>
              <a:t>ekonomice.</a:t>
            </a:r>
            <a:endParaRPr lang="cs-CZ" sz="2500" dirty="0">
              <a:solidFill>
                <a:srgbClr val="000000"/>
              </a:solidFill>
            </a:endParaRPr>
          </a:p>
          <a:p>
            <a:pPr lvl="0" algn="just">
              <a:spcBef>
                <a:spcPts val="0"/>
              </a:spcBef>
              <a:spcAft>
                <a:spcPts val="600"/>
              </a:spcAft>
              <a:buClr>
                <a:schemeClr val="tx1"/>
              </a:buClr>
              <a:buSzPct val="120000"/>
            </a:pPr>
            <a:r>
              <a:rPr lang="cs-CZ" sz="2500" dirty="0">
                <a:solidFill>
                  <a:srgbClr val="000000"/>
                </a:solidFill>
              </a:rPr>
              <a:t>V určitém časovém období se vždy může zaměřit pouze na jeden z </a:t>
            </a:r>
            <a:r>
              <a:rPr lang="cs-CZ" sz="2500" dirty="0" smtClean="0">
                <a:solidFill>
                  <a:srgbClr val="000000"/>
                </a:solidFill>
              </a:rPr>
              <a:t>nich.</a:t>
            </a:r>
            <a:endParaRPr lang="cs-CZ" sz="2500" dirty="0">
              <a:solidFill>
                <a:srgbClr val="000000"/>
              </a:solidFill>
            </a:endParaRPr>
          </a:p>
          <a:p>
            <a:pPr lvl="0" algn="just">
              <a:spcBef>
                <a:spcPts val="0"/>
              </a:spcBef>
              <a:spcAft>
                <a:spcPts val="600"/>
              </a:spcAft>
              <a:buClr>
                <a:schemeClr val="tx1"/>
              </a:buClr>
              <a:buSzPct val="120000"/>
            </a:pPr>
            <a:r>
              <a:rPr lang="cs-CZ" sz="2500" dirty="0">
                <a:solidFill>
                  <a:srgbClr val="000000"/>
                </a:solidFill>
              </a:rPr>
              <a:t>Toto rozhodování o uplatňování monetární politiky lze sledovat v modelu </a:t>
            </a:r>
            <a:r>
              <a:rPr lang="cs-CZ" sz="2500" dirty="0" smtClean="0">
                <a:solidFill>
                  <a:srgbClr val="000000"/>
                </a:solidFill>
              </a:rPr>
              <a:t>IS-LM.</a:t>
            </a:r>
            <a:endParaRPr lang="cs-CZ" sz="2500" dirty="0">
              <a:solidFill>
                <a:srgbClr val="000000"/>
              </a:solidFill>
            </a:endParaRPr>
          </a:p>
          <a:p>
            <a:pPr lvl="0" algn="just">
              <a:spcBef>
                <a:spcPts val="0"/>
              </a:spcBef>
              <a:spcAft>
                <a:spcPts val="600"/>
              </a:spcAft>
              <a:buClr>
                <a:schemeClr val="tx1"/>
              </a:buClr>
              <a:buSzPct val="120000"/>
            </a:pPr>
            <a:r>
              <a:rPr lang="cs-CZ" sz="2500" dirty="0">
                <a:solidFill>
                  <a:srgbClr val="000000"/>
                </a:solidFill>
              </a:rPr>
              <a:t>Problém je totiž v tom, že zmíněné křivky jsou nestabilní a centrální banka se rozhoduje podle toho, který cíl je v dané situaci schopna dosáhnout</a:t>
            </a:r>
            <a:r>
              <a:rPr lang="cs-CZ" sz="2500" dirty="0" smtClean="0">
                <a:solidFill>
                  <a:srgbClr val="000000"/>
                </a:solidFill>
              </a:rPr>
              <a:t>.</a:t>
            </a:r>
            <a:endParaRPr lang="cs-CZ" sz="2500" dirty="0">
              <a:solidFill>
                <a:srgbClr val="000000"/>
              </a:solidFill>
            </a:endParaRPr>
          </a:p>
        </p:txBody>
      </p:sp>
    </p:spTree>
    <p:extLst>
      <p:ext uri="{BB962C8B-B14F-4D97-AF65-F5344CB8AC3E}">
        <p14:creationId xmlns:p14="http://schemas.microsoft.com/office/powerpoint/2010/main" val="27869345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Dilema centrální banky</a:t>
            </a:r>
            <a:endParaRPr lang="cs-CZ" sz="4000" b="1" dirty="0">
              <a:solidFill>
                <a:srgbClr val="C00000"/>
              </a:solidFill>
            </a:endParaRPr>
          </a:p>
        </p:txBody>
      </p:sp>
      <p:sp>
        <p:nvSpPr>
          <p:cNvPr id="98" name="Google Shape;98;p14"/>
          <p:cNvSpPr txBox="1">
            <a:spLocks noGrp="1"/>
          </p:cNvSpPr>
          <p:nvPr>
            <p:ph type="body" idx="1"/>
          </p:nvPr>
        </p:nvSpPr>
        <p:spPr>
          <a:xfrm>
            <a:off x="279400" y="1475874"/>
            <a:ext cx="8407400" cy="4650289"/>
          </a:xfrm>
          <a:prstGeom prst="rect">
            <a:avLst/>
          </a:prstGeom>
          <a:noFill/>
          <a:ln>
            <a:noFill/>
          </a:ln>
        </p:spPr>
        <p:txBody>
          <a:bodyPr spcFirstLastPara="1" wrap="square" lIns="91425" tIns="45700" rIns="91425" bIns="45700" anchor="t" anchorCtr="0">
            <a:noAutofit/>
          </a:bodyPr>
          <a:lstStyle/>
          <a:p>
            <a:pPr lvl="0" algn="just">
              <a:spcBef>
                <a:spcPts val="0"/>
              </a:spcBef>
              <a:spcAft>
                <a:spcPts val="1200"/>
              </a:spcAft>
              <a:buClr>
                <a:schemeClr val="tx1"/>
              </a:buClr>
              <a:buSzPct val="120000"/>
            </a:pPr>
            <a:r>
              <a:rPr lang="cs-CZ" sz="2800" dirty="0" smtClean="0">
                <a:solidFill>
                  <a:srgbClr val="000000"/>
                </a:solidFill>
              </a:rPr>
              <a:t>Bude-li </a:t>
            </a:r>
            <a:r>
              <a:rPr lang="cs-CZ" sz="2800" dirty="0">
                <a:solidFill>
                  <a:srgbClr val="000000"/>
                </a:solidFill>
              </a:rPr>
              <a:t>v ekonomice méně stabilní trh s penězi než trh se statky a službami bude centrální banka „hlídat“ úrokovou </a:t>
            </a:r>
            <a:r>
              <a:rPr lang="cs-CZ" sz="2800" dirty="0" smtClean="0">
                <a:solidFill>
                  <a:srgbClr val="000000"/>
                </a:solidFill>
              </a:rPr>
              <a:t>sazbu.</a:t>
            </a:r>
            <a:endParaRPr lang="cs-CZ" sz="2800" dirty="0">
              <a:solidFill>
                <a:srgbClr val="000000"/>
              </a:solidFill>
            </a:endParaRPr>
          </a:p>
          <a:p>
            <a:pPr lvl="0" algn="just">
              <a:spcBef>
                <a:spcPts val="0"/>
              </a:spcBef>
              <a:spcAft>
                <a:spcPts val="600"/>
              </a:spcAft>
              <a:buClr>
                <a:schemeClr val="tx1"/>
              </a:buClr>
              <a:buSzPct val="120000"/>
            </a:pPr>
            <a:r>
              <a:rPr lang="cs-CZ" sz="2800" dirty="0">
                <a:solidFill>
                  <a:srgbClr val="000000"/>
                </a:solidFill>
              </a:rPr>
              <a:t>Jestliže však bude vykazovat menší stabilitu trh statků a služeb než trh peněz budu se orientovat na kontrolu peněžní </a:t>
            </a:r>
            <a:r>
              <a:rPr lang="cs-CZ" sz="2800" dirty="0" smtClean="0">
                <a:solidFill>
                  <a:srgbClr val="000000"/>
                </a:solidFill>
              </a:rPr>
              <a:t>zásoby.</a:t>
            </a:r>
            <a:endParaRPr lang="cs-CZ" sz="2800" dirty="0">
              <a:solidFill>
                <a:srgbClr val="000000"/>
              </a:solidFill>
            </a:endParaRPr>
          </a:p>
        </p:txBody>
      </p:sp>
    </p:spTree>
    <p:extLst>
      <p:ext uri="{BB962C8B-B14F-4D97-AF65-F5344CB8AC3E}">
        <p14:creationId xmlns:p14="http://schemas.microsoft.com/office/powerpoint/2010/main" val="42783050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Volba monetárního kritéria</a:t>
            </a:r>
            <a:endParaRPr lang="cs-CZ" sz="4000" b="1" dirty="0">
              <a:solidFill>
                <a:srgbClr val="C00000"/>
              </a:solidFill>
            </a:endParaRPr>
          </a:p>
        </p:txBody>
      </p:sp>
      <p:sp>
        <p:nvSpPr>
          <p:cNvPr id="98" name="Google Shape;98;p14"/>
          <p:cNvSpPr txBox="1">
            <a:spLocks noGrp="1"/>
          </p:cNvSpPr>
          <p:nvPr>
            <p:ph type="body" idx="1"/>
          </p:nvPr>
        </p:nvSpPr>
        <p:spPr>
          <a:xfrm>
            <a:off x="279400" y="1475874"/>
            <a:ext cx="8407400" cy="4650289"/>
          </a:xfrm>
          <a:prstGeom prst="rect">
            <a:avLst/>
          </a:prstGeom>
          <a:noFill/>
          <a:ln>
            <a:noFill/>
          </a:ln>
        </p:spPr>
        <p:txBody>
          <a:bodyPr spcFirstLastPara="1" wrap="square" lIns="91425" tIns="45700" rIns="91425" bIns="45700" anchor="t" anchorCtr="0">
            <a:noAutofit/>
          </a:bodyPr>
          <a:lstStyle/>
          <a:p>
            <a:pPr lvl="0" algn="just">
              <a:spcBef>
                <a:spcPts val="0"/>
              </a:spcBef>
              <a:spcAft>
                <a:spcPts val="600"/>
              </a:spcAft>
              <a:buClr>
                <a:schemeClr val="tx1"/>
              </a:buClr>
              <a:buSzPct val="120000"/>
            </a:pPr>
            <a:r>
              <a:rPr lang="cs-CZ" sz="2800" b="1" dirty="0">
                <a:solidFill>
                  <a:srgbClr val="C00000"/>
                </a:solidFill>
              </a:rPr>
              <a:t>Monetaristé</a:t>
            </a:r>
            <a:r>
              <a:rPr lang="cs-CZ" sz="2800" dirty="0">
                <a:solidFill>
                  <a:srgbClr val="000000"/>
                </a:solidFill>
              </a:rPr>
              <a:t> předpokládají, že poptávka po penězích je stabilní a </a:t>
            </a:r>
            <a:r>
              <a:rPr lang="cs-CZ" sz="2800" dirty="0" err="1">
                <a:solidFill>
                  <a:srgbClr val="000000"/>
                </a:solidFill>
              </a:rPr>
              <a:t>predikovatelná</a:t>
            </a:r>
            <a:r>
              <a:rPr lang="cs-CZ" sz="2800" dirty="0">
                <a:solidFill>
                  <a:srgbClr val="000000"/>
                </a:solidFill>
              </a:rPr>
              <a:t> (málo citlivá na i a rychlost oběhu peněz je konstantní) → preferují kritérium peněžní zásoby (respektování </a:t>
            </a:r>
            <a:r>
              <a:rPr lang="cs-CZ" sz="2800" dirty="0" err="1">
                <a:solidFill>
                  <a:srgbClr val="000000"/>
                </a:solidFill>
              </a:rPr>
              <a:t>konstatního</a:t>
            </a:r>
            <a:r>
              <a:rPr lang="cs-CZ" sz="2800" dirty="0">
                <a:solidFill>
                  <a:srgbClr val="000000"/>
                </a:solidFill>
              </a:rPr>
              <a:t> růstu peněžní zásoby, který odpovídá růstu potenciálního produktu</a:t>
            </a:r>
            <a:r>
              <a:rPr lang="cs-CZ" sz="2800" dirty="0" smtClean="0">
                <a:solidFill>
                  <a:srgbClr val="000000"/>
                </a:solidFill>
              </a:rPr>
              <a:t>).</a:t>
            </a:r>
            <a:endParaRPr lang="cs-CZ" sz="2800" dirty="0">
              <a:solidFill>
                <a:srgbClr val="000000"/>
              </a:solidFill>
            </a:endParaRPr>
          </a:p>
        </p:txBody>
      </p:sp>
    </p:spTree>
    <p:extLst>
      <p:ext uri="{BB962C8B-B14F-4D97-AF65-F5344CB8AC3E}">
        <p14:creationId xmlns:p14="http://schemas.microsoft.com/office/powerpoint/2010/main" val="35440706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Volba monetárního kritéria</a:t>
            </a:r>
            <a:endParaRPr lang="cs-CZ" sz="4000" b="1" dirty="0">
              <a:solidFill>
                <a:srgbClr val="C00000"/>
              </a:solidFill>
            </a:endParaRPr>
          </a:p>
        </p:txBody>
      </p:sp>
      <p:sp>
        <p:nvSpPr>
          <p:cNvPr id="98" name="Google Shape;98;p14"/>
          <p:cNvSpPr txBox="1">
            <a:spLocks noGrp="1"/>
          </p:cNvSpPr>
          <p:nvPr>
            <p:ph type="body" idx="1"/>
          </p:nvPr>
        </p:nvSpPr>
        <p:spPr>
          <a:xfrm>
            <a:off x="279400" y="1475874"/>
            <a:ext cx="8407400" cy="4650289"/>
          </a:xfrm>
          <a:prstGeom prst="rect">
            <a:avLst/>
          </a:prstGeom>
          <a:noFill/>
          <a:ln>
            <a:noFill/>
          </a:ln>
        </p:spPr>
        <p:txBody>
          <a:bodyPr spcFirstLastPara="1" wrap="square" lIns="91425" tIns="45700" rIns="91425" bIns="45700" anchor="t" anchorCtr="0">
            <a:noAutofit/>
          </a:bodyPr>
          <a:lstStyle/>
          <a:p>
            <a:pPr algn="just">
              <a:spcBef>
                <a:spcPts val="0"/>
              </a:spcBef>
              <a:spcAft>
                <a:spcPts val="600"/>
              </a:spcAft>
              <a:buClr>
                <a:schemeClr val="tx1"/>
              </a:buClr>
              <a:buSzPct val="120000"/>
            </a:pPr>
            <a:r>
              <a:rPr lang="cs-CZ" sz="2800" b="1" dirty="0" err="1">
                <a:solidFill>
                  <a:srgbClr val="C00000"/>
                </a:solidFill>
              </a:rPr>
              <a:t>Keynesiánci</a:t>
            </a:r>
            <a:r>
              <a:rPr lang="cs-CZ" sz="2800" dirty="0">
                <a:solidFill>
                  <a:srgbClr val="000000"/>
                </a:solidFill>
              </a:rPr>
              <a:t> </a:t>
            </a:r>
            <a:r>
              <a:rPr lang="cs-CZ" altLang="cs-CZ" sz="2800" dirty="0">
                <a:solidFill>
                  <a:srgbClr val="000000"/>
                </a:solidFill>
              </a:rPr>
              <a:t>považují ekonomiku za nestabilní systém (faktor očekávání budoucího vývoje, fiskální a monetární politika, nabídkové šoky, čistý export) → sledovaní pouze peněžní zásoby je nedostatečné z hlediska stabilizace produktu (důchodu) a zaměstnanosti → je zapotřebí věnovat pozornost i kritériu úrokové míry.</a:t>
            </a:r>
            <a:endParaRPr lang="cs-CZ" sz="2400" dirty="0">
              <a:solidFill>
                <a:srgbClr val="000000"/>
              </a:solidFill>
            </a:endParaRPr>
          </a:p>
        </p:txBody>
      </p:sp>
    </p:spTree>
    <p:extLst>
      <p:ext uri="{BB962C8B-B14F-4D97-AF65-F5344CB8AC3E}">
        <p14:creationId xmlns:p14="http://schemas.microsoft.com/office/powerpoint/2010/main" val="45127453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Kombinace fiskální a monetární politiky</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Autofit/>
          </a:bodyPr>
          <a:lstStyle/>
          <a:p>
            <a:pPr lvl="0" algn="just">
              <a:spcBef>
                <a:spcPts val="0"/>
              </a:spcBef>
              <a:spcAft>
                <a:spcPts val="600"/>
              </a:spcAft>
              <a:buClr>
                <a:schemeClr val="tx1"/>
              </a:buClr>
              <a:buSzPct val="120000"/>
            </a:pPr>
            <a:r>
              <a:rPr lang="cs-CZ" sz="2800" dirty="0">
                <a:solidFill>
                  <a:srgbClr val="000000"/>
                </a:solidFill>
              </a:rPr>
              <a:t>Jako nejčastější příklad kombinace fiskální a monetární politiky v modelu IS-LM  je uváděn případ </a:t>
            </a:r>
            <a:r>
              <a:rPr lang="cs-CZ" sz="2800" b="1" dirty="0"/>
              <a:t>monetární akomodace fiskální </a:t>
            </a:r>
            <a:r>
              <a:rPr lang="cs-CZ" sz="2800" b="1" dirty="0" smtClean="0"/>
              <a:t>politiky.</a:t>
            </a:r>
            <a:endParaRPr lang="cs-CZ" sz="2800" b="1" dirty="0"/>
          </a:p>
          <a:p>
            <a:pPr lvl="0" algn="just">
              <a:spcBef>
                <a:spcPts val="0"/>
              </a:spcBef>
              <a:spcAft>
                <a:spcPts val="600"/>
              </a:spcAft>
              <a:buClr>
                <a:schemeClr val="tx1"/>
              </a:buClr>
              <a:buSzPct val="120000"/>
            </a:pPr>
            <a:r>
              <a:rPr lang="cs-CZ" sz="2800" dirty="0">
                <a:solidFill>
                  <a:srgbClr val="000000"/>
                </a:solidFill>
              </a:rPr>
              <a:t>Jde o situaci, kdy vhodně zvolená monetární politika (expanze) odstraní vytěsňovací efekt způsobený fiskální expanzí v podobě zvýšení vládních </a:t>
            </a:r>
            <a:r>
              <a:rPr lang="cs-CZ" sz="2800" dirty="0" smtClean="0">
                <a:solidFill>
                  <a:srgbClr val="000000"/>
                </a:solidFill>
              </a:rPr>
              <a:t>výdajů.</a:t>
            </a:r>
            <a:endParaRPr lang="cs-CZ" sz="2800" dirty="0">
              <a:solidFill>
                <a:srgbClr val="000000"/>
              </a:solidFill>
            </a:endParaRPr>
          </a:p>
          <a:p>
            <a:pPr lvl="0" algn="just">
              <a:spcBef>
                <a:spcPts val="0"/>
              </a:spcBef>
              <a:spcAft>
                <a:spcPts val="600"/>
              </a:spcAft>
              <a:buClr>
                <a:schemeClr val="tx1"/>
              </a:buClr>
              <a:buSzPct val="120000"/>
            </a:pPr>
            <a:r>
              <a:rPr lang="cs-CZ" sz="2800" dirty="0">
                <a:solidFill>
                  <a:srgbClr val="000000"/>
                </a:solidFill>
              </a:rPr>
              <a:t>Díky monetární expanzi klesne úroková sazba na původní úroveň a nedojde k reakci investic na růst úrokové míry a poklesu </a:t>
            </a:r>
            <a:r>
              <a:rPr lang="cs-CZ" sz="2800" dirty="0" smtClean="0">
                <a:solidFill>
                  <a:srgbClr val="000000"/>
                </a:solidFill>
              </a:rPr>
              <a:t>produktu.</a:t>
            </a:r>
            <a:endParaRPr lang="cs-CZ" sz="2800" dirty="0">
              <a:solidFill>
                <a:srgbClr val="000000"/>
              </a:solidFill>
            </a:endParaRPr>
          </a:p>
        </p:txBody>
      </p:sp>
    </p:spTree>
    <p:extLst>
      <p:ext uri="{BB962C8B-B14F-4D97-AF65-F5344CB8AC3E}">
        <p14:creationId xmlns:p14="http://schemas.microsoft.com/office/powerpoint/2010/main" val="13946370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Monetární akomodace fiskální politiky</a:t>
            </a:r>
            <a:endParaRPr lang="cs-CZ" sz="4000" b="1" dirty="0">
              <a:solidFill>
                <a:srgbClr val="C00000"/>
              </a:solidFill>
            </a:endParaRPr>
          </a:p>
        </p:txBody>
      </p:sp>
      <p:sp>
        <p:nvSpPr>
          <p:cNvPr id="98" name="Google Shape;98;p14"/>
          <p:cNvSpPr txBox="1">
            <a:spLocks noGrp="1"/>
          </p:cNvSpPr>
          <p:nvPr>
            <p:ph type="body" idx="1"/>
          </p:nvPr>
        </p:nvSpPr>
        <p:spPr>
          <a:xfrm>
            <a:off x="279400" y="1620838"/>
            <a:ext cx="8407400" cy="4505325"/>
          </a:xfrm>
          <a:prstGeom prst="rect">
            <a:avLst/>
          </a:prstGeom>
          <a:noFill/>
          <a:ln>
            <a:noFill/>
          </a:ln>
        </p:spPr>
        <p:txBody>
          <a:bodyPr spcFirstLastPara="1" wrap="square" lIns="91425" tIns="45700" rIns="91425" bIns="45700" anchor="t" anchorCtr="0">
            <a:noAutofit/>
          </a:bodyPr>
          <a:lstStyle/>
          <a:p>
            <a:pPr marL="114300" lvl="0" indent="0" algn="just">
              <a:spcBef>
                <a:spcPts val="0"/>
              </a:spcBef>
              <a:spcAft>
                <a:spcPts val="600"/>
              </a:spcAft>
              <a:buClr>
                <a:schemeClr val="tx1"/>
              </a:buClr>
              <a:buSzPct val="120000"/>
              <a:buNone/>
            </a:pPr>
            <a:endParaRPr lang="cs-CZ" sz="2800" dirty="0">
              <a:solidFill>
                <a:srgbClr val="000000"/>
              </a:solidFill>
            </a:endParaRPr>
          </a:p>
        </p:txBody>
      </p:sp>
      <p:pic>
        <p:nvPicPr>
          <p:cNvPr id="5" name="Obrázek 4"/>
          <p:cNvPicPr/>
          <p:nvPr/>
        </p:nvPicPr>
        <p:blipFill rotWithShape="1">
          <a:blip r:embed="rId3"/>
          <a:srcRect l="42758" t="41575" r="17516" b="21284"/>
          <a:stretch/>
        </p:blipFill>
        <p:spPr bwMode="auto">
          <a:xfrm>
            <a:off x="1020647" y="1835090"/>
            <a:ext cx="6924906" cy="41308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85950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4000" b="1" dirty="0">
                <a:solidFill>
                  <a:srgbClr val="C00000"/>
                </a:solidFill>
              </a:rPr>
              <a:t>Příklady k procvičení</a:t>
            </a:r>
          </a:p>
        </p:txBody>
      </p:sp>
      <p:sp>
        <p:nvSpPr>
          <p:cNvPr id="4" name="Podnadpis 3"/>
          <p:cNvSpPr>
            <a:spLocks noGrp="1"/>
          </p:cNvSpPr>
          <p:nvPr>
            <p:ph type="subTitle" idx="1"/>
          </p:nvPr>
        </p:nvSpPr>
        <p:spPr/>
        <p:txBody>
          <a:bodyPr/>
          <a:lstStyle/>
          <a:p>
            <a:endParaRPr lang="cs-CZ"/>
          </a:p>
        </p:txBody>
      </p:sp>
      <p:sp>
        <p:nvSpPr>
          <p:cNvPr id="3" name="Obdélník 2"/>
          <p:cNvSpPr/>
          <p:nvPr/>
        </p:nvSpPr>
        <p:spPr>
          <a:xfrm>
            <a:off x="457199" y="1509824"/>
            <a:ext cx="857250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itchFamily="2" charset="2"/>
              <a:buNone/>
              <a:tabLst/>
              <a:defRPr/>
            </a:pPr>
            <a:endParaRPr kumimoji="0" lang="cs-CZ" altLang="cs-CZ" sz="2800" b="1" i="0" u="none" strike="noStrike" kern="0" cap="none" spc="0" normalizeH="0" baseline="0" noProof="0" dirty="0">
              <a:ln>
                <a:noFill/>
              </a:ln>
              <a:solidFill>
                <a:srgbClr val="1F497D"/>
              </a:solidFill>
              <a:effectLst/>
              <a:uLnTx/>
              <a:uFillTx/>
              <a:latin typeface="Arial"/>
              <a:cs typeface="Arial"/>
              <a:sym typeface="Arial"/>
            </a:endParaRPr>
          </a:p>
        </p:txBody>
      </p:sp>
    </p:spTree>
    <p:extLst>
      <p:ext uri="{BB962C8B-B14F-4D97-AF65-F5344CB8AC3E}">
        <p14:creationId xmlns:p14="http://schemas.microsoft.com/office/powerpoint/2010/main" val="26420500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3200" b="1" dirty="0">
                <a:solidFill>
                  <a:srgbClr val="C00000"/>
                </a:solidFill>
              </a:rPr>
              <a:t>Příklad č. 1:</a:t>
            </a:r>
          </a:p>
        </p:txBody>
      </p:sp>
      <p:sp>
        <p:nvSpPr>
          <p:cNvPr id="3" name="Zástupný symbol pro obsah 2"/>
          <p:cNvSpPr>
            <a:spLocks noGrp="1"/>
          </p:cNvSpPr>
          <p:nvPr>
            <p:ph type="body" idx="1"/>
          </p:nvPr>
        </p:nvSpPr>
        <p:spPr>
          <a:xfrm>
            <a:off x="216993" y="1069521"/>
            <a:ext cx="8469807" cy="5056643"/>
          </a:xfrm>
          <a:prstGeom prst="rect">
            <a:avLst/>
          </a:prstGeom>
        </p:spPr>
        <p:txBody>
          <a:bodyPr>
            <a:noAutofit/>
          </a:bodyPr>
          <a:lstStyle/>
          <a:p>
            <a:r>
              <a:rPr lang="cs-CZ" sz="2400" b="1" dirty="0"/>
              <a:t> Multiplikátor fiskální </a:t>
            </a:r>
            <a:r>
              <a:rPr lang="cs-CZ" sz="2400" b="1" dirty="0" smtClean="0"/>
              <a:t>politiky</a:t>
            </a:r>
          </a:p>
          <a:p>
            <a:endParaRPr lang="cs-CZ" sz="2000" dirty="0"/>
          </a:p>
          <a:p>
            <a:endParaRPr lang="cs-CZ" sz="2000" dirty="0" smtClean="0"/>
          </a:p>
          <a:p>
            <a:endParaRPr lang="cs-CZ" sz="2000" dirty="0"/>
          </a:p>
          <a:p>
            <a:endParaRPr lang="cs-CZ" sz="2000" dirty="0" smtClean="0"/>
          </a:p>
          <a:p>
            <a:r>
              <a:rPr lang="cs-CZ" sz="2000" dirty="0"/>
              <a:t>b = &gt; citlivost investičních výdajů na úrokovou </a:t>
            </a:r>
            <a:r>
              <a:rPr lang="cs-CZ" sz="2000" dirty="0" smtClean="0"/>
              <a:t>míru,</a:t>
            </a:r>
          </a:p>
          <a:p>
            <a:r>
              <a:rPr lang="cs-CZ" sz="2000" dirty="0" smtClean="0"/>
              <a:t>k =&gt; </a:t>
            </a:r>
            <a:r>
              <a:rPr lang="cs-CZ" sz="2000" dirty="0"/>
              <a:t>citlivost poptávky po reálných peněžních zůstatcích na </a:t>
            </a:r>
            <a:r>
              <a:rPr lang="cs-CZ" sz="2000" dirty="0" smtClean="0"/>
              <a:t>důchod,</a:t>
            </a:r>
          </a:p>
          <a:p>
            <a:r>
              <a:rPr lang="cs-CZ" sz="2000" dirty="0"/>
              <a:t>h </a:t>
            </a:r>
            <a:r>
              <a:rPr lang="cs-CZ" sz="2000" dirty="0" smtClean="0"/>
              <a:t>=&gt; </a:t>
            </a:r>
            <a:r>
              <a:rPr lang="cs-CZ" sz="2000" dirty="0"/>
              <a:t>citlivost poptávky po reálných peněžních zůstatcích na úrokovou míru</a:t>
            </a:r>
          </a:p>
          <a:p>
            <a:r>
              <a:rPr lang="cs-CZ" sz="2000" dirty="0" smtClean="0"/>
              <a:t>Ukazuje </a:t>
            </a:r>
            <a:r>
              <a:rPr lang="cs-CZ" sz="2000" dirty="0"/>
              <a:t>nám, o kolik se </a:t>
            </a:r>
            <a:r>
              <a:rPr lang="cs-CZ" sz="2000" b="1" dirty="0"/>
              <a:t>zvýší úroveň rovnovážného produktu </a:t>
            </a:r>
            <a:r>
              <a:rPr lang="cs-CZ" sz="2000" dirty="0"/>
              <a:t>v důsledku </a:t>
            </a:r>
            <a:r>
              <a:rPr lang="cs-CZ" sz="2000" b="1" dirty="0"/>
              <a:t>zvýšení vládních výdajů o </a:t>
            </a:r>
            <a:r>
              <a:rPr lang="el-GR" sz="2000" b="1" dirty="0"/>
              <a:t>Δ</a:t>
            </a:r>
            <a:r>
              <a:rPr lang="cs-CZ" sz="2000" b="1" dirty="0"/>
              <a:t>G</a:t>
            </a:r>
            <a:r>
              <a:rPr lang="cs-CZ" sz="2000" dirty="0"/>
              <a:t>, respektive </a:t>
            </a:r>
            <a:r>
              <a:rPr lang="cs-CZ" sz="2000" b="1" dirty="0"/>
              <a:t>autonomních výdajů o </a:t>
            </a:r>
            <a:r>
              <a:rPr lang="el-GR" sz="2000" b="1" dirty="0"/>
              <a:t>Δ</a:t>
            </a:r>
            <a:r>
              <a:rPr lang="cs-CZ" sz="2000" b="1" dirty="0"/>
              <a:t>A</a:t>
            </a:r>
            <a:r>
              <a:rPr lang="cs-CZ" sz="2000" dirty="0"/>
              <a:t>, neboť </a:t>
            </a:r>
            <a:r>
              <a:rPr lang="cs-CZ" sz="2000" dirty="0">
                <a:solidFill>
                  <a:srgbClr val="C00000"/>
                </a:solidFill>
              </a:rPr>
              <a:t>vládní výdaje jsou součástí autonomních výdajů</a:t>
            </a:r>
            <a:r>
              <a:rPr lang="cs-CZ" sz="2000" dirty="0"/>
              <a:t>. </a:t>
            </a:r>
          </a:p>
          <a:p>
            <a:r>
              <a:rPr lang="cs-CZ" sz="2000" dirty="0">
                <a:solidFill>
                  <a:srgbClr val="000000"/>
                </a:solidFill>
              </a:rPr>
              <a:t>Multiplikátor fiskální politiky je </a:t>
            </a:r>
            <a:r>
              <a:rPr lang="cs-CZ" sz="2000" b="1" dirty="0">
                <a:solidFill>
                  <a:srgbClr val="000000"/>
                </a:solidFill>
              </a:rPr>
              <a:t>menší než výdajový multiplikátor </a:t>
            </a:r>
            <a:r>
              <a:rPr lang="cs-CZ" sz="2000" dirty="0">
                <a:solidFill>
                  <a:srgbClr val="000000"/>
                </a:solidFill>
              </a:rPr>
              <a:t>(</a:t>
            </a:r>
            <a:r>
              <a:rPr lang="el-GR" sz="2000" dirty="0">
                <a:solidFill>
                  <a:srgbClr val="000000"/>
                </a:solidFill>
              </a:rPr>
              <a:t>α</a:t>
            </a:r>
            <a:r>
              <a:rPr lang="cs-CZ" sz="2000" baseline="-25000" dirty="0">
                <a:solidFill>
                  <a:srgbClr val="000000"/>
                </a:solidFill>
              </a:rPr>
              <a:t>G</a:t>
            </a:r>
            <a:r>
              <a:rPr lang="cs-CZ" sz="2000" dirty="0">
                <a:solidFill>
                  <a:srgbClr val="000000"/>
                </a:solidFill>
              </a:rPr>
              <a:t>), protože u multiplikátoru fiskální politiky (</a:t>
            </a:r>
            <a:r>
              <a:rPr lang="el-GR" sz="2000" dirty="0">
                <a:solidFill>
                  <a:srgbClr val="000000"/>
                </a:solidFill>
              </a:rPr>
              <a:t>γ</a:t>
            </a:r>
            <a:r>
              <a:rPr lang="cs-CZ" sz="2000" dirty="0">
                <a:solidFill>
                  <a:srgbClr val="000000"/>
                </a:solidFill>
              </a:rPr>
              <a:t>) působí brzdící vliv zvýšené úrokové sazby. </a:t>
            </a:r>
            <a:r>
              <a:rPr lang="cs-CZ" sz="2000" b="1" dirty="0">
                <a:solidFill>
                  <a:srgbClr val="C00000"/>
                </a:solidFill>
              </a:rPr>
              <a:t>Růst úrokové sazby je způsoben fiskální </a:t>
            </a:r>
            <a:r>
              <a:rPr lang="cs-CZ" sz="2000" b="1" dirty="0" smtClean="0">
                <a:solidFill>
                  <a:srgbClr val="C00000"/>
                </a:solidFill>
              </a:rPr>
              <a:t>expanzí.</a:t>
            </a:r>
            <a:endParaRPr lang="cs-CZ" sz="2000" b="1" dirty="0">
              <a:solidFill>
                <a:srgbClr val="C00000"/>
              </a:solidFill>
            </a:endParaRPr>
          </a:p>
          <a:p>
            <a:endParaRPr lang="cs-CZ" sz="2000" dirty="0" smtClean="0"/>
          </a:p>
          <a:p>
            <a:endParaRPr lang="cs-CZ" sz="2000" dirty="0"/>
          </a:p>
        </p:txBody>
      </p:sp>
      <p:pic>
        <p:nvPicPr>
          <p:cNvPr id="15" name="Picture 1"/>
          <p:cNvPicPr>
            <a:picLocks noChangeAspect="1" noChangeArrowheads="1"/>
          </p:cNvPicPr>
          <p:nvPr/>
        </p:nvPicPr>
        <p:blipFill>
          <a:blip r:embed="rId3" cstate="print"/>
          <a:srcRect l="45101" t="40078" r="39956" b="46141"/>
          <a:stretch>
            <a:fillRect/>
          </a:stretch>
        </p:blipFill>
        <p:spPr bwMode="auto">
          <a:xfrm>
            <a:off x="717972" y="1737905"/>
            <a:ext cx="2304256" cy="1194799"/>
          </a:xfrm>
          <a:prstGeom prst="rect">
            <a:avLst/>
          </a:prstGeom>
          <a:noFill/>
          <a:ln w="9525">
            <a:noFill/>
            <a:miter lim="800000"/>
            <a:headEnd/>
            <a:tailEnd/>
          </a:ln>
        </p:spPr>
      </p:pic>
    </p:spTree>
    <p:extLst>
      <p:ext uri="{BB962C8B-B14F-4D97-AF65-F5344CB8AC3E}">
        <p14:creationId xmlns:p14="http://schemas.microsoft.com/office/powerpoint/2010/main" val="139613746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3200" b="1" dirty="0">
                <a:solidFill>
                  <a:srgbClr val="C00000"/>
                </a:solidFill>
              </a:rPr>
              <a:t>Příklad č. 1:</a:t>
            </a:r>
          </a:p>
        </p:txBody>
      </p:sp>
      <p:sp>
        <p:nvSpPr>
          <p:cNvPr id="3" name="Zástupný symbol pro obsah 2"/>
          <p:cNvSpPr>
            <a:spLocks noGrp="1"/>
          </p:cNvSpPr>
          <p:nvPr>
            <p:ph type="body" idx="1"/>
          </p:nvPr>
        </p:nvSpPr>
        <p:spPr>
          <a:xfrm>
            <a:off x="216993" y="1069521"/>
            <a:ext cx="8469807" cy="5056643"/>
          </a:xfrm>
          <a:prstGeom prst="rect">
            <a:avLst/>
          </a:prstGeom>
        </p:spPr>
        <p:txBody>
          <a:bodyPr>
            <a:noAutofit/>
          </a:bodyPr>
          <a:lstStyle/>
          <a:p>
            <a:r>
              <a:rPr lang="cs-CZ" sz="2000" b="1" dirty="0">
                <a:latin typeface="Calibri" panose="020F0502020204030204" pitchFamily="34" charset="0"/>
                <a:ea typeface="Times New Roman" panose="02020603050405020304" pitchFamily="18" charset="0"/>
                <a:cs typeface="Calibri" panose="020F0502020204030204" pitchFamily="34" charset="0"/>
              </a:rPr>
              <a:t>Znáte: C=0,7(1-t)Y, t= 0,3, I=800-40i, G=1000, </a:t>
            </a:r>
            <a:r>
              <a:rPr lang="cs-CZ" sz="2000" b="1" dirty="0" smtClean="0">
                <a:latin typeface="Calibri" panose="020F0502020204030204" pitchFamily="34" charset="0"/>
                <a:ea typeface="Times New Roman" panose="02020603050405020304" pitchFamily="18" charset="0"/>
                <a:cs typeface="Calibri" panose="020F0502020204030204" pitchFamily="34" charset="0"/>
              </a:rPr>
              <a:t>L=0,3Y- 60i </a:t>
            </a:r>
            <a:r>
              <a:rPr lang="cs-CZ" sz="2000" b="1" dirty="0">
                <a:latin typeface="Calibri" panose="020F0502020204030204" pitchFamily="34" charset="0"/>
                <a:ea typeface="Times New Roman" panose="02020603050405020304" pitchFamily="18" charset="0"/>
                <a:cs typeface="Calibri" panose="020F0502020204030204" pitchFamily="34" charset="0"/>
              </a:rPr>
              <a:t>a </a:t>
            </a:r>
            <a:r>
              <a:rPr lang="cs-CZ" sz="2000" b="1" dirty="0" smtClean="0">
                <a:latin typeface="Calibri" panose="020F0502020204030204" pitchFamily="34" charset="0"/>
                <a:ea typeface="Times New Roman" panose="02020603050405020304" pitchFamily="18" charset="0"/>
                <a:cs typeface="Calibri" panose="020F0502020204030204" pitchFamily="34" charset="0"/>
              </a:rPr>
              <a:t>M/P=600</a:t>
            </a:r>
          </a:p>
          <a:p>
            <a:endParaRPr lang="cs-CZ" sz="2000" b="1" dirty="0" smtClean="0">
              <a:latin typeface="Calibri" panose="020F0502020204030204" pitchFamily="34" charset="0"/>
              <a:cs typeface="Calibri" panose="020F0502020204030204" pitchFamily="34" charset="0"/>
            </a:endParaRPr>
          </a:p>
          <a:p>
            <a:r>
              <a:rPr lang="cs-CZ" sz="2000" b="1" dirty="0" smtClean="0">
                <a:solidFill>
                  <a:srgbClr val="C00000"/>
                </a:solidFill>
                <a:latin typeface="Calibri" panose="020F0502020204030204" pitchFamily="34" charset="0"/>
                <a:cs typeface="Calibri" panose="020F0502020204030204" pitchFamily="34" charset="0"/>
              </a:rPr>
              <a:t>Investiční funkce</a:t>
            </a:r>
            <a:endParaRPr lang="cs-CZ" sz="2000"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sz="2000" dirty="0" smtClean="0">
                <a:latin typeface="Calibri" panose="020F0502020204030204" pitchFamily="34" charset="0"/>
                <a:ea typeface="Times New Roman" panose="02020603050405020304" pitchFamily="18" charset="0"/>
                <a:cs typeface="Calibri" panose="020F0502020204030204" pitchFamily="34" charset="0"/>
              </a:rPr>
              <a:t>I=800-40i</a:t>
            </a:r>
          </a:p>
          <a:p>
            <a:pPr marL="114300" indent="0">
              <a:buNone/>
            </a:pPr>
            <a:endParaRPr lang="cs-CZ" sz="2000" b="1" dirty="0" smtClean="0">
              <a:latin typeface="Calibri" panose="020F0502020204030204" pitchFamily="34" charset="0"/>
              <a:ea typeface="Times New Roman" panose="02020603050405020304" pitchFamily="18" charset="0"/>
              <a:cs typeface="Calibri" panose="020F0502020204030204" pitchFamily="34" charset="0"/>
            </a:endParaRPr>
          </a:p>
          <a:p>
            <a:r>
              <a:rPr lang="cs-CZ" sz="2000" b="1" dirty="0">
                <a:solidFill>
                  <a:srgbClr val="C00000"/>
                </a:solidFill>
              </a:rPr>
              <a:t>Poptávku po penězích</a:t>
            </a:r>
            <a:endParaRPr lang="cs-CZ" sz="2000"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sz="2000" dirty="0" smtClean="0">
                <a:latin typeface="Calibri" panose="020F0502020204030204" pitchFamily="34" charset="0"/>
                <a:ea typeface="Times New Roman" panose="02020603050405020304" pitchFamily="18" charset="0"/>
                <a:cs typeface="Calibri" panose="020F0502020204030204" pitchFamily="34" charset="0"/>
              </a:rPr>
              <a:t>L=0,3Y- 60i</a:t>
            </a:r>
          </a:p>
          <a:p>
            <a:pPr marL="114300" indent="0">
              <a:buNone/>
            </a:pPr>
            <a:endParaRPr lang="cs-CZ" sz="2000" dirty="0">
              <a:latin typeface="Calibri" panose="020F0502020204030204" pitchFamily="34" charset="0"/>
              <a:ea typeface="Times New Roman" panose="02020603050405020304" pitchFamily="18" charset="0"/>
              <a:cs typeface="Calibri" panose="020F0502020204030204" pitchFamily="34" charset="0"/>
            </a:endParaRPr>
          </a:p>
          <a:p>
            <a:r>
              <a:rPr lang="cs-CZ" sz="2000" b="1" dirty="0" smtClean="0">
                <a:solidFill>
                  <a:srgbClr val="C00000"/>
                </a:solidFill>
                <a:latin typeface="Calibri" panose="020F0502020204030204" pitchFamily="34" charset="0"/>
                <a:cs typeface="Calibri" panose="020F0502020204030204" pitchFamily="34" charset="0"/>
              </a:rPr>
              <a:t>Reálné peněžní zůstatky</a:t>
            </a:r>
            <a:endParaRPr lang="cs-CZ" sz="2000"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r>
              <a:rPr lang="cs-CZ" sz="2000" dirty="0">
                <a:latin typeface="Calibri" panose="020F0502020204030204" pitchFamily="34" charset="0"/>
                <a:ea typeface="Times New Roman" panose="02020603050405020304" pitchFamily="18" charset="0"/>
                <a:cs typeface="Calibri" panose="020F0502020204030204" pitchFamily="34" charset="0"/>
              </a:rPr>
              <a:t>M/P=600</a:t>
            </a:r>
          </a:p>
          <a:p>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27676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3200" b="1" dirty="0">
                <a:solidFill>
                  <a:srgbClr val="C00000"/>
                </a:solidFill>
              </a:rPr>
              <a:t>Příklad č. 1:</a:t>
            </a:r>
          </a:p>
        </p:txBody>
      </p:sp>
      <p:sp>
        <p:nvSpPr>
          <p:cNvPr id="3" name="Zástupný symbol pro obsah 2"/>
          <p:cNvSpPr>
            <a:spLocks noGrp="1"/>
          </p:cNvSpPr>
          <p:nvPr>
            <p:ph type="body" idx="1"/>
          </p:nvPr>
        </p:nvSpPr>
        <p:spPr>
          <a:xfrm>
            <a:off x="216993" y="1069521"/>
            <a:ext cx="8469807" cy="5056643"/>
          </a:xfrm>
          <a:prstGeom prst="rect">
            <a:avLst/>
          </a:prstGeom>
        </p:spPr>
        <p:txBody>
          <a:bodyPr>
            <a:noAutofit/>
          </a:bodyPr>
          <a:lstStyle/>
          <a:p>
            <a:r>
              <a:rPr lang="cs-CZ" sz="2800" b="1" dirty="0" smtClean="0">
                <a:latin typeface="Calibri" panose="020F0502020204030204" pitchFamily="34" charset="0"/>
                <a:ea typeface="Times New Roman" panose="02020603050405020304" pitchFamily="18" charset="0"/>
                <a:cs typeface="Calibri" panose="020F0502020204030204" pitchFamily="34" charset="0"/>
              </a:rPr>
              <a:t>Znáte: C=0,7(1-t)Y, t= 0,3, I=800-40i, G=1000, L=0,3Y- 60i </a:t>
            </a:r>
            <a:r>
              <a:rPr lang="cs-CZ" sz="2800" b="1" dirty="0">
                <a:latin typeface="Calibri" panose="020F0502020204030204" pitchFamily="34" charset="0"/>
                <a:ea typeface="Times New Roman" panose="02020603050405020304" pitchFamily="18" charset="0"/>
                <a:cs typeface="Calibri" panose="020F0502020204030204" pitchFamily="34" charset="0"/>
              </a:rPr>
              <a:t>a </a:t>
            </a:r>
            <a:r>
              <a:rPr lang="cs-CZ" sz="2800" b="1" dirty="0" smtClean="0">
                <a:latin typeface="Calibri" panose="020F0502020204030204" pitchFamily="34" charset="0"/>
                <a:ea typeface="Times New Roman" panose="02020603050405020304" pitchFamily="18" charset="0"/>
                <a:cs typeface="Calibri" panose="020F0502020204030204" pitchFamily="34" charset="0"/>
              </a:rPr>
              <a:t>M/P=600</a:t>
            </a:r>
          </a:p>
          <a:p>
            <a:endParaRPr lang="cs-CZ" sz="1600" b="1" dirty="0" smtClean="0">
              <a:latin typeface="Calibri" panose="020F0502020204030204" pitchFamily="34" charset="0"/>
              <a:ea typeface="Times New Roman" panose="02020603050405020304" pitchFamily="18" charset="0"/>
              <a:cs typeface="Calibri" panose="020F0502020204030204" pitchFamily="34" charset="0"/>
            </a:endParaRPr>
          </a:p>
          <a:p>
            <a:pPr indent="-457200">
              <a:buAutoNum type="alphaLcParenR"/>
              <a:tabLst>
                <a:tab pos="270510" algn="l"/>
              </a:tabLst>
            </a:pPr>
            <a:r>
              <a:rPr lang="cs-CZ" sz="2000" b="1" dirty="0" smtClean="0">
                <a:latin typeface="Arial" panose="020B0604020202020204" pitchFamily="34" charset="0"/>
                <a:ea typeface="Times New Roman" panose="02020603050405020304" pitchFamily="18" charset="0"/>
              </a:rPr>
              <a:t>Kolik </a:t>
            </a:r>
            <a:r>
              <a:rPr lang="cs-CZ" sz="2000" b="1" dirty="0">
                <a:latin typeface="Arial" panose="020B0604020202020204" pitchFamily="34" charset="0"/>
                <a:ea typeface="Times New Roman" panose="02020603050405020304" pitchFamily="18" charset="0"/>
              </a:rPr>
              <a:t>činí koeficienty b, k, </a:t>
            </a:r>
            <a:r>
              <a:rPr lang="cs-CZ" sz="2000" b="1" dirty="0" smtClean="0">
                <a:latin typeface="Arial" panose="020B0604020202020204" pitchFamily="34" charset="0"/>
                <a:ea typeface="Times New Roman" panose="02020603050405020304" pitchFamily="18" charset="0"/>
              </a:rPr>
              <a:t>h</a:t>
            </a:r>
          </a:p>
          <a:p>
            <a:pPr indent="-457200">
              <a:buAutoNum type="alphaLcParenR"/>
              <a:tabLst>
                <a:tab pos="270510" algn="l"/>
              </a:tabLst>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výdajového </a:t>
            </a:r>
            <a:r>
              <a:rPr lang="cs-CZ" sz="2000" b="1" dirty="0" smtClean="0">
                <a:latin typeface="Arial" panose="020B0604020202020204" pitchFamily="34" charset="0"/>
                <a:ea typeface="Times New Roman" panose="02020603050405020304" pitchFamily="18" charset="0"/>
              </a:rPr>
              <a:t>multiplikátoru;</a:t>
            </a:r>
            <a:endParaRPr lang="cs-CZ" sz="2000" b="1" dirty="0">
              <a:latin typeface="Arial" panose="020B0604020202020204" pitchFamily="34" charset="0"/>
              <a:ea typeface="Times New Roman" panose="02020603050405020304" pitchFamily="18" charset="0"/>
            </a:endParaRPr>
          </a:p>
          <a:p>
            <a:pPr indent="-457200">
              <a:buFont typeface="+mj-lt"/>
              <a:buAutoNum type="alphaLcParenR" startAt="3"/>
              <a:tabLst>
                <a:tab pos="270510" algn="l"/>
              </a:tabLst>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autonomních </a:t>
            </a:r>
            <a:r>
              <a:rPr lang="cs-CZ" sz="2000" b="1" dirty="0" smtClean="0">
                <a:latin typeface="Arial" panose="020B0604020202020204" pitchFamily="34" charset="0"/>
                <a:ea typeface="Times New Roman" panose="02020603050405020304" pitchFamily="18" charset="0"/>
              </a:rPr>
              <a:t>výdajů;</a:t>
            </a:r>
          </a:p>
          <a:p>
            <a:pPr indent="-457200">
              <a:buFont typeface="+mj-lt"/>
              <a:buAutoNum type="alphaLcParenR" startAt="3"/>
              <a:tabLst>
                <a:tab pos="270510" algn="l"/>
              </a:tabLst>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multiplikátoru fiskální </a:t>
            </a:r>
            <a:r>
              <a:rPr lang="cs-CZ" sz="2000" b="1" dirty="0" smtClean="0">
                <a:latin typeface="Arial" panose="020B0604020202020204" pitchFamily="34" charset="0"/>
                <a:ea typeface="Times New Roman" panose="02020603050405020304" pitchFamily="18" charset="0"/>
              </a:rPr>
              <a:t>politiky;</a:t>
            </a:r>
          </a:p>
          <a:p>
            <a:pPr indent="-457200">
              <a:buFont typeface="+mj-lt"/>
              <a:buAutoNum type="alphaLcParenR" startAt="3"/>
              <a:tabLst>
                <a:tab pos="270510" algn="l"/>
              </a:tabLst>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multiplikátoru monetární </a:t>
            </a:r>
            <a:r>
              <a:rPr lang="cs-CZ" sz="2000" b="1" dirty="0" smtClean="0">
                <a:latin typeface="Arial" panose="020B0604020202020204" pitchFamily="34" charset="0"/>
                <a:ea typeface="Times New Roman" panose="02020603050405020304" pitchFamily="18" charset="0"/>
              </a:rPr>
              <a:t>politiky;</a:t>
            </a:r>
          </a:p>
          <a:p>
            <a:pPr indent="-457200">
              <a:buFont typeface="+mj-lt"/>
              <a:buAutoNum type="alphaLcParenR" startAt="3"/>
              <a:tabLst>
                <a:tab pos="270510" algn="l"/>
              </a:tabLst>
            </a:pPr>
            <a:r>
              <a:rPr lang="cs-CZ" sz="2000" b="1" dirty="0">
                <a:latin typeface="Arial" panose="020B0604020202020204" pitchFamily="34" charset="0"/>
                <a:ea typeface="Times New Roman" panose="02020603050405020304" pitchFamily="18" charset="0"/>
              </a:rPr>
              <a:t>Jaký je rovnovážný důchod </a:t>
            </a:r>
            <a:r>
              <a:rPr lang="cs-CZ" sz="2000" b="1" dirty="0" smtClean="0">
                <a:latin typeface="Arial" panose="020B0604020202020204" pitchFamily="34" charset="0"/>
                <a:ea typeface="Times New Roman" panose="02020603050405020304" pitchFamily="18" charset="0"/>
              </a:rPr>
              <a:t>(</a:t>
            </a:r>
            <a:r>
              <a:rPr lang="cs-CZ" sz="2000" b="1" dirty="0">
                <a:latin typeface="Arial" panose="020B0604020202020204" pitchFamily="34" charset="0"/>
                <a:ea typeface="Times New Roman" panose="02020603050405020304" pitchFamily="18" charset="0"/>
              </a:rPr>
              <a:t>využijte multiplikátor fiskální politiky</a:t>
            </a:r>
            <a:r>
              <a:rPr lang="cs-CZ" sz="2000" b="1" dirty="0" smtClean="0">
                <a:latin typeface="Arial" panose="020B0604020202020204" pitchFamily="34" charset="0"/>
                <a:ea typeface="Times New Roman" panose="02020603050405020304" pitchFamily="18" charset="0"/>
              </a:rPr>
              <a:t>);</a:t>
            </a:r>
          </a:p>
          <a:p>
            <a:pPr indent="-457200">
              <a:buFont typeface="+mj-lt"/>
              <a:buAutoNum type="alphaLcParenR" startAt="3"/>
              <a:tabLst>
                <a:tab pos="270510" algn="l"/>
              </a:tabLst>
            </a:pPr>
            <a:r>
              <a:rPr lang="cs-CZ" sz="2000" b="1" dirty="0">
                <a:latin typeface="Arial" panose="020B0604020202020204" pitchFamily="34" charset="0"/>
                <a:ea typeface="Times New Roman" panose="02020603050405020304" pitchFamily="18" charset="0"/>
              </a:rPr>
              <a:t>Jaká je rovnice křivky </a:t>
            </a:r>
            <a:r>
              <a:rPr lang="cs-CZ" sz="2000" b="1" dirty="0" smtClean="0">
                <a:latin typeface="Arial" panose="020B0604020202020204" pitchFamily="34" charset="0"/>
                <a:ea typeface="Times New Roman" panose="02020603050405020304" pitchFamily="18" charset="0"/>
              </a:rPr>
              <a:t>IS;</a:t>
            </a:r>
          </a:p>
          <a:p>
            <a:pPr indent="-457200">
              <a:buFont typeface="+mj-lt"/>
              <a:buAutoNum type="alphaLcParenR" startAt="3"/>
              <a:tabLst>
                <a:tab pos="270510" algn="l"/>
              </a:tabLst>
            </a:pPr>
            <a:r>
              <a:rPr lang="cs-CZ" sz="2000" b="1" dirty="0" smtClean="0">
                <a:latin typeface="Arial" panose="020B0604020202020204" pitchFamily="34" charset="0"/>
                <a:ea typeface="Times New Roman" panose="02020603050405020304" pitchFamily="18" charset="0"/>
              </a:rPr>
              <a:t>Jaká je rovnice křivky LM;</a:t>
            </a:r>
          </a:p>
          <a:p>
            <a:pPr indent="-457200">
              <a:buFont typeface="+mj-lt"/>
              <a:buAutoNum type="alphaLcParenR" startAt="3"/>
              <a:tabLst>
                <a:tab pos="270510" algn="l"/>
              </a:tabLst>
            </a:pPr>
            <a:r>
              <a:rPr lang="cs-CZ" sz="2000" b="1" dirty="0" smtClean="0">
                <a:latin typeface="Arial" panose="020B0604020202020204" pitchFamily="34" charset="0"/>
                <a:ea typeface="Times New Roman" panose="02020603050405020304" pitchFamily="18" charset="0"/>
              </a:rPr>
              <a:t>Vláda </a:t>
            </a:r>
            <a:r>
              <a:rPr lang="cs-CZ" sz="2000" b="1" dirty="0">
                <a:latin typeface="Arial" panose="020B0604020202020204" pitchFamily="34" charset="0"/>
                <a:ea typeface="Times New Roman" panose="02020603050405020304" pitchFamily="18" charset="0"/>
              </a:rPr>
              <a:t>zvýší vládní výdaje o </a:t>
            </a:r>
            <a:r>
              <a:rPr lang="cs-CZ" sz="2000" b="1" dirty="0" smtClean="0">
                <a:latin typeface="Arial" panose="020B0604020202020204" pitchFamily="34" charset="0"/>
                <a:ea typeface="Times New Roman" panose="02020603050405020304" pitchFamily="18" charset="0"/>
              </a:rPr>
              <a:t>100 =&gt; </a:t>
            </a:r>
            <a:r>
              <a:rPr lang="cs-CZ" sz="2000" b="1" dirty="0" smtClean="0">
                <a:solidFill>
                  <a:srgbClr val="C00000"/>
                </a:solidFill>
                <a:latin typeface="Arial" panose="020B0604020202020204" pitchFamily="34" charset="0"/>
                <a:ea typeface="Times New Roman" panose="02020603050405020304" pitchFamily="18" charset="0"/>
              </a:rPr>
              <a:t>Určete velikost vytěsnění.</a:t>
            </a:r>
          </a:p>
          <a:p>
            <a:pPr indent="-457200">
              <a:buFont typeface="+mj-lt"/>
              <a:buAutoNum type="alphaLcParenR" startAt="3"/>
              <a:tabLst>
                <a:tab pos="270510" algn="l"/>
              </a:tabLst>
            </a:pPr>
            <a:endParaRPr lang="cs-CZ" sz="2000" b="1" dirty="0" smtClean="0">
              <a:latin typeface="Arial" panose="020B0604020202020204" pitchFamily="34" charset="0"/>
              <a:ea typeface="Times New Roman" panose="02020603050405020304" pitchFamily="18" charset="0"/>
            </a:endParaRPr>
          </a:p>
          <a:p>
            <a:pPr indent="-457200">
              <a:buFont typeface="+mj-lt"/>
              <a:buAutoNum type="alphaLcParenR" startAt="3"/>
              <a:tabLst>
                <a:tab pos="270510" algn="l"/>
              </a:tabLst>
            </a:pPr>
            <a:endParaRPr lang="cs-CZ" sz="2000" b="1" dirty="0">
              <a:latin typeface="Arial" panose="020B0604020202020204" pitchFamily="34" charset="0"/>
              <a:ea typeface="Times New Roman" panose="02020603050405020304" pitchFamily="18" charset="0"/>
            </a:endParaRPr>
          </a:p>
          <a:p>
            <a:pPr indent="-457200">
              <a:buFont typeface="+mj-lt"/>
              <a:buAutoNum type="alphaLcParenR" startAt="3"/>
              <a:tabLst>
                <a:tab pos="270510" algn="l"/>
              </a:tabLst>
            </a:pPr>
            <a:endParaRPr lang="cs-CZ" sz="2000" b="1" dirty="0">
              <a:latin typeface="Arial" panose="020B0604020202020204" pitchFamily="34" charset="0"/>
              <a:ea typeface="Times New Roman" panose="02020603050405020304" pitchFamily="18" charset="0"/>
            </a:endParaRPr>
          </a:p>
          <a:p>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02392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458967" y="12516"/>
            <a:ext cx="7886700" cy="1325563"/>
          </a:xfrm>
        </p:spPr>
        <p:txBody>
          <a:bodyPr>
            <a:normAutofit/>
          </a:bodyPr>
          <a:lstStyle/>
          <a:p>
            <a:r>
              <a:rPr lang="cs-CZ" sz="3600" b="1" dirty="0">
                <a:solidFill>
                  <a:srgbClr val="C00000"/>
                </a:solidFill>
                <a:latin typeface="+mn-lt"/>
              </a:rPr>
              <a:t>Určení rovnovážné produkce</a:t>
            </a:r>
          </a:p>
        </p:txBody>
      </p:sp>
      <p:sp>
        <p:nvSpPr>
          <p:cNvPr id="3" name="Zástupný symbol pro obsah 2"/>
          <p:cNvSpPr>
            <a:spLocks noGrp="1"/>
          </p:cNvSpPr>
          <p:nvPr>
            <p:ph idx="1"/>
          </p:nvPr>
        </p:nvSpPr>
        <p:spPr>
          <a:xfrm>
            <a:off x="457200" y="1600201"/>
            <a:ext cx="8229600" cy="4443984"/>
          </a:xfrm>
          <a:prstGeom prst="rect">
            <a:avLst/>
          </a:prstGeom>
        </p:spPr>
        <p:txBody>
          <a:bodyPr>
            <a:noAutofit/>
          </a:bodyPr>
          <a:lstStyle/>
          <a:p>
            <a:endParaRPr lang="cs-CZ" sz="2800" dirty="0"/>
          </a:p>
          <a:p>
            <a:endParaRPr lang="cs-CZ" sz="2800" dirty="0"/>
          </a:p>
          <a:p>
            <a:endParaRPr lang="cs-CZ" sz="2800" dirty="0"/>
          </a:p>
          <a:p>
            <a:endParaRPr lang="cs-CZ" sz="2800" dirty="0"/>
          </a:p>
          <a:p>
            <a:endParaRPr lang="cs-CZ" sz="2800" dirty="0"/>
          </a:p>
          <a:p>
            <a:endParaRPr lang="cs-CZ" sz="2800" dirty="0"/>
          </a:p>
          <a:p>
            <a:endParaRPr lang="cs-CZ" sz="2800" dirty="0"/>
          </a:p>
          <a:p>
            <a:r>
              <a:rPr lang="cs-CZ" sz="1800" dirty="0"/>
              <a:t>AD = zboží, které lidé plánují koupit;</a:t>
            </a:r>
          </a:p>
          <a:p>
            <a:r>
              <a:rPr lang="cs-CZ" sz="1800" dirty="0"/>
              <a:t>AE(Y) = zboží, které lidé skutečně koupili;</a:t>
            </a:r>
          </a:p>
          <a:p>
            <a:r>
              <a:rPr lang="cs-CZ" sz="1800" dirty="0"/>
              <a:t>Y = AD =&gt; neplánované investice IU = 0;</a:t>
            </a:r>
          </a:p>
          <a:p>
            <a:r>
              <a:rPr lang="cs-CZ" sz="1800" dirty="0"/>
              <a:t>IU = Y-AD</a:t>
            </a:r>
          </a:p>
        </p:txBody>
      </p:sp>
      <p:pic>
        <p:nvPicPr>
          <p:cNvPr id="2" name="Obrázek 1"/>
          <p:cNvPicPr>
            <a:picLocks noChangeAspect="1"/>
          </p:cNvPicPr>
          <p:nvPr/>
        </p:nvPicPr>
        <p:blipFill rotWithShape="1">
          <a:blip r:embed="rId3"/>
          <a:srcRect l="20779" t="24170" r="22327" b="25359"/>
          <a:stretch/>
        </p:blipFill>
        <p:spPr>
          <a:xfrm>
            <a:off x="457200" y="1075957"/>
            <a:ext cx="8037576" cy="3926585"/>
          </a:xfrm>
          <a:prstGeom prst="rect">
            <a:avLst/>
          </a:prstGeom>
        </p:spPr>
      </p:pic>
    </p:spTree>
    <p:extLst>
      <p:ext uri="{BB962C8B-B14F-4D97-AF65-F5344CB8AC3E}">
        <p14:creationId xmlns:p14="http://schemas.microsoft.com/office/powerpoint/2010/main" val="35008870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3200" b="1" dirty="0">
                <a:solidFill>
                  <a:srgbClr val="C00000"/>
                </a:solidFill>
              </a:rPr>
              <a:t>Příklad č. 1:</a:t>
            </a:r>
          </a:p>
        </p:txBody>
      </p:sp>
      <mc:AlternateContent xmlns:mc="http://schemas.openxmlformats.org/markup-compatibility/2006" xmlns:a14="http://schemas.microsoft.com/office/drawing/2010/main">
        <mc:Choice Requires="a14">
          <p:sp>
            <p:nvSpPr>
              <p:cNvPr id="3" name="Zástupný symbol pro obsah 2"/>
              <p:cNvSpPr>
                <a:spLocks noGrp="1"/>
              </p:cNvSpPr>
              <p:nvPr>
                <p:ph type="body" idx="1"/>
              </p:nvPr>
            </p:nvSpPr>
            <p:spPr>
              <a:xfrm>
                <a:off x="216993" y="1031421"/>
                <a:ext cx="8469807" cy="5056643"/>
              </a:xfrm>
              <a:prstGeom prst="rect">
                <a:avLst/>
              </a:prstGeom>
            </p:spPr>
            <p:txBody>
              <a:bodyPr>
                <a:noAutofit/>
              </a:bodyPr>
              <a:lstStyle/>
              <a:p>
                <a:r>
                  <a:rPr lang="cs-CZ" sz="2800" b="1" dirty="0" smtClean="0">
                    <a:latin typeface="Calibri" panose="020F0502020204030204" pitchFamily="34" charset="0"/>
                    <a:ea typeface="Times New Roman" panose="02020603050405020304" pitchFamily="18" charset="0"/>
                    <a:cs typeface="Calibri" panose="020F0502020204030204" pitchFamily="34" charset="0"/>
                  </a:rPr>
                  <a:t>Znáte: C=0,7(1-t)Y, t= 0,3, I=800-40i, G=1000, L=0,3Y- 60i </a:t>
                </a:r>
                <a:r>
                  <a:rPr lang="cs-CZ" sz="2800" b="1" dirty="0">
                    <a:latin typeface="Calibri" panose="020F0502020204030204" pitchFamily="34" charset="0"/>
                    <a:ea typeface="Times New Roman" panose="02020603050405020304" pitchFamily="18" charset="0"/>
                    <a:cs typeface="Calibri" panose="020F0502020204030204" pitchFamily="34" charset="0"/>
                  </a:rPr>
                  <a:t>a </a:t>
                </a:r>
                <a:r>
                  <a:rPr lang="cs-CZ" sz="2800" b="1" dirty="0" smtClean="0">
                    <a:latin typeface="Calibri" panose="020F0502020204030204" pitchFamily="34" charset="0"/>
                    <a:ea typeface="Times New Roman" panose="02020603050405020304" pitchFamily="18" charset="0"/>
                    <a:cs typeface="Calibri" panose="020F0502020204030204" pitchFamily="34" charset="0"/>
                  </a:rPr>
                  <a:t>M/P=600</a:t>
                </a:r>
              </a:p>
              <a:p>
                <a:pPr marL="114300" indent="0">
                  <a:buNone/>
                </a:pPr>
                <a:endParaRPr lang="cs-CZ" sz="2800" b="1" dirty="0" smtClean="0">
                  <a:latin typeface="Calibri" panose="020F0502020204030204" pitchFamily="34" charset="0"/>
                  <a:ea typeface="Times New Roman" panose="02020603050405020304" pitchFamily="18" charset="0"/>
                  <a:cs typeface="Calibri" panose="020F0502020204030204" pitchFamily="34" charset="0"/>
                </a:endParaRPr>
              </a:p>
              <a:p>
                <a:pPr indent="-457200">
                  <a:buAutoNum type="alphaLcParenR"/>
                  <a:tabLst>
                    <a:tab pos="270510" algn="l"/>
                  </a:tabLst>
                </a:pPr>
                <a:r>
                  <a:rPr lang="cs-CZ" sz="2000" b="1" dirty="0" smtClean="0">
                    <a:latin typeface="Arial" panose="020B0604020202020204" pitchFamily="34" charset="0"/>
                    <a:ea typeface="Times New Roman" panose="02020603050405020304" pitchFamily="18" charset="0"/>
                  </a:rPr>
                  <a:t>Kolik </a:t>
                </a:r>
                <a:r>
                  <a:rPr lang="cs-CZ" sz="2000" b="1" dirty="0">
                    <a:latin typeface="Arial" panose="020B0604020202020204" pitchFamily="34" charset="0"/>
                    <a:ea typeface="Times New Roman" panose="02020603050405020304" pitchFamily="18" charset="0"/>
                  </a:rPr>
                  <a:t>činí koeficienty b, k, </a:t>
                </a:r>
                <a:r>
                  <a:rPr lang="cs-CZ" sz="2000" b="1" dirty="0" smtClean="0">
                    <a:latin typeface="Arial" panose="020B0604020202020204" pitchFamily="34" charset="0"/>
                    <a:ea typeface="Times New Roman" panose="02020603050405020304" pitchFamily="18" charset="0"/>
                  </a:rPr>
                  <a:t>h</a:t>
                </a:r>
              </a:p>
              <a:p>
                <a:pPr marL="0" indent="0">
                  <a:buNone/>
                  <a:tabLst>
                    <a:tab pos="270510" algn="l"/>
                  </a:tabLst>
                </a:pPr>
                <a:r>
                  <a:rPr lang="cs-CZ" sz="2000" b="1" dirty="0">
                    <a:latin typeface="Arial" panose="020B0604020202020204" pitchFamily="34" charset="0"/>
                    <a:ea typeface="Times New Roman" panose="02020603050405020304" pitchFamily="18" charset="0"/>
                  </a:rPr>
                  <a:t>		</a:t>
                </a:r>
                <a:r>
                  <a:rPr lang="cs-CZ" sz="1600" dirty="0">
                    <a:solidFill>
                      <a:srgbClr val="000000"/>
                    </a:solidFill>
                    <a:latin typeface="Arial" panose="020B0604020202020204" pitchFamily="34" charset="0"/>
                    <a:ea typeface="Times New Roman" panose="02020603050405020304" pitchFamily="18" charset="0"/>
                  </a:rPr>
                  <a:t>b = </a:t>
                </a:r>
                <a:r>
                  <a:rPr lang="cs-CZ" sz="1600" dirty="0" smtClean="0">
                    <a:solidFill>
                      <a:srgbClr val="000000"/>
                    </a:solidFill>
                    <a:latin typeface="Arial" panose="020B0604020202020204" pitchFamily="34" charset="0"/>
                    <a:ea typeface="Times New Roman" panose="02020603050405020304" pitchFamily="18" charset="0"/>
                  </a:rPr>
                  <a:t>40,</a:t>
                </a:r>
              </a:p>
              <a:p>
                <a:pPr marL="0" indent="0">
                  <a:buNone/>
                  <a:tabLst>
                    <a:tab pos="270510" algn="l"/>
                  </a:tabLst>
                </a:pPr>
                <a:r>
                  <a:rPr lang="cs-CZ" sz="1600" dirty="0">
                    <a:solidFill>
                      <a:srgbClr val="000000"/>
                    </a:solidFill>
                    <a:latin typeface="Arial" panose="020B0604020202020204" pitchFamily="34" charset="0"/>
                    <a:ea typeface="Times New Roman" panose="02020603050405020304" pitchFamily="18" charset="0"/>
                  </a:rPr>
                  <a:t>	</a:t>
                </a:r>
                <a:r>
                  <a:rPr lang="cs-CZ" sz="1600" dirty="0" smtClean="0">
                    <a:solidFill>
                      <a:srgbClr val="000000"/>
                    </a:solidFill>
                    <a:latin typeface="Arial" panose="020B0604020202020204" pitchFamily="34" charset="0"/>
                    <a:ea typeface="Times New Roman" panose="02020603050405020304" pitchFamily="18" charset="0"/>
                  </a:rPr>
                  <a:t>	k </a:t>
                </a:r>
                <a:r>
                  <a:rPr lang="cs-CZ" sz="1600" dirty="0">
                    <a:solidFill>
                      <a:srgbClr val="000000"/>
                    </a:solidFill>
                    <a:latin typeface="Arial" panose="020B0604020202020204" pitchFamily="34" charset="0"/>
                    <a:ea typeface="Times New Roman" panose="02020603050405020304" pitchFamily="18" charset="0"/>
                  </a:rPr>
                  <a:t>= </a:t>
                </a:r>
                <a:r>
                  <a:rPr lang="cs-CZ" sz="1600" dirty="0" smtClean="0">
                    <a:solidFill>
                      <a:srgbClr val="000000"/>
                    </a:solidFill>
                    <a:latin typeface="Arial" panose="020B0604020202020204" pitchFamily="34" charset="0"/>
                    <a:ea typeface="Times New Roman" panose="02020603050405020304" pitchFamily="18" charset="0"/>
                  </a:rPr>
                  <a:t>0,3,</a:t>
                </a:r>
              </a:p>
              <a:p>
                <a:pPr marL="0" indent="0">
                  <a:buNone/>
                  <a:tabLst>
                    <a:tab pos="270510" algn="l"/>
                  </a:tabLst>
                </a:pPr>
                <a:r>
                  <a:rPr lang="cs-CZ" sz="1600" dirty="0">
                    <a:solidFill>
                      <a:srgbClr val="000000"/>
                    </a:solidFill>
                    <a:latin typeface="Arial" panose="020B0604020202020204" pitchFamily="34" charset="0"/>
                    <a:ea typeface="Times New Roman" panose="02020603050405020304" pitchFamily="18" charset="0"/>
                  </a:rPr>
                  <a:t>	</a:t>
                </a:r>
                <a:r>
                  <a:rPr lang="cs-CZ" sz="1600" dirty="0" smtClean="0">
                    <a:solidFill>
                      <a:srgbClr val="000000"/>
                    </a:solidFill>
                    <a:latin typeface="Arial" panose="020B0604020202020204" pitchFamily="34" charset="0"/>
                    <a:ea typeface="Times New Roman" panose="02020603050405020304" pitchFamily="18" charset="0"/>
                  </a:rPr>
                  <a:t>	h </a:t>
                </a:r>
                <a:r>
                  <a:rPr lang="cs-CZ" sz="1600" dirty="0">
                    <a:solidFill>
                      <a:srgbClr val="000000"/>
                    </a:solidFill>
                    <a:latin typeface="Arial" panose="020B0604020202020204" pitchFamily="34" charset="0"/>
                    <a:ea typeface="Times New Roman" panose="02020603050405020304" pitchFamily="18" charset="0"/>
                  </a:rPr>
                  <a:t>= </a:t>
                </a:r>
                <a:r>
                  <a:rPr lang="cs-CZ" sz="1600" dirty="0" smtClean="0">
                    <a:solidFill>
                      <a:srgbClr val="000000"/>
                    </a:solidFill>
                    <a:latin typeface="Arial" panose="020B0604020202020204" pitchFamily="34" charset="0"/>
                    <a:ea typeface="Times New Roman" panose="02020603050405020304" pitchFamily="18" charset="0"/>
                  </a:rPr>
                  <a:t>60.</a:t>
                </a:r>
                <a:endParaRPr lang="cs-CZ" sz="1600" dirty="0">
                  <a:solidFill>
                    <a:srgbClr val="000000"/>
                  </a:solidFill>
                  <a:latin typeface="Arial" panose="020B0604020202020204" pitchFamily="34" charset="0"/>
                  <a:ea typeface="Times New Roman" panose="02020603050405020304" pitchFamily="18" charset="0"/>
                </a:endParaRPr>
              </a:p>
              <a:p>
                <a:pPr indent="-457200">
                  <a:buFont typeface="+mj-lt"/>
                  <a:buAutoNum type="alphaLcParenR" startAt="2"/>
                  <a:tabLst>
                    <a:tab pos="270510" algn="l"/>
                  </a:tabLst>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výdajového </a:t>
                </a:r>
                <a:r>
                  <a:rPr lang="cs-CZ" sz="2000" b="1" dirty="0" smtClean="0">
                    <a:latin typeface="Arial" panose="020B0604020202020204" pitchFamily="34" charset="0"/>
                    <a:ea typeface="Times New Roman" panose="02020603050405020304" pitchFamily="18" charset="0"/>
                  </a:rPr>
                  <a:t>multiplikátoru;</a:t>
                </a:r>
              </a:p>
              <a:p>
                <a:pPr marL="0" indent="0">
                  <a:buNone/>
                  <a:tabLst>
                    <a:tab pos="270510" algn="l"/>
                  </a:tabLst>
                </a:pPr>
                <a14:m>
                  <m:oMath xmlns:m="http://schemas.openxmlformats.org/officeDocument/2006/math">
                    <m:r>
                      <a:rPr lang="cs-CZ" sz="2000" b="0" i="1" smtClean="0">
                        <a:latin typeface="Cambria Math" panose="02040503050406030204" pitchFamily="18" charset="0"/>
                        <a:ea typeface="Cambria Math" panose="02040503050406030204" pitchFamily="18" charset="0"/>
                      </a:rPr>
                      <m:t>𝛼</m:t>
                    </m:r>
                    <m:r>
                      <a:rPr lang="cs-CZ" sz="2000" b="0" i="1" smtClean="0">
                        <a:latin typeface="Cambria Math" panose="02040503050406030204" pitchFamily="18" charset="0"/>
                        <a:ea typeface="Cambria Math" panose="02040503050406030204" pitchFamily="18" charset="0"/>
                      </a:rPr>
                      <m:t>= </m:t>
                    </m:r>
                    <m:f>
                      <m:fPr>
                        <m:ctrlPr>
                          <a:rPr lang="cs-CZ" sz="2000" i="1" smtClean="0">
                            <a:latin typeface="Cambria Math" panose="02040503050406030204" pitchFamily="18" charset="0"/>
                            <a:ea typeface="Cambria Math" panose="02040503050406030204" pitchFamily="18" charset="0"/>
                          </a:rPr>
                        </m:ctrlPr>
                      </m:fPr>
                      <m:num>
                        <m:r>
                          <a:rPr lang="cs-CZ" sz="2000" b="0" i="1" smtClean="0">
                            <a:latin typeface="Cambria Math" panose="02040503050406030204" pitchFamily="18" charset="0"/>
                            <a:ea typeface="Cambria Math" panose="02040503050406030204" pitchFamily="18" charset="0"/>
                          </a:rPr>
                          <m:t>1</m:t>
                        </m:r>
                      </m:num>
                      <m:den>
                        <m:r>
                          <a:rPr lang="cs-CZ" sz="2000" b="0" i="1" smtClean="0">
                            <a:latin typeface="Cambria Math" panose="02040503050406030204" pitchFamily="18" charset="0"/>
                            <a:ea typeface="Cambria Math" panose="02040503050406030204" pitchFamily="18" charset="0"/>
                          </a:rPr>
                          <m:t>1−</m:t>
                        </m:r>
                        <m:r>
                          <a:rPr lang="cs-CZ" sz="2000" b="0" i="1" smtClean="0">
                            <a:latin typeface="Cambria Math" panose="02040503050406030204" pitchFamily="18" charset="0"/>
                            <a:ea typeface="Cambria Math" panose="02040503050406030204" pitchFamily="18" charset="0"/>
                          </a:rPr>
                          <m:t>𝑐</m:t>
                        </m:r>
                        <m:r>
                          <a:rPr lang="cs-CZ" sz="2000" b="0" i="1" smtClean="0">
                            <a:latin typeface="Cambria Math" panose="02040503050406030204" pitchFamily="18" charset="0"/>
                            <a:ea typeface="Cambria Math" panose="02040503050406030204" pitchFamily="18" charset="0"/>
                          </a:rPr>
                          <m:t> (1−</m:t>
                        </m:r>
                        <m:r>
                          <a:rPr lang="cs-CZ" sz="2000" b="0" i="1" smtClean="0">
                            <a:latin typeface="Cambria Math" panose="02040503050406030204" pitchFamily="18" charset="0"/>
                            <a:ea typeface="Cambria Math" panose="02040503050406030204" pitchFamily="18" charset="0"/>
                          </a:rPr>
                          <m:t>𝑡</m:t>
                        </m:r>
                        <m:r>
                          <a:rPr lang="cs-CZ" sz="2000" b="0" i="1" smtClean="0">
                            <a:latin typeface="Cambria Math" panose="02040503050406030204" pitchFamily="18" charset="0"/>
                            <a:ea typeface="Cambria Math" panose="02040503050406030204" pitchFamily="18" charset="0"/>
                          </a:rPr>
                          <m:t>)</m:t>
                        </m:r>
                      </m:den>
                    </m:f>
                  </m:oMath>
                </a14:m>
                <a:r>
                  <a:rPr lang="cs-CZ" sz="2000" dirty="0" smtClean="0">
                    <a:latin typeface="Arial" panose="020B0604020202020204" pitchFamily="34" charset="0"/>
                    <a:ea typeface="Times New Roman" panose="02020603050405020304" pitchFamily="18" charset="0"/>
                  </a:rPr>
                  <a:t> 	</a:t>
                </a:r>
                <a:endParaRPr lang="cs-CZ" sz="2000" i="1" dirty="0" smtClean="0">
                  <a:latin typeface="Cambria Math" panose="02040503050406030204" pitchFamily="18" charset="0"/>
                  <a:ea typeface="Cambria Math" panose="02040503050406030204" pitchFamily="18" charset="0"/>
                </a:endParaRPr>
              </a:p>
              <a:p>
                <a:pPr marL="0" indent="0">
                  <a:buNone/>
                  <a:tabLst>
                    <a:tab pos="270510" algn="l"/>
                  </a:tabLst>
                </a:pPr>
                <a14:m>
                  <m:oMath xmlns:m="http://schemas.openxmlformats.org/officeDocument/2006/math">
                    <m:r>
                      <a:rPr lang="cs-CZ" sz="2000" i="1">
                        <a:latin typeface="Cambria Math" panose="02040503050406030204" pitchFamily="18" charset="0"/>
                        <a:ea typeface="Cambria Math" panose="02040503050406030204" pitchFamily="18" charset="0"/>
                      </a:rPr>
                      <m:t>𝛼</m:t>
                    </m:r>
                    <m:r>
                      <a:rPr lang="cs-CZ" sz="2000" i="1">
                        <a:latin typeface="Cambria Math" panose="02040503050406030204" pitchFamily="18" charset="0"/>
                        <a:ea typeface="Cambria Math" panose="02040503050406030204" pitchFamily="18" charset="0"/>
                      </a:rPr>
                      <m:t>= </m:t>
                    </m:r>
                    <m:f>
                      <m:fPr>
                        <m:ctrlPr>
                          <a:rPr lang="cs-CZ" sz="2000" i="1">
                            <a:latin typeface="Cambria Math" panose="02040503050406030204" pitchFamily="18" charset="0"/>
                            <a:ea typeface="Cambria Math" panose="02040503050406030204" pitchFamily="18" charset="0"/>
                          </a:rPr>
                        </m:ctrlPr>
                      </m:fPr>
                      <m:num>
                        <m:r>
                          <a:rPr lang="cs-CZ" sz="2000" i="1">
                            <a:latin typeface="Cambria Math" panose="02040503050406030204" pitchFamily="18" charset="0"/>
                            <a:ea typeface="Cambria Math" panose="02040503050406030204" pitchFamily="18" charset="0"/>
                          </a:rPr>
                          <m:t>1</m:t>
                        </m:r>
                      </m:num>
                      <m:den>
                        <m:r>
                          <a:rPr lang="cs-CZ" sz="2000" i="1">
                            <a:latin typeface="Cambria Math" panose="02040503050406030204" pitchFamily="18" charset="0"/>
                            <a:ea typeface="Cambria Math" panose="02040503050406030204" pitchFamily="18" charset="0"/>
                          </a:rPr>
                          <m:t>1−</m:t>
                        </m:r>
                        <m:r>
                          <a:rPr lang="cs-CZ" sz="2000" b="0" i="1" smtClean="0">
                            <a:latin typeface="Cambria Math" panose="02040503050406030204" pitchFamily="18" charset="0"/>
                            <a:ea typeface="Cambria Math" panose="02040503050406030204" pitchFamily="18" charset="0"/>
                          </a:rPr>
                          <m:t>0,7</m:t>
                        </m:r>
                        <m:r>
                          <a:rPr lang="cs-CZ" sz="2000" i="1">
                            <a:latin typeface="Cambria Math" panose="02040503050406030204" pitchFamily="18" charset="0"/>
                            <a:ea typeface="Cambria Math" panose="02040503050406030204" pitchFamily="18" charset="0"/>
                          </a:rPr>
                          <m:t> (1−</m:t>
                        </m:r>
                        <m:r>
                          <a:rPr lang="cs-CZ" sz="2000" b="0" i="1" smtClean="0">
                            <a:latin typeface="Cambria Math" panose="02040503050406030204" pitchFamily="18" charset="0"/>
                            <a:ea typeface="Cambria Math" panose="02040503050406030204" pitchFamily="18" charset="0"/>
                          </a:rPr>
                          <m:t>0,3</m:t>
                        </m:r>
                        <m:r>
                          <a:rPr lang="cs-CZ" sz="2000" i="1">
                            <a:latin typeface="Cambria Math" panose="02040503050406030204" pitchFamily="18" charset="0"/>
                            <a:ea typeface="Cambria Math" panose="02040503050406030204" pitchFamily="18" charset="0"/>
                          </a:rPr>
                          <m:t>)</m:t>
                        </m:r>
                      </m:den>
                    </m:f>
                  </m:oMath>
                </a14:m>
                <a:r>
                  <a:rPr lang="cs-CZ" sz="2000" dirty="0" smtClean="0">
                    <a:latin typeface="Arial" panose="020B0604020202020204" pitchFamily="34" charset="0"/>
                    <a:ea typeface="Times New Roman" panose="02020603050405020304" pitchFamily="18" charset="0"/>
                  </a:rPr>
                  <a:t>	    </a:t>
                </a:r>
              </a:p>
              <a:p>
                <a:pPr marL="0" indent="0">
                  <a:buNone/>
                  <a:tabLst>
                    <a:tab pos="270510" algn="l"/>
                  </a:tabLst>
                </a:pPr>
                <a14:m>
                  <m:oMathPara xmlns:m="http://schemas.openxmlformats.org/officeDocument/2006/math">
                    <m:oMathParaPr>
                      <m:jc m:val="left"/>
                    </m:oMathParaPr>
                    <m:oMath xmlns:m="http://schemas.openxmlformats.org/officeDocument/2006/math">
                      <m:r>
                        <a:rPr lang="cs-CZ" sz="2000" b="1" i="1">
                          <a:latin typeface="Cambria Math" panose="02040503050406030204" pitchFamily="18" charset="0"/>
                          <a:ea typeface="Cambria Math" panose="02040503050406030204" pitchFamily="18" charset="0"/>
                        </a:rPr>
                        <m:t>𝜶</m:t>
                      </m:r>
                      <m:r>
                        <a:rPr lang="cs-CZ" sz="2000" b="1" i="1">
                          <a:latin typeface="Cambria Math" panose="02040503050406030204" pitchFamily="18" charset="0"/>
                          <a:ea typeface="Cambria Math" panose="02040503050406030204" pitchFamily="18" charset="0"/>
                        </a:rPr>
                        <m:t>=</m:t>
                      </m:r>
                      <m:r>
                        <a:rPr lang="cs-CZ" sz="2000" b="1" i="1" smtClean="0">
                          <a:latin typeface="Cambria Math" panose="02040503050406030204" pitchFamily="18" charset="0"/>
                          <a:ea typeface="Cambria Math" panose="02040503050406030204" pitchFamily="18" charset="0"/>
                        </a:rPr>
                        <m:t>𝟏</m:t>
                      </m:r>
                      <m:r>
                        <a:rPr lang="cs-CZ" sz="2000" b="1" i="1" smtClean="0">
                          <a:latin typeface="Cambria Math" panose="02040503050406030204" pitchFamily="18" charset="0"/>
                          <a:ea typeface="Cambria Math" panose="02040503050406030204" pitchFamily="18" charset="0"/>
                        </a:rPr>
                        <m:t>,</m:t>
                      </m:r>
                      <m:r>
                        <a:rPr lang="cs-CZ" sz="2000" b="1" i="1" smtClean="0">
                          <a:latin typeface="Cambria Math" panose="02040503050406030204" pitchFamily="18" charset="0"/>
                          <a:ea typeface="Cambria Math" panose="02040503050406030204" pitchFamily="18" charset="0"/>
                        </a:rPr>
                        <m:t>𝟗𝟔</m:t>
                      </m:r>
                    </m:oMath>
                  </m:oMathPara>
                </a14:m>
                <a:endParaRPr lang="cs-CZ" sz="2000" b="1" dirty="0">
                  <a:latin typeface="Arial" panose="020B0604020202020204" pitchFamily="34" charset="0"/>
                  <a:ea typeface="Times New Roman" panose="02020603050405020304" pitchFamily="18" charset="0"/>
                </a:endParaRPr>
              </a:p>
              <a:p>
                <a:pPr marL="0" indent="0">
                  <a:buNone/>
                  <a:tabLst>
                    <a:tab pos="270510" algn="l"/>
                  </a:tabLst>
                </a:pPr>
                <a:endParaRPr lang="cs-CZ" sz="2000" b="1" dirty="0">
                  <a:latin typeface="Arial" panose="020B0604020202020204" pitchFamily="34" charset="0"/>
                  <a:ea typeface="Times New Roman" panose="02020603050405020304" pitchFamily="18" charset="0"/>
                </a:endParaRPr>
              </a:p>
              <a:p>
                <a:pPr indent="-457200">
                  <a:buFont typeface="+mj-lt"/>
                  <a:buAutoNum type="alphaLcParenR" startAt="3"/>
                  <a:tabLst>
                    <a:tab pos="270510" algn="l"/>
                  </a:tabLst>
                </a:pPr>
                <a:endParaRPr lang="cs-CZ" sz="2000" b="1" dirty="0">
                  <a:latin typeface="Arial" panose="020B0604020202020204" pitchFamily="34" charset="0"/>
                  <a:ea typeface="Times New Roman" panose="02020603050405020304" pitchFamily="18" charset="0"/>
                </a:endParaRPr>
              </a:p>
              <a:p>
                <a:endParaRPr lang="cs-CZ" sz="2000" dirty="0">
                  <a:latin typeface="Calibri" panose="020F0502020204030204" pitchFamily="34" charset="0"/>
                  <a:cs typeface="Calibri" panose="020F0502020204030204" pitchFamily="34"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type="body" idx="1"/>
              </p:nvPr>
            </p:nvSpPr>
            <p:spPr>
              <a:xfrm>
                <a:off x="216993" y="1031421"/>
                <a:ext cx="8469807" cy="5056643"/>
              </a:xfrm>
              <a:prstGeom prst="rect">
                <a:avLst/>
              </a:prstGeom>
              <a:blipFill>
                <a:blip r:embed="rId3"/>
                <a:stretch>
                  <a:fillRect l="-504" t="-120" r="-648"/>
                </a:stretch>
              </a:blipFill>
            </p:spPr>
            <p:txBody>
              <a:bodyPr/>
              <a:lstStyle/>
              <a:p>
                <a:r>
                  <a:rPr lang="cs-CZ">
                    <a:noFill/>
                  </a:rPr>
                  <a:t> </a:t>
                </a:r>
              </a:p>
            </p:txBody>
          </p:sp>
        </mc:Fallback>
      </mc:AlternateContent>
    </p:spTree>
    <p:extLst>
      <p:ext uri="{BB962C8B-B14F-4D97-AF65-F5344CB8AC3E}">
        <p14:creationId xmlns:p14="http://schemas.microsoft.com/office/powerpoint/2010/main" val="252570668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3200" b="1" dirty="0">
                <a:solidFill>
                  <a:srgbClr val="C00000"/>
                </a:solidFill>
              </a:rPr>
              <a:t>Příklad č. 1:</a:t>
            </a:r>
          </a:p>
        </p:txBody>
      </p:sp>
      <p:sp>
        <p:nvSpPr>
          <p:cNvPr id="3" name="Zástupný symbol pro obsah 2"/>
          <p:cNvSpPr>
            <a:spLocks noGrp="1"/>
          </p:cNvSpPr>
          <p:nvPr>
            <p:ph type="body" idx="1"/>
          </p:nvPr>
        </p:nvSpPr>
        <p:spPr>
          <a:xfrm>
            <a:off x="216993" y="1031421"/>
            <a:ext cx="8469807" cy="5056643"/>
          </a:xfrm>
          <a:prstGeom prst="rect">
            <a:avLst/>
          </a:prstGeom>
        </p:spPr>
        <p:txBody>
          <a:bodyPr>
            <a:noAutofit/>
          </a:bodyPr>
          <a:lstStyle/>
          <a:p>
            <a:r>
              <a:rPr lang="cs-CZ" sz="2800" b="1" dirty="0" smtClean="0">
                <a:latin typeface="Calibri" panose="020F0502020204030204" pitchFamily="34" charset="0"/>
                <a:ea typeface="Times New Roman" panose="02020603050405020304" pitchFamily="18" charset="0"/>
                <a:cs typeface="Calibri" panose="020F0502020204030204" pitchFamily="34" charset="0"/>
              </a:rPr>
              <a:t>Znáte: C=0,7(1-t)Y, t= 0,3, I=800-40i, G=1000, L=0,3Y- 60i </a:t>
            </a:r>
            <a:r>
              <a:rPr lang="cs-CZ" sz="2800" b="1" dirty="0">
                <a:latin typeface="Calibri" panose="020F0502020204030204" pitchFamily="34" charset="0"/>
                <a:ea typeface="Times New Roman" panose="02020603050405020304" pitchFamily="18" charset="0"/>
                <a:cs typeface="Calibri" panose="020F0502020204030204" pitchFamily="34" charset="0"/>
              </a:rPr>
              <a:t>a </a:t>
            </a:r>
            <a:r>
              <a:rPr lang="cs-CZ" sz="2800" b="1" dirty="0" smtClean="0">
                <a:latin typeface="Calibri" panose="020F0502020204030204" pitchFamily="34" charset="0"/>
                <a:ea typeface="Times New Roman" panose="02020603050405020304" pitchFamily="18" charset="0"/>
                <a:cs typeface="Calibri" panose="020F0502020204030204" pitchFamily="34" charset="0"/>
              </a:rPr>
              <a:t>M/P=600</a:t>
            </a:r>
          </a:p>
          <a:p>
            <a:pPr marL="0" indent="0">
              <a:buNone/>
              <a:tabLst>
                <a:tab pos="270510" algn="l"/>
              </a:tabLst>
            </a:pPr>
            <a:endParaRPr lang="cs-CZ" sz="900" dirty="0">
              <a:latin typeface="Arial" panose="020B0604020202020204" pitchFamily="34" charset="0"/>
              <a:ea typeface="Times New Roman" panose="02020603050405020304" pitchFamily="18" charset="0"/>
            </a:endParaRPr>
          </a:p>
          <a:p>
            <a:pPr indent="-457200">
              <a:buFont typeface="+mj-lt"/>
              <a:buAutoNum type="alphaLcParenR" startAt="3"/>
              <a:tabLst>
                <a:tab pos="270510" algn="l"/>
              </a:tabLst>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autonomních </a:t>
            </a:r>
            <a:r>
              <a:rPr lang="cs-CZ" sz="2000" b="1" dirty="0" smtClean="0">
                <a:latin typeface="Arial" panose="020B0604020202020204" pitchFamily="34" charset="0"/>
                <a:ea typeface="Times New Roman" panose="02020603050405020304" pitchFamily="18" charset="0"/>
              </a:rPr>
              <a:t>výdajů;</a:t>
            </a:r>
          </a:p>
          <a:p>
            <a:pPr marL="0" lvl="0" indent="0" algn="just">
              <a:buNone/>
              <a:tabLst>
                <a:tab pos="270510" algn="l"/>
              </a:tabLst>
              <a:defRPr/>
            </a:pPr>
            <a:r>
              <a:rPr lang="cs-CZ" sz="2000" kern="1200" dirty="0" smtClean="0">
                <a:solidFill>
                  <a:srgbClr val="000000"/>
                </a:solidFill>
                <a:latin typeface="+mj-lt"/>
                <a:ea typeface="Times New Roman" panose="02020603050405020304" pitchFamily="18" charset="0"/>
              </a:rPr>
              <a:t>	A </a:t>
            </a:r>
            <a:r>
              <a:rPr lang="cs-CZ" sz="2000" kern="1200" dirty="0">
                <a:solidFill>
                  <a:srgbClr val="000000"/>
                </a:solidFill>
                <a:latin typeface="+mj-lt"/>
                <a:ea typeface="Times New Roman" panose="02020603050405020304" pitchFamily="18" charset="0"/>
              </a:rPr>
              <a:t>= </a:t>
            </a:r>
            <a:r>
              <a:rPr lang="cs-CZ" sz="2000" dirty="0">
                <a:solidFill>
                  <a:srgbClr val="000000"/>
                </a:solidFill>
                <a:latin typeface="+mj-lt"/>
                <a:ea typeface="Times New Roman" panose="02020603050405020304" pitchFamily="18" charset="0"/>
              </a:rPr>
              <a:t>Ī +G</a:t>
            </a:r>
          </a:p>
          <a:p>
            <a:pPr marL="0" lvl="0" indent="0" algn="just">
              <a:buNone/>
              <a:tabLst>
                <a:tab pos="270510" algn="l"/>
              </a:tabLst>
              <a:defRPr/>
            </a:pPr>
            <a:r>
              <a:rPr lang="cs-CZ" sz="2000" kern="1200" dirty="0" smtClean="0">
                <a:solidFill>
                  <a:srgbClr val="000000"/>
                </a:solidFill>
                <a:latin typeface="+mj-lt"/>
                <a:ea typeface="Times New Roman" panose="02020603050405020304" pitchFamily="18" charset="0"/>
              </a:rPr>
              <a:t>	A </a:t>
            </a:r>
            <a:r>
              <a:rPr lang="cs-CZ" sz="2000" kern="1200" dirty="0">
                <a:solidFill>
                  <a:srgbClr val="000000"/>
                </a:solidFill>
                <a:latin typeface="+mj-lt"/>
                <a:ea typeface="Times New Roman" panose="02020603050405020304" pitchFamily="18" charset="0"/>
              </a:rPr>
              <a:t>= 800 +1 000 </a:t>
            </a:r>
            <a:endParaRPr lang="cs-CZ" sz="2000" kern="1200" dirty="0" smtClean="0">
              <a:solidFill>
                <a:srgbClr val="000000"/>
              </a:solidFill>
              <a:latin typeface="+mj-lt"/>
              <a:ea typeface="Times New Roman" panose="02020603050405020304" pitchFamily="18" charset="0"/>
            </a:endParaRPr>
          </a:p>
          <a:p>
            <a:pPr marL="0" lvl="0" indent="0" algn="just">
              <a:buNone/>
              <a:tabLst>
                <a:tab pos="270510" algn="l"/>
              </a:tabLst>
              <a:defRPr/>
            </a:pPr>
            <a:r>
              <a:rPr lang="cs-CZ" sz="2000" kern="1200" dirty="0">
                <a:solidFill>
                  <a:srgbClr val="000000"/>
                </a:solidFill>
                <a:latin typeface="+mj-lt"/>
                <a:ea typeface="Times New Roman" panose="02020603050405020304" pitchFamily="18" charset="0"/>
              </a:rPr>
              <a:t>	</a:t>
            </a:r>
            <a:r>
              <a:rPr lang="cs-CZ" sz="2000" kern="1200" dirty="0" smtClean="0">
                <a:solidFill>
                  <a:srgbClr val="000000"/>
                </a:solidFill>
                <a:latin typeface="+mj-lt"/>
                <a:ea typeface="Times New Roman" panose="02020603050405020304" pitchFamily="18" charset="0"/>
              </a:rPr>
              <a:t>A = </a:t>
            </a:r>
            <a:r>
              <a:rPr lang="cs-CZ" sz="2000" kern="1200" dirty="0">
                <a:solidFill>
                  <a:srgbClr val="000000"/>
                </a:solidFill>
                <a:latin typeface="+mj-lt"/>
                <a:ea typeface="Times New Roman" panose="02020603050405020304" pitchFamily="18" charset="0"/>
              </a:rPr>
              <a:t>1 800</a:t>
            </a:r>
          </a:p>
          <a:p>
            <a:pPr indent="-457200">
              <a:buFont typeface="+mj-lt"/>
              <a:buAutoNum type="alphaLcParenR" startAt="4"/>
              <a:tabLst>
                <a:tab pos="270510" algn="l"/>
              </a:tabLst>
            </a:pPr>
            <a:r>
              <a:rPr lang="cs-CZ" sz="2000" b="1" dirty="0">
                <a:latin typeface="Arial" panose="020B0604020202020204" pitchFamily="34" charset="0"/>
                <a:ea typeface="Times New Roman" panose="02020603050405020304" pitchFamily="18" charset="0"/>
              </a:rPr>
              <a:t>Jaká je velikost multiplikátoru fiskální politiky</a:t>
            </a:r>
            <a:r>
              <a:rPr lang="cs-CZ" sz="2000" b="1" dirty="0" smtClean="0">
                <a:latin typeface="Arial" panose="020B0604020202020204" pitchFamily="34" charset="0"/>
                <a:ea typeface="Times New Roman" panose="02020603050405020304" pitchFamily="18" charset="0"/>
              </a:rPr>
              <a:t>;</a:t>
            </a:r>
          </a:p>
          <a:p>
            <a:pPr marL="0" indent="0">
              <a:buNone/>
              <a:tabLst>
                <a:tab pos="270510" algn="l"/>
              </a:tabLst>
            </a:pPr>
            <a:endParaRPr lang="cs-CZ" sz="2000" b="1" dirty="0" smtClean="0">
              <a:latin typeface="Arial" panose="020B0604020202020204" pitchFamily="34" charset="0"/>
              <a:ea typeface="Times New Roman" panose="02020603050405020304" pitchFamily="18" charset="0"/>
            </a:endParaRPr>
          </a:p>
          <a:p>
            <a:pPr marL="0" indent="0">
              <a:buNone/>
              <a:tabLst>
                <a:tab pos="270510" algn="l"/>
              </a:tabLst>
            </a:pPr>
            <a:endParaRPr lang="cs-CZ" sz="2000" b="1" dirty="0">
              <a:latin typeface="Arial" panose="020B0604020202020204" pitchFamily="34" charset="0"/>
              <a:ea typeface="Times New Roman" panose="02020603050405020304" pitchFamily="18" charset="0"/>
            </a:endParaRPr>
          </a:p>
          <a:p>
            <a:pPr marL="0" indent="0">
              <a:buNone/>
              <a:tabLst>
                <a:tab pos="270510" algn="l"/>
              </a:tabLst>
            </a:pPr>
            <a:endParaRPr lang="cs-CZ" sz="2000" b="1" dirty="0">
              <a:latin typeface="Arial" panose="020B0604020202020204" pitchFamily="34" charset="0"/>
              <a:ea typeface="Times New Roman" panose="02020603050405020304" pitchFamily="18" charset="0"/>
            </a:endParaRPr>
          </a:p>
          <a:p>
            <a:pPr marL="0" indent="0">
              <a:buNone/>
              <a:tabLst>
                <a:tab pos="270510" algn="l"/>
              </a:tabLst>
            </a:pPr>
            <a:endParaRPr lang="cs-CZ" sz="2000" b="1" dirty="0">
              <a:latin typeface="Arial" panose="020B0604020202020204" pitchFamily="34" charset="0"/>
              <a:ea typeface="Times New Roman" panose="02020603050405020304" pitchFamily="18" charset="0"/>
            </a:endParaRPr>
          </a:p>
          <a:p>
            <a:pPr indent="-457200">
              <a:buFont typeface="+mj-lt"/>
              <a:buAutoNum type="alphaLcParenR" startAt="3"/>
              <a:tabLst>
                <a:tab pos="270510" algn="l"/>
              </a:tabLst>
            </a:pPr>
            <a:endParaRPr lang="cs-CZ" sz="2000" b="1" dirty="0">
              <a:latin typeface="Arial" panose="020B0604020202020204" pitchFamily="34" charset="0"/>
              <a:ea typeface="Times New Roman" panose="02020603050405020304" pitchFamily="18" charset="0"/>
            </a:endParaRPr>
          </a:p>
          <a:p>
            <a:endParaRPr lang="cs-CZ" sz="2000" dirty="0">
              <a:latin typeface="Calibri" panose="020F0502020204030204" pitchFamily="34" charset="0"/>
              <a:cs typeface="Calibri" panose="020F0502020204030204" pitchFamily="34" charset="0"/>
            </a:endParaRPr>
          </a:p>
        </p:txBody>
      </p:sp>
      <p:pic>
        <p:nvPicPr>
          <p:cNvPr id="5" name="Obrázek 4"/>
          <p:cNvPicPr>
            <a:picLocks noChangeAspect="1"/>
          </p:cNvPicPr>
          <p:nvPr/>
        </p:nvPicPr>
        <p:blipFill rotWithShape="1">
          <a:blip r:embed="rId3" cstate="print"/>
          <a:srcRect l="45275" t="47785" r="41141" b="42617"/>
          <a:stretch/>
        </p:blipFill>
        <p:spPr>
          <a:xfrm>
            <a:off x="457200" y="4072064"/>
            <a:ext cx="1656184" cy="936104"/>
          </a:xfrm>
          <a:prstGeom prst="rect">
            <a:avLst/>
          </a:prstGeom>
        </p:spPr>
      </p:pic>
      <mc:AlternateContent xmlns:mc="http://schemas.openxmlformats.org/markup-compatibility/2006" xmlns:a14="http://schemas.microsoft.com/office/drawing/2010/main">
        <mc:Choice Requires="a14">
          <p:sp>
            <p:nvSpPr>
              <p:cNvPr id="4" name="Obdélník 3"/>
              <p:cNvSpPr/>
              <p:nvPr/>
            </p:nvSpPr>
            <p:spPr>
              <a:xfrm>
                <a:off x="457200" y="5065756"/>
                <a:ext cx="2816027" cy="9188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70510" algn="l"/>
                  </a:tabLst>
                  <a:defRPr/>
                </a:pPr>
                <a14:m>
                  <m:oMathPara xmlns:m="http://schemas.openxmlformats.org/officeDocument/2006/math">
                    <m:oMathParaPr>
                      <m:jc m:val="centerGroup"/>
                    </m:oMathParaPr>
                    <m:oMath xmlns:m="http://schemas.openxmlformats.org/officeDocument/2006/math">
                      <m:r>
                        <a:rPr kumimoji="0" lang="cs-CZ"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𝛾</m:t>
                      </m:r>
                      <m:r>
                        <a:rPr kumimoji="0" lang="cs-CZ"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m:t>
                      </m:r>
                      <m:f>
                        <m:fPr>
                          <m:ctrlPr>
                            <a:rPr kumimoji="0" lang="cs-CZ" sz="20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cs-CZ"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1,96</m:t>
                          </m:r>
                        </m:num>
                        <m:den>
                          <m:r>
                            <a:rPr kumimoji="0" lang="cs-CZ"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f>
                            <m:fPr>
                              <m:ctrlPr>
                                <a:rPr kumimoji="0" lang="cs-CZ" sz="20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sym typeface="Arial"/>
                                </a:rPr>
                              </m:ctrlPr>
                            </m:fPr>
                            <m:num>
                              <m:r>
                                <a:rPr kumimoji="0" lang="cs-CZ"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1,96∗0,3∗40</m:t>
                              </m:r>
                            </m:num>
                            <m:den>
                              <m:r>
                                <a:rPr kumimoji="0" lang="cs-CZ"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m:t>
                              </m:r>
                            </m:den>
                          </m:f>
                        </m:den>
                      </m:f>
                    </m:oMath>
                  </m:oMathPara>
                </a14:m>
                <a:endParaRPr kumimoji="0" lang="cs-CZ"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4" name="Obdélník 3"/>
              <p:cNvSpPr>
                <a:spLocks noRot="1" noChangeAspect="1" noMove="1" noResize="1" noEditPoints="1" noAdjustHandles="1" noChangeArrowheads="1" noChangeShapeType="1" noTextEdit="1"/>
              </p:cNvSpPr>
              <p:nvPr/>
            </p:nvSpPr>
            <p:spPr>
              <a:xfrm>
                <a:off x="457200" y="5065756"/>
                <a:ext cx="2816027" cy="918841"/>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Obdélník 6"/>
              <p:cNvSpPr/>
              <p:nvPr/>
            </p:nvSpPr>
            <p:spPr>
              <a:xfrm>
                <a:off x="3638017" y="5208014"/>
                <a:ext cx="130125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70510" algn="l"/>
                  </a:tabLst>
                  <a:defRPr/>
                </a:pPr>
                <a14:m>
                  <m:oMathPara xmlns:m="http://schemas.openxmlformats.org/officeDocument/2006/math">
                    <m:oMathParaPr>
                      <m:jc m:val="centerGroup"/>
                    </m:oMathParaPr>
                    <m:oMath xmlns:m="http://schemas.openxmlformats.org/officeDocument/2006/math">
                      <m:r>
                        <a:rPr kumimoji="0" lang="cs-CZ" sz="2000" b="1"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𝜸</m:t>
                      </m:r>
                      <m:r>
                        <a:rPr kumimoji="0" lang="cs-CZ" sz="2000" b="1"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cs-CZ" sz="20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𝟏</m:t>
                      </m:r>
                      <m:r>
                        <a:rPr kumimoji="0" lang="cs-CZ" sz="20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cs-CZ" sz="20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𝟒𝟏</m:t>
                      </m:r>
                    </m:oMath>
                  </m:oMathPara>
                </a14:m>
                <a:endParaRPr kumimoji="0" lang="cs-CZ"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7" name="Obdélník 6"/>
              <p:cNvSpPr>
                <a:spLocks noRot="1" noChangeAspect="1" noMove="1" noResize="1" noEditPoints="1" noAdjustHandles="1" noChangeArrowheads="1" noChangeShapeType="1" noTextEdit="1"/>
              </p:cNvSpPr>
              <p:nvPr/>
            </p:nvSpPr>
            <p:spPr>
              <a:xfrm>
                <a:off x="3638017" y="5208014"/>
                <a:ext cx="1301254" cy="400110"/>
              </a:xfrm>
              <a:prstGeom prst="rect">
                <a:avLst/>
              </a:prstGeom>
              <a:blipFill>
                <a:blip r:embed="rId5"/>
                <a:stretch>
                  <a:fillRect b="-9091"/>
                </a:stretch>
              </a:blipFill>
            </p:spPr>
            <p:txBody>
              <a:bodyPr/>
              <a:lstStyle/>
              <a:p>
                <a:r>
                  <a:rPr lang="cs-CZ">
                    <a:noFill/>
                  </a:rPr>
                  <a:t> </a:t>
                </a:r>
              </a:p>
            </p:txBody>
          </p:sp>
        </mc:Fallback>
      </mc:AlternateContent>
    </p:spTree>
    <p:extLst>
      <p:ext uri="{BB962C8B-B14F-4D97-AF65-F5344CB8AC3E}">
        <p14:creationId xmlns:p14="http://schemas.microsoft.com/office/powerpoint/2010/main" val="6218481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3200" b="1" dirty="0">
                <a:solidFill>
                  <a:srgbClr val="C00000"/>
                </a:solidFill>
              </a:rPr>
              <a:t>Příklad č. 1:</a:t>
            </a:r>
          </a:p>
        </p:txBody>
      </p:sp>
      <mc:AlternateContent xmlns:mc="http://schemas.openxmlformats.org/markup-compatibility/2006" xmlns:a14="http://schemas.microsoft.com/office/drawing/2010/main">
        <mc:Choice Requires="a14">
          <p:sp>
            <p:nvSpPr>
              <p:cNvPr id="3" name="Zástupný symbol pro obsah 2"/>
              <p:cNvSpPr>
                <a:spLocks noGrp="1"/>
              </p:cNvSpPr>
              <p:nvPr>
                <p:ph type="body" idx="1"/>
              </p:nvPr>
            </p:nvSpPr>
            <p:spPr>
              <a:xfrm>
                <a:off x="216993" y="1069521"/>
                <a:ext cx="8469807" cy="5056643"/>
              </a:xfrm>
              <a:prstGeom prst="rect">
                <a:avLst/>
              </a:prstGeom>
            </p:spPr>
            <p:txBody>
              <a:bodyPr>
                <a:noAutofit/>
              </a:bodyPr>
              <a:lstStyle/>
              <a:p>
                <a:r>
                  <a:rPr lang="cs-CZ" sz="2800" b="1" dirty="0" smtClean="0">
                    <a:latin typeface="Calibri" panose="020F0502020204030204" pitchFamily="34" charset="0"/>
                    <a:ea typeface="Times New Roman" panose="02020603050405020304" pitchFamily="18" charset="0"/>
                    <a:cs typeface="Calibri" panose="020F0502020204030204" pitchFamily="34" charset="0"/>
                  </a:rPr>
                  <a:t>Znáte: C=0,7(1-t)Y, t= 0,3, I=800-40i, G=1000, L=0,3Y- 60i </a:t>
                </a:r>
                <a:r>
                  <a:rPr lang="cs-CZ" sz="2800" b="1" dirty="0">
                    <a:latin typeface="Calibri" panose="020F0502020204030204" pitchFamily="34" charset="0"/>
                    <a:ea typeface="Times New Roman" panose="02020603050405020304" pitchFamily="18" charset="0"/>
                    <a:cs typeface="Calibri" panose="020F0502020204030204" pitchFamily="34" charset="0"/>
                  </a:rPr>
                  <a:t>a </a:t>
                </a:r>
                <a:r>
                  <a:rPr lang="cs-CZ" sz="2800" b="1" dirty="0" smtClean="0">
                    <a:latin typeface="Calibri" panose="020F0502020204030204" pitchFamily="34" charset="0"/>
                    <a:ea typeface="Times New Roman" panose="02020603050405020304" pitchFamily="18" charset="0"/>
                    <a:cs typeface="Calibri" panose="020F0502020204030204" pitchFamily="34" charset="0"/>
                  </a:rPr>
                  <a:t>M/P=600</a:t>
                </a:r>
              </a:p>
              <a:p>
                <a:pPr indent="-457200">
                  <a:buFont typeface="+mj-lt"/>
                  <a:buAutoNum type="alphaLcParenR" startAt="5"/>
                  <a:tabLst>
                    <a:tab pos="270510" algn="l"/>
                  </a:tabLst>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multiplikátoru monetární </a:t>
                </a:r>
                <a:r>
                  <a:rPr lang="cs-CZ" sz="2000" b="1" dirty="0" smtClean="0">
                    <a:latin typeface="Arial" panose="020B0604020202020204" pitchFamily="34" charset="0"/>
                    <a:ea typeface="Times New Roman" panose="02020603050405020304" pitchFamily="18" charset="0"/>
                  </a:rPr>
                  <a:t>politiky;</a:t>
                </a:r>
              </a:p>
              <a:p>
                <a:pPr marL="0" indent="0">
                  <a:buNone/>
                  <a:tabLst>
                    <a:tab pos="270510" algn="l"/>
                  </a:tabLst>
                </a:pPr>
                <a:endParaRPr lang="cs-CZ" sz="2000" b="1" dirty="0" smtClean="0">
                  <a:latin typeface="Arial" panose="020B0604020202020204" pitchFamily="34" charset="0"/>
                  <a:ea typeface="Times New Roman" panose="02020603050405020304" pitchFamily="18" charset="0"/>
                </a:endParaRPr>
              </a:p>
              <a:p>
                <a:pPr marL="0" indent="0">
                  <a:buNone/>
                  <a:tabLst>
                    <a:tab pos="270510" algn="l"/>
                  </a:tabLst>
                </a:pPr>
                <a:endParaRPr lang="cs-CZ" sz="2000" b="1" dirty="0">
                  <a:latin typeface="Arial" panose="020B0604020202020204" pitchFamily="34" charset="0"/>
                  <a:ea typeface="Times New Roman" panose="02020603050405020304" pitchFamily="18" charset="0"/>
                </a:endParaRPr>
              </a:p>
              <a:p>
                <a:pPr marL="0" indent="0">
                  <a:buNone/>
                  <a:tabLst>
                    <a:tab pos="270510" algn="l"/>
                  </a:tabLst>
                </a:pPr>
                <a:endParaRPr lang="cs-CZ" sz="2000" b="1" dirty="0" smtClean="0">
                  <a:latin typeface="Arial" panose="020B0604020202020204" pitchFamily="34" charset="0"/>
                  <a:ea typeface="Times New Roman" panose="02020603050405020304" pitchFamily="18" charset="0"/>
                </a:endParaRPr>
              </a:p>
              <a:p>
                <a:pPr marL="0" indent="0">
                  <a:buNone/>
                  <a:tabLst>
                    <a:tab pos="270510" algn="l"/>
                  </a:tabLst>
                </a:pPr>
                <a14:m>
                  <m:oMath xmlns:m="http://schemas.openxmlformats.org/officeDocument/2006/math">
                    <m:r>
                      <a:rPr lang="cs-CZ" sz="2000" i="1">
                        <a:solidFill>
                          <a:srgbClr val="000000"/>
                        </a:solidFill>
                        <a:latin typeface="Cambria Math" panose="02040503050406030204" pitchFamily="18" charset="0"/>
                      </a:rPr>
                      <m:t>𝜇</m:t>
                    </m:r>
                    <m:r>
                      <a:rPr lang="cs-CZ" sz="2000" i="1">
                        <a:solidFill>
                          <a:srgbClr val="000000"/>
                        </a:solidFill>
                        <a:latin typeface="Cambria Math" panose="02040503050406030204" pitchFamily="18" charset="0"/>
                      </a:rPr>
                      <m:t>=1,41∗ </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40</m:t>
                        </m:r>
                      </m:num>
                      <m:den>
                        <m:r>
                          <a:rPr lang="cs-CZ" sz="2000" i="1">
                            <a:solidFill>
                              <a:srgbClr val="000000"/>
                            </a:solidFill>
                            <a:latin typeface="Cambria Math" panose="02040503050406030204" pitchFamily="18" charset="0"/>
                          </a:rPr>
                          <m:t>60</m:t>
                        </m:r>
                      </m:den>
                    </m:f>
                  </m:oMath>
                </a14:m>
                <a:r>
                  <a:rPr lang="cs-CZ" sz="2000" dirty="0">
                    <a:solidFill>
                      <a:srgbClr val="000000"/>
                    </a:solidFill>
                  </a:rPr>
                  <a:t> </a:t>
                </a:r>
                <a:endParaRPr lang="cs-CZ" sz="2000" dirty="0" smtClean="0">
                  <a:solidFill>
                    <a:srgbClr val="000000"/>
                  </a:solidFill>
                </a:endParaRPr>
              </a:p>
              <a:p>
                <a:pPr marL="0" indent="0">
                  <a:buNone/>
                  <a:tabLst>
                    <a:tab pos="270510" algn="l"/>
                  </a:tabLst>
                </a:pPr>
                <a14:m>
                  <m:oMathPara xmlns:m="http://schemas.openxmlformats.org/officeDocument/2006/math">
                    <m:oMathParaPr>
                      <m:jc m:val="left"/>
                    </m:oMathParaPr>
                    <m:oMath xmlns:m="http://schemas.openxmlformats.org/officeDocument/2006/math">
                      <m:r>
                        <a:rPr lang="cs-CZ" sz="2000" b="1" i="1">
                          <a:solidFill>
                            <a:srgbClr val="000000"/>
                          </a:solidFill>
                          <a:latin typeface="Cambria Math" panose="02040503050406030204" pitchFamily="18" charset="0"/>
                        </a:rPr>
                        <m:t>𝝁</m:t>
                      </m:r>
                      <m:r>
                        <a:rPr lang="cs-CZ" sz="2000" b="1" i="1" smtClean="0">
                          <a:solidFill>
                            <a:srgbClr val="000000"/>
                          </a:solidFill>
                          <a:latin typeface="Cambria Math" panose="02040503050406030204" pitchFamily="18" charset="0"/>
                        </a:rPr>
                        <m:t>=</m:t>
                      </m:r>
                      <m:r>
                        <a:rPr lang="cs-CZ" sz="2000" b="1" i="1" smtClean="0">
                          <a:solidFill>
                            <a:srgbClr val="000000"/>
                          </a:solidFill>
                          <a:latin typeface="Cambria Math" panose="02040503050406030204" pitchFamily="18" charset="0"/>
                        </a:rPr>
                        <m:t>𝟎</m:t>
                      </m:r>
                      <m:r>
                        <a:rPr lang="cs-CZ" sz="2000" b="1" i="1" smtClean="0">
                          <a:solidFill>
                            <a:srgbClr val="000000"/>
                          </a:solidFill>
                          <a:latin typeface="Cambria Math" panose="02040503050406030204" pitchFamily="18" charset="0"/>
                        </a:rPr>
                        <m:t>,</m:t>
                      </m:r>
                      <m:r>
                        <a:rPr lang="cs-CZ" sz="2000" b="1" i="1" smtClean="0">
                          <a:solidFill>
                            <a:srgbClr val="000000"/>
                          </a:solidFill>
                          <a:latin typeface="Cambria Math" panose="02040503050406030204" pitchFamily="18" charset="0"/>
                        </a:rPr>
                        <m:t>𝟖𝟒</m:t>
                      </m:r>
                    </m:oMath>
                  </m:oMathPara>
                </a14:m>
                <a:endParaRPr lang="cs-CZ" sz="2000" b="1" dirty="0" smtClean="0">
                  <a:latin typeface="Arial" panose="020B0604020202020204" pitchFamily="34" charset="0"/>
                  <a:ea typeface="Times New Roman" panose="02020603050405020304" pitchFamily="18" charset="0"/>
                </a:endParaRPr>
              </a:p>
              <a:p>
                <a:pPr marL="0" indent="0">
                  <a:buNone/>
                  <a:tabLst>
                    <a:tab pos="270510" algn="l"/>
                  </a:tabLst>
                </a:pPr>
                <a:endParaRPr lang="cs-CZ" sz="2000" b="1" dirty="0" smtClean="0">
                  <a:latin typeface="Arial" panose="020B0604020202020204" pitchFamily="34" charset="0"/>
                  <a:ea typeface="Times New Roman" panose="02020603050405020304" pitchFamily="18" charset="0"/>
                </a:endParaRPr>
              </a:p>
              <a:p>
                <a:pPr indent="-457200">
                  <a:buFont typeface="+mj-lt"/>
                  <a:buAutoNum type="alphaLcParenR" startAt="6"/>
                  <a:tabLst>
                    <a:tab pos="270510" algn="l"/>
                  </a:tabLst>
                </a:pPr>
                <a:r>
                  <a:rPr lang="cs-CZ" sz="2000" b="1" dirty="0" smtClean="0">
                    <a:latin typeface="Arial" panose="020B0604020202020204" pitchFamily="34" charset="0"/>
                    <a:ea typeface="Times New Roman" panose="02020603050405020304" pitchFamily="18" charset="0"/>
                  </a:rPr>
                  <a:t>Jaký </a:t>
                </a:r>
                <a:r>
                  <a:rPr lang="cs-CZ" sz="2000" b="1" dirty="0">
                    <a:latin typeface="Arial" panose="020B0604020202020204" pitchFamily="34" charset="0"/>
                    <a:ea typeface="Times New Roman" panose="02020603050405020304" pitchFamily="18" charset="0"/>
                  </a:rPr>
                  <a:t>je rovnovážný důchod </a:t>
                </a:r>
                <a:r>
                  <a:rPr lang="cs-CZ" sz="2000" b="1" dirty="0" smtClean="0">
                    <a:latin typeface="Arial" panose="020B0604020202020204" pitchFamily="34" charset="0"/>
                    <a:ea typeface="Times New Roman" panose="02020603050405020304" pitchFamily="18" charset="0"/>
                  </a:rPr>
                  <a:t>(</a:t>
                </a:r>
                <a:r>
                  <a:rPr lang="cs-CZ" sz="2000" b="1" dirty="0">
                    <a:latin typeface="Arial" panose="020B0604020202020204" pitchFamily="34" charset="0"/>
                    <a:ea typeface="Times New Roman" panose="02020603050405020304" pitchFamily="18" charset="0"/>
                  </a:rPr>
                  <a:t>využijte multiplikátor fiskální politiky</a:t>
                </a:r>
                <a:r>
                  <a:rPr lang="cs-CZ" sz="2000" b="1" dirty="0" smtClean="0">
                    <a:latin typeface="Arial" panose="020B0604020202020204" pitchFamily="34" charset="0"/>
                    <a:ea typeface="Times New Roman" panose="02020603050405020304" pitchFamily="18" charset="0"/>
                  </a:rPr>
                  <a:t>);</a:t>
                </a:r>
              </a:p>
              <a:p>
                <a:pPr indent="-457200">
                  <a:buFont typeface="+mj-lt"/>
                  <a:buAutoNum type="alphaLcParenR" startAt="6"/>
                  <a:tabLst>
                    <a:tab pos="270510" algn="l"/>
                  </a:tabLst>
                </a:pPr>
                <a:endParaRPr lang="cs-CZ" sz="2000" b="1" dirty="0" smtClean="0">
                  <a:latin typeface="Arial" panose="020B0604020202020204" pitchFamily="34" charset="0"/>
                  <a:ea typeface="Times New Roman" panose="02020603050405020304" pitchFamily="18" charset="0"/>
                </a:endParaRPr>
              </a:p>
              <a:p>
                <a:pPr indent="-457200">
                  <a:buFont typeface="+mj-lt"/>
                  <a:buAutoNum type="alphaLcParenR" startAt="6"/>
                  <a:tabLst>
                    <a:tab pos="270510" algn="l"/>
                  </a:tabLst>
                </a:pPr>
                <a:endParaRPr lang="cs-CZ" sz="2000" b="1" dirty="0">
                  <a:latin typeface="Arial" panose="020B0604020202020204" pitchFamily="34" charset="0"/>
                  <a:ea typeface="Times New Roman" panose="02020603050405020304" pitchFamily="18" charset="0"/>
                </a:endParaRPr>
              </a:p>
              <a:p>
                <a:pPr indent="-457200">
                  <a:buFont typeface="+mj-lt"/>
                  <a:buAutoNum type="alphaLcParenR" startAt="6"/>
                  <a:tabLst>
                    <a:tab pos="270510" algn="l"/>
                  </a:tabLst>
                </a:pPr>
                <a:endParaRPr lang="cs-CZ" sz="2000" b="1" dirty="0">
                  <a:latin typeface="Arial" panose="020B0604020202020204" pitchFamily="34" charset="0"/>
                  <a:ea typeface="Times New Roman" panose="02020603050405020304" pitchFamily="18" charset="0"/>
                </a:endParaRPr>
              </a:p>
              <a:p>
                <a:endParaRPr lang="cs-CZ" sz="2000" dirty="0">
                  <a:latin typeface="Calibri" panose="020F0502020204030204" pitchFamily="34" charset="0"/>
                  <a:cs typeface="Calibri" panose="020F0502020204030204" pitchFamily="34"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type="body" idx="1"/>
              </p:nvPr>
            </p:nvSpPr>
            <p:spPr>
              <a:xfrm>
                <a:off x="216993" y="1069521"/>
                <a:ext cx="8469807" cy="5056643"/>
              </a:xfrm>
              <a:prstGeom prst="rect">
                <a:avLst/>
              </a:prstGeom>
              <a:blipFill>
                <a:blip r:embed="rId3"/>
                <a:stretch>
                  <a:fillRect l="-504" t="-120" r="-648"/>
                </a:stretch>
              </a:blipFill>
            </p:spPr>
            <p:txBody>
              <a:bodyPr/>
              <a:lstStyle/>
              <a:p>
                <a:r>
                  <a:rPr lang="cs-CZ">
                    <a:noFill/>
                  </a:rPr>
                  <a:t> </a:t>
                </a:r>
              </a:p>
            </p:txBody>
          </p:sp>
        </mc:Fallback>
      </mc:AlternateContent>
      <p:pic>
        <p:nvPicPr>
          <p:cNvPr id="5" name="Obrázek 4"/>
          <p:cNvPicPr>
            <a:picLocks noChangeAspect="1"/>
          </p:cNvPicPr>
          <p:nvPr/>
        </p:nvPicPr>
        <p:blipFill rotWithShape="1">
          <a:blip r:embed="rId4" cstate="print"/>
          <a:srcRect l="48131" t="61688" r="44206" b="30207"/>
          <a:stretch/>
        </p:blipFill>
        <p:spPr>
          <a:xfrm>
            <a:off x="692320" y="2395229"/>
            <a:ext cx="1232586" cy="1042957"/>
          </a:xfrm>
          <a:prstGeom prst="rect">
            <a:avLst/>
          </a:prstGeom>
        </p:spPr>
      </p:pic>
      <mc:AlternateContent xmlns:mc="http://schemas.openxmlformats.org/markup-compatibility/2006" xmlns:a14="http://schemas.microsoft.com/office/drawing/2010/main">
        <mc:Choice Requires="a14">
          <p:sp>
            <p:nvSpPr>
              <p:cNvPr id="4" name="Obdélník 3"/>
              <p:cNvSpPr/>
              <p:nvPr/>
            </p:nvSpPr>
            <p:spPr>
              <a:xfrm>
                <a:off x="457200" y="5382637"/>
                <a:ext cx="2323265" cy="52777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70510" algn="l"/>
                  </a:tabLst>
                  <a:defRPr/>
                </a:pPr>
                <a14:m>
                  <m:oMath xmlns:m="http://schemas.openxmlformats.org/officeDocument/2006/math">
                    <m: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t>𝑌</m:t>
                    </m:r>
                    <m: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t>= </m:t>
                    </m:r>
                    <m: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t>𝛾</m:t>
                    </m:r>
                    <m: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t>𝐴</m:t>
                    </m:r>
                    <m: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t>+ </m:t>
                    </m:r>
                    <m: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t>𝜇</m:t>
                    </m:r>
                    <m: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t>∗ </m:t>
                    </m:r>
                    <m:f>
                      <m:fPr>
                        <m:ctrlP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t>𝑀</m:t>
                        </m:r>
                      </m:num>
                      <m:den>
                        <m:r>
                          <a:rPr kumimoji="0" lang="cs-CZ" sz="2000" b="0" i="1" u="none" strike="noStrike" kern="0" cap="none" spc="0" normalizeH="0" baseline="0" noProof="0">
                            <a:ln>
                              <a:noFill/>
                            </a:ln>
                            <a:solidFill>
                              <a:srgbClr val="000000"/>
                            </a:solidFill>
                            <a:effectLst/>
                            <a:uLnTx/>
                            <a:uFillTx/>
                            <a:latin typeface="Cambria Math" panose="02040503050406030204" pitchFamily="18" charset="0"/>
                            <a:sym typeface="Arial"/>
                          </a:rPr>
                          <m:t>𝑃</m:t>
                        </m:r>
                      </m:den>
                    </m:f>
                  </m:oMath>
                </a14:m>
                <a:r>
                  <a:rPr kumimoji="0" lang="cs-CZ" sz="2000" b="0" i="0" u="none" strike="noStrike" kern="0" cap="none" spc="0" normalizeH="0" baseline="0" noProof="0" dirty="0">
                    <a:ln>
                      <a:noFill/>
                    </a:ln>
                    <a:solidFill>
                      <a:srgbClr val="000000"/>
                    </a:solidFill>
                    <a:effectLst/>
                    <a:uLnTx/>
                    <a:uFillTx/>
                    <a:latin typeface="Arial"/>
                    <a:cs typeface="Arial"/>
                    <a:sym typeface="Arial"/>
                  </a:rPr>
                  <a:t> </a:t>
                </a:r>
              </a:p>
            </p:txBody>
          </p:sp>
        </mc:Choice>
        <mc:Fallback xmlns="">
          <p:sp>
            <p:nvSpPr>
              <p:cNvPr id="4" name="Obdélník 3"/>
              <p:cNvSpPr>
                <a:spLocks noRot="1" noChangeAspect="1" noMove="1" noResize="1" noEditPoints="1" noAdjustHandles="1" noChangeArrowheads="1" noChangeShapeType="1" noTextEdit="1"/>
              </p:cNvSpPr>
              <p:nvPr/>
            </p:nvSpPr>
            <p:spPr>
              <a:xfrm>
                <a:off x="457200" y="5382637"/>
                <a:ext cx="2323265" cy="527773"/>
              </a:xfrm>
              <a:prstGeom prst="rect">
                <a:avLst/>
              </a:prstGeom>
              <a:blipFill>
                <a:blip r:embed="rId5"/>
                <a:stretch>
                  <a:fillRect b="-2299"/>
                </a:stretch>
              </a:blipFill>
            </p:spPr>
            <p:txBody>
              <a:bodyPr/>
              <a:lstStyle/>
              <a:p>
                <a:r>
                  <a:rPr lang="cs-CZ">
                    <a:noFill/>
                  </a:rPr>
                  <a:t> </a:t>
                </a:r>
              </a:p>
            </p:txBody>
          </p:sp>
        </mc:Fallback>
      </mc:AlternateContent>
      <p:sp>
        <p:nvSpPr>
          <p:cNvPr id="7" name="Obdélník 6"/>
          <p:cNvSpPr/>
          <p:nvPr/>
        </p:nvSpPr>
        <p:spPr>
          <a:xfrm>
            <a:off x="2976973" y="5477246"/>
            <a:ext cx="294984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70510" algn="l"/>
              </a:tabLst>
              <a:defRPr/>
            </a:pPr>
            <a:r>
              <a:rPr kumimoji="0" lang="cs-CZ" sz="16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Ye</a:t>
            </a:r>
            <a:r>
              <a:rPr kumimoji="0" lang="cs-CZ"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 1,41 * 1 800 + 0,94 * </a:t>
            </a:r>
            <a:r>
              <a:rPr kumimoji="0" lang="cs-CZ" sz="1600" b="0"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a:sym typeface="Arial"/>
              </a:rPr>
              <a:t>600</a:t>
            </a:r>
            <a:endParaRPr kumimoji="0" lang="cs-CZ" sz="16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endParaRPr>
          </a:p>
        </p:txBody>
      </p:sp>
      <p:sp>
        <p:nvSpPr>
          <p:cNvPr id="8" name="Obdélník 7"/>
          <p:cNvSpPr/>
          <p:nvPr/>
        </p:nvSpPr>
        <p:spPr>
          <a:xfrm>
            <a:off x="6123327" y="5456188"/>
            <a:ext cx="112562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70510" algn="l"/>
              </a:tabLst>
              <a:defRPr/>
            </a:pPr>
            <a:r>
              <a:rPr kumimoji="0" lang="cs-CZ" sz="1600" b="1"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Ye</a:t>
            </a:r>
            <a:r>
              <a:rPr kumimoji="0" lang="cs-CZ" sz="16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 3102</a:t>
            </a:r>
          </a:p>
        </p:txBody>
      </p:sp>
    </p:spTree>
    <p:extLst>
      <p:ext uri="{BB962C8B-B14F-4D97-AF65-F5344CB8AC3E}">
        <p14:creationId xmlns:p14="http://schemas.microsoft.com/office/powerpoint/2010/main" val="3894954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1000"/>
                                        <p:tgtEl>
                                          <p:spTgt spid="7">
                                            <p:txEl>
                                              <p:pRg st="0" end="0"/>
                                            </p:txEl>
                                          </p:spTgt>
                                        </p:tgtEl>
                                      </p:cBhvr>
                                    </p:animEffect>
                                    <p:anim calcmode="lin" valueType="num">
                                      <p:cBhvr>
                                        <p:cTn id="5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fade">
                                      <p:cBhvr>
                                        <p:cTn id="56" dur="1000"/>
                                        <p:tgtEl>
                                          <p:spTgt spid="8">
                                            <p:txEl>
                                              <p:pRg st="0" end="0"/>
                                            </p:txEl>
                                          </p:spTgt>
                                        </p:tgtEl>
                                      </p:cBhvr>
                                    </p:animEffect>
                                    <p:anim calcmode="lin" valueType="num">
                                      <p:cBhvr>
                                        <p:cTn id="5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3200" b="1" dirty="0">
                <a:solidFill>
                  <a:srgbClr val="C00000"/>
                </a:solidFill>
              </a:rPr>
              <a:t>Příklad č. 1:</a:t>
            </a:r>
          </a:p>
        </p:txBody>
      </p:sp>
      <mc:AlternateContent xmlns:mc="http://schemas.openxmlformats.org/markup-compatibility/2006" xmlns:a14="http://schemas.microsoft.com/office/drawing/2010/main">
        <mc:Choice Requires="a14">
          <p:sp>
            <p:nvSpPr>
              <p:cNvPr id="3" name="Zástupný symbol pro obsah 2"/>
              <p:cNvSpPr>
                <a:spLocks noGrp="1"/>
              </p:cNvSpPr>
              <p:nvPr>
                <p:ph type="body" idx="1"/>
              </p:nvPr>
            </p:nvSpPr>
            <p:spPr>
              <a:xfrm>
                <a:off x="216993" y="1069521"/>
                <a:ext cx="8469807" cy="5056643"/>
              </a:xfrm>
              <a:prstGeom prst="rect">
                <a:avLst/>
              </a:prstGeom>
            </p:spPr>
            <p:txBody>
              <a:bodyPr>
                <a:noAutofit/>
              </a:bodyPr>
              <a:lstStyle/>
              <a:p>
                <a:r>
                  <a:rPr lang="cs-CZ" sz="2800" b="1" dirty="0" smtClean="0">
                    <a:latin typeface="Calibri" panose="020F0502020204030204" pitchFamily="34" charset="0"/>
                    <a:ea typeface="Times New Roman" panose="02020603050405020304" pitchFamily="18" charset="0"/>
                    <a:cs typeface="Calibri" panose="020F0502020204030204" pitchFamily="34" charset="0"/>
                  </a:rPr>
                  <a:t>Znáte: C=0,7(1-t)Y, t= 0,3, I=800-40i, G=1000, L=0,3Y- 60i </a:t>
                </a:r>
                <a:r>
                  <a:rPr lang="cs-CZ" sz="2800" b="1" dirty="0">
                    <a:latin typeface="Calibri" panose="020F0502020204030204" pitchFamily="34" charset="0"/>
                    <a:ea typeface="Times New Roman" panose="02020603050405020304" pitchFamily="18" charset="0"/>
                    <a:cs typeface="Calibri" panose="020F0502020204030204" pitchFamily="34" charset="0"/>
                  </a:rPr>
                  <a:t>a </a:t>
                </a:r>
                <a:r>
                  <a:rPr lang="cs-CZ" sz="2800" b="1" dirty="0" smtClean="0">
                    <a:latin typeface="Calibri" panose="020F0502020204030204" pitchFamily="34" charset="0"/>
                    <a:ea typeface="Times New Roman" panose="02020603050405020304" pitchFamily="18" charset="0"/>
                    <a:cs typeface="Calibri" panose="020F0502020204030204" pitchFamily="34" charset="0"/>
                  </a:rPr>
                  <a:t>M/P=600</a:t>
                </a:r>
              </a:p>
              <a:p>
                <a:pPr indent="-457200">
                  <a:buFont typeface="+mj-lt"/>
                  <a:buAutoNum type="alphaLcParenR" startAt="7"/>
                  <a:tabLst>
                    <a:tab pos="270510" algn="l"/>
                  </a:tabLst>
                </a:pPr>
                <a:r>
                  <a:rPr lang="cs-CZ" sz="2000" b="1" dirty="0" smtClean="0">
                    <a:latin typeface="Calibri" panose="020F0502020204030204" pitchFamily="34" charset="0"/>
                    <a:ea typeface="Times New Roman" panose="02020603050405020304" pitchFamily="18" charset="0"/>
                    <a:cs typeface="Calibri" panose="020F0502020204030204" pitchFamily="34" charset="0"/>
                  </a:rPr>
                  <a:t>Jaká </a:t>
                </a:r>
                <a:r>
                  <a:rPr lang="cs-CZ" sz="2000" b="1" dirty="0">
                    <a:latin typeface="Calibri" panose="020F0502020204030204" pitchFamily="34" charset="0"/>
                    <a:ea typeface="Times New Roman" panose="02020603050405020304" pitchFamily="18" charset="0"/>
                    <a:cs typeface="Calibri" panose="020F0502020204030204" pitchFamily="34" charset="0"/>
                  </a:rPr>
                  <a:t>je rovnice křivky </a:t>
                </a:r>
                <a:r>
                  <a:rPr lang="cs-CZ" sz="2000" b="1" dirty="0" smtClean="0">
                    <a:latin typeface="Calibri" panose="020F0502020204030204" pitchFamily="34" charset="0"/>
                    <a:ea typeface="Times New Roman" panose="02020603050405020304" pitchFamily="18" charset="0"/>
                    <a:cs typeface="Calibri" panose="020F0502020204030204" pitchFamily="34" charset="0"/>
                  </a:rPr>
                  <a:t>IS;</a:t>
                </a:r>
              </a:p>
              <a:p>
                <a:pPr marL="0" indent="0">
                  <a:buNone/>
                  <a:tabLst>
                    <a:tab pos="270510" algn="l"/>
                  </a:tabLst>
                </a:pPr>
                <a:r>
                  <a:rPr lang="cs-CZ"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IS</a:t>
                </a:r>
                <a:r>
                  <a:rPr lang="cs-CZ"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Y = </a:t>
                </a:r>
                <a:r>
                  <a:rPr lang="el-G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α</a:t>
                </a:r>
                <a:r>
                  <a:rPr lang="cs-CZ"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(A – </a:t>
                </a:r>
                <a:r>
                  <a:rPr lang="cs-CZ" sz="2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bi</a:t>
                </a:r>
                <a:r>
                  <a:rPr lang="cs-CZ"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0" indent="0">
                  <a:buNone/>
                  <a:tabLst>
                    <a:tab pos="270510" algn="l"/>
                  </a:tabLst>
                </a:pPr>
                <a:r>
                  <a:rPr lang="cs-CZ"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IS: Y = 1,96 (1 800 – 40i</a:t>
                </a:r>
                <a:r>
                  <a:rPr lang="cs-CZ"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0" indent="0">
                  <a:buNone/>
                  <a:tabLst>
                    <a:tab pos="270510" algn="l"/>
                  </a:tabLst>
                </a:pPr>
                <a:r>
                  <a:rPr lang="cs-CZ"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IS</a:t>
                </a:r>
                <a:r>
                  <a:rPr lang="cs-CZ"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 </a:t>
                </a:r>
                <a:r>
                  <a:rPr lang="cs-CZ"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3528 – </a:t>
                </a:r>
                <a:r>
                  <a:rPr lang="cs-CZ"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78,4i</a:t>
                </a:r>
              </a:p>
              <a:p>
                <a:pPr marL="0" indent="0">
                  <a:buNone/>
                  <a:tabLst>
                    <a:tab pos="270510" algn="l"/>
                  </a:tabLst>
                </a:pPr>
                <a:endParaRPr lang="cs-CZ"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457200">
                  <a:buFont typeface="+mj-lt"/>
                  <a:buAutoNum type="alphaLcParenR" startAt="8"/>
                  <a:tabLst>
                    <a:tab pos="270510" algn="l"/>
                  </a:tabLst>
                </a:pPr>
                <a:r>
                  <a:rPr lang="cs-CZ" sz="2000" b="1" dirty="0" smtClean="0">
                    <a:latin typeface="Calibri" panose="020F0502020204030204" pitchFamily="34" charset="0"/>
                    <a:ea typeface="Times New Roman" panose="02020603050405020304" pitchFamily="18" charset="0"/>
                    <a:cs typeface="Calibri" panose="020F0502020204030204" pitchFamily="34" charset="0"/>
                  </a:rPr>
                  <a:t>Jaká je rovnice křivky LM;</a:t>
                </a:r>
              </a:p>
              <a:p>
                <a:pPr marL="0" indent="0">
                  <a:lnSpc>
                    <a:spcPct val="150000"/>
                  </a:lnSpc>
                  <a:buNone/>
                  <a:tabLst>
                    <a:tab pos="270510" algn="l"/>
                  </a:tabLst>
                </a:pPr>
                <a14:m>
                  <m:oMath xmlns:m="http://schemas.openxmlformats.org/officeDocument/2006/math">
                    <m:r>
                      <a:rPr lang="cs-CZ" sz="2000" b="0" i="1" smtClean="0">
                        <a:solidFill>
                          <a:srgbClr val="000000"/>
                        </a:solidFill>
                        <a:latin typeface="Cambria Math" panose="02040503050406030204" pitchFamily="18" charset="0"/>
                      </a:rPr>
                      <m:t>𝐿𝑀</m:t>
                    </m:r>
                    <m:r>
                      <a:rPr lang="cs-CZ" sz="2000" b="0" i="1" smtClean="0">
                        <a:solidFill>
                          <a:srgbClr val="000000"/>
                        </a:solidFill>
                        <a:latin typeface="Cambria Math" panose="02040503050406030204" pitchFamily="18" charset="0"/>
                      </a:rPr>
                      <m:t>:</m:t>
                    </m:r>
                    <m:r>
                      <a:rPr lang="cs-CZ" sz="2000" i="1">
                        <a:solidFill>
                          <a:srgbClr val="000000"/>
                        </a:solidFill>
                        <a:latin typeface="Cambria Math" panose="02040503050406030204" pitchFamily="18" charset="0"/>
                      </a:rPr>
                      <m:t>𝑖</m:t>
                    </m:r>
                    <m:r>
                      <a:rPr lang="cs-CZ" sz="2000" b="0" i="1" smtClean="0">
                        <a:solidFill>
                          <a:srgbClr val="000000"/>
                        </a:solidFill>
                        <a:latin typeface="Cambria Math" panose="02040503050406030204" pitchFamily="18" charset="0"/>
                      </a:rPr>
                      <m:t>=</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1</m:t>
                        </m:r>
                      </m:num>
                      <m:den>
                        <m:r>
                          <a:rPr lang="cs-CZ" sz="2000" i="1">
                            <a:solidFill>
                              <a:srgbClr val="000000"/>
                            </a:solidFill>
                            <a:latin typeface="Cambria Math" panose="02040503050406030204" pitchFamily="18" charset="0"/>
                          </a:rPr>
                          <m:t>h</m:t>
                        </m:r>
                      </m:den>
                    </m:f>
                    <m:r>
                      <a:rPr lang="cs-CZ" sz="2000" i="1">
                        <a:solidFill>
                          <a:srgbClr val="000000"/>
                        </a:solidFill>
                        <a:latin typeface="Cambria Math" panose="02040503050406030204" pitchFamily="18" charset="0"/>
                      </a:rPr>
                      <m:t>(</m:t>
                    </m:r>
                    <m:r>
                      <a:rPr lang="cs-CZ" sz="2000" i="1">
                        <a:solidFill>
                          <a:srgbClr val="000000"/>
                        </a:solidFill>
                        <a:latin typeface="Cambria Math" panose="02040503050406030204" pitchFamily="18" charset="0"/>
                      </a:rPr>
                      <m:t>𝑘</m:t>
                    </m:r>
                    <m:r>
                      <a:rPr lang="cs-CZ" sz="2000" i="1">
                        <a:solidFill>
                          <a:srgbClr val="000000"/>
                        </a:solidFill>
                        <a:latin typeface="Cambria Math" panose="02040503050406030204" pitchFamily="18" charset="0"/>
                      </a:rPr>
                      <m:t>∗</m:t>
                    </m:r>
                    <m:r>
                      <a:rPr lang="cs-CZ" sz="2000" i="1">
                        <a:solidFill>
                          <a:srgbClr val="000000"/>
                        </a:solidFill>
                        <a:latin typeface="Cambria Math" panose="02040503050406030204" pitchFamily="18" charset="0"/>
                      </a:rPr>
                      <m:t>𝑌</m:t>
                    </m:r>
                    <m:r>
                      <a:rPr lang="cs-CZ" sz="2000" i="1">
                        <a:solidFill>
                          <a:srgbClr val="000000"/>
                        </a:solidFill>
                        <a:latin typeface="Cambria Math" panose="02040503050406030204" pitchFamily="18" charset="0"/>
                      </a:rPr>
                      <m:t>− </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𝑀</m:t>
                        </m:r>
                      </m:num>
                      <m:den>
                        <m:r>
                          <a:rPr lang="cs-CZ" sz="2000" i="1">
                            <a:solidFill>
                              <a:srgbClr val="000000"/>
                            </a:solidFill>
                            <a:latin typeface="Cambria Math" panose="02040503050406030204" pitchFamily="18" charset="0"/>
                          </a:rPr>
                          <m:t>𝑃</m:t>
                        </m:r>
                      </m:den>
                    </m:f>
                    <m:r>
                      <a:rPr lang="cs-CZ" sz="2000" i="1">
                        <a:solidFill>
                          <a:srgbClr val="000000"/>
                        </a:solidFill>
                        <a:latin typeface="Cambria Math" panose="02040503050406030204" pitchFamily="18" charset="0"/>
                      </a:rPr>
                      <m:t>)</m:t>
                    </m:r>
                  </m:oMath>
                </a14:m>
                <a:r>
                  <a:rPr lang="cs-CZ" sz="2000" dirty="0">
                    <a:solidFill>
                      <a:srgbClr val="000000"/>
                    </a:solidFill>
                    <a:latin typeface="Calibri" panose="020F0502020204030204" pitchFamily="34" charset="0"/>
                    <a:cs typeface="Calibri" panose="020F0502020204030204" pitchFamily="34" charset="0"/>
                  </a:rPr>
                  <a:t> </a:t>
                </a:r>
                <a:endParaRPr lang="cs-CZ" sz="2000" dirty="0" smtClean="0">
                  <a:solidFill>
                    <a:srgbClr val="000000"/>
                  </a:solidFill>
                  <a:latin typeface="Calibri" panose="020F0502020204030204" pitchFamily="34" charset="0"/>
                  <a:cs typeface="Calibri" panose="020F0502020204030204" pitchFamily="34" charset="0"/>
                </a:endParaRPr>
              </a:p>
              <a:p>
                <a:pPr marL="0" indent="0">
                  <a:lnSpc>
                    <a:spcPct val="150000"/>
                  </a:lnSpc>
                  <a:buNone/>
                  <a:tabLst>
                    <a:tab pos="270510" algn="l"/>
                  </a:tabLst>
                </a:pPr>
                <a14:m>
                  <m:oMath xmlns:m="http://schemas.openxmlformats.org/officeDocument/2006/math">
                    <m:r>
                      <a:rPr lang="cs-CZ" sz="2000" i="1">
                        <a:solidFill>
                          <a:srgbClr val="000000"/>
                        </a:solidFill>
                        <a:latin typeface="Cambria Math" panose="02040503050406030204" pitchFamily="18" charset="0"/>
                      </a:rPr>
                      <m:t>𝐿𝑀</m:t>
                    </m:r>
                    <m:r>
                      <a:rPr lang="cs-CZ" sz="2000" i="1">
                        <a:solidFill>
                          <a:srgbClr val="000000"/>
                        </a:solidFill>
                        <a:latin typeface="Cambria Math" panose="02040503050406030204" pitchFamily="18" charset="0"/>
                      </a:rPr>
                      <m:t>:</m:t>
                    </m:r>
                    <m:r>
                      <a:rPr lang="cs-CZ" sz="2000" i="1">
                        <a:solidFill>
                          <a:srgbClr val="000000"/>
                        </a:solidFill>
                        <a:latin typeface="Cambria Math" panose="02040503050406030204" pitchFamily="18" charset="0"/>
                      </a:rPr>
                      <m:t>𝑖</m:t>
                    </m:r>
                    <m:r>
                      <a:rPr lang="cs-CZ" sz="2000" i="1">
                        <a:solidFill>
                          <a:srgbClr val="000000"/>
                        </a:solidFill>
                        <a:latin typeface="Cambria Math" panose="02040503050406030204" pitchFamily="18" charset="0"/>
                      </a:rPr>
                      <m:t>=</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1</m:t>
                        </m:r>
                      </m:num>
                      <m:den>
                        <m:r>
                          <a:rPr lang="cs-CZ" sz="2000" b="0" i="1" smtClean="0">
                            <a:solidFill>
                              <a:srgbClr val="000000"/>
                            </a:solidFill>
                            <a:latin typeface="Cambria Math" panose="02040503050406030204" pitchFamily="18" charset="0"/>
                          </a:rPr>
                          <m:t>60</m:t>
                        </m:r>
                      </m:den>
                    </m:f>
                    <m:r>
                      <a:rPr lang="cs-CZ" sz="2000" i="1">
                        <a:solidFill>
                          <a:srgbClr val="000000"/>
                        </a:solidFill>
                        <a:latin typeface="Cambria Math" panose="02040503050406030204" pitchFamily="18" charset="0"/>
                      </a:rPr>
                      <m:t>(</m:t>
                    </m:r>
                    <m:r>
                      <a:rPr lang="cs-CZ" sz="2000" b="0" i="1" smtClean="0">
                        <a:solidFill>
                          <a:srgbClr val="000000"/>
                        </a:solidFill>
                        <a:latin typeface="Cambria Math" panose="02040503050406030204" pitchFamily="18" charset="0"/>
                      </a:rPr>
                      <m:t>0,3</m:t>
                    </m:r>
                    <m:r>
                      <a:rPr lang="cs-CZ" sz="2000" i="1">
                        <a:solidFill>
                          <a:srgbClr val="000000"/>
                        </a:solidFill>
                        <a:latin typeface="Cambria Math" panose="02040503050406030204" pitchFamily="18" charset="0"/>
                      </a:rPr>
                      <m:t>𝑌</m:t>
                    </m:r>
                    <m:r>
                      <a:rPr lang="cs-CZ" sz="2000" i="1">
                        <a:solidFill>
                          <a:srgbClr val="000000"/>
                        </a:solidFill>
                        <a:latin typeface="Cambria Math" panose="02040503050406030204" pitchFamily="18" charset="0"/>
                      </a:rPr>
                      <m:t>−600)</m:t>
                    </m:r>
                  </m:oMath>
                </a14:m>
                <a:r>
                  <a:rPr lang="cs-CZ" sz="2000" dirty="0">
                    <a:solidFill>
                      <a:srgbClr val="000000"/>
                    </a:solidFill>
                    <a:latin typeface="Calibri" panose="020F0502020204030204" pitchFamily="34" charset="0"/>
                    <a:cs typeface="Calibri" panose="020F0502020204030204" pitchFamily="34" charset="0"/>
                  </a:rPr>
                  <a:t> </a:t>
                </a:r>
              </a:p>
              <a:p>
                <a:pPr marL="0" indent="0">
                  <a:buNone/>
                  <a:tabLst>
                    <a:tab pos="270510" algn="l"/>
                  </a:tabLst>
                </a:pPr>
                <a:endParaRPr lang="cs-CZ" sz="2000" dirty="0" smtClean="0">
                  <a:solidFill>
                    <a:srgbClr val="000000"/>
                  </a:solidFill>
                  <a:latin typeface="Calibri" panose="020F0502020204030204" pitchFamily="34" charset="0"/>
                  <a:cs typeface="Calibri" panose="020F0502020204030204" pitchFamily="34" charset="0"/>
                </a:endParaRPr>
              </a:p>
              <a:p>
                <a:pPr marL="0" lvl="0" indent="0" algn="just">
                  <a:buNone/>
                  <a:tabLst>
                    <a:tab pos="270510" algn="l"/>
                  </a:tabLst>
                </a:pPr>
                <a:r>
                  <a:rPr lang="cs-CZ"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LM</a:t>
                </a:r>
                <a:r>
                  <a:rPr lang="cs-CZ"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i = 0,005Y - 10</a:t>
                </a:r>
              </a:p>
              <a:p>
                <a:pPr marL="0" lvl="0" indent="0" algn="just">
                  <a:spcBef>
                    <a:spcPct val="20000"/>
                  </a:spcBef>
                  <a:buClrTx/>
                  <a:buSzTx/>
                  <a:buNone/>
                  <a:tabLst>
                    <a:tab pos="270510" algn="l"/>
                  </a:tabLst>
                  <a:defRPr/>
                </a:pPr>
                <a:r>
                  <a:rPr lang="cs-CZ" sz="2400" b="1" kern="1200" dirty="0">
                    <a:solidFill>
                      <a:srgbClr val="307871"/>
                    </a:solidFill>
                    <a:latin typeface="Calibri" panose="020F0502020204030204" pitchFamily="34" charset="0"/>
                    <a:ea typeface="Times New Roman" panose="02020603050405020304" pitchFamily="18" charset="0"/>
                    <a:cs typeface="Calibri" panose="020F0502020204030204" pitchFamily="34" charset="0"/>
                  </a:rPr>
                  <a:t> </a:t>
                </a:r>
                <a:endParaRPr lang="cs-CZ" sz="2400" kern="1200" dirty="0">
                  <a:solidFill>
                    <a:srgbClr val="307871"/>
                  </a:solidFill>
                  <a:latin typeface="Calibri" panose="020F0502020204030204" pitchFamily="34" charset="0"/>
                  <a:ea typeface="Times New Roman" panose="02020603050405020304" pitchFamily="18" charset="0"/>
                  <a:cs typeface="Calibri" panose="020F0502020204030204" pitchFamily="34" charset="0"/>
                </a:endParaRPr>
              </a:p>
              <a:p>
                <a:pPr marL="0" indent="0">
                  <a:buNone/>
                  <a:tabLst>
                    <a:tab pos="270510" algn="l"/>
                  </a:tabLst>
                </a:pPr>
                <a:endParaRPr lang="cs-CZ" sz="2000" dirty="0">
                  <a:solidFill>
                    <a:srgbClr val="000000"/>
                  </a:solidFill>
                </a:endParaRPr>
              </a:p>
              <a:p>
                <a:pPr marL="0" indent="0">
                  <a:buNone/>
                  <a:tabLst>
                    <a:tab pos="270510" algn="l"/>
                  </a:tabLst>
                </a:pPr>
                <a:endParaRPr lang="cs-CZ" sz="2000" b="1" dirty="0" smtClean="0">
                  <a:latin typeface="Arial" panose="020B0604020202020204" pitchFamily="34" charset="0"/>
                  <a:ea typeface="Times New Roman" panose="02020603050405020304" pitchFamily="18" charset="0"/>
                </a:endParaRPr>
              </a:p>
              <a:p>
                <a:pPr indent="-457200">
                  <a:buFont typeface="+mj-lt"/>
                  <a:buAutoNum type="alphaLcParenR" startAt="3"/>
                  <a:tabLst>
                    <a:tab pos="270510" algn="l"/>
                  </a:tabLst>
                </a:pPr>
                <a:endParaRPr lang="cs-CZ" sz="2000" b="1" dirty="0" smtClean="0">
                  <a:latin typeface="Arial" panose="020B0604020202020204" pitchFamily="34" charset="0"/>
                  <a:ea typeface="Times New Roman" panose="02020603050405020304" pitchFamily="18" charset="0"/>
                </a:endParaRPr>
              </a:p>
              <a:p>
                <a:pPr indent="-457200">
                  <a:buFont typeface="+mj-lt"/>
                  <a:buAutoNum type="alphaLcParenR" startAt="3"/>
                  <a:tabLst>
                    <a:tab pos="270510" algn="l"/>
                  </a:tabLst>
                </a:pPr>
                <a:endParaRPr lang="cs-CZ" sz="2000" b="1" dirty="0">
                  <a:latin typeface="Arial" panose="020B0604020202020204" pitchFamily="34" charset="0"/>
                  <a:ea typeface="Times New Roman" panose="02020603050405020304" pitchFamily="18" charset="0"/>
                </a:endParaRPr>
              </a:p>
              <a:p>
                <a:pPr indent="-457200">
                  <a:buFont typeface="+mj-lt"/>
                  <a:buAutoNum type="alphaLcParenR" startAt="3"/>
                  <a:tabLst>
                    <a:tab pos="270510" algn="l"/>
                  </a:tabLst>
                </a:pPr>
                <a:endParaRPr lang="cs-CZ" sz="2000" b="1" dirty="0">
                  <a:latin typeface="Arial" panose="020B0604020202020204" pitchFamily="34" charset="0"/>
                  <a:ea typeface="Times New Roman" panose="02020603050405020304" pitchFamily="18" charset="0"/>
                </a:endParaRPr>
              </a:p>
              <a:p>
                <a:endParaRPr lang="cs-CZ" sz="2000" dirty="0">
                  <a:latin typeface="Calibri" panose="020F0502020204030204" pitchFamily="34" charset="0"/>
                  <a:cs typeface="Calibri" panose="020F0502020204030204" pitchFamily="34"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type="body" idx="1"/>
              </p:nvPr>
            </p:nvSpPr>
            <p:spPr>
              <a:xfrm>
                <a:off x="216993" y="1069521"/>
                <a:ext cx="8469807" cy="5056643"/>
              </a:xfrm>
              <a:prstGeom prst="rect">
                <a:avLst/>
              </a:prstGeom>
              <a:blipFill>
                <a:blip r:embed="rId3"/>
                <a:stretch>
                  <a:fillRect l="-792" t="-120" r="-648" b="-5783"/>
                </a:stretch>
              </a:blipFill>
            </p:spPr>
            <p:txBody>
              <a:bodyPr/>
              <a:lstStyle/>
              <a:p>
                <a:r>
                  <a:rPr lang="cs-CZ">
                    <a:noFill/>
                  </a:rPr>
                  <a:t> </a:t>
                </a:r>
              </a:p>
            </p:txBody>
          </p:sp>
        </mc:Fallback>
      </mc:AlternateContent>
    </p:spTree>
    <p:extLst>
      <p:ext uri="{BB962C8B-B14F-4D97-AF65-F5344CB8AC3E}">
        <p14:creationId xmlns:p14="http://schemas.microsoft.com/office/powerpoint/2010/main" val="561598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arn(inVertic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3200" b="1" dirty="0">
                <a:solidFill>
                  <a:srgbClr val="C00000"/>
                </a:solidFill>
              </a:rPr>
              <a:t>Příklad č. 1:</a:t>
            </a:r>
          </a:p>
        </p:txBody>
      </p:sp>
      <p:sp>
        <p:nvSpPr>
          <p:cNvPr id="3" name="Zástupný symbol pro obsah 2"/>
          <p:cNvSpPr>
            <a:spLocks noGrp="1"/>
          </p:cNvSpPr>
          <p:nvPr>
            <p:ph type="body" idx="1"/>
          </p:nvPr>
        </p:nvSpPr>
        <p:spPr>
          <a:xfrm>
            <a:off x="216993" y="1069521"/>
            <a:ext cx="8469807" cy="5056643"/>
          </a:xfrm>
          <a:prstGeom prst="rect">
            <a:avLst/>
          </a:prstGeom>
        </p:spPr>
        <p:txBody>
          <a:bodyPr>
            <a:noAutofit/>
          </a:bodyPr>
          <a:lstStyle/>
          <a:p>
            <a:r>
              <a:rPr lang="cs-CZ" sz="2800" b="1" dirty="0" smtClean="0">
                <a:latin typeface="Calibri" panose="020F0502020204030204" pitchFamily="34" charset="0"/>
                <a:ea typeface="Times New Roman" panose="02020603050405020304" pitchFamily="18" charset="0"/>
                <a:cs typeface="Calibri" panose="020F0502020204030204" pitchFamily="34" charset="0"/>
              </a:rPr>
              <a:t>Znáte: C=0,7(1-t)Y, t= 0,3, I=800-40i, G=1000, L=0,3Y- 60i </a:t>
            </a:r>
            <a:r>
              <a:rPr lang="cs-CZ" sz="2800" b="1" dirty="0">
                <a:latin typeface="Calibri" panose="020F0502020204030204" pitchFamily="34" charset="0"/>
                <a:ea typeface="Times New Roman" panose="02020603050405020304" pitchFamily="18" charset="0"/>
                <a:cs typeface="Calibri" panose="020F0502020204030204" pitchFamily="34" charset="0"/>
              </a:rPr>
              <a:t>a </a:t>
            </a:r>
            <a:r>
              <a:rPr lang="cs-CZ" sz="2800" b="1" dirty="0" smtClean="0">
                <a:latin typeface="Calibri" panose="020F0502020204030204" pitchFamily="34" charset="0"/>
                <a:ea typeface="Times New Roman" panose="02020603050405020304" pitchFamily="18" charset="0"/>
                <a:cs typeface="Calibri" panose="020F0502020204030204" pitchFamily="34" charset="0"/>
              </a:rPr>
              <a:t>M/P=600</a:t>
            </a:r>
          </a:p>
          <a:p>
            <a:pPr marL="0" indent="0">
              <a:buNone/>
              <a:tabLst>
                <a:tab pos="270510" algn="l"/>
              </a:tabLst>
            </a:pPr>
            <a:endParaRPr lang="cs-CZ" sz="2000" b="1" dirty="0" smtClean="0">
              <a:latin typeface="Arial" panose="020B0604020202020204" pitchFamily="34" charset="0"/>
              <a:ea typeface="Times New Roman" panose="02020603050405020304" pitchFamily="18" charset="0"/>
            </a:endParaRPr>
          </a:p>
          <a:p>
            <a:pPr indent="-457200">
              <a:buFont typeface="+mj-lt"/>
              <a:buAutoNum type="alphaLcParenR" startAt="9"/>
              <a:tabLst>
                <a:tab pos="270510" algn="l"/>
              </a:tabLst>
            </a:pPr>
            <a:r>
              <a:rPr lang="cs-CZ" sz="2000" b="1" dirty="0" smtClean="0">
                <a:latin typeface="Arial" panose="020B0604020202020204" pitchFamily="34" charset="0"/>
                <a:ea typeface="Times New Roman" panose="02020603050405020304" pitchFamily="18" charset="0"/>
              </a:rPr>
              <a:t>Vláda </a:t>
            </a:r>
            <a:r>
              <a:rPr lang="cs-CZ" sz="2000" b="1" dirty="0">
                <a:latin typeface="Arial" panose="020B0604020202020204" pitchFamily="34" charset="0"/>
                <a:ea typeface="Times New Roman" panose="02020603050405020304" pitchFamily="18" charset="0"/>
              </a:rPr>
              <a:t>zvýší vládní výdaje o </a:t>
            </a:r>
            <a:r>
              <a:rPr lang="cs-CZ" sz="2000" b="1" dirty="0" smtClean="0">
                <a:latin typeface="Arial" panose="020B0604020202020204" pitchFamily="34" charset="0"/>
                <a:ea typeface="Times New Roman" panose="02020603050405020304" pitchFamily="18" charset="0"/>
              </a:rPr>
              <a:t>100 =&gt; </a:t>
            </a:r>
            <a:r>
              <a:rPr lang="cs-CZ" sz="2000" b="1" dirty="0" smtClean="0">
                <a:solidFill>
                  <a:srgbClr val="C00000"/>
                </a:solidFill>
                <a:latin typeface="Arial" panose="020B0604020202020204" pitchFamily="34" charset="0"/>
                <a:ea typeface="Times New Roman" panose="02020603050405020304" pitchFamily="18" charset="0"/>
              </a:rPr>
              <a:t>Určete velikost vytěsnění.</a:t>
            </a:r>
          </a:p>
          <a:p>
            <a:pPr marL="0" indent="0">
              <a:buNone/>
              <a:tabLst>
                <a:tab pos="270510" algn="l"/>
              </a:tabLst>
            </a:pPr>
            <a:endParaRPr lang="cs-CZ" sz="2000" b="1" dirty="0">
              <a:latin typeface="Arial" panose="020B0604020202020204" pitchFamily="34" charset="0"/>
              <a:ea typeface="Times New Roman" panose="02020603050405020304" pitchFamily="18" charset="0"/>
            </a:endParaRPr>
          </a:p>
          <a:p>
            <a:pPr marL="0" indent="0">
              <a:buNone/>
              <a:tabLst>
                <a:tab pos="270510" algn="l"/>
              </a:tabLst>
            </a:pPr>
            <a:r>
              <a:rPr lang="cs-CZ"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VE = </a:t>
            </a:r>
            <a:r>
              <a:rPr lang="el-G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α</a:t>
            </a:r>
            <a:r>
              <a:rPr lang="cs-CZ"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l-GR"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Δ</a:t>
            </a:r>
            <a:r>
              <a:rPr lang="cs-CZ"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 </a:t>
            </a:r>
            <a:r>
              <a:rPr lang="cs-CZ" sz="2400" dirty="0">
                <a:solidFill>
                  <a:srgbClr val="000000"/>
                </a:solidFill>
                <a:latin typeface="Calibri" panose="020F0502020204030204" pitchFamily="34" charset="0"/>
                <a:cs typeface="Calibri" panose="020F0502020204030204" pitchFamily="34" charset="0"/>
              </a:rPr>
              <a:t>γ*</a:t>
            </a:r>
            <a:r>
              <a:rPr lang="el-GR" sz="2400" dirty="0">
                <a:solidFill>
                  <a:srgbClr val="000000"/>
                </a:solidFill>
                <a:latin typeface="Calibri" panose="020F0502020204030204" pitchFamily="34" charset="0"/>
                <a:cs typeface="Calibri" panose="020F0502020204030204" pitchFamily="34" charset="0"/>
              </a:rPr>
              <a:t>Δ</a:t>
            </a:r>
            <a:r>
              <a:rPr lang="cs-CZ" sz="2400" dirty="0" smtClean="0">
                <a:solidFill>
                  <a:srgbClr val="000000"/>
                </a:solidFill>
                <a:latin typeface="Calibri" panose="020F0502020204030204" pitchFamily="34" charset="0"/>
                <a:cs typeface="Calibri" panose="020F0502020204030204" pitchFamily="34" charset="0"/>
              </a:rPr>
              <a:t>A</a:t>
            </a:r>
          </a:p>
          <a:p>
            <a:pPr marL="400050" indent="-400050">
              <a:buNone/>
              <a:tabLst>
                <a:tab pos="270510" algn="l"/>
              </a:tabLst>
            </a:pPr>
            <a:r>
              <a:rPr lang="cs-CZ" sz="2400" dirty="0">
                <a:solidFill>
                  <a:srgbClr val="000000"/>
                </a:solidFill>
                <a:latin typeface="Calibri" panose="020F0502020204030204" pitchFamily="34" charset="0"/>
                <a:cs typeface="Calibri" panose="020F0502020204030204" pitchFamily="34" charset="0"/>
              </a:rPr>
              <a:t>VE = 1,96 * 100 – 1,41 * 100</a:t>
            </a:r>
          </a:p>
          <a:p>
            <a:pPr marL="400050" indent="-400050">
              <a:buNone/>
              <a:tabLst>
                <a:tab pos="270510" algn="l"/>
              </a:tabLst>
            </a:pPr>
            <a:r>
              <a:rPr lang="cs-CZ" sz="2400" b="1" dirty="0">
                <a:solidFill>
                  <a:srgbClr val="000000"/>
                </a:solidFill>
                <a:latin typeface="Calibri" panose="020F0502020204030204" pitchFamily="34" charset="0"/>
                <a:cs typeface="Calibri" panose="020F0502020204030204" pitchFamily="34" charset="0"/>
              </a:rPr>
              <a:t>VE = 55</a:t>
            </a:r>
          </a:p>
          <a:p>
            <a:pPr marL="0" indent="0">
              <a:buNone/>
              <a:tabLst>
                <a:tab pos="270510" algn="l"/>
              </a:tabLst>
            </a:pPr>
            <a:endParaRPr lang="cs-CZ" sz="2000" dirty="0">
              <a:solidFill>
                <a:srgbClr val="000000"/>
              </a:solidFill>
            </a:endParaRPr>
          </a:p>
          <a:p>
            <a:pPr marL="0" indent="0">
              <a:buNone/>
              <a:tabLst>
                <a:tab pos="270510" algn="l"/>
              </a:tabLst>
            </a:pPr>
            <a:endParaRPr lang="cs-CZ" sz="2000" b="1" dirty="0">
              <a:latin typeface="Arial" panose="020B0604020202020204" pitchFamily="34" charset="0"/>
              <a:ea typeface="Times New Roman" panose="02020603050405020304" pitchFamily="18" charset="0"/>
            </a:endParaRPr>
          </a:p>
          <a:p>
            <a:pPr indent="-457200">
              <a:buFont typeface="+mj-lt"/>
              <a:buAutoNum type="alphaLcParenR" startAt="9"/>
              <a:tabLst>
                <a:tab pos="270510" algn="l"/>
              </a:tabLst>
            </a:pPr>
            <a:endParaRPr lang="cs-CZ" sz="2000" b="1" dirty="0">
              <a:latin typeface="Arial" panose="020B0604020202020204" pitchFamily="34" charset="0"/>
              <a:ea typeface="Times New Roman" panose="02020603050405020304" pitchFamily="18" charset="0"/>
            </a:endParaRPr>
          </a:p>
          <a:p>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0092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rPr>
              <a:t>Příklad č. 2</a:t>
            </a:r>
            <a:endParaRPr lang="cs-CZ" sz="3200" b="1" dirty="0">
              <a:solidFill>
                <a:srgbClr val="C00000"/>
              </a:solidFill>
            </a:endParaRPr>
          </a:p>
        </p:txBody>
      </p:sp>
      <p:sp>
        <p:nvSpPr>
          <p:cNvPr id="98" name="Google Shape;98;p14"/>
          <p:cNvSpPr txBox="1">
            <a:spLocks noGrp="1"/>
          </p:cNvSpPr>
          <p:nvPr>
            <p:ph type="body" idx="1"/>
          </p:nvPr>
        </p:nvSpPr>
        <p:spPr>
          <a:xfrm>
            <a:off x="212651" y="951978"/>
            <a:ext cx="8644269" cy="5388437"/>
          </a:xfrm>
          <a:prstGeom prst="rect">
            <a:avLst/>
          </a:prstGeom>
          <a:noFill/>
          <a:ln>
            <a:noFill/>
          </a:ln>
        </p:spPr>
        <p:txBody>
          <a:bodyPr spcFirstLastPara="1" wrap="square" lIns="91425" tIns="45700" rIns="91425" bIns="45700" anchor="t" anchorCtr="0">
            <a:normAutofit lnSpcReduction="10000"/>
          </a:bodyPr>
          <a:lstStyle/>
          <a:p>
            <a:pPr marL="342900" fontAlgn="base">
              <a:spcBef>
                <a:spcPct val="20000"/>
              </a:spcBef>
              <a:spcAft>
                <a:spcPct val="0"/>
              </a:spcAft>
              <a:buClrTx/>
              <a:buSzPct val="80000"/>
              <a:defRPr/>
            </a:pPr>
            <a:r>
              <a:rPr lang="cs-CZ" sz="2400" b="1" dirty="0" smtClean="0">
                <a:latin typeface="Arial" panose="020B0604020202020204" pitchFamily="34" charset="0"/>
                <a:ea typeface="Times New Roman" panose="02020603050405020304" pitchFamily="18" charset="0"/>
              </a:rPr>
              <a:t>Předpokládejte</a:t>
            </a:r>
            <a:r>
              <a:rPr lang="cs-CZ" sz="2400" b="1" dirty="0">
                <a:latin typeface="Arial" panose="020B0604020202020204" pitchFamily="34" charset="0"/>
                <a:ea typeface="Times New Roman" panose="02020603050405020304" pitchFamily="18" charset="0"/>
              </a:rPr>
              <a:t>, že strukturu konkrétní ekonomiky charakterizují následující rovnice:  C=Ca+0,9Y, L=0,3Y-30i, Ca=200, I=300-10i a </a:t>
            </a:r>
            <a:r>
              <a:rPr lang="cs-CZ" sz="2400" b="1" dirty="0" smtClean="0">
                <a:latin typeface="Arial" panose="020B0604020202020204" pitchFamily="34" charset="0"/>
                <a:ea typeface="Times New Roman" panose="02020603050405020304" pitchFamily="18" charset="0"/>
              </a:rPr>
              <a:t>M/P=200.</a:t>
            </a:r>
          </a:p>
          <a:p>
            <a:pPr marL="0" indent="0" fontAlgn="base">
              <a:spcBef>
                <a:spcPct val="20000"/>
              </a:spcBef>
              <a:spcAft>
                <a:spcPct val="0"/>
              </a:spcAft>
              <a:buClrTx/>
              <a:buSzPct val="80000"/>
              <a:buNone/>
              <a:defRPr/>
            </a:pPr>
            <a:endParaRPr lang="cs-CZ" sz="24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r>
              <a:rPr lang="cs-CZ" sz="2000" b="1" dirty="0" smtClean="0">
                <a:latin typeface="Arial" panose="020B0604020202020204" pitchFamily="34" charset="0"/>
                <a:ea typeface="Times New Roman" panose="02020603050405020304" pitchFamily="18" charset="0"/>
              </a:rPr>
              <a:t>Kolik </a:t>
            </a:r>
            <a:r>
              <a:rPr lang="cs-CZ" sz="2000" b="1" dirty="0">
                <a:latin typeface="Arial" panose="020B0604020202020204" pitchFamily="34" charset="0"/>
                <a:ea typeface="Times New Roman" panose="02020603050405020304" pitchFamily="18" charset="0"/>
              </a:rPr>
              <a:t>činí b, k, </a:t>
            </a:r>
            <a:r>
              <a:rPr lang="cs-CZ" sz="2000" b="1" dirty="0" smtClean="0">
                <a:latin typeface="Arial" panose="020B0604020202020204" pitchFamily="34" charset="0"/>
                <a:ea typeface="Times New Roman" panose="02020603050405020304" pitchFamily="18" charset="0"/>
              </a:rPr>
              <a:t>h;</a:t>
            </a:r>
          </a:p>
          <a:p>
            <a:pPr indent="-457200" fontAlgn="base">
              <a:spcBef>
                <a:spcPct val="20000"/>
              </a:spcBef>
              <a:spcAft>
                <a:spcPct val="0"/>
              </a:spcAft>
              <a:buClrTx/>
              <a:buSzPct val="80000"/>
              <a:buFont typeface="+mj-lt"/>
              <a:buAutoNum type="alphaLcParenR"/>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výdajového </a:t>
            </a:r>
            <a:r>
              <a:rPr lang="cs-CZ" sz="2000" b="1" dirty="0" smtClean="0">
                <a:latin typeface="Arial" panose="020B0604020202020204" pitchFamily="34" charset="0"/>
                <a:ea typeface="Times New Roman" panose="02020603050405020304" pitchFamily="18" charset="0"/>
              </a:rPr>
              <a:t>multiplikátoru;</a:t>
            </a:r>
          </a:p>
          <a:p>
            <a:pPr indent="-457200" fontAlgn="base">
              <a:spcBef>
                <a:spcPct val="20000"/>
              </a:spcBef>
              <a:spcAft>
                <a:spcPct val="0"/>
              </a:spcAft>
              <a:buClrTx/>
              <a:buSzPct val="80000"/>
              <a:buFont typeface="+mj-lt"/>
              <a:buAutoNum type="alphaLcParenR"/>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autonomních </a:t>
            </a:r>
            <a:r>
              <a:rPr lang="cs-CZ" sz="2000" b="1" dirty="0" smtClean="0">
                <a:latin typeface="Arial" panose="020B0604020202020204" pitchFamily="34" charset="0"/>
                <a:ea typeface="Times New Roman" panose="02020603050405020304" pitchFamily="18" charset="0"/>
              </a:rPr>
              <a:t>výdajů;</a:t>
            </a:r>
          </a:p>
          <a:p>
            <a:pPr indent="-457200" fontAlgn="base">
              <a:spcBef>
                <a:spcPct val="20000"/>
              </a:spcBef>
              <a:spcAft>
                <a:spcPct val="0"/>
              </a:spcAft>
              <a:buClrTx/>
              <a:buSzPct val="80000"/>
              <a:buFont typeface="+mj-lt"/>
              <a:buAutoNum type="alphaLcParenR"/>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rovnice křivky </a:t>
            </a:r>
            <a:r>
              <a:rPr lang="cs-CZ" sz="2000" b="1" dirty="0" smtClean="0">
                <a:latin typeface="Arial" panose="020B0604020202020204" pitchFamily="34" charset="0"/>
                <a:ea typeface="Times New Roman" panose="02020603050405020304" pitchFamily="18" charset="0"/>
              </a:rPr>
              <a:t>IS;</a:t>
            </a:r>
          </a:p>
          <a:p>
            <a:pPr indent="-457200" fontAlgn="base">
              <a:spcBef>
                <a:spcPct val="20000"/>
              </a:spcBef>
              <a:spcAft>
                <a:spcPct val="0"/>
              </a:spcAft>
              <a:buClrTx/>
              <a:buSzPct val="80000"/>
              <a:buFont typeface="+mj-lt"/>
              <a:buAutoNum type="alphaLcParenR"/>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rovnice křivky </a:t>
            </a:r>
            <a:r>
              <a:rPr lang="cs-CZ" sz="2000" b="1" dirty="0" smtClean="0">
                <a:latin typeface="Arial" panose="020B0604020202020204" pitchFamily="34" charset="0"/>
                <a:ea typeface="Times New Roman" panose="02020603050405020304" pitchFamily="18" charset="0"/>
              </a:rPr>
              <a:t>LM;</a:t>
            </a:r>
          </a:p>
          <a:p>
            <a:pPr indent="-457200" fontAlgn="base">
              <a:spcBef>
                <a:spcPct val="20000"/>
              </a:spcBef>
              <a:spcAft>
                <a:spcPct val="0"/>
              </a:spcAft>
              <a:buClrTx/>
              <a:buSzPct val="80000"/>
              <a:buFont typeface="+mj-lt"/>
              <a:buAutoNum type="alphaLcParenR"/>
              <a:defRPr/>
            </a:pPr>
            <a:r>
              <a:rPr lang="cs-CZ" sz="2000" b="1" dirty="0">
                <a:latin typeface="Arial" panose="020B0604020202020204" pitchFamily="34" charset="0"/>
                <a:ea typeface="Times New Roman" panose="02020603050405020304" pitchFamily="18" charset="0"/>
              </a:rPr>
              <a:t>Jaká je rovnovážná úroveň důchodu a rovnovážné úrokové sazby (spojení křivek IS a LM</a:t>
            </a:r>
            <a:r>
              <a:rPr lang="cs-CZ" sz="2000" b="1" dirty="0" smtClean="0">
                <a:latin typeface="Arial" panose="020B0604020202020204" pitchFamily="34" charset="0"/>
                <a:ea typeface="Times New Roman" panose="02020603050405020304" pitchFamily="18" charset="0"/>
              </a:rPr>
              <a:t>);</a:t>
            </a:r>
          </a:p>
          <a:p>
            <a:pPr indent="-457200" fontAlgn="base">
              <a:spcBef>
                <a:spcPct val="20000"/>
              </a:spcBef>
              <a:spcAft>
                <a:spcPct val="0"/>
              </a:spcAft>
              <a:buClrTx/>
              <a:buSzPct val="80000"/>
              <a:buFont typeface="+mj-lt"/>
              <a:buAutoNum type="alphaLcParenR"/>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multiplikátoru fiskální </a:t>
            </a:r>
            <a:r>
              <a:rPr lang="cs-CZ" sz="2000" b="1" dirty="0" smtClean="0">
                <a:latin typeface="Arial" panose="020B0604020202020204" pitchFamily="34" charset="0"/>
                <a:ea typeface="Times New Roman" panose="02020603050405020304" pitchFamily="18" charset="0"/>
              </a:rPr>
              <a:t>politiky;</a:t>
            </a:r>
          </a:p>
          <a:p>
            <a:pPr indent="-457200" fontAlgn="base">
              <a:spcBef>
                <a:spcPct val="20000"/>
              </a:spcBef>
              <a:spcAft>
                <a:spcPct val="0"/>
              </a:spcAft>
              <a:buClrTx/>
              <a:buSzPct val="80000"/>
              <a:buFont typeface="+mj-lt"/>
              <a:buAutoNum type="alphaLcParenR"/>
              <a:defRPr/>
            </a:pPr>
            <a:r>
              <a:rPr lang="cs-CZ" sz="2000" b="1" dirty="0" smtClean="0">
                <a:latin typeface="Arial" panose="020B0604020202020204" pitchFamily="34" charset="0"/>
                <a:ea typeface="Times New Roman" panose="02020603050405020304" pitchFamily="18" charset="0"/>
              </a:rPr>
              <a:t>Jaký </a:t>
            </a:r>
            <a:r>
              <a:rPr lang="cs-CZ" sz="2000" b="1" dirty="0">
                <a:latin typeface="Arial" panose="020B0604020202020204" pitchFamily="34" charset="0"/>
                <a:ea typeface="Times New Roman" panose="02020603050405020304" pitchFamily="18" charset="0"/>
              </a:rPr>
              <a:t>je rovnovážný důchod </a:t>
            </a:r>
            <a:r>
              <a:rPr lang="cs-CZ" sz="2000" b="1" dirty="0" smtClean="0">
                <a:latin typeface="Arial" panose="020B0604020202020204" pitchFamily="34" charset="0"/>
                <a:ea typeface="Times New Roman" panose="02020603050405020304" pitchFamily="18" charset="0"/>
              </a:rPr>
              <a:t>(</a:t>
            </a:r>
            <a:r>
              <a:rPr lang="cs-CZ" sz="2000" b="1" dirty="0">
                <a:latin typeface="Arial" panose="020B0604020202020204" pitchFamily="34" charset="0"/>
                <a:ea typeface="Times New Roman" panose="02020603050405020304" pitchFamily="18" charset="0"/>
              </a:rPr>
              <a:t>využijte multiplikátor FP</a:t>
            </a:r>
            <a:r>
              <a:rPr lang="cs-CZ" sz="2000" b="1" dirty="0" smtClean="0">
                <a:latin typeface="Arial" panose="020B0604020202020204" pitchFamily="34" charset="0"/>
                <a:ea typeface="Times New Roman" panose="02020603050405020304" pitchFamily="18" charset="0"/>
              </a:rPr>
              <a:t>);</a:t>
            </a:r>
          </a:p>
          <a:p>
            <a:pPr indent="-457200" fontAlgn="base">
              <a:spcBef>
                <a:spcPct val="20000"/>
              </a:spcBef>
              <a:spcAft>
                <a:spcPct val="0"/>
              </a:spcAft>
              <a:buClrTx/>
              <a:buSzPct val="80000"/>
              <a:buFont typeface="+mj-lt"/>
              <a:buAutoNum type="alphaLcParenR"/>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úroveň spotřeby v </a:t>
            </a:r>
            <a:r>
              <a:rPr lang="cs-CZ" sz="2000" b="1" dirty="0" smtClean="0">
                <a:latin typeface="Arial" panose="020B0604020202020204" pitchFamily="34" charset="0"/>
                <a:ea typeface="Times New Roman" panose="02020603050405020304" pitchFamily="18" charset="0"/>
              </a:rPr>
              <a:t>rovnováze;</a:t>
            </a:r>
          </a:p>
          <a:p>
            <a:pPr indent="-457200" fontAlgn="base">
              <a:spcBef>
                <a:spcPct val="20000"/>
              </a:spcBef>
              <a:spcAft>
                <a:spcPct val="0"/>
              </a:spcAft>
              <a:buClrTx/>
              <a:buSzPct val="80000"/>
              <a:buFont typeface="+mj-lt"/>
              <a:buAutoNum type="alphaLcParenR"/>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úroveň investic v rovnováze.</a:t>
            </a: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Pct val="80000"/>
              <a:buNone/>
              <a:tabLst/>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3134374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barn(inVertical)">
                                      <p:cBhvr>
                                        <p:cTn id="7" dur="500"/>
                                        <p:tgtEl>
                                          <p:spTgt spid="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8">
                                            <p:txEl>
                                              <p:pRg st="3" end="3"/>
                                            </p:txEl>
                                          </p:spTgt>
                                        </p:tgtEl>
                                        <p:attrNameLst>
                                          <p:attrName>style.visibility</p:attrName>
                                        </p:attrNameLst>
                                      </p:cBhvr>
                                      <p:to>
                                        <p:strVal val="visible"/>
                                      </p:to>
                                    </p:set>
                                    <p:animEffect transition="in" filter="barn(inVertical)">
                                      <p:cBhvr>
                                        <p:cTn id="12" dur="500"/>
                                        <p:tgtEl>
                                          <p:spTgt spid="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xEl>
                                              <p:pRg st="4" end="4"/>
                                            </p:txEl>
                                          </p:spTgt>
                                        </p:tgtEl>
                                        <p:attrNameLst>
                                          <p:attrName>style.visibility</p:attrName>
                                        </p:attrNameLst>
                                      </p:cBhvr>
                                      <p:to>
                                        <p:strVal val="visible"/>
                                      </p:to>
                                    </p:set>
                                    <p:animEffect transition="in" filter="barn(inVertical)">
                                      <p:cBhvr>
                                        <p:cTn id="17" dur="500"/>
                                        <p:tgtEl>
                                          <p:spTgt spid="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8">
                                            <p:txEl>
                                              <p:pRg st="5" end="5"/>
                                            </p:txEl>
                                          </p:spTgt>
                                        </p:tgtEl>
                                        <p:attrNameLst>
                                          <p:attrName>style.visibility</p:attrName>
                                        </p:attrNameLst>
                                      </p:cBhvr>
                                      <p:to>
                                        <p:strVal val="visible"/>
                                      </p:to>
                                    </p:set>
                                    <p:animEffect transition="in" filter="barn(inVertical)">
                                      <p:cBhvr>
                                        <p:cTn id="22" dur="500"/>
                                        <p:tgtEl>
                                          <p:spTgt spid="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8">
                                            <p:txEl>
                                              <p:pRg st="6" end="6"/>
                                            </p:txEl>
                                          </p:spTgt>
                                        </p:tgtEl>
                                        <p:attrNameLst>
                                          <p:attrName>style.visibility</p:attrName>
                                        </p:attrNameLst>
                                      </p:cBhvr>
                                      <p:to>
                                        <p:strVal val="visible"/>
                                      </p:to>
                                    </p:set>
                                    <p:animEffect transition="in" filter="barn(inVertical)">
                                      <p:cBhvr>
                                        <p:cTn id="27" dur="500"/>
                                        <p:tgtEl>
                                          <p:spTgt spid="9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8">
                                            <p:txEl>
                                              <p:pRg st="7" end="7"/>
                                            </p:txEl>
                                          </p:spTgt>
                                        </p:tgtEl>
                                        <p:attrNameLst>
                                          <p:attrName>style.visibility</p:attrName>
                                        </p:attrNameLst>
                                      </p:cBhvr>
                                      <p:to>
                                        <p:strVal val="visible"/>
                                      </p:to>
                                    </p:set>
                                    <p:animEffect transition="in" filter="barn(inVertical)">
                                      <p:cBhvr>
                                        <p:cTn id="32" dur="500"/>
                                        <p:tgtEl>
                                          <p:spTgt spid="9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8">
                                            <p:txEl>
                                              <p:pRg st="8" end="8"/>
                                            </p:txEl>
                                          </p:spTgt>
                                        </p:tgtEl>
                                        <p:attrNameLst>
                                          <p:attrName>style.visibility</p:attrName>
                                        </p:attrNameLst>
                                      </p:cBhvr>
                                      <p:to>
                                        <p:strVal val="visible"/>
                                      </p:to>
                                    </p:set>
                                    <p:animEffect transition="in" filter="barn(inVertical)">
                                      <p:cBhvr>
                                        <p:cTn id="37" dur="500"/>
                                        <p:tgtEl>
                                          <p:spTgt spid="9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8">
                                            <p:txEl>
                                              <p:pRg st="9" end="9"/>
                                            </p:txEl>
                                          </p:spTgt>
                                        </p:tgtEl>
                                        <p:attrNameLst>
                                          <p:attrName>style.visibility</p:attrName>
                                        </p:attrNameLst>
                                      </p:cBhvr>
                                      <p:to>
                                        <p:strVal val="visible"/>
                                      </p:to>
                                    </p:set>
                                    <p:animEffect transition="in" filter="barn(inVertical)">
                                      <p:cBhvr>
                                        <p:cTn id="42" dur="500"/>
                                        <p:tgtEl>
                                          <p:spTgt spid="9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8">
                                            <p:txEl>
                                              <p:pRg st="10" end="10"/>
                                            </p:txEl>
                                          </p:spTgt>
                                        </p:tgtEl>
                                        <p:attrNameLst>
                                          <p:attrName>style.visibility</p:attrName>
                                        </p:attrNameLst>
                                      </p:cBhvr>
                                      <p:to>
                                        <p:strVal val="visible"/>
                                      </p:to>
                                    </p:set>
                                    <p:animEffect transition="in" filter="barn(inVertical)">
                                      <p:cBhvr>
                                        <p:cTn id="47" dur="500"/>
                                        <p:tgtEl>
                                          <p:spTgt spid="9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8">
                                            <p:txEl>
                                              <p:pRg st="11" end="11"/>
                                            </p:txEl>
                                          </p:spTgt>
                                        </p:tgtEl>
                                        <p:attrNameLst>
                                          <p:attrName>style.visibility</p:attrName>
                                        </p:attrNameLst>
                                      </p:cBhvr>
                                      <p:to>
                                        <p:strVal val="visible"/>
                                      </p:to>
                                    </p:set>
                                    <p:animEffect transition="in" filter="barn(inVertical)">
                                      <p:cBhvr>
                                        <p:cTn id="52" dur="500"/>
                                        <p:tgtEl>
                                          <p:spTgt spid="9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rPr>
              <a:t>Příklad č. 2</a:t>
            </a:r>
            <a:endParaRPr lang="cs-CZ" sz="3200" b="1" dirty="0">
              <a:solidFill>
                <a:srgbClr val="C00000"/>
              </a:solidFill>
            </a:endParaRP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12651" y="951978"/>
                <a:ext cx="8644269" cy="5388437"/>
              </a:xfrm>
              <a:prstGeom prst="rect">
                <a:avLst/>
              </a:prstGeom>
              <a:noFill/>
              <a:ln>
                <a:noFill/>
              </a:ln>
            </p:spPr>
            <p:txBody>
              <a:bodyPr spcFirstLastPara="1" wrap="square" lIns="91425" tIns="45700" rIns="91425" bIns="45700" anchor="t" anchorCtr="0">
                <a:normAutofit lnSpcReduction="10000"/>
              </a:bodyPr>
              <a:lstStyle/>
              <a:p>
                <a:pPr marL="342900" fontAlgn="base">
                  <a:spcBef>
                    <a:spcPct val="20000"/>
                  </a:spcBef>
                  <a:spcAft>
                    <a:spcPct val="0"/>
                  </a:spcAft>
                  <a:buClrTx/>
                  <a:buSzPct val="80000"/>
                  <a:defRPr/>
                </a:pPr>
                <a:r>
                  <a:rPr lang="cs-CZ" sz="2400" b="1" dirty="0" smtClean="0">
                    <a:latin typeface="Arial" panose="020B0604020202020204" pitchFamily="34" charset="0"/>
                    <a:ea typeface="Times New Roman" panose="02020603050405020304" pitchFamily="18" charset="0"/>
                  </a:rPr>
                  <a:t>Předpokládejte</a:t>
                </a:r>
                <a:r>
                  <a:rPr lang="cs-CZ" sz="2400" b="1" dirty="0">
                    <a:latin typeface="Arial" panose="020B0604020202020204" pitchFamily="34" charset="0"/>
                    <a:ea typeface="Times New Roman" panose="02020603050405020304" pitchFamily="18" charset="0"/>
                  </a:rPr>
                  <a:t>, že strukturu konkrétní ekonomiky charakterizují následující rovnice:  C=Ca+0,9Y, L=0,3Y-30i, Ca=200, I=300-10i a </a:t>
                </a:r>
                <a:r>
                  <a:rPr lang="cs-CZ" sz="2400" b="1" dirty="0" smtClean="0">
                    <a:latin typeface="Arial" panose="020B0604020202020204" pitchFamily="34" charset="0"/>
                    <a:ea typeface="Times New Roman" panose="02020603050405020304" pitchFamily="18" charset="0"/>
                  </a:rPr>
                  <a:t>M/P=200.</a:t>
                </a:r>
              </a:p>
              <a:p>
                <a:pPr marL="0" indent="0" fontAlgn="base">
                  <a:spcBef>
                    <a:spcPct val="20000"/>
                  </a:spcBef>
                  <a:spcAft>
                    <a:spcPct val="0"/>
                  </a:spcAft>
                  <a:buClrTx/>
                  <a:buSzPct val="80000"/>
                  <a:buNone/>
                  <a:defRPr/>
                </a:pPr>
                <a:endParaRPr lang="cs-CZ" sz="18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r>
                  <a:rPr lang="cs-CZ" sz="2000" b="1" dirty="0" smtClean="0">
                    <a:latin typeface="Arial" panose="020B0604020202020204" pitchFamily="34" charset="0"/>
                    <a:ea typeface="Times New Roman" panose="02020603050405020304" pitchFamily="18" charset="0"/>
                  </a:rPr>
                  <a:t>Kolik </a:t>
                </a:r>
                <a:r>
                  <a:rPr lang="cs-CZ" sz="2000" b="1" dirty="0">
                    <a:latin typeface="Arial" panose="020B0604020202020204" pitchFamily="34" charset="0"/>
                    <a:ea typeface="Times New Roman" panose="02020603050405020304" pitchFamily="18" charset="0"/>
                  </a:rPr>
                  <a:t>činí b, k, </a:t>
                </a:r>
                <a:r>
                  <a:rPr lang="cs-CZ" sz="2000" b="1" dirty="0" smtClean="0">
                    <a:latin typeface="Arial" panose="020B0604020202020204" pitchFamily="34" charset="0"/>
                    <a:ea typeface="Times New Roman" panose="02020603050405020304" pitchFamily="18" charset="0"/>
                  </a:rPr>
                  <a:t>h;</a:t>
                </a:r>
              </a:p>
              <a:p>
                <a:pPr marL="0" indent="0" fontAlgn="base">
                  <a:spcBef>
                    <a:spcPct val="20000"/>
                  </a:spcBef>
                  <a:spcAft>
                    <a:spcPct val="0"/>
                  </a:spcAft>
                  <a:buClrTx/>
                  <a:buSzPct val="80000"/>
                  <a:buNone/>
                  <a:defRPr/>
                </a:pPr>
                <a:r>
                  <a:rPr lang="cs-CZ" sz="2000" dirty="0">
                    <a:solidFill>
                      <a:srgbClr val="000000"/>
                    </a:solidFill>
                    <a:latin typeface="Arial" panose="020B0604020202020204" pitchFamily="34" charset="0"/>
                    <a:ea typeface="Times New Roman" panose="02020603050405020304" pitchFamily="18" charset="0"/>
                  </a:rPr>
                  <a:t>b = 10; k = 0,3; h = 30</a:t>
                </a:r>
              </a:p>
              <a:p>
                <a:pPr indent="-457200" fontAlgn="base">
                  <a:spcBef>
                    <a:spcPct val="20000"/>
                  </a:spcBef>
                  <a:spcAft>
                    <a:spcPct val="0"/>
                  </a:spcAft>
                  <a:buClrTx/>
                  <a:buSzPct val="80000"/>
                  <a:buFont typeface="+mj-lt"/>
                  <a:buAutoNum type="alphaLcParenR" startAt="2"/>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výdajového </a:t>
                </a:r>
                <a:r>
                  <a:rPr lang="cs-CZ" sz="2000" b="1" dirty="0" smtClean="0">
                    <a:latin typeface="Arial" panose="020B0604020202020204" pitchFamily="34" charset="0"/>
                    <a:ea typeface="Times New Roman" panose="02020603050405020304" pitchFamily="18" charset="0"/>
                  </a:rPr>
                  <a:t>multiplikátoru;</a:t>
                </a:r>
              </a:p>
              <a:p>
                <a:pPr indent="-457200" fontAlgn="base">
                  <a:spcBef>
                    <a:spcPct val="20000"/>
                  </a:spcBef>
                  <a:spcAft>
                    <a:spcPct val="0"/>
                  </a:spcAft>
                  <a:buClrTx/>
                  <a:buSzPct val="80000"/>
                  <a:buFont typeface="+mj-lt"/>
                  <a:buAutoNum type="alphaLcParenR" startAt="2"/>
                  <a:defRPr/>
                </a:pPr>
                <a:endParaRPr lang="cs-CZ" sz="2000" b="1" dirty="0" smtClean="0">
                  <a:latin typeface="Arial" panose="020B0604020202020204" pitchFamily="34" charset="0"/>
                  <a:ea typeface="Times New Roman" panose="02020603050405020304" pitchFamily="18" charset="0"/>
                </a:endParaRPr>
              </a:p>
              <a:p>
                <a:pPr marL="0" indent="0" fontAlgn="base">
                  <a:spcBef>
                    <a:spcPct val="20000"/>
                  </a:spcBef>
                  <a:spcAft>
                    <a:spcPct val="0"/>
                  </a:spcAft>
                  <a:buClrTx/>
                  <a:buSzPct val="80000"/>
                  <a:buNone/>
                  <a:defRPr/>
                </a:pPr>
                <a14:m>
                  <m:oMathPara xmlns:m="http://schemas.openxmlformats.org/officeDocument/2006/math">
                    <m:oMathParaPr>
                      <m:jc m:val="left"/>
                    </m:oMathParaPr>
                    <m:oMath xmlns:m="http://schemas.openxmlformats.org/officeDocument/2006/math">
                      <m:r>
                        <a:rPr lang="cs-CZ" sz="2000" i="1">
                          <a:solidFill>
                            <a:srgbClr val="000000"/>
                          </a:solidFill>
                          <a:latin typeface="Cambria Math" panose="02040503050406030204" pitchFamily="18" charset="0"/>
                        </a:rPr>
                        <m:t>𝛼</m:t>
                      </m:r>
                      <m:r>
                        <a:rPr lang="cs-CZ" sz="2000" i="1">
                          <a:solidFill>
                            <a:srgbClr val="000000"/>
                          </a:solidFill>
                          <a:latin typeface="Cambria Math" panose="02040503050406030204" pitchFamily="18" charset="0"/>
                        </a:rPr>
                        <m:t>= </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1</m:t>
                          </m:r>
                        </m:num>
                        <m:den>
                          <m:r>
                            <a:rPr lang="cs-CZ" sz="2000" i="1">
                              <a:solidFill>
                                <a:srgbClr val="000000"/>
                              </a:solidFill>
                              <a:latin typeface="Cambria Math" panose="02040503050406030204" pitchFamily="18" charset="0"/>
                            </a:rPr>
                            <m:t>1−</m:t>
                          </m:r>
                          <m:r>
                            <a:rPr lang="cs-CZ" sz="2000" i="1">
                              <a:solidFill>
                                <a:srgbClr val="000000"/>
                              </a:solidFill>
                              <a:latin typeface="Cambria Math" panose="02040503050406030204" pitchFamily="18" charset="0"/>
                            </a:rPr>
                            <m:t>𝑐</m:t>
                          </m:r>
                          <m:r>
                            <a:rPr lang="cs-CZ" sz="2000" i="1">
                              <a:solidFill>
                                <a:srgbClr val="000000"/>
                              </a:solidFill>
                              <a:latin typeface="Cambria Math" panose="02040503050406030204" pitchFamily="18" charset="0"/>
                            </a:rPr>
                            <m:t> (1−</m:t>
                          </m:r>
                          <m:r>
                            <a:rPr lang="cs-CZ" sz="2000" i="1">
                              <a:solidFill>
                                <a:srgbClr val="000000"/>
                              </a:solidFill>
                              <a:latin typeface="Cambria Math" panose="02040503050406030204" pitchFamily="18" charset="0"/>
                            </a:rPr>
                            <m:t>𝑡</m:t>
                          </m:r>
                          <m:r>
                            <a:rPr lang="cs-CZ" sz="2000" i="1">
                              <a:solidFill>
                                <a:srgbClr val="000000"/>
                              </a:solidFill>
                              <a:latin typeface="Cambria Math" panose="02040503050406030204" pitchFamily="18" charset="0"/>
                            </a:rPr>
                            <m:t>)</m:t>
                          </m:r>
                        </m:den>
                      </m:f>
                    </m:oMath>
                  </m:oMathPara>
                </a14:m>
                <a:endParaRPr lang="cs-CZ" sz="2000" b="1" dirty="0" smtClean="0">
                  <a:latin typeface="Arial" panose="020B0604020202020204" pitchFamily="34" charset="0"/>
                  <a:ea typeface="Times New Roman" panose="02020603050405020304" pitchFamily="18" charset="0"/>
                </a:endParaRPr>
              </a:p>
              <a:p>
                <a:pPr marL="0" indent="0" fontAlgn="base">
                  <a:spcBef>
                    <a:spcPct val="20000"/>
                  </a:spcBef>
                  <a:spcAft>
                    <a:spcPct val="0"/>
                  </a:spcAft>
                  <a:buClrTx/>
                  <a:buSzPct val="80000"/>
                  <a:buNone/>
                  <a:defRPr/>
                </a:pPr>
                <a:endParaRPr lang="cs-CZ" sz="2000" b="1" dirty="0" smtClean="0">
                  <a:latin typeface="Arial" panose="020B0604020202020204" pitchFamily="34" charset="0"/>
                  <a:ea typeface="Times New Roman" panose="02020603050405020304" pitchFamily="18" charset="0"/>
                </a:endParaRPr>
              </a:p>
              <a:p>
                <a:pPr marL="0" indent="0" fontAlgn="base">
                  <a:spcBef>
                    <a:spcPct val="20000"/>
                  </a:spcBef>
                  <a:spcAft>
                    <a:spcPct val="0"/>
                  </a:spcAft>
                  <a:buClrTx/>
                  <a:buSzPct val="80000"/>
                  <a:buNone/>
                  <a:defRPr/>
                </a:pPr>
                <a14:m>
                  <m:oMathPara xmlns:m="http://schemas.openxmlformats.org/officeDocument/2006/math">
                    <m:oMathParaPr>
                      <m:jc m:val="left"/>
                    </m:oMathParaPr>
                    <m:oMath xmlns:m="http://schemas.openxmlformats.org/officeDocument/2006/math">
                      <m:r>
                        <a:rPr lang="cs-CZ" sz="2000" i="1">
                          <a:solidFill>
                            <a:srgbClr val="000000"/>
                          </a:solidFill>
                          <a:latin typeface="Cambria Math" panose="02040503050406030204" pitchFamily="18" charset="0"/>
                        </a:rPr>
                        <m:t>𝛼</m:t>
                      </m:r>
                      <m:r>
                        <a:rPr lang="cs-CZ" sz="2000" i="1">
                          <a:solidFill>
                            <a:srgbClr val="000000"/>
                          </a:solidFill>
                          <a:latin typeface="Cambria Math" panose="02040503050406030204" pitchFamily="18" charset="0"/>
                        </a:rPr>
                        <m:t>= </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1</m:t>
                          </m:r>
                        </m:num>
                        <m:den>
                          <m:r>
                            <a:rPr lang="cs-CZ" sz="2000" i="1">
                              <a:solidFill>
                                <a:srgbClr val="000000"/>
                              </a:solidFill>
                              <a:latin typeface="Cambria Math" panose="02040503050406030204" pitchFamily="18" charset="0"/>
                            </a:rPr>
                            <m:t>1−0,9 (1−0)</m:t>
                          </m:r>
                        </m:den>
                      </m:f>
                    </m:oMath>
                  </m:oMathPara>
                </a14:m>
                <a:endParaRPr lang="cs-CZ" sz="2000" b="1" dirty="0" smtClean="0">
                  <a:latin typeface="Arial" panose="020B0604020202020204" pitchFamily="34" charset="0"/>
                  <a:ea typeface="Times New Roman" panose="02020603050405020304" pitchFamily="18" charset="0"/>
                </a:endParaRPr>
              </a:p>
              <a:p>
                <a:pPr marL="0" indent="0" fontAlgn="base">
                  <a:spcBef>
                    <a:spcPct val="20000"/>
                  </a:spcBef>
                  <a:spcAft>
                    <a:spcPct val="0"/>
                  </a:spcAft>
                  <a:buClrTx/>
                  <a:buSzPct val="80000"/>
                  <a:buNone/>
                  <a:defRPr/>
                </a:pPr>
                <a:endParaRPr lang="cs-CZ" sz="2000" b="1" dirty="0">
                  <a:latin typeface="Arial" panose="020B0604020202020204" pitchFamily="34" charset="0"/>
                  <a:ea typeface="Times New Roman" panose="02020603050405020304" pitchFamily="18" charset="0"/>
                </a:endParaRPr>
              </a:p>
              <a:p>
                <a:pPr marL="0" indent="0" fontAlgn="base">
                  <a:spcBef>
                    <a:spcPct val="20000"/>
                  </a:spcBef>
                  <a:spcAft>
                    <a:spcPct val="0"/>
                  </a:spcAft>
                  <a:buClrTx/>
                  <a:buSzPct val="80000"/>
                  <a:buNone/>
                  <a:defRPr/>
                </a:pPr>
                <a14:m>
                  <m:oMath xmlns:m="http://schemas.openxmlformats.org/officeDocument/2006/math">
                    <m:r>
                      <a:rPr lang="cs-CZ" sz="2000" i="1">
                        <a:solidFill>
                          <a:srgbClr val="000000"/>
                        </a:solidFill>
                        <a:latin typeface="Cambria Math" panose="02040503050406030204" pitchFamily="18" charset="0"/>
                      </a:rPr>
                      <m:t>𝛼</m:t>
                    </m:r>
                    <m:r>
                      <a:rPr lang="cs-CZ" sz="2000" b="0" i="1" smtClean="0">
                        <a:solidFill>
                          <a:srgbClr val="000000"/>
                        </a:solidFill>
                        <a:latin typeface="Cambria Math" panose="02040503050406030204" pitchFamily="18" charset="0"/>
                      </a:rPr>
                      <m:t>=10</m:t>
                    </m:r>
                  </m:oMath>
                </a14:m>
                <a:r>
                  <a:rPr lang="cs-CZ" sz="2000" dirty="0">
                    <a:solidFill>
                      <a:srgbClr val="000000"/>
                    </a:solidFill>
                  </a:rPr>
                  <a:t> </a:t>
                </a: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Pct val="80000"/>
                  <a:buNone/>
                  <a:tabLst/>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212651" y="951978"/>
                <a:ext cx="8644269" cy="5388437"/>
              </a:xfrm>
              <a:prstGeom prst="rect">
                <a:avLst/>
              </a:prstGeom>
              <a:blipFill>
                <a:blip r:embed="rId3"/>
                <a:stretch>
                  <a:fillRect l="-776" t="-113"/>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25498053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fade">
                                      <p:cBhvr>
                                        <p:cTn id="7" dur="1000"/>
                                        <p:tgtEl>
                                          <p:spTgt spid="98">
                                            <p:txEl>
                                              <p:pRg st="2" end="2"/>
                                            </p:txEl>
                                          </p:spTgt>
                                        </p:tgtEl>
                                      </p:cBhvr>
                                    </p:animEffect>
                                    <p:anim calcmode="lin" valueType="num">
                                      <p:cBhvr>
                                        <p:cTn id="8" dur="1000" fill="hold"/>
                                        <p:tgtEl>
                                          <p:spTgt spid="9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8">
                                            <p:txEl>
                                              <p:pRg st="3" end="3"/>
                                            </p:txEl>
                                          </p:spTgt>
                                        </p:tgtEl>
                                        <p:attrNameLst>
                                          <p:attrName>style.visibility</p:attrName>
                                        </p:attrNameLst>
                                      </p:cBhvr>
                                      <p:to>
                                        <p:strVal val="visible"/>
                                      </p:to>
                                    </p:set>
                                    <p:animEffect transition="in" filter="fade">
                                      <p:cBhvr>
                                        <p:cTn id="14" dur="1000"/>
                                        <p:tgtEl>
                                          <p:spTgt spid="98">
                                            <p:txEl>
                                              <p:pRg st="3" end="3"/>
                                            </p:txEl>
                                          </p:spTgt>
                                        </p:tgtEl>
                                      </p:cBhvr>
                                    </p:animEffect>
                                    <p:anim calcmode="lin" valueType="num">
                                      <p:cBhvr>
                                        <p:cTn id="15" dur="1000" fill="hold"/>
                                        <p:tgtEl>
                                          <p:spTgt spid="9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8">
                                            <p:txEl>
                                              <p:pRg st="4" end="4"/>
                                            </p:txEl>
                                          </p:spTgt>
                                        </p:tgtEl>
                                        <p:attrNameLst>
                                          <p:attrName>style.visibility</p:attrName>
                                        </p:attrNameLst>
                                      </p:cBhvr>
                                      <p:to>
                                        <p:strVal val="visible"/>
                                      </p:to>
                                    </p:set>
                                    <p:animEffect transition="in" filter="fade">
                                      <p:cBhvr>
                                        <p:cTn id="21" dur="1000"/>
                                        <p:tgtEl>
                                          <p:spTgt spid="98">
                                            <p:txEl>
                                              <p:pRg st="4" end="4"/>
                                            </p:txEl>
                                          </p:spTgt>
                                        </p:tgtEl>
                                      </p:cBhvr>
                                    </p:animEffect>
                                    <p:anim calcmode="lin" valueType="num">
                                      <p:cBhvr>
                                        <p:cTn id="22" dur="1000" fill="hold"/>
                                        <p:tgtEl>
                                          <p:spTgt spid="9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8">
                                            <p:txEl>
                                              <p:pRg st="6" end="6"/>
                                            </p:txEl>
                                          </p:spTgt>
                                        </p:tgtEl>
                                        <p:attrNameLst>
                                          <p:attrName>style.visibility</p:attrName>
                                        </p:attrNameLst>
                                      </p:cBhvr>
                                      <p:to>
                                        <p:strVal val="visible"/>
                                      </p:to>
                                    </p:set>
                                    <p:animEffect transition="in" filter="fade">
                                      <p:cBhvr>
                                        <p:cTn id="28" dur="1000"/>
                                        <p:tgtEl>
                                          <p:spTgt spid="98">
                                            <p:txEl>
                                              <p:pRg st="6" end="6"/>
                                            </p:txEl>
                                          </p:spTgt>
                                        </p:tgtEl>
                                      </p:cBhvr>
                                    </p:animEffect>
                                    <p:anim calcmode="lin" valueType="num">
                                      <p:cBhvr>
                                        <p:cTn id="29" dur="1000" fill="hold"/>
                                        <p:tgtEl>
                                          <p:spTgt spid="9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8">
                                            <p:txEl>
                                              <p:pRg st="8" end="8"/>
                                            </p:txEl>
                                          </p:spTgt>
                                        </p:tgtEl>
                                        <p:attrNameLst>
                                          <p:attrName>style.visibility</p:attrName>
                                        </p:attrNameLst>
                                      </p:cBhvr>
                                      <p:to>
                                        <p:strVal val="visible"/>
                                      </p:to>
                                    </p:set>
                                    <p:animEffect transition="in" filter="fade">
                                      <p:cBhvr>
                                        <p:cTn id="35" dur="1000"/>
                                        <p:tgtEl>
                                          <p:spTgt spid="98">
                                            <p:txEl>
                                              <p:pRg st="8" end="8"/>
                                            </p:txEl>
                                          </p:spTgt>
                                        </p:tgtEl>
                                      </p:cBhvr>
                                    </p:animEffect>
                                    <p:anim calcmode="lin" valueType="num">
                                      <p:cBhvr>
                                        <p:cTn id="36" dur="1000" fill="hold"/>
                                        <p:tgtEl>
                                          <p:spTgt spid="98">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8">
                                            <p:txEl>
                                              <p:pRg st="10" end="10"/>
                                            </p:txEl>
                                          </p:spTgt>
                                        </p:tgtEl>
                                        <p:attrNameLst>
                                          <p:attrName>style.visibility</p:attrName>
                                        </p:attrNameLst>
                                      </p:cBhvr>
                                      <p:to>
                                        <p:strVal val="visible"/>
                                      </p:to>
                                    </p:set>
                                    <p:animEffect transition="in" filter="fade">
                                      <p:cBhvr>
                                        <p:cTn id="42" dur="1000"/>
                                        <p:tgtEl>
                                          <p:spTgt spid="98">
                                            <p:txEl>
                                              <p:pRg st="10" end="10"/>
                                            </p:txEl>
                                          </p:spTgt>
                                        </p:tgtEl>
                                      </p:cBhvr>
                                    </p:animEffect>
                                    <p:anim calcmode="lin" valueType="num">
                                      <p:cBhvr>
                                        <p:cTn id="43" dur="1000" fill="hold"/>
                                        <p:tgtEl>
                                          <p:spTgt spid="98">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9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rPr>
              <a:t>Příklad č. 2</a:t>
            </a:r>
            <a:endParaRPr lang="cs-CZ" sz="3200" b="1" dirty="0">
              <a:solidFill>
                <a:srgbClr val="C00000"/>
              </a:solidFill>
            </a:endParaRP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12651" y="951978"/>
                <a:ext cx="8644269" cy="5388437"/>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defRPr/>
                </a:pPr>
                <a:r>
                  <a:rPr lang="cs-CZ" sz="2400" b="1" dirty="0" smtClean="0">
                    <a:latin typeface="Arial" panose="020B0604020202020204" pitchFamily="34" charset="0"/>
                    <a:ea typeface="Times New Roman" panose="02020603050405020304" pitchFamily="18" charset="0"/>
                  </a:rPr>
                  <a:t>Předpokládejte</a:t>
                </a:r>
                <a:r>
                  <a:rPr lang="cs-CZ" sz="2400" b="1" dirty="0">
                    <a:latin typeface="Arial" panose="020B0604020202020204" pitchFamily="34" charset="0"/>
                    <a:ea typeface="Times New Roman" panose="02020603050405020304" pitchFamily="18" charset="0"/>
                  </a:rPr>
                  <a:t>, že strukturu konkrétní ekonomiky charakterizují následující rovnice:  C=Ca+0,9Y, L=0,3Y-30i, Ca=200, I=300-10i a </a:t>
                </a:r>
                <a:r>
                  <a:rPr lang="cs-CZ" sz="2400" b="1" dirty="0" smtClean="0">
                    <a:latin typeface="Arial" panose="020B0604020202020204" pitchFamily="34" charset="0"/>
                    <a:ea typeface="Times New Roman" panose="02020603050405020304" pitchFamily="18" charset="0"/>
                  </a:rPr>
                  <a:t>M/P=200.</a:t>
                </a:r>
              </a:p>
              <a:p>
                <a:pPr marL="0" indent="0" fontAlgn="base">
                  <a:spcBef>
                    <a:spcPct val="20000"/>
                  </a:spcBef>
                  <a:spcAft>
                    <a:spcPct val="0"/>
                  </a:spcAft>
                  <a:buClrTx/>
                  <a:buSzPct val="80000"/>
                  <a:buNone/>
                  <a:defRPr/>
                </a:pPr>
                <a:endParaRPr lang="cs-CZ" sz="2000" b="1" dirty="0" smtClean="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3"/>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autonomních </a:t>
                </a:r>
                <a:r>
                  <a:rPr lang="cs-CZ" sz="2000" b="1" dirty="0" smtClean="0">
                    <a:latin typeface="Arial" panose="020B0604020202020204" pitchFamily="34" charset="0"/>
                    <a:ea typeface="Times New Roman" panose="02020603050405020304" pitchFamily="18" charset="0"/>
                  </a:rPr>
                  <a:t>výdajů;</a:t>
                </a:r>
              </a:p>
              <a:p>
                <a:pPr marL="0" indent="0">
                  <a:buNone/>
                  <a:tabLst>
                    <a:tab pos="270510" algn="l"/>
                  </a:tabLst>
                </a:pPr>
                <a:r>
                  <a:rPr lang="cs-CZ" sz="2000" dirty="0">
                    <a:solidFill>
                      <a:srgbClr val="000000"/>
                    </a:solidFill>
                    <a:latin typeface="Arial" panose="020B0604020202020204" pitchFamily="34" charset="0"/>
                    <a:ea typeface="Times New Roman" panose="02020603050405020304" pitchFamily="18" charset="0"/>
                  </a:rPr>
                  <a:t>A = Ca + </a:t>
                </a:r>
                <a:r>
                  <a:rPr lang="cs-CZ" sz="2000" dirty="0" err="1">
                    <a:solidFill>
                      <a:srgbClr val="000000"/>
                    </a:solidFill>
                    <a:latin typeface="Arial" panose="020B0604020202020204" pitchFamily="34" charset="0"/>
                    <a:ea typeface="Times New Roman" panose="02020603050405020304" pitchFamily="18" charset="0"/>
                  </a:rPr>
                  <a:t>Ia</a:t>
                </a:r>
                <a:endParaRPr lang="cs-CZ" sz="2000" dirty="0">
                  <a:solidFill>
                    <a:srgbClr val="000000"/>
                  </a:solidFill>
                  <a:latin typeface="Arial" panose="020B0604020202020204" pitchFamily="34" charset="0"/>
                  <a:ea typeface="Times New Roman" panose="02020603050405020304" pitchFamily="18" charset="0"/>
                </a:endParaRPr>
              </a:p>
              <a:p>
                <a:pPr marL="0" indent="0">
                  <a:buNone/>
                  <a:tabLst>
                    <a:tab pos="270510" algn="l"/>
                  </a:tabLst>
                </a:pPr>
                <a:r>
                  <a:rPr lang="cs-CZ" sz="2000" dirty="0">
                    <a:solidFill>
                      <a:srgbClr val="000000"/>
                    </a:solidFill>
                    <a:latin typeface="Arial" panose="020B0604020202020204" pitchFamily="34" charset="0"/>
                    <a:ea typeface="Times New Roman" panose="02020603050405020304" pitchFamily="18" charset="0"/>
                  </a:rPr>
                  <a:t>A = 200 + 300</a:t>
                </a:r>
              </a:p>
              <a:p>
                <a:pPr marL="0" indent="0">
                  <a:buNone/>
                  <a:tabLst>
                    <a:tab pos="270510" algn="l"/>
                  </a:tabLst>
                </a:pPr>
                <a:r>
                  <a:rPr lang="cs-CZ" sz="2000" b="1" dirty="0">
                    <a:solidFill>
                      <a:srgbClr val="000000"/>
                    </a:solidFill>
                    <a:latin typeface="Arial" panose="020B0604020202020204" pitchFamily="34" charset="0"/>
                    <a:ea typeface="Times New Roman" panose="02020603050405020304" pitchFamily="18" charset="0"/>
                  </a:rPr>
                  <a:t>A = 500</a:t>
                </a:r>
              </a:p>
              <a:p>
                <a:pPr indent="-457200" fontAlgn="base">
                  <a:spcBef>
                    <a:spcPct val="20000"/>
                  </a:spcBef>
                  <a:spcAft>
                    <a:spcPct val="0"/>
                  </a:spcAft>
                  <a:buClrTx/>
                  <a:buSzPct val="80000"/>
                  <a:buFont typeface="+mj-lt"/>
                  <a:buAutoNum type="alphaLcParenR" startAt="4"/>
                  <a:defRPr/>
                </a:pPr>
                <a:r>
                  <a:rPr lang="cs-CZ" sz="2000" b="1" dirty="0">
                    <a:latin typeface="Arial" panose="020B0604020202020204" pitchFamily="34" charset="0"/>
                    <a:ea typeface="Times New Roman" panose="02020603050405020304" pitchFamily="18" charset="0"/>
                  </a:rPr>
                  <a:t>Jaká je rovnice křivky IS</a:t>
                </a:r>
                <a:r>
                  <a:rPr lang="cs-CZ" sz="2000" b="1" dirty="0" smtClean="0">
                    <a:latin typeface="Arial" panose="020B0604020202020204" pitchFamily="34" charset="0"/>
                    <a:ea typeface="Times New Roman" panose="02020603050405020304" pitchFamily="18" charset="0"/>
                  </a:rPr>
                  <a:t>;</a:t>
                </a:r>
              </a:p>
              <a:p>
                <a:pPr marL="0" indent="0" fontAlgn="base">
                  <a:spcBef>
                    <a:spcPct val="20000"/>
                  </a:spcBef>
                  <a:spcAft>
                    <a:spcPct val="0"/>
                  </a:spcAft>
                  <a:buClrTx/>
                  <a:buSzPct val="80000"/>
                  <a:buNone/>
                  <a:defRPr/>
                </a:pPr>
                <a14:m>
                  <m:oMath xmlns:m="http://schemas.openxmlformats.org/officeDocument/2006/math">
                    <m:r>
                      <a:rPr lang="cs-CZ" sz="2000" i="1">
                        <a:solidFill>
                          <a:srgbClr val="000000"/>
                        </a:solidFill>
                        <a:latin typeface="Cambria Math" panose="02040503050406030204" pitchFamily="18" charset="0"/>
                      </a:rPr>
                      <m:t>𝐼𝑆</m:t>
                    </m:r>
                    <m:r>
                      <a:rPr lang="cs-CZ" sz="2000" i="1">
                        <a:solidFill>
                          <a:srgbClr val="000000"/>
                        </a:solidFill>
                        <a:latin typeface="Cambria Math" panose="02040503050406030204" pitchFamily="18" charset="0"/>
                      </a:rPr>
                      <m:t>:</m:t>
                    </m:r>
                    <m:r>
                      <a:rPr lang="cs-CZ" sz="2000" i="1">
                        <a:solidFill>
                          <a:srgbClr val="000000"/>
                        </a:solidFill>
                        <a:latin typeface="Cambria Math" panose="02040503050406030204" pitchFamily="18" charset="0"/>
                      </a:rPr>
                      <m:t>𝑌</m:t>
                    </m:r>
                    <m:r>
                      <a:rPr lang="cs-CZ" sz="2000" i="1">
                        <a:solidFill>
                          <a:srgbClr val="000000"/>
                        </a:solidFill>
                        <a:latin typeface="Cambria Math" panose="02040503050406030204" pitchFamily="18" charset="0"/>
                      </a:rPr>
                      <m:t>= </m:t>
                    </m:r>
                    <m:r>
                      <a:rPr lang="cs-CZ" sz="2000" i="1">
                        <a:solidFill>
                          <a:srgbClr val="000000"/>
                        </a:solidFill>
                        <a:latin typeface="Cambria Math" panose="02040503050406030204" pitchFamily="18" charset="0"/>
                      </a:rPr>
                      <m:t>𝛼</m:t>
                    </m:r>
                    <m:r>
                      <a:rPr lang="cs-CZ" sz="2000" i="1">
                        <a:solidFill>
                          <a:srgbClr val="000000"/>
                        </a:solidFill>
                        <a:latin typeface="Cambria Math" panose="02040503050406030204" pitchFamily="18" charset="0"/>
                      </a:rPr>
                      <m:t>∗(</m:t>
                    </m:r>
                    <m:r>
                      <a:rPr lang="cs-CZ" sz="2000" i="1">
                        <a:solidFill>
                          <a:srgbClr val="000000"/>
                        </a:solidFill>
                        <a:latin typeface="Cambria Math" panose="02040503050406030204" pitchFamily="18" charset="0"/>
                      </a:rPr>
                      <m:t>𝐴</m:t>
                    </m:r>
                    <m:r>
                      <a:rPr lang="cs-CZ" sz="2000" i="1">
                        <a:solidFill>
                          <a:srgbClr val="000000"/>
                        </a:solidFill>
                        <a:latin typeface="Cambria Math" panose="02040503050406030204" pitchFamily="18" charset="0"/>
                      </a:rPr>
                      <m:t>−</m:t>
                    </m:r>
                    <m:r>
                      <a:rPr lang="cs-CZ" sz="2000" i="1">
                        <a:solidFill>
                          <a:srgbClr val="000000"/>
                        </a:solidFill>
                        <a:latin typeface="Cambria Math" panose="02040503050406030204" pitchFamily="18" charset="0"/>
                      </a:rPr>
                      <m:t>𝑏𝑖</m:t>
                    </m:r>
                    <m:r>
                      <a:rPr lang="cs-CZ" sz="2000" i="1">
                        <a:solidFill>
                          <a:srgbClr val="000000"/>
                        </a:solidFill>
                        <a:latin typeface="Cambria Math" panose="02040503050406030204" pitchFamily="18" charset="0"/>
                      </a:rPr>
                      <m:t>)</m:t>
                    </m:r>
                  </m:oMath>
                </a14:m>
                <a:r>
                  <a:rPr lang="cs-CZ" sz="2000" dirty="0">
                    <a:solidFill>
                      <a:srgbClr val="000000"/>
                    </a:solidFill>
                  </a:rPr>
                  <a:t> </a:t>
                </a:r>
              </a:p>
              <a:p>
                <a:pPr marL="0" indent="0">
                  <a:buNone/>
                  <a:tabLst>
                    <a:tab pos="270510" algn="l"/>
                  </a:tabLst>
                </a:pPr>
                <a:r>
                  <a:rPr lang="cs-CZ" sz="2000" dirty="0">
                    <a:solidFill>
                      <a:srgbClr val="000000"/>
                    </a:solidFill>
                    <a:latin typeface="Arial" panose="020B0604020202020204" pitchFamily="34" charset="0"/>
                    <a:ea typeface="Times New Roman" panose="02020603050405020304" pitchFamily="18" charset="0"/>
                  </a:rPr>
                  <a:t>IS: Y = 10 * (500 – 10i)</a:t>
                </a:r>
              </a:p>
              <a:p>
                <a:pPr marL="0" indent="0">
                  <a:buNone/>
                  <a:tabLst>
                    <a:tab pos="270510" algn="l"/>
                  </a:tabLst>
                </a:pPr>
                <a:r>
                  <a:rPr lang="cs-CZ" sz="2000" b="1" dirty="0">
                    <a:solidFill>
                      <a:srgbClr val="000000"/>
                    </a:solidFill>
                    <a:latin typeface="Arial" panose="020B0604020202020204" pitchFamily="34" charset="0"/>
                    <a:ea typeface="Times New Roman" panose="02020603050405020304" pitchFamily="18" charset="0"/>
                  </a:rPr>
                  <a:t>IS: Y = 5000 – 100i</a:t>
                </a:r>
              </a:p>
              <a:p>
                <a:pPr marL="0" indent="0" fontAlgn="base">
                  <a:spcBef>
                    <a:spcPct val="20000"/>
                  </a:spcBef>
                  <a:spcAft>
                    <a:spcPct val="0"/>
                  </a:spcAft>
                  <a:buClrTx/>
                  <a:buSzPct val="80000"/>
                  <a:buNone/>
                  <a:defRPr/>
                </a:pPr>
                <a:endParaRPr lang="cs-CZ" sz="2000" b="1" dirty="0">
                  <a:latin typeface="Arial" panose="020B0604020202020204" pitchFamily="34" charset="0"/>
                  <a:ea typeface="Times New Roman" panose="02020603050405020304" pitchFamily="18" charset="0"/>
                </a:endParaRPr>
              </a:p>
              <a:p>
                <a:pPr marL="0" indent="0" fontAlgn="base">
                  <a:spcBef>
                    <a:spcPct val="20000"/>
                  </a:spcBef>
                  <a:spcAft>
                    <a:spcPct val="0"/>
                  </a:spcAft>
                  <a:buClrTx/>
                  <a:buSzPct val="80000"/>
                  <a:buNone/>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Pct val="80000"/>
                  <a:buNone/>
                  <a:tabLst/>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212651" y="951978"/>
                <a:ext cx="8644269" cy="5388437"/>
              </a:xfrm>
              <a:prstGeom prst="rect">
                <a:avLst/>
              </a:prstGeom>
              <a:blipFill>
                <a:blip r:embed="rId3"/>
                <a:stretch>
                  <a:fillRect l="-776"/>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2364560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barn(inVertical)">
                                      <p:cBhvr>
                                        <p:cTn id="7" dur="500"/>
                                        <p:tgtEl>
                                          <p:spTgt spid="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8">
                                            <p:txEl>
                                              <p:pRg st="3" end="3"/>
                                            </p:txEl>
                                          </p:spTgt>
                                        </p:tgtEl>
                                        <p:attrNameLst>
                                          <p:attrName>style.visibility</p:attrName>
                                        </p:attrNameLst>
                                      </p:cBhvr>
                                      <p:to>
                                        <p:strVal val="visible"/>
                                      </p:to>
                                    </p:set>
                                    <p:animEffect transition="in" filter="barn(inVertical)">
                                      <p:cBhvr>
                                        <p:cTn id="12" dur="500"/>
                                        <p:tgtEl>
                                          <p:spTgt spid="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xEl>
                                              <p:pRg st="4" end="4"/>
                                            </p:txEl>
                                          </p:spTgt>
                                        </p:tgtEl>
                                        <p:attrNameLst>
                                          <p:attrName>style.visibility</p:attrName>
                                        </p:attrNameLst>
                                      </p:cBhvr>
                                      <p:to>
                                        <p:strVal val="visible"/>
                                      </p:to>
                                    </p:set>
                                    <p:animEffect transition="in" filter="barn(inVertical)">
                                      <p:cBhvr>
                                        <p:cTn id="17" dur="500"/>
                                        <p:tgtEl>
                                          <p:spTgt spid="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8">
                                            <p:txEl>
                                              <p:pRg st="5" end="5"/>
                                            </p:txEl>
                                          </p:spTgt>
                                        </p:tgtEl>
                                        <p:attrNameLst>
                                          <p:attrName>style.visibility</p:attrName>
                                        </p:attrNameLst>
                                      </p:cBhvr>
                                      <p:to>
                                        <p:strVal val="visible"/>
                                      </p:to>
                                    </p:set>
                                    <p:animEffect transition="in" filter="barn(inVertical)">
                                      <p:cBhvr>
                                        <p:cTn id="22" dur="500"/>
                                        <p:tgtEl>
                                          <p:spTgt spid="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8">
                                            <p:txEl>
                                              <p:pRg st="6" end="6"/>
                                            </p:txEl>
                                          </p:spTgt>
                                        </p:tgtEl>
                                        <p:attrNameLst>
                                          <p:attrName>style.visibility</p:attrName>
                                        </p:attrNameLst>
                                      </p:cBhvr>
                                      <p:to>
                                        <p:strVal val="visible"/>
                                      </p:to>
                                    </p:set>
                                    <p:animEffect transition="in" filter="barn(inVertical)">
                                      <p:cBhvr>
                                        <p:cTn id="27" dur="500"/>
                                        <p:tgtEl>
                                          <p:spTgt spid="9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8">
                                            <p:txEl>
                                              <p:pRg st="7" end="7"/>
                                            </p:txEl>
                                          </p:spTgt>
                                        </p:tgtEl>
                                        <p:attrNameLst>
                                          <p:attrName>style.visibility</p:attrName>
                                        </p:attrNameLst>
                                      </p:cBhvr>
                                      <p:to>
                                        <p:strVal val="visible"/>
                                      </p:to>
                                    </p:set>
                                    <p:animEffect transition="in" filter="barn(inVertical)">
                                      <p:cBhvr>
                                        <p:cTn id="32" dur="500"/>
                                        <p:tgtEl>
                                          <p:spTgt spid="9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8">
                                            <p:txEl>
                                              <p:pRg st="8" end="8"/>
                                            </p:txEl>
                                          </p:spTgt>
                                        </p:tgtEl>
                                        <p:attrNameLst>
                                          <p:attrName>style.visibility</p:attrName>
                                        </p:attrNameLst>
                                      </p:cBhvr>
                                      <p:to>
                                        <p:strVal val="visible"/>
                                      </p:to>
                                    </p:set>
                                    <p:animEffect transition="in" filter="barn(inVertical)">
                                      <p:cBhvr>
                                        <p:cTn id="37" dur="500"/>
                                        <p:tgtEl>
                                          <p:spTgt spid="9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8">
                                            <p:txEl>
                                              <p:pRg st="9" end="9"/>
                                            </p:txEl>
                                          </p:spTgt>
                                        </p:tgtEl>
                                        <p:attrNameLst>
                                          <p:attrName>style.visibility</p:attrName>
                                        </p:attrNameLst>
                                      </p:cBhvr>
                                      <p:to>
                                        <p:strVal val="visible"/>
                                      </p:to>
                                    </p:set>
                                    <p:animEffect transition="in" filter="barn(inVertical)">
                                      <p:cBhvr>
                                        <p:cTn id="42" dur="500"/>
                                        <p:tgtEl>
                                          <p:spTgt spid="9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rPr>
              <a:t>Příklad č. 2</a:t>
            </a:r>
            <a:endParaRPr lang="cs-CZ" sz="3200" b="1" dirty="0">
              <a:solidFill>
                <a:srgbClr val="C00000"/>
              </a:solidFill>
            </a:endParaRP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12651" y="951978"/>
                <a:ext cx="8644269" cy="5388437"/>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defRPr/>
                </a:pPr>
                <a:r>
                  <a:rPr lang="cs-CZ" sz="2400" b="1" dirty="0" smtClean="0">
                    <a:latin typeface="Arial" panose="020B0604020202020204" pitchFamily="34" charset="0"/>
                    <a:ea typeface="Times New Roman" panose="02020603050405020304" pitchFamily="18" charset="0"/>
                  </a:rPr>
                  <a:t>Předpokládejte</a:t>
                </a:r>
                <a:r>
                  <a:rPr lang="cs-CZ" sz="2400" b="1" dirty="0">
                    <a:latin typeface="Arial" panose="020B0604020202020204" pitchFamily="34" charset="0"/>
                    <a:ea typeface="Times New Roman" panose="02020603050405020304" pitchFamily="18" charset="0"/>
                  </a:rPr>
                  <a:t>, že strukturu konkrétní ekonomiky charakterizují následující rovnice:  C=Ca+0,9Y, L=0,3Y-30i, Ca=200, I=300-10i a </a:t>
                </a:r>
                <a:r>
                  <a:rPr lang="cs-CZ" sz="2400" b="1" dirty="0" smtClean="0">
                    <a:latin typeface="Arial" panose="020B0604020202020204" pitchFamily="34" charset="0"/>
                    <a:ea typeface="Times New Roman" panose="02020603050405020304" pitchFamily="18" charset="0"/>
                  </a:rPr>
                  <a:t>M/P=200.</a:t>
                </a:r>
              </a:p>
              <a:p>
                <a:pPr marL="0" indent="0" fontAlgn="base">
                  <a:spcBef>
                    <a:spcPct val="20000"/>
                  </a:spcBef>
                  <a:spcAft>
                    <a:spcPct val="0"/>
                  </a:spcAft>
                  <a:buClrTx/>
                  <a:buSzPct val="80000"/>
                  <a:buNone/>
                  <a:defRPr/>
                </a:pPr>
                <a:endParaRPr lang="cs-CZ" sz="24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5"/>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rovnice křivky </a:t>
                </a:r>
                <a:r>
                  <a:rPr lang="cs-CZ" sz="2000" b="1" dirty="0" smtClean="0">
                    <a:latin typeface="Arial" panose="020B0604020202020204" pitchFamily="34" charset="0"/>
                    <a:ea typeface="Times New Roman" panose="02020603050405020304" pitchFamily="18" charset="0"/>
                  </a:rPr>
                  <a:t>LM;</a:t>
                </a:r>
              </a:p>
              <a:p>
                <a:pPr marL="0" indent="0">
                  <a:buNone/>
                  <a:tabLst>
                    <a:tab pos="270510" algn="l"/>
                  </a:tabLst>
                </a:pPr>
                <a14:m>
                  <m:oMath xmlns:m="http://schemas.openxmlformats.org/officeDocument/2006/math">
                    <m:r>
                      <a:rPr lang="cs-CZ" sz="2000" b="0" i="1">
                        <a:solidFill>
                          <a:srgbClr val="000000"/>
                        </a:solidFill>
                        <a:latin typeface="Cambria Math" panose="02040503050406030204" pitchFamily="18" charset="0"/>
                      </a:rPr>
                      <m:t>𝐿𝑀</m:t>
                    </m:r>
                    <m:r>
                      <a:rPr lang="cs-CZ" sz="2000" b="0" i="1">
                        <a:solidFill>
                          <a:srgbClr val="000000"/>
                        </a:solidFill>
                        <a:latin typeface="Cambria Math" panose="02040503050406030204" pitchFamily="18" charset="0"/>
                      </a:rPr>
                      <m:t>: </m:t>
                    </m:r>
                    <m:r>
                      <a:rPr lang="cs-CZ" sz="2000" b="0" i="1">
                        <a:solidFill>
                          <a:srgbClr val="000000"/>
                        </a:solidFill>
                        <a:latin typeface="Cambria Math" panose="02040503050406030204" pitchFamily="18" charset="0"/>
                      </a:rPr>
                      <m:t>𝑖</m:t>
                    </m:r>
                    <m:r>
                      <a:rPr lang="cs-CZ" sz="2000" b="0" i="1">
                        <a:solidFill>
                          <a:srgbClr val="000000"/>
                        </a:solidFill>
                        <a:latin typeface="Cambria Math" panose="02040503050406030204" pitchFamily="18" charset="0"/>
                      </a:rPr>
                      <m:t>=</m:t>
                    </m:r>
                    <m:f>
                      <m:fPr>
                        <m:ctrlPr>
                          <a:rPr lang="cs-CZ" sz="2000" i="1">
                            <a:solidFill>
                              <a:srgbClr val="000000"/>
                            </a:solidFill>
                            <a:latin typeface="Cambria Math" panose="02040503050406030204" pitchFamily="18" charset="0"/>
                          </a:rPr>
                        </m:ctrlPr>
                      </m:fPr>
                      <m:num>
                        <m:r>
                          <a:rPr lang="cs-CZ" sz="2000" b="0" i="1">
                            <a:solidFill>
                              <a:srgbClr val="000000"/>
                            </a:solidFill>
                            <a:latin typeface="Cambria Math" panose="02040503050406030204" pitchFamily="18" charset="0"/>
                          </a:rPr>
                          <m:t>1</m:t>
                        </m:r>
                      </m:num>
                      <m:den>
                        <m:r>
                          <a:rPr lang="cs-CZ" sz="2000" b="0" i="1">
                            <a:solidFill>
                              <a:srgbClr val="000000"/>
                            </a:solidFill>
                            <a:latin typeface="Cambria Math" panose="02040503050406030204" pitchFamily="18" charset="0"/>
                          </a:rPr>
                          <m:t>30</m:t>
                        </m:r>
                      </m:den>
                    </m:f>
                    <m:r>
                      <a:rPr lang="cs-CZ" sz="2000" b="0" i="1">
                        <a:solidFill>
                          <a:srgbClr val="000000"/>
                        </a:solidFill>
                        <a:latin typeface="Cambria Math" panose="02040503050406030204" pitchFamily="18" charset="0"/>
                      </a:rPr>
                      <m:t>(0,3</m:t>
                    </m:r>
                    <m:r>
                      <a:rPr lang="cs-CZ" sz="2000" b="0" i="1">
                        <a:solidFill>
                          <a:srgbClr val="000000"/>
                        </a:solidFill>
                        <a:latin typeface="Cambria Math" panose="02040503050406030204" pitchFamily="18" charset="0"/>
                      </a:rPr>
                      <m:t>𝑌</m:t>
                    </m:r>
                    <m:r>
                      <a:rPr lang="cs-CZ" sz="2000" b="0" i="1">
                        <a:solidFill>
                          <a:srgbClr val="000000"/>
                        </a:solidFill>
                        <a:latin typeface="Cambria Math" panose="02040503050406030204" pitchFamily="18" charset="0"/>
                      </a:rPr>
                      <m:t>− 200)</m:t>
                    </m:r>
                  </m:oMath>
                </a14:m>
                <a:r>
                  <a:rPr lang="cs-CZ" sz="2000" dirty="0">
                    <a:solidFill>
                      <a:srgbClr val="000000"/>
                    </a:solidFill>
                  </a:rPr>
                  <a:t> </a:t>
                </a:r>
              </a:p>
              <a:p>
                <a:pPr marL="0" indent="0">
                  <a:buNone/>
                  <a:tabLst>
                    <a:tab pos="270510" algn="l"/>
                  </a:tabLst>
                </a:pPr>
                <a:r>
                  <a:rPr lang="cs-CZ" sz="2000" b="1" dirty="0">
                    <a:solidFill>
                      <a:srgbClr val="000000"/>
                    </a:solidFill>
                    <a:latin typeface="Arial" panose="020B0604020202020204" pitchFamily="34" charset="0"/>
                    <a:ea typeface="Times New Roman" panose="02020603050405020304" pitchFamily="18" charset="0"/>
                  </a:rPr>
                  <a:t>i = 0,01Y – 6,67</a:t>
                </a:r>
              </a:p>
              <a:p>
                <a:pPr marL="0" indent="0" fontAlgn="base">
                  <a:spcBef>
                    <a:spcPct val="20000"/>
                  </a:spcBef>
                  <a:spcAft>
                    <a:spcPct val="0"/>
                  </a:spcAft>
                  <a:buClrTx/>
                  <a:buSzPct val="80000"/>
                  <a:buNone/>
                  <a:defRPr/>
                </a:pPr>
                <a:endParaRPr lang="cs-CZ" sz="2000"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6"/>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6"/>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6"/>
                  <a:defRPr/>
                </a:pPr>
                <a:endParaRPr lang="cs-CZ" sz="2000" b="1" dirty="0">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Pct val="80000"/>
                  <a:buNone/>
                  <a:tabLst/>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212651" y="951978"/>
                <a:ext cx="8644269" cy="5388437"/>
              </a:xfrm>
              <a:prstGeom prst="rect">
                <a:avLst/>
              </a:prstGeom>
              <a:blipFill>
                <a:blip r:embed="rId3"/>
                <a:stretch>
                  <a:fillRect l="-776"/>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4905473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fade">
                                      <p:cBhvr>
                                        <p:cTn id="7" dur="1000"/>
                                        <p:tgtEl>
                                          <p:spTgt spid="98">
                                            <p:txEl>
                                              <p:pRg st="2" end="2"/>
                                            </p:txEl>
                                          </p:spTgt>
                                        </p:tgtEl>
                                      </p:cBhvr>
                                    </p:animEffect>
                                    <p:anim calcmode="lin" valueType="num">
                                      <p:cBhvr>
                                        <p:cTn id="8" dur="1000" fill="hold"/>
                                        <p:tgtEl>
                                          <p:spTgt spid="9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8">
                                            <p:txEl>
                                              <p:pRg st="3" end="3"/>
                                            </p:txEl>
                                          </p:spTgt>
                                        </p:tgtEl>
                                        <p:attrNameLst>
                                          <p:attrName>style.visibility</p:attrName>
                                        </p:attrNameLst>
                                      </p:cBhvr>
                                      <p:to>
                                        <p:strVal val="visible"/>
                                      </p:to>
                                    </p:set>
                                    <p:animEffect transition="in" filter="fade">
                                      <p:cBhvr>
                                        <p:cTn id="14" dur="1000"/>
                                        <p:tgtEl>
                                          <p:spTgt spid="98">
                                            <p:txEl>
                                              <p:pRg st="3" end="3"/>
                                            </p:txEl>
                                          </p:spTgt>
                                        </p:tgtEl>
                                      </p:cBhvr>
                                    </p:animEffect>
                                    <p:anim calcmode="lin" valueType="num">
                                      <p:cBhvr>
                                        <p:cTn id="15" dur="1000" fill="hold"/>
                                        <p:tgtEl>
                                          <p:spTgt spid="9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8">
                                            <p:txEl>
                                              <p:pRg st="4" end="4"/>
                                            </p:txEl>
                                          </p:spTgt>
                                        </p:tgtEl>
                                        <p:attrNameLst>
                                          <p:attrName>style.visibility</p:attrName>
                                        </p:attrNameLst>
                                      </p:cBhvr>
                                      <p:to>
                                        <p:strVal val="visible"/>
                                      </p:to>
                                    </p:set>
                                    <p:animEffect transition="in" filter="fade">
                                      <p:cBhvr>
                                        <p:cTn id="21" dur="1000"/>
                                        <p:tgtEl>
                                          <p:spTgt spid="98">
                                            <p:txEl>
                                              <p:pRg st="4" end="4"/>
                                            </p:txEl>
                                          </p:spTgt>
                                        </p:tgtEl>
                                      </p:cBhvr>
                                    </p:animEffect>
                                    <p:anim calcmode="lin" valueType="num">
                                      <p:cBhvr>
                                        <p:cTn id="22" dur="1000" fill="hold"/>
                                        <p:tgtEl>
                                          <p:spTgt spid="9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rPr>
              <a:t>Příklad č. 2</a:t>
            </a:r>
            <a:endParaRPr lang="cs-CZ" sz="3200" b="1" dirty="0">
              <a:solidFill>
                <a:srgbClr val="C00000"/>
              </a:solidFill>
            </a:endParaRPr>
          </a:p>
        </p:txBody>
      </p:sp>
      <p:sp>
        <p:nvSpPr>
          <p:cNvPr id="98" name="Google Shape;98;p14"/>
          <p:cNvSpPr txBox="1">
            <a:spLocks noGrp="1"/>
          </p:cNvSpPr>
          <p:nvPr>
            <p:ph type="body" idx="1"/>
          </p:nvPr>
        </p:nvSpPr>
        <p:spPr>
          <a:xfrm>
            <a:off x="212651" y="951978"/>
            <a:ext cx="8644269" cy="5388437"/>
          </a:xfrm>
          <a:prstGeom prst="rect">
            <a:avLst/>
          </a:prstGeom>
          <a:noFill/>
          <a:ln>
            <a:noFill/>
          </a:ln>
        </p:spPr>
        <p:txBody>
          <a:bodyPr spcFirstLastPara="1" wrap="square" lIns="91425" tIns="45700" rIns="91425" bIns="45700" anchor="t" anchorCtr="0">
            <a:normAutofit lnSpcReduction="10000"/>
          </a:bodyPr>
          <a:lstStyle/>
          <a:p>
            <a:pPr marL="342900" fontAlgn="base">
              <a:spcBef>
                <a:spcPct val="20000"/>
              </a:spcBef>
              <a:spcAft>
                <a:spcPct val="0"/>
              </a:spcAft>
              <a:buClrTx/>
              <a:buSzPct val="80000"/>
              <a:defRPr/>
            </a:pPr>
            <a:r>
              <a:rPr lang="cs-CZ" sz="2400" b="1" dirty="0" smtClean="0">
                <a:latin typeface="Arial" panose="020B0604020202020204" pitchFamily="34" charset="0"/>
                <a:ea typeface="Times New Roman" panose="02020603050405020304" pitchFamily="18" charset="0"/>
              </a:rPr>
              <a:t>Předpokládejte</a:t>
            </a:r>
            <a:r>
              <a:rPr lang="cs-CZ" sz="2400" b="1" dirty="0">
                <a:latin typeface="Arial" panose="020B0604020202020204" pitchFamily="34" charset="0"/>
                <a:ea typeface="Times New Roman" panose="02020603050405020304" pitchFamily="18" charset="0"/>
              </a:rPr>
              <a:t>, že strukturu konkrétní ekonomiky charakterizují následující rovnice:  C=Ca+0,9Y, L=0,3Y-30i, Ca=200, I=300-10i a </a:t>
            </a:r>
            <a:r>
              <a:rPr lang="cs-CZ" sz="2400" b="1" dirty="0" smtClean="0">
                <a:latin typeface="Arial" panose="020B0604020202020204" pitchFamily="34" charset="0"/>
                <a:ea typeface="Times New Roman" panose="02020603050405020304" pitchFamily="18" charset="0"/>
              </a:rPr>
              <a:t>M/P=200.</a:t>
            </a:r>
          </a:p>
          <a:p>
            <a:pPr marL="0" indent="0" fontAlgn="base">
              <a:spcBef>
                <a:spcPct val="20000"/>
              </a:spcBef>
              <a:spcAft>
                <a:spcPct val="0"/>
              </a:spcAft>
              <a:buClrTx/>
              <a:buSzPct val="80000"/>
              <a:buNone/>
              <a:defRPr/>
            </a:pPr>
            <a:endParaRPr lang="cs-CZ" sz="2000" b="1" dirty="0" smtClean="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6"/>
              <a:defRPr/>
            </a:pPr>
            <a:r>
              <a:rPr lang="cs-CZ" sz="2000" b="1" dirty="0">
                <a:latin typeface="Arial" panose="020B0604020202020204" pitchFamily="34" charset="0"/>
                <a:ea typeface="Times New Roman" panose="02020603050405020304" pitchFamily="18" charset="0"/>
              </a:rPr>
              <a:t>Jaká je rovnovážná úroveň důchodu a rovnovážné úrokové sazby (spojení křivek IS a LM</a:t>
            </a:r>
            <a:r>
              <a:rPr lang="cs-CZ" sz="2000" b="1" dirty="0" smtClean="0">
                <a:latin typeface="Arial" panose="020B0604020202020204" pitchFamily="34" charset="0"/>
                <a:ea typeface="Times New Roman" panose="02020603050405020304" pitchFamily="18" charset="0"/>
              </a:rPr>
              <a:t>);</a:t>
            </a:r>
          </a:p>
          <a:p>
            <a:pPr marL="0" indent="0" fontAlgn="base">
              <a:spcBef>
                <a:spcPct val="20000"/>
              </a:spcBef>
              <a:spcAft>
                <a:spcPct val="0"/>
              </a:spcAft>
              <a:buClrTx/>
              <a:buSzPct val="80000"/>
              <a:buNone/>
              <a:defRPr/>
            </a:pPr>
            <a:endParaRPr lang="cs-CZ" sz="2000" b="1" dirty="0" smtClean="0">
              <a:latin typeface="Arial" panose="020B0604020202020204" pitchFamily="34" charset="0"/>
              <a:ea typeface="Times New Roman" panose="02020603050405020304" pitchFamily="18" charset="0"/>
            </a:endParaRPr>
          </a:p>
          <a:p>
            <a:pPr marL="0" indent="0">
              <a:buNone/>
              <a:tabLst>
                <a:tab pos="270510" algn="l"/>
              </a:tabLst>
            </a:pPr>
            <a:r>
              <a:rPr lang="cs-CZ" sz="2000" b="1" dirty="0">
                <a:solidFill>
                  <a:srgbClr val="000000"/>
                </a:solidFill>
                <a:latin typeface="Arial" panose="020B0604020202020204" pitchFamily="34" charset="0"/>
                <a:ea typeface="Times New Roman" panose="02020603050405020304" pitchFamily="18" charset="0"/>
              </a:rPr>
              <a:t>IS = LM</a:t>
            </a:r>
          </a:p>
          <a:p>
            <a:pPr marL="0" indent="0">
              <a:buNone/>
              <a:tabLst>
                <a:tab pos="270510" algn="l"/>
              </a:tabLst>
            </a:pPr>
            <a:r>
              <a:rPr lang="cs-CZ" sz="2000" dirty="0">
                <a:solidFill>
                  <a:srgbClr val="000000"/>
                </a:solidFill>
                <a:latin typeface="Arial" panose="020B0604020202020204" pitchFamily="34" charset="0"/>
                <a:ea typeface="Times New Roman" panose="02020603050405020304" pitchFamily="18" charset="0"/>
              </a:rPr>
              <a:t>Y = 5000 – 100 (0,01Y – 6,67)</a:t>
            </a:r>
          </a:p>
          <a:p>
            <a:pPr marL="0" indent="0">
              <a:buNone/>
              <a:tabLst>
                <a:tab pos="270510" algn="l"/>
              </a:tabLst>
            </a:pPr>
            <a:r>
              <a:rPr lang="cs-CZ" sz="2000" dirty="0">
                <a:solidFill>
                  <a:srgbClr val="000000"/>
                </a:solidFill>
                <a:latin typeface="Arial" panose="020B0604020202020204" pitchFamily="34" charset="0"/>
                <a:ea typeface="Times New Roman" panose="02020603050405020304" pitchFamily="18" charset="0"/>
              </a:rPr>
              <a:t>Y = 5000 – 1Y – 667</a:t>
            </a:r>
          </a:p>
          <a:p>
            <a:pPr marL="0" indent="0">
              <a:buNone/>
              <a:tabLst>
                <a:tab pos="270510" algn="l"/>
              </a:tabLst>
            </a:pPr>
            <a:r>
              <a:rPr lang="cs-CZ" sz="2000" b="1" dirty="0">
                <a:solidFill>
                  <a:srgbClr val="000000"/>
                </a:solidFill>
                <a:latin typeface="Arial" panose="020B0604020202020204" pitchFamily="34" charset="0"/>
                <a:ea typeface="Times New Roman" panose="02020603050405020304" pitchFamily="18" charset="0"/>
              </a:rPr>
              <a:t>Y = 6833 = &gt; 2Y = 5 667 = &gt; 2 833,5</a:t>
            </a:r>
          </a:p>
          <a:p>
            <a:pPr marL="0" indent="0">
              <a:buNone/>
              <a:tabLst>
                <a:tab pos="270510" algn="l"/>
              </a:tabLst>
            </a:pPr>
            <a:r>
              <a:rPr lang="cs-CZ" sz="2000" dirty="0">
                <a:solidFill>
                  <a:srgbClr val="000000"/>
                </a:solidFill>
                <a:latin typeface="Arial" panose="020B0604020202020204" pitchFamily="34" charset="0"/>
                <a:ea typeface="Times New Roman" panose="02020603050405020304" pitchFamily="18" charset="0"/>
              </a:rPr>
              <a:t>U rovnováhy modelu IS = LM pokud převádím Y na druhou stranu </a:t>
            </a:r>
            <a:r>
              <a:rPr lang="cs-CZ" sz="2000" u="sng" dirty="0" err="1">
                <a:solidFill>
                  <a:srgbClr val="000000"/>
                </a:solidFill>
                <a:latin typeface="Arial" panose="020B0604020202020204" pitchFamily="34" charset="0"/>
                <a:ea typeface="Times New Roman" panose="02020603050405020304" pitchFamily="18" charset="0"/>
              </a:rPr>
              <a:t>připočitávám</a:t>
            </a:r>
            <a:r>
              <a:rPr lang="cs-CZ" sz="2000" u="sng" dirty="0">
                <a:solidFill>
                  <a:srgbClr val="000000"/>
                </a:solidFill>
                <a:latin typeface="Arial" panose="020B0604020202020204" pitchFamily="34" charset="0"/>
                <a:ea typeface="Times New Roman" panose="02020603050405020304" pitchFamily="18" charset="0"/>
              </a:rPr>
              <a:t> ještě jedničku proto je v tomto případě 2Y</a:t>
            </a:r>
            <a:endParaRPr lang="cs-CZ" sz="2000" dirty="0">
              <a:solidFill>
                <a:srgbClr val="000000"/>
              </a:solidFill>
              <a:latin typeface="Arial" panose="020B0604020202020204" pitchFamily="34" charset="0"/>
              <a:ea typeface="Times New Roman" panose="02020603050405020304" pitchFamily="18" charset="0"/>
            </a:endParaRPr>
          </a:p>
          <a:p>
            <a:pPr marL="0" indent="0">
              <a:buNone/>
              <a:tabLst>
                <a:tab pos="270510" algn="l"/>
              </a:tabLst>
            </a:pPr>
            <a:r>
              <a:rPr lang="cs-CZ" sz="2000" dirty="0">
                <a:solidFill>
                  <a:srgbClr val="000000"/>
                </a:solidFill>
                <a:latin typeface="Arial" panose="020B0604020202020204" pitchFamily="34" charset="0"/>
                <a:ea typeface="Times New Roman" panose="02020603050405020304" pitchFamily="18" charset="0"/>
              </a:rPr>
              <a:t>i = 0,01*2833 – 6,67</a:t>
            </a:r>
          </a:p>
          <a:p>
            <a:pPr marL="0" indent="0">
              <a:buNone/>
              <a:tabLst>
                <a:tab pos="270510" algn="l"/>
              </a:tabLst>
            </a:pPr>
            <a:r>
              <a:rPr lang="cs-CZ" sz="2000" dirty="0">
                <a:solidFill>
                  <a:srgbClr val="000000"/>
                </a:solidFill>
                <a:latin typeface="Arial" panose="020B0604020202020204" pitchFamily="34" charset="0"/>
                <a:ea typeface="Times New Roman" panose="02020603050405020304" pitchFamily="18" charset="0"/>
              </a:rPr>
              <a:t>i = 28,33 – 6,67</a:t>
            </a:r>
          </a:p>
          <a:p>
            <a:pPr marL="0" indent="0">
              <a:buNone/>
              <a:tabLst>
                <a:tab pos="270510" algn="l"/>
              </a:tabLst>
            </a:pPr>
            <a:r>
              <a:rPr lang="cs-CZ" sz="2000" b="1" dirty="0">
                <a:solidFill>
                  <a:srgbClr val="000000"/>
                </a:solidFill>
                <a:latin typeface="Arial" panose="020B0604020202020204" pitchFamily="34" charset="0"/>
                <a:ea typeface="Times New Roman" panose="02020603050405020304" pitchFamily="18" charset="0"/>
              </a:rPr>
              <a:t>i = 21,66</a:t>
            </a:r>
          </a:p>
          <a:p>
            <a:pPr marL="0" indent="0" fontAlgn="base">
              <a:spcBef>
                <a:spcPct val="20000"/>
              </a:spcBef>
              <a:spcAft>
                <a:spcPct val="0"/>
              </a:spcAft>
              <a:buClrTx/>
              <a:buSzPct val="80000"/>
              <a:buNone/>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6"/>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6"/>
              <a:defRPr/>
            </a:pPr>
            <a:endParaRPr lang="cs-CZ" sz="2000" b="1" dirty="0">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Pct val="80000"/>
              <a:buNone/>
              <a:tabLst/>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42009675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fade">
                                      <p:cBhvr>
                                        <p:cTn id="7" dur="1000"/>
                                        <p:tgtEl>
                                          <p:spTgt spid="98">
                                            <p:txEl>
                                              <p:pRg st="2" end="2"/>
                                            </p:txEl>
                                          </p:spTgt>
                                        </p:tgtEl>
                                      </p:cBhvr>
                                    </p:animEffect>
                                    <p:anim calcmode="lin" valueType="num">
                                      <p:cBhvr>
                                        <p:cTn id="8" dur="1000" fill="hold"/>
                                        <p:tgtEl>
                                          <p:spTgt spid="9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8">
                                            <p:txEl>
                                              <p:pRg st="4" end="4"/>
                                            </p:txEl>
                                          </p:spTgt>
                                        </p:tgtEl>
                                        <p:attrNameLst>
                                          <p:attrName>style.visibility</p:attrName>
                                        </p:attrNameLst>
                                      </p:cBhvr>
                                      <p:to>
                                        <p:strVal val="visible"/>
                                      </p:to>
                                    </p:set>
                                    <p:animEffect transition="in" filter="fade">
                                      <p:cBhvr>
                                        <p:cTn id="14" dur="1000"/>
                                        <p:tgtEl>
                                          <p:spTgt spid="98">
                                            <p:txEl>
                                              <p:pRg st="4" end="4"/>
                                            </p:txEl>
                                          </p:spTgt>
                                        </p:tgtEl>
                                      </p:cBhvr>
                                    </p:animEffect>
                                    <p:anim calcmode="lin" valueType="num">
                                      <p:cBhvr>
                                        <p:cTn id="15" dur="1000" fill="hold"/>
                                        <p:tgtEl>
                                          <p:spTgt spid="9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8">
                                            <p:txEl>
                                              <p:pRg st="5" end="5"/>
                                            </p:txEl>
                                          </p:spTgt>
                                        </p:tgtEl>
                                        <p:attrNameLst>
                                          <p:attrName>style.visibility</p:attrName>
                                        </p:attrNameLst>
                                      </p:cBhvr>
                                      <p:to>
                                        <p:strVal val="visible"/>
                                      </p:to>
                                    </p:set>
                                    <p:animEffect transition="in" filter="fade">
                                      <p:cBhvr>
                                        <p:cTn id="21" dur="1000"/>
                                        <p:tgtEl>
                                          <p:spTgt spid="98">
                                            <p:txEl>
                                              <p:pRg st="5" end="5"/>
                                            </p:txEl>
                                          </p:spTgt>
                                        </p:tgtEl>
                                      </p:cBhvr>
                                    </p:animEffect>
                                    <p:anim calcmode="lin" valueType="num">
                                      <p:cBhvr>
                                        <p:cTn id="22" dur="1000" fill="hold"/>
                                        <p:tgtEl>
                                          <p:spTgt spid="9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8">
                                            <p:txEl>
                                              <p:pRg st="6" end="6"/>
                                            </p:txEl>
                                          </p:spTgt>
                                        </p:tgtEl>
                                        <p:attrNameLst>
                                          <p:attrName>style.visibility</p:attrName>
                                        </p:attrNameLst>
                                      </p:cBhvr>
                                      <p:to>
                                        <p:strVal val="visible"/>
                                      </p:to>
                                    </p:set>
                                    <p:animEffect transition="in" filter="fade">
                                      <p:cBhvr>
                                        <p:cTn id="28" dur="1000"/>
                                        <p:tgtEl>
                                          <p:spTgt spid="98">
                                            <p:txEl>
                                              <p:pRg st="6" end="6"/>
                                            </p:txEl>
                                          </p:spTgt>
                                        </p:tgtEl>
                                      </p:cBhvr>
                                    </p:animEffect>
                                    <p:anim calcmode="lin" valueType="num">
                                      <p:cBhvr>
                                        <p:cTn id="29" dur="1000" fill="hold"/>
                                        <p:tgtEl>
                                          <p:spTgt spid="9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8">
                                            <p:txEl>
                                              <p:pRg st="7" end="7"/>
                                            </p:txEl>
                                          </p:spTgt>
                                        </p:tgtEl>
                                        <p:attrNameLst>
                                          <p:attrName>style.visibility</p:attrName>
                                        </p:attrNameLst>
                                      </p:cBhvr>
                                      <p:to>
                                        <p:strVal val="visible"/>
                                      </p:to>
                                    </p:set>
                                    <p:animEffect transition="in" filter="fade">
                                      <p:cBhvr>
                                        <p:cTn id="35" dur="1000"/>
                                        <p:tgtEl>
                                          <p:spTgt spid="98">
                                            <p:txEl>
                                              <p:pRg st="7" end="7"/>
                                            </p:txEl>
                                          </p:spTgt>
                                        </p:tgtEl>
                                      </p:cBhvr>
                                    </p:animEffect>
                                    <p:anim calcmode="lin" valueType="num">
                                      <p:cBhvr>
                                        <p:cTn id="36" dur="1000" fill="hold"/>
                                        <p:tgtEl>
                                          <p:spTgt spid="9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8">
                                            <p:txEl>
                                              <p:pRg st="8" end="8"/>
                                            </p:txEl>
                                          </p:spTgt>
                                        </p:tgtEl>
                                        <p:attrNameLst>
                                          <p:attrName>style.visibility</p:attrName>
                                        </p:attrNameLst>
                                      </p:cBhvr>
                                      <p:to>
                                        <p:strVal val="visible"/>
                                      </p:to>
                                    </p:set>
                                    <p:animEffect transition="in" filter="fade">
                                      <p:cBhvr>
                                        <p:cTn id="42" dur="1000"/>
                                        <p:tgtEl>
                                          <p:spTgt spid="98">
                                            <p:txEl>
                                              <p:pRg st="8" end="8"/>
                                            </p:txEl>
                                          </p:spTgt>
                                        </p:tgtEl>
                                      </p:cBhvr>
                                    </p:animEffect>
                                    <p:anim calcmode="lin" valueType="num">
                                      <p:cBhvr>
                                        <p:cTn id="43" dur="1000" fill="hold"/>
                                        <p:tgtEl>
                                          <p:spTgt spid="98">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8">
                                            <p:txEl>
                                              <p:pRg st="9" end="9"/>
                                            </p:txEl>
                                          </p:spTgt>
                                        </p:tgtEl>
                                        <p:attrNameLst>
                                          <p:attrName>style.visibility</p:attrName>
                                        </p:attrNameLst>
                                      </p:cBhvr>
                                      <p:to>
                                        <p:strVal val="visible"/>
                                      </p:to>
                                    </p:set>
                                    <p:animEffect transition="in" filter="fade">
                                      <p:cBhvr>
                                        <p:cTn id="49" dur="1000"/>
                                        <p:tgtEl>
                                          <p:spTgt spid="98">
                                            <p:txEl>
                                              <p:pRg st="9" end="9"/>
                                            </p:txEl>
                                          </p:spTgt>
                                        </p:tgtEl>
                                      </p:cBhvr>
                                    </p:animEffect>
                                    <p:anim calcmode="lin" valueType="num">
                                      <p:cBhvr>
                                        <p:cTn id="50" dur="1000" fill="hold"/>
                                        <p:tgtEl>
                                          <p:spTgt spid="98">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9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8">
                                            <p:txEl>
                                              <p:pRg st="10" end="10"/>
                                            </p:txEl>
                                          </p:spTgt>
                                        </p:tgtEl>
                                        <p:attrNameLst>
                                          <p:attrName>style.visibility</p:attrName>
                                        </p:attrNameLst>
                                      </p:cBhvr>
                                      <p:to>
                                        <p:strVal val="visible"/>
                                      </p:to>
                                    </p:set>
                                    <p:animEffect transition="in" filter="fade">
                                      <p:cBhvr>
                                        <p:cTn id="56" dur="1000"/>
                                        <p:tgtEl>
                                          <p:spTgt spid="98">
                                            <p:txEl>
                                              <p:pRg st="10" end="10"/>
                                            </p:txEl>
                                          </p:spTgt>
                                        </p:tgtEl>
                                      </p:cBhvr>
                                    </p:animEffect>
                                    <p:anim calcmode="lin" valueType="num">
                                      <p:cBhvr>
                                        <p:cTn id="57" dur="1000" fill="hold"/>
                                        <p:tgtEl>
                                          <p:spTgt spid="98">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9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8">
                                            <p:txEl>
                                              <p:pRg st="11" end="11"/>
                                            </p:txEl>
                                          </p:spTgt>
                                        </p:tgtEl>
                                        <p:attrNameLst>
                                          <p:attrName>style.visibility</p:attrName>
                                        </p:attrNameLst>
                                      </p:cBhvr>
                                      <p:to>
                                        <p:strVal val="visible"/>
                                      </p:to>
                                    </p:set>
                                    <p:animEffect transition="in" filter="fade">
                                      <p:cBhvr>
                                        <p:cTn id="63" dur="1000"/>
                                        <p:tgtEl>
                                          <p:spTgt spid="98">
                                            <p:txEl>
                                              <p:pRg st="11" end="11"/>
                                            </p:txEl>
                                          </p:spTgt>
                                        </p:tgtEl>
                                      </p:cBhvr>
                                    </p:animEffect>
                                    <p:anim calcmode="lin" valueType="num">
                                      <p:cBhvr>
                                        <p:cTn id="64" dur="1000" fill="hold"/>
                                        <p:tgtEl>
                                          <p:spTgt spid="98">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9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pPr algn="ctr"/>
            <a:r>
              <a:rPr lang="cs-CZ" sz="3600" b="1" dirty="0">
                <a:solidFill>
                  <a:srgbClr val="C00000"/>
                </a:solidFill>
                <a:latin typeface="+mn-lt"/>
              </a:rPr>
              <a:t>Determinanty rovnováhy ekonomiky</a:t>
            </a:r>
          </a:p>
        </p:txBody>
      </p:sp>
      <p:sp>
        <p:nvSpPr>
          <p:cNvPr id="3" name="Zástupný symbol pro obsah 2"/>
          <p:cNvSpPr>
            <a:spLocks noGrp="1"/>
          </p:cNvSpPr>
          <p:nvPr>
            <p:ph idx="1"/>
          </p:nvPr>
        </p:nvSpPr>
        <p:spPr>
          <a:xfrm>
            <a:off x="457200" y="1298450"/>
            <a:ext cx="8229600" cy="4827715"/>
          </a:xfrm>
          <a:prstGeom prst="rect">
            <a:avLst/>
          </a:prstGeom>
        </p:spPr>
        <p:txBody>
          <a:bodyPr>
            <a:noAutofit/>
          </a:bodyPr>
          <a:lstStyle/>
          <a:p>
            <a:r>
              <a:rPr lang="cs-CZ" sz="2400" dirty="0"/>
              <a:t>IP (plánované investice) – dány autonomně, nezávisle na důchodu a úrokové sazbě – autonomní investice I </a:t>
            </a:r>
          </a:p>
          <a:p>
            <a:r>
              <a:rPr lang="cs-CZ" sz="2400" dirty="0"/>
              <a:t>AD = C + I </a:t>
            </a:r>
          </a:p>
          <a:p>
            <a:r>
              <a:rPr lang="cs-CZ" sz="2400" dirty="0"/>
              <a:t>AD = Ca + </a:t>
            </a:r>
            <a:r>
              <a:rPr lang="cs-CZ" sz="2400" dirty="0" err="1"/>
              <a:t>cY</a:t>
            </a:r>
            <a:r>
              <a:rPr lang="cs-CZ" sz="2400" dirty="0"/>
              <a:t> + I </a:t>
            </a:r>
          </a:p>
          <a:p>
            <a:r>
              <a:rPr lang="cs-CZ" sz="2400" dirty="0"/>
              <a:t>AD je tím větší, čím větší je úroveň autonomních výdajů Ca a I a čím větší je mezní sklon ke spotřebě c. </a:t>
            </a:r>
          </a:p>
          <a:p>
            <a:r>
              <a:rPr lang="cs-CZ" sz="2400" dirty="0"/>
              <a:t>Plánované autonomní výdaje (Ca, I) značíme dohromady A, nejsou závislé na důchodu Y </a:t>
            </a:r>
          </a:p>
          <a:p>
            <a:r>
              <a:rPr lang="cs-CZ" sz="2400" dirty="0"/>
              <a:t>AD = A + </a:t>
            </a:r>
            <a:r>
              <a:rPr lang="cs-CZ" sz="2400" dirty="0" err="1"/>
              <a:t>cY</a:t>
            </a:r>
            <a:r>
              <a:rPr lang="cs-CZ" sz="2400" dirty="0"/>
              <a:t> </a:t>
            </a:r>
          </a:p>
          <a:p>
            <a:r>
              <a:rPr lang="cs-CZ" sz="2400" dirty="0"/>
              <a:t>Rovnovážný bod E = celkové úspory = investice (S = I)</a:t>
            </a:r>
          </a:p>
        </p:txBody>
      </p:sp>
    </p:spTree>
    <p:extLst>
      <p:ext uri="{BB962C8B-B14F-4D97-AF65-F5344CB8AC3E}">
        <p14:creationId xmlns:p14="http://schemas.microsoft.com/office/powerpoint/2010/main" val="28862893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rPr>
              <a:t>Příklad č. 2</a:t>
            </a:r>
            <a:endParaRPr lang="cs-CZ" sz="3200" b="1" dirty="0">
              <a:solidFill>
                <a:srgbClr val="C00000"/>
              </a:solidFill>
            </a:endParaRP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12651" y="951978"/>
                <a:ext cx="8644269" cy="5388437"/>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defRPr/>
                </a:pPr>
                <a:r>
                  <a:rPr lang="cs-CZ" sz="2400" b="1" dirty="0" smtClean="0">
                    <a:latin typeface="Arial" panose="020B0604020202020204" pitchFamily="34" charset="0"/>
                    <a:ea typeface="Times New Roman" panose="02020603050405020304" pitchFamily="18" charset="0"/>
                  </a:rPr>
                  <a:t>Předpokládejte</a:t>
                </a:r>
                <a:r>
                  <a:rPr lang="cs-CZ" sz="2400" b="1" dirty="0">
                    <a:latin typeface="Arial" panose="020B0604020202020204" pitchFamily="34" charset="0"/>
                    <a:ea typeface="Times New Roman" panose="02020603050405020304" pitchFamily="18" charset="0"/>
                  </a:rPr>
                  <a:t>, že strukturu konkrétní ekonomiky charakterizují následující rovnice:  C=Ca+0,9Y, L=0,3Y-30i, Ca=200, I=300-10i a </a:t>
                </a:r>
                <a:r>
                  <a:rPr lang="cs-CZ" sz="2400" b="1" dirty="0" smtClean="0">
                    <a:latin typeface="Arial" panose="020B0604020202020204" pitchFamily="34" charset="0"/>
                    <a:ea typeface="Times New Roman" panose="02020603050405020304" pitchFamily="18" charset="0"/>
                  </a:rPr>
                  <a:t>M/P=200.</a:t>
                </a:r>
              </a:p>
              <a:p>
                <a:pPr marL="0" indent="0" fontAlgn="base">
                  <a:spcBef>
                    <a:spcPct val="20000"/>
                  </a:spcBef>
                  <a:spcAft>
                    <a:spcPct val="0"/>
                  </a:spcAft>
                  <a:buClrTx/>
                  <a:buSzPct val="80000"/>
                  <a:buNone/>
                  <a:defRPr/>
                </a:pPr>
                <a:endParaRPr lang="cs-CZ" sz="24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7"/>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velikost multiplikátoru fiskální </a:t>
                </a:r>
                <a:r>
                  <a:rPr lang="cs-CZ" sz="2000" b="1" dirty="0" smtClean="0">
                    <a:latin typeface="Arial" panose="020B0604020202020204" pitchFamily="34" charset="0"/>
                    <a:ea typeface="Times New Roman" panose="02020603050405020304" pitchFamily="18" charset="0"/>
                  </a:rPr>
                  <a:t>politiky;</a:t>
                </a:r>
              </a:p>
              <a:p>
                <a:pPr marL="0" indent="0" fontAlgn="base">
                  <a:lnSpc>
                    <a:spcPct val="160000"/>
                  </a:lnSpc>
                  <a:spcBef>
                    <a:spcPct val="20000"/>
                  </a:spcBef>
                  <a:spcAft>
                    <a:spcPct val="0"/>
                  </a:spcAft>
                  <a:buClrTx/>
                  <a:buSzPct val="80000"/>
                  <a:buNone/>
                  <a:defRPr/>
                </a:pPr>
                <a14:m>
                  <m:oMath xmlns:m="http://schemas.openxmlformats.org/officeDocument/2006/math">
                    <m:r>
                      <a:rPr lang="cs-CZ" sz="2000" i="1">
                        <a:solidFill>
                          <a:srgbClr val="000000"/>
                        </a:solidFill>
                        <a:latin typeface="Cambria Math" panose="02040503050406030204" pitchFamily="18" charset="0"/>
                      </a:rPr>
                      <m:t>𝛾</m:t>
                    </m:r>
                    <m:r>
                      <a:rPr lang="cs-CZ" sz="2000" i="1">
                        <a:solidFill>
                          <a:srgbClr val="000000"/>
                        </a:solidFill>
                        <a:latin typeface="Cambria Math" panose="02040503050406030204" pitchFamily="18" charset="0"/>
                      </a:rPr>
                      <m:t>= </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𝛼</m:t>
                        </m:r>
                      </m:num>
                      <m:den>
                        <m:r>
                          <a:rPr lang="cs-CZ" sz="2000" i="1">
                            <a:solidFill>
                              <a:srgbClr val="000000"/>
                            </a:solidFill>
                            <a:latin typeface="Cambria Math" panose="02040503050406030204" pitchFamily="18" charset="0"/>
                          </a:rPr>
                          <m:t>1+</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𝛼</m:t>
                            </m:r>
                            <m:r>
                              <a:rPr lang="cs-CZ" sz="2000" i="1">
                                <a:solidFill>
                                  <a:srgbClr val="000000"/>
                                </a:solidFill>
                                <a:latin typeface="Cambria Math" panose="02040503050406030204" pitchFamily="18" charset="0"/>
                              </a:rPr>
                              <m:t>∗</m:t>
                            </m:r>
                            <m:r>
                              <a:rPr lang="cs-CZ" sz="2000" i="1">
                                <a:solidFill>
                                  <a:srgbClr val="000000"/>
                                </a:solidFill>
                                <a:latin typeface="Cambria Math" panose="02040503050406030204" pitchFamily="18" charset="0"/>
                              </a:rPr>
                              <m:t>𝑏</m:t>
                            </m:r>
                            <m:r>
                              <a:rPr lang="cs-CZ" sz="2000" i="1">
                                <a:solidFill>
                                  <a:srgbClr val="000000"/>
                                </a:solidFill>
                                <a:latin typeface="Cambria Math" panose="02040503050406030204" pitchFamily="18" charset="0"/>
                              </a:rPr>
                              <m:t>∗</m:t>
                            </m:r>
                            <m:r>
                              <a:rPr lang="cs-CZ" sz="2000" i="1">
                                <a:solidFill>
                                  <a:srgbClr val="000000"/>
                                </a:solidFill>
                                <a:latin typeface="Cambria Math" panose="02040503050406030204" pitchFamily="18" charset="0"/>
                              </a:rPr>
                              <m:t>h</m:t>
                            </m:r>
                          </m:num>
                          <m:den>
                            <m:r>
                              <a:rPr lang="cs-CZ" sz="2000" i="1">
                                <a:solidFill>
                                  <a:srgbClr val="000000"/>
                                </a:solidFill>
                                <a:latin typeface="Cambria Math" panose="02040503050406030204" pitchFamily="18" charset="0"/>
                              </a:rPr>
                              <m:t>h</m:t>
                            </m:r>
                          </m:den>
                        </m:f>
                      </m:den>
                    </m:f>
                  </m:oMath>
                </a14:m>
                <a:r>
                  <a:rPr lang="cs-CZ" sz="2000" b="1" dirty="0">
                    <a:solidFill>
                      <a:srgbClr val="000000"/>
                    </a:solidFill>
                    <a:latin typeface="Arial" panose="020B0604020202020204" pitchFamily="34" charset="0"/>
                    <a:ea typeface="Times New Roman" panose="02020603050405020304" pitchFamily="18" charset="0"/>
                  </a:rPr>
                  <a:t> </a:t>
                </a:r>
              </a:p>
              <a:p>
                <a:pPr marL="0" indent="0">
                  <a:lnSpc>
                    <a:spcPct val="160000"/>
                  </a:lnSpc>
                  <a:buNone/>
                  <a:tabLst>
                    <a:tab pos="270510" algn="l"/>
                  </a:tabLst>
                </a:pPr>
                <a14:m>
                  <m:oMath xmlns:m="http://schemas.openxmlformats.org/officeDocument/2006/math">
                    <m:r>
                      <a:rPr lang="cs-CZ" sz="2000" i="1">
                        <a:solidFill>
                          <a:srgbClr val="000000"/>
                        </a:solidFill>
                        <a:latin typeface="Cambria Math" panose="02040503050406030204" pitchFamily="18" charset="0"/>
                      </a:rPr>
                      <m:t>𝛾</m:t>
                    </m:r>
                    <m:r>
                      <a:rPr lang="cs-CZ" sz="2000" i="1">
                        <a:solidFill>
                          <a:srgbClr val="000000"/>
                        </a:solidFill>
                        <a:latin typeface="Cambria Math" panose="02040503050406030204" pitchFamily="18" charset="0"/>
                      </a:rPr>
                      <m:t>= </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10</m:t>
                        </m:r>
                      </m:num>
                      <m:den>
                        <m:r>
                          <a:rPr lang="cs-CZ" sz="2000" i="1">
                            <a:solidFill>
                              <a:srgbClr val="000000"/>
                            </a:solidFill>
                            <a:latin typeface="Cambria Math" panose="02040503050406030204" pitchFamily="18" charset="0"/>
                          </a:rPr>
                          <m:t>1+</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10∗10∗0,3</m:t>
                            </m:r>
                          </m:num>
                          <m:den>
                            <m:r>
                              <a:rPr lang="cs-CZ" sz="2000" i="1">
                                <a:solidFill>
                                  <a:srgbClr val="000000"/>
                                </a:solidFill>
                                <a:latin typeface="Cambria Math" panose="02040503050406030204" pitchFamily="18" charset="0"/>
                              </a:rPr>
                              <m:t>30</m:t>
                            </m:r>
                          </m:den>
                        </m:f>
                      </m:den>
                    </m:f>
                  </m:oMath>
                </a14:m>
                <a:r>
                  <a:rPr lang="cs-CZ" sz="2000" dirty="0">
                    <a:solidFill>
                      <a:srgbClr val="000000"/>
                    </a:solidFill>
                  </a:rPr>
                  <a:t> </a:t>
                </a:r>
              </a:p>
              <a:p>
                <a:pPr marL="0" indent="0">
                  <a:lnSpc>
                    <a:spcPct val="160000"/>
                  </a:lnSpc>
                  <a:buNone/>
                  <a:tabLst>
                    <a:tab pos="270510" algn="l"/>
                  </a:tabLst>
                </a:pPr>
                <a14:m>
                  <m:oMath xmlns:m="http://schemas.openxmlformats.org/officeDocument/2006/math">
                    <m:r>
                      <a:rPr lang="cs-CZ" sz="2000" b="1" i="1">
                        <a:solidFill>
                          <a:srgbClr val="000000"/>
                        </a:solidFill>
                        <a:latin typeface="Cambria Math" panose="02040503050406030204" pitchFamily="18" charset="0"/>
                      </a:rPr>
                      <m:t>𝜸</m:t>
                    </m:r>
                    <m:r>
                      <a:rPr lang="cs-CZ" sz="2000" b="1" i="1">
                        <a:solidFill>
                          <a:srgbClr val="000000"/>
                        </a:solidFill>
                        <a:latin typeface="Cambria Math" panose="02040503050406030204" pitchFamily="18" charset="0"/>
                      </a:rPr>
                      <m:t>=</m:t>
                    </m:r>
                    <m:r>
                      <a:rPr lang="cs-CZ" sz="2000" b="1" i="1">
                        <a:solidFill>
                          <a:srgbClr val="000000"/>
                        </a:solidFill>
                        <a:latin typeface="Cambria Math" panose="02040503050406030204" pitchFamily="18" charset="0"/>
                      </a:rPr>
                      <m:t>𝟓</m:t>
                    </m:r>
                    <m:r>
                      <a:rPr lang="cs-CZ" sz="2000" b="1" i="1">
                        <a:solidFill>
                          <a:srgbClr val="000000"/>
                        </a:solidFill>
                        <a:latin typeface="Cambria Math" panose="02040503050406030204" pitchFamily="18" charset="0"/>
                      </a:rPr>
                      <m:t> </m:t>
                    </m:r>
                  </m:oMath>
                </a14:m>
                <a:r>
                  <a:rPr lang="cs-CZ" sz="2000" b="1" dirty="0">
                    <a:solidFill>
                      <a:srgbClr val="000000"/>
                    </a:solidFill>
                  </a:rPr>
                  <a:t> </a:t>
                </a:r>
              </a:p>
              <a:p>
                <a:pPr marL="0" indent="0" fontAlgn="base">
                  <a:spcBef>
                    <a:spcPct val="20000"/>
                  </a:spcBef>
                  <a:spcAft>
                    <a:spcPct val="0"/>
                  </a:spcAft>
                  <a:buClrTx/>
                  <a:buSzPct val="80000"/>
                  <a:buNone/>
                  <a:defRPr/>
                </a:pPr>
                <a:endParaRPr lang="cs-CZ" sz="2000" b="1" dirty="0" smtClean="0">
                  <a:latin typeface="Arial" panose="020B0604020202020204" pitchFamily="34" charset="0"/>
                  <a:ea typeface="Times New Roman" panose="02020603050405020304" pitchFamily="18" charset="0"/>
                </a:endParaRPr>
              </a:p>
              <a:p>
                <a:pPr marL="0" indent="0" fontAlgn="base">
                  <a:spcBef>
                    <a:spcPct val="20000"/>
                  </a:spcBef>
                  <a:spcAft>
                    <a:spcPct val="0"/>
                  </a:spcAft>
                  <a:buClrTx/>
                  <a:buSzPct val="80000"/>
                  <a:buNone/>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Pct val="80000"/>
                  <a:buNone/>
                  <a:tabLst/>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212651" y="951978"/>
                <a:ext cx="8644269" cy="5388437"/>
              </a:xfrm>
              <a:prstGeom prst="rect">
                <a:avLst/>
              </a:prstGeom>
              <a:blipFill>
                <a:blip r:embed="rId3"/>
                <a:stretch>
                  <a:fillRect l="-564"/>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17092452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 calcmode="lin" valueType="num">
                                      <p:cBhvr additive="base">
                                        <p:cTn id="7"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
                                            <p:txEl>
                                              <p:pRg st="3" end="3"/>
                                            </p:txEl>
                                          </p:spTgt>
                                        </p:tgtEl>
                                        <p:attrNameLst>
                                          <p:attrName>style.visibility</p:attrName>
                                        </p:attrNameLst>
                                      </p:cBhvr>
                                      <p:to>
                                        <p:strVal val="visible"/>
                                      </p:to>
                                    </p:set>
                                    <p:anim calcmode="lin" valueType="num">
                                      <p:cBhvr additive="base">
                                        <p:cTn id="13"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
                                            <p:txEl>
                                              <p:pRg st="4" end="4"/>
                                            </p:txEl>
                                          </p:spTgt>
                                        </p:tgtEl>
                                        <p:attrNameLst>
                                          <p:attrName>style.visibility</p:attrName>
                                        </p:attrNameLst>
                                      </p:cBhvr>
                                      <p:to>
                                        <p:strVal val="visible"/>
                                      </p:to>
                                    </p:set>
                                    <p:anim calcmode="lin" valueType="num">
                                      <p:cBhvr additive="base">
                                        <p:cTn id="19" dur="500" fill="hold"/>
                                        <p:tgtEl>
                                          <p:spTgt spid="9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8">
                                            <p:txEl>
                                              <p:pRg st="5" end="5"/>
                                            </p:txEl>
                                          </p:spTgt>
                                        </p:tgtEl>
                                        <p:attrNameLst>
                                          <p:attrName>style.visibility</p:attrName>
                                        </p:attrNameLst>
                                      </p:cBhvr>
                                      <p:to>
                                        <p:strVal val="visible"/>
                                      </p:to>
                                    </p:set>
                                    <p:anim calcmode="lin" valueType="num">
                                      <p:cBhvr additive="base">
                                        <p:cTn id="25" dur="500" fill="hold"/>
                                        <p:tgtEl>
                                          <p:spTgt spid="9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rPr>
              <a:t>Příklad č. 2</a:t>
            </a:r>
            <a:endParaRPr lang="cs-CZ" sz="3200" b="1" dirty="0">
              <a:solidFill>
                <a:srgbClr val="C00000"/>
              </a:solidFill>
            </a:endParaRP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12651" y="951978"/>
                <a:ext cx="8644269" cy="5388437"/>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defRPr/>
                </a:pPr>
                <a:r>
                  <a:rPr lang="cs-CZ" sz="2400" b="1" dirty="0" smtClean="0">
                    <a:latin typeface="Arial" panose="020B0604020202020204" pitchFamily="34" charset="0"/>
                    <a:ea typeface="Times New Roman" panose="02020603050405020304" pitchFamily="18" charset="0"/>
                  </a:rPr>
                  <a:t>Předpokládejte</a:t>
                </a:r>
                <a:r>
                  <a:rPr lang="cs-CZ" sz="2400" b="1" dirty="0">
                    <a:latin typeface="Arial" panose="020B0604020202020204" pitchFamily="34" charset="0"/>
                    <a:ea typeface="Times New Roman" panose="02020603050405020304" pitchFamily="18" charset="0"/>
                  </a:rPr>
                  <a:t>, že strukturu konkrétní ekonomiky charakterizují následující rovnice:  C=Ca+0,9Y, L=0,3Y-30i, Ca=200, I=300-10i a </a:t>
                </a:r>
                <a:r>
                  <a:rPr lang="cs-CZ" sz="2400" b="1" dirty="0" smtClean="0">
                    <a:latin typeface="Arial" panose="020B0604020202020204" pitchFamily="34" charset="0"/>
                    <a:ea typeface="Times New Roman" panose="02020603050405020304" pitchFamily="18" charset="0"/>
                  </a:rPr>
                  <a:t>M/P=200.</a:t>
                </a:r>
              </a:p>
              <a:p>
                <a:pPr marL="0" indent="0" fontAlgn="base">
                  <a:spcBef>
                    <a:spcPct val="20000"/>
                  </a:spcBef>
                  <a:spcAft>
                    <a:spcPct val="0"/>
                  </a:spcAft>
                  <a:buClrTx/>
                  <a:buSzPct val="80000"/>
                  <a:buNone/>
                  <a:defRPr/>
                </a:pPr>
                <a:endParaRPr lang="cs-CZ" sz="24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8"/>
                  <a:defRPr/>
                </a:pPr>
                <a:r>
                  <a:rPr lang="cs-CZ" sz="2000" b="1" dirty="0" smtClean="0">
                    <a:latin typeface="Arial" panose="020B0604020202020204" pitchFamily="34" charset="0"/>
                    <a:ea typeface="Times New Roman" panose="02020603050405020304" pitchFamily="18" charset="0"/>
                  </a:rPr>
                  <a:t>Jaký </a:t>
                </a:r>
                <a:r>
                  <a:rPr lang="cs-CZ" sz="2000" b="1" dirty="0">
                    <a:latin typeface="Arial" panose="020B0604020202020204" pitchFamily="34" charset="0"/>
                    <a:ea typeface="Times New Roman" panose="02020603050405020304" pitchFamily="18" charset="0"/>
                  </a:rPr>
                  <a:t>je rovnovážný důchod </a:t>
                </a:r>
                <a:r>
                  <a:rPr lang="cs-CZ" sz="2000" b="1" dirty="0" smtClean="0">
                    <a:latin typeface="Arial" panose="020B0604020202020204" pitchFamily="34" charset="0"/>
                    <a:ea typeface="Times New Roman" panose="02020603050405020304" pitchFamily="18" charset="0"/>
                  </a:rPr>
                  <a:t>(</a:t>
                </a:r>
                <a:r>
                  <a:rPr lang="cs-CZ" sz="2000" b="1" dirty="0">
                    <a:latin typeface="Arial" panose="020B0604020202020204" pitchFamily="34" charset="0"/>
                    <a:ea typeface="Times New Roman" panose="02020603050405020304" pitchFamily="18" charset="0"/>
                  </a:rPr>
                  <a:t>využijte multiplikátor FP</a:t>
                </a:r>
                <a:r>
                  <a:rPr lang="cs-CZ" sz="2000" b="1" dirty="0" smtClean="0">
                    <a:latin typeface="Arial" panose="020B0604020202020204" pitchFamily="34" charset="0"/>
                    <a:ea typeface="Times New Roman" panose="02020603050405020304" pitchFamily="18" charset="0"/>
                  </a:rPr>
                  <a:t>);</a:t>
                </a:r>
              </a:p>
              <a:p>
                <a:pPr marL="0" indent="0">
                  <a:lnSpc>
                    <a:spcPct val="150000"/>
                  </a:lnSpc>
                  <a:buNone/>
                  <a:tabLst>
                    <a:tab pos="270510" algn="l"/>
                  </a:tabLst>
                </a:pPr>
                <a:r>
                  <a:rPr lang="cs-CZ" sz="2000" dirty="0">
                    <a:solidFill>
                      <a:srgbClr val="000000"/>
                    </a:solidFill>
                    <a:latin typeface="Calibri" panose="020F0502020204030204" pitchFamily="34" charset="0"/>
                    <a:cs typeface="Calibri" panose="020F0502020204030204" pitchFamily="34" charset="0"/>
                  </a:rPr>
                  <a:t>Y = γ * A + γ *</a:t>
                </a:r>
                <a14:m>
                  <m:oMath xmlns:m="http://schemas.openxmlformats.org/officeDocument/2006/math">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𝑏</m:t>
                        </m:r>
                      </m:num>
                      <m:den>
                        <m:r>
                          <a:rPr lang="cs-CZ" sz="2000" i="1">
                            <a:solidFill>
                              <a:srgbClr val="000000"/>
                            </a:solidFill>
                            <a:latin typeface="Cambria Math" panose="02040503050406030204" pitchFamily="18" charset="0"/>
                          </a:rPr>
                          <m:t>𝑀</m:t>
                        </m:r>
                      </m:den>
                    </m:f>
                    <m:r>
                      <a:rPr lang="cs-CZ" sz="2000" i="1">
                        <a:solidFill>
                          <a:srgbClr val="000000"/>
                        </a:solidFill>
                        <a:latin typeface="Cambria Math" panose="02040503050406030204" pitchFamily="18" charset="0"/>
                      </a:rPr>
                      <m:t>∗</m:t>
                    </m:r>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𝑀</m:t>
                        </m:r>
                      </m:num>
                      <m:den>
                        <m:r>
                          <a:rPr lang="cs-CZ" sz="2000" i="1">
                            <a:solidFill>
                              <a:srgbClr val="000000"/>
                            </a:solidFill>
                            <a:latin typeface="Cambria Math" panose="02040503050406030204" pitchFamily="18" charset="0"/>
                          </a:rPr>
                          <m:t>𝑃</m:t>
                        </m:r>
                      </m:den>
                    </m:f>
                  </m:oMath>
                </a14:m>
                <a:endParaRPr lang="cs-CZ" sz="2000" dirty="0">
                  <a:solidFill>
                    <a:srgbClr val="000000"/>
                  </a:solidFill>
                  <a:latin typeface="Calibri" panose="020F0502020204030204" pitchFamily="34" charset="0"/>
                  <a:cs typeface="Calibri" panose="020F0502020204030204" pitchFamily="34" charset="0"/>
                </a:endParaRPr>
              </a:p>
              <a:p>
                <a:pPr marL="0" indent="0">
                  <a:lnSpc>
                    <a:spcPct val="150000"/>
                  </a:lnSpc>
                  <a:buNone/>
                  <a:tabLst>
                    <a:tab pos="270510" algn="l"/>
                  </a:tabLst>
                </a:pPr>
                <a:r>
                  <a:rPr lang="cs-CZ" sz="2000" dirty="0">
                    <a:solidFill>
                      <a:srgbClr val="000000"/>
                    </a:solidFill>
                    <a:latin typeface="Calibri" panose="020F0502020204030204" pitchFamily="34" charset="0"/>
                    <a:cs typeface="Calibri" panose="020F0502020204030204" pitchFamily="34" charset="0"/>
                  </a:rPr>
                  <a:t>Y = 5 * 500 + 5 *</a:t>
                </a:r>
                <a14:m>
                  <m:oMath xmlns:m="http://schemas.openxmlformats.org/officeDocument/2006/math">
                    <m:f>
                      <m:fPr>
                        <m:ctrlPr>
                          <a:rPr lang="cs-CZ" sz="2000" i="1">
                            <a:solidFill>
                              <a:srgbClr val="000000"/>
                            </a:solidFill>
                            <a:latin typeface="Cambria Math" panose="02040503050406030204" pitchFamily="18" charset="0"/>
                          </a:rPr>
                        </m:ctrlPr>
                      </m:fPr>
                      <m:num>
                        <m:r>
                          <a:rPr lang="cs-CZ" sz="2000" i="1">
                            <a:solidFill>
                              <a:srgbClr val="000000"/>
                            </a:solidFill>
                            <a:latin typeface="Cambria Math" panose="02040503050406030204" pitchFamily="18" charset="0"/>
                          </a:rPr>
                          <m:t>10</m:t>
                        </m:r>
                      </m:num>
                      <m:den>
                        <m:r>
                          <a:rPr lang="cs-CZ" sz="2000" i="1">
                            <a:solidFill>
                              <a:srgbClr val="000000"/>
                            </a:solidFill>
                            <a:latin typeface="Cambria Math" panose="02040503050406030204" pitchFamily="18" charset="0"/>
                          </a:rPr>
                          <m:t>300</m:t>
                        </m:r>
                      </m:den>
                    </m:f>
                    <m:r>
                      <a:rPr lang="cs-CZ" sz="2000" i="1">
                        <a:solidFill>
                          <a:srgbClr val="000000"/>
                        </a:solidFill>
                        <a:latin typeface="Cambria Math" panose="02040503050406030204" pitchFamily="18" charset="0"/>
                      </a:rPr>
                      <m:t>∗ 200</m:t>
                    </m:r>
                  </m:oMath>
                </a14:m>
                <a:endParaRPr lang="cs-CZ" sz="2000" dirty="0">
                  <a:solidFill>
                    <a:srgbClr val="000000"/>
                  </a:solidFill>
                  <a:latin typeface="Calibri" panose="020F0502020204030204" pitchFamily="34" charset="0"/>
                  <a:cs typeface="Calibri" panose="020F0502020204030204" pitchFamily="34" charset="0"/>
                </a:endParaRPr>
              </a:p>
              <a:p>
                <a:pPr marL="0" indent="0">
                  <a:lnSpc>
                    <a:spcPct val="150000"/>
                  </a:lnSpc>
                  <a:buNone/>
                  <a:tabLst>
                    <a:tab pos="270510" algn="l"/>
                  </a:tabLst>
                </a:pPr>
                <a:r>
                  <a:rPr lang="cs-CZ" sz="2000" b="1" dirty="0">
                    <a:solidFill>
                      <a:schemeClr val="tx1"/>
                    </a:solidFill>
                    <a:latin typeface="Calibri" panose="020F0502020204030204" pitchFamily="34" charset="0"/>
                    <a:cs typeface="Calibri" panose="020F0502020204030204" pitchFamily="34" charset="0"/>
                  </a:rPr>
                  <a:t>Y = 2833</a:t>
                </a:r>
              </a:p>
              <a:p>
                <a:pPr marL="0" indent="0" fontAlgn="base">
                  <a:spcBef>
                    <a:spcPct val="20000"/>
                  </a:spcBef>
                  <a:spcAft>
                    <a:spcPct val="0"/>
                  </a:spcAft>
                  <a:buClrTx/>
                  <a:buSzPct val="80000"/>
                  <a:buNone/>
                  <a:defRPr/>
                </a:pPr>
                <a:endParaRPr lang="cs-CZ" sz="2000" b="1" dirty="0" smtClean="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Pct val="80000"/>
                  <a:buNone/>
                  <a:tabLst/>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212651" y="951978"/>
                <a:ext cx="8644269" cy="5388437"/>
              </a:xfrm>
              <a:prstGeom prst="rect">
                <a:avLst/>
              </a:prstGeom>
              <a:blipFill>
                <a:blip r:embed="rId3"/>
                <a:stretch>
                  <a:fillRect l="-776"/>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48800758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fade">
                                      <p:cBhvr>
                                        <p:cTn id="7" dur="1000"/>
                                        <p:tgtEl>
                                          <p:spTgt spid="98">
                                            <p:txEl>
                                              <p:pRg st="2" end="2"/>
                                            </p:txEl>
                                          </p:spTgt>
                                        </p:tgtEl>
                                      </p:cBhvr>
                                    </p:animEffect>
                                    <p:anim calcmode="lin" valueType="num">
                                      <p:cBhvr>
                                        <p:cTn id="8" dur="1000" fill="hold"/>
                                        <p:tgtEl>
                                          <p:spTgt spid="9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8">
                                            <p:txEl>
                                              <p:pRg st="3" end="3"/>
                                            </p:txEl>
                                          </p:spTgt>
                                        </p:tgtEl>
                                        <p:attrNameLst>
                                          <p:attrName>style.visibility</p:attrName>
                                        </p:attrNameLst>
                                      </p:cBhvr>
                                      <p:to>
                                        <p:strVal val="visible"/>
                                      </p:to>
                                    </p:set>
                                    <p:animEffect transition="in" filter="fade">
                                      <p:cBhvr>
                                        <p:cTn id="14" dur="1000"/>
                                        <p:tgtEl>
                                          <p:spTgt spid="98">
                                            <p:txEl>
                                              <p:pRg st="3" end="3"/>
                                            </p:txEl>
                                          </p:spTgt>
                                        </p:tgtEl>
                                      </p:cBhvr>
                                    </p:animEffect>
                                    <p:anim calcmode="lin" valueType="num">
                                      <p:cBhvr>
                                        <p:cTn id="15" dur="1000" fill="hold"/>
                                        <p:tgtEl>
                                          <p:spTgt spid="9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8">
                                            <p:txEl>
                                              <p:pRg st="4" end="4"/>
                                            </p:txEl>
                                          </p:spTgt>
                                        </p:tgtEl>
                                        <p:attrNameLst>
                                          <p:attrName>style.visibility</p:attrName>
                                        </p:attrNameLst>
                                      </p:cBhvr>
                                      <p:to>
                                        <p:strVal val="visible"/>
                                      </p:to>
                                    </p:set>
                                    <p:animEffect transition="in" filter="fade">
                                      <p:cBhvr>
                                        <p:cTn id="21" dur="1000"/>
                                        <p:tgtEl>
                                          <p:spTgt spid="98">
                                            <p:txEl>
                                              <p:pRg st="4" end="4"/>
                                            </p:txEl>
                                          </p:spTgt>
                                        </p:tgtEl>
                                      </p:cBhvr>
                                    </p:animEffect>
                                    <p:anim calcmode="lin" valueType="num">
                                      <p:cBhvr>
                                        <p:cTn id="22" dur="1000" fill="hold"/>
                                        <p:tgtEl>
                                          <p:spTgt spid="9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8">
                                            <p:txEl>
                                              <p:pRg st="5" end="5"/>
                                            </p:txEl>
                                          </p:spTgt>
                                        </p:tgtEl>
                                        <p:attrNameLst>
                                          <p:attrName>style.visibility</p:attrName>
                                        </p:attrNameLst>
                                      </p:cBhvr>
                                      <p:to>
                                        <p:strVal val="visible"/>
                                      </p:to>
                                    </p:set>
                                    <p:animEffect transition="in" filter="fade">
                                      <p:cBhvr>
                                        <p:cTn id="28" dur="1000"/>
                                        <p:tgtEl>
                                          <p:spTgt spid="98">
                                            <p:txEl>
                                              <p:pRg st="5" end="5"/>
                                            </p:txEl>
                                          </p:spTgt>
                                        </p:tgtEl>
                                      </p:cBhvr>
                                    </p:animEffect>
                                    <p:anim calcmode="lin" valueType="num">
                                      <p:cBhvr>
                                        <p:cTn id="29" dur="1000" fill="hold"/>
                                        <p:tgtEl>
                                          <p:spTgt spid="9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rPr>
              <a:t>Příklad č. 2</a:t>
            </a:r>
            <a:endParaRPr lang="cs-CZ" sz="3200" b="1" dirty="0">
              <a:solidFill>
                <a:srgbClr val="C00000"/>
              </a:solidFill>
            </a:endParaRPr>
          </a:p>
        </p:txBody>
      </p:sp>
      <p:sp>
        <p:nvSpPr>
          <p:cNvPr id="98" name="Google Shape;98;p14"/>
          <p:cNvSpPr txBox="1">
            <a:spLocks noGrp="1"/>
          </p:cNvSpPr>
          <p:nvPr>
            <p:ph type="body" idx="1"/>
          </p:nvPr>
        </p:nvSpPr>
        <p:spPr>
          <a:xfrm>
            <a:off x="212651" y="951978"/>
            <a:ext cx="8644269" cy="5388437"/>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defRPr/>
            </a:pPr>
            <a:r>
              <a:rPr lang="cs-CZ" sz="2400" b="1" dirty="0" smtClean="0">
                <a:latin typeface="Arial" panose="020B0604020202020204" pitchFamily="34" charset="0"/>
                <a:ea typeface="Times New Roman" panose="02020603050405020304" pitchFamily="18" charset="0"/>
              </a:rPr>
              <a:t>Předpokládejte</a:t>
            </a:r>
            <a:r>
              <a:rPr lang="cs-CZ" sz="2400" b="1" dirty="0">
                <a:latin typeface="Arial" panose="020B0604020202020204" pitchFamily="34" charset="0"/>
                <a:ea typeface="Times New Roman" panose="02020603050405020304" pitchFamily="18" charset="0"/>
              </a:rPr>
              <a:t>, že strukturu konkrétní ekonomiky charakterizují následující rovnice:  C=Ca+0,9Y, L=0,3Y-30i, Ca=200, I=300-10i a </a:t>
            </a:r>
            <a:r>
              <a:rPr lang="cs-CZ" sz="2400" b="1" dirty="0" smtClean="0">
                <a:latin typeface="Arial" panose="020B0604020202020204" pitchFamily="34" charset="0"/>
                <a:ea typeface="Times New Roman" panose="02020603050405020304" pitchFamily="18" charset="0"/>
              </a:rPr>
              <a:t>M/P=200.</a:t>
            </a:r>
          </a:p>
          <a:p>
            <a:pPr marL="0" indent="0" fontAlgn="base">
              <a:spcBef>
                <a:spcPct val="20000"/>
              </a:spcBef>
              <a:spcAft>
                <a:spcPct val="0"/>
              </a:spcAft>
              <a:buClrTx/>
              <a:buSzPct val="80000"/>
              <a:buNone/>
              <a:defRPr/>
            </a:pPr>
            <a:endParaRPr lang="cs-CZ" sz="16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9"/>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úroveň spotřeby v </a:t>
            </a:r>
            <a:r>
              <a:rPr lang="cs-CZ" sz="2000" b="1" dirty="0" smtClean="0">
                <a:latin typeface="Arial" panose="020B0604020202020204" pitchFamily="34" charset="0"/>
                <a:ea typeface="Times New Roman" panose="02020603050405020304" pitchFamily="18" charset="0"/>
              </a:rPr>
              <a:t>rovnováze;</a:t>
            </a:r>
          </a:p>
          <a:p>
            <a:pPr marL="0" indent="0" fontAlgn="base">
              <a:spcBef>
                <a:spcPct val="20000"/>
              </a:spcBef>
              <a:spcAft>
                <a:spcPct val="0"/>
              </a:spcAft>
              <a:buClrTx/>
              <a:buSzPct val="80000"/>
              <a:buNone/>
              <a:defRPr/>
            </a:pPr>
            <a:r>
              <a:rPr lang="cs-CZ" sz="2000" dirty="0">
                <a:solidFill>
                  <a:srgbClr val="000000"/>
                </a:solidFill>
                <a:latin typeface="Arial" panose="020B0604020202020204" pitchFamily="34" charset="0"/>
                <a:ea typeface="Times New Roman" panose="02020603050405020304" pitchFamily="18" charset="0"/>
              </a:rPr>
              <a:t>C = Ca +</a:t>
            </a:r>
            <a:r>
              <a:rPr lang="cs-CZ" sz="2000" dirty="0" smtClean="0">
                <a:solidFill>
                  <a:srgbClr val="000000"/>
                </a:solidFill>
                <a:latin typeface="Arial" panose="020B0604020202020204" pitchFamily="34" charset="0"/>
                <a:ea typeface="Times New Roman" panose="02020603050405020304" pitchFamily="18" charset="0"/>
              </a:rPr>
              <a:t>c*Y</a:t>
            </a:r>
          </a:p>
          <a:p>
            <a:pPr marL="0" indent="0" fontAlgn="base">
              <a:spcBef>
                <a:spcPct val="20000"/>
              </a:spcBef>
              <a:spcAft>
                <a:spcPct val="0"/>
              </a:spcAft>
              <a:buClrTx/>
              <a:buSzPct val="80000"/>
              <a:buNone/>
              <a:defRPr/>
            </a:pPr>
            <a:r>
              <a:rPr lang="cs-CZ" sz="2000" dirty="0" smtClean="0">
                <a:solidFill>
                  <a:srgbClr val="000000"/>
                </a:solidFill>
                <a:latin typeface="Arial" panose="020B0604020202020204" pitchFamily="34" charset="0"/>
                <a:ea typeface="Times New Roman" panose="02020603050405020304" pitchFamily="18" charset="0"/>
              </a:rPr>
              <a:t>C </a:t>
            </a:r>
            <a:r>
              <a:rPr lang="cs-CZ" sz="2000" dirty="0">
                <a:solidFill>
                  <a:srgbClr val="000000"/>
                </a:solidFill>
                <a:latin typeface="Arial" panose="020B0604020202020204" pitchFamily="34" charset="0"/>
                <a:ea typeface="Times New Roman" panose="02020603050405020304" pitchFamily="18" charset="0"/>
              </a:rPr>
              <a:t>= 200 + 0,9*2833 </a:t>
            </a:r>
            <a:endParaRPr lang="cs-CZ" sz="2000" dirty="0" smtClean="0">
              <a:solidFill>
                <a:srgbClr val="000000"/>
              </a:solidFill>
              <a:latin typeface="Arial" panose="020B0604020202020204" pitchFamily="34" charset="0"/>
              <a:ea typeface="Times New Roman" panose="02020603050405020304" pitchFamily="18" charset="0"/>
            </a:endParaRPr>
          </a:p>
          <a:p>
            <a:pPr marL="0" indent="0" fontAlgn="base">
              <a:spcBef>
                <a:spcPct val="20000"/>
              </a:spcBef>
              <a:spcAft>
                <a:spcPct val="0"/>
              </a:spcAft>
              <a:buClrTx/>
              <a:buSzPct val="80000"/>
              <a:buNone/>
              <a:defRPr/>
            </a:pPr>
            <a:r>
              <a:rPr lang="cs-CZ" sz="2000" b="1" dirty="0" smtClean="0">
                <a:solidFill>
                  <a:srgbClr val="000000"/>
                </a:solidFill>
                <a:latin typeface="Arial" panose="020B0604020202020204" pitchFamily="34" charset="0"/>
                <a:ea typeface="Times New Roman" panose="02020603050405020304" pitchFamily="18" charset="0"/>
              </a:rPr>
              <a:t>C = </a:t>
            </a:r>
            <a:r>
              <a:rPr lang="cs-CZ" sz="2000" b="1" dirty="0" smtClean="0">
                <a:solidFill>
                  <a:schemeClr val="tx1"/>
                </a:solidFill>
                <a:latin typeface="Arial" panose="020B0604020202020204" pitchFamily="34" charset="0"/>
                <a:ea typeface="Times New Roman" panose="02020603050405020304" pitchFamily="18" charset="0"/>
              </a:rPr>
              <a:t>2 749,7</a:t>
            </a:r>
          </a:p>
          <a:p>
            <a:pPr marL="0" indent="0" fontAlgn="base">
              <a:spcBef>
                <a:spcPct val="20000"/>
              </a:spcBef>
              <a:spcAft>
                <a:spcPct val="0"/>
              </a:spcAft>
              <a:buClrTx/>
              <a:buSzPct val="80000"/>
              <a:buNone/>
              <a:defRPr/>
            </a:pPr>
            <a:endParaRPr lang="cs-CZ" sz="2000" b="1" dirty="0" smtClean="0">
              <a:solidFill>
                <a:schemeClr val="tx1"/>
              </a:solidFill>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startAt="9"/>
              <a:defRPr/>
            </a:pPr>
            <a:r>
              <a:rPr lang="cs-CZ" sz="2000" b="1" dirty="0" smtClean="0">
                <a:latin typeface="Arial" panose="020B0604020202020204" pitchFamily="34" charset="0"/>
                <a:ea typeface="Times New Roman" panose="02020603050405020304" pitchFamily="18" charset="0"/>
              </a:rPr>
              <a:t>Jaká </a:t>
            </a:r>
            <a:r>
              <a:rPr lang="cs-CZ" sz="2000" b="1" dirty="0">
                <a:latin typeface="Arial" panose="020B0604020202020204" pitchFamily="34" charset="0"/>
                <a:ea typeface="Times New Roman" panose="02020603050405020304" pitchFamily="18" charset="0"/>
              </a:rPr>
              <a:t>je úroveň investic v rovnováze</a:t>
            </a:r>
            <a:r>
              <a:rPr lang="cs-CZ" sz="2000" b="1" dirty="0" smtClean="0">
                <a:latin typeface="Arial" panose="020B0604020202020204" pitchFamily="34" charset="0"/>
                <a:ea typeface="Times New Roman" panose="02020603050405020304" pitchFamily="18" charset="0"/>
              </a:rPr>
              <a:t>.</a:t>
            </a:r>
          </a:p>
          <a:p>
            <a:pPr marL="0" indent="0" fontAlgn="base">
              <a:spcBef>
                <a:spcPct val="20000"/>
              </a:spcBef>
              <a:spcAft>
                <a:spcPct val="0"/>
              </a:spcAft>
              <a:buClrTx/>
              <a:buSzPct val="80000"/>
              <a:buNone/>
              <a:defRPr/>
            </a:pPr>
            <a:r>
              <a:rPr lang="cs-CZ" sz="2000" dirty="0">
                <a:solidFill>
                  <a:srgbClr val="000000"/>
                </a:solidFill>
                <a:latin typeface="Arial" panose="020B0604020202020204" pitchFamily="34" charset="0"/>
                <a:ea typeface="Times New Roman" panose="02020603050405020304" pitchFamily="18" charset="0"/>
              </a:rPr>
              <a:t>I = 300 – </a:t>
            </a:r>
            <a:r>
              <a:rPr lang="cs-CZ" sz="2000" dirty="0" smtClean="0">
                <a:solidFill>
                  <a:srgbClr val="000000"/>
                </a:solidFill>
                <a:latin typeface="Arial" panose="020B0604020202020204" pitchFamily="34" charset="0"/>
                <a:ea typeface="Times New Roman" panose="02020603050405020304" pitchFamily="18" charset="0"/>
              </a:rPr>
              <a:t>10i</a:t>
            </a:r>
          </a:p>
          <a:p>
            <a:pPr marL="0" indent="0" fontAlgn="base">
              <a:spcBef>
                <a:spcPct val="20000"/>
              </a:spcBef>
              <a:spcAft>
                <a:spcPct val="0"/>
              </a:spcAft>
              <a:buClrTx/>
              <a:buSzPct val="80000"/>
              <a:buNone/>
              <a:defRPr/>
            </a:pPr>
            <a:r>
              <a:rPr lang="cs-CZ" sz="2000" dirty="0" smtClean="0">
                <a:solidFill>
                  <a:srgbClr val="000000"/>
                </a:solidFill>
                <a:latin typeface="Arial" panose="020B0604020202020204" pitchFamily="34" charset="0"/>
                <a:ea typeface="Times New Roman" panose="02020603050405020304" pitchFamily="18" charset="0"/>
              </a:rPr>
              <a:t>I </a:t>
            </a:r>
            <a:r>
              <a:rPr lang="cs-CZ" sz="2000" dirty="0">
                <a:solidFill>
                  <a:srgbClr val="000000"/>
                </a:solidFill>
                <a:latin typeface="Arial" panose="020B0604020202020204" pitchFamily="34" charset="0"/>
                <a:ea typeface="Times New Roman" panose="02020603050405020304" pitchFamily="18" charset="0"/>
              </a:rPr>
              <a:t>= 300 – </a:t>
            </a:r>
            <a:r>
              <a:rPr lang="cs-CZ" sz="2000" dirty="0" smtClean="0">
                <a:solidFill>
                  <a:srgbClr val="000000"/>
                </a:solidFill>
                <a:latin typeface="Arial" panose="020B0604020202020204" pitchFamily="34" charset="0"/>
                <a:ea typeface="Times New Roman" panose="02020603050405020304" pitchFamily="18" charset="0"/>
              </a:rPr>
              <a:t>10*21,66</a:t>
            </a:r>
          </a:p>
          <a:p>
            <a:pPr marL="0" indent="0" fontAlgn="base">
              <a:spcBef>
                <a:spcPct val="20000"/>
              </a:spcBef>
              <a:spcAft>
                <a:spcPct val="0"/>
              </a:spcAft>
              <a:buClrTx/>
              <a:buSzPct val="80000"/>
              <a:buNone/>
              <a:defRPr/>
            </a:pPr>
            <a:r>
              <a:rPr lang="cs-CZ" sz="2000" b="1" dirty="0" smtClean="0">
                <a:solidFill>
                  <a:schemeClr val="tx1"/>
                </a:solidFill>
                <a:latin typeface="Arial" panose="020B0604020202020204" pitchFamily="34" charset="0"/>
                <a:ea typeface="Times New Roman" panose="02020603050405020304" pitchFamily="18" charset="0"/>
              </a:rPr>
              <a:t>I </a:t>
            </a:r>
            <a:r>
              <a:rPr lang="cs-CZ" sz="2000" b="1" dirty="0">
                <a:solidFill>
                  <a:schemeClr val="tx1"/>
                </a:solidFill>
                <a:latin typeface="Arial" panose="020B0604020202020204" pitchFamily="34" charset="0"/>
                <a:ea typeface="Times New Roman" panose="02020603050405020304" pitchFamily="18" charset="0"/>
              </a:rPr>
              <a:t>= 83,4</a:t>
            </a:r>
          </a:p>
          <a:p>
            <a:pPr marL="0" indent="0" fontAlgn="base">
              <a:spcBef>
                <a:spcPct val="20000"/>
              </a:spcBef>
              <a:spcAft>
                <a:spcPct val="0"/>
              </a:spcAft>
              <a:buClrTx/>
              <a:buSzPct val="80000"/>
              <a:buNone/>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indent="-457200" fontAlgn="base">
              <a:spcBef>
                <a:spcPct val="20000"/>
              </a:spcBef>
              <a:spcAft>
                <a:spcPct val="0"/>
              </a:spcAft>
              <a:buClrTx/>
              <a:buSzPct val="80000"/>
              <a:buFont typeface="+mj-lt"/>
              <a:buAutoNum type="alphaLcParenR"/>
              <a:defRPr/>
            </a:pPr>
            <a:endParaRPr lang="cs-CZ" sz="2000" b="1" dirty="0">
              <a:latin typeface="Arial" panose="020B0604020202020204" pitchFamily="34" charset="0"/>
              <a:ea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Pct val="80000"/>
              <a:buNone/>
              <a:tabLst/>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41407617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barn(inVertical)">
                                      <p:cBhvr>
                                        <p:cTn id="7" dur="500"/>
                                        <p:tgtEl>
                                          <p:spTgt spid="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8">
                                            <p:txEl>
                                              <p:pRg st="3" end="3"/>
                                            </p:txEl>
                                          </p:spTgt>
                                        </p:tgtEl>
                                        <p:attrNameLst>
                                          <p:attrName>style.visibility</p:attrName>
                                        </p:attrNameLst>
                                      </p:cBhvr>
                                      <p:to>
                                        <p:strVal val="visible"/>
                                      </p:to>
                                    </p:set>
                                    <p:animEffect transition="in" filter="barn(inVertical)">
                                      <p:cBhvr>
                                        <p:cTn id="12" dur="500"/>
                                        <p:tgtEl>
                                          <p:spTgt spid="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xEl>
                                              <p:pRg st="4" end="4"/>
                                            </p:txEl>
                                          </p:spTgt>
                                        </p:tgtEl>
                                        <p:attrNameLst>
                                          <p:attrName>style.visibility</p:attrName>
                                        </p:attrNameLst>
                                      </p:cBhvr>
                                      <p:to>
                                        <p:strVal val="visible"/>
                                      </p:to>
                                    </p:set>
                                    <p:animEffect transition="in" filter="barn(inVertical)">
                                      <p:cBhvr>
                                        <p:cTn id="17" dur="500"/>
                                        <p:tgtEl>
                                          <p:spTgt spid="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8">
                                            <p:txEl>
                                              <p:pRg st="5" end="5"/>
                                            </p:txEl>
                                          </p:spTgt>
                                        </p:tgtEl>
                                        <p:attrNameLst>
                                          <p:attrName>style.visibility</p:attrName>
                                        </p:attrNameLst>
                                      </p:cBhvr>
                                      <p:to>
                                        <p:strVal val="visible"/>
                                      </p:to>
                                    </p:set>
                                    <p:animEffect transition="in" filter="barn(inVertical)">
                                      <p:cBhvr>
                                        <p:cTn id="22" dur="500"/>
                                        <p:tgtEl>
                                          <p:spTgt spid="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8">
                                            <p:txEl>
                                              <p:pRg st="7" end="7"/>
                                            </p:txEl>
                                          </p:spTgt>
                                        </p:tgtEl>
                                        <p:attrNameLst>
                                          <p:attrName>style.visibility</p:attrName>
                                        </p:attrNameLst>
                                      </p:cBhvr>
                                      <p:to>
                                        <p:strVal val="visible"/>
                                      </p:to>
                                    </p:set>
                                    <p:anim calcmode="lin" valueType="num">
                                      <p:cBhvr additive="base">
                                        <p:cTn id="27" dur="500" fill="hold"/>
                                        <p:tgtEl>
                                          <p:spTgt spid="98">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8">
                                            <p:txEl>
                                              <p:pRg st="8" end="8"/>
                                            </p:txEl>
                                          </p:spTgt>
                                        </p:tgtEl>
                                        <p:attrNameLst>
                                          <p:attrName>style.visibility</p:attrName>
                                        </p:attrNameLst>
                                      </p:cBhvr>
                                      <p:to>
                                        <p:strVal val="visible"/>
                                      </p:to>
                                    </p:set>
                                    <p:anim calcmode="lin" valueType="num">
                                      <p:cBhvr additive="base">
                                        <p:cTn id="33" dur="500" fill="hold"/>
                                        <p:tgtEl>
                                          <p:spTgt spid="98">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8">
                                            <p:txEl>
                                              <p:pRg st="9" end="9"/>
                                            </p:txEl>
                                          </p:spTgt>
                                        </p:tgtEl>
                                        <p:attrNameLst>
                                          <p:attrName>style.visibility</p:attrName>
                                        </p:attrNameLst>
                                      </p:cBhvr>
                                      <p:to>
                                        <p:strVal val="visible"/>
                                      </p:to>
                                    </p:set>
                                    <p:anim calcmode="lin" valueType="num">
                                      <p:cBhvr additive="base">
                                        <p:cTn id="39" dur="500" fill="hold"/>
                                        <p:tgtEl>
                                          <p:spTgt spid="98">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8">
                                            <p:txEl>
                                              <p:pRg st="10" end="10"/>
                                            </p:txEl>
                                          </p:spTgt>
                                        </p:tgtEl>
                                        <p:attrNameLst>
                                          <p:attrName>style.visibility</p:attrName>
                                        </p:attrNameLst>
                                      </p:cBhvr>
                                      <p:to>
                                        <p:strVal val="visible"/>
                                      </p:to>
                                    </p:set>
                                    <p:anim calcmode="lin" valueType="num">
                                      <p:cBhvr additive="base">
                                        <p:cTn id="45" dur="500" fill="hold"/>
                                        <p:tgtEl>
                                          <p:spTgt spid="98">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extLst>
      <p:ext uri="{BB962C8B-B14F-4D97-AF65-F5344CB8AC3E}">
        <p14:creationId xmlns:p14="http://schemas.microsoft.com/office/powerpoint/2010/main" val="60164651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315310"/>
            <a:ext cx="8229600" cy="1102328"/>
          </a:xfrm>
        </p:spPr>
        <p:txBody>
          <a:bodyPr>
            <a:normAutofit/>
          </a:bodyPr>
          <a:lstStyle/>
          <a:p>
            <a:pPr algn="ctr"/>
            <a:r>
              <a:rPr lang="cs-CZ" sz="3600" b="1" dirty="0">
                <a:solidFill>
                  <a:srgbClr val="C00000"/>
                </a:solidFill>
                <a:latin typeface="Calibri" panose="020F0502020204030204" pitchFamily="34" charset="0"/>
                <a:cs typeface="Calibri" panose="020F0502020204030204" pitchFamily="34" charset="0"/>
              </a:rPr>
              <a:t>Rovnost autonomních výdajů a </a:t>
            </a:r>
            <a:br>
              <a:rPr lang="cs-CZ" sz="3600" b="1" dirty="0">
                <a:solidFill>
                  <a:srgbClr val="C00000"/>
                </a:solidFill>
                <a:latin typeface="Calibri" panose="020F0502020204030204" pitchFamily="34" charset="0"/>
                <a:cs typeface="Calibri" panose="020F0502020204030204" pitchFamily="34" charset="0"/>
              </a:rPr>
            </a:br>
            <a:r>
              <a:rPr lang="cs-CZ" sz="3600" b="1" dirty="0">
                <a:solidFill>
                  <a:srgbClr val="C00000"/>
                </a:solidFill>
                <a:latin typeface="Calibri" panose="020F0502020204030204" pitchFamily="34" charset="0"/>
                <a:cs typeface="Calibri" panose="020F0502020204030204" pitchFamily="34" charset="0"/>
              </a:rPr>
              <a:t>indukovaných úspor</a:t>
            </a:r>
          </a:p>
        </p:txBody>
      </p:sp>
      <p:sp>
        <p:nvSpPr>
          <p:cNvPr id="3" name="Zástupný symbol pro obsah 2"/>
          <p:cNvSpPr>
            <a:spLocks noGrp="1"/>
          </p:cNvSpPr>
          <p:nvPr>
            <p:ph idx="1"/>
          </p:nvPr>
        </p:nvSpPr>
        <p:spPr>
          <a:xfrm>
            <a:off x="457200" y="1298450"/>
            <a:ext cx="8229600" cy="4827715"/>
          </a:xfrm>
          <a:prstGeom prst="rect">
            <a:avLst/>
          </a:prstGeom>
        </p:spPr>
        <p:txBody>
          <a:bodyPr>
            <a:noAutofit/>
          </a:bodyPr>
          <a:lstStyle/>
          <a:p>
            <a:endParaRPr lang="cs-CZ" sz="2400" dirty="0"/>
          </a:p>
        </p:txBody>
      </p:sp>
      <p:pic>
        <p:nvPicPr>
          <p:cNvPr id="2" name="Obrázek 1"/>
          <p:cNvPicPr>
            <a:picLocks noChangeAspect="1"/>
          </p:cNvPicPr>
          <p:nvPr/>
        </p:nvPicPr>
        <p:blipFill rotWithShape="1">
          <a:blip r:embed="rId3"/>
          <a:srcRect l="21930" t="19474" r="22894" b="19707"/>
          <a:stretch/>
        </p:blipFill>
        <p:spPr>
          <a:xfrm>
            <a:off x="580144" y="1358044"/>
            <a:ext cx="7836568" cy="4708525"/>
          </a:xfrm>
          <a:prstGeom prst="rect">
            <a:avLst/>
          </a:prstGeom>
        </p:spPr>
      </p:pic>
    </p:spTree>
    <p:extLst>
      <p:ext uri="{BB962C8B-B14F-4D97-AF65-F5344CB8AC3E}">
        <p14:creationId xmlns:p14="http://schemas.microsoft.com/office/powerpoint/2010/main" val="311695773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870143D-6CBB-4E95-860E-A2811961AE0B}"/>
              </a:ext>
            </a:extLst>
          </p:cNvPr>
          <p:cNvSpPr>
            <a:spLocks noGrp="1" noChangeArrowheads="1"/>
          </p:cNvSpPr>
          <p:nvPr>
            <p:ph type="title" idx="4294967295"/>
          </p:nvPr>
        </p:nvSpPr>
        <p:spPr>
          <a:xfrm>
            <a:off x="0" y="587375"/>
            <a:ext cx="8643938" cy="1185863"/>
          </a:xfrm>
        </p:spPr>
        <p:txBody>
          <a:bodyPr>
            <a:normAutofit/>
          </a:bodyPr>
          <a:lstStyle/>
          <a:p>
            <a:pPr algn="ctr"/>
            <a:r>
              <a:rPr lang="cs-CZ" altLang="cs-CZ" sz="3200" b="1" dirty="0">
                <a:solidFill>
                  <a:srgbClr val="C00000"/>
                </a:solidFill>
                <a:latin typeface="+mn-lt"/>
              </a:rPr>
              <a:t>Jednoduchý výdajový multiplikátor</a:t>
            </a:r>
            <a:endParaRPr lang="en-US" altLang="cs-CZ" sz="3200" b="1" dirty="0">
              <a:solidFill>
                <a:srgbClr val="C00000"/>
              </a:solidFill>
              <a:latin typeface="+mn-lt"/>
            </a:endParaRPr>
          </a:p>
        </p:txBody>
      </p:sp>
      <p:sp>
        <p:nvSpPr>
          <p:cNvPr id="46083" name="Text Box 15">
            <a:extLst>
              <a:ext uri="{FF2B5EF4-FFF2-40B4-BE49-F238E27FC236}">
                <a16:creationId xmlns:a16="http://schemas.microsoft.com/office/drawing/2014/main" id="{98B25FCE-FABC-4B79-9E68-276738E05EE5}"/>
              </a:ext>
            </a:extLst>
          </p:cNvPr>
          <p:cNvSpPr txBox="1">
            <a:spLocks noChangeArrowheads="1"/>
          </p:cNvSpPr>
          <p:nvPr/>
        </p:nvSpPr>
        <p:spPr bwMode="auto">
          <a:xfrm>
            <a:off x="179390"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endParaRPr lang="en-US" altLang="cs-CZ" sz="1800" kern="1200">
              <a:solidFill>
                <a:srgbClr val="292929"/>
              </a:solidFill>
              <a:ea typeface="+mn-ea"/>
              <a:cs typeface="+mn-cs"/>
            </a:endParaRPr>
          </a:p>
        </p:txBody>
      </p:sp>
      <p:sp>
        <p:nvSpPr>
          <p:cNvPr id="36890" name="Text Box 26">
            <a:extLst>
              <a:ext uri="{FF2B5EF4-FFF2-40B4-BE49-F238E27FC236}">
                <a16:creationId xmlns:a16="http://schemas.microsoft.com/office/drawing/2014/main" id="{27C9BADB-E7D1-47C0-879C-19962A984816}"/>
              </a:ext>
            </a:extLst>
          </p:cNvPr>
          <p:cNvSpPr txBox="1">
            <a:spLocks noChangeArrowheads="1"/>
          </p:cNvSpPr>
          <p:nvPr/>
        </p:nvSpPr>
        <p:spPr bwMode="auto">
          <a:xfrm>
            <a:off x="500065" y="1773240"/>
            <a:ext cx="8143875"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lnSpc>
                <a:spcPct val="130000"/>
              </a:lnSpc>
              <a:spcBef>
                <a:spcPct val="50000"/>
              </a:spcBef>
              <a:spcAft>
                <a:spcPct val="0"/>
              </a:spcAft>
              <a:buClrTx/>
              <a:buSzTx/>
              <a:buNone/>
              <a:defRPr/>
            </a:pPr>
            <a:r>
              <a:rPr lang="cs-CZ" altLang="cs-CZ" sz="2400" kern="1200" dirty="0">
                <a:solidFill>
                  <a:srgbClr val="292929"/>
                </a:solidFill>
                <a:ea typeface="+mn-ea"/>
                <a:cs typeface="+mn-cs"/>
              </a:rPr>
              <a:t>Zvýší se nám investiční výdaje, což vyvolá posun křivky AE směrem nahoru. Důležité je, že změna investic vyvolá několikanásobnou (multiplikovanou změnu rovnovážného produktu, která se dá vypočítat skrz </a:t>
            </a:r>
            <a:r>
              <a:rPr lang="cs-CZ" altLang="cs-CZ" sz="2400" u="sng" kern="1200" dirty="0">
                <a:solidFill>
                  <a:srgbClr val="292929"/>
                </a:solidFill>
                <a:ea typeface="+mn-ea"/>
                <a:cs typeface="+mn-cs"/>
              </a:rPr>
              <a:t>jednoduchý výdajový multiplikátor</a:t>
            </a:r>
            <a:r>
              <a:rPr lang="cs-CZ" altLang="cs-CZ" sz="2400" kern="1200" dirty="0">
                <a:solidFill>
                  <a:srgbClr val="292929"/>
                </a:solidFill>
                <a:ea typeface="+mn-ea"/>
                <a:cs typeface="+mn-cs"/>
              </a:rPr>
              <a:t> (značí se), který udává, </a:t>
            </a:r>
            <a:r>
              <a:rPr lang="cs-CZ" altLang="cs-CZ" sz="2400" b="1" i="1" kern="1200" dirty="0">
                <a:solidFill>
                  <a:srgbClr val="FF0000"/>
                </a:solidFill>
                <a:ea typeface="+mn-ea"/>
                <a:cs typeface="+mn-cs"/>
              </a:rPr>
              <a:t>o kolik se zvýší produkt, zvýšíme-li investiční výdaje o jednotku</a:t>
            </a:r>
            <a:r>
              <a:rPr lang="cs-CZ" altLang="cs-CZ" sz="2400" kern="1200" dirty="0">
                <a:solidFill>
                  <a:srgbClr val="292929"/>
                </a:solidFill>
                <a:ea typeface="+mn-ea"/>
                <a:cs typeface="+mn-cs"/>
              </a:rPr>
              <a:t>.</a:t>
            </a:r>
          </a:p>
          <a:p>
            <a:pPr fontAlgn="base">
              <a:spcBef>
                <a:spcPct val="50000"/>
              </a:spcBef>
              <a:spcAft>
                <a:spcPct val="0"/>
              </a:spcAft>
              <a:buClrTx/>
              <a:buSzTx/>
              <a:buNone/>
              <a:defRPr/>
            </a:pPr>
            <a:endParaRPr lang="cs-CZ" altLang="cs-CZ" sz="2400" u="sng" kern="1200" dirty="0">
              <a:solidFill>
                <a:srgbClr val="292929"/>
              </a:solidFill>
              <a:ea typeface="+mn-ea"/>
              <a:cs typeface="+mn-cs"/>
            </a:endParaRPr>
          </a:p>
          <a:p>
            <a:pPr fontAlgn="base">
              <a:spcBef>
                <a:spcPct val="50000"/>
              </a:spcBef>
              <a:spcAft>
                <a:spcPct val="0"/>
              </a:spcAft>
              <a:buClrTx/>
              <a:buSzTx/>
              <a:buNone/>
              <a:defRPr/>
            </a:pPr>
            <a:r>
              <a:rPr lang="cs-CZ" altLang="cs-CZ" sz="2400" u="sng" kern="1200" dirty="0">
                <a:solidFill>
                  <a:srgbClr val="292929"/>
                </a:solidFill>
                <a:ea typeface="+mn-ea"/>
                <a:cs typeface="+mn-cs"/>
              </a:rPr>
              <a:t>Výpočet:</a:t>
            </a:r>
            <a:r>
              <a:rPr lang="cs-CZ" altLang="cs-CZ" sz="2400" kern="1200" dirty="0">
                <a:solidFill>
                  <a:srgbClr val="292929"/>
                </a:solidFill>
                <a:ea typeface="+mn-ea"/>
                <a:cs typeface="+mn-cs"/>
              </a:rPr>
              <a:t> </a:t>
            </a:r>
            <a:r>
              <a:rPr lang="cs-CZ" altLang="cs-CZ" sz="2400" kern="1200" dirty="0">
                <a:solidFill>
                  <a:srgbClr val="7030A0"/>
                </a:solidFill>
                <a:ea typeface="+mn-ea"/>
                <a:cs typeface="+mn-cs"/>
              </a:rPr>
              <a:t>k = </a:t>
            </a:r>
          </a:p>
          <a:p>
            <a:pPr fontAlgn="base">
              <a:spcBef>
                <a:spcPct val="50000"/>
              </a:spcBef>
              <a:spcAft>
                <a:spcPct val="0"/>
              </a:spcAft>
              <a:buClrTx/>
              <a:buSzTx/>
              <a:buNone/>
              <a:defRPr/>
            </a:pPr>
            <a:endParaRPr lang="cs-CZ" altLang="cs-CZ" sz="2400" kern="1200" dirty="0">
              <a:solidFill>
                <a:srgbClr val="292929"/>
              </a:solidFill>
              <a:ea typeface="+mn-ea"/>
              <a:cs typeface="+mn-cs"/>
            </a:endParaRPr>
          </a:p>
          <a:p>
            <a:pPr fontAlgn="base">
              <a:spcBef>
                <a:spcPct val="50000"/>
              </a:spcBef>
              <a:spcAft>
                <a:spcPct val="0"/>
              </a:spcAft>
              <a:buClrTx/>
              <a:buSzTx/>
              <a:buNone/>
              <a:defRPr/>
            </a:pPr>
            <a:endParaRPr lang="en-US" altLang="cs-CZ" sz="2400" kern="1200" dirty="0">
              <a:solidFill>
                <a:srgbClr val="292929"/>
              </a:solidFill>
              <a:ea typeface="+mn-ea"/>
              <a:cs typeface="+mn-cs"/>
            </a:endParaRPr>
          </a:p>
        </p:txBody>
      </p:sp>
      <p:cxnSp>
        <p:nvCxnSpPr>
          <p:cNvPr id="9" name="Přímá spojovací čára 8">
            <a:extLst>
              <a:ext uri="{FF2B5EF4-FFF2-40B4-BE49-F238E27FC236}">
                <a16:creationId xmlns:a16="http://schemas.microsoft.com/office/drawing/2014/main" id="{8CBB9EED-D2E8-4E75-8F98-89FFF4B3454C}"/>
              </a:ext>
            </a:extLst>
          </p:cNvPr>
          <p:cNvCxnSpPr/>
          <p:nvPr/>
        </p:nvCxnSpPr>
        <p:spPr>
          <a:xfrm>
            <a:off x="2286002" y="5500690"/>
            <a:ext cx="714375" cy="1587"/>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 Box 32">
            <a:extLst>
              <a:ext uri="{FF2B5EF4-FFF2-40B4-BE49-F238E27FC236}">
                <a16:creationId xmlns:a16="http://schemas.microsoft.com/office/drawing/2014/main" id="{209CDC16-5788-4061-B980-6565E12915AF}"/>
              </a:ext>
            </a:extLst>
          </p:cNvPr>
          <p:cNvSpPr txBox="1">
            <a:spLocks noChangeArrowheads="1"/>
          </p:cNvSpPr>
          <p:nvPr/>
        </p:nvSpPr>
        <p:spPr bwMode="auto">
          <a:xfrm>
            <a:off x="2357438" y="5000627"/>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el-GR" altLang="cs-CZ" sz="1600" b="1" kern="1200">
                <a:solidFill>
                  <a:srgbClr val="7030A0"/>
                </a:solidFill>
                <a:ea typeface="+mn-ea"/>
                <a:cs typeface="+mn-cs"/>
              </a:rPr>
              <a:t>Δ</a:t>
            </a:r>
            <a:r>
              <a:rPr lang="cs-CZ" altLang="cs-CZ" sz="2400" b="1" kern="1200">
                <a:solidFill>
                  <a:srgbClr val="7030A0"/>
                </a:solidFill>
                <a:ea typeface="+mn-ea"/>
                <a:cs typeface="+mn-cs"/>
              </a:rPr>
              <a:t>Y</a:t>
            </a:r>
            <a:endParaRPr lang="en-US" altLang="cs-CZ" sz="2400" b="1" kern="1200">
              <a:solidFill>
                <a:srgbClr val="7030A0"/>
              </a:solidFill>
              <a:ea typeface="+mn-ea"/>
              <a:cs typeface="+mn-cs"/>
            </a:endParaRPr>
          </a:p>
        </p:txBody>
      </p:sp>
      <p:sp>
        <p:nvSpPr>
          <p:cNvPr id="12" name="Text Box 32">
            <a:extLst>
              <a:ext uri="{FF2B5EF4-FFF2-40B4-BE49-F238E27FC236}">
                <a16:creationId xmlns:a16="http://schemas.microsoft.com/office/drawing/2014/main" id="{C838592C-4B2F-453C-8F5D-14E5BE1D2BA5}"/>
              </a:ext>
            </a:extLst>
          </p:cNvPr>
          <p:cNvSpPr txBox="1">
            <a:spLocks noChangeArrowheads="1"/>
          </p:cNvSpPr>
          <p:nvPr/>
        </p:nvSpPr>
        <p:spPr bwMode="auto">
          <a:xfrm>
            <a:off x="2357438" y="5572127"/>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el-GR" altLang="cs-CZ" sz="1600" b="1" kern="1200">
                <a:solidFill>
                  <a:srgbClr val="7030A0"/>
                </a:solidFill>
                <a:ea typeface="+mn-ea"/>
                <a:cs typeface="+mn-cs"/>
              </a:rPr>
              <a:t>Δ</a:t>
            </a:r>
            <a:r>
              <a:rPr lang="cs-CZ" altLang="cs-CZ" sz="1600" b="1" kern="1200">
                <a:solidFill>
                  <a:srgbClr val="7030A0"/>
                </a:solidFill>
                <a:ea typeface="+mn-ea"/>
                <a:cs typeface="+mn-cs"/>
              </a:rPr>
              <a:t> </a:t>
            </a:r>
            <a:r>
              <a:rPr lang="cs-CZ" altLang="cs-CZ" sz="2400" b="1" kern="1200">
                <a:solidFill>
                  <a:srgbClr val="7030A0"/>
                </a:solidFill>
                <a:ea typeface="+mn-ea"/>
                <a:cs typeface="+mn-cs"/>
              </a:rPr>
              <a:t>I</a:t>
            </a:r>
            <a:endParaRPr lang="en-US" altLang="cs-CZ" sz="2400" b="1" kern="1200">
              <a:solidFill>
                <a:srgbClr val="7030A0"/>
              </a:solidFill>
              <a:ea typeface="+mn-ea"/>
              <a:cs typeface="+mn-cs"/>
            </a:endParaRPr>
          </a:p>
        </p:txBody>
      </p:sp>
      <p:sp>
        <p:nvSpPr>
          <p:cNvPr id="22" name="TextovéPole 21">
            <a:extLst>
              <a:ext uri="{FF2B5EF4-FFF2-40B4-BE49-F238E27FC236}">
                <a16:creationId xmlns:a16="http://schemas.microsoft.com/office/drawing/2014/main" id="{7D3A65FF-DA87-4630-8CDA-9A73A0A106C9}"/>
              </a:ext>
            </a:extLst>
          </p:cNvPr>
          <p:cNvSpPr txBox="1">
            <a:spLocks noChangeArrowheads="1"/>
          </p:cNvSpPr>
          <p:nvPr/>
        </p:nvSpPr>
        <p:spPr bwMode="auto">
          <a:xfrm>
            <a:off x="3000377" y="528637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b="1" kern="1200">
                <a:solidFill>
                  <a:srgbClr val="7030A0"/>
                </a:solidFill>
                <a:ea typeface="+mn-ea"/>
                <a:cs typeface="+mn-cs"/>
              </a:rPr>
              <a:t>=</a:t>
            </a:r>
          </a:p>
        </p:txBody>
      </p:sp>
      <p:cxnSp>
        <p:nvCxnSpPr>
          <p:cNvPr id="23" name="Přímá spojovací čára 22">
            <a:extLst>
              <a:ext uri="{FF2B5EF4-FFF2-40B4-BE49-F238E27FC236}">
                <a16:creationId xmlns:a16="http://schemas.microsoft.com/office/drawing/2014/main" id="{DA1D9284-57FC-4C52-842A-FACD662F7A48}"/>
              </a:ext>
            </a:extLst>
          </p:cNvPr>
          <p:cNvCxnSpPr/>
          <p:nvPr/>
        </p:nvCxnSpPr>
        <p:spPr>
          <a:xfrm>
            <a:off x="3286127" y="5500690"/>
            <a:ext cx="714375" cy="1587"/>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a:extLst>
              <a:ext uri="{FF2B5EF4-FFF2-40B4-BE49-F238E27FC236}">
                <a16:creationId xmlns:a16="http://schemas.microsoft.com/office/drawing/2014/main" id="{9BA91657-E618-4B81-85A6-2B0FD9B70AA8}"/>
              </a:ext>
            </a:extLst>
          </p:cNvPr>
          <p:cNvCxnSpPr/>
          <p:nvPr/>
        </p:nvCxnSpPr>
        <p:spPr>
          <a:xfrm>
            <a:off x="4429127" y="5500690"/>
            <a:ext cx="714375" cy="1587"/>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TextovéPole 24">
            <a:extLst>
              <a:ext uri="{FF2B5EF4-FFF2-40B4-BE49-F238E27FC236}">
                <a16:creationId xmlns:a16="http://schemas.microsoft.com/office/drawing/2014/main" id="{90DAB8AB-A201-4D9D-9909-26F47FD8B10D}"/>
              </a:ext>
            </a:extLst>
          </p:cNvPr>
          <p:cNvSpPr txBox="1">
            <a:spLocks noChangeArrowheads="1"/>
          </p:cNvSpPr>
          <p:nvPr/>
        </p:nvSpPr>
        <p:spPr bwMode="auto">
          <a:xfrm>
            <a:off x="4000502" y="528637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b="1" kern="1200">
                <a:solidFill>
                  <a:srgbClr val="7030A0"/>
                </a:solidFill>
                <a:ea typeface="+mn-ea"/>
                <a:cs typeface="+mn-cs"/>
              </a:rPr>
              <a:t>=</a:t>
            </a:r>
          </a:p>
        </p:txBody>
      </p:sp>
      <p:sp>
        <p:nvSpPr>
          <p:cNvPr id="26" name="TextovéPole 25">
            <a:extLst>
              <a:ext uri="{FF2B5EF4-FFF2-40B4-BE49-F238E27FC236}">
                <a16:creationId xmlns:a16="http://schemas.microsoft.com/office/drawing/2014/main" id="{483D0CC3-6221-4B1D-B46D-848DC3FC15EE}"/>
              </a:ext>
            </a:extLst>
          </p:cNvPr>
          <p:cNvSpPr txBox="1">
            <a:spLocks noChangeArrowheads="1"/>
          </p:cNvSpPr>
          <p:nvPr/>
        </p:nvSpPr>
        <p:spPr bwMode="auto">
          <a:xfrm>
            <a:off x="3214688" y="5572127"/>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400" b="1" kern="1200">
                <a:solidFill>
                  <a:srgbClr val="7030A0"/>
                </a:solidFill>
                <a:ea typeface="+mn-ea"/>
                <a:cs typeface="+mn-cs"/>
              </a:rPr>
              <a:t>1-mpc</a:t>
            </a:r>
          </a:p>
        </p:txBody>
      </p:sp>
      <p:sp>
        <p:nvSpPr>
          <p:cNvPr id="28" name="TextovéPole 27">
            <a:extLst>
              <a:ext uri="{FF2B5EF4-FFF2-40B4-BE49-F238E27FC236}">
                <a16:creationId xmlns:a16="http://schemas.microsoft.com/office/drawing/2014/main" id="{09729C24-0021-4AD1-8138-8E5B228B052C}"/>
              </a:ext>
            </a:extLst>
          </p:cNvPr>
          <p:cNvSpPr txBox="1">
            <a:spLocks noChangeArrowheads="1"/>
          </p:cNvSpPr>
          <p:nvPr/>
        </p:nvSpPr>
        <p:spPr bwMode="auto">
          <a:xfrm>
            <a:off x="4572002" y="50720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400" b="1" kern="1200">
                <a:solidFill>
                  <a:srgbClr val="7030A0"/>
                </a:solidFill>
                <a:ea typeface="+mn-ea"/>
                <a:cs typeface="+mn-cs"/>
              </a:rPr>
              <a:t>1</a:t>
            </a:r>
          </a:p>
        </p:txBody>
      </p:sp>
      <p:sp>
        <p:nvSpPr>
          <p:cNvPr id="29" name="TextovéPole 28">
            <a:extLst>
              <a:ext uri="{FF2B5EF4-FFF2-40B4-BE49-F238E27FC236}">
                <a16:creationId xmlns:a16="http://schemas.microsoft.com/office/drawing/2014/main" id="{4E92FE47-FD02-486B-B888-E5C605B1C747}"/>
              </a:ext>
            </a:extLst>
          </p:cNvPr>
          <p:cNvSpPr txBox="1">
            <a:spLocks noChangeArrowheads="1"/>
          </p:cNvSpPr>
          <p:nvPr/>
        </p:nvSpPr>
        <p:spPr bwMode="auto">
          <a:xfrm>
            <a:off x="3357565" y="50720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400" b="1" kern="1200">
                <a:solidFill>
                  <a:srgbClr val="7030A0"/>
                </a:solidFill>
                <a:ea typeface="+mn-ea"/>
                <a:cs typeface="+mn-cs"/>
              </a:rPr>
              <a:t>1</a:t>
            </a:r>
          </a:p>
        </p:txBody>
      </p:sp>
      <p:sp>
        <p:nvSpPr>
          <p:cNvPr id="30" name="TextovéPole 29">
            <a:extLst>
              <a:ext uri="{FF2B5EF4-FFF2-40B4-BE49-F238E27FC236}">
                <a16:creationId xmlns:a16="http://schemas.microsoft.com/office/drawing/2014/main" id="{186FFC2D-B2F1-4EDF-A440-B371990DFE88}"/>
              </a:ext>
            </a:extLst>
          </p:cNvPr>
          <p:cNvSpPr txBox="1">
            <a:spLocks noChangeArrowheads="1"/>
          </p:cNvSpPr>
          <p:nvPr/>
        </p:nvSpPr>
        <p:spPr bwMode="auto">
          <a:xfrm>
            <a:off x="4500565" y="5572127"/>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400" b="1" kern="1200">
                <a:solidFill>
                  <a:srgbClr val="7030A0"/>
                </a:solidFill>
                <a:ea typeface="+mn-ea"/>
                <a:cs typeface="+mn-cs"/>
              </a:rPr>
              <a:t>mps</a:t>
            </a:r>
          </a:p>
        </p:txBody>
      </p:sp>
    </p:spTree>
    <p:extLst>
      <p:ext uri="{BB962C8B-B14F-4D97-AF65-F5344CB8AC3E}">
        <p14:creationId xmlns:p14="http://schemas.microsoft.com/office/powerpoint/2010/main" val="5334783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890">
                                            <p:txEl>
                                              <p:pRg st="2" end="2"/>
                                            </p:txEl>
                                          </p:spTgt>
                                        </p:tgtEl>
                                        <p:attrNameLst>
                                          <p:attrName>style.visibility</p:attrName>
                                        </p:attrNameLst>
                                      </p:cBhvr>
                                      <p:to>
                                        <p:strVal val="visible"/>
                                      </p:to>
                                    </p:set>
                                    <p:animEffect transition="in" filter="wipe(left)">
                                      <p:cBhvr>
                                        <p:cTn id="7" dur="3000"/>
                                        <p:tgtEl>
                                          <p:spTgt spid="3689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20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2000"/>
                                        <p:tgtEl>
                                          <p:spTgt spid="29"/>
                                        </p:tgtEl>
                                      </p:cBhvr>
                                    </p:animEffect>
                                  </p:childTnLst>
                                </p:cTn>
                              </p:par>
                              <p:par>
                                <p:cTn id="27" presetID="2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2000"/>
                                        <p:tgtEl>
                                          <p:spTgt spid="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20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20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2000"/>
                                        <p:tgtEl>
                                          <p:spTgt spid="28"/>
                                        </p:tgtEl>
                                      </p:cBhvr>
                                    </p:animEffect>
                                  </p:childTnLst>
                                </p:cTn>
                              </p:par>
                              <p:par>
                                <p:cTn id="41" presetID="22" presetClass="entr" presetSubtype="8"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2000"/>
                                        <p:tgtEl>
                                          <p:spTgt spid="2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p:bldP spid="25" grpId="0"/>
      <p:bldP spid="26"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870143D-6CBB-4E95-860E-A2811961AE0B}"/>
              </a:ext>
            </a:extLst>
          </p:cNvPr>
          <p:cNvSpPr>
            <a:spLocks noGrp="1" noChangeArrowheads="1"/>
          </p:cNvSpPr>
          <p:nvPr>
            <p:ph type="title" idx="4294967295"/>
          </p:nvPr>
        </p:nvSpPr>
        <p:spPr>
          <a:xfrm>
            <a:off x="0" y="471488"/>
            <a:ext cx="8907463" cy="1412875"/>
          </a:xfrm>
        </p:spPr>
        <p:txBody>
          <a:bodyPr>
            <a:normAutofit/>
          </a:bodyPr>
          <a:lstStyle/>
          <a:p>
            <a:pPr algn="ctr"/>
            <a:r>
              <a:rPr lang="cs-CZ" altLang="cs-CZ" sz="3200" b="1" dirty="0">
                <a:solidFill>
                  <a:srgbClr val="C00000"/>
                </a:solidFill>
                <a:latin typeface="+mn-lt"/>
              </a:rPr>
              <a:t>Jednoduchý výdajový multiplikátor</a:t>
            </a:r>
            <a:endParaRPr lang="en-US" altLang="cs-CZ" sz="3200" b="1" dirty="0">
              <a:solidFill>
                <a:srgbClr val="C00000"/>
              </a:solidFill>
              <a:latin typeface="+mn-lt"/>
            </a:endParaRPr>
          </a:p>
        </p:txBody>
      </p:sp>
      <p:sp>
        <p:nvSpPr>
          <p:cNvPr id="46083" name="Text Box 15">
            <a:extLst>
              <a:ext uri="{FF2B5EF4-FFF2-40B4-BE49-F238E27FC236}">
                <a16:creationId xmlns:a16="http://schemas.microsoft.com/office/drawing/2014/main" id="{98B25FCE-FABC-4B79-9E68-276738E05EE5}"/>
              </a:ext>
            </a:extLst>
          </p:cNvPr>
          <p:cNvSpPr txBox="1">
            <a:spLocks noChangeArrowheads="1"/>
          </p:cNvSpPr>
          <p:nvPr/>
        </p:nvSpPr>
        <p:spPr bwMode="auto">
          <a:xfrm>
            <a:off x="179390"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endParaRPr lang="en-US" altLang="cs-CZ" sz="1800" kern="1200">
              <a:solidFill>
                <a:srgbClr val="292929"/>
              </a:solidFill>
              <a:ea typeface="+mn-ea"/>
              <a:cs typeface="+mn-cs"/>
            </a:endParaRPr>
          </a:p>
        </p:txBody>
      </p:sp>
      <p:sp>
        <p:nvSpPr>
          <p:cNvPr id="36890" name="Text Box 26">
            <a:extLst>
              <a:ext uri="{FF2B5EF4-FFF2-40B4-BE49-F238E27FC236}">
                <a16:creationId xmlns:a16="http://schemas.microsoft.com/office/drawing/2014/main" id="{27C9BADB-E7D1-47C0-879C-19962A984816}"/>
              </a:ext>
            </a:extLst>
          </p:cNvPr>
          <p:cNvSpPr txBox="1">
            <a:spLocks noChangeArrowheads="1"/>
          </p:cNvSpPr>
          <p:nvPr/>
        </p:nvSpPr>
        <p:spPr bwMode="auto">
          <a:xfrm>
            <a:off x="473531" y="1445079"/>
            <a:ext cx="8170409"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marL="457200" indent="-431800">
              <a:spcBef>
                <a:spcPts val="640"/>
              </a:spcBef>
              <a:buClr>
                <a:srgbClr val="000000"/>
              </a:buClr>
              <a:buSzPts val="3200"/>
              <a:buFont typeface="Arial"/>
              <a:buChar char="•"/>
            </a:pPr>
            <a:r>
              <a:rPr lang="cs-CZ" sz="2000" b="1" dirty="0">
                <a:solidFill>
                  <a:srgbClr val="000000"/>
                </a:solidFill>
                <a:latin typeface="Calibri"/>
                <a:cs typeface="Calibri"/>
                <a:sym typeface="Calibri"/>
              </a:rPr>
              <a:t>Jednoduchý výdajový multiplikátor (α)</a:t>
            </a:r>
            <a:r>
              <a:rPr lang="cs-CZ" sz="2000" dirty="0">
                <a:solidFill>
                  <a:srgbClr val="000000"/>
                </a:solidFill>
                <a:latin typeface="Calibri"/>
                <a:cs typeface="Calibri"/>
                <a:sym typeface="Calibri"/>
              </a:rPr>
              <a:t> je dán poměrem přírůstků (změny) rovnovážné produkce vyvolané zvýšením (změnou) autonomních výdajů o jednotku. </a:t>
            </a:r>
          </a:p>
          <a:p>
            <a:pPr marL="457200" indent="-431800">
              <a:spcBef>
                <a:spcPts val="640"/>
              </a:spcBef>
              <a:buClr>
                <a:srgbClr val="000000"/>
              </a:buClr>
              <a:buSzPts val="3200"/>
              <a:buFont typeface="Arial"/>
              <a:buChar char="•"/>
            </a:pPr>
            <a:r>
              <a:rPr lang="cs-CZ" sz="2000" b="1" dirty="0">
                <a:solidFill>
                  <a:srgbClr val="981E3A"/>
                </a:solidFill>
                <a:latin typeface="Calibri"/>
                <a:cs typeface="Calibri"/>
                <a:sym typeface="Calibri"/>
              </a:rPr>
              <a:t>Jednoduchý výdajový multiplikátor udává, o kolik vzroste rovnovážná produkce při zvýšení autonomních výdajů o jednotku.</a:t>
            </a:r>
          </a:p>
          <a:p>
            <a:pPr marL="457200" indent="-431800">
              <a:spcBef>
                <a:spcPts val="640"/>
              </a:spcBef>
              <a:buClr>
                <a:srgbClr val="000000"/>
              </a:buClr>
              <a:buSzPts val="3200"/>
              <a:buFont typeface="Arial"/>
              <a:buChar char="•"/>
            </a:pPr>
            <a:r>
              <a:rPr lang="cs-CZ" sz="2000" b="1" dirty="0">
                <a:solidFill>
                  <a:srgbClr val="981E3A"/>
                </a:solidFill>
                <a:latin typeface="Calibri"/>
                <a:cs typeface="Calibri"/>
                <a:sym typeface="Calibri"/>
              </a:rPr>
              <a:t>Investiční multiplikátor je číslo, kterým musíme vynásobit změnu investic, abychom obdrželi výslednou změnu celkového produktu</a:t>
            </a:r>
          </a:p>
          <a:p>
            <a:pPr marL="457200" indent="-431800">
              <a:spcBef>
                <a:spcPts val="640"/>
              </a:spcBef>
              <a:buClr>
                <a:srgbClr val="000000"/>
              </a:buClr>
              <a:buSzPts val="3200"/>
              <a:buFont typeface="Arial"/>
              <a:buChar char="•"/>
            </a:pPr>
            <a:r>
              <a:rPr lang="cs-CZ" sz="2000" dirty="0">
                <a:solidFill>
                  <a:srgbClr val="000000"/>
                </a:solidFill>
                <a:latin typeface="Calibri"/>
                <a:cs typeface="Calibri"/>
                <a:sym typeface="Calibri"/>
              </a:rPr>
              <a:t>Pokud ekonomické subjekty změní plánovanou výši autonomních výdajů, pak tato změna povede k multiplikované změně rovnovážného důchodu (= přírůstek produkce bude mnohem větší než přírůstek autonomních výdajů).</a:t>
            </a:r>
          </a:p>
        </p:txBody>
      </p:sp>
      <p:pic>
        <p:nvPicPr>
          <p:cNvPr id="16" name="Picture 3">
            <a:extLst>
              <a:ext uri="{FF2B5EF4-FFF2-40B4-BE49-F238E27FC236}">
                <a16:creationId xmlns:a16="http://schemas.microsoft.com/office/drawing/2014/main" id="{B7F1DEE9-0EC1-4974-B4C3-BC864D99236F}"/>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18658" y="4880201"/>
            <a:ext cx="1800200" cy="900100"/>
          </a:xfrm>
          <a:prstGeom prst="rect">
            <a:avLst/>
          </a:prstGeom>
          <a:noFill/>
        </p:spPr>
      </p:pic>
    </p:spTree>
    <p:extLst>
      <p:ext uri="{BB962C8B-B14F-4D97-AF65-F5344CB8AC3E}">
        <p14:creationId xmlns:p14="http://schemas.microsoft.com/office/powerpoint/2010/main" val="20701799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6A40F9E-9304-4A3E-8870-E850B509595C}"/>
              </a:ext>
            </a:extLst>
          </p:cNvPr>
          <p:cNvSpPr>
            <a:spLocks noGrp="1" noChangeArrowheads="1"/>
          </p:cNvSpPr>
          <p:nvPr>
            <p:ph type="title" idx="4294967295"/>
          </p:nvPr>
        </p:nvSpPr>
        <p:spPr>
          <a:xfrm>
            <a:off x="0" y="342900"/>
            <a:ext cx="9144000" cy="1166813"/>
          </a:xfrm>
        </p:spPr>
        <p:txBody>
          <a:bodyPr>
            <a:normAutofit/>
          </a:bodyPr>
          <a:lstStyle/>
          <a:p>
            <a:pPr algn="ctr"/>
            <a:r>
              <a:rPr lang="cs-CZ" altLang="cs-CZ" sz="3200" b="1" dirty="0">
                <a:solidFill>
                  <a:srgbClr val="C00000"/>
                </a:solidFill>
                <a:latin typeface="+mn-lt"/>
              </a:rPr>
              <a:t>Jednoduchý výdajový multiplikátor</a:t>
            </a:r>
            <a:endParaRPr lang="en-US" altLang="cs-CZ" sz="3200" b="1" dirty="0">
              <a:solidFill>
                <a:srgbClr val="C00000"/>
              </a:solidFill>
              <a:latin typeface="+mn-lt"/>
            </a:endParaRPr>
          </a:p>
        </p:txBody>
      </p:sp>
      <p:sp>
        <p:nvSpPr>
          <p:cNvPr id="45060" name="Line 4">
            <a:extLst>
              <a:ext uri="{FF2B5EF4-FFF2-40B4-BE49-F238E27FC236}">
                <a16:creationId xmlns:a16="http://schemas.microsoft.com/office/drawing/2014/main" id="{824E5269-3BE8-495E-BE6D-38F9ADD71FD0}"/>
              </a:ext>
            </a:extLst>
          </p:cNvPr>
          <p:cNvSpPr>
            <a:spLocks noChangeShapeType="1"/>
          </p:cNvSpPr>
          <p:nvPr/>
        </p:nvSpPr>
        <p:spPr bwMode="auto">
          <a:xfrm>
            <a:off x="2627313" y="2781300"/>
            <a:ext cx="0" cy="3168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1" name="Line 5">
            <a:extLst>
              <a:ext uri="{FF2B5EF4-FFF2-40B4-BE49-F238E27FC236}">
                <a16:creationId xmlns:a16="http://schemas.microsoft.com/office/drawing/2014/main" id="{3B0D49E0-3985-451B-A178-333E8FD65315}"/>
              </a:ext>
            </a:extLst>
          </p:cNvPr>
          <p:cNvSpPr>
            <a:spLocks noChangeShapeType="1"/>
          </p:cNvSpPr>
          <p:nvPr/>
        </p:nvSpPr>
        <p:spPr bwMode="auto">
          <a:xfrm>
            <a:off x="2627315" y="5949950"/>
            <a:ext cx="543877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2" name="Line 6">
            <a:extLst>
              <a:ext uri="{FF2B5EF4-FFF2-40B4-BE49-F238E27FC236}">
                <a16:creationId xmlns:a16="http://schemas.microsoft.com/office/drawing/2014/main" id="{08D5949C-079F-45C0-A9FF-1256D19B2F0C}"/>
              </a:ext>
            </a:extLst>
          </p:cNvPr>
          <p:cNvSpPr>
            <a:spLocks noChangeShapeType="1"/>
          </p:cNvSpPr>
          <p:nvPr/>
        </p:nvSpPr>
        <p:spPr bwMode="auto">
          <a:xfrm flipV="1">
            <a:off x="2700340" y="2420940"/>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3" name="Text Box 7">
            <a:extLst>
              <a:ext uri="{FF2B5EF4-FFF2-40B4-BE49-F238E27FC236}">
                <a16:creationId xmlns:a16="http://schemas.microsoft.com/office/drawing/2014/main" id="{1D054929-A973-4EC4-8D3C-52B6A07D6769}"/>
              </a:ext>
            </a:extLst>
          </p:cNvPr>
          <p:cNvSpPr txBox="1">
            <a:spLocks noChangeArrowheads="1"/>
          </p:cNvSpPr>
          <p:nvPr/>
        </p:nvSpPr>
        <p:spPr bwMode="auto">
          <a:xfrm>
            <a:off x="6156325" y="22050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cs typeface="+mn-cs"/>
              </a:rPr>
              <a:t>45</a:t>
            </a:r>
            <a:r>
              <a:rPr lang="en-US" altLang="cs-CZ" sz="1800" kern="1200">
                <a:solidFill>
                  <a:srgbClr val="292929"/>
                </a:solidFill>
                <a:ea typeface="+mn-ea"/>
                <a:cs typeface="Arial" panose="020B0604020202020204" pitchFamily="34" charset="0"/>
              </a:rPr>
              <a:t>°</a:t>
            </a:r>
            <a:r>
              <a:rPr lang="cs-CZ" altLang="cs-CZ" sz="1800" kern="1200">
                <a:solidFill>
                  <a:srgbClr val="292929"/>
                </a:solidFill>
                <a:ea typeface="+mn-ea"/>
                <a:cs typeface="Arial" panose="020B0604020202020204" pitchFamily="34" charset="0"/>
              </a:rPr>
              <a:t> (Y=AE)</a:t>
            </a:r>
            <a:endParaRPr lang="en-US" altLang="cs-CZ" sz="1800" kern="1200">
              <a:solidFill>
                <a:srgbClr val="292929"/>
              </a:solidFill>
              <a:ea typeface="+mn-ea"/>
              <a:cs typeface="Arial" panose="020B0604020202020204" pitchFamily="34" charset="0"/>
            </a:endParaRPr>
          </a:p>
        </p:txBody>
      </p:sp>
      <p:sp>
        <p:nvSpPr>
          <p:cNvPr id="45064" name="Text Box 8">
            <a:extLst>
              <a:ext uri="{FF2B5EF4-FFF2-40B4-BE49-F238E27FC236}">
                <a16:creationId xmlns:a16="http://schemas.microsoft.com/office/drawing/2014/main" id="{F9EB3BF8-B5E5-498B-9B01-C30CF6B46F6D}"/>
              </a:ext>
            </a:extLst>
          </p:cNvPr>
          <p:cNvSpPr txBox="1">
            <a:spLocks noChangeArrowheads="1"/>
          </p:cNvSpPr>
          <p:nvPr/>
        </p:nvSpPr>
        <p:spPr bwMode="auto">
          <a:xfrm>
            <a:off x="2051050" y="24209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2400" kern="1200">
                <a:solidFill>
                  <a:srgbClr val="292929"/>
                </a:solidFill>
                <a:ea typeface="+mn-ea"/>
                <a:cs typeface="+mn-cs"/>
              </a:rPr>
              <a:t>AE</a:t>
            </a:r>
            <a:endParaRPr lang="en-US" altLang="cs-CZ" sz="2400" kern="1200">
              <a:solidFill>
                <a:srgbClr val="292929"/>
              </a:solidFill>
              <a:ea typeface="+mn-ea"/>
              <a:cs typeface="+mn-cs"/>
            </a:endParaRPr>
          </a:p>
        </p:txBody>
      </p:sp>
      <p:sp>
        <p:nvSpPr>
          <p:cNvPr id="45065" name="Text Box 9">
            <a:extLst>
              <a:ext uri="{FF2B5EF4-FFF2-40B4-BE49-F238E27FC236}">
                <a16:creationId xmlns:a16="http://schemas.microsoft.com/office/drawing/2014/main" id="{16C95D54-28F0-4F8C-BECC-6ECF5670F86C}"/>
              </a:ext>
            </a:extLst>
          </p:cNvPr>
          <p:cNvSpPr txBox="1">
            <a:spLocks noChangeArrowheads="1"/>
          </p:cNvSpPr>
          <p:nvPr/>
        </p:nvSpPr>
        <p:spPr bwMode="auto">
          <a:xfrm>
            <a:off x="7956552"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2400" kern="1200">
                <a:solidFill>
                  <a:srgbClr val="292929"/>
                </a:solidFill>
                <a:ea typeface="+mn-ea"/>
                <a:cs typeface="+mn-cs"/>
              </a:rPr>
              <a:t>Y</a:t>
            </a:r>
            <a:endParaRPr lang="en-US" altLang="cs-CZ" sz="2400" kern="1200">
              <a:solidFill>
                <a:srgbClr val="292929"/>
              </a:solidFill>
              <a:ea typeface="+mn-ea"/>
              <a:cs typeface="+mn-cs"/>
            </a:endParaRPr>
          </a:p>
        </p:txBody>
      </p:sp>
      <p:sp>
        <p:nvSpPr>
          <p:cNvPr id="45070" name="Line 14">
            <a:extLst>
              <a:ext uri="{FF2B5EF4-FFF2-40B4-BE49-F238E27FC236}">
                <a16:creationId xmlns:a16="http://schemas.microsoft.com/office/drawing/2014/main" id="{A0884CC1-FC3E-4093-9BBB-A5D56C6CCA6F}"/>
              </a:ext>
            </a:extLst>
          </p:cNvPr>
          <p:cNvSpPr>
            <a:spLocks noChangeShapeType="1"/>
          </p:cNvSpPr>
          <p:nvPr/>
        </p:nvSpPr>
        <p:spPr bwMode="auto">
          <a:xfrm flipH="1">
            <a:off x="2484438" y="5445127"/>
            <a:ext cx="0" cy="576263"/>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73" name="Text Box 17">
            <a:extLst>
              <a:ext uri="{FF2B5EF4-FFF2-40B4-BE49-F238E27FC236}">
                <a16:creationId xmlns:a16="http://schemas.microsoft.com/office/drawing/2014/main" id="{ED5EDDD2-6A7A-4702-B70C-0E7EFAED24A6}"/>
              </a:ext>
            </a:extLst>
          </p:cNvPr>
          <p:cNvSpPr txBox="1">
            <a:spLocks noChangeArrowheads="1"/>
          </p:cNvSpPr>
          <p:nvPr/>
        </p:nvSpPr>
        <p:spPr bwMode="auto">
          <a:xfrm>
            <a:off x="1692275" y="53006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cs typeface="+mn-cs"/>
              </a:rPr>
              <a:t>A</a:t>
            </a:r>
            <a:r>
              <a:rPr lang="cs-CZ" altLang="cs-CZ" sz="1800" kern="1200" baseline="-25000">
                <a:solidFill>
                  <a:srgbClr val="292929"/>
                </a:solidFill>
                <a:ea typeface="+mn-ea"/>
                <a:cs typeface="+mn-cs"/>
              </a:rPr>
              <a:t>A</a:t>
            </a:r>
            <a:endParaRPr lang="en-US" altLang="cs-CZ" sz="1800" kern="1200" baseline="-25000">
              <a:solidFill>
                <a:srgbClr val="292929"/>
              </a:solidFill>
              <a:ea typeface="+mn-ea"/>
              <a:cs typeface="+mn-cs"/>
            </a:endParaRPr>
          </a:p>
        </p:txBody>
      </p:sp>
      <p:cxnSp>
        <p:nvCxnSpPr>
          <p:cNvPr id="20" name="Přímá spojovací čára 19">
            <a:extLst>
              <a:ext uri="{FF2B5EF4-FFF2-40B4-BE49-F238E27FC236}">
                <a16:creationId xmlns:a16="http://schemas.microsoft.com/office/drawing/2014/main" id="{42122051-6969-4A9C-ACE6-FB6AF98FDC8B}"/>
              </a:ext>
            </a:extLst>
          </p:cNvPr>
          <p:cNvCxnSpPr/>
          <p:nvPr/>
        </p:nvCxnSpPr>
        <p:spPr>
          <a:xfrm rot="5400000">
            <a:off x="3031333" y="5545932"/>
            <a:ext cx="776287"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836" name="TextovéPole 21">
            <a:extLst>
              <a:ext uri="{FF2B5EF4-FFF2-40B4-BE49-F238E27FC236}">
                <a16:creationId xmlns:a16="http://schemas.microsoft.com/office/drawing/2014/main" id="{48A40995-2188-4575-A02F-21AC7178834D}"/>
              </a:ext>
            </a:extLst>
          </p:cNvPr>
          <p:cNvSpPr txBox="1">
            <a:spLocks noChangeArrowheads="1"/>
          </p:cNvSpPr>
          <p:nvPr/>
        </p:nvSpPr>
        <p:spPr bwMode="auto">
          <a:xfrm>
            <a:off x="3178175" y="5895977"/>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000" kern="1200" dirty="0">
                <a:solidFill>
                  <a:srgbClr val="292929"/>
                </a:solidFill>
                <a:ea typeface="+mn-ea"/>
                <a:cs typeface="+mn-cs"/>
              </a:rPr>
              <a:t>Y</a:t>
            </a:r>
            <a:r>
              <a:rPr lang="cs-CZ" altLang="cs-CZ" sz="2000" kern="1200" baseline="-25000" dirty="0">
                <a:solidFill>
                  <a:srgbClr val="292929"/>
                </a:solidFill>
                <a:ea typeface="+mn-ea"/>
                <a:cs typeface="+mn-cs"/>
              </a:rPr>
              <a:t>E1 </a:t>
            </a:r>
          </a:p>
        </p:txBody>
      </p:sp>
      <p:sp>
        <p:nvSpPr>
          <p:cNvPr id="44045" name="Text Box 24">
            <a:extLst>
              <a:ext uri="{FF2B5EF4-FFF2-40B4-BE49-F238E27FC236}">
                <a16:creationId xmlns:a16="http://schemas.microsoft.com/office/drawing/2014/main" id="{8553EB6E-94FB-4E9B-87E5-5673D3F4BCA5}"/>
              </a:ext>
            </a:extLst>
          </p:cNvPr>
          <p:cNvSpPr txBox="1">
            <a:spLocks noChangeArrowheads="1"/>
          </p:cNvSpPr>
          <p:nvPr/>
        </p:nvSpPr>
        <p:spPr bwMode="auto">
          <a:xfrm>
            <a:off x="179390"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endParaRPr lang="en-US" altLang="cs-CZ" sz="1800" kern="1200">
              <a:solidFill>
                <a:srgbClr val="292929"/>
              </a:solidFill>
              <a:ea typeface="+mn-ea"/>
              <a:cs typeface="+mn-cs"/>
            </a:endParaRPr>
          </a:p>
        </p:txBody>
      </p:sp>
      <p:sp>
        <p:nvSpPr>
          <p:cNvPr id="44046" name="Text Box 25">
            <a:extLst>
              <a:ext uri="{FF2B5EF4-FFF2-40B4-BE49-F238E27FC236}">
                <a16:creationId xmlns:a16="http://schemas.microsoft.com/office/drawing/2014/main" id="{F440F6D5-DA40-48D7-90F7-883FED3C9C97}"/>
              </a:ext>
            </a:extLst>
          </p:cNvPr>
          <p:cNvSpPr txBox="1">
            <a:spLocks noChangeArrowheads="1"/>
          </p:cNvSpPr>
          <p:nvPr/>
        </p:nvSpPr>
        <p:spPr bwMode="auto">
          <a:xfrm>
            <a:off x="358558" y="1635126"/>
            <a:ext cx="8281988" cy="366712"/>
          </a:xfrm>
          <a:prstGeom prst="rect">
            <a:avLst/>
          </a:prstGeom>
          <a:solidFill>
            <a:schemeClr val="accent2">
              <a:lumMod val="40000"/>
              <a:lumOff val="60000"/>
            </a:schemeClr>
          </a:solidFill>
          <a:ln w="9525">
            <a:solidFill>
              <a:srgbClr val="000000"/>
            </a:solidFill>
            <a:miter lim="800000"/>
            <a:headEnd/>
            <a:tailEnd/>
          </a:ln>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dirty="0">
                <a:solidFill>
                  <a:srgbClr val="292929"/>
                </a:solidFill>
                <a:ea typeface="+mn-ea"/>
                <a:cs typeface="+mn-cs"/>
              </a:rPr>
              <a:t>Jaký efekt bude mít na výši rovnovážného produktu zvýšení investic?</a:t>
            </a:r>
            <a:endParaRPr lang="en-US" altLang="cs-CZ" sz="1800" b="1" kern="1200" dirty="0">
              <a:solidFill>
                <a:srgbClr val="292929"/>
              </a:solidFill>
              <a:ea typeface="+mn-ea"/>
              <a:cs typeface="+mn-cs"/>
            </a:endParaRPr>
          </a:p>
        </p:txBody>
      </p:sp>
      <p:sp>
        <p:nvSpPr>
          <p:cNvPr id="2" name="Line 10">
            <a:extLst>
              <a:ext uri="{FF2B5EF4-FFF2-40B4-BE49-F238E27FC236}">
                <a16:creationId xmlns:a16="http://schemas.microsoft.com/office/drawing/2014/main" id="{66B84257-738B-4FAE-BEDD-3DEA2FE8C885}"/>
              </a:ext>
            </a:extLst>
          </p:cNvPr>
          <p:cNvSpPr>
            <a:spLocks noChangeShapeType="1"/>
          </p:cNvSpPr>
          <p:nvPr/>
        </p:nvSpPr>
        <p:spPr bwMode="auto">
          <a:xfrm flipV="1">
            <a:off x="2627313" y="3786188"/>
            <a:ext cx="4945062" cy="158750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3" name="Text Box 12">
            <a:extLst>
              <a:ext uri="{FF2B5EF4-FFF2-40B4-BE49-F238E27FC236}">
                <a16:creationId xmlns:a16="http://schemas.microsoft.com/office/drawing/2014/main" id="{8D330287-4686-4ED2-9176-255C9C755B1A}"/>
              </a:ext>
            </a:extLst>
          </p:cNvPr>
          <p:cNvSpPr txBox="1">
            <a:spLocks noChangeArrowheads="1"/>
          </p:cNvSpPr>
          <p:nvPr/>
        </p:nvSpPr>
        <p:spPr bwMode="auto">
          <a:xfrm>
            <a:off x="7500940" y="3714752"/>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AE</a:t>
            </a:r>
            <a:r>
              <a:rPr lang="cs-CZ" altLang="cs-CZ" sz="1800" b="1" kern="1200" baseline="-25000">
                <a:solidFill>
                  <a:srgbClr val="292929"/>
                </a:solidFill>
                <a:ea typeface="+mn-ea"/>
                <a:cs typeface="+mn-cs"/>
              </a:rPr>
              <a:t>0</a:t>
            </a:r>
            <a:r>
              <a:rPr lang="cs-CZ" altLang="cs-CZ" sz="1800" b="1" kern="1200">
                <a:solidFill>
                  <a:srgbClr val="292929"/>
                </a:solidFill>
                <a:ea typeface="+mn-ea"/>
                <a:cs typeface="+mn-cs"/>
              </a:rPr>
              <a:t>=C+I</a:t>
            </a:r>
            <a:endParaRPr lang="en-US" altLang="cs-CZ" sz="1800" b="1" kern="1200">
              <a:solidFill>
                <a:srgbClr val="292929"/>
              </a:solidFill>
              <a:ea typeface="+mn-ea"/>
              <a:cs typeface="+mn-cs"/>
            </a:endParaRPr>
          </a:p>
        </p:txBody>
      </p:sp>
      <p:sp>
        <p:nvSpPr>
          <p:cNvPr id="6" name="Line 10">
            <a:extLst>
              <a:ext uri="{FF2B5EF4-FFF2-40B4-BE49-F238E27FC236}">
                <a16:creationId xmlns:a16="http://schemas.microsoft.com/office/drawing/2014/main" id="{00B9EA18-C123-401F-A598-6A5BFE370D5D}"/>
              </a:ext>
            </a:extLst>
          </p:cNvPr>
          <p:cNvSpPr>
            <a:spLocks noChangeShapeType="1"/>
          </p:cNvSpPr>
          <p:nvPr/>
        </p:nvSpPr>
        <p:spPr bwMode="auto">
          <a:xfrm flipV="1">
            <a:off x="2627315" y="3000377"/>
            <a:ext cx="4873625" cy="1724025"/>
          </a:xfrm>
          <a:prstGeom prst="line">
            <a:avLst/>
          </a:prstGeom>
          <a:noFill/>
          <a:ln w="53975">
            <a:solidFill>
              <a:srgbClr val="80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7" name="Text Box 12">
            <a:extLst>
              <a:ext uri="{FF2B5EF4-FFF2-40B4-BE49-F238E27FC236}">
                <a16:creationId xmlns:a16="http://schemas.microsoft.com/office/drawing/2014/main" id="{CA3451F1-BEE3-4B70-AD14-2F12E5944E64}"/>
              </a:ext>
            </a:extLst>
          </p:cNvPr>
          <p:cNvSpPr txBox="1">
            <a:spLocks noChangeArrowheads="1"/>
          </p:cNvSpPr>
          <p:nvPr/>
        </p:nvSpPr>
        <p:spPr bwMode="auto">
          <a:xfrm>
            <a:off x="7572377" y="2714627"/>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AE</a:t>
            </a:r>
            <a:r>
              <a:rPr lang="cs-CZ" altLang="cs-CZ" sz="1800" b="1" kern="1200" baseline="-25000">
                <a:solidFill>
                  <a:srgbClr val="292929"/>
                </a:solidFill>
                <a:ea typeface="+mn-ea"/>
                <a:cs typeface="+mn-cs"/>
              </a:rPr>
              <a:t>1</a:t>
            </a:r>
            <a:r>
              <a:rPr lang="cs-CZ" altLang="cs-CZ" sz="1800" b="1" kern="1200">
                <a:solidFill>
                  <a:srgbClr val="292929"/>
                </a:solidFill>
                <a:ea typeface="+mn-ea"/>
                <a:cs typeface="+mn-cs"/>
              </a:rPr>
              <a:t>=C+I</a:t>
            </a:r>
            <a:endParaRPr lang="en-US" altLang="cs-CZ" sz="1800" b="1" kern="1200">
              <a:solidFill>
                <a:srgbClr val="292929"/>
              </a:solidFill>
              <a:ea typeface="+mn-ea"/>
              <a:cs typeface="+mn-cs"/>
            </a:endParaRPr>
          </a:p>
        </p:txBody>
      </p:sp>
      <p:sp>
        <p:nvSpPr>
          <p:cNvPr id="34848" name="Text Box 32">
            <a:extLst>
              <a:ext uri="{FF2B5EF4-FFF2-40B4-BE49-F238E27FC236}">
                <a16:creationId xmlns:a16="http://schemas.microsoft.com/office/drawing/2014/main" id="{917F0ABA-5332-4BB8-8511-11F46270947A}"/>
              </a:ext>
            </a:extLst>
          </p:cNvPr>
          <p:cNvSpPr txBox="1">
            <a:spLocks noChangeArrowheads="1"/>
          </p:cNvSpPr>
          <p:nvPr/>
        </p:nvSpPr>
        <p:spPr bwMode="auto">
          <a:xfrm>
            <a:off x="2124075" y="4797427"/>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el-GR" altLang="cs-CZ" sz="2400" b="1" kern="1200">
                <a:solidFill>
                  <a:srgbClr val="292929"/>
                </a:solidFill>
                <a:ea typeface="+mn-ea"/>
                <a:cs typeface="+mn-cs"/>
              </a:rPr>
              <a:t>Δ</a:t>
            </a:r>
            <a:r>
              <a:rPr lang="cs-CZ" altLang="cs-CZ" sz="2400" b="1" kern="1200">
                <a:solidFill>
                  <a:srgbClr val="292929"/>
                </a:solidFill>
                <a:ea typeface="+mn-ea"/>
                <a:cs typeface="+mn-cs"/>
              </a:rPr>
              <a:t>I</a:t>
            </a:r>
            <a:endParaRPr lang="en-US" altLang="cs-CZ" sz="2400" b="1" kern="1200">
              <a:solidFill>
                <a:srgbClr val="292929"/>
              </a:solidFill>
              <a:ea typeface="+mn-ea"/>
              <a:cs typeface="+mn-cs"/>
            </a:endParaRPr>
          </a:p>
        </p:txBody>
      </p:sp>
      <p:sp>
        <p:nvSpPr>
          <p:cNvPr id="34850" name="TextovéPole 21">
            <a:extLst>
              <a:ext uri="{FF2B5EF4-FFF2-40B4-BE49-F238E27FC236}">
                <a16:creationId xmlns:a16="http://schemas.microsoft.com/office/drawing/2014/main" id="{D7583C06-A8BB-4969-8C35-CAFFB271E862}"/>
              </a:ext>
            </a:extLst>
          </p:cNvPr>
          <p:cNvSpPr txBox="1">
            <a:spLocks noChangeArrowheads="1"/>
          </p:cNvSpPr>
          <p:nvPr/>
        </p:nvSpPr>
        <p:spPr bwMode="auto">
          <a:xfrm>
            <a:off x="4120182" y="5910265"/>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000" kern="1200" dirty="0">
                <a:solidFill>
                  <a:srgbClr val="292929"/>
                </a:solidFill>
                <a:ea typeface="+mn-ea"/>
                <a:cs typeface="+mn-cs"/>
              </a:rPr>
              <a:t>Y</a:t>
            </a:r>
            <a:r>
              <a:rPr lang="cs-CZ" altLang="cs-CZ" sz="2000" kern="1200" baseline="-25000" dirty="0">
                <a:solidFill>
                  <a:srgbClr val="292929"/>
                </a:solidFill>
                <a:ea typeface="+mn-ea"/>
                <a:cs typeface="+mn-cs"/>
              </a:rPr>
              <a:t>E2</a:t>
            </a:r>
          </a:p>
        </p:txBody>
      </p:sp>
      <p:sp>
        <p:nvSpPr>
          <p:cNvPr id="34853" name="AutoShape 37">
            <a:extLst>
              <a:ext uri="{FF2B5EF4-FFF2-40B4-BE49-F238E27FC236}">
                <a16:creationId xmlns:a16="http://schemas.microsoft.com/office/drawing/2014/main" id="{107579D8-0371-459B-9F33-ABB149B1329A}"/>
              </a:ext>
            </a:extLst>
          </p:cNvPr>
          <p:cNvSpPr>
            <a:spLocks noChangeArrowheads="1"/>
          </p:cNvSpPr>
          <p:nvPr/>
        </p:nvSpPr>
        <p:spPr bwMode="auto">
          <a:xfrm rot="-1768848">
            <a:off x="4549775" y="4044952"/>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endParaRPr lang="en-US" altLang="cs-CZ" sz="1800" kern="1200">
              <a:solidFill>
                <a:srgbClr val="292929"/>
              </a:solidFill>
              <a:ea typeface="+mn-ea"/>
              <a:cs typeface="+mn-cs"/>
            </a:endParaRPr>
          </a:p>
        </p:txBody>
      </p:sp>
      <p:sp>
        <p:nvSpPr>
          <p:cNvPr id="34854" name="AutoShape 38">
            <a:extLst>
              <a:ext uri="{FF2B5EF4-FFF2-40B4-BE49-F238E27FC236}">
                <a16:creationId xmlns:a16="http://schemas.microsoft.com/office/drawing/2014/main" id="{31C68923-49FE-42F9-828E-833F62C52C77}"/>
              </a:ext>
            </a:extLst>
          </p:cNvPr>
          <p:cNvSpPr>
            <a:spLocks noChangeArrowheads="1"/>
          </p:cNvSpPr>
          <p:nvPr/>
        </p:nvSpPr>
        <p:spPr bwMode="auto">
          <a:xfrm rot="-1768848">
            <a:off x="6835775" y="3330577"/>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endParaRPr lang="en-US" altLang="cs-CZ" sz="1800" kern="1200">
              <a:solidFill>
                <a:srgbClr val="292929"/>
              </a:solidFill>
              <a:ea typeface="+mn-ea"/>
              <a:cs typeface="+mn-cs"/>
            </a:endParaRPr>
          </a:p>
        </p:txBody>
      </p:sp>
      <p:sp>
        <p:nvSpPr>
          <p:cNvPr id="28" name="TextovéPole 27">
            <a:extLst>
              <a:ext uri="{FF2B5EF4-FFF2-40B4-BE49-F238E27FC236}">
                <a16:creationId xmlns:a16="http://schemas.microsoft.com/office/drawing/2014/main" id="{C144DAAB-B1BC-4D96-AD9A-5728EB8166DF}"/>
              </a:ext>
            </a:extLst>
          </p:cNvPr>
          <p:cNvSpPr txBox="1">
            <a:spLocks noChangeArrowheads="1"/>
          </p:cNvSpPr>
          <p:nvPr/>
        </p:nvSpPr>
        <p:spPr bwMode="auto">
          <a:xfrm>
            <a:off x="428627" y="2500313"/>
            <a:ext cx="1857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kern="1200">
                <a:solidFill>
                  <a:srgbClr val="292929"/>
                </a:solidFill>
                <a:ea typeface="+mn-ea"/>
                <a:cs typeface="+mn-cs"/>
              </a:rPr>
              <a:t>Přírůstek investic vyvolá posun křivky AE směrem nahoru</a:t>
            </a:r>
          </a:p>
        </p:txBody>
      </p:sp>
      <p:sp>
        <p:nvSpPr>
          <p:cNvPr id="29" name="Šrafovaná šipka doprava 28">
            <a:extLst>
              <a:ext uri="{FF2B5EF4-FFF2-40B4-BE49-F238E27FC236}">
                <a16:creationId xmlns:a16="http://schemas.microsoft.com/office/drawing/2014/main" id="{4035E3EF-46F6-4191-B561-74E03023C587}"/>
              </a:ext>
            </a:extLst>
          </p:cNvPr>
          <p:cNvSpPr/>
          <p:nvPr/>
        </p:nvSpPr>
        <p:spPr>
          <a:xfrm rot="2343961">
            <a:off x="609600" y="4211640"/>
            <a:ext cx="1500188"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defRPr/>
            </a:pPr>
            <a:endParaRPr lang="cs-CZ" sz="1800" kern="1200">
              <a:solidFill>
                <a:srgbClr val="FFFFFF"/>
              </a:solidFill>
              <a:latin typeface="Arial"/>
            </a:endParaRPr>
          </a:p>
        </p:txBody>
      </p:sp>
      <p:cxnSp>
        <p:nvCxnSpPr>
          <p:cNvPr id="33" name="Přímá spojovací čára 32">
            <a:extLst>
              <a:ext uri="{FF2B5EF4-FFF2-40B4-BE49-F238E27FC236}">
                <a16:creationId xmlns:a16="http://schemas.microsoft.com/office/drawing/2014/main" id="{93AAA643-4B51-4C23-94EF-A10B704AE660}"/>
              </a:ext>
            </a:extLst>
          </p:cNvPr>
          <p:cNvCxnSpPr/>
          <p:nvPr/>
        </p:nvCxnSpPr>
        <p:spPr>
          <a:xfrm rot="5400000">
            <a:off x="3571083" y="5001419"/>
            <a:ext cx="1857375" cy="1588"/>
          </a:xfrm>
          <a:prstGeom prst="line">
            <a:avLst/>
          </a:prstGeom>
          <a:ln w="444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ext Box 32">
            <a:extLst>
              <a:ext uri="{FF2B5EF4-FFF2-40B4-BE49-F238E27FC236}">
                <a16:creationId xmlns:a16="http://schemas.microsoft.com/office/drawing/2014/main" id="{A5EBA81C-6E53-4B40-92DD-CDB5F1784E2F}"/>
              </a:ext>
            </a:extLst>
          </p:cNvPr>
          <p:cNvSpPr txBox="1">
            <a:spLocks noChangeArrowheads="1"/>
          </p:cNvSpPr>
          <p:nvPr/>
        </p:nvSpPr>
        <p:spPr bwMode="auto">
          <a:xfrm>
            <a:off x="3143250" y="471487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E</a:t>
            </a:r>
            <a:r>
              <a:rPr lang="cs-CZ" altLang="cs-CZ" sz="1800" b="1" kern="1200" baseline="-25000">
                <a:solidFill>
                  <a:srgbClr val="292929"/>
                </a:solidFill>
                <a:ea typeface="+mn-ea"/>
                <a:cs typeface="+mn-cs"/>
              </a:rPr>
              <a:t>1</a:t>
            </a:r>
            <a:endParaRPr lang="en-US" altLang="cs-CZ" sz="1800" b="1" kern="1200" baseline="-25000">
              <a:solidFill>
                <a:srgbClr val="292929"/>
              </a:solidFill>
              <a:ea typeface="+mn-ea"/>
              <a:cs typeface="+mn-cs"/>
            </a:endParaRPr>
          </a:p>
        </p:txBody>
      </p:sp>
      <p:sp>
        <p:nvSpPr>
          <p:cNvPr id="36" name="Text Box 32">
            <a:extLst>
              <a:ext uri="{FF2B5EF4-FFF2-40B4-BE49-F238E27FC236}">
                <a16:creationId xmlns:a16="http://schemas.microsoft.com/office/drawing/2014/main" id="{27A3D2B0-E2B9-4F04-8E28-E41CAD5FC0B3}"/>
              </a:ext>
            </a:extLst>
          </p:cNvPr>
          <p:cNvSpPr txBox="1">
            <a:spLocks noChangeArrowheads="1"/>
          </p:cNvSpPr>
          <p:nvPr/>
        </p:nvSpPr>
        <p:spPr bwMode="auto">
          <a:xfrm>
            <a:off x="4143375" y="3643315"/>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E</a:t>
            </a:r>
            <a:r>
              <a:rPr lang="cs-CZ" altLang="cs-CZ" sz="1800" b="1" kern="1200" baseline="-25000">
                <a:solidFill>
                  <a:srgbClr val="292929"/>
                </a:solidFill>
                <a:ea typeface="+mn-ea"/>
                <a:cs typeface="+mn-cs"/>
              </a:rPr>
              <a:t>2</a:t>
            </a:r>
            <a:endParaRPr lang="en-US" altLang="cs-CZ" sz="1800" b="1" kern="1200" baseline="-25000">
              <a:solidFill>
                <a:srgbClr val="292929"/>
              </a:solidFill>
              <a:ea typeface="+mn-ea"/>
              <a:cs typeface="+mn-cs"/>
            </a:endParaRPr>
          </a:p>
        </p:txBody>
      </p:sp>
      <p:sp>
        <p:nvSpPr>
          <p:cNvPr id="37" name="TextovéPole 36">
            <a:extLst>
              <a:ext uri="{FF2B5EF4-FFF2-40B4-BE49-F238E27FC236}">
                <a16:creationId xmlns:a16="http://schemas.microsoft.com/office/drawing/2014/main" id="{B481BD55-88FE-4463-9925-EFC401A7C01F}"/>
              </a:ext>
            </a:extLst>
          </p:cNvPr>
          <p:cNvSpPr txBox="1">
            <a:spLocks noChangeArrowheads="1"/>
          </p:cNvSpPr>
          <p:nvPr/>
        </p:nvSpPr>
        <p:spPr bwMode="auto">
          <a:xfrm>
            <a:off x="2786065" y="2643190"/>
            <a:ext cx="264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kern="1200">
                <a:solidFill>
                  <a:srgbClr val="292929"/>
                </a:solidFill>
                <a:ea typeface="+mn-ea"/>
                <a:cs typeface="+mn-cs"/>
              </a:rPr>
              <a:t>Nový rovnovážný bod</a:t>
            </a:r>
          </a:p>
        </p:txBody>
      </p:sp>
      <p:cxnSp>
        <p:nvCxnSpPr>
          <p:cNvPr id="39" name="Přímá spojovací šipka 38">
            <a:extLst>
              <a:ext uri="{FF2B5EF4-FFF2-40B4-BE49-F238E27FC236}">
                <a16:creationId xmlns:a16="http://schemas.microsoft.com/office/drawing/2014/main" id="{583BC6B4-1785-4E3E-80C9-BE65A04DB7DA}"/>
              </a:ext>
            </a:extLst>
          </p:cNvPr>
          <p:cNvCxnSpPr/>
          <p:nvPr/>
        </p:nvCxnSpPr>
        <p:spPr>
          <a:xfrm rot="16200000" flipH="1">
            <a:off x="3643313" y="3071813"/>
            <a:ext cx="571500" cy="5715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ovací šipka 40">
            <a:extLst>
              <a:ext uri="{FF2B5EF4-FFF2-40B4-BE49-F238E27FC236}">
                <a16:creationId xmlns:a16="http://schemas.microsoft.com/office/drawing/2014/main" id="{6CDD2D80-5D6A-4CAB-BC5A-2F83F7B282F2}"/>
              </a:ext>
            </a:extLst>
          </p:cNvPr>
          <p:cNvCxnSpPr/>
          <p:nvPr/>
        </p:nvCxnSpPr>
        <p:spPr>
          <a:xfrm>
            <a:off x="3571875" y="6395424"/>
            <a:ext cx="1071562" cy="1588"/>
          </a:xfrm>
          <a:prstGeom prst="straightConnector1">
            <a:avLst/>
          </a:prstGeom>
          <a:ln w="508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3" name="TextovéPole 42">
            <a:extLst>
              <a:ext uri="{FF2B5EF4-FFF2-40B4-BE49-F238E27FC236}">
                <a16:creationId xmlns:a16="http://schemas.microsoft.com/office/drawing/2014/main" id="{276A98BE-2D59-4DB6-9DB6-4015E55B7556}"/>
              </a:ext>
            </a:extLst>
          </p:cNvPr>
          <p:cNvSpPr txBox="1">
            <a:spLocks noChangeArrowheads="1"/>
          </p:cNvSpPr>
          <p:nvPr/>
        </p:nvSpPr>
        <p:spPr bwMode="auto">
          <a:xfrm>
            <a:off x="4714877" y="6176169"/>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b="1" kern="1200" dirty="0">
                <a:solidFill>
                  <a:srgbClr val="009900"/>
                </a:solidFill>
                <a:ea typeface="+mn-ea"/>
                <a:cs typeface="+mn-cs"/>
              </a:rPr>
              <a:t>Došlo k nárůstu produktu</a:t>
            </a:r>
          </a:p>
        </p:txBody>
      </p:sp>
    </p:spTree>
    <p:extLst>
      <p:ext uri="{BB962C8B-B14F-4D97-AF65-F5344CB8AC3E}">
        <p14:creationId xmlns:p14="http://schemas.microsoft.com/office/powerpoint/2010/main" val="92279653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2000"/>
                                        <p:tgtEl>
                                          <p:spTgt spid="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20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073"/>
                                        </p:tgtEl>
                                        <p:attrNameLst>
                                          <p:attrName>style.visibility</p:attrName>
                                        </p:attrNameLst>
                                      </p:cBhvr>
                                      <p:to>
                                        <p:strVal val="visible"/>
                                      </p:to>
                                    </p:set>
                                    <p:animEffect transition="in" filter="wipe(down)">
                                      <p:cBhvr>
                                        <p:cTn id="54" dur="2000"/>
                                        <p:tgtEl>
                                          <p:spTgt spid="450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35"/>
                                        </p:tgtEl>
                                        <p:attrNameLst>
                                          <p:attrName>style.visibility</p:attrName>
                                        </p:attrNameLst>
                                      </p:cBhvr>
                                      <p:to>
                                        <p:strVal val="visible"/>
                                      </p:to>
                                    </p:set>
                                    <p:set>
                                      <p:cBhvr>
                                        <p:cTn id="59" dur="455" fill="hold">
                                          <p:stCondLst>
                                            <p:cond delay="0"/>
                                          </p:stCondLst>
                                        </p:cTn>
                                        <p:tgtEl>
                                          <p:spTgt spid="35"/>
                                        </p:tgtEl>
                                        <p:attrNameLst>
                                          <p:attrName>style.rotation</p:attrName>
                                        </p:attrNameLst>
                                      </p:cBhvr>
                                      <p:to>
                                        <p:strVal val="-45.0"/>
                                      </p:to>
                                    </p:set>
                                    <p:anim calcmode="lin" valueType="num">
                                      <p:cBhvr>
                                        <p:cTn id="60"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2000"/>
                                        <p:tgtEl>
                                          <p:spTgt spid="2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8" presetClass="entr" presetSubtype="0" accel="50000" fill="hold" grpId="0" nodeType="clickEffect">
                                  <p:stCondLst>
                                    <p:cond delay="0"/>
                                  </p:stCondLst>
                                  <p:iterate type="lt">
                                    <p:tmPct val="50000"/>
                                  </p:iterate>
                                  <p:childTnLst>
                                    <p:set>
                                      <p:cBhvr>
                                        <p:cTn id="72" dur="1" fill="hold">
                                          <p:stCondLst>
                                            <p:cond delay="0"/>
                                          </p:stCondLst>
                                        </p:cTn>
                                        <p:tgtEl>
                                          <p:spTgt spid="34836"/>
                                        </p:tgtEl>
                                        <p:attrNameLst>
                                          <p:attrName>style.visibility</p:attrName>
                                        </p:attrNameLst>
                                      </p:cBhvr>
                                      <p:to>
                                        <p:strVal val="visible"/>
                                      </p:to>
                                    </p:set>
                                    <p:set>
                                      <p:cBhvr>
                                        <p:cTn id="73" dur="455" fill="hold">
                                          <p:stCondLst>
                                            <p:cond delay="0"/>
                                          </p:stCondLst>
                                        </p:cTn>
                                        <p:tgtEl>
                                          <p:spTgt spid="34836"/>
                                        </p:tgtEl>
                                        <p:attrNameLst>
                                          <p:attrName>style.rotation</p:attrName>
                                        </p:attrNameLst>
                                      </p:cBhvr>
                                      <p:to>
                                        <p:strVal val="-45.0"/>
                                      </p:to>
                                    </p:set>
                                    <p:anim calcmode="lin" valueType="num">
                                      <p:cBhvr>
                                        <p:cTn id="74" dur="455" fill="hold">
                                          <p:stCondLst>
                                            <p:cond delay="455"/>
                                          </p:stCondLst>
                                        </p:cTn>
                                        <p:tgtEl>
                                          <p:spTgt spid="34836"/>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34836"/>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34836"/>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34836"/>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2000"/>
                                        <p:tgtEl>
                                          <p:spTgt spid="28"/>
                                        </p:tgtEl>
                                      </p:cBhvr>
                                    </p:animEffect>
                                    <p:anim calcmode="lin" valueType="num">
                                      <p:cBhvr>
                                        <p:cTn id="83" dur="2000" fill="hold"/>
                                        <p:tgtEl>
                                          <p:spTgt spid="28"/>
                                        </p:tgtEl>
                                        <p:attrNameLst>
                                          <p:attrName>style.rotation</p:attrName>
                                        </p:attrNameLst>
                                      </p:cBhvr>
                                      <p:tavLst>
                                        <p:tav tm="0">
                                          <p:val>
                                            <p:fltVal val="720"/>
                                          </p:val>
                                        </p:tav>
                                        <p:tav tm="100000">
                                          <p:val>
                                            <p:fltVal val="0"/>
                                          </p:val>
                                        </p:tav>
                                      </p:tavLst>
                                    </p:anim>
                                    <p:anim calcmode="lin" valueType="num">
                                      <p:cBhvr>
                                        <p:cTn id="84" dur="2000" fill="hold"/>
                                        <p:tgtEl>
                                          <p:spTgt spid="28"/>
                                        </p:tgtEl>
                                        <p:attrNameLst>
                                          <p:attrName>ppt_h</p:attrName>
                                        </p:attrNameLst>
                                      </p:cBhvr>
                                      <p:tavLst>
                                        <p:tav tm="0">
                                          <p:val>
                                            <p:fltVal val="0"/>
                                          </p:val>
                                        </p:tav>
                                        <p:tav tm="100000">
                                          <p:val>
                                            <p:strVal val="#ppt_h"/>
                                          </p:val>
                                        </p:tav>
                                      </p:tavLst>
                                    </p:anim>
                                    <p:anim calcmode="lin" valueType="num">
                                      <p:cBhvr>
                                        <p:cTn id="85"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34848"/>
                                        </p:tgtEl>
                                        <p:attrNameLst>
                                          <p:attrName>style.visibility</p:attrName>
                                        </p:attrNameLst>
                                      </p:cBhvr>
                                      <p:to>
                                        <p:strVal val="visible"/>
                                      </p:to>
                                    </p:set>
                                    <p:set>
                                      <p:cBhvr>
                                        <p:cTn id="95" dur="455" fill="hold">
                                          <p:stCondLst>
                                            <p:cond delay="0"/>
                                          </p:stCondLst>
                                        </p:cTn>
                                        <p:tgtEl>
                                          <p:spTgt spid="34848"/>
                                        </p:tgtEl>
                                        <p:attrNameLst>
                                          <p:attrName>style.rotation</p:attrName>
                                        </p:attrNameLst>
                                      </p:cBhvr>
                                      <p:to>
                                        <p:strVal val="-45.0"/>
                                      </p:to>
                                    </p:set>
                                    <p:anim calcmode="lin" valueType="num">
                                      <p:cBhvr>
                                        <p:cTn id="96" dur="455" fill="hold">
                                          <p:stCondLst>
                                            <p:cond delay="455"/>
                                          </p:stCondLst>
                                        </p:cTn>
                                        <p:tgtEl>
                                          <p:spTgt spid="34848"/>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34848"/>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34848"/>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34848"/>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34853"/>
                                        </p:tgtEl>
                                        <p:attrNameLst>
                                          <p:attrName>style.visibility</p:attrName>
                                        </p:attrNameLst>
                                      </p:cBhvr>
                                      <p:to>
                                        <p:strVal val="visible"/>
                                      </p:to>
                                    </p:set>
                                    <p:anim calcmode="lin" valueType="num">
                                      <p:cBhvr>
                                        <p:cTn id="104" dur="1000" fill="hold"/>
                                        <p:tgtEl>
                                          <p:spTgt spid="34853"/>
                                        </p:tgtEl>
                                        <p:attrNameLst>
                                          <p:attrName>ppt_w</p:attrName>
                                        </p:attrNameLst>
                                      </p:cBhvr>
                                      <p:tavLst>
                                        <p:tav tm="0">
                                          <p:val>
                                            <p:strVal val="#ppt_w*0.70"/>
                                          </p:val>
                                        </p:tav>
                                        <p:tav tm="100000">
                                          <p:val>
                                            <p:strVal val="#ppt_w"/>
                                          </p:val>
                                        </p:tav>
                                      </p:tavLst>
                                    </p:anim>
                                    <p:anim calcmode="lin" valueType="num">
                                      <p:cBhvr>
                                        <p:cTn id="105" dur="1000" fill="hold"/>
                                        <p:tgtEl>
                                          <p:spTgt spid="34853"/>
                                        </p:tgtEl>
                                        <p:attrNameLst>
                                          <p:attrName>ppt_h</p:attrName>
                                        </p:attrNameLst>
                                      </p:cBhvr>
                                      <p:tavLst>
                                        <p:tav tm="0">
                                          <p:val>
                                            <p:strVal val="#ppt_h"/>
                                          </p:val>
                                        </p:tav>
                                        <p:tav tm="100000">
                                          <p:val>
                                            <p:strVal val="#ppt_h"/>
                                          </p:val>
                                        </p:tav>
                                      </p:tavLst>
                                    </p:anim>
                                    <p:animEffect transition="in" filter="fade">
                                      <p:cBhvr>
                                        <p:cTn id="106" dur="1000"/>
                                        <p:tgtEl>
                                          <p:spTgt spid="34853"/>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34854"/>
                                        </p:tgtEl>
                                        <p:attrNameLst>
                                          <p:attrName>style.visibility</p:attrName>
                                        </p:attrNameLst>
                                      </p:cBhvr>
                                      <p:to>
                                        <p:strVal val="visible"/>
                                      </p:to>
                                    </p:set>
                                    <p:anim calcmode="lin" valueType="num">
                                      <p:cBhvr>
                                        <p:cTn id="109" dur="1000" fill="hold"/>
                                        <p:tgtEl>
                                          <p:spTgt spid="34854"/>
                                        </p:tgtEl>
                                        <p:attrNameLst>
                                          <p:attrName>ppt_w</p:attrName>
                                        </p:attrNameLst>
                                      </p:cBhvr>
                                      <p:tavLst>
                                        <p:tav tm="0">
                                          <p:val>
                                            <p:strVal val="#ppt_w*0.70"/>
                                          </p:val>
                                        </p:tav>
                                        <p:tav tm="100000">
                                          <p:val>
                                            <p:strVal val="#ppt_w"/>
                                          </p:val>
                                        </p:tav>
                                      </p:tavLst>
                                    </p:anim>
                                    <p:anim calcmode="lin" valueType="num">
                                      <p:cBhvr>
                                        <p:cTn id="110" dur="1000" fill="hold"/>
                                        <p:tgtEl>
                                          <p:spTgt spid="34854"/>
                                        </p:tgtEl>
                                        <p:attrNameLst>
                                          <p:attrName>ppt_h</p:attrName>
                                        </p:attrNameLst>
                                      </p:cBhvr>
                                      <p:tavLst>
                                        <p:tav tm="0">
                                          <p:val>
                                            <p:strVal val="#ppt_h"/>
                                          </p:val>
                                        </p:tav>
                                        <p:tav tm="100000">
                                          <p:val>
                                            <p:strVal val="#ppt_h"/>
                                          </p:val>
                                        </p:tav>
                                      </p:tavLst>
                                    </p:anim>
                                    <p:animEffect transition="in" filter="fade">
                                      <p:cBhvr>
                                        <p:cTn id="111" dur="1000"/>
                                        <p:tgtEl>
                                          <p:spTgt spid="3485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6" presetClass="emph" presetSubtype="0" fill="hold" grpId="1" nodeType="clickEffect">
                                  <p:stCondLst>
                                    <p:cond delay="0"/>
                                  </p:stCondLst>
                                  <p:childTnLst>
                                    <p:animEffect transition="out" filter="fade">
                                      <p:cBhvr>
                                        <p:cTn id="115" dur="500" tmFilter="0, 0; .2, .5; .8, .5; 1, 0"/>
                                        <p:tgtEl>
                                          <p:spTgt spid="34853"/>
                                        </p:tgtEl>
                                      </p:cBhvr>
                                    </p:animEffect>
                                    <p:animScale>
                                      <p:cBhvr>
                                        <p:cTn id="116" dur="250" autoRev="1" fill="hold"/>
                                        <p:tgtEl>
                                          <p:spTgt spid="34853"/>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34854"/>
                                        </p:tgtEl>
                                      </p:cBhvr>
                                    </p:animEffect>
                                    <p:animScale>
                                      <p:cBhvr>
                                        <p:cTn id="119" dur="250" autoRev="1" fill="hold"/>
                                        <p:tgtEl>
                                          <p:spTgt spid="34854"/>
                                        </p:tgtEl>
                                      </p:cBhvr>
                                      <p:by x="105000" y="105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down)">
                                      <p:cBhvr>
                                        <p:cTn id="124" dur="1000"/>
                                        <p:tgtEl>
                                          <p:spTgt spid="7"/>
                                        </p:tgtEl>
                                      </p:cBhvr>
                                    </p:animEffect>
                                  </p:childTnLst>
                                </p:cTn>
                              </p:par>
                              <p:par>
                                <p:cTn id="125" presetID="22" presetClass="entr" presetSubtype="4"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down)">
                                      <p:cBhvr>
                                        <p:cTn id="127" dur="1000"/>
                                        <p:tgtEl>
                                          <p:spTgt spid="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wipe(left)">
                                      <p:cBhvr>
                                        <p:cTn id="132" dur="500"/>
                                        <p:tgtEl>
                                          <p:spTgt spid="37"/>
                                        </p:tgtEl>
                                      </p:cBhvr>
                                    </p:animEffect>
                                  </p:childTnLst>
                                </p:cTn>
                              </p:par>
                              <p:par>
                                <p:cTn id="133" presetID="22" presetClass="entr" presetSubtype="8"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wipe(left)">
                                      <p:cBhvr>
                                        <p:cTn id="135" dur="500"/>
                                        <p:tgtEl>
                                          <p:spTgt spid="3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8" presetClass="entr" presetSubtype="0" accel="50000" fill="hold" grpId="0" nodeType="clickEffect">
                                  <p:stCondLst>
                                    <p:cond delay="0"/>
                                  </p:stCondLst>
                                  <p:iterate type="lt">
                                    <p:tmPct val="50000"/>
                                  </p:iterate>
                                  <p:childTnLst>
                                    <p:set>
                                      <p:cBhvr>
                                        <p:cTn id="139" dur="1" fill="hold">
                                          <p:stCondLst>
                                            <p:cond delay="0"/>
                                          </p:stCondLst>
                                        </p:cTn>
                                        <p:tgtEl>
                                          <p:spTgt spid="36"/>
                                        </p:tgtEl>
                                        <p:attrNameLst>
                                          <p:attrName>style.visibility</p:attrName>
                                        </p:attrNameLst>
                                      </p:cBhvr>
                                      <p:to>
                                        <p:strVal val="visible"/>
                                      </p:to>
                                    </p:set>
                                    <p:set>
                                      <p:cBhvr>
                                        <p:cTn id="140" dur="455" fill="hold">
                                          <p:stCondLst>
                                            <p:cond delay="0"/>
                                          </p:stCondLst>
                                        </p:cTn>
                                        <p:tgtEl>
                                          <p:spTgt spid="36"/>
                                        </p:tgtEl>
                                        <p:attrNameLst>
                                          <p:attrName>style.rotation</p:attrName>
                                        </p:attrNameLst>
                                      </p:cBhvr>
                                      <p:to>
                                        <p:strVal val="-45.0"/>
                                      </p:to>
                                    </p:set>
                                    <p:anim calcmode="lin" valueType="num">
                                      <p:cBhvr>
                                        <p:cTn id="141"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142"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43"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44"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1" fill="hold" nodeType="click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up)">
                                      <p:cBhvr>
                                        <p:cTn id="149" dur="1000"/>
                                        <p:tgtEl>
                                          <p:spTgt spid="33"/>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8" presetClass="entr" presetSubtype="0" accel="50000" fill="hold" grpId="0" nodeType="clickEffect">
                                  <p:stCondLst>
                                    <p:cond delay="0"/>
                                  </p:stCondLst>
                                  <p:iterate type="lt">
                                    <p:tmPct val="50000"/>
                                  </p:iterate>
                                  <p:childTnLst>
                                    <p:set>
                                      <p:cBhvr>
                                        <p:cTn id="153" dur="1" fill="hold">
                                          <p:stCondLst>
                                            <p:cond delay="0"/>
                                          </p:stCondLst>
                                        </p:cTn>
                                        <p:tgtEl>
                                          <p:spTgt spid="34850"/>
                                        </p:tgtEl>
                                        <p:attrNameLst>
                                          <p:attrName>style.visibility</p:attrName>
                                        </p:attrNameLst>
                                      </p:cBhvr>
                                      <p:to>
                                        <p:strVal val="visible"/>
                                      </p:to>
                                    </p:set>
                                    <p:set>
                                      <p:cBhvr>
                                        <p:cTn id="154" dur="455" fill="hold">
                                          <p:stCondLst>
                                            <p:cond delay="0"/>
                                          </p:stCondLst>
                                        </p:cTn>
                                        <p:tgtEl>
                                          <p:spTgt spid="34850"/>
                                        </p:tgtEl>
                                        <p:attrNameLst>
                                          <p:attrName>style.rotation</p:attrName>
                                        </p:attrNameLst>
                                      </p:cBhvr>
                                      <p:to>
                                        <p:strVal val="-45.0"/>
                                      </p:to>
                                    </p:set>
                                    <p:anim calcmode="lin" valueType="num">
                                      <p:cBhvr>
                                        <p:cTn id="155" dur="455" fill="hold">
                                          <p:stCondLst>
                                            <p:cond delay="455"/>
                                          </p:stCondLst>
                                        </p:cTn>
                                        <p:tgtEl>
                                          <p:spTgt spid="34850"/>
                                        </p:tgtEl>
                                        <p:attrNameLst>
                                          <p:attrName>style.rotation</p:attrName>
                                        </p:attrNameLst>
                                      </p:cBhvr>
                                      <p:tavLst>
                                        <p:tav tm="0">
                                          <p:val>
                                            <p:fltVal val="-45"/>
                                          </p:val>
                                        </p:tav>
                                        <p:tav tm="69900">
                                          <p:val>
                                            <p:fltVal val="45"/>
                                          </p:val>
                                        </p:tav>
                                        <p:tav tm="100000">
                                          <p:val>
                                            <p:fltVal val="0"/>
                                          </p:val>
                                        </p:tav>
                                      </p:tavLst>
                                    </p:anim>
                                    <p:anim calcmode="lin" valueType="num">
                                      <p:cBhvr>
                                        <p:cTn id="156" dur="455" fill="hold">
                                          <p:stCondLst>
                                            <p:cond delay="0"/>
                                          </p:stCondLst>
                                        </p:cTn>
                                        <p:tgtEl>
                                          <p:spTgt spid="34850"/>
                                        </p:tgtEl>
                                        <p:attrNameLst>
                                          <p:attrName>ppt_y</p:attrName>
                                        </p:attrNameLst>
                                      </p:cBhvr>
                                      <p:tavLst>
                                        <p:tav tm="0">
                                          <p:val>
                                            <p:strVal val="#ppt_y-1"/>
                                          </p:val>
                                        </p:tav>
                                        <p:tav tm="100000">
                                          <p:val>
                                            <p:strVal val="#ppt_y-(0.354*#ppt_w-0.172*#ppt_h)"/>
                                          </p:val>
                                        </p:tav>
                                      </p:tavLst>
                                    </p:anim>
                                    <p:anim calcmode="lin" valueType="num">
                                      <p:cBhvr>
                                        <p:cTn id="157" dur="156" decel="50000" autoRev="1" fill="hold">
                                          <p:stCondLst>
                                            <p:cond delay="455"/>
                                          </p:stCondLst>
                                        </p:cTn>
                                        <p:tgtEl>
                                          <p:spTgt spid="34850"/>
                                        </p:tgtEl>
                                        <p:attrNameLst>
                                          <p:attrName>ppt_y</p:attrName>
                                        </p:attrNameLst>
                                      </p:cBhvr>
                                      <p:tavLst>
                                        <p:tav tm="0">
                                          <p:val>
                                            <p:strVal val="#ppt_y-(0.354*#ppt_w-0.172*#ppt_h)"/>
                                          </p:val>
                                        </p:tav>
                                        <p:tav tm="100000">
                                          <p:val>
                                            <p:strVal val="#ppt_y-(0.354*#ppt_w-0.172*#ppt_h)-#ppt_h/2"/>
                                          </p:val>
                                        </p:tav>
                                      </p:tavLst>
                                    </p:anim>
                                    <p:anim calcmode="lin" valueType="num">
                                      <p:cBhvr>
                                        <p:cTn id="158" dur="136" fill="hold">
                                          <p:stCondLst>
                                            <p:cond delay="864"/>
                                          </p:stCondLst>
                                        </p:cTn>
                                        <p:tgtEl>
                                          <p:spTgt spid="34850"/>
                                        </p:tgtEl>
                                        <p:attrNameLst>
                                          <p:attrName>ppt_y</p:attrName>
                                        </p:attrNameLst>
                                      </p:cBhvr>
                                      <p:tavLst>
                                        <p:tav tm="0">
                                          <p:val>
                                            <p:strVal val="#ppt_y-(0.354*#ppt_w-0.172*#ppt_h)"/>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nodeType="click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wipe(left)">
                                      <p:cBhvr>
                                        <p:cTn id="163" dur="3000"/>
                                        <p:tgtEl>
                                          <p:spTgt spid="4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55" presetClass="entr" presetSubtype="0"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anim calcmode="lin" valueType="num">
                                      <p:cBhvr>
                                        <p:cTn id="168" dur="1000" fill="hold"/>
                                        <p:tgtEl>
                                          <p:spTgt spid="43"/>
                                        </p:tgtEl>
                                        <p:attrNameLst>
                                          <p:attrName>ppt_w</p:attrName>
                                        </p:attrNameLst>
                                      </p:cBhvr>
                                      <p:tavLst>
                                        <p:tav tm="0">
                                          <p:val>
                                            <p:strVal val="#ppt_w*0.70"/>
                                          </p:val>
                                        </p:tav>
                                        <p:tav tm="100000">
                                          <p:val>
                                            <p:strVal val="#ppt_w"/>
                                          </p:val>
                                        </p:tav>
                                      </p:tavLst>
                                    </p:anim>
                                    <p:anim calcmode="lin" valueType="num">
                                      <p:cBhvr>
                                        <p:cTn id="169" dur="1000" fill="hold"/>
                                        <p:tgtEl>
                                          <p:spTgt spid="43"/>
                                        </p:tgtEl>
                                        <p:attrNameLst>
                                          <p:attrName>ppt_h</p:attrName>
                                        </p:attrNameLst>
                                      </p:cBhvr>
                                      <p:tavLst>
                                        <p:tav tm="0">
                                          <p:val>
                                            <p:strVal val="#ppt_h"/>
                                          </p:val>
                                        </p:tav>
                                        <p:tav tm="100000">
                                          <p:val>
                                            <p:strVal val="#ppt_h"/>
                                          </p:val>
                                        </p:tav>
                                      </p:tavLst>
                                    </p:anim>
                                    <p:animEffect transition="in" filter="fade">
                                      <p:cBhvr>
                                        <p:cTn id="17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5" grpId="0"/>
      <p:bldP spid="45073" grpId="0"/>
      <p:bldP spid="34836" grpId="0"/>
      <p:bldP spid="3" grpId="0"/>
      <p:bldP spid="7" grpId="0"/>
      <p:bldP spid="34848" grpId="0"/>
      <p:bldP spid="34850" grpId="0"/>
      <p:bldP spid="34853" grpId="0" animBg="1"/>
      <p:bldP spid="34853" grpId="1" animBg="1"/>
      <p:bldP spid="34854" grpId="0" animBg="1"/>
      <p:bldP spid="34854" grpId="1" animBg="1"/>
      <p:bldP spid="28" grpId="0"/>
      <p:bldP spid="35" grpId="0"/>
      <p:bldP spid="36" grpId="0"/>
      <p:bldP spid="37"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6344736-1510-4150-8F0B-A136824BA46F}"/>
              </a:ext>
            </a:extLst>
          </p:cNvPr>
          <p:cNvSpPr>
            <a:spLocks noGrp="1" noChangeArrowheads="1"/>
          </p:cNvSpPr>
          <p:nvPr>
            <p:ph type="title" idx="4294967295"/>
          </p:nvPr>
        </p:nvSpPr>
        <p:spPr>
          <a:xfrm>
            <a:off x="127003" y="398463"/>
            <a:ext cx="9016998" cy="1412875"/>
          </a:xfrm>
        </p:spPr>
        <p:txBody>
          <a:bodyPr>
            <a:normAutofit/>
          </a:bodyPr>
          <a:lstStyle/>
          <a:p>
            <a:pPr algn="ctr"/>
            <a:r>
              <a:rPr lang="cs-CZ" altLang="cs-CZ" sz="3200" b="1" dirty="0">
                <a:solidFill>
                  <a:srgbClr val="C00000"/>
                </a:solidFill>
                <a:latin typeface="+mn-lt"/>
              </a:rPr>
              <a:t>Jednoduchý výdajový multiplikátor</a:t>
            </a:r>
            <a:endParaRPr lang="en-US" altLang="cs-CZ" sz="3200" b="1" dirty="0">
              <a:solidFill>
                <a:srgbClr val="C00000"/>
              </a:solidFill>
              <a:latin typeface="+mn-lt"/>
            </a:endParaRPr>
          </a:p>
        </p:txBody>
      </p:sp>
      <p:sp>
        <p:nvSpPr>
          <p:cNvPr id="45060" name="Line 4">
            <a:extLst>
              <a:ext uri="{FF2B5EF4-FFF2-40B4-BE49-F238E27FC236}">
                <a16:creationId xmlns:a16="http://schemas.microsoft.com/office/drawing/2014/main" id="{8FD1115E-8208-4C1D-8648-EDB63112C7E8}"/>
              </a:ext>
            </a:extLst>
          </p:cNvPr>
          <p:cNvSpPr>
            <a:spLocks noChangeShapeType="1"/>
          </p:cNvSpPr>
          <p:nvPr/>
        </p:nvSpPr>
        <p:spPr bwMode="auto">
          <a:xfrm>
            <a:off x="2627313" y="2781300"/>
            <a:ext cx="0" cy="3168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1" name="Line 5">
            <a:extLst>
              <a:ext uri="{FF2B5EF4-FFF2-40B4-BE49-F238E27FC236}">
                <a16:creationId xmlns:a16="http://schemas.microsoft.com/office/drawing/2014/main" id="{B1204A11-5ABC-4404-92BA-A50E515D2BE4}"/>
              </a:ext>
            </a:extLst>
          </p:cNvPr>
          <p:cNvSpPr>
            <a:spLocks noChangeShapeType="1"/>
          </p:cNvSpPr>
          <p:nvPr/>
        </p:nvSpPr>
        <p:spPr bwMode="auto">
          <a:xfrm>
            <a:off x="2627315" y="5949950"/>
            <a:ext cx="543877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2" name="Line 6">
            <a:extLst>
              <a:ext uri="{FF2B5EF4-FFF2-40B4-BE49-F238E27FC236}">
                <a16:creationId xmlns:a16="http://schemas.microsoft.com/office/drawing/2014/main" id="{BE868034-0D27-490E-A2DD-685FA43A253F}"/>
              </a:ext>
            </a:extLst>
          </p:cNvPr>
          <p:cNvSpPr>
            <a:spLocks noChangeShapeType="1"/>
          </p:cNvSpPr>
          <p:nvPr/>
        </p:nvSpPr>
        <p:spPr bwMode="auto">
          <a:xfrm flipV="1">
            <a:off x="2700340" y="2420940"/>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3" name="Text Box 7">
            <a:extLst>
              <a:ext uri="{FF2B5EF4-FFF2-40B4-BE49-F238E27FC236}">
                <a16:creationId xmlns:a16="http://schemas.microsoft.com/office/drawing/2014/main" id="{A3582D12-7320-4D6B-9C76-5C28737EF562}"/>
              </a:ext>
            </a:extLst>
          </p:cNvPr>
          <p:cNvSpPr txBox="1">
            <a:spLocks noChangeArrowheads="1"/>
          </p:cNvSpPr>
          <p:nvPr/>
        </p:nvSpPr>
        <p:spPr bwMode="auto">
          <a:xfrm>
            <a:off x="6156325" y="22050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cs typeface="+mn-cs"/>
              </a:rPr>
              <a:t>45</a:t>
            </a:r>
            <a:r>
              <a:rPr lang="en-US" altLang="cs-CZ" sz="1800" kern="1200">
                <a:solidFill>
                  <a:srgbClr val="292929"/>
                </a:solidFill>
                <a:ea typeface="+mn-ea"/>
                <a:cs typeface="Arial" panose="020B0604020202020204" pitchFamily="34" charset="0"/>
              </a:rPr>
              <a:t>°</a:t>
            </a:r>
            <a:r>
              <a:rPr lang="cs-CZ" altLang="cs-CZ" sz="1800" kern="1200">
                <a:solidFill>
                  <a:srgbClr val="292929"/>
                </a:solidFill>
                <a:ea typeface="+mn-ea"/>
                <a:cs typeface="Arial" panose="020B0604020202020204" pitchFamily="34" charset="0"/>
              </a:rPr>
              <a:t> (Y=AE)</a:t>
            </a:r>
            <a:endParaRPr lang="en-US" altLang="cs-CZ" sz="1800" kern="1200">
              <a:solidFill>
                <a:srgbClr val="292929"/>
              </a:solidFill>
              <a:ea typeface="+mn-ea"/>
              <a:cs typeface="Arial" panose="020B0604020202020204" pitchFamily="34" charset="0"/>
            </a:endParaRPr>
          </a:p>
        </p:txBody>
      </p:sp>
      <p:sp>
        <p:nvSpPr>
          <p:cNvPr id="45064" name="Text Box 8">
            <a:extLst>
              <a:ext uri="{FF2B5EF4-FFF2-40B4-BE49-F238E27FC236}">
                <a16:creationId xmlns:a16="http://schemas.microsoft.com/office/drawing/2014/main" id="{3FC94E58-7413-4491-B058-48A16F85FB38}"/>
              </a:ext>
            </a:extLst>
          </p:cNvPr>
          <p:cNvSpPr txBox="1">
            <a:spLocks noChangeArrowheads="1"/>
          </p:cNvSpPr>
          <p:nvPr/>
        </p:nvSpPr>
        <p:spPr bwMode="auto">
          <a:xfrm>
            <a:off x="2051050" y="24209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2400" kern="1200">
                <a:solidFill>
                  <a:srgbClr val="292929"/>
                </a:solidFill>
                <a:ea typeface="+mn-ea"/>
                <a:cs typeface="+mn-cs"/>
              </a:rPr>
              <a:t>AE</a:t>
            </a:r>
            <a:endParaRPr lang="en-US" altLang="cs-CZ" sz="2400" kern="1200">
              <a:solidFill>
                <a:srgbClr val="292929"/>
              </a:solidFill>
              <a:ea typeface="+mn-ea"/>
              <a:cs typeface="+mn-cs"/>
            </a:endParaRPr>
          </a:p>
        </p:txBody>
      </p:sp>
      <p:sp>
        <p:nvSpPr>
          <p:cNvPr id="45065" name="Text Box 9">
            <a:extLst>
              <a:ext uri="{FF2B5EF4-FFF2-40B4-BE49-F238E27FC236}">
                <a16:creationId xmlns:a16="http://schemas.microsoft.com/office/drawing/2014/main" id="{54E8C7AA-05ED-4BA8-A3DC-792ADB3FF794}"/>
              </a:ext>
            </a:extLst>
          </p:cNvPr>
          <p:cNvSpPr txBox="1">
            <a:spLocks noChangeArrowheads="1"/>
          </p:cNvSpPr>
          <p:nvPr/>
        </p:nvSpPr>
        <p:spPr bwMode="auto">
          <a:xfrm>
            <a:off x="7956552"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2400" kern="1200">
                <a:solidFill>
                  <a:srgbClr val="292929"/>
                </a:solidFill>
                <a:ea typeface="+mn-ea"/>
                <a:cs typeface="+mn-cs"/>
              </a:rPr>
              <a:t>Y</a:t>
            </a:r>
            <a:endParaRPr lang="en-US" altLang="cs-CZ" sz="2400" kern="1200">
              <a:solidFill>
                <a:srgbClr val="292929"/>
              </a:solidFill>
              <a:ea typeface="+mn-ea"/>
              <a:cs typeface="+mn-cs"/>
            </a:endParaRPr>
          </a:p>
        </p:txBody>
      </p:sp>
      <p:sp>
        <p:nvSpPr>
          <p:cNvPr id="45070" name="Line 14">
            <a:extLst>
              <a:ext uri="{FF2B5EF4-FFF2-40B4-BE49-F238E27FC236}">
                <a16:creationId xmlns:a16="http://schemas.microsoft.com/office/drawing/2014/main" id="{00754D38-D0CF-472B-8710-65E435BA3F92}"/>
              </a:ext>
            </a:extLst>
          </p:cNvPr>
          <p:cNvSpPr>
            <a:spLocks noChangeShapeType="1"/>
          </p:cNvSpPr>
          <p:nvPr/>
        </p:nvSpPr>
        <p:spPr bwMode="auto">
          <a:xfrm flipH="1">
            <a:off x="2484438" y="5445127"/>
            <a:ext cx="0" cy="576263"/>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73" name="Text Box 17">
            <a:extLst>
              <a:ext uri="{FF2B5EF4-FFF2-40B4-BE49-F238E27FC236}">
                <a16:creationId xmlns:a16="http://schemas.microsoft.com/office/drawing/2014/main" id="{637C8584-EF65-4E18-8396-C64200F0A49D}"/>
              </a:ext>
            </a:extLst>
          </p:cNvPr>
          <p:cNvSpPr txBox="1">
            <a:spLocks noChangeArrowheads="1"/>
          </p:cNvSpPr>
          <p:nvPr/>
        </p:nvSpPr>
        <p:spPr bwMode="auto">
          <a:xfrm>
            <a:off x="1692275" y="53006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cs typeface="+mn-cs"/>
              </a:rPr>
              <a:t>A</a:t>
            </a:r>
            <a:r>
              <a:rPr lang="cs-CZ" altLang="cs-CZ" sz="1800" kern="1200" baseline="-25000">
                <a:solidFill>
                  <a:srgbClr val="292929"/>
                </a:solidFill>
                <a:ea typeface="+mn-ea"/>
                <a:cs typeface="+mn-cs"/>
              </a:rPr>
              <a:t>A</a:t>
            </a:r>
            <a:endParaRPr lang="en-US" altLang="cs-CZ" sz="1800" kern="1200" baseline="-25000">
              <a:solidFill>
                <a:srgbClr val="292929"/>
              </a:solidFill>
              <a:ea typeface="+mn-ea"/>
              <a:cs typeface="+mn-cs"/>
            </a:endParaRPr>
          </a:p>
        </p:txBody>
      </p:sp>
      <p:cxnSp>
        <p:nvCxnSpPr>
          <p:cNvPr id="20" name="Přímá spojovací čára 19">
            <a:extLst>
              <a:ext uri="{FF2B5EF4-FFF2-40B4-BE49-F238E27FC236}">
                <a16:creationId xmlns:a16="http://schemas.microsoft.com/office/drawing/2014/main" id="{AA2563EE-B4E3-46F4-8D20-5DAB643D88B4}"/>
              </a:ext>
            </a:extLst>
          </p:cNvPr>
          <p:cNvCxnSpPr/>
          <p:nvPr/>
        </p:nvCxnSpPr>
        <p:spPr>
          <a:xfrm rot="5400000">
            <a:off x="3031333" y="5545932"/>
            <a:ext cx="776287"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836" name="TextovéPole 21">
            <a:extLst>
              <a:ext uri="{FF2B5EF4-FFF2-40B4-BE49-F238E27FC236}">
                <a16:creationId xmlns:a16="http://schemas.microsoft.com/office/drawing/2014/main" id="{AD57B6EA-488C-4556-808D-96C87A08FDBF}"/>
              </a:ext>
            </a:extLst>
          </p:cNvPr>
          <p:cNvSpPr txBox="1">
            <a:spLocks noChangeArrowheads="1"/>
          </p:cNvSpPr>
          <p:nvPr/>
        </p:nvSpPr>
        <p:spPr bwMode="auto">
          <a:xfrm>
            <a:off x="3203576" y="5884865"/>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000" kern="1200" dirty="0">
                <a:solidFill>
                  <a:srgbClr val="292929"/>
                </a:solidFill>
                <a:ea typeface="+mn-ea"/>
                <a:cs typeface="+mn-cs"/>
              </a:rPr>
              <a:t>Y</a:t>
            </a:r>
            <a:r>
              <a:rPr lang="cs-CZ" altLang="cs-CZ" sz="2000" kern="1200" baseline="-25000" dirty="0">
                <a:solidFill>
                  <a:srgbClr val="292929"/>
                </a:solidFill>
                <a:ea typeface="+mn-ea"/>
                <a:cs typeface="+mn-cs"/>
              </a:rPr>
              <a:t>E1 </a:t>
            </a:r>
          </a:p>
        </p:txBody>
      </p:sp>
      <p:sp>
        <p:nvSpPr>
          <p:cNvPr id="48141" name="Text Box 24">
            <a:extLst>
              <a:ext uri="{FF2B5EF4-FFF2-40B4-BE49-F238E27FC236}">
                <a16:creationId xmlns:a16="http://schemas.microsoft.com/office/drawing/2014/main" id="{3D1E5A38-033E-4B22-A422-4C46BBA09975}"/>
              </a:ext>
            </a:extLst>
          </p:cNvPr>
          <p:cNvSpPr txBox="1">
            <a:spLocks noChangeArrowheads="1"/>
          </p:cNvSpPr>
          <p:nvPr/>
        </p:nvSpPr>
        <p:spPr bwMode="auto">
          <a:xfrm>
            <a:off x="179390"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endParaRPr lang="en-US" altLang="cs-CZ" sz="1800" kern="1200">
              <a:solidFill>
                <a:srgbClr val="292929"/>
              </a:solidFill>
              <a:ea typeface="+mn-ea"/>
              <a:cs typeface="+mn-cs"/>
            </a:endParaRPr>
          </a:p>
        </p:txBody>
      </p:sp>
      <p:sp>
        <p:nvSpPr>
          <p:cNvPr id="11278" name="Text Box 25">
            <a:extLst>
              <a:ext uri="{FF2B5EF4-FFF2-40B4-BE49-F238E27FC236}">
                <a16:creationId xmlns:a16="http://schemas.microsoft.com/office/drawing/2014/main" id="{86713E23-83F6-4562-9552-06EE3C8BA6C3}"/>
              </a:ext>
            </a:extLst>
          </p:cNvPr>
          <p:cNvSpPr txBox="1">
            <a:spLocks noChangeArrowheads="1"/>
          </p:cNvSpPr>
          <p:nvPr/>
        </p:nvSpPr>
        <p:spPr bwMode="auto">
          <a:xfrm>
            <a:off x="250825" y="1773238"/>
            <a:ext cx="8642350" cy="366712"/>
          </a:xfrm>
          <a:prstGeom prst="rect">
            <a:avLst/>
          </a:prstGeom>
          <a:solidFill>
            <a:schemeClr val="accent2">
              <a:lumMod val="40000"/>
              <a:lumOff val="60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buClrTx/>
              <a:defRPr/>
            </a:pPr>
            <a:r>
              <a:rPr lang="cs-CZ" altLang="cs-CZ" sz="1800" b="1" kern="1200" dirty="0">
                <a:solidFill>
                  <a:srgbClr val="292929"/>
                </a:solidFill>
                <a:ea typeface="+mn-ea"/>
                <a:cs typeface="+mn-cs"/>
              </a:rPr>
              <a:t>Jaký efekt bude mít na výši rovnovážného produktu zvýšení </a:t>
            </a:r>
            <a:r>
              <a:rPr lang="cs-CZ" altLang="cs-CZ" sz="1800" b="1" kern="1200" dirty="0" err="1">
                <a:solidFill>
                  <a:srgbClr val="292929"/>
                </a:solidFill>
                <a:ea typeface="+mn-ea"/>
                <a:cs typeface="+mn-cs"/>
              </a:rPr>
              <a:t>mpc</a:t>
            </a:r>
            <a:r>
              <a:rPr lang="cs-CZ" altLang="cs-CZ" sz="1800" b="1" kern="1200" dirty="0">
                <a:solidFill>
                  <a:srgbClr val="292929"/>
                </a:solidFill>
                <a:ea typeface="+mn-ea"/>
                <a:cs typeface="+mn-cs"/>
              </a:rPr>
              <a:t>?</a:t>
            </a:r>
            <a:endParaRPr lang="en-US" altLang="cs-CZ" sz="1800" b="1" kern="1200" dirty="0">
              <a:solidFill>
                <a:srgbClr val="292929"/>
              </a:solidFill>
              <a:ea typeface="+mn-ea"/>
              <a:cs typeface="+mn-cs"/>
            </a:endParaRPr>
          </a:p>
        </p:txBody>
      </p:sp>
      <p:sp>
        <p:nvSpPr>
          <p:cNvPr id="2" name="Line 10">
            <a:extLst>
              <a:ext uri="{FF2B5EF4-FFF2-40B4-BE49-F238E27FC236}">
                <a16:creationId xmlns:a16="http://schemas.microsoft.com/office/drawing/2014/main" id="{88DF64B4-B202-4642-8E6D-4F705356FCDE}"/>
              </a:ext>
            </a:extLst>
          </p:cNvPr>
          <p:cNvSpPr>
            <a:spLocks noChangeShapeType="1"/>
          </p:cNvSpPr>
          <p:nvPr/>
        </p:nvSpPr>
        <p:spPr bwMode="auto">
          <a:xfrm flipV="1">
            <a:off x="2627313" y="3786188"/>
            <a:ext cx="4945062" cy="158750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3" name="Text Box 12">
            <a:extLst>
              <a:ext uri="{FF2B5EF4-FFF2-40B4-BE49-F238E27FC236}">
                <a16:creationId xmlns:a16="http://schemas.microsoft.com/office/drawing/2014/main" id="{BEC1D2D5-9501-446A-A5E6-DE1136A73F67}"/>
              </a:ext>
            </a:extLst>
          </p:cNvPr>
          <p:cNvSpPr txBox="1">
            <a:spLocks noChangeArrowheads="1"/>
          </p:cNvSpPr>
          <p:nvPr/>
        </p:nvSpPr>
        <p:spPr bwMode="auto">
          <a:xfrm>
            <a:off x="7500940" y="3714752"/>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AE</a:t>
            </a:r>
            <a:r>
              <a:rPr lang="cs-CZ" altLang="cs-CZ" sz="1800" b="1" kern="1200" baseline="-25000">
                <a:solidFill>
                  <a:srgbClr val="292929"/>
                </a:solidFill>
                <a:ea typeface="+mn-ea"/>
                <a:cs typeface="+mn-cs"/>
              </a:rPr>
              <a:t>0</a:t>
            </a:r>
            <a:r>
              <a:rPr lang="cs-CZ" altLang="cs-CZ" sz="1800" b="1" kern="1200">
                <a:solidFill>
                  <a:srgbClr val="292929"/>
                </a:solidFill>
                <a:ea typeface="+mn-ea"/>
                <a:cs typeface="+mn-cs"/>
              </a:rPr>
              <a:t>=C+I</a:t>
            </a:r>
            <a:endParaRPr lang="en-US" altLang="cs-CZ" sz="1800" b="1" kern="1200">
              <a:solidFill>
                <a:srgbClr val="292929"/>
              </a:solidFill>
              <a:ea typeface="+mn-ea"/>
              <a:cs typeface="+mn-cs"/>
            </a:endParaRPr>
          </a:p>
        </p:txBody>
      </p:sp>
      <p:sp>
        <p:nvSpPr>
          <p:cNvPr id="6" name="Line 10">
            <a:extLst>
              <a:ext uri="{FF2B5EF4-FFF2-40B4-BE49-F238E27FC236}">
                <a16:creationId xmlns:a16="http://schemas.microsoft.com/office/drawing/2014/main" id="{127692C7-27C0-407B-94A6-C602E9C35BD4}"/>
              </a:ext>
            </a:extLst>
          </p:cNvPr>
          <p:cNvSpPr>
            <a:spLocks noChangeShapeType="1"/>
          </p:cNvSpPr>
          <p:nvPr/>
        </p:nvSpPr>
        <p:spPr bwMode="auto">
          <a:xfrm flipV="1">
            <a:off x="2662240" y="2500315"/>
            <a:ext cx="4052887" cy="2867025"/>
          </a:xfrm>
          <a:prstGeom prst="line">
            <a:avLst/>
          </a:prstGeom>
          <a:noFill/>
          <a:ln w="53975">
            <a:solidFill>
              <a:srgbClr val="80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7" name="Text Box 12">
            <a:extLst>
              <a:ext uri="{FF2B5EF4-FFF2-40B4-BE49-F238E27FC236}">
                <a16:creationId xmlns:a16="http://schemas.microsoft.com/office/drawing/2014/main" id="{25586CF3-8565-41C9-B295-5BCEF05FC7F0}"/>
              </a:ext>
            </a:extLst>
          </p:cNvPr>
          <p:cNvSpPr txBox="1">
            <a:spLocks noChangeArrowheads="1"/>
          </p:cNvSpPr>
          <p:nvPr/>
        </p:nvSpPr>
        <p:spPr bwMode="auto">
          <a:xfrm>
            <a:off x="6600827" y="2670177"/>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AE</a:t>
            </a:r>
            <a:r>
              <a:rPr lang="cs-CZ" altLang="cs-CZ" sz="1800" b="1" kern="1200" baseline="-25000">
                <a:solidFill>
                  <a:srgbClr val="292929"/>
                </a:solidFill>
                <a:ea typeface="+mn-ea"/>
                <a:cs typeface="+mn-cs"/>
              </a:rPr>
              <a:t>1</a:t>
            </a:r>
            <a:r>
              <a:rPr lang="cs-CZ" altLang="cs-CZ" sz="1800" b="1" kern="1200">
                <a:solidFill>
                  <a:srgbClr val="292929"/>
                </a:solidFill>
                <a:ea typeface="+mn-ea"/>
                <a:cs typeface="+mn-cs"/>
              </a:rPr>
              <a:t>=C+I</a:t>
            </a:r>
            <a:endParaRPr lang="en-US" altLang="cs-CZ" sz="1800" b="1" kern="1200">
              <a:solidFill>
                <a:srgbClr val="292929"/>
              </a:solidFill>
              <a:ea typeface="+mn-ea"/>
              <a:cs typeface="+mn-cs"/>
            </a:endParaRPr>
          </a:p>
        </p:txBody>
      </p:sp>
      <p:sp>
        <p:nvSpPr>
          <p:cNvPr id="34848" name="Text Box 32">
            <a:extLst>
              <a:ext uri="{FF2B5EF4-FFF2-40B4-BE49-F238E27FC236}">
                <a16:creationId xmlns:a16="http://schemas.microsoft.com/office/drawing/2014/main" id="{D46984B4-E8EE-412F-B208-9EB2B7CBF5EC}"/>
              </a:ext>
            </a:extLst>
          </p:cNvPr>
          <p:cNvSpPr txBox="1">
            <a:spLocks noChangeArrowheads="1"/>
          </p:cNvSpPr>
          <p:nvPr/>
        </p:nvSpPr>
        <p:spPr bwMode="auto">
          <a:xfrm>
            <a:off x="1331913" y="4772027"/>
            <a:ext cx="1135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el-GR" altLang="cs-CZ" sz="2400" b="1" kern="1200">
                <a:solidFill>
                  <a:srgbClr val="292929"/>
                </a:solidFill>
                <a:ea typeface="+mn-ea"/>
                <a:cs typeface="+mn-cs"/>
              </a:rPr>
              <a:t>Δ</a:t>
            </a:r>
            <a:r>
              <a:rPr lang="cs-CZ" altLang="cs-CZ" sz="2400" b="1" kern="1200">
                <a:solidFill>
                  <a:srgbClr val="292929"/>
                </a:solidFill>
                <a:ea typeface="+mn-ea"/>
                <a:cs typeface="+mn-cs"/>
              </a:rPr>
              <a:t>mpc</a:t>
            </a:r>
            <a:endParaRPr lang="en-US" altLang="cs-CZ" sz="2400" b="1" kern="1200">
              <a:solidFill>
                <a:srgbClr val="292929"/>
              </a:solidFill>
              <a:ea typeface="+mn-ea"/>
              <a:cs typeface="+mn-cs"/>
            </a:endParaRPr>
          </a:p>
        </p:txBody>
      </p:sp>
      <p:sp>
        <p:nvSpPr>
          <p:cNvPr id="34850" name="TextovéPole 21">
            <a:extLst>
              <a:ext uri="{FF2B5EF4-FFF2-40B4-BE49-F238E27FC236}">
                <a16:creationId xmlns:a16="http://schemas.microsoft.com/office/drawing/2014/main" id="{CBD7E973-1E38-46D0-AC2D-76F2B435001B}"/>
              </a:ext>
            </a:extLst>
          </p:cNvPr>
          <p:cNvSpPr txBox="1">
            <a:spLocks noChangeArrowheads="1"/>
          </p:cNvSpPr>
          <p:nvPr/>
        </p:nvSpPr>
        <p:spPr bwMode="auto">
          <a:xfrm>
            <a:off x="4078114" y="5884865"/>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000" kern="1200" dirty="0">
                <a:solidFill>
                  <a:srgbClr val="292929"/>
                </a:solidFill>
                <a:ea typeface="+mn-ea"/>
                <a:cs typeface="+mn-cs"/>
              </a:rPr>
              <a:t>Y</a:t>
            </a:r>
            <a:r>
              <a:rPr lang="cs-CZ" altLang="cs-CZ" sz="2000" kern="1200" baseline="-25000" dirty="0">
                <a:solidFill>
                  <a:srgbClr val="292929"/>
                </a:solidFill>
                <a:ea typeface="+mn-ea"/>
                <a:cs typeface="+mn-cs"/>
              </a:rPr>
              <a:t>E2</a:t>
            </a:r>
          </a:p>
        </p:txBody>
      </p:sp>
      <p:sp>
        <p:nvSpPr>
          <p:cNvPr id="34853" name="AutoShape 37">
            <a:extLst>
              <a:ext uri="{FF2B5EF4-FFF2-40B4-BE49-F238E27FC236}">
                <a16:creationId xmlns:a16="http://schemas.microsoft.com/office/drawing/2014/main" id="{A44E8D54-28F1-4668-8F87-09F526C01B02}"/>
              </a:ext>
            </a:extLst>
          </p:cNvPr>
          <p:cNvSpPr>
            <a:spLocks noChangeArrowheads="1"/>
          </p:cNvSpPr>
          <p:nvPr/>
        </p:nvSpPr>
        <p:spPr bwMode="auto">
          <a:xfrm rot="-1768848">
            <a:off x="4549775" y="4044952"/>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endParaRPr lang="en-US" altLang="cs-CZ" sz="1800" kern="1200">
              <a:solidFill>
                <a:srgbClr val="292929"/>
              </a:solidFill>
              <a:ea typeface="+mn-ea"/>
              <a:cs typeface="+mn-cs"/>
            </a:endParaRPr>
          </a:p>
        </p:txBody>
      </p:sp>
      <p:sp>
        <p:nvSpPr>
          <p:cNvPr id="34854" name="AutoShape 38">
            <a:extLst>
              <a:ext uri="{FF2B5EF4-FFF2-40B4-BE49-F238E27FC236}">
                <a16:creationId xmlns:a16="http://schemas.microsoft.com/office/drawing/2014/main" id="{AFDF17D2-50AD-4E20-9993-63ADFD94B831}"/>
              </a:ext>
            </a:extLst>
          </p:cNvPr>
          <p:cNvSpPr>
            <a:spLocks noChangeArrowheads="1"/>
          </p:cNvSpPr>
          <p:nvPr/>
        </p:nvSpPr>
        <p:spPr bwMode="auto">
          <a:xfrm rot="-1768848">
            <a:off x="6835775" y="3330577"/>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endParaRPr lang="en-US" altLang="cs-CZ" sz="1800" kern="1200">
              <a:solidFill>
                <a:srgbClr val="292929"/>
              </a:solidFill>
              <a:ea typeface="+mn-ea"/>
              <a:cs typeface="+mn-cs"/>
            </a:endParaRPr>
          </a:p>
        </p:txBody>
      </p:sp>
      <p:sp>
        <p:nvSpPr>
          <p:cNvPr id="28" name="TextovéPole 27">
            <a:extLst>
              <a:ext uri="{FF2B5EF4-FFF2-40B4-BE49-F238E27FC236}">
                <a16:creationId xmlns:a16="http://schemas.microsoft.com/office/drawing/2014/main" id="{75603D65-3A65-4CCD-9CBC-68F9EE26F40F}"/>
              </a:ext>
            </a:extLst>
          </p:cNvPr>
          <p:cNvSpPr txBox="1">
            <a:spLocks noChangeArrowheads="1"/>
          </p:cNvSpPr>
          <p:nvPr/>
        </p:nvSpPr>
        <p:spPr bwMode="auto">
          <a:xfrm>
            <a:off x="127002" y="2690813"/>
            <a:ext cx="2035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kern="1200">
                <a:solidFill>
                  <a:srgbClr val="292929"/>
                </a:solidFill>
                <a:ea typeface="+mn-ea"/>
                <a:cs typeface="+mn-cs"/>
              </a:rPr>
              <a:t>Změna mpc vyvolá změnu sklonu AE </a:t>
            </a:r>
          </a:p>
          <a:p>
            <a:pPr fontAlgn="base">
              <a:spcBef>
                <a:spcPct val="0"/>
              </a:spcBef>
              <a:spcAft>
                <a:spcPct val="0"/>
              </a:spcAft>
              <a:buClrTx/>
              <a:buSzTx/>
              <a:buNone/>
              <a:defRPr/>
            </a:pPr>
            <a:r>
              <a:rPr lang="cs-CZ" altLang="cs-CZ" sz="1800" kern="1200">
                <a:solidFill>
                  <a:srgbClr val="292929"/>
                </a:solidFill>
                <a:ea typeface="+mn-ea"/>
                <a:cs typeface="+mn-cs"/>
              </a:rPr>
              <a:t>zvýší se</a:t>
            </a:r>
          </a:p>
        </p:txBody>
      </p:sp>
      <p:sp>
        <p:nvSpPr>
          <p:cNvPr id="29" name="Šrafovaná šipka doprava 28">
            <a:extLst>
              <a:ext uri="{FF2B5EF4-FFF2-40B4-BE49-F238E27FC236}">
                <a16:creationId xmlns:a16="http://schemas.microsoft.com/office/drawing/2014/main" id="{1EDD19FB-FDA8-4DC0-82F3-471BA1B3AF91}"/>
              </a:ext>
            </a:extLst>
          </p:cNvPr>
          <p:cNvSpPr/>
          <p:nvPr/>
        </p:nvSpPr>
        <p:spPr>
          <a:xfrm rot="2343961">
            <a:off x="666750" y="4051302"/>
            <a:ext cx="992188"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defRPr/>
            </a:pPr>
            <a:endParaRPr lang="cs-CZ" sz="1800" kern="1200">
              <a:solidFill>
                <a:srgbClr val="FFFFFF"/>
              </a:solidFill>
              <a:latin typeface="Arial"/>
            </a:endParaRPr>
          </a:p>
        </p:txBody>
      </p:sp>
      <p:cxnSp>
        <p:nvCxnSpPr>
          <p:cNvPr id="33" name="Přímá spojovací čára 32">
            <a:extLst>
              <a:ext uri="{FF2B5EF4-FFF2-40B4-BE49-F238E27FC236}">
                <a16:creationId xmlns:a16="http://schemas.microsoft.com/office/drawing/2014/main" id="{2DEFECA0-6E50-415D-8422-F8930DE160E8}"/>
              </a:ext>
            </a:extLst>
          </p:cNvPr>
          <p:cNvCxnSpPr/>
          <p:nvPr/>
        </p:nvCxnSpPr>
        <p:spPr>
          <a:xfrm rot="5400000">
            <a:off x="3571083" y="5001419"/>
            <a:ext cx="1857375" cy="1588"/>
          </a:xfrm>
          <a:prstGeom prst="line">
            <a:avLst/>
          </a:prstGeom>
          <a:ln w="444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ext Box 32">
            <a:extLst>
              <a:ext uri="{FF2B5EF4-FFF2-40B4-BE49-F238E27FC236}">
                <a16:creationId xmlns:a16="http://schemas.microsoft.com/office/drawing/2014/main" id="{35AF435C-9BA8-4946-A958-4B1115739427}"/>
              </a:ext>
            </a:extLst>
          </p:cNvPr>
          <p:cNvSpPr txBox="1">
            <a:spLocks noChangeArrowheads="1"/>
          </p:cNvSpPr>
          <p:nvPr/>
        </p:nvSpPr>
        <p:spPr bwMode="auto">
          <a:xfrm>
            <a:off x="3421063" y="5086350"/>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E</a:t>
            </a:r>
            <a:r>
              <a:rPr lang="cs-CZ" altLang="cs-CZ" sz="1800" b="1" kern="1200" baseline="-25000">
                <a:solidFill>
                  <a:srgbClr val="292929"/>
                </a:solidFill>
                <a:ea typeface="+mn-ea"/>
                <a:cs typeface="+mn-cs"/>
              </a:rPr>
              <a:t>1</a:t>
            </a:r>
            <a:endParaRPr lang="en-US" altLang="cs-CZ" sz="1800" b="1" kern="1200" baseline="-25000">
              <a:solidFill>
                <a:srgbClr val="292929"/>
              </a:solidFill>
              <a:ea typeface="+mn-ea"/>
              <a:cs typeface="+mn-cs"/>
            </a:endParaRPr>
          </a:p>
        </p:txBody>
      </p:sp>
      <p:sp>
        <p:nvSpPr>
          <p:cNvPr id="36" name="Text Box 32">
            <a:extLst>
              <a:ext uri="{FF2B5EF4-FFF2-40B4-BE49-F238E27FC236}">
                <a16:creationId xmlns:a16="http://schemas.microsoft.com/office/drawing/2014/main" id="{5A1B202B-2CB0-49A9-A958-1B55708F1F44}"/>
              </a:ext>
            </a:extLst>
          </p:cNvPr>
          <p:cNvSpPr txBox="1">
            <a:spLocks noChangeArrowheads="1"/>
          </p:cNvSpPr>
          <p:nvPr/>
        </p:nvSpPr>
        <p:spPr bwMode="auto">
          <a:xfrm>
            <a:off x="4143375" y="3643315"/>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E</a:t>
            </a:r>
            <a:r>
              <a:rPr lang="cs-CZ" altLang="cs-CZ" sz="1800" b="1" kern="1200" baseline="-25000">
                <a:solidFill>
                  <a:srgbClr val="292929"/>
                </a:solidFill>
                <a:ea typeface="+mn-ea"/>
                <a:cs typeface="+mn-cs"/>
              </a:rPr>
              <a:t>2</a:t>
            </a:r>
            <a:endParaRPr lang="en-US" altLang="cs-CZ" sz="1800" b="1" kern="1200" baseline="-25000">
              <a:solidFill>
                <a:srgbClr val="292929"/>
              </a:solidFill>
              <a:ea typeface="+mn-ea"/>
              <a:cs typeface="+mn-cs"/>
            </a:endParaRPr>
          </a:p>
        </p:txBody>
      </p:sp>
      <p:sp>
        <p:nvSpPr>
          <p:cNvPr id="37" name="TextovéPole 36">
            <a:extLst>
              <a:ext uri="{FF2B5EF4-FFF2-40B4-BE49-F238E27FC236}">
                <a16:creationId xmlns:a16="http://schemas.microsoft.com/office/drawing/2014/main" id="{47FC958D-FEE2-435C-BD4F-2529DC680DBF}"/>
              </a:ext>
            </a:extLst>
          </p:cNvPr>
          <p:cNvSpPr txBox="1">
            <a:spLocks noChangeArrowheads="1"/>
          </p:cNvSpPr>
          <p:nvPr/>
        </p:nvSpPr>
        <p:spPr bwMode="auto">
          <a:xfrm>
            <a:off x="2786065" y="2643190"/>
            <a:ext cx="264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kern="1200">
                <a:solidFill>
                  <a:srgbClr val="292929"/>
                </a:solidFill>
                <a:ea typeface="+mn-ea"/>
                <a:cs typeface="+mn-cs"/>
              </a:rPr>
              <a:t>Nový rovnovážný bod</a:t>
            </a:r>
          </a:p>
        </p:txBody>
      </p:sp>
      <p:cxnSp>
        <p:nvCxnSpPr>
          <p:cNvPr id="39" name="Přímá spojovací šipka 38">
            <a:extLst>
              <a:ext uri="{FF2B5EF4-FFF2-40B4-BE49-F238E27FC236}">
                <a16:creationId xmlns:a16="http://schemas.microsoft.com/office/drawing/2014/main" id="{DA9DF0EC-374D-44EF-B2DD-60B7CB2BD27D}"/>
              </a:ext>
            </a:extLst>
          </p:cNvPr>
          <p:cNvCxnSpPr/>
          <p:nvPr/>
        </p:nvCxnSpPr>
        <p:spPr>
          <a:xfrm rot="16200000" flipH="1">
            <a:off x="3643313" y="3071813"/>
            <a:ext cx="571500" cy="5715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ovací šipka 40">
            <a:extLst>
              <a:ext uri="{FF2B5EF4-FFF2-40B4-BE49-F238E27FC236}">
                <a16:creationId xmlns:a16="http://schemas.microsoft.com/office/drawing/2014/main" id="{FE5EB879-018E-4CFD-AA3D-E58BB6270780}"/>
              </a:ext>
            </a:extLst>
          </p:cNvPr>
          <p:cNvCxnSpPr/>
          <p:nvPr/>
        </p:nvCxnSpPr>
        <p:spPr>
          <a:xfrm>
            <a:off x="3607594" y="6378070"/>
            <a:ext cx="1071562" cy="1588"/>
          </a:xfrm>
          <a:prstGeom prst="straightConnector1">
            <a:avLst/>
          </a:prstGeom>
          <a:ln w="508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3" name="TextovéPole 42">
            <a:extLst>
              <a:ext uri="{FF2B5EF4-FFF2-40B4-BE49-F238E27FC236}">
                <a16:creationId xmlns:a16="http://schemas.microsoft.com/office/drawing/2014/main" id="{E1F55D6B-AB62-411D-818B-E45FDC727174}"/>
              </a:ext>
            </a:extLst>
          </p:cNvPr>
          <p:cNvSpPr txBox="1">
            <a:spLocks noChangeArrowheads="1"/>
          </p:cNvSpPr>
          <p:nvPr/>
        </p:nvSpPr>
        <p:spPr bwMode="auto">
          <a:xfrm>
            <a:off x="4656139" y="6173788"/>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b="1" kern="1200" dirty="0">
                <a:solidFill>
                  <a:srgbClr val="009900"/>
                </a:solidFill>
                <a:ea typeface="+mn-ea"/>
                <a:cs typeface="+mn-cs"/>
              </a:rPr>
              <a:t>Došlo k nárůstu produktu</a:t>
            </a:r>
          </a:p>
        </p:txBody>
      </p:sp>
    </p:spTree>
    <p:extLst>
      <p:ext uri="{BB962C8B-B14F-4D97-AF65-F5344CB8AC3E}">
        <p14:creationId xmlns:p14="http://schemas.microsoft.com/office/powerpoint/2010/main" val="1994875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2000"/>
                                        <p:tgtEl>
                                          <p:spTgt spid="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20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073"/>
                                        </p:tgtEl>
                                        <p:attrNameLst>
                                          <p:attrName>style.visibility</p:attrName>
                                        </p:attrNameLst>
                                      </p:cBhvr>
                                      <p:to>
                                        <p:strVal val="visible"/>
                                      </p:to>
                                    </p:set>
                                    <p:animEffect transition="in" filter="wipe(down)">
                                      <p:cBhvr>
                                        <p:cTn id="54" dur="2000"/>
                                        <p:tgtEl>
                                          <p:spTgt spid="450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35"/>
                                        </p:tgtEl>
                                        <p:attrNameLst>
                                          <p:attrName>style.visibility</p:attrName>
                                        </p:attrNameLst>
                                      </p:cBhvr>
                                      <p:to>
                                        <p:strVal val="visible"/>
                                      </p:to>
                                    </p:set>
                                    <p:set>
                                      <p:cBhvr>
                                        <p:cTn id="59" dur="455" fill="hold">
                                          <p:stCondLst>
                                            <p:cond delay="0"/>
                                          </p:stCondLst>
                                        </p:cTn>
                                        <p:tgtEl>
                                          <p:spTgt spid="35"/>
                                        </p:tgtEl>
                                        <p:attrNameLst>
                                          <p:attrName>style.rotation</p:attrName>
                                        </p:attrNameLst>
                                      </p:cBhvr>
                                      <p:to>
                                        <p:strVal val="-45.0"/>
                                      </p:to>
                                    </p:set>
                                    <p:anim calcmode="lin" valueType="num">
                                      <p:cBhvr>
                                        <p:cTn id="60"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2000"/>
                                        <p:tgtEl>
                                          <p:spTgt spid="2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8" presetClass="entr" presetSubtype="0" accel="50000" fill="hold" grpId="0" nodeType="clickEffect">
                                  <p:stCondLst>
                                    <p:cond delay="0"/>
                                  </p:stCondLst>
                                  <p:iterate type="lt">
                                    <p:tmPct val="50000"/>
                                  </p:iterate>
                                  <p:childTnLst>
                                    <p:set>
                                      <p:cBhvr>
                                        <p:cTn id="72" dur="1" fill="hold">
                                          <p:stCondLst>
                                            <p:cond delay="0"/>
                                          </p:stCondLst>
                                        </p:cTn>
                                        <p:tgtEl>
                                          <p:spTgt spid="34836"/>
                                        </p:tgtEl>
                                        <p:attrNameLst>
                                          <p:attrName>style.visibility</p:attrName>
                                        </p:attrNameLst>
                                      </p:cBhvr>
                                      <p:to>
                                        <p:strVal val="visible"/>
                                      </p:to>
                                    </p:set>
                                    <p:set>
                                      <p:cBhvr>
                                        <p:cTn id="73" dur="455" fill="hold">
                                          <p:stCondLst>
                                            <p:cond delay="0"/>
                                          </p:stCondLst>
                                        </p:cTn>
                                        <p:tgtEl>
                                          <p:spTgt spid="34836"/>
                                        </p:tgtEl>
                                        <p:attrNameLst>
                                          <p:attrName>style.rotation</p:attrName>
                                        </p:attrNameLst>
                                      </p:cBhvr>
                                      <p:to>
                                        <p:strVal val="-45.0"/>
                                      </p:to>
                                    </p:set>
                                    <p:anim calcmode="lin" valueType="num">
                                      <p:cBhvr>
                                        <p:cTn id="74" dur="455" fill="hold">
                                          <p:stCondLst>
                                            <p:cond delay="455"/>
                                          </p:stCondLst>
                                        </p:cTn>
                                        <p:tgtEl>
                                          <p:spTgt spid="34836"/>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34836"/>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34836"/>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34836"/>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2000"/>
                                        <p:tgtEl>
                                          <p:spTgt spid="28"/>
                                        </p:tgtEl>
                                      </p:cBhvr>
                                    </p:animEffect>
                                    <p:anim calcmode="lin" valueType="num">
                                      <p:cBhvr>
                                        <p:cTn id="83" dur="2000" fill="hold"/>
                                        <p:tgtEl>
                                          <p:spTgt spid="28"/>
                                        </p:tgtEl>
                                        <p:attrNameLst>
                                          <p:attrName>style.rotation</p:attrName>
                                        </p:attrNameLst>
                                      </p:cBhvr>
                                      <p:tavLst>
                                        <p:tav tm="0">
                                          <p:val>
                                            <p:fltVal val="720"/>
                                          </p:val>
                                        </p:tav>
                                        <p:tav tm="100000">
                                          <p:val>
                                            <p:fltVal val="0"/>
                                          </p:val>
                                        </p:tav>
                                      </p:tavLst>
                                    </p:anim>
                                    <p:anim calcmode="lin" valueType="num">
                                      <p:cBhvr>
                                        <p:cTn id="84" dur="2000" fill="hold"/>
                                        <p:tgtEl>
                                          <p:spTgt spid="28"/>
                                        </p:tgtEl>
                                        <p:attrNameLst>
                                          <p:attrName>ppt_h</p:attrName>
                                        </p:attrNameLst>
                                      </p:cBhvr>
                                      <p:tavLst>
                                        <p:tav tm="0">
                                          <p:val>
                                            <p:fltVal val="0"/>
                                          </p:val>
                                        </p:tav>
                                        <p:tav tm="100000">
                                          <p:val>
                                            <p:strVal val="#ppt_h"/>
                                          </p:val>
                                        </p:tav>
                                      </p:tavLst>
                                    </p:anim>
                                    <p:anim calcmode="lin" valueType="num">
                                      <p:cBhvr>
                                        <p:cTn id="85"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34848"/>
                                        </p:tgtEl>
                                        <p:attrNameLst>
                                          <p:attrName>style.visibility</p:attrName>
                                        </p:attrNameLst>
                                      </p:cBhvr>
                                      <p:to>
                                        <p:strVal val="visible"/>
                                      </p:to>
                                    </p:set>
                                    <p:set>
                                      <p:cBhvr>
                                        <p:cTn id="95" dur="455" fill="hold">
                                          <p:stCondLst>
                                            <p:cond delay="0"/>
                                          </p:stCondLst>
                                        </p:cTn>
                                        <p:tgtEl>
                                          <p:spTgt spid="34848"/>
                                        </p:tgtEl>
                                        <p:attrNameLst>
                                          <p:attrName>style.rotation</p:attrName>
                                        </p:attrNameLst>
                                      </p:cBhvr>
                                      <p:to>
                                        <p:strVal val="-45.0"/>
                                      </p:to>
                                    </p:set>
                                    <p:anim calcmode="lin" valueType="num">
                                      <p:cBhvr>
                                        <p:cTn id="96" dur="455" fill="hold">
                                          <p:stCondLst>
                                            <p:cond delay="455"/>
                                          </p:stCondLst>
                                        </p:cTn>
                                        <p:tgtEl>
                                          <p:spTgt spid="34848"/>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34848"/>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34848"/>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34848"/>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34853"/>
                                        </p:tgtEl>
                                        <p:attrNameLst>
                                          <p:attrName>style.visibility</p:attrName>
                                        </p:attrNameLst>
                                      </p:cBhvr>
                                      <p:to>
                                        <p:strVal val="visible"/>
                                      </p:to>
                                    </p:set>
                                    <p:anim calcmode="lin" valueType="num">
                                      <p:cBhvr>
                                        <p:cTn id="104" dur="1000" fill="hold"/>
                                        <p:tgtEl>
                                          <p:spTgt spid="34853"/>
                                        </p:tgtEl>
                                        <p:attrNameLst>
                                          <p:attrName>ppt_w</p:attrName>
                                        </p:attrNameLst>
                                      </p:cBhvr>
                                      <p:tavLst>
                                        <p:tav tm="0">
                                          <p:val>
                                            <p:strVal val="#ppt_w*0.70"/>
                                          </p:val>
                                        </p:tav>
                                        <p:tav tm="100000">
                                          <p:val>
                                            <p:strVal val="#ppt_w"/>
                                          </p:val>
                                        </p:tav>
                                      </p:tavLst>
                                    </p:anim>
                                    <p:anim calcmode="lin" valueType="num">
                                      <p:cBhvr>
                                        <p:cTn id="105" dur="1000" fill="hold"/>
                                        <p:tgtEl>
                                          <p:spTgt spid="34853"/>
                                        </p:tgtEl>
                                        <p:attrNameLst>
                                          <p:attrName>ppt_h</p:attrName>
                                        </p:attrNameLst>
                                      </p:cBhvr>
                                      <p:tavLst>
                                        <p:tav tm="0">
                                          <p:val>
                                            <p:strVal val="#ppt_h"/>
                                          </p:val>
                                        </p:tav>
                                        <p:tav tm="100000">
                                          <p:val>
                                            <p:strVal val="#ppt_h"/>
                                          </p:val>
                                        </p:tav>
                                      </p:tavLst>
                                    </p:anim>
                                    <p:animEffect transition="in" filter="fade">
                                      <p:cBhvr>
                                        <p:cTn id="106" dur="1000"/>
                                        <p:tgtEl>
                                          <p:spTgt spid="34853"/>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34854"/>
                                        </p:tgtEl>
                                        <p:attrNameLst>
                                          <p:attrName>style.visibility</p:attrName>
                                        </p:attrNameLst>
                                      </p:cBhvr>
                                      <p:to>
                                        <p:strVal val="visible"/>
                                      </p:to>
                                    </p:set>
                                    <p:anim calcmode="lin" valueType="num">
                                      <p:cBhvr>
                                        <p:cTn id="109" dur="1000" fill="hold"/>
                                        <p:tgtEl>
                                          <p:spTgt spid="34854"/>
                                        </p:tgtEl>
                                        <p:attrNameLst>
                                          <p:attrName>ppt_w</p:attrName>
                                        </p:attrNameLst>
                                      </p:cBhvr>
                                      <p:tavLst>
                                        <p:tav tm="0">
                                          <p:val>
                                            <p:strVal val="#ppt_w*0.70"/>
                                          </p:val>
                                        </p:tav>
                                        <p:tav tm="100000">
                                          <p:val>
                                            <p:strVal val="#ppt_w"/>
                                          </p:val>
                                        </p:tav>
                                      </p:tavLst>
                                    </p:anim>
                                    <p:anim calcmode="lin" valueType="num">
                                      <p:cBhvr>
                                        <p:cTn id="110" dur="1000" fill="hold"/>
                                        <p:tgtEl>
                                          <p:spTgt spid="34854"/>
                                        </p:tgtEl>
                                        <p:attrNameLst>
                                          <p:attrName>ppt_h</p:attrName>
                                        </p:attrNameLst>
                                      </p:cBhvr>
                                      <p:tavLst>
                                        <p:tav tm="0">
                                          <p:val>
                                            <p:strVal val="#ppt_h"/>
                                          </p:val>
                                        </p:tav>
                                        <p:tav tm="100000">
                                          <p:val>
                                            <p:strVal val="#ppt_h"/>
                                          </p:val>
                                        </p:tav>
                                      </p:tavLst>
                                    </p:anim>
                                    <p:animEffect transition="in" filter="fade">
                                      <p:cBhvr>
                                        <p:cTn id="111" dur="1000"/>
                                        <p:tgtEl>
                                          <p:spTgt spid="3485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6" presetClass="emph" presetSubtype="0" fill="hold" grpId="1" nodeType="clickEffect">
                                  <p:stCondLst>
                                    <p:cond delay="0"/>
                                  </p:stCondLst>
                                  <p:childTnLst>
                                    <p:animEffect transition="out" filter="fade">
                                      <p:cBhvr>
                                        <p:cTn id="115" dur="500" tmFilter="0, 0; .2, .5; .8, .5; 1, 0"/>
                                        <p:tgtEl>
                                          <p:spTgt spid="34853"/>
                                        </p:tgtEl>
                                      </p:cBhvr>
                                    </p:animEffect>
                                    <p:animScale>
                                      <p:cBhvr>
                                        <p:cTn id="116" dur="250" autoRev="1" fill="hold"/>
                                        <p:tgtEl>
                                          <p:spTgt spid="34853"/>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34854"/>
                                        </p:tgtEl>
                                      </p:cBhvr>
                                    </p:animEffect>
                                    <p:animScale>
                                      <p:cBhvr>
                                        <p:cTn id="119" dur="250" autoRev="1" fill="hold"/>
                                        <p:tgtEl>
                                          <p:spTgt spid="34854"/>
                                        </p:tgtEl>
                                      </p:cBhvr>
                                      <p:by x="105000" y="105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down)">
                                      <p:cBhvr>
                                        <p:cTn id="124" dur="1000"/>
                                        <p:tgtEl>
                                          <p:spTgt spid="7"/>
                                        </p:tgtEl>
                                      </p:cBhvr>
                                    </p:animEffect>
                                  </p:childTnLst>
                                </p:cTn>
                              </p:par>
                              <p:par>
                                <p:cTn id="125" presetID="22" presetClass="entr" presetSubtype="4"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down)">
                                      <p:cBhvr>
                                        <p:cTn id="127" dur="1000"/>
                                        <p:tgtEl>
                                          <p:spTgt spid="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wipe(left)">
                                      <p:cBhvr>
                                        <p:cTn id="132" dur="500"/>
                                        <p:tgtEl>
                                          <p:spTgt spid="37"/>
                                        </p:tgtEl>
                                      </p:cBhvr>
                                    </p:animEffect>
                                  </p:childTnLst>
                                </p:cTn>
                              </p:par>
                              <p:par>
                                <p:cTn id="133" presetID="22" presetClass="entr" presetSubtype="8"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wipe(left)">
                                      <p:cBhvr>
                                        <p:cTn id="135" dur="500"/>
                                        <p:tgtEl>
                                          <p:spTgt spid="3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8" presetClass="entr" presetSubtype="0" accel="50000" fill="hold" grpId="0" nodeType="clickEffect">
                                  <p:stCondLst>
                                    <p:cond delay="0"/>
                                  </p:stCondLst>
                                  <p:iterate type="lt">
                                    <p:tmPct val="50000"/>
                                  </p:iterate>
                                  <p:childTnLst>
                                    <p:set>
                                      <p:cBhvr>
                                        <p:cTn id="139" dur="1" fill="hold">
                                          <p:stCondLst>
                                            <p:cond delay="0"/>
                                          </p:stCondLst>
                                        </p:cTn>
                                        <p:tgtEl>
                                          <p:spTgt spid="36"/>
                                        </p:tgtEl>
                                        <p:attrNameLst>
                                          <p:attrName>style.visibility</p:attrName>
                                        </p:attrNameLst>
                                      </p:cBhvr>
                                      <p:to>
                                        <p:strVal val="visible"/>
                                      </p:to>
                                    </p:set>
                                    <p:set>
                                      <p:cBhvr>
                                        <p:cTn id="140" dur="455" fill="hold">
                                          <p:stCondLst>
                                            <p:cond delay="0"/>
                                          </p:stCondLst>
                                        </p:cTn>
                                        <p:tgtEl>
                                          <p:spTgt spid="36"/>
                                        </p:tgtEl>
                                        <p:attrNameLst>
                                          <p:attrName>style.rotation</p:attrName>
                                        </p:attrNameLst>
                                      </p:cBhvr>
                                      <p:to>
                                        <p:strVal val="-45.0"/>
                                      </p:to>
                                    </p:set>
                                    <p:anim calcmode="lin" valueType="num">
                                      <p:cBhvr>
                                        <p:cTn id="141"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142"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43"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44"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1" fill="hold" nodeType="click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up)">
                                      <p:cBhvr>
                                        <p:cTn id="149" dur="1000"/>
                                        <p:tgtEl>
                                          <p:spTgt spid="33"/>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8" presetClass="entr" presetSubtype="0" accel="50000" fill="hold" grpId="0" nodeType="clickEffect">
                                  <p:stCondLst>
                                    <p:cond delay="0"/>
                                  </p:stCondLst>
                                  <p:iterate type="lt">
                                    <p:tmPct val="50000"/>
                                  </p:iterate>
                                  <p:childTnLst>
                                    <p:set>
                                      <p:cBhvr>
                                        <p:cTn id="153" dur="1" fill="hold">
                                          <p:stCondLst>
                                            <p:cond delay="0"/>
                                          </p:stCondLst>
                                        </p:cTn>
                                        <p:tgtEl>
                                          <p:spTgt spid="34850"/>
                                        </p:tgtEl>
                                        <p:attrNameLst>
                                          <p:attrName>style.visibility</p:attrName>
                                        </p:attrNameLst>
                                      </p:cBhvr>
                                      <p:to>
                                        <p:strVal val="visible"/>
                                      </p:to>
                                    </p:set>
                                    <p:set>
                                      <p:cBhvr>
                                        <p:cTn id="154" dur="455" fill="hold">
                                          <p:stCondLst>
                                            <p:cond delay="0"/>
                                          </p:stCondLst>
                                        </p:cTn>
                                        <p:tgtEl>
                                          <p:spTgt spid="34850"/>
                                        </p:tgtEl>
                                        <p:attrNameLst>
                                          <p:attrName>style.rotation</p:attrName>
                                        </p:attrNameLst>
                                      </p:cBhvr>
                                      <p:to>
                                        <p:strVal val="-45.0"/>
                                      </p:to>
                                    </p:set>
                                    <p:anim calcmode="lin" valueType="num">
                                      <p:cBhvr>
                                        <p:cTn id="155" dur="455" fill="hold">
                                          <p:stCondLst>
                                            <p:cond delay="455"/>
                                          </p:stCondLst>
                                        </p:cTn>
                                        <p:tgtEl>
                                          <p:spTgt spid="34850"/>
                                        </p:tgtEl>
                                        <p:attrNameLst>
                                          <p:attrName>style.rotation</p:attrName>
                                        </p:attrNameLst>
                                      </p:cBhvr>
                                      <p:tavLst>
                                        <p:tav tm="0">
                                          <p:val>
                                            <p:fltVal val="-45"/>
                                          </p:val>
                                        </p:tav>
                                        <p:tav tm="69900">
                                          <p:val>
                                            <p:fltVal val="45"/>
                                          </p:val>
                                        </p:tav>
                                        <p:tav tm="100000">
                                          <p:val>
                                            <p:fltVal val="0"/>
                                          </p:val>
                                        </p:tav>
                                      </p:tavLst>
                                    </p:anim>
                                    <p:anim calcmode="lin" valueType="num">
                                      <p:cBhvr>
                                        <p:cTn id="156" dur="455" fill="hold">
                                          <p:stCondLst>
                                            <p:cond delay="0"/>
                                          </p:stCondLst>
                                        </p:cTn>
                                        <p:tgtEl>
                                          <p:spTgt spid="34850"/>
                                        </p:tgtEl>
                                        <p:attrNameLst>
                                          <p:attrName>ppt_y</p:attrName>
                                        </p:attrNameLst>
                                      </p:cBhvr>
                                      <p:tavLst>
                                        <p:tav tm="0">
                                          <p:val>
                                            <p:strVal val="#ppt_y-1"/>
                                          </p:val>
                                        </p:tav>
                                        <p:tav tm="100000">
                                          <p:val>
                                            <p:strVal val="#ppt_y-(0.354*#ppt_w-0.172*#ppt_h)"/>
                                          </p:val>
                                        </p:tav>
                                      </p:tavLst>
                                    </p:anim>
                                    <p:anim calcmode="lin" valueType="num">
                                      <p:cBhvr>
                                        <p:cTn id="157" dur="156" decel="50000" autoRev="1" fill="hold">
                                          <p:stCondLst>
                                            <p:cond delay="455"/>
                                          </p:stCondLst>
                                        </p:cTn>
                                        <p:tgtEl>
                                          <p:spTgt spid="34850"/>
                                        </p:tgtEl>
                                        <p:attrNameLst>
                                          <p:attrName>ppt_y</p:attrName>
                                        </p:attrNameLst>
                                      </p:cBhvr>
                                      <p:tavLst>
                                        <p:tav tm="0">
                                          <p:val>
                                            <p:strVal val="#ppt_y-(0.354*#ppt_w-0.172*#ppt_h)"/>
                                          </p:val>
                                        </p:tav>
                                        <p:tav tm="100000">
                                          <p:val>
                                            <p:strVal val="#ppt_y-(0.354*#ppt_w-0.172*#ppt_h)-#ppt_h/2"/>
                                          </p:val>
                                        </p:tav>
                                      </p:tavLst>
                                    </p:anim>
                                    <p:anim calcmode="lin" valueType="num">
                                      <p:cBhvr>
                                        <p:cTn id="158" dur="136" fill="hold">
                                          <p:stCondLst>
                                            <p:cond delay="864"/>
                                          </p:stCondLst>
                                        </p:cTn>
                                        <p:tgtEl>
                                          <p:spTgt spid="34850"/>
                                        </p:tgtEl>
                                        <p:attrNameLst>
                                          <p:attrName>ppt_y</p:attrName>
                                        </p:attrNameLst>
                                      </p:cBhvr>
                                      <p:tavLst>
                                        <p:tav tm="0">
                                          <p:val>
                                            <p:strVal val="#ppt_y-(0.354*#ppt_w-0.172*#ppt_h)"/>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nodeType="click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wipe(left)">
                                      <p:cBhvr>
                                        <p:cTn id="163" dur="3000"/>
                                        <p:tgtEl>
                                          <p:spTgt spid="4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55" presetClass="entr" presetSubtype="0"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anim calcmode="lin" valueType="num">
                                      <p:cBhvr>
                                        <p:cTn id="168" dur="1000" fill="hold"/>
                                        <p:tgtEl>
                                          <p:spTgt spid="43"/>
                                        </p:tgtEl>
                                        <p:attrNameLst>
                                          <p:attrName>ppt_w</p:attrName>
                                        </p:attrNameLst>
                                      </p:cBhvr>
                                      <p:tavLst>
                                        <p:tav tm="0">
                                          <p:val>
                                            <p:strVal val="#ppt_w*0.70"/>
                                          </p:val>
                                        </p:tav>
                                        <p:tav tm="100000">
                                          <p:val>
                                            <p:strVal val="#ppt_w"/>
                                          </p:val>
                                        </p:tav>
                                      </p:tavLst>
                                    </p:anim>
                                    <p:anim calcmode="lin" valueType="num">
                                      <p:cBhvr>
                                        <p:cTn id="169" dur="1000" fill="hold"/>
                                        <p:tgtEl>
                                          <p:spTgt spid="43"/>
                                        </p:tgtEl>
                                        <p:attrNameLst>
                                          <p:attrName>ppt_h</p:attrName>
                                        </p:attrNameLst>
                                      </p:cBhvr>
                                      <p:tavLst>
                                        <p:tav tm="0">
                                          <p:val>
                                            <p:strVal val="#ppt_h"/>
                                          </p:val>
                                        </p:tav>
                                        <p:tav tm="100000">
                                          <p:val>
                                            <p:strVal val="#ppt_h"/>
                                          </p:val>
                                        </p:tav>
                                      </p:tavLst>
                                    </p:anim>
                                    <p:animEffect transition="in" filter="fade">
                                      <p:cBhvr>
                                        <p:cTn id="17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5" grpId="0"/>
      <p:bldP spid="45073" grpId="0"/>
      <p:bldP spid="34836" grpId="0"/>
      <p:bldP spid="3" grpId="0"/>
      <p:bldP spid="7" grpId="0"/>
      <p:bldP spid="34848" grpId="0"/>
      <p:bldP spid="34850" grpId="0"/>
      <p:bldP spid="34853" grpId="0" animBg="1"/>
      <p:bldP spid="34853" grpId="1" animBg="1"/>
      <p:bldP spid="34854" grpId="0" animBg="1"/>
      <p:bldP spid="34854" grpId="1" animBg="1"/>
      <p:bldP spid="28" grpId="0"/>
      <p:bldP spid="35" grpId="0"/>
      <p:bldP spid="36" grpId="0"/>
      <p:bldP spid="37"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pPr algn="ctr"/>
            <a:r>
              <a:rPr lang="cs-CZ" sz="3600" b="1" dirty="0">
                <a:solidFill>
                  <a:srgbClr val="C00000"/>
                </a:solidFill>
                <a:latin typeface="+mn-lt"/>
              </a:rPr>
              <a:t>Určení rovnovážné produkce </a:t>
            </a:r>
            <a:br>
              <a:rPr lang="cs-CZ" sz="3600" b="1" dirty="0">
                <a:solidFill>
                  <a:srgbClr val="C00000"/>
                </a:solidFill>
                <a:latin typeface="+mn-lt"/>
              </a:rPr>
            </a:br>
            <a:r>
              <a:rPr lang="cs-CZ" sz="3600" b="1" dirty="0">
                <a:solidFill>
                  <a:srgbClr val="C00000"/>
                </a:solidFill>
                <a:latin typeface="+mn-lt"/>
              </a:rPr>
              <a:t>2-sektorový model</a:t>
            </a:r>
          </a:p>
        </p:txBody>
      </p:sp>
      <p:sp>
        <p:nvSpPr>
          <p:cNvPr id="98" name="Google Shape;98;p14"/>
          <p:cNvSpPr txBox="1">
            <a:spLocks noGrp="1"/>
          </p:cNvSpPr>
          <p:nvPr>
            <p:ph idx="1"/>
          </p:nvPr>
        </p:nvSpPr>
        <p:spPr>
          <a:xfrm>
            <a:off x="279400" y="1417640"/>
            <a:ext cx="8763000" cy="4708525"/>
          </a:xfrm>
          <a:prstGeom prst="rect">
            <a:avLst/>
          </a:prstGeom>
          <a:noFill/>
          <a:ln>
            <a:noFill/>
          </a:ln>
        </p:spPr>
        <p:txBody>
          <a:bodyPr spcFirstLastPara="1" wrap="square" lIns="91425" tIns="45700" rIns="91425" bIns="45700" anchor="t" anchorCtr="0">
            <a:normAutofit/>
          </a:bodyPr>
          <a:lstStyle/>
          <a:p>
            <a:pPr marL="114300" indent="0">
              <a:spcBef>
                <a:spcPts val="600"/>
              </a:spcBef>
              <a:buNone/>
            </a:pPr>
            <a:r>
              <a:rPr lang="cs-CZ" sz="3300" b="1" dirty="0"/>
              <a:t>Domácnosti a firmy </a:t>
            </a:r>
          </a:p>
          <a:p>
            <a:pPr>
              <a:spcBef>
                <a:spcPts val="600"/>
              </a:spcBef>
              <a:buFont typeface="Arial" panose="020B0604020202020204" pitchFamily="34" charset="0"/>
              <a:buChar char="•"/>
            </a:pPr>
            <a:r>
              <a:rPr lang="cs-CZ" sz="3300" dirty="0"/>
              <a:t>AE = C + I (AE = skutečné agregátní výdaje) </a:t>
            </a:r>
          </a:p>
          <a:p>
            <a:pPr lvl="1">
              <a:spcBef>
                <a:spcPts val="600"/>
              </a:spcBef>
              <a:buFontTx/>
              <a:buChar char="-"/>
            </a:pPr>
            <a:r>
              <a:rPr lang="cs-CZ" sz="3300" dirty="0"/>
              <a:t>Mohou se lišit od plánovaných – předpokládáme, že se liší pouze investice – investice plánované (IP) a investice neplánované (IU) </a:t>
            </a:r>
          </a:p>
          <a:p>
            <a:pPr lvl="1">
              <a:spcBef>
                <a:spcPts val="600"/>
              </a:spcBef>
              <a:buFontTx/>
              <a:buChar char="-"/>
            </a:pPr>
            <a:r>
              <a:rPr lang="cs-CZ" sz="3300" dirty="0"/>
              <a:t>Neplánované investice = změna zásob </a:t>
            </a:r>
          </a:p>
          <a:p>
            <a:pPr lvl="1">
              <a:spcBef>
                <a:spcPts val="600"/>
              </a:spcBef>
              <a:buFontTx/>
              <a:buChar char="-"/>
            </a:pPr>
            <a:r>
              <a:rPr lang="cs-CZ" sz="3300" dirty="0"/>
              <a:t>AD = C + IP </a:t>
            </a:r>
            <a:endParaRPr lang="cs-CZ" sz="3300" dirty="0">
              <a:latin typeface="Corbel" pitchFamily="34" charset="0"/>
            </a:endParaRPr>
          </a:p>
        </p:txBody>
      </p:sp>
    </p:spTree>
    <p:extLst>
      <p:ext uri="{BB962C8B-B14F-4D97-AF65-F5344CB8AC3E}">
        <p14:creationId xmlns:p14="http://schemas.microsoft.com/office/powerpoint/2010/main" val="20414439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28650" y="365127"/>
            <a:ext cx="7886700" cy="1032750"/>
          </a:xfrm>
        </p:spPr>
        <p:txBody>
          <a:bodyPr>
            <a:noAutofit/>
          </a:bodyPr>
          <a:lstStyle/>
          <a:p>
            <a:pPr algn="ctr"/>
            <a:r>
              <a:rPr lang="cs-CZ" sz="3200" b="1" dirty="0">
                <a:solidFill>
                  <a:srgbClr val="C00000"/>
                </a:solidFill>
                <a:latin typeface="+mn-lt"/>
              </a:rPr>
              <a:t>Vymezení třísektorové ekonomiky</a:t>
            </a:r>
          </a:p>
        </p:txBody>
      </p:sp>
      <p:sp>
        <p:nvSpPr>
          <p:cNvPr id="5" name="Zástupný text 4">
            <a:extLst>
              <a:ext uri="{FF2B5EF4-FFF2-40B4-BE49-F238E27FC236}">
                <a16:creationId xmlns:a16="http://schemas.microsoft.com/office/drawing/2014/main" id="{5062BA04-B7DA-4388-81E8-9F6DE19946D4}"/>
              </a:ext>
            </a:extLst>
          </p:cNvPr>
          <p:cNvSpPr>
            <a:spLocks noGrp="1"/>
          </p:cNvSpPr>
          <p:nvPr>
            <p:ph idx="1"/>
          </p:nvPr>
        </p:nvSpPr>
        <p:spPr>
          <a:xfrm>
            <a:off x="457200" y="1197866"/>
            <a:ext cx="8229600" cy="4928299"/>
          </a:xfrm>
        </p:spPr>
        <p:txBody>
          <a:bodyPr>
            <a:normAutofit/>
          </a:bodyPr>
          <a:lstStyle/>
          <a:p>
            <a:pPr>
              <a:defRPr/>
            </a:pPr>
            <a:r>
              <a:rPr lang="cs-CZ" altLang="cs-CZ" dirty="0"/>
              <a:t>Existence státních zásahů</a:t>
            </a:r>
          </a:p>
          <a:p>
            <a:pPr>
              <a:defRPr/>
            </a:pPr>
            <a:r>
              <a:rPr lang="cs-CZ" altLang="cs-CZ" dirty="0"/>
              <a:t>Účel státních zásahů (redukování recesní mezery)</a:t>
            </a:r>
          </a:p>
          <a:p>
            <a:pPr>
              <a:defRPr/>
            </a:pPr>
            <a:r>
              <a:rPr lang="cs-CZ" altLang="cs-CZ" dirty="0"/>
              <a:t>Vládní nákup statků a služeb</a:t>
            </a:r>
          </a:p>
          <a:p>
            <a:pPr>
              <a:defRPr/>
            </a:pPr>
            <a:r>
              <a:rPr lang="cs-CZ" altLang="cs-CZ" dirty="0"/>
              <a:t>Agregátní výdaje jsou v tomto modelu definovány:</a:t>
            </a:r>
          </a:p>
          <a:p>
            <a:pPr algn="ctr">
              <a:buFont typeface="Wingdings" panose="05000000000000000000" pitchFamily="2" charset="2"/>
              <a:buNone/>
              <a:defRPr/>
            </a:pPr>
            <a:r>
              <a:rPr lang="cs-CZ" altLang="cs-CZ" b="1" dirty="0">
                <a:solidFill>
                  <a:srgbClr val="7030A0"/>
                </a:solidFill>
              </a:rPr>
              <a:t>AE = C + I + G</a:t>
            </a:r>
          </a:p>
          <a:p>
            <a:pPr>
              <a:defRPr/>
            </a:pPr>
            <a:r>
              <a:rPr lang="cs-CZ" altLang="cs-CZ" dirty="0"/>
              <a:t>Stát navíc zasahuje do ekonomiky:</a:t>
            </a:r>
          </a:p>
          <a:p>
            <a:pPr marL="0" indent="0">
              <a:buNone/>
              <a:defRPr/>
            </a:pPr>
            <a:r>
              <a:rPr lang="cs-CZ" altLang="cs-CZ" b="1" dirty="0">
                <a:solidFill>
                  <a:srgbClr val="7030A0"/>
                </a:solidFill>
              </a:rPr>
              <a:t>    </a:t>
            </a:r>
            <a:r>
              <a:rPr lang="cs-CZ" altLang="cs-CZ" sz="2800" b="1" dirty="0">
                <a:solidFill>
                  <a:srgbClr val="7030A0"/>
                </a:solidFill>
              </a:rPr>
              <a:t>zdaněním ekonomických subjektů</a:t>
            </a:r>
          </a:p>
          <a:p>
            <a:pPr marL="0" indent="0">
              <a:buNone/>
              <a:defRPr/>
            </a:pPr>
            <a:r>
              <a:rPr lang="cs-CZ" altLang="cs-CZ" sz="2800" b="1" dirty="0">
                <a:solidFill>
                  <a:srgbClr val="7030A0"/>
                </a:solidFill>
              </a:rPr>
              <a:t>     platbami ekonomickým subjektům  (tzv. transferové platby)           </a:t>
            </a:r>
          </a:p>
          <a:p>
            <a:pPr>
              <a:defRPr/>
            </a:pPr>
            <a:r>
              <a:rPr lang="cs-CZ" altLang="cs-CZ" dirty="0"/>
              <a:t>Uzavřená ekonomika</a:t>
            </a:r>
          </a:p>
        </p:txBody>
      </p:sp>
      <p:sp>
        <p:nvSpPr>
          <p:cNvPr id="3" name="Obdélník 2"/>
          <p:cNvSpPr/>
          <p:nvPr/>
        </p:nvSpPr>
        <p:spPr>
          <a:xfrm>
            <a:off x="457201" y="1509824"/>
            <a:ext cx="8572501" cy="523220"/>
          </a:xfrm>
          <a:prstGeom prst="rect">
            <a:avLst/>
          </a:prstGeom>
        </p:spPr>
        <p:txBody>
          <a:bodyPr wrap="square">
            <a:spAutoFit/>
          </a:bodyPr>
          <a:lstStyle/>
          <a:p>
            <a:pPr>
              <a:defRPr/>
            </a:pPr>
            <a:endParaRPr lang="cs-CZ" altLang="cs-CZ" sz="2800" b="1" dirty="0">
              <a:solidFill>
                <a:srgbClr val="1F497D"/>
              </a:solidFill>
            </a:endParaRPr>
          </a:p>
        </p:txBody>
      </p:sp>
    </p:spTree>
    <p:extLst>
      <p:ext uri="{BB962C8B-B14F-4D97-AF65-F5344CB8AC3E}">
        <p14:creationId xmlns:p14="http://schemas.microsoft.com/office/powerpoint/2010/main" val="42173744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altLang="cs-CZ" sz="3200" b="1" dirty="0">
                <a:solidFill>
                  <a:srgbClr val="C00000"/>
                </a:solidFill>
                <a:latin typeface="+mn-lt"/>
              </a:rPr>
              <a:t>Důchod a zdanění</a:t>
            </a:r>
            <a:endParaRPr lang="cs-CZ" sz="3600" b="1" dirty="0">
              <a:solidFill>
                <a:srgbClr val="C00000"/>
              </a:solidFill>
              <a:latin typeface="+mn-lt"/>
            </a:endParaRPr>
          </a:p>
        </p:txBody>
      </p:sp>
      <p:sp>
        <p:nvSpPr>
          <p:cNvPr id="5" name="Zástupný text 4">
            <a:extLst>
              <a:ext uri="{FF2B5EF4-FFF2-40B4-BE49-F238E27FC236}">
                <a16:creationId xmlns:a16="http://schemas.microsoft.com/office/drawing/2014/main" id="{5062BA04-B7DA-4388-81E8-9F6DE19946D4}"/>
              </a:ext>
            </a:extLst>
          </p:cNvPr>
          <p:cNvSpPr>
            <a:spLocks noGrp="1"/>
          </p:cNvSpPr>
          <p:nvPr>
            <p:ph idx="1"/>
          </p:nvPr>
        </p:nvSpPr>
        <p:spPr>
          <a:xfrm>
            <a:off x="457200" y="1340305"/>
            <a:ext cx="8229600" cy="5138611"/>
          </a:xfrm>
        </p:spPr>
        <p:txBody>
          <a:bodyPr>
            <a:normAutofit fontScale="70000" lnSpcReduction="20000"/>
          </a:bodyPr>
          <a:lstStyle/>
          <a:p>
            <a:pPr>
              <a:defRPr/>
            </a:pPr>
            <a:r>
              <a:rPr lang="cs-CZ" sz="3300" dirty="0"/>
              <a:t>Zahrnutí vlády se projeví v tom, že soukromý sektor platí z běžného důchodu daně a dostává transferové platby. </a:t>
            </a:r>
          </a:p>
          <a:p>
            <a:pPr>
              <a:defRPr/>
            </a:pPr>
            <a:endParaRPr lang="cs-CZ" sz="3300" dirty="0"/>
          </a:p>
          <a:p>
            <a:pPr>
              <a:defRPr/>
            </a:pPr>
            <a:r>
              <a:rPr lang="cs-CZ" sz="3300" b="1" dirty="0"/>
              <a:t>Spotřební výdaje</a:t>
            </a:r>
            <a:r>
              <a:rPr lang="cs-CZ" sz="3300" dirty="0"/>
              <a:t> proto již nejsou funkcí běžného důchodu, ale funkcí </a:t>
            </a:r>
            <a:r>
              <a:rPr lang="cs-CZ" sz="3300" b="1" dirty="0"/>
              <a:t>disponibilního důchodu =</a:t>
            </a:r>
            <a:r>
              <a:rPr lang="cs-CZ" sz="3300" dirty="0"/>
              <a:t>rozdíl mezi běžným důchodem Y po odečtení celkových daní T</a:t>
            </a:r>
            <a:r>
              <a:rPr lang="cs-CZ" sz="3300" baseline="-25000" dirty="0"/>
              <a:t>T</a:t>
            </a:r>
            <a:r>
              <a:rPr lang="cs-CZ" sz="3300" dirty="0"/>
              <a:t> a přičtení transferových plateb TR: </a:t>
            </a:r>
          </a:p>
          <a:p>
            <a:pPr marL="0" indent="0" algn="ctr">
              <a:buNone/>
              <a:defRPr/>
            </a:pPr>
            <a:r>
              <a:rPr lang="cs-CZ" sz="3300" b="1" dirty="0">
                <a:solidFill>
                  <a:srgbClr val="7030A0"/>
                </a:solidFill>
              </a:rPr>
              <a:t>YD= Y – T</a:t>
            </a:r>
            <a:r>
              <a:rPr lang="cs-CZ" sz="3300" b="1" baseline="-25000" dirty="0">
                <a:solidFill>
                  <a:srgbClr val="7030A0"/>
                </a:solidFill>
              </a:rPr>
              <a:t>T </a:t>
            </a:r>
            <a:r>
              <a:rPr lang="cs-CZ" sz="3300" b="1" dirty="0">
                <a:solidFill>
                  <a:srgbClr val="7030A0"/>
                </a:solidFill>
              </a:rPr>
              <a:t>+ TR </a:t>
            </a:r>
            <a:endParaRPr lang="cs-CZ" altLang="cs-CZ" sz="3300" b="1" dirty="0">
              <a:solidFill>
                <a:srgbClr val="7030A0"/>
              </a:solidFill>
            </a:endParaRPr>
          </a:p>
          <a:p>
            <a:pPr>
              <a:defRPr/>
            </a:pPr>
            <a:endParaRPr lang="cs-CZ" sz="3300" dirty="0"/>
          </a:p>
          <a:p>
            <a:pPr>
              <a:defRPr/>
            </a:pPr>
            <a:r>
              <a:rPr lang="cs-CZ" sz="3300" dirty="0"/>
              <a:t>předpokládáme, že daně platí pouze domácnosti (abstrahujeme od opotřebení kapitálu a nerozděleného zisku firem )</a:t>
            </a:r>
          </a:p>
          <a:p>
            <a:pPr>
              <a:defRPr/>
            </a:pPr>
            <a:endParaRPr lang="cs-CZ" sz="3300" dirty="0"/>
          </a:p>
          <a:p>
            <a:pPr>
              <a:defRPr/>
            </a:pPr>
            <a:r>
              <a:rPr lang="cs-CZ" sz="3300" dirty="0"/>
              <a:t>Celkové daně jsou tvořeny autonomními daněmi T</a:t>
            </a:r>
            <a:r>
              <a:rPr lang="cs-CZ" sz="3300" baseline="-25000" dirty="0"/>
              <a:t>A</a:t>
            </a:r>
            <a:r>
              <a:rPr lang="cs-CZ" sz="3300" dirty="0"/>
              <a:t> a důchodové daně, tj. daně závislé na výši důchodu. Důležitá je </a:t>
            </a:r>
            <a:r>
              <a:rPr lang="cs-CZ" sz="3300" dirty="0">
                <a:solidFill>
                  <a:srgbClr val="FF0000"/>
                </a:solidFill>
              </a:rPr>
              <a:t>sazba daně t</a:t>
            </a:r>
            <a:r>
              <a:rPr lang="cs-CZ" sz="3300" dirty="0"/>
              <a:t>, která určuje, jaká část důchodu bude odvedena</a:t>
            </a:r>
          </a:p>
          <a:p>
            <a:pPr>
              <a:defRPr/>
            </a:pPr>
            <a:endParaRPr lang="cs-CZ" altLang="cs-CZ" dirty="0"/>
          </a:p>
          <a:p>
            <a:pPr>
              <a:defRPr/>
            </a:pPr>
            <a:endParaRPr lang="cs-CZ" altLang="cs-CZ" dirty="0"/>
          </a:p>
          <a:p>
            <a:pPr>
              <a:defRPr/>
            </a:pPr>
            <a:endParaRPr lang="cs-CZ" altLang="cs-CZ" dirty="0"/>
          </a:p>
          <a:p>
            <a:pPr>
              <a:buFont typeface="Wingdings" panose="05000000000000000000" pitchFamily="2" charset="2"/>
              <a:buNone/>
              <a:defRPr/>
            </a:pPr>
            <a:endParaRPr lang="cs-CZ" altLang="cs-CZ" b="1" dirty="0">
              <a:solidFill>
                <a:srgbClr val="7030A0"/>
              </a:solidFill>
            </a:endParaRPr>
          </a:p>
        </p:txBody>
      </p:sp>
      <p:sp>
        <p:nvSpPr>
          <p:cNvPr id="3" name="Obdélník 2"/>
          <p:cNvSpPr/>
          <p:nvPr/>
        </p:nvSpPr>
        <p:spPr>
          <a:xfrm>
            <a:off x="457201" y="1509824"/>
            <a:ext cx="8572501" cy="523220"/>
          </a:xfrm>
          <a:prstGeom prst="rect">
            <a:avLst/>
          </a:prstGeom>
        </p:spPr>
        <p:txBody>
          <a:bodyPr wrap="square">
            <a:spAutoFit/>
          </a:bodyPr>
          <a:lstStyle/>
          <a:p>
            <a:pPr>
              <a:defRPr/>
            </a:pPr>
            <a:endParaRPr lang="cs-CZ" altLang="cs-CZ" sz="2800" b="1" dirty="0">
              <a:solidFill>
                <a:srgbClr val="1F497D"/>
              </a:solidFill>
            </a:endParaRPr>
          </a:p>
        </p:txBody>
      </p:sp>
    </p:spTree>
    <p:extLst>
      <p:ext uri="{BB962C8B-B14F-4D97-AF65-F5344CB8AC3E}">
        <p14:creationId xmlns:p14="http://schemas.microsoft.com/office/powerpoint/2010/main" val="2568497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28650" y="184261"/>
            <a:ext cx="7886700" cy="1325563"/>
          </a:xfrm>
        </p:spPr>
        <p:txBody>
          <a:bodyPr>
            <a:noAutofit/>
          </a:bodyPr>
          <a:lstStyle/>
          <a:p>
            <a:pPr algn="ctr"/>
            <a:r>
              <a:rPr lang="cs-CZ" altLang="cs-CZ" sz="3200" b="1" dirty="0">
                <a:solidFill>
                  <a:srgbClr val="C00000"/>
                </a:solidFill>
                <a:latin typeface="+mn-lt"/>
              </a:rPr>
              <a:t>Spotřební funkce</a:t>
            </a:r>
            <a:endParaRPr lang="cs-CZ" sz="3600" b="1" dirty="0">
              <a:solidFill>
                <a:srgbClr val="C00000"/>
              </a:solidFill>
              <a:latin typeface="+mn-lt"/>
            </a:endParaRPr>
          </a:p>
        </p:txBody>
      </p:sp>
      <p:sp>
        <p:nvSpPr>
          <p:cNvPr id="5" name="Zástupný text 4">
            <a:extLst>
              <a:ext uri="{FF2B5EF4-FFF2-40B4-BE49-F238E27FC236}">
                <a16:creationId xmlns:a16="http://schemas.microsoft.com/office/drawing/2014/main" id="{5062BA04-B7DA-4388-81E8-9F6DE19946D4}"/>
              </a:ext>
            </a:extLst>
          </p:cNvPr>
          <p:cNvSpPr>
            <a:spLocks noGrp="1"/>
          </p:cNvSpPr>
          <p:nvPr>
            <p:ph idx="1"/>
          </p:nvPr>
        </p:nvSpPr>
        <p:spPr>
          <a:xfrm>
            <a:off x="457200" y="1227551"/>
            <a:ext cx="8229600" cy="4898612"/>
          </a:xfrm>
        </p:spPr>
        <p:txBody>
          <a:bodyPr>
            <a:normAutofit fontScale="70000" lnSpcReduction="20000"/>
          </a:bodyPr>
          <a:lstStyle/>
          <a:p>
            <a:pPr>
              <a:defRPr/>
            </a:pPr>
            <a:r>
              <a:rPr lang="cs-CZ" altLang="cs-CZ" sz="3600" dirty="0"/>
              <a:t>Spotřební funkce ve </a:t>
            </a:r>
            <a:r>
              <a:rPr lang="cs-CZ" altLang="cs-CZ" sz="3600" b="1" dirty="0"/>
              <a:t>třísektorové ekonomice </a:t>
            </a:r>
            <a:r>
              <a:rPr lang="cs-CZ" altLang="cs-CZ" sz="3600" dirty="0"/>
              <a:t>bude složitější o vliv vlády, kdy musíme důchod Y očistit o vliv zdanění a také vliv transferových plateb:</a:t>
            </a:r>
          </a:p>
          <a:p>
            <a:pPr marL="0" indent="0" algn="ctr">
              <a:buNone/>
              <a:defRPr/>
            </a:pPr>
            <a:r>
              <a:rPr lang="cs-CZ" altLang="cs-CZ" sz="3600" b="1" dirty="0"/>
              <a:t>C = C</a:t>
            </a:r>
            <a:r>
              <a:rPr lang="cs-CZ" altLang="cs-CZ" sz="3600" b="1" baseline="-25000" dirty="0"/>
              <a:t>A</a:t>
            </a:r>
            <a:r>
              <a:rPr lang="cs-CZ" altLang="cs-CZ" sz="3600" b="1" dirty="0"/>
              <a:t> + </a:t>
            </a:r>
            <a:r>
              <a:rPr lang="cs-CZ" altLang="cs-CZ" sz="3600" b="1" dirty="0" err="1"/>
              <a:t>mpc</a:t>
            </a:r>
            <a:r>
              <a:rPr lang="cs-CZ" altLang="cs-CZ" sz="3600" b="1" dirty="0"/>
              <a:t> (Y – T</a:t>
            </a:r>
            <a:r>
              <a:rPr lang="cs-CZ" altLang="cs-CZ" sz="3600" b="1" baseline="-25000" dirty="0"/>
              <a:t>A</a:t>
            </a:r>
            <a:r>
              <a:rPr lang="cs-CZ" altLang="cs-CZ" sz="3600" b="1" dirty="0"/>
              <a:t> – t * Y + TR)</a:t>
            </a:r>
          </a:p>
          <a:p>
            <a:pPr marL="0" indent="0" algn="ctr">
              <a:spcBef>
                <a:spcPts val="1200"/>
              </a:spcBef>
              <a:buNone/>
              <a:defRPr/>
            </a:pPr>
            <a:r>
              <a:rPr lang="cs-CZ" altLang="cs-CZ" dirty="0"/>
              <a:t>Pokud roznásobíme závorku mezním sklonem ke spotřebě:</a:t>
            </a:r>
          </a:p>
          <a:p>
            <a:pPr marL="0" indent="0" algn="ctr">
              <a:spcBef>
                <a:spcPts val="1200"/>
              </a:spcBef>
              <a:buNone/>
              <a:defRPr/>
            </a:pPr>
            <a:r>
              <a:rPr lang="cs-CZ" altLang="cs-CZ" sz="3600" b="1" dirty="0"/>
              <a:t>C = C</a:t>
            </a:r>
            <a:r>
              <a:rPr lang="cs-CZ" altLang="cs-CZ" sz="3600" b="1" baseline="-25000" dirty="0"/>
              <a:t>A</a:t>
            </a:r>
            <a:r>
              <a:rPr lang="cs-CZ" altLang="cs-CZ" sz="3600" b="1" dirty="0"/>
              <a:t> + </a:t>
            </a:r>
            <a:r>
              <a:rPr lang="cs-CZ" altLang="cs-CZ" sz="3600" b="1" dirty="0" err="1"/>
              <a:t>mpc</a:t>
            </a:r>
            <a:r>
              <a:rPr lang="cs-CZ" altLang="cs-CZ" sz="3600" b="1" dirty="0"/>
              <a:t> * Y – </a:t>
            </a:r>
            <a:r>
              <a:rPr lang="cs-CZ" altLang="cs-CZ" sz="3600" b="1" dirty="0" err="1"/>
              <a:t>mpc</a:t>
            </a:r>
            <a:r>
              <a:rPr lang="cs-CZ" altLang="cs-CZ" sz="3600" b="1" dirty="0"/>
              <a:t> * T</a:t>
            </a:r>
            <a:r>
              <a:rPr lang="cs-CZ" altLang="cs-CZ" sz="3600" b="1" baseline="-25000" dirty="0"/>
              <a:t>A</a:t>
            </a:r>
            <a:r>
              <a:rPr lang="cs-CZ" altLang="cs-CZ" sz="3600" b="1" dirty="0"/>
              <a:t> – </a:t>
            </a:r>
            <a:r>
              <a:rPr lang="cs-CZ" altLang="cs-CZ" sz="3600" b="1" dirty="0" err="1"/>
              <a:t>mpc</a:t>
            </a:r>
            <a:r>
              <a:rPr lang="cs-CZ" altLang="cs-CZ" sz="3600" b="1" dirty="0"/>
              <a:t> * t * Y + </a:t>
            </a:r>
            <a:r>
              <a:rPr lang="cs-CZ" altLang="cs-CZ" sz="3600" b="1" dirty="0" err="1"/>
              <a:t>mpc</a:t>
            </a:r>
            <a:r>
              <a:rPr lang="cs-CZ" altLang="cs-CZ" sz="3600" b="1" dirty="0"/>
              <a:t> * TR</a:t>
            </a:r>
          </a:p>
          <a:p>
            <a:pPr>
              <a:spcBef>
                <a:spcPts val="1200"/>
              </a:spcBef>
              <a:defRPr/>
            </a:pPr>
            <a:r>
              <a:rPr lang="cs-CZ" sz="3600" dirty="0"/>
              <a:t>zavedením </a:t>
            </a:r>
            <a:r>
              <a:rPr lang="cs-CZ" sz="3600" b="1" i="1" dirty="0">
                <a:solidFill>
                  <a:srgbClr val="C00000"/>
                </a:solidFill>
              </a:rPr>
              <a:t>sazby důchodové daně </a:t>
            </a:r>
            <a:r>
              <a:rPr lang="cs-CZ" sz="3600" dirty="0"/>
              <a:t>t se snižují spotřební výdaje, resp. agregátní výdaje v rozsahu – </a:t>
            </a:r>
            <a:r>
              <a:rPr lang="cs-CZ" sz="3600" dirty="0" err="1"/>
              <a:t>mpc</a:t>
            </a:r>
            <a:r>
              <a:rPr lang="cs-CZ" sz="3600" dirty="0"/>
              <a:t>  * t * Y </a:t>
            </a:r>
          </a:p>
          <a:p>
            <a:pPr>
              <a:spcBef>
                <a:spcPts val="1200"/>
              </a:spcBef>
              <a:defRPr/>
            </a:pPr>
            <a:r>
              <a:rPr lang="cs-CZ" sz="3600" b="1" i="1" dirty="0">
                <a:solidFill>
                  <a:srgbClr val="C00000"/>
                </a:solidFill>
              </a:rPr>
              <a:t>autonomní daně </a:t>
            </a:r>
            <a:r>
              <a:rPr lang="cs-CZ" sz="3600" dirty="0"/>
              <a:t>T</a:t>
            </a:r>
            <a:r>
              <a:rPr lang="cs-CZ" sz="3600" baseline="-25000" dirty="0"/>
              <a:t>A</a:t>
            </a:r>
            <a:r>
              <a:rPr lang="cs-CZ" sz="3600" dirty="0"/>
              <a:t> mění spotřební výdaje, resp. agregátní poptávku v rozsahu – </a:t>
            </a:r>
            <a:r>
              <a:rPr lang="cs-CZ" sz="3600" dirty="0" err="1"/>
              <a:t>mpc</a:t>
            </a:r>
            <a:r>
              <a:rPr lang="cs-CZ" sz="3600" dirty="0"/>
              <a:t> * T</a:t>
            </a:r>
            <a:r>
              <a:rPr lang="cs-CZ" sz="3600" baseline="-25000" dirty="0"/>
              <a:t>A</a:t>
            </a:r>
            <a:r>
              <a:rPr lang="cs-CZ" sz="3600" dirty="0"/>
              <a:t>,</a:t>
            </a:r>
          </a:p>
          <a:p>
            <a:pPr>
              <a:defRPr/>
            </a:pPr>
            <a:r>
              <a:rPr lang="cs-CZ" sz="3600" b="1" i="1" dirty="0">
                <a:solidFill>
                  <a:srgbClr val="C00000"/>
                </a:solidFill>
              </a:rPr>
              <a:t>transferové platby </a:t>
            </a:r>
            <a:r>
              <a:rPr lang="cs-CZ" sz="3600" dirty="0"/>
              <a:t>mění spotřební výdaje, resp. AE v rozsahu </a:t>
            </a:r>
            <a:br>
              <a:rPr lang="cs-CZ" sz="3600" dirty="0"/>
            </a:br>
            <a:r>
              <a:rPr lang="cs-CZ" sz="3600" dirty="0" err="1"/>
              <a:t>mpc</a:t>
            </a:r>
            <a:r>
              <a:rPr lang="cs-CZ" sz="3600" dirty="0"/>
              <a:t> * TR </a:t>
            </a:r>
          </a:p>
          <a:p>
            <a:pPr>
              <a:defRPr/>
            </a:pPr>
            <a:endParaRPr lang="en-US" altLang="cs-CZ" sz="3600" b="1" dirty="0">
              <a:solidFill>
                <a:srgbClr val="FF3300"/>
              </a:solidFill>
            </a:endParaRPr>
          </a:p>
          <a:p>
            <a:pPr marL="0" indent="0">
              <a:buNone/>
              <a:defRPr/>
            </a:pPr>
            <a:endParaRPr lang="cs-CZ" altLang="cs-CZ" sz="3600" dirty="0"/>
          </a:p>
          <a:p>
            <a:pPr>
              <a:defRPr/>
            </a:pPr>
            <a:endParaRPr lang="cs-CZ" altLang="cs-CZ" sz="3600" dirty="0"/>
          </a:p>
          <a:p>
            <a:pPr>
              <a:defRPr/>
            </a:pPr>
            <a:endParaRPr lang="cs-CZ" altLang="cs-CZ" sz="3600" dirty="0"/>
          </a:p>
          <a:p>
            <a:pPr>
              <a:defRPr/>
            </a:pPr>
            <a:endParaRPr lang="cs-CZ" altLang="cs-CZ" sz="3600" dirty="0"/>
          </a:p>
          <a:p>
            <a:pPr>
              <a:buFont typeface="Wingdings" panose="05000000000000000000" pitchFamily="2" charset="2"/>
              <a:buNone/>
              <a:defRPr/>
            </a:pPr>
            <a:endParaRPr lang="cs-CZ" altLang="cs-CZ" sz="3600" b="1" dirty="0">
              <a:solidFill>
                <a:srgbClr val="7030A0"/>
              </a:solidFill>
            </a:endParaRPr>
          </a:p>
        </p:txBody>
      </p:sp>
      <p:sp>
        <p:nvSpPr>
          <p:cNvPr id="3" name="Obdélník 2"/>
          <p:cNvSpPr/>
          <p:nvPr/>
        </p:nvSpPr>
        <p:spPr>
          <a:xfrm>
            <a:off x="457201" y="1509824"/>
            <a:ext cx="8572501" cy="523220"/>
          </a:xfrm>
          <a:prstGeom prst="rect">
            <a:avLst/>
          </a:prstGeom>
        </p:spPr>
        <p:txBody>
          <a:bodyPr wrap="square">
            <a:spAutoFit/>
          </a:bodyPr>
          <a:lstStyle/>
          <a:p>
            <a:pPr>
              <a:defRPr/>
            </a:pPr>
            <a:endParaRPr lang="cs-CZ" altLang="cs-CZ" sz="2800" b="1" dirty="0">
              <a:solidFill>
                <a:srgbClr val="1F497D"/>
              </a:solidFill>
            </a:endParaRPr>
          </a:p>
        </p:txBody>
      </p:sp>
    </p:spTree>
    <p:extLst>
      <p:ext uri="{BB962C8B-B14F-4D97-AF65-F5344CB8AC3E}">
        <p14:creationId xmlns:p14="http://schemas.microsoft.com/office/powerpoint/2010/main" val="24500623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28650" y="365127"/>
            <a:ext cx="7886700" cy="1043260"/>
          </a:xfrm>
        </p:spPr>
        <p:txBody>
          <a:bodyPr>
            <a:noAutofit/>
          </a:bodyPr>
          <a:lstStyle/>
          <a:p>
            <a:pPr algn="ctr"/>
            <a:r>
              <a:rPr lang="cs-CZ" altLang="cs-CZ" sz="3200" b="1" dirty="0">
                <a:solidFill>
                  <a:srgbClr val="C00000"/>
                </a:solidFill>
                <a:latin typeface="+mn-lt"/>
              </a:rPr>
              <a:t>Agregátní výdaje</a:t>
            </a:r>
            <a:endParaRPr lang="cs-CZ" sz="4000" b="1" dirty="0">
              <a:solidFill>
                <a:srgbClr val="C00000"/>
              </a:solidFill>
              <a:latin typeface="+mn-lt"/>
            </a:endParaRPr>
          </a:p>
        </p:txBody>
      </p:sp>
      <p:sp>
        <p:nvSpPr>
          <p:cNvPr id="5" name="Zástupný text 4">
            <a:extLst>
              <a:ext uri="{FF2B5EF4-FFF2-40B4-BE49-F238E27FC236}">
                <a16:creationId xmlns:a16="http://schemas.microsoft.com/office/drawing/2014/main" id="{5062BA04-B7DA-4388-81E8-9F6DE19946D4}"/>
              </a:ext>
            </a:extLst>
          </p:cNvPr>
          <p:cNvSpPr>
            <a:spLocks noGrp="1"/>
          </p:cNvSpPr>
          <p:nvPr>
            <p:ph idx="1"/>
          </p:nvPr>
        </p:nvSpPr>
        <p:spPr>
          <a:xfrm>
            <a:off x="457200" y="1227551"/>
            <a:ext cx="8229600" cy="4898612"/>
          </a:xfrm>
        </p:spPr>
        <p:txBody>
          <a:bodyPr>
            <a:normAutofit fontScale="70000" lnSpcReduction="20000"/>
          </a:bodyPr>
          <a:lstStyle/>
          <a:p>
            <a:pPr>
              <a:defRPr/>
            </a:pPr>
            <a:r>
              <a:rPr lang="cs-CZ" altLang="cs-CZ" sz="3600" b="1" dirty="0">
                <a:solidFill>
                  <a:srgbClr val="C00000"/>
                </a:solidFill>
              </a:rPr>
              <a:t>Agregátní výdaje </a:t>
            </a:r>
            <a:r>
              <a:rPr lang="cs-CZ" altLang="cs-CZ" sz="3600" dirty="0"/>
              <a:t>= výdaje domácností, firem a státu:</a:t>
            </a:r>
          </a:p>
          <a:p>
            <a:pPr marL="0" indent="0" algn="ctr">
              <a:spcBef>
                <a:spcPts val="1800"/>
              </a:spcBef>
              <a:buNone/>
              <a:defRPr/>
            </a:pPr>
            <a:r>
              <a:rPr lang="cs-CZ" altLang="cs-CZ" sz="3600" b="1" dirty="0"/>
              <a:t>AE = C</a:t>
            </a:r>
            <a:r>
              <a:rPr lang="cs-CZ" altLang="cs-CZ" sz="3600" b="1" baseline="-25000" dirty="0"/>
              <a:t>A</a:t>
            </a:r>
            <a:r>
              <a:rPr lang="cs-CZ" altLang="cs-CZ" sz="3600" b="1" dirty="0"/>
              <a:t> + </a:t>
            </a:r>
            <a:r>
              <a:rPr lang="cs-CZ" altLang="cs-CZ" sz="3600" b="1" dirty="0" err="1"/>
              <a:t>mpc</a:t>
            </a:r>
            <a:r>
              <a:rPr lang="cs-CZ" altLang="cs-CZ" sz="3600" b="1" dirty="0"/>
              <a:t> * Y – </a:t>
            </a:r>
            <a:r>
              <a:rPr lang="cs-CZ" altLang="cs-CZ" sz="3600" b="1" dirty="0" err="1"/>
              <a:t>mpc</a:t>
            </a:r>
            <a:r>
              <a:rPr lang="cs-CZ" altLang="cs-CZ" sz="3600" b="1" dirty="0"/>
              <a:t> * T</a:t>
            </a:r>
            <a:r>
              <a:rPr lang="cs-CZ" altLang="cs-CZ" sz="3600" b="1" baseline="-25000" dirty="0"/>
              <a:t>A</a:t>
            </a:r>
            <a:r>
              <a:rPr lang="cs-CZ" altLang="cs-CZ" sz="3600" b="1" dirty="0"/>
              <a:t> – </a:t>
            </a:r>
            <a:r>
              <a:rPr lang="cs-CZ" altLang="cs-CZ" sz="3600" b="1" dirty="0" err="1"/>
              <a:t>mpc</a:t>
            </a:r>
            <a:r>
              <a:rPr lang="cs-CZ" altLang="cs-CZ" sz="3600" b="1" dirty="0"/>
              <a:t> * t * Y + </a:t>
            </a:r>
            <a:r>
              <a:rPr lang="cs-CZ" altLang="cs-CZ" sz="3600" b="1" dirty="0" err="1"/>
              <a:t>mpc</a:t>
            </a:r>
            <a:r>
              <a:rPr lang="cs-CZ" altLang="cs-CZ" sz="3600" b="1" dirty="0"/>
              <a:t> * TR + I + G</a:t>
            </a:r>
          </a:p>
          <a:p>
            <a:pPr>
              <a:spcBef>
                <a:spcPts val="1800"/>
              </a:spcBef>
              <a:defRPr/>
            </a:pPr>
            <a:r>
              <a:rPr lang="cs-CZ" sz="3600" dirty="0"/>
              <a:t>Potom </a:t>
            </a:r>
            <a:r>
              <a:rPr lang="cs-CZ" sz="3600" b="1" dirty="0">
                <a:solidFill>
                  <a:srgbClr val="C00000"/>
                </a:solidFill>
              </a:rPr>
              <a:t>autonomní výdaje </a:t>
            </a:r>
            <a:r>
              <a:rPr lang="cs-CZ" sz="3600" dirty="0"/>
              <a:t>(nezávisí na důchodu) budou: </a:t>
            </a:r>
          </a:p>
          <a:p>
            <a:pPr marL="0" indent="0" algn="ctr">
              <a:spcBef>
                <a:spcPts val="1800"/>
              </a:spcBef>
              <a:buNone/>
              <a:defRPr/>
            </a:pPr>
            <a:r>
              <a:rPr lang="cs-CZ" altLang="cs-CZ" sz="3600" b="1" dirty="0"/>
              <a:t>A</a:t>
            </a:r>
            <a:r>
              <a:rPr lang="cs-CZ" altLang="cs-CZ" sz="3600" b="1" baseline="-25000" dirty="0"/>
              <a:t>A</a:t>
            </a:r>
            <a:r>
              <a:rPr lang="cs-CZ" altLang="cs-CZ" sz="3600" b="1" dirty="0"/>
              <a:t> = C</a:t>
            </a:r>
            <a:r>
              <a:rPr lang="cs-CZ" altLang="cs-CZ" sz="3600" b="1" baseline="-25000" dirty="0"/>
              <a:t>A</a:t>
            </a:r>
            <a:r>
              <a:rPr lang="cs-CZ" altLang="cs-CZ" sz="3600" b="1" dirty="0"/>
              <a:t> – </a:t>
            </a:r>
            <a:r>
              <a:rPr lang="cs-CZ" altLang="cs-CZ" sz="3600" b="1" dirty="0" err="1"/>
              <a:t>mpc</a:t>
            </a:r>
            <a:r>
              <a:rPr lang="cs-CZ" altLang="cs-CZ" sz="3600" b="1" dirty="0"/>
              <a:t> * T</a:t>
            </a:r>
            <a:r>
              <a:rPr lang="cs-CZ" altLang="cs-CZ" sz="3600" b="1" baseline="-25000" dirty="0"/>
              <a:t>A</a:t>
            </a:r>
            <a:r>
              <a:rPr lang="cs-CZ" altLang="cs-CZ" sz="3600" b="1" dirty="0"/>
              <a:t>  + </a:t>
            </a:r>
            <a:r>
              <a:rPr lang="cs-CZ" altLang="cs-CZ" sz="3600" b="1" dirty="0" err="1"/>
              <a:t>mpc</a:t>
            </a:r>
            <a:r>
              <a:rPr lang="cs-CZ" altLang="cs-CZ" sz="3600" b="1" dirty="0"/>
              <a:t> * TR + I + G</a:t>
            </a:r>
          </a:p>
          <a:p>
            <a:pPr>
              <a:spcBef>
                <a:spcPts val="1800"/>
              </a:spcBef>
              <a:defRPr/>
            </a:pPr>
            <a:r>
              <a:rPr lang="cs-CZ" sz="3600" u="sng" dirty="0"/>
              <a:t>Autonomní budou </a:t>
            </a:r>
            <a:r>
              <a:rPr lang="cs-CZ" sz="3600" dirty="0"/>
              <a:t>– část spotřeby, autonomní daně, vládní výdaje a investiční výdaje</a:t>
            </a:r>
          </a:p>
          <a:p>
            <a:pPr>
              <a:spcBef>
                <a:spcPts val="1800"/>
              </a:spcBef>
              <a:defRPr/>
            </a:pPr>
            <a:r>
              <a:rPr lang="cs-CZ" sz="3600" dirty="0"/>
              <a:t>Agregátní výdaje se potom dají vyjádřit také takto:</a:t>
            </a:r>
          </a:p>
          <a:p>
            <a:pPr marL="0" indent="0" algn="ctr">
              <a:spcBef>
                <a:spcPts val="1800"/>
              </a:spcBef>
              <a:buNone/>
              <a:defRPr/>
            </a:pPr>
            <a:r>
              <a:rPr lang="cs-CZ" altLang="cs-CZ" sz="3600" b="1" dirty="0"/>
              <a:t>AE = A</a:t>
            </a:r>
            <a:r>
              <a:rPr lang="cs-CZ" altLang="cs-CZ" sz="3600" b="1" baseline="-25000" dirty="0"/>
              <a:t>A</a:t>
            </a:r>
            <a:r>
              <a:rPr lang="cs-CZ" altLang="cs-CZ" sz="3600" b="1" dirty="0"/>
              <a:t> + </a:t>
            </a:r>
            <a:r>
              <a:rPr lang="cs-CZ" altLang="cs-CZ" sz="3600" b="1" dirty="0" err="1"/>
              <a:t>mpc</a:t>
            </a:r>
            <a:r>
              <a:rPr lang="cs-CZ" altLang="cs-CZ" sz="3600" b="1" dirty="0"/>
              <a:t> * Y – </a:t>
            </a:r>
            <a:r>
              <a:rPr lang="cs-CZ" altLang="cs-CZ" sz="3600" b="1" dirty="0" err="1"/>
              <a:t>mpc</a:t>
            </a:r>
            <a:r>
              <a:rPr lang="cs-CZ" altLang="cs-CZ" sz="3600" b="1" dirty="0"/>
              <a:t> * t * Y</a:t>
            </a:r>
          </a:p>
          <a:p>
            <a:pPr>
              <a:spcBef>
                <a:spcPts val="1800"/>
              </a:spcBef>
              <a:defRPr/>
            </a:pPr>
            <a:r>
              <a:rPr lang="cs-CZ" sz="3600" dirty="0"/>
              <a:t>Pokud vytkneme Y a </a:t>
            </a:r>
            <a:r>
              <a:rPr lang="cs-CZ" sz="3600" dirty="0" err="1"/>
              <a:t>mpc</a:t>
            </a:r>
            <a:r>
              <a:rPr lang="cs-CZ" sz="3600" dirty="0"/>
              <a:t>, rovnici AE můžeme zapsat</a:t>
            </a:r>
          </a:p>
          <a:p>
            <a:pPr marL="0" indent="0" algn="ctr">
              <a:spcBef>
                <a:spcPts val="1800"/>
              </a:spcBef>
              <a:buNone/>
              <a:defRPr/>
            </a:pPr>
            <a:r>
              <a:rPr lang="cs-CZ" altLang="cs-CZ" sz="3600" b="1" dirty="0"/>
              <a:t>AE = A</a:t>
            </a:r>
            <a:r>
              <a:rPr lang="cs-CZ" altLang="cs-CZ" sz="3600" b="1" baseline="-25000" dirty="0"/>
              <a:t>A</a:t>
            </a:r>
            <a:r>
              <a:rPr lang="cs-CZ" altLang="cs-CZ" sz="3600" b="1" dirty="0"/>
              <a:t> + </a:t>
            </a:r>
            <a:r>
              <a:rPr lang="cs-CZ" altLang="cs-CZ" sz="3600" b="1" dirty="0" err="1"/>
              <a:t>mpc</a:t>
            </a:r>
            <a:r>
              <a:rPr lang="cs-CZ" altLang="cs-CZ" sz="3600" b="1" dirty="0"/>
              <a:t> * (1 – t) * Y</a:t>
            </a:r>
          </a:p>
          <a:p>
            <a:pPr marL="0" indent="0">
              <a:buNone/>
              <a:defRPr/>
            </a:pPr>
            <a:endParaRPr lang="cs-CZ" sz="3600" dirty="0"/>
          </a:p>
          <a:p>
            <a:pPr>
              <a:defRPr/>
            </a:pPr>
            <a:endParaRPr lang="en-US" altLang="cs-CZ" sz="3600" b="1" dirty="0">
              <a:solidFill>
                <a:srgbClr val="FF3300"/>
              </a:solidFill>
            </a:endParaRPr>
          </a:p>
          <a:p>
            <a:pPr marL="0" indent="0">
              <a:buNone/>
              <a:defRPr/>
            </a:pPr>
            <a:endParaRPr lang="cs-CZ" altLang="cs-CZ" sz="3600" dirty="0"/>
          </a:p>
          <a:p>
            <a:pPr>
              <a:defRPr/>
            </a:pPr>
            <a:endParaRPr lang="cs-CZ" altLang="cs-CZ" sz="3600" dirty="0"/>
          </a:p>
          <a:p>
            <a:pPr>
              <a:defRPr/>
            </a:pPr>
            <a:endParaRPr lang="cs-CZ" altLang="cs-CZ" sz="3600" dirty="0"/>
          </a:p>
          <a:p>
            <a:pPr>
              <a:defRPr/>
            </a:pPr>
            <a:endParaRPr lang="cs-CZ" altLang="cs-CZ" sz="3600" dirty="0"/>
          </a:p>
          <a:p>
            <a:pPr>
              <a:buFont typeface="Wingdings" panose="05000000000000000000" pitchFamily="2" charset="2"/>
              <a:buNone/>
              <a:defRPr/>
            </a:pPr>
            <a:endParaRPr lang="cs-CZ" altLang="cs-CZ" sz="3600" b="1" dirty="0">
              <a:solidFill>
                <a:srgbClr val="7030A0"/>
              </a:solidFill>
            </a:endParaRPr>
          </a:p>
        </p:txBody>
      </p:sp>
      <p:sp>
        <p:nvSpPr>
          <p:cNvPr id="3" name="Obdélník 2"/>
          <p:cNvSpPr/>
          <p:nvPr/>
        </p:nvSpPr>
        <p:spPr>
          <a:xfrm>
            <a:off x="457201" y="1509824"/>
            <a:ext cx="8572501" cy="523220"/>
          </a:xfrm>
          <a:prstGeom prst="rect">
            <a:avLst/>
          </a:prstGeom>
        </p:spPr>
        <p:txBody>
          <a:bodyPr wrap="square">
            <a:spAutoFit/>
          </a:bodyPr>
          <a:lstStyle/>
          <a:p>
            <a:pPr>
              <a:defRPr/>
            </a:pPr>
            <a:endParaRPr lang="cs-CZ" altLang="cs-CZ" sz="2800" b="1" dirty="0">
              <a:solidFill>
                <a:srgbClr val="1F497D"/>
              </a:solidFill>
            </a:endParaRPr>
          </a:p>
        </p:txBody>
      </p:sp>
    </p:spTree>
    <p:extLst>
      <p:ext uri="{BB962C8B-B14F-4D97-AF65-F5344CB8AC3E}">
        <p14:creationId xmlns:p14="http://schemas.microsoft.com/office/powerpoint/2010/main" val="28343209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628650" y="365127"/>
            <a:ext cx="7886700" cy="1144696"/>
          </a:xfrm>
        </p:spPr>
        <p:txBody>
          <a:bodyPr>
            <a:noAutofit/>
          </a:bodyPr>
          <a:lstStyle/>
          <a:p>
            <a:pPr algn="ctr"/>
            <a:r>
              <a:rPr lang="cs-CZ" altLang="cs-CZ" sz="3200" b="1" dirty="0">
                <a:solidFill>
                  <a:srgbClr val="C00000"/>
                </a:solidFill>
                <a:latin typeface="+mn-lt"/>
              </a:rPr>
              <a:t>Agregátní výdaje</a:t>
            </a:r>
            <a:endParaRPr lang="cs-CZ" sz="4000" b="1" dirty="0">
              <a:solidFill>
                <a:srgbClr val="C00000"/>
              </a:solidFill>
              <a:latin typeface="+mn-lt"/>
            </a:endParaRPr>
          </a:p>
        </p:txBody>
      </p:sp>
      <p:sp>
        <p:nvSpPr>
          <p:cNvPr id="5" name="Zástupný text 4">
            <a:extLst>
              <a:ext uri="{FF2B5EF4-FFF2-40B4-BE49-F238E27FC236}">
                <a16:creationId xmlns:a16="http://schemas.microsoft.com/office/drawing/2014/main" id="{5062BA04-B7DA-4388-81E8-9F6DE19946D4}"/>
              </a:ext>
            </a:extLst>
          </p:cNvPr>
          <p:cNvSpPr>
            <a:spLocks noGrp="1"/>
          </p:cNvSpPr>
          <p:nvPr>
            <p:ph idx="1"/>
          </p:nvPr>
        </p:nvSpPr>
        <p:spPr>
          <a:xfrm>
            <a:off x="457200" y="1227551"/>
            <a:ext cx="8229600" cy="4898612"/>
          </a:xfrm>
        </p:spPr>
        <p:txBody>
          <a:bodyPr>
            <a:normAutofit/>
          </a:bodyPr>
          <a:lstStyle/>
          <a:p>
            <a:pPr indent="-457200">
              <a:defRPr/>
            </a:pPr>
            <a:r>
              <a:rPr lang="cs-CZ" altLang="cs-CZ" sz="2800" b="1" dirty="0">
                <a:solidFill>
                  <a:schemeClr val="tx1"/>
                </a:solidFill>
              </a:rPr>
              <a:t>Křivka</a:t>
            </a:r>
            <a:r>
              <a:rPr lang="cs-CZ" altLang="cs-CZ" sz="2800" dirty="0">
                <a:solidFill>
                  <a:schemeClr val="tx1"/>
                </a:solidFill>
              </a:rPr>
              <a:t> </a:t>
            </a:r>
            <a:r>
              <a:rPr lang="cs-CZ" altLang="cs-CZ" sz="2800" b="1" dirty="0">
                <a:solidFill>
                  <a:schemeClr val="tx1"/>
                </a:solidFill>
              </a:rPr>
              <a:t>AE</a:t>
            </a:r>
            <a:r>
              <a:rPr lang="cs-CZ" altLang="cs-CZ" sz="2800" dirty="0">
                <a:solidFill>
                  <a:schemeClr val="tx1"/>
                </a:solidFill>
              </a:rPr>
              <a:t> je vlivem TA, TR a G posunuta směrem </a:t>
            </a:r>
            <a:r>
              <a:rPr lang="cs-CZ" altLang="cs-CZ" sz="2800" b="1" dirty="0">
                <a:solidFill>
                  <a:schemeClr val="tx1"/>
                </a:solidFill>
              </a:rPr>
              <a:t>nahoru</a:t>
            </a:r>
            <a:r>
              <a:rPr lang="cs-CZ" altLang="cs-CZ" sz="2800" dirty="0">
                <a:solidFill>
                  <a:schemeClr val="tx1"/>
                </a:solidFill>
              </a:rPr>
              <a:t> ve srovnání s AE ve 2-sektorovém modelu.</a:t>
            </a:r>
          </a:p>
          <a:p>
            <a:pPr indent="-457200">
              <a:defRPr/>
            </a:pPr>
            <a:r>
              <a:rPr lang="cs-CZ" altLang="cs-CZ" sz="2800" dirty="0">
                <a:solidFill>
                  <a:schemeClr val="tx1"/>
                </a:solidFill>
              </a:rPr>
              <a:t>Křivka je také </a:t>
            </a:r>
            <a:r>
              <a:rPr lang="cs-CZ" altLang="cs-CZ" sz="2800" b="1" dirty="0">
                <a:solidFill>
                  <a:schemeClr val="tx1"/>
                </a:solidFill>
              </a:rPr>
              <a:t>plošší vlivem sazby důchodové daně (t).</a:t>
            </a:r>
          </a:p>
          <a:p>
            <a:pPr indent="-457200">
              <a:defRPr/>
            </a:pPr>
            <a:r>
              <a:rPr lang="cs-CZ" altLang="cs-CZ" sz="2800" dirty="0">
                <a:solidFill>
                  <a:schemeClr val="tx1"/>
                </a:solidFill>
              </a:rPr>
              <a:t>Rovnovážný produkt v 3-sektorové ekonomice určíme z:</a:t>
            </a:r>
          </a:p>
        </p:txBody>
      </p:sp>
      <p:sp>
        <p:nvSpPr>
          <p:cNvPr id="3" name="Obdélník 2"/>
          <p:cNvSpPr/>
          <p:nvPr/>
        </p:nvSpPr>
        <p:spPr>
          <a:xfrm>
            <a:off x="457201" y="1509824"/>
            <a:ext cx="8572501" cy="523220"/>
          </a:xfrm>
          <a:prstGeom prst="rect">
            <a:avLst/>
          </a:prstGeom>
        </p:spPr>
        <p:txBody>
          <a:bodyPr wrap="square">
            <a:spAutoFit/>
          </a:bodyPr>
          <a:lstStyle/>
          <a:p>
            <a:pPr>
              <a:defRPr/>
            </a:pPr>
            <a:endParaRPr lang="cs-CZ" altLang="cs-CZ" sz="2800" b="1" dirty="0">
              <a:solidFill>
                <a:srgbClr val="1F497D"/>
              </a:solidFill>
            </a:endParaRPr>
          </a:p>
        </p:txBody>
      </p:sp>
      <p:pic>
        <p:nvPicPr>
          <p:cNvPr id="4" name="Obrázek 3">
            <a:extLst>
              <a:ext uri="{FF2B5EF4-FFF2-40B4-BE49-F238E27FC236}">
                <a16:creationId xmlns:a16="http://schemas.microsoft.com/office/drawing/2014/main" id="{2A57BC3D-A900-4123-81A8-2A4450653BF7}"/>
              </a:ext>
            </a:extLst>
          </p:cNvPr>
          <p:cNvPicPr>
            <a:picLocks noChangeAspect="1"/>
          </p:cNvPicPr>
          <p:nvPr/>
        </p:nvPicPr>
        <p:blipFill rotWithShape="1">
          <a:blip r:embed="rId3"/>
          <a:srcRect l="27770" t="41576" r="27000" b="-696"/>
          <a:stretch/>
        </p:blipFill>
        <p:spPr>
          <a:xfrm>
            <a:off x="2698296" y="3570744"/>
            <a:ext cx="3747408" cy="2555421"/>
          </a:xfrm>
          <a:prstGeom prst="rect">
            <a:avLst/>
          </a:prstGeom>
        </p:spPr>
      </p:pic>
    </p:spTree>
    <p:extLst>
      <p:ext uri="{BB962C8B-B14F-4D97-AF65-F5344CB8AC3E}">
        <p14:creationId xmlns:p14="http://schemas.microsoft.com/office/powerpoint/2010/main" val="33089902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986A8D8-F6AD-4F41-A275-1B1C82DC62B7}"/>
              </a:ext>
            </a:extLst>
          </p:cNvPr>
          <p:cNvSpPr>
            <a:spLocks noGrp="1" noChangeArrowheads="1"/>
          </p:cNvSpPr>
          <p:nvPr>
            <p:ph type="title"/>
          </p:nvPr>
        </p:nvSpPr>
        <p:spPr>
          <a:xfrm>
            <a:off x="485775" y="565150"/>
            <a:ext cx="8229600" cy="1143000"/>
          </a:xfrm>
        </p:spPr>
        <p:txBody>
          <a:bodyPr>
            <a:normAutofit/>
          </a:bodyPr>
          <a:lstStyle/>
          <a:p>
            <a:pPr algn="ctr"/>
            <a:r>
              <a:rPr lang="cs-CZ" altLang="cs-CZ" sz="3600" b="1" dirty="0">
                <a:solidFill>
                  <a:srgbClr val="C00000"/>
                </a:solidFill>
                <a:latin typeface="+mn-lt"/>
              </a:rPr>
              <a:t>Křivka agregátních výdajů v třísektorovém modelu</a:t>
            </a:r>
            <a:endParaRPr lang="en-US" altLang="cs-CZ" sz="3600" b="1" dirty="0">
              <a:solidFill>
                <a:srgbClr val="C00000"/>
              </a:solidFill>
              <a:latin typeface="+mn-lt"/>
            </a:endParaRPr>
          </a:p>
        </p:txBody>
      </p:sp>
      <p:sp>
        <p:nvSpPr>
          <p:cNvPr id="45060" name="Line 4">
            <a:extLst>
              <a:ext uri="{FF2B5EF4-FFF2-40B4-BE49-F238E27FC236}">
                <a16:creationId xmlns:a16="http://schemas.microsoft.com/office/drawing/2014/main" id="{DDF0813D-35B3-4672-A45F-1B00E509CD1B}"/>
              </a:ext>
            </a:extLst>
          </p:cNvPr>
          <p:cNvSpPr>
            <a:spLocks noChangeShapeType="1"/>
          </p:cNvSpPr>
          <p:nvPr/>
        </p:nvSpPr>
        <p:spPr bwMode="auto">
          <a:xfrm>
            <a:off x="611188" y="2276477"/>
            <a:ext cx="0" cy="36734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1" name="Line 5">
            <a:extLst>
              <a:ext uri="{FF2B5EF4-FFF2-40B4-BE49-F238E27FC236}">
                <a16:creationId xmlns:a16="http://schemas.microsoft.com/office/drawing/2014/main" id="{0147C53A-9F22-4675-850A-3BB44624B6A7}"/>
              </a:ext>
            </a:extLst>
          </p:cNvPr>
          <p:cNvSpPr>
            <a:spLocks noChangeShapeType="1"/>
          </p:cNvSpPr>
          <p:nvPr/>
        </p:nvSpPr>
        <p:spPr bwMode="auto">
          <a:xfrm>
            <a:off x="611188" y="5949950"/>
            <a:ext cx="64817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2" name="Line 6">
            <a:extLst>
              <a:ext uri="{FF2B5EF4-FFF2-40B4-BE49-F238E27FC236}">
                <a16:creationId xmlns:a16="http://schemas.microsoft.com/office/drawing/2014/main" id="{A570D79C-7CFB-430A-8302-2BBC3DCC5F95}"/>
              </a:ext>
            </a:extLst>
          </p:cNvPr>
          <p:cNvSpPr>
            <a:spLocks noChangeShapeType="1"/>
          </p:cNvSpPr>
          <p:nvPr/>
        </p:nvSpPr>
        <p:spPr bwMode="auto">
          <a:xfrm flipV="1">
            <a:off x="611190" y="2492377"/>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3" name="Text Box 7">
            <a:extLst>
              <a:ext uri="{FF2B5EF4-FFF2-40B4-BE49-F238E27FC236}">
                <a16:creationId xmlns:a16="http://schemas.microsoft.com/office/drawing/2014/main" id="{2C2FDB4E-93E7-4A09-BDE9-47CC6DCD4A63}"/>
              </a:ext>
            </a:extLst>
          </p:cNvPr>
          <p:cNvSpPr txBox="1">
            <a:spLocks noChangeArrowheads="1"/>
          </p:cNvSpPr>
          <p:nvPr/>
        </p:nvSpPr>
        <p:spPr bwMode="auto">
          <a:xfrm>
            <a:off x="4067175" y="19891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cs typeface="+mn-cs"/>
              </a:rPr>
              <a:t>45</a:t>
            </a:r>
            <a:r>
              <a:rPr lang="en-US" altLang="cs-CZ" sz="1800" kern="1200">
                <a:solidFill>
                  <a:srgbClr val="292929"/>
                </a:solidFill>
                <a:ea typeface="+mn-ea"/>
                <a:cs typeface="Arial" panose="020B0604020202020204" pitchFamily="34" charset="0"/>
              </a:rPr>
              <a:t>°</a:t>
            </a:r>
            <a:r>
              <a:rPr lang="cs-CZ" altLang="cs-CZ" sz="1800" kern="1200">
                <a:solidFill>
                  <a:srgbClr val="292929"/>
                </a:solidFill>
                <a:ea typeface="+mn-ea"/>
                <a:cs typeface="Arial" panose="020B0604020202020204" pitchFamily="34" charset="0"/>
              </a:rPr>
              <a:t> (Y=AE)</a:t>
            </a:r>
            <a:endParaRPr lang="en-US" altLang="cs-CZ" sz="1800" kern="1200">
              <a:solidFill>
                <a:srgbClr val="292929"/>
              </a:solidFill>
              <a:ea typeface="+mn-ea"/>
              <a:cs typeface="Arial" panose="020B0604020202020204" pitchFamily="34" charset="0"/>
            </a:endParaRPr>
          </a:p>
        </p:txBody>
      </p:sp>
      <p:sp>
        <p:nvSpPr>
          <p:cNvPr id="45064" name="Text Box 8">
            <a:extLst>
              <a:ext uri="{FF2B5EF4-FFF2-40B4-BE49-F238E27FC236}">
                <a16:creationId xmlns:a16="http://schemas.microsoft.com/office/drawing/2014/main" id="{1C22EE5A-212E-4979-8660-5241172DF08F}"/>
              </a:ext>
            </a:extLst>
          </p:cNvPr>
          <p:cNvSpPr txBox="1">
            <a:spLocks noChangeArrowheads="1"/>
          </p:cNvSpPr>
          <p:nvPr/>
        </p:nvSpPr>
        <p:spPr bwMode="auto">
          <a:xfrm>
            <a:off x="0" y="184467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2400" kern="1200">
                <a:solidFill>
                  <a:srgbClr val="292929"/>
                </a:solidFill>
                <a:ea typeface="+mn-ea"/>
                <a:cs typeface="+mn-cs"/>
              </a:rPr>
              <a:t>AE</a:t>
            </a:r>
            <a:endParaRPr lang="en-US" altLang="cs-CZ" sz="2400" kern="1200">
              <a:solidFill>
                <a:srgbClr val="292929"/>
              </a:solidFill>
              <a:ea typeface="+mn-ea"/>
              <a:cs typeface="+mn-cs"/>
            </a:endParaRPr>
          </a:p>
        </p:txBody>
      </p:sp>
      <p:sp>
        <p:nvSpPr>
          <p:cNvPr id="45065" name="Text Box 9">
            <a:extLst>
              <a:ext uri="{FF2B5EF4-FFF2-40B4-BE49-F238E27FC236}">
                <a16:creationId xmlns:a16="http://schemas.microsoft.com/office/drawing/2014/main" id="{46B9D162-796D-40E5-B356-32A58A2C38FC}"/>
              </a:ext>
            </a:extLst>
          </p:cNvPr>
          <p:cNvSpPr txBox="1">
            <a:spLocks noChangeArrowheads="1"/>
          </p:cNvSpPr>
          <p:nvPr/>
        </p:nvSpPr>
        <p:spPr bwMode="auto">
          <a:xfrm>
            <a:off x="7164390"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2400" kern="1200">
                <a:solidFill>
                  <a:srgbClr val="292929"/>
                </a:solidFill>
                <a:ea typeface="+mn-ea"/>
                <a:cs typeface="+mn-cs"/>
              </a:rPr>
              <a:t>Y</a:t>
            </a:r>
            <a:endParaRPr lang="en-US" altLang="cs-CZ" sz="2400" kern="1200">
              <a:solidFill>
                <a:srgbClr val="292929"/>
              </a:solidFill>
              <a:ea typeface="+mn-ea"/>
              <a:cs typeface="+mn-cs"/>
            </a:endParaRPr>
          </a:p>
        </p:txBody>
      </p:sp>
      <p:sp>
        <p:nvSpPr>
          <p:cNvPr id="45066" name="Line 10">
            <a:extLst>
              <a:ext uri="{FF2B5EF4-FFF2-40B4-BE49-F238E27FC236}">
                <a16:creationId xmlns:a16="http://schemas.microsoft.com/office/drawing/2014/main" id="{4797CBA7-F33D-49EB-BE33-971F69381255}"/>
              </a:ext>
            </a:extLst>
          </p:cNvPr>
          <p:cNvSpPr>
            <a:spLocks noChangeShapeType="1"/>
          </p:cNvSpPr>
          <p:nvPr/>
        </p:nvSpPr>
        <p:spPr bwMode="auto">
          <a:xfrm flipV="1">
            <a:off x="611190" y="3213102"/>
            <a:ext cx="4968875" cy="1439863"/>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8" name="Text Box 12">
            <a:extLst>
              <a:ext uri="{FF2B5EF4-FFF2-40B4-BE49-F238E27FC236}">
                <a16:creationId xmlns:a16="http://schemas.microsoft.com/office/drawing/2014/main" id="{2EA897CE-5828-4583-8595-550E69B7395E}"/>
              </a:ext>
            </a:extLst>
          </p:cNvPr>
          <p:cNvSpPr txBox="1">
            <a:spLocks noChangeArrowheads="1"/>
          </p:cNvSpPr>
          <p:nvPr/>
        </p:nvSpPr>
        <p:spPr bwMode="auto">
          <a:xfrm>
            <a:off x="5724527" y="3028950"/>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AE = A</a:t>
            </a:r>
            <a:r>
              <a:rPr lang="cs-CZ" altLang="cs-CZ" sz="1800" b="1" kern="1200" baseline="-25000">
                <a:solidFill>
                  <a:srgbClr val="292929"/>
                </a:solidFill>
                <a:ea typeface="+mn-ea"/>
                <a:cs typeface="+mn-cs"/>
              </a:rPr>
              <a:t>A</a:t>
            </a:r>
            <a:r>
              <a:rPr lang="cs-CZ" altLang="cs-CZ" sz="1800" b="1" kern="1200">
                <a:solidFill>
                  <a:srgbClr val="292929"/>
                </a:solidFill>
                <a:ea typeface="+mn-ea"/>
                <a:cs typeface="+mn-cs"/>
              </a:rPr>
              <a:t> + mpc * (1 – t) * Y </a:t>
            </a:r>
            <a:endParaRPr lang="en-US" altLang="cs-CZ" sz="1800" b="1" kern="1200">
              <a:solidFill>
                <a:srgbClr val="292929"/>
              </a:solidFill>
              <a:ea typeface="+mn-ea"/>
              <a:cs typeface="+mn-cs"/>
            </a:endParaRPr>
          </a:p>
        </p:txBody>
      </p:sp>
      <p:sp>
        <p:nvSpPr>
          <p:cNvPr id="45070" name="Line 14">
            <a:extLst>
              <a:ext uri="{FF2B5EF4-FFF2-40B4-BE49-F238E27FC236}">
                <a16:creationId xmlns:a16="http://schemas.microsoft.com/office/drawing/2014/main" id="{9B0B8D3A-6B9A-4B09-8A43-604170A314E9}"/>
              </a:ext>
            </a:extLst>
          </p:cNvPr>
          <p:cNvSpPr>
            <a:spLocks noChangeShapeType="1"/>
          </p:cNvSpPr>
          <p:nvPr/>
        </p:nvSpPr>
        <p:spPr bwMode="auto">
          <a:xfrm>
            <a:off x="431800" y="4652965"/>
            <a:ext cx="0" cy="1296987"/>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73" name="Text Box 17">
            <a:extLst>
              <a:ext uri="{FF2B5EF4-FFF2-40B4-BE49-F238E27FC236}">
                <a16:creationId xmlns:a16="http://schemas.microsoft.com/office/drawing/2014/main" id="{5C82A144-6E14-4784-B1AF-9D742D4E0658}"/>
              </a:ext>
            </a:extLst>
          </p:cNvPr>
          <p:cNvSpPr txBox="1">
            <a:spLocks noChangeArrowheads="1"/>
          </p:cNvSpPr>
          <p:nvPr/>
        </p:nvSpPr>
        <p:spPr bwMode="auto">
          <a:xfrm>
            <a:off x="0" y="42211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cs typeface="+mn-cs"/>
              </a:rPr>
              <a:t>A</a:t>
            </a:r>
            <a:r>
              <a:rPr lang="cs-CZ" altLang="cs-CZ" sz="1800" kern="1200" baseline="-25000">
                <a:solidFill>
                  <a:srgbClr val="292929"/>
                </a:solidFill>
                <a:ea typeface="+mn-ea"/>
                <a:cs typeface="+mn-cs"/>
              </a:rPr>
              <a:t>A</a:t>
            </a:r>
            <a:endParaRPr lang="en-US" altLang="cs-CZ" sz="1800" kern="1200" baseline="-25000">
              <a:solidFill>
                <a:srgbClr val="292929"/>
              </a:solidFill>
              <a:ea typeface="+mn-ea"/>
              <a:cs typeface="+mn-cs"/>
            </a:endParaRPr>
          </a:p>
        </p:txBody>
      </p:sp>
      <p:cxnSp>
        <p:nvCxnSpPr>
          <p:cNvPr id="20" name="Přímá spojovací čára 19">
            <a:extLst>
              <a:ext uri="{FF2B5EF4-FFF2-40B4-BE49-F238E27FC236}">
                <a16:creationId xmlns:a16="http://schemas.microsoft.com/office/drawing/2014/main" id="{2563A219-7BF8-4D0E-B93C-80F7DDE61E1F}"/>
              </a:ext>
            </a:extLst>
          </p:cNvPr>
          <p:cNvCxnSpPr/>
          <p:nvPr/>
        </p:nvCxnSpPr>
        <p:spPr>
          <a:xfrm rot="5400000">
            <a:off x="1519238" y="5041900"/>
            <a:ext cx="1784350"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236" name="TextovéPole 21">
            <a:extLst>
              <a:ext uri="{FF2B5EF4-FFF2-40B4-BE49-F238E27FC236}">
                <a16:creationId xmlns:a16="http://schemas.microsoft.com/office/drawing/2014/main" id="{432959C2-A6B6-4898-B6BB-C8C2C10CBC00}"/>
              </a:ext>
            </a:extLst>
          </p:cNvPr>
          <p:cNvSpPr txBox="1">
            <a:spLocks noChangeArrowheads="1"/>
          </p:cNvSpPr>
          <p:nvPr/>
        </p:nvSpPr>
        <p:spPr bwMode="auto">
          <a:xfrm>
            <a:off x="2286000" y="5929313"/>
            <a:ext cx="378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000" kern="1200">
                <a:solidFill>
                  <a:srgbClr val="292929"/>
                </a:solidFill>
                <a:ea typeface="+mn-ea"/>
                <a:cs typeface="+mn-cs"/>
              </a:rPr>
              <a:t>Y</a:t>
            </a:r>
            <a:r>
              <a:rPr lang="cs-CZ" altLang="cs-CZ" sz="2000" kern="1200" baseline="-25000">
                <a:solidFill>
                  <a:srgbClr val="292929"/>
                </a:solidFill>
                <a:ea typeface="+mn-ea"/>
                <a:cs typeface="+mn-cs"/>
              </a:rPr>
              <a:t>E </a:t>
            </a:r>
            <a:r>
              <a:rPr lang="cs-CZ" altLang="cs-CZ" sz="2000" kern="1200">
                <a:solidFill>
                  <a:srgbClr val="292929"/>
                </a:solidFill>
                <a:ea typeface="+mn-ea"/>
                <a:cs typeface="+mn-cs"/>
              </a:rPr>
              <a:t>=rovnovážný produkt</a:t>
            </a:r>
            <a:endParaRPr lang="cs-CZ" altLang="cs-CZ" sz="2000" kern="1200" baseline="-25000">
              <a:solidFill>
                <a:srgbClr val="292929"/>
              </a:solidFill>
              <a:ea typeface="+mn-ea"/>
              <a:cs typeface="+mn-cs"/>
            </a:endParaRPr>
          </a:p>
        </p:txBody>
      </p:sp>
      <p:sp>
        <p:nvSpPr>
          <p:cNvPr id="25" name="TextovéPole 21">
            <a:extLst>
              <a:ext uri="{FF2B5EF4-FFF2-40B4-BE49-F238E27FC236}">
                <a16:creationId xmlns:a16="http://schemas.microsoft.com/office/drawing/2014/main" id="{C4EBF8FF-2649-4825-B7AD-847C5D9DBCF5}"/>
              </a:ext>
            </a:extLst>
          </p:cNvPr>
          <p:cNvSpPr txBox="1">
            <a:spLocks noChangeArrowheads="1"/>
          </p:cNvSpPr>
          <p:nvPr/>
        </p:nvSpPr>
        <p:spPr bwMode="auto">
          <a:xfrm>
            <a:off x="2200277" y="3713163"/>
            <a:ext cx="39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000" kern="1200">
                <a:solidFill>
                  <a:srgbClr val="292929"/>
                </a:solidFill>
                <a:ea typeface="+mn-ea"/>
                <a:cs typeface="+mn-cs"/>
              </a:rPr>
              <a:t>E</a:t>
            </a:r>
            <a:endParaRPr lang="cs-CZ" altLang="cs-CZ" sz="2000" kern="1200" baseline="-25000">
              <a:solidFill>
                <a:srgbClr val="292929"/>
              </a:solidFill>
              <a:ea typeface="+mn-ea"/>
              <a:cs typeface="+mn-cs"/>
            </a:endParaRPr>
          </a:p>
        </p:txBody>
      </p:sp>
    </p:spTree>
    <p:extLst>
      <p:ext uri="{BB962C8B-B14F-4D97-AF65-F5344CB8AC3E}">
        <p14:creationId xmlns:p14="http://schemas.microsoft.com/office/powerpoint/2010/main" val="17506784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45066"/>
                                        </p:tgtEl>
                                        <p:attrNameLst>
                                          <p:attrName>style.visibility</p:attrName>
                                        </p:attrNameLst>
                                      </p:cBhvr>
                                      <p:to>
                                        <p:strVal val="visible"/>
                                      </p:to>
                                    </p:set>
                                    <p:animEffect transition="in" filter="wipe(left)">
                                      <p:cBhvr>
                                        <p:cTn id="43" dur="2000"/>
                                        <p:tgtEl>
                                          <p:spTgt spid="4506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5068"/>
                                        </p:tgtEl>
                                        <p:attrNameLst>
                                          <p:attrName>style.visibility</p:attrName>
                                        </p:attrNameLst>
                                      </p:cBhvr>
                                      <p:to>
                                        <p:strVal val="visible"/>
                                      </p:to>
                                    </p:set>
                                    <p:animEffect transition="in" filter="wipe(left)">
                                      <p:cBhvr>
                                        <p:cTn id="46" dur="2000"/>
                                        <p:tgtEl>
                                          <p:spTgt spid="4506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073"/>
                                        </p:tgtEl>
                                        <p:attrNameLst>
                                          <p:attrName>style.visibility</p:attrName>
                                        </p:attrNameLst>
                                      </p:cBhvr>
                                      <p:to>
                                        <p:strVal val="visible"/>
                                      </p:to>
                                    </p:set>
                                    <p:animEffect transition="in" filter="wipe(down)">
                                      <p:cBhvr>
                                        <p:cTn id="54" dur="2000"/>
                                        <p:tgtEl>
                                          <p:spTgt spid="450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1"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2000"/>
                                        <p:tgtEl>
                                          <p:spTgt spid="2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8" presetClass="entr" presetSubtype="0" accel="50000" fill="hold" grpId="0" nodeType="clickEffect">
                                  <p:stCondLst>
                                    <p:cond delay="0"/>
                                  </p:stCondLst>
                                  <p:iterate type="lt">
                                    <p:tmPct val="50000"/>
                                  </p:iterate>
                                  <p:childTnLst>
                                    <p:set>
                                      <p:cBhvr>
                                        <p:cTn id="63" dur="1" fill="hold">
                                          <p:stCondLst>
                                            <p:cond delay="0"/>
                                          </p:stCondLst>
                                        </p:cTn>
                                        <p:tgtEl>
                                          <p:spTgt spid="25"/>
                                        </p:tgtEl>
                                        <p:attrNameLst>
                                          <p:attrName>style.visibility</p:attrName>
                                        </p:attrNameLst>
                                      </p:cBhvr>
                                      <p:to>
                                        <p:strVal val="visible"/>
                                      </p:to>
                                    </p:set>
                                    <p:set>
                                      <p:cBhvr>
                                        <p:cTn id="64" dur="455" fill="hold">
                                          <p:stCondLst>
                                            <p:cond delay="0"/>
                                          </p:stCondLst>
                                        </p:cTn>
                                        <p:tgtEl>
                                          <p:spTgt spid="25"/>
                                        </p:tgtEl>
                                        <p:attrNameLst>
                                          <p:attrName>style.rotation</p:attrName>
                                        </p:attrNameLst>
                                      </p:cBhvr>
                                      <p:to>
                                        <p:strVal val="-45.0"/>
                                      </p:to>
                                    </p:set>
                                    <p:anim calcmode="lin" valueType="num">
                                      <p:cBhvr>
                                        <p:cTn id="65"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8" presetClass="entr" presetSubtype="0" accel="50000" fill="hold" grpId="0" nodeType="clickEffect">
                                  <p:stCondLst>
                                    <p:cond delay="0"/>
                                  </p:stCondLst>
                                  <p:iterate type="lt">
                                    <p:tmPct val="50000"/>
                                  </p:iterate>
                                  <p:childTnLst>
                                    <p:set>
                                      <p:cBhvr>
                                        <p:cTn id="72" dur="1" fill="hold">
                                          <p:stCondLst>
                                            <p:cond delay="0"/>
                                          </p:stCondLst>
                                        </p:cTn>
                                        <p:tgtEl>
                                          <p:spTgt spid="9236"/>
                                        </p:tgtEl>
                                        <p:attrNameLst>
                                          <p:attrName>style.visibility</p:attrName>
                                        </p:attrNameLst>
                                      </p:cBhvr>
                                      <p:to>
                                        <p:strVal val="visible"/>
                                      </p:to>
                                    </p:set>
                                    <p:set>
                                      <p:cBhvr>
                                        <p:cTn id="73" dur="455" fill="hold">
                                          <p:stCondLst>
                                            <p:cond delay="0"/>
                                          </p:stCondLst>
                                        </p:cTn>
                                        <p:tgtEl>
                                          <p:spTgt spid="9236"/>
                                        </p:tgtEl>
                                        <p:attrNameLst>
                                          <p:attrName>style.rotation</p:attrName>
                                        </p:attrNameLst>
                                      </p:cBhvr>
                                      <p:to>
                                        <p:strVal val="-45.0"/>
                                      </p:to>
                                    </p:set>
                                    <p:anim calcmode="lin" valueType="num">
                                      <p:cBhvr>
                                        <p:cTn id="74" dur="455" fill="hold">
                                          <p:stCondLst>
                                            <p:cond delay="455"/>
                                          </p:stCondLst>
                                        </p:cTn>
                                        <p:tgtEl>
                                          <p:spTgt spid="9236"/>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9236"/>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9236"/>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92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5" grpId="0"/>
      <p:bldP spid="45068" grpId="0"/>
      <p:bldP spid="45073" grpId="0"/>
      <p:bldP spid="9236"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a:extLst>
              <a:ext uri="{FF2B5EF4-FFF2-40B4-BE49-F238E27FC236}">
                <a16:creationId xmlns:a16="http://schemas.microsoft.com/office/drawing/2014/main" id="{538595C7-64DF-4C44-9E6E-106656223048}"/>
              </a:ext>
            </a:extLst>
          </p:cNvPr>
          <p:cNvSpPr>
            <a:spLocks noGrp="1"/>
          </p:cNvSpPr>
          <p:nvPr>
            <p:ph type="title"/>
          </p:nvPr>
        </p:nvSpPr>
        <p:spPr>
          <a:xfrm>
            <a:off x="1068387" y="116650"/>
            <a:ext cx="7158038" cy="1412875"/>
          </a:xfrm>
        </p:spPr>
        <p:txBody>
          <a:bodyPr>
            <a:normAutofit/>
          </a:bodyPr>
          <a:lstStyle/>
          <a:p>
            <a:pPr algn="ctr"/>
            <a:r>
              <a:rPr lang="cs-CZ" altLang="cs-CZ" sz="3200" b="1" dirty="0">
                <a:solidFill>
                  <a:srgbClr val="C00000"/>
                </a:solidFill>
                <a:latin typeface="+mn-lt"/>
              </a:rPr>
              <a:t>Agregátní výdaje</a:t>
            </a:r>
          </a:p>
        </p:txBody>
      </p:sp>
      <p:sp>
        <p:nvSpPr>
          <p:cNvPr id="6147" name="Zástupný symbol pro obsah 2">
            <a:extLst>
              <a:ext uri="{FF2B5EF4-FFF2-40B4-BE49-F238E27FC236}">
                <a16:creationId xmlns:a16="http://schemas.microsoft.com/office/drawing/2014/main" id="{EED4412E-2AE4-482A-A914-C15FE0D1F24F}"/>
              </a:ext>
            </a:extLst>
          </p:cNvPr>
          <p:cNvSpPr>
            <a:spLocks noGrp="1"/>
          </p:cNvSpPr>
          <p:nvPr>
            <p:ph idx="1"/>
          </p:nvPr>
        </p:nvSpPr>
        <p:spPr>
          <a:xfrm>
            <a:off x="514352" y="1379766"/>
            <a:ext cx="8240713" cy="5221061"/>
          </a:xfrm>
        </p:spPr>
        <p:txBody>
          <a:bodyPr/>
          <a:lstStyle/>
          <a:p>
            <a:pPr>
              <a:spcBef>
                <a:spcPct val="0"/>
              </a:spcBef>
              <a:spcAft>
                <a:spcPts val="1200"/>
              </a:spcAft>
            </a:pPr>
            <a:r>
              <a:rPr lang="cs-CZ" altLang="cs-CZ" sz="2400" b="1" u="sng" dirty="0"/>
              <a:t>Zvýšení</a:t>
            </a:r>
            <a:r>
              <a:rPr lang="cs-CZ" altLang="cs-CZ" sz="2400" dirty="0"/>
              <a:t> vládních výdajů na nákup zboží a služeb (G) nebo zvýšení transferových plateb (TR) </a:t>
            </a:r>
            <a:r>
              <a:rPr lang="cs-CZ" altLang="cs-CZ" sz="2400" b="1" u="sng" dirty="0"/>
              <a:t>zvyšuje</a:t>
            </a:r>
            <a:r>
              <a:rPr lang="cs-CZ" altLang="cs-CZ" sz="2400" dirty="0"/>
              <a:t>  agregátní výdaje (AE) – posun křivky směrem nahoru</a:t>
            </a:r>
          </a:p>
          <a:p>
            <a:pPr>
              <a:spcBef>
                <a:spcPct val="0"/>
              </a:spcBef>
              <a:spcAft>
                <a:spcPts val="1200"/>
              </a:spcAft>
            </a:pPr>
            <a:r>
              <a:rPr lang="cs-CZ" altLang="cs-CZ" sz="2400" b="1" u="sng" dirty="0"/>
              <a:t>Zvýšení</a:t>
            </a:r>
            <a:r>
              <a:rPr lang="cs-CZ" altLang="cs-CZ" sz="2400" dirty="0"/>
              <a:t> autonomních daní (T</a:t>
            </a:r>
            <a:r>
              <a:rPr lang="cs-CZ" altLang="cs-CZ" sz="2400" baseline="-25000" dirty="0"/>
              <a:t>A</a:t>
            </a:r>
            <a:r>
              <a:rPr lang="cs-CZ" altLang="cs-CZ" sz="2400" dirty="0"/>
              <a:t>) vede ke snížení agregátních výdajů (AE), tj. křivka AE se posune směrem dolů.</a:t>
            </a:r>
            <a:endParaRPr lang="cs-CZ" altLang="cs-CZ" sz="2400" b="1" dirty="0"/>
          </a:p>
          <a:p>
            <a:pPr>
              <a:spcBef>
                <a:spcPct val="0"/>
              </a:spcBef>
              <a:spcAft>
                <a:spcPts val="1200"/>
              </a:spcAft>
            </a:pPr>
            <a:r>
              <a:rPr lang="cs-CZ" altLang="cs-CZ" sz="2400" b="1" u="sng" dirty="0"/>
              <a:t>Zvýšení</a:t>
            </a:r>
            <a:r>
              <a:rPr lang="cs-CZ" altLang="cs-CZ" sz="2400" dirty="0"/>
              <a:t> sazby důchodové daně (t) zplošťuje křivku agregátních výdajů tím více, čím vyšší je sazba daně. </a:t>
            </a:r>
          </a:p>
          <a:p>
            <a:endParaRPr lang="cs-CZ" altLang="cs-CZ" sz="2400" dirty="0"/>
          </a:p>
          <a:p>
            <a:endParaRPr lang="cs-CZ" altLang="cs-CZ" sz="2400" dirty="0"/>
          </a:p>
          <a:p>
            <a:pPr>
              <a:buFont typeface="Wingdings" panose="05000000000000000000" pitchFamily="2" charset="2"/>
              <a:buNone/>
            </a:pPr>
            <a:endParaRPr lang="cs-CZ" altLang="cs-CZ" b="1" dirty="0">
              <a:solidFill>
                <a:srgbClr val="7030A0"/>
              </a:solidFill>
            </a:endParaRPr>
          </a:p>
        </p:txBody>
      </p:sp>
    </p:spTree>
    <p:extLst>
      <p:ext uri="{BB962C8B-B14F-4D97-AF65-F5344CB8AC3E}">
        <p14:creationId xmlns:p14="http://schemas.microsoft.com/office/powerpoint/2010/main" val="6148938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F53EFB-E37D-418A-B76D-38B6D21F4E9F}"/>
              </a:ext>
            </a:extLst>
          </p:cNvPr>
          <p:cNvSpPr>
            <a:spLocks noGrp="1" noChangeArrowheads="1"/>
          </p:cNvSpPr>
          <p:nvPr>
            <p:ph type="title" idx="4294967295"/>
          </p:nvPr>
        </p:nvSpPr>
        <p:spPr>
          <a:xfrm>
            <a:off x="0" y="382588"/>
            <a:ext cx="8450263" cy="1412875"/>
          </a:xfrm>
        </p:spPr>
        <p:txBody>
          <a:bodyPr>
            <a:normAutofit/>
          </a:bodyPr>
          <a:lstStyle/>
          <a:p>
            <a:pPr algn="ctr"/>
            <a:r>
              <a:rPr lang="cs-CZ" altLang="cs-CZ" sz="3200" b="1" dirty="0">
                <a:solidFill>
                  <a:srgbClr val="C00000"/>
                </a:solidFill>
                <a:latin typeface="+mn-lt"/>
              </a:rPr>
              <a:t>Změny křivky AE v třísektorovém modelu</a:t>
            </a:r>
            <a:endParaRPr lang="en-US" altLang="cs-CZ" sz="3200" b="1" dirty="0">
              <a:solidFill>
                <a:srgbClr val="C00000"/>
              </a:solidFill>
              <a:latin typeface="+mn-lt"/>
            </a:endParaRPr>
          </a:p>
        </p:txBody>
      </p:sp>
      <p:sp>
        <p:nvSpPr>
          <p:cNvPr id="45060" name="Line 4">
            <a:extLst>
              <a:ext uri="{FF2B5EF4-FFF2-40B4-BE49-F238E27FC236}">
                <a16:creationId xmlns:a16="http://schemas.microsoft.com/office/drawing/2014/main" id="{5CA05871-B55F-487B-B88E-99B64CAA0C90}"/>
              </a:ext>
            </a:extLst>
          </p:cNvPr>
          <p:cNvSpPr>
            <a:spLocks noChangeShapeType="1"/>
          </p:cNvSpPr>
          <p:nvPr/>
        </p:nvSpPr>
        <p:spPr bwMode="auto">
          <a:xfrm>
            <a:off x="2627313" y="2781300"/>
            <a:ext cx="0" cy="3168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1" name="Line 5">
            <a:extLst>
              <a:ext uri="{FF2B5EF4-FFF2-40B4-BE49-F238E27FC236}">
                <a16:creationId xmlns:a16="http://schemas.microsoft.com/office/drawing/2014/main" id="{7EF08285-12D6-467F-A0C2-FFB3BE9FFC17}"/>
              </a:ext>
            </a:extLst>
          </p:cNvPr>
          <p:cNvSpPr>
            <a:spLocks noChangeShapeType="1"/>
          </p:cNvSpPr>
          <p:nvPr/>
        </p:nvSpPr>
        <p:spPr bwMode="auto">
          <a:xfrm>
            <a:off x="2627315" y="5949950"/>
            <a:ext cx="543877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2" name="Line 6">
            <a:extLst>
              <a:ext uri="{FF2B5EF4-FFF2-40B4-BE49-F238E27FC236}">
                <a16:creationId xmlns:a16="http://schemas.microsoft.com/office/drawing/2014/main" id="{A0A45C07-27D8-4746-8D83-41C5FD08387B}"/>
              </a:ext>
            </a:extLst>
          </p:cNvPr>
          <p:cNvSpPr>
            <a:spLocks noChangeShapeType="1"/>
          </p:cNvSpPr>
          <p:nvPr/>
        </p:nvSpPr>
        <p:spPr bwMode="auto">
          <a:xfrm flipV="1">
            <a:off x="2700340" y="2420940"/>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63" name="Text Box 7">
            <a:extLst>
              <a:ext uri="{FF2B5EF4-FFF2-40B4-BE49-F238E27FC236}">
                <a16:creationId xmlns:a16="http://schemas.microsoft.com/office/drawing/2014/main" id="{3C93A503-0487-44E6-ABD1-B26E8FF1CA99}"/>
              </a:ext>
            </a:extLst>
          </p:cNvPr>
          <p:cNvSpPr txBox="1">
            <a:spLocks noChangeArrowheads="1"/>
          </p:cNvSpPr>
          <p:nvPr/>
        </p:nvSpPr>
        <p:spPr bwMode="auto">
          <a:xfrm>
            <a:off x="6156325" y="22050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cs typeface="+mn-cs"/>
              </a:rPr>
              <a:t>45</a:t>
            </a:r>
            <a:r>
              <a:rPr lang="en-US" altLang="cs-CZ" sz="1800" kern="1200">
                <a:solidFill>
                  <a:srgbClr val="292929"/>
                </a:solidFill>
                <a:ea typeface="+mn-ea"/>
                <a:cs typeface="Arial" panose="020B0604020202020204" pitchFamily="34" charset="0"/>
              </a:rPr>
              <a:t>°</a:t>
            </a:r>
            <a:r>
              <a:rPr lang="cs-CZ" altLang="cs-CZ" sz="1800" kern="1200">
                <a:solidFill>
                  <a:srgbClr val="292929"/>
                </a:solidFill>
                <a:ea typeface="+mn-ea"/>
                <a:cs typeface="Arial" panose="020B0604020202020204" pitchFamily="34" charset="0"/>
              </a:rPr>
              <a:t> (Y=AE)</a:t>
            </a:r>
            <a:endParaRPr lang="en-US" altLang="cs-CZ" sz="1800" kern="1200">
              <a:solidFill>
                <a:srgbClr val="292929"/>
              </a:solidFill>
              <a:ea typeface="+mn-ea"/>
              <a:cs typeface="Arial" panose="020B0604020202020204" pitchFamily="34" charset="0"/>
            </a:endParaRPr>
          </a:p>
        </p:txBody>
      </p:sp>
      <p:sp>
        <p:nvSpPr>
          <p:cNvPr id="45064" name="Text Box 8">
            <a:extLst>
              <a:ext uri="{FF2B5EF4-FFF2-40B4-BE49-F238E27FC236}">
                <a16:creationId xmlns:a16="http://schemas.microsoft.com/office/drawing/2014/main" id="{6D96D31A-B23A-4F68-AC44-F3E264B0461C}"/>
              </a:ext>
            </a:extLst>
          </p:cNvPr>
          <p:cNvSpPr txBox="1">
            <a:spLocks noChangeArrowheads="1"/>
          </p:cNvSpPr>
          <p:nvPr/>
        </p:nvSpPr>
        <p:spPr bwMode="auto">
          <a:xfrm>
            <a:off x="2051050" y="24209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2400" kern="1200">
                <a:solidFill>
                  <a:srgbClr val="292929"/>
                </a:solidFill>
                <a:ea typeface="+mn-ea"/>
                <a:cs typeface="+mn-cs"/>
              </a:rPr>
              <a:t>AE</a:t>
            </a:r>
            <a:endParaRPr lang="en-US" altLang="cs-CZ" sz="2400" kern="1200">
              <a:solidFill>
                <a:srgbClr val="292929"/>
              </a:solidFill>
              <a:ea typeface="+mn-ea"/>
              <a:cs typeface="+mn-cs"/>
            </a:endParaRPr>
          </a:p>
        </p:txBody>
      </p:sp>
      <p:sp>
        <p:nvSpPr>
          <p:cNvPr id="45065" name="Text Box 9">
            <a:extLst>
              <a:ext uri="{FF2B5EF4-FFF2-40B4-BE49-F238E27FC236}">
                <a16:creationId xmlns:a16="http://schemas.microsoft.com/office/drawing/2014/main" id="{13103D4E-581E-4CED-87E1-2EA197C44E9E}"/>
              </a:ext>
            </a:extLst>
          </p:cNvPr>
          <p:cNvSpPr txBox="1">
            <a:spLocks noChangeArrowheads="1"/>
          </p:cNvSpPr>
          <p:nvPr/>
        </p:nvSpPr>
        <p:spPr bwMode="auto">
          <a:xfrm>
            <a:off x="7956552"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2400" kern="1200">
                <a:solidFill>
                  <a:srgbClr val="292929"/>
                </a:solidFill>
                <a:ea typeface="+mn-ea"/>
                <a:cs typeface="+mn-cs"/>
              </a:rPr>
              <a:t>Y</a:t>
            </a:r>
            <a:endParaRPr lang="en-US" altLang="cs-CZ" sz="2400" kern="1200">
              <a:solidFill>
                <a:srgbClr val="292929"/>
              </a:solidFill>
              <a:ea typeface="+mn-ea"/>
              <a:cs typeface="+mn-cs"/>
            </a:endParaRPr>
          </a:p>
        </p:txBody>
      </p:sp>
      <p:sp>
        <p:nvSpPr>
          <p:cNvPr id="45070" name="Line 14">
            <a:extLst>
              <a:ext uri="{FF2B5EF4-FFF2-40B4-BE49-F238E27FC236}">
                <a16:creationId xmlns:a16="http://schemas.microsoft.com/office/drawing/2014/main" id="{368ED67B-E852-433D-842C-876E13A0D615}"/>
              </a:ext>
            </a:extLst>
          </p:cNvPr>
          <p:cNvSpPr>
            <a:spLocks noChangeShapeType="1"/>
          </p:cNvSpPr>
          <p:nvPr/>
        </p:nvSpPr>
        <p:spPr bwMode="auto">
          <a:xfrm flipH="1">
            <a:off x="2484438" y="5445127"/>
            <a:ext cx="0" cy="576263"/>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45073" name="Text Box 17">
            <a:extLst>
              <a:ext uri="{FF2B5EF4-FFF2-40B4-BE49-F238E27FC236}">
                <a16:creationId xmlns:a16="http://schemas.microsoft.com/office/drawing/2014/main" id="{B88D55A8-A818-4682-AAB1-1519CFF47EB8}"/>
              </a:ext>
            </a:extLst>
          </p:cNvPr>
          <p:cNvSpPr txBox="1">
            <a:spLocks noChangeArrowheads="1"/>
          </p:cNvSpPr>
          <p:nvPr/>
        </p:nvSpPr>
        <p:spPr bwMode="auto">
          <a:xfrm>
            <a:off x="1692275" y="53006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cs typeface="+mn-cs"/>
              </a:rPr>
              <a:t>A</a:t>
            </a:r>
            <a:r>
              <a:rPr lang="cs-CZ" altLang="cs-CZ" sz="1800" kern="1200" baseline="-25000">
                <a:solidFill>
                  <a:srgbClr val="292929"/>
                </a:solidFill>
                <a:ea typeface="+mn-ea"/>
                <a:cs typeface="+mn-cs"/>
              </a:rPr>
              <a:t>A</a:t>
            </a:r>
            <a:endParaRPr lang="en-US" altLang="cs-CZ" sz="1800" kern="1200" baseline="-25000">
              <a:solidFill>
                <a:srgbClr val="292929"/>
              </a:solidFill>
              <a:ea typeface="+mn-ea"/>
              <a:cs typeface="+mn-cs"/>
            </a:endParaRPr>
          </a:p>
        </p:txBody>
      </p:sp>
      <p:cxnSp>
        <p:nvCxnSpPr>
          <p:cNvPr id="20" name="Přímá spojovací čára 19">
            <a:extLst>
              <a:ext uri="{FF2B5EF4-FFF2-40B4-BE49-F238E27FC236}">
                <a16:creationId xmlns:a16="http://schemas.microsoft.com/office/drawing/2014/main" id="{969AA1B3-5084-4CE7-BCBB-12602543DE6B}"/>
              </a:ext>
            </a:extLst>
          </p:cNvPr>
          <p:cNvCxnSpPr/>
          <p:nvPr/>
        </p:nvCxnSpPr>
        <p:spPr>
          <a:xfrm rot="5400000">
            <a:off x="3031333" y="5545932"/>
            <a:ext cx="776287"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836" name="TextovéPole 21">
            <a:extLst>
              <a:ext uri="{FF2B5EF4-FFF2-40B4-BE49-F238E27FC236}">
                <a16:creationId xmlns:a16="http://schemas.microsoft.com/office/drawing/2014/main" id="{7F2642AB-45F9-4A19-A8A1-A7B36C54DEF1}"/>
              </a:ext>
            </a:extLst>
          </p:cNvPr>
          <p:cNvSpPr txBox="1">
            <a:spLocks noChangeArrowheads="1"/>
          </p:cNvSpPr>
          <p:nvPr/>
        </p:nvSpPr>
        <p:spPr bwMode="auto">
          <a:xfrm>
            <a:off x="3203575" y="6021390"/>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000" kern="1200">
                <a:solidFill>
                  <a:srgbClr val="292929"/>
                </a:solidFill>
                <a:ea typeface="+mn-ea"/>
                <a:cs typeface="+mn-cs"/>
              </a:rPr>
              <a:t>Y</a:t>
            </a:r>
            <a:r>
              <a:rPr lang="cs-CZ" altLang="cs-CZ" sz="2000" kern="1200" baseline="-25000">
                <a:solidFill>
                  <a:srgbClr val="292929"/>
                </a:solidFill>
                <a:ea typeface="+mn-ea"/>
                <a:cs typeface="+mn-cs"/>
              </a:rPr>
              <a:t>E1 </a:t>
            </a:r>
          </a:p>
        </p:txBody>
      </p:sp>
      <p:sp>
        <p:nvSpPr>
          <p:cNvPr id="23565" name="Text Box 24">
            <a:extLst>
              <a:ext uri="{FF2B5EF4-FFF2-40B4-BE49-F238E27FC236}">
                <a16:creationId xmlns:a16="http://schemas.microsoft.com/office/drawing/2014/main" id="{F82D5311-6C0A-409F-87FE-E6A50087B725}"/>
              </a:ext>
            </a:extLst>
          </p:cNvPr>
          <p:cNvSpPr txBox="1">
            <a:spLocks noChangeArrowheads="1"/>
          </p:cNvSpPr>
          <p:nvPr/>
        </p:nvSpPr>
        <p:spPr bwMode="auto">
          <a:xfrm>
            <a:off x="179390"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endParaRPr lang="en-US" altLang="cs-CZ" sz="1800" kern="1200">
              <a:solidFill>
                <a:srgbClr val="292929"/>
              </a:solidFill>
              <a:ea typeface="+mn-ea"/>
              <a:cs typeface="+mn-cs"/>
            </a:endParaRPr>
          </a:p>
        </p:txBody>
      </p:sp>
      <p:sp>
        <p:nvSpPr>
          <p:cNvPr id="11278" name="Text Box 25">
            <a:extLst>
              <a:ext uri="{FF2B5EF4-FFF2-40B4-BE49-F238E27FC236}">
                <a16:creationId xmlns:a16="http://schemas.microsoft.com/office/drawing/2014/main" id="{BA820BAD-6DDB-44B1-AE1A-B5F87D254ADA}"/>
              </a:ext>
            </a:extLst>
          </p:cNvPr>
          <p:cNvSpPr txBox="1">
            <a:spLocks noChangeArrowheads="1"/>
          </p:cNvSpPr>
          <p:nvPr/>
        </p:nvSpPr>
        <p:spPr bwMode="auto">
          <a:xfrm>
            <a:off x="250825" y="1773238"/>
            <a:ext cx="8642350" cy="366712"/>
          </a:xfrm>
          <a:prstGeom prst="rect">
            <a:avLst/>
          </a:prstGeom>
          <a:solidFill>
            <a:schemeClr val="accent2">
              <a:lumMod val="60000"/>
              <a:lumOff val="40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buClrTx/>
              <a:defRPr/>
            </a:pPr>
            <a:r>
              <a:rPr lang="cs-CZ" altLang="cs-CZ" sz="1800" b="1" kern="1200" dirty="0">
                <a:solidFill>
                  <a:srgbClr val="292929"/>
                </a:solidFill>
                <a:ea typeface="+mn-ea"/>
                <a:cs typeface="+mn-cs"/>
              </a:rPr>
              <a:t>Jaký efekt bude mít na výši rovnovážného produktu snížení t ?</a:t>
            </a:r>
            <a:endParaRPr lang="en-US" altLang="cs-CZ" sz="1800" b="1" kern="1200" dirty="0">
              <a:solidFill>
                <a:srgbClr val="292929"/>
              </a:solidFill>
              <a:ea typeface="+mn-ea"/>
              <a:cs typeface="+mn-cs"/>
            </a:endParaRPr>
          </a:p>
        </p:txBody>
      </p:sp>
      <p:sp>
        <p:nvSpPr>
          <p:cNvPr id="2" name="Line 10">
            <a:extLst>
              <a:ext uri="{FF2B5EF4-FFF2-40B4-BE49-F238E27FC236}">
                <a16:creationId xmlns:a16="http://schemas.microsoft.com/office/drawing/2014/main" id="{CDC58C6B-85E7-41C0-BD30-4C71F5DD1938}"/>
              </a:ext>
            </a:extLst>
          </p:cNvPr>
          <p:cNvSpPr>
            <a:spLocks noChangeShapeType="1"/>
          </p:cNvSpPr>
          <p:nvPr/>
        </p:nvSpPr>
        <p:spPr bwMode="auto">
          <a:xfrm flipV="1">
            <a:off x="2627313" y="3786188"/>
            <a:ext cx="4945062" cy="158750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3" name="Text Box 12">
            <a:extLst>
              <a:ext uri="{FF2B5EF4-FFF2-40B4-BE49-F238E27FC236}">
                <a16:creationId xmlns:a16="http://schemas.microsoft.com/office/drawing/2014/main" id="{8E3DED95-0CE2-4F5A-83AD-DACC71514D3B}"/>
              </a:ext>
            </a:extLst>
          </p:cNvPr>
          <p:cNvSpPr txBox="1">
            <a:spLocks noChangeArrowheads="1"/>
          </p:cNvSpPr>
          <p:nvPr/>
        </p:nvSpPr>
        <p:spPr bwMode="auto">
          <a:xfrm>
            <a:off x="7500940" y="3714752"/>
            <a:ext cx="1031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AE</a:t>
            </a:r>
            <a:r>
              <a:rPr lang="cs-CZ" altLang="cs-CZ" sz="1800" b="1" kern="1200" baseline="-25000">
                <a:solidFill>
                  <a:srgbClr val="292929"/>
                </a:solidFill>
                <a:ea typeface="+mn-ea"/>
                <a:cs typeface="+mn-cs"/>
              </a:rPr>
              <a:t>0</a:t>
            </a:r>
            <a:endParaRPr lang="en-US" altLang="cs-CZ" sz="1800" b="1" kern="1200">
              <a:solidFill>
                <a:srgbClr val="292929"/>
              </a:solidFill>
              <a:ea typeface="+mn-ea"/>
              <a:cs typeface="+mn-cs"/>
            </a:endParaRPr>
          </a:p>
        </p:txBody>
      </p:sp>
      <p:sp>
        <p:nvSpPr>
          <p:cNvPr id="6" name="Line 10">
            <a:extLst>
              <a:ext uri="{FF2B5EF4-FFF2-40B4-BE49-F238E27FC236}">
                <a16:creationId xmlns:a16="http://schemas.microsoft.com/office/drawing/2014/main" id="{2C79F817-7417-44C6-A2B6-BFD656232136}"/>
              </a:ext>
            </a:extLst>
          </p:cNvPr>
          <p:cNvSpPr>
            <a:spLocks noChangeShapeType="1"/>
          </p:cNvSpPr>
          <p:nvPr/>
        </p:nvSpPr>
        <p:spPr bwMode="auto">
          <a:xfrm flipV="1">
            <a:off x="2662240" y="2500315"/>
            <a:ext cx="4052887" cy="2867025"/>
          </a:xfrm>
          <a:prstGeom prst="line">
            <a:avLst/>
          </a:prstGeom>
          <a:noFill/>
          <a:ln w="53975">
            <a:solidFill>
              <a:srgbClr val="80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cs typeface="+mn-cs"/>
            </a:endParaRPr>
          </a:p>
        </p:txBody>
      </p:sp>
      <p:sp>
        <p:nvSpPr>
          <p:cNvPr id="7" name="Text Box 12">
            <a:extLst>
              <a:ext uri="{FF2B5EF4-FFF2-40B4-BE49-F238E27FC236}">
                <a16:creationId xmlns:a16="http://schemas.microsoft.com/office/drawing/2014/main" id="{25FC47D7-9511-45A3-8683-0627857CF724}"/>
              </a:ext>
            </a:extLst>
          </p:cNvPr>
          <p:cNvSpPr txBox="1">
            <a:spLocks noChangeArrowheads="1"/>
          </p:cNvSpPr>
          <p:nvPr/>
        </p:nvSpPr>
        <p:spPr bwMode="auto">
          <a:xfrm>
            <a:off x="6600827" y="2670177"/>
            <a:ext cx="1114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AE</a:t>
            </a:r>
            <a:r>
              <a:rPr lang="cs-CZ" altLang="cs-CZ" sz="1800" b="1" kern="1200" baseline="-25000">
                <a:solidFill>
                  <a:srgbClr val="292929"/>
                </a:solidFill>
                <a:ea typeface="+mn-ea"/>
                <a:cs typeface="+mn-cs"/>
              </a:rPr>
              <a:t>1</a:t>
            </a:r>
            <a:endParaRPr lang="en-US" altLang="cs-CZ" sz="1800" b="1" kern="1200">
              <a:solidFill>
                <a:srgbClr val="292929"/>
              </a:solidFill>
              <a:ea typeface="+mn-ea"/>
              <a:cs typeface="+mn-cs"/>
            </a:endParaRPr>
          </a:p>
        </p:txBody>
      </p:sp>
      <p:sp>
        <p:nvSpPr>
          <p:cNvPr id="34848" name="Text Box 32">
            <a:extLst>
              <a:ext uri="{FF2B5EF4-FFF2-40B4-BE49-F238E27FC236}">
                <a16:creationId xmlns:a16="http://schemas.microsoft.com/office/drawing/2014/main" id="{5059E905-90F1-4544-B5B7-3405668E8C4C}"/>
              </a:ext>
            </a:extLst>
          </p:cNvPr>
          <p:cNvSpPr txBox="1">
            <a:spLocks noChangeArrowheads="1"/>
          </p:cNvSpPr>
          <p:nvPr/>
        </p:nvSpPr>
        <p:spPr bwMode="auto">
          <a:xfrm>
            <a:off x="1730377" y="4811715"/>
            <a:ext cx="1135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el-GR" altLang="cs-CZ" sz="2400" b="1" kern="1200">
                <a:solidFill>
                  <a:srgbClr val="292929"/>
                </a:solidFill>
                <a:ea typeface="+mn-ea"/>
                <a:cs typeface="+mn-cs"/>
              </a:rPr>
              <a:t>Δ</a:t>
            </a:r>
            <a:r>
              <a:rPr lang="cs-CZ" altLang="cs-CZ" sz="2400" b="1" kern="1200">
                <a:solidFill>
                  <a:srgbClr val="292929"/>
                </a:solidFill>
                <a:ea typeface="+mn-ea"/>
                <a:cs typeface="+mn-cs"/>
              </a:rPr>
              <a:t> t</a:t>
            </a:r>
            <a:endParaRPr lang="en-US" altLang="cs-CZ" sz="2400" b="1" kern="1200">
              <a:solidFill>
                <a:srgbClr val="292929"/>
              </a:solidFill>
              <a:ea typeface="+mn-ea"/>
              <a:cs typeface="+mn-cs"/>
            </a:endParaRPr>
          </a:p>
        </p:txBody>
      </p:sp>
      <p:sp>
        <p:nvSpPr>
          <p:cNvPr id="34850" name="TextovéPole 21">
            <a:extLst>
              <a:ext uri="{FF2B5EF4-FFF2-40B4-BE49-F238E27FC236}">
                <a16:creationId xmlns:a16="http://schemas.microsoft.com/office/drawing/2014/main" id="{D72E8513-6023-4299-885E-5F31CCDA867D}"/>
              </a:ext>
            </a:extLst>
          </p:cNvPr>
          <p:cNvSpPr txBox="1">
            <a:spLocks noChangeArrowheads="1"/>
          </p:cNvSpPr>
          <p:nvPr/>
        </p:nvSpPr>
        <p:spPr bwMode="auto">
          <a:xfrm>
            <a:off x="4067175" y="6021390"/>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000" kern="1200">
                <a:solidFill>
                  <a:srgbClr val="292929"/>
                </a:solidFill>
                <a:ea typeface="+mn-ea"/>
                <a:cs typeface="+mn-cs"/>
              </a:rPr>
              <a:t>Y</a:t>
            </a:r>
            <a:r>
              <a:rPr lang="cs-CZ" altLang="cs-CZ" sz="2000" kern="1200" baseline="-25000">
                <a:solidFill>
                  <a:srgbClr val="292929"/>
                </a:solidFill>
                <a:ea typeface="+mn-ea"/>
                <a:cs typeface="+mn-cs"/>
              </a:rPr>
              <a:t>E2</a:t>
            </a:r>
          </a:p>
        </p:txBody>
      </p:sp>
      <p:sp>
        <p:nvSpPr>
          <p:cNvPr id="34853" name="AutoShape 37">
            <a:extLst>
              <a:ext uri="{FF2B5EF4-FFF2-40B4-BE49-F238E27FC236}">
                <a16:creationId xmlns:a16="http://schemas.microsoft.com/office/drawing/2014/main" id="{F4C1EEC4-5C42-4603-B33D-EC5EBBC62FE5}"/>
              </a:ext>
            </a:extLst>
          </p:cNvPr>
          <p:cNvSpPr>
            <a:spLocks noChangeArrowheads="1"/>
          </p:cNvSpPr>
          <p:nvPr/>
        </p:nvSpPr>
        <p:spPr bwMode="auto">
          <a:xfrm rot="-1768848">
            <a:off x="4549775" y="4044952"/>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endParaRPr lang="en-US" altLang="cs-CZ" sz="1800" kern="1200">
              <a:solidFill>
                <a:srgbClr val="292929"/>
              </a:solidFill>
              <a:ea typeface="+mn-ea"/>
              <a:cs typeface="+mn-cs"/>
            </a:endParaRPr>
          </a:p>
        </p:txBody>
      </p:sp>
      <p:sp>
        <p:nvSpPr>
          <p:cNvPr id="34854" name="AutoShape 38">
            <a:extLst>
              <a:ext uri="{FF2B5EF4-FFF2-40B4-BE49-F238E27FC236}">
                <a16:creationId xmlns:a16="http://schemas.microsoft.com/office/drawing/2014/main" id="{BEB0A7D0-ADF3-426D-82D7-1D4E3C055583}"/>
              </a:ext>
            </a:extLst>
          </p:cNvPr>
          <p:cNvSpPr>
            <a:spLocks noChangeArrowheads="1"/>
          </p:cNvSpPr>
          <p:nvPr/>
        </p:nvSpPr>
        <p:spPr bwMode="auto">
          <a:xfrm rot="-1768848">
            <a:off x="6835775" y="3330577"/>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endParaRPr lang="en-US" altLang="cs-CZ" sz="1800" kern="1200">
              <a:solidFill>
                <a:srgbClr val="292929"/>
              </a:solidFill>
              <a:ea typeface="+mn-ea"/>
              <a:cs typeface="+mn-cs"/>
            </a:endParaRPr>
          </a:p>
        </p:txBody>
      </p:sp>
      <p:sp>
        <p:nvSpPr>
          <p:cNvPr id="28" name="TextovéPole 27">
            <a:extLst>
              <a:ext uri="{FF2B5EF4-FFF2-40B4-BE49-F238E27FC236}">
                <a16:creationId xmlns:a16="http://schemas.microsoft.com/office/drawing/2014/main" id="{698616BC-1B85-471F-8084-8E3D6BF9A01D}"/>
              </a:ext>
            </a:extLst>
          </p:cNvPr>
          <p:cNvSpPr txBox="1">
            <a:spLocks noChangeArrowheads="1"/>
          </p:cNvSpPr>
          <p:nvPr/>
        </p:nvSpPr>
        <p:spPr bwMode="auto">
          <a:xfrm>
            <a:off x="127002" y="2690815"/>
            <a:ext cx="2035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kern="1200">
                <a:solidFill>
                  <a:srgbClr val="292929"/>
                </a:solidFill>
                <a:ea typeface="+mn-ea"/>
                <a:cs typeface="+mn-cs"/>
              </a:rPr>
              <a:t>Změna t vyvolá změnu sklonu AE </a:t>
            </a:r>
          </a:p>
          <a:p>
            <a:pPr fontAlgn="base">
              <a:spcBef>
                <a:spcPct val="0"/>
              </a:spcBef>
              <a:spcAft>
                <a:spcPct val="0"/>
              </a:spcAft>
              <a:buClrTx/>
              <a:buSzTx/>
              <a:buNone/>
              <a:defRPr/>
            </a:pPr>
            <a:r>
              <a:rPr lang="cs-CZ" altLang="cs-CZ" sz="1800" kern="1200">
                <a:solidFill>
                  <a:srgbClr val="292929"/>
                </a:solidFill>
                <a:ea typeface="+mn-ea"/>
                <a:cs typeface="+mn-cs"/>
              </a:rPr>
              <a:t>zvýší se</a:t>
            </a:r>
          </a:p>
        </p:txBody>
      </p:sp>
      <p:sp>
        <p:nvSpPr>
          <p:cNvPr id="29" name="Šrafovaná šipka doprava 28">
            <a:extLst>
              <a:ext uri="{FF2B5EF4-FFF2-40B4-BE49-F238E27FC236}">
                <a16:creationId xmlns:a16="http://schemas.microsoft.com/office/drawing/2014/main" id="{8AA76447-8633-4AF8-9D77-FD5855FDB998}"/>
              </a:ext>
            </a:extLst>
          </p:cNvPr>
          <p:cNvSpPr/>
          <p:nvPr/>
        </p:nvSpPr>
        <p:spPr>
          <a:xfrm rot="2343961">
            <a:off x="666750" y="4051302"/>
            <a:ext cx="992188"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defRPr/>
            </a:pPr>
            <a:endParaRPr lang="cs-CZ" sz="1800" kern="1200">
              <a:solidFill>
                <a:srgbClr val="FFFFFF"/>
              </a:solidFill>
              <a:latin typeface="Arial"/>
            </a:endParaRPr>
          </a:p>
        </p:txBody>
      </p:sp>
      <p:cxnSp>
        <p:nvCxnSpPr>
          <p:cNvPr id="33" name="Přímá spojovací čára 32">
            <a:extLst>
              <a:ext uri="{FF2B5EF4-FFF2-40B4-BE49-F238E27FC236}">
                <a16:creationId xmlns:a16="http://schemas.microsoft.com/office/drawing/2014/main" id="{0D97CBB5-6376-48A4-9507-78E38D938F98}"/>
              </a:ext>
            </a:extLst>
          </p:cNvPr>
          <p:cNvCxnSpPr/>
          <p:nvPr/>
        </p:nvCxnSpPr>
        <p:spPr>
          <a:xfrm rot="5400000">
            <a:off x="3571083" y="5001419"/>
            <a:ext cx="1857375" cy="1588"/>
          </a:xfrm>
          <a:prstGeom prst="line">
            <a:avLst/>
          </a:prstGeom>
          <a:ln w="444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ext Box 32">
            <a:extLst>
              <a:ext uri="{FF2B5EF4-FFF2-40B4-BE49-F238E27FC236}">
                <a16:creationId xmlns:a16="http://schemas.microsoft.com/office/drawing/2014/main" id="{E7234991-D484-4A6A-AFF9-835DBC6EF2EC}"/>
              </a:ext>
            </a:extLst>
          </p:cNvPr>
          <p:cNvSpPr txBox="1">
            <a:spLocks noChangeArrowheads="1"/>
          </p:cNvSpPr>
          <p:nvPr/>
        </p:nvSpPr>
        <p:spPr bwMode="auto">
          <a:xfrm>
            <a:off x="3421063" y="5086350"/>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E</a:t>
            </a:r>
            <a:r>
              <a:rPr lang="cs-CZ" altLang="cs-CZ" sz="1800" b="1" kern="1200" baseline="-25000">
                <a:solidFill>
                  <a:srgbClr val="292929"/>
                </a:solidFill>
                <a:ea typeface="+mn-ea"/>
                <a:cs typeface="+mn-cs"/>
              </a:rPr>
              <a:t>1</a:t>
            </a:r>
            <a:endParaRPr lang="en-US" altLang="cs-CZ" sz="1800" b="1" kern="1200" baseline="-25000">
              <a:solidFill>
                <a:srgbClr val="292929"/>
              </a:solidFill>
              <a:ea typeface="+mn-ea"/>
              <a:cs typeface="+mn-cs"/>
            </a:endParaRPr>
          </a:p>
        </p:txBody>
      </p:sp>
      <p:sp>
        <p:nvSpPr>
          <p:cNvPr id="36" name="Text Box 32">
            <a:extLst>
              <a:ext uri="{FF2B5EF4-FFF2-40B4-BE49-F238E27FC236}">
                <a16:creationId xmlns:a16="http://schemas.microsoft.com/office/drawing/2014/main" id="{8F2C41CD-4111-4BBE-85CF-11F437702506}"/>
              </a:ext>
            </a:extLst>
          </p:cNvPr>
          <p:cNvSpPr txBox="1">
            <a:spLocks noChangeArrowheads="1"/>
          </p:cNvSpPr>
          <p:nvPr/>
        </p:nvSpPr>
        <p:spPr bwMode="auto">
          <a:xfrm>
            <a:off x="4143375" y="3643315"/>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cs typeface="+mn-cs"/>
              </a:rPr>
              <a:t>E</a:t>
            </a:r>
            <a:r>
              <a:rPr lang="cs-CZ" altLang="cs-CZ" sz="1800" b="1" kern="1200" baseline="-25000">
                <a:solidFill>
                  <a:srgbClr val="292929"/>
                </a:solidFill>
                <a:ea typeface="+mn-ea"/>
                <a:cs typeface="+mn-cs"/>
              </a:rPr>
              <a:t>2</a:t>
            </a:r>
            <a:endParaRPr lang="en-US" altLang="cs-CZ" sz="1800" b="1" kern="1200" baseline="-25000">
              <a:solidFill>
                <a:srgbClr val="292929"/>
              </a:solidFill>
              <a:ea typeface="+mn-ea"/>
              <a:cs typeface="+mn-cs"/>
            </a:endParaRPr>
          </a:p>
        </p:txBody>
      </p:sp>
      <p:sp>
        <p:nvSpPr>
          <p:cNvPr id="37" name="TextovéPole 36">
            <a:extLst>
              <a:ext uri="{FF2B5EF4-FFF2-40B4-BE49-F238E27FC236}">
                <a16:creationId xmlns:a16="http://schemas.microsoft.com/office/drawing/2014/main" id="{9C7AC4F8-23FC-4AC7-8673-76067C26EAB8}"/>
              </a:ext>
            </a:extLst>
          </p:cNvPr>
          <p:cNvSpPr txBox="1">
            <a:spLocks noChangeArrowheads="1"/>
          </p:cNvSpPr>
          <p:nvPr/>
        </p:nvSpPr>
        <p:spPr bwMode="auto">
          <a:xfrm>
            <a:off x="2786065" y="2643190"/>
            <a:ext cx="264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kern="1200">
                <a:solidFill>
                  <a:srgbClr val="292929"/>
                </a:solidFill>
                <a:ea typeface="+mn-ea"/>
                <a:cs typeface="+mn-cs"/>
              </a:rPr>
              <a:t>Nový rovnovážný bod</a:t>
            </a:r>
          </a:p>
        </p:txBody>
      </p:sp>
      <p:cxnSp>
        <p:nvCxnSpPr>
          <p:cNvPr id="39" name="Přímá spojovací šipka 38">
            <a:extLst>
              <a:ext uri="{FF2B5EF4-FFF2-40B4-BE49-F238E27FC236}">
                <a16:creationId xmlns:a16="http://schemas.microsoft.com/office/drawing/2014/main" id="{54D7198C-BB96-4B55-A23C-489776F2CBBB}"/>
              </a:ext>
            </a:extLst>
          </p:cNvPr>
          <p:cNvCxnSpPr/>
          <p:nvPr/>
        </p:nvCxnSpPr>
        <p:spPr>
          <a:xfrm rot="16200000" flipH="1">
            <a:off x="3643313" y="3071813"/>
            <a:ext cx="571500" cy="5715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ovací šipka 40">
            <a:extLst>
              <a:ext uri="{FF2B5EF4-FFF2-40B4-BE49-F238E27FC236}">
                <a16:creationId xmlns:a16="http://schemas.microsoft.com/office/drawing/2014/main" id="{FDC4016F-8247-4F30-8052-E399C99ECFC7}"/>
              </a:ext>
            </a:extLst>
          </p:cNvPr>
          <p:cNvCxnSpPr/>
          <p:nvPr/>
        </p:nvCxnSpPr>
        <p:spPr>
          <a:xfrm>
            <a:off x="3500438" y="6572250"/>
            <a:ext cx="1071562" cy="1588"/>
          </a:xfrm>
          <a:prstGeom prst="straightConnector1">
            <a:avLst/>
          </a:prstGeom>
          <a:ln w="508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3" name="TextovéPole 42">
            <a:extLst>
              <a:ext uri="{FF2B5EF4-FFF2-40B4-BE49-F238E27FC236}">
                <a16:creationId xmlns:a16="http://schemas.microsoft.com/office/drawing/2014/main" id="{49B66445-E717-4B5E-8F13-547745BFFF88}"/>
              </a:ext>
            </a:extLst>
          </p:cNvPr>
          <p:cNvSpPr txBox="1">
            <a:spLocks noChangeArrowheads="1"/>
          </p:cNvSpPr>
          <p:nvPr/>
        </p:nvSpPr>
        <p:spPr bwMode="auto">
          <a:xfrm>
            <a:off x="4714877" y="6138863"/>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b="1" kern="1200" dirty="0">
                <a:solidFill>
                  <a:srgbClr val="009900"/>
                </a:solidFill>
                <a:ea typeface="+mn-ea"/>
                <a:cs typeface="+mn-cs"/>
              </a:rPr>
              <a:t>Došlo k nárůstu produktu</a:t>
            </a:r>
          </a:p>
        </p:txBody>
      </p:sp>
    </p:spTree>
    <p:extLst>
      <p:ext uri="{BB962C8B-B14F-4D97-AF65-F5344CB8AC3E}">
        <p14:creationId xmlns:p14="http://schemas.microsoft.com/office/powerpoint/2010/main" val="1351830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2000"/>
                                        <p:tgtEl>
                                          <p:spTgt spid="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20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073"/>
                                        </p:tgtEl>
                                        <p:attrNameLst>
                                          <p:attrName>style.visibility</p:attrName>
                                        </p:attrNameLst>
                                      </p:cBhvr>
                                      <p:to>
                                        <p:strVal val="visible"/>
                                      </p:to>
                                    </p:set>
                                    <p:animEffect transition="in" filter="wipe(down)">
                                      <p:cBhvr>
                                        <p:cTn id="54" dur="2000"/>
                                        <p:tgtEl>
                                          <p:spTgt spid="450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35"/>
                                        </p:tgtEl>
                                        <p:attrNameLst>
                                          <p:attrName>style.visibility</p:attrName>
                                        </p:attrNameLst>
                                      </p:cBhvr>
                                      <p:to>
                                        <p:strVal val="visible"/>
                                      </p:to>
                                    </p:set>
                                    <p:set>
                                      <p:cBhvr>
                                        <p:cTn id="59" dur="455" fill="hold">
                                          <p:stCondLst>
                                            <p:cond delay="0"/>
                                          </p:stCondLst>
                                        </p:cTn>
                                        <p:tgtEl>
                                          <p:spTgt spid="35"/>
                                        </p:tgtEl>
                                        <p:attrNameLst>
                                          <p:attrName>style.rotation</p:attrName>
                                        </p:attrNameLst>
                                      </p:cBhvr>
                                      <p:to>
                                        <p:strVal val="-45.0"/>
                                      </p:to>
                                    </p:set>
                                    <p:anim calcmode="lin" valueType="num">
                                      <p:cBhvr>
                                        <p:cTn id="60"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2000"/>
                                        <p:tgtEl>
                                          <p:spTgt spid="2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8" presetClass="entr" presetSubtype="0" accel="50000" fill="hold" grpId="0" nodeType="clickEffect">
                                  <p:stCondLst>
                                    <p:cond delay="0"/>
                                  </p:stCondLst>
                                  <p:iterate type="lt">
                                    <p:tmPct val="50000"/>
                                  </p:iterate>
                                  <p:childTnLst>
                                    <p:set>
                                      <p:cBhvr>
                                        <p:cTn id="72" dur="1" fill="hold">
                                          <p:stCondLst>
                                            <p:cond delay="0"/>
                                          </p:stCondLst>
                                        </p:cTn>
                                        <p:tgtEl>
                                          <p:spTgt spid="34836"/>
                                        </p:tgtEl>
                                        <p:attrNameLst>
                                          <p:attrName>style.visibility</p:attrName>
                                        </p:attrNameLst>
                                      </p:cBhvr>
                                      <p:to>
                                        <p:strVal val="visible"/>
                                      </p:to>
                                    </p:set>
                                    <p:set>
                                      <p:cBhvr>
                                        <p:cTn id="73" dur="455" fill="hold">
                                          <p:stCondLst>
                                            <p:cond delay="0"/>
                                          </p:stCondLst>
                                        </p:cTn>
                                        <p:tgtEl>
                                          <p:spTgt spid="34836"/>
                                        </p:tgtEl>
                                        <p:attrNameLst>
                                          <p:attrName>style.rotation</p:attrName>
                                        </p:attrNameLst>
                                      </p:cBhvr>
                                      <p:to>
                                        <p:strVal val="-45.0"/>
                                      </p:to>
                                    </p:set>
                                    <p:anim calcmode="lin" valueType="num">
                                      <p:cBhvr>
                                        <p:cTn id="74" dur="455" fill="hold">
                                          <p:stCondLst>
                                            <p:cond delay="455"/>
                                          </p:stCondLst>
                                        </p:cTn>
                                        <p:tgtEl>
                                          <p:spTgt spid="34836"/>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34836"/>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34836"/>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34836"/>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2000"/>
                                        <p:tgtEl>
                                          <p:spTgt spid="28"/>
                                        </p:tgtEl>
                                      </p:cBhvr>
                                    </p:animEffect>
                                    <p:anim calcmode="lin" valueType="num">
                                      <p:cBhvr>
                                        <p:cTn id="83" dur="2000" fill="hold"/>
                                        <p:tgtEl>
                                          <p:spTgt spid="28"/>
                                        </p:tgtEl>
                                        <p:attrNameLst>
                                          <p:attrName>style.rotation</p:attrName>
                                        </p:attrNameLst>
                                      </p:cBhvr>
                                      <p:tavLst>
                                        <p:tav tm="0">
                                          <p:val>
                                            <p:fltVal val="720"/>
                                          </p:val>
                                        </p:tav>
                                        <p:tav tm="100000">
                                          <p:val>
                                            <p:fltVal val="0"/>
                                          </p:val>
                                        </p:tav>
                                      </p:tavLst>
                                    </p:anim>
                                    <p:anim calcmode="lin" valueType="num">
                                      <p:cBhvr>
                                        <p:cTn id="84" dur="2000" fill="hold"/>
                                        <p:tgtEl>
                                          <p:spTgt spid="28"/>
                                        </p:tgtEl>
                                        <p:attrNameLst>
                                          <p:attrName>ppt_h</p:attrName>
                                        </p:attrNameLst>
                                      </p:cBhvr>
                                      <p:tavLst>
                                        <p:tav tm="0">
                                          <p:val>
                                            <p:fltVal val="0"/>
                                          </p:val>
                                        </p:tav>
                                        <p:tav tm="100000">
                                          <p:val>
                                            <p:strVal val="#ppt_h"/>
                                          </p:val>
                                        </p:tav>
                                      </p:tavLst>
                                    </p:anim>
                                    <p:anim calcmode="lin" valueType="num">
                                      <p:cBhvr>
                                        <p:cTn id="85"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34848"/>
                                        </p:tgtEl>
                                        <p:attrNameLst>
                                          <p:attrName>style.visibility</p:attrName>
                                        </p:attrNameLst>
                                      </p:cBhvr>
                                      <p:to>
                                        <p:strVal val="visible"/>
                                      </p:to>
                                    </p:set>
                                    <p:set>
                                      <p:cBhvr>
                                        <p:cTn id="95" dur="455" fill="hold">
                                          <p:stCondLst>
                                            <p:cond delay="0"/>
                                          </p:stCondLst>
                                        </p:cTn>
                                        <p:tgtEl>
                                          <p:spTgt spid="34848"/>
                                        </p:tgtEl>
                                        <p:attrNameLst>
                                          <p:attrName>style.rotation</p:attrName>
                                        </p:attrNameLst>
                                      </p:cBhvr>
                                      <p:to>
                                        <p:strVal val="-45.0"/>
                                      </p:to>
                                    </p:set>
                                    <p:anim calcmode="lin" valueType="num">
                                      <p:cBhvr>
                                        <p:cTn id="96" dur="455" fill="hold">
                                          <p:stCondLst>
                                            <p:cond delay="455"/>
                                          </p:stCondLst>
                                        </p:cTn>
                                        <p:tgtEl>
                                          <p:spTgt spid="34848"/>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34848"/>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34848"/>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34848"/>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34853"/>
                                        </p:tgtEl>
                                        <p:attrNameLst>
                                          <p:attrName>style.visibility</p:attrName>
                                        </p:attrNameLst>
                                      </p:cBhvr>
                                      <p:to>
                                        <p:strVal val="visible"/>
                                      </p:to>
                                    </p:set>
                                    <p:anim calcmode="lin" valueType="num">
                                      <p:cBhvr>
                                        <p:cTn id="104" dur="1000" fill="hold"/>
                                        <p:tgtEl>
                                          <p:spTgt spid="34853"/>
                                        </p:tgtEl>
                                        <p:attrNameLst>
                                          <p:attrName>ppt_w</p:attrName>
                                        </p:attrNameLst>
                                      </p:cBhvr>
                                      <p:tavLst>
                                        <p:tav tm="0">
                                          <p:val>
                                            <p:strVal val="#ppt_w*0.70"/>
                                          </p:val>
                                        </p:tav>
                                        <p:tav tm="100000">
                                          <p:val>
                                            <p:strVal val="#ppt_w"/>
                                          </p:val>
                                        </p:tav>
                                      </p:tavLst>
                                    </p:anim>
                                    <p:anim calcmode="lin" valueType="num">
                                      <p:cBhvr>
                                        <p:cTn id="105" dur="1000" fill="hold"/>
                                        <p:tgtEl>
                                          <p:spTgt spid="34853"/>
                                        </p:tgtEl>
                                        <p:attrNameLst>
                                          <p:attrName>ppt_h</p:attrName>
                                        </p:attrNameLst>
                                      </p:cBhvr>
                                      <p:tavLst>
                                        <p:tav tm="0">
                                          <p:val>
                                            <p:strVal val="#ppt_h"/>
                                          </p:val>
                                        </p:tav>
                                        <p:tav tm="100000">
                                          <p:val>
                                            <p:strVal val="#ppt_h"/>
                                          </p:val>
                                        </p:tav>
                                      </p:tavLst>
                                    </p:anim>
                                    <p:animEffect transition="in" filter="fade">
                                      <p:cBhvr>
                                        <p:cTn id="106" dur="1000"/>
                                        <p:tgtEl>
                                          <p:spTgt spid="34853"/>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34854"/>
                                        </p:tgtEl>
                                        <p:attrNameLst>
                                          <p:attrName>style.visibility</p:attrName>
                                        </p:attrNameLst>
                                      </p:cBhvr>
                                      <p:to>
                                        <p:strVal val="visible"/>
                                      </p:to>
                                    </p:set>
                                    <p:anim calcmode="lin" valueType="num">
                                      <p:cBhvr>
                                        <p:cTn id="109" dur="1000" fill="hold"/>
                                        <p:tgtEl>
                                          <p:spTgt spid="34854"/>
                                        </p:tgtEl>
                                        <p:attrNameLst>
                                          <p:attrName>ppt_w</p:attrName>
                                        </p:attrNameLst>
                                      </p:cBhvr>
                                      <p:tavLst>
                                        <p:tav tm="0">
                                          <p:val>
                                            <p:strVal val="#ppt_w*0.70"/>
                                          </p:val>
                                        </p:tav>
                                        <p:tav tm="100000">
                                          <p:val>
                                            <p:strVal val="#ppt_w"/>
                                          </p:val>
                                        </p:tav>
                                      </p:tavLst>
                                    </p:anim>
                                    <p:anim calcmode="lin" valueType="num">
                                      <p:cBhvr>
                                        <p:cTn id="110" dur="1000" fill="hold"/>
                                        <p:tgtEl>
                                          <p:spTgt spid="34854"/>
                                        </p:tgtEl>
                                        <p:attrNameLst>
                                          <p:attrName>ppt_h</p:attrName>
                                        </p:attrNameLst>
                                      </p:cBhvr>
                                      <p:tavLst>
                                        <p:tav tm="0">
                                          <p:val>
                                            <p:strVal val="#ppt_h"/>
                                          </p:val>
                                        </p:tav>
                                        <p:tav tm="100000">
                                          <p:val>
                                            <p:strVal val="#ppt_h"/>
                                          </p:val>
                                        </p:tav>
                                      </p:tavLst>
                                    </p:anim>
                                    <p:animEffect transition="in" filter="fade">
                                      <p:cBhvr>
                                        <p:cTn id="111" dur="1000"/>
                                        <p:tgtEl>
                                          <p:spTgt spid="3485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6" presetClass="emph" presetSubtype="0" fill="hold" grpId="1" nodeType="clickEffect">
                                  <p:stCondLst>
                                    <p:cond delay="0"/>
                                  </p:stCondLst>
                                  <p:childTnLst>
                                    <p:animEffect transition="out" filter="fade">
                                      <p:cBhvr>
                                        <p:cTn id="115" dur="500" tmFilter="0, 0; .2, .5; .8, .5; 1, 0"/>
                                        <p:tgtEl>
                                          <p:spTgt spid="34853"/>
                                        </p:tgtEl>
                                      </p:cBhvr>
                                    </p:animEffect>
                                    <p:animScale>
                                      <p:cBhvr>
                                        <p:cTn id="116" dur="250" autoRev="1" fill="hold"/>
                                        <p:tgtEl>
                                          <p:spTgt spid="34853"/>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34854"/>
                                        </p:tgtEl>
                                      </p:cBhvr>
                                    </p:animEffect>
                                    <p:animScale>
                                      <p:cBhvr>
                                        <p:cTn id="119" dur="250" autoRev="1" fill="hold"/>
                                        <p:tgtEl>
                                          <p:spTgt spid="34854"/>
                                        </p:tgtEl>
                                      </p:cBhvr>
                                      <p:by x="105000" y="105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down)">
                                      <p:cBhvr>
                                        <p:cTn id="124" dur="1000"/>
                                        <p:tgtEl>
                                          <p:spTgt spid="7"/>
                                        </p:tgtEl>
                                      </p:cBhvr>
                                    </p:animEffect>
                                  </p:childTnLst>
                                </p:cTn>
                              </p:par>
                              <p:par>
                                <p:cTn id="125" presetID="22" presetClass="entr" presetSubtype="4"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down)">
                                      <p:cBhvr>
                                        <p:cTn id="127" dur="1000"/>
                                        <p:tgtEl>
                                          <p:spTgt spid="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wipe(left)">
                                      <p:cBhvr>
                                        <p:cTn id="132" dur="500"/>
                                        <p:tgtEl>
                                          <p:spTgt spid="37"/>
                                        </p:tgtEl>
                                      </p:cBhvr>
                                    </p:animEffect>
                                  </p:childTnLst>
                                </p:cTn>
                              </p:par>
                              <p:par>
                                <p:cTn id="133" presetID="22" presetClass="entr" presetSubtype="8"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wipe(left)">
                                      <p:cBhvr>
                                        <p:cTn id="135" dur="500"/>
                                        <p:tgtEl>
                                          <p:spTgt spid="3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8" presetClass="entr" presetSubtype="0" accel="50000" fill="hold" grpId="0" nodeType="clickEffect">
                                  <p:stCondLst>
                                    <p:cond delay="0"/>
                                  </p:stCondLst>
                                  <p:iterate type="lt">
                                    <p:tmPct val="50000"/>
                                  </p:iterate>
                                  <p:childTnLst>
                                    <p:set>
                                      <p:cBhvr>
                                        <p:cTn id="139" dur="1" fill="hold">
                                          <p:stCondLst>
                                            <p:cond delay="0"/>
                                          </p:stCondLst>
                                        </p:cTn>
                                        <p:tgtEl>
                                          <p:spTgt spid="36"/>
                                        </p:tgtEl>
                                        <p:attrNameLst>
                                          <p:attrName>style.visibility</p:attrName>
                                        </p:attrNameLst>
                                      </p:cBhvr>
                                      <p:to>
                                        <p:strVal val="visible"/>
                                      </p:to>
                                    </p:set>
                                    <p:set>
                                      <p:cBhvr>
                                        <p:cTn id="140" dur="455" fill="hold">
                                          <p:stCondLst>
                                            <p:cond delay="0"/>
                                          </p:stCondLst>
                                        </p:cTn>
                                        <p:tgtEl>
                                          <p:spTgt spid="36"/>
                                        </p:tgtEl>
                                        <p:attrNameLst>
                                          <p:attrName>style.rotation</p:attrName>
                                        </p:attrNameLst>
                                      </p:cBhvr>
                                      <p:to>
                                        <p:strVal val="-45.0"/>
                                      </p:to>
                                    </p:set>
                                    <p:anim calcmode="lin" valueType="num">
                                      <p:cBhvr>
                                        <p:cTn id="141"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142"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43"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44"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1" fill="hold" nodeType="click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up)">
                                      <p:cBhvr>
                                        <p:cTn id="149" dur="1000"/>
                                        <p:tgtEl>
                                          <p:spTgt spid="33"/>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8" presetClass="entr" presetSubtype="0" accel="50000" fill="hold" grpId="0" nodeType="clickEffect">
                                  <p:stCondLst>
                                    <p:cond delay="0"/>
                                  </p:stCondLst>
                                  <p:iterate type="lt">
                                    <p:tmPct val="50000"/>
                                  </p:iterate>
                                  <p:childTnLst>
                                    <p:set>
                                      <p:cBhvr>
                                        <p:cTn id="153" dur="1" fill="hold">
                                          <p:stCondLst>
                                            <p:cond delay="0"/>
                                          </p:stCondLst>
                                        </p:cTn>
                                        <p:tgtEl>
                                          <p:spTgt spid="34850"/>
                                        </p:tgtEl>
                                        <p:attrNameLst>
                                          <p:attrName>style.visibility</p:attrName>
                                        </p:attrNameLst>
                                      </p:cBhvr>
                                      <p:to>
                                        <p:strVal val="visible"/>
                                      </p:to>
                                    </p:set>
                                    <p:set>
                                      <p:cBhvr>
                                        <p:cTn id="154" dur="455" fill="hold">
                                          <p:stCondLst>
                                            <p:cond delay="0"/>
                                          </p:stCondLst>
                                        </p:cTn>
                                        <p:tgtEl>
                                          <p:spTgt spid="34850"/>
                                        </p:tgtEl>
                                        <p:attrNameLst>
                                          <p:attrName>style.rotation</p:attrName>
                                        </p:attrNameLst>
                                      </p:cBhvr>
                                      <p:to>
                                        <p:strVal val="-45.0"/>
                                      </p:to>
                                    </p:set>
                                    <p:anim calcmode="lin" valueType="num">
                                      <p:cBhvr>
                                        <p:cTn id="155" dur="455" fill="hold">
                                          <p:stCondLst>
                                            <p:cond delay="455"/>
                                          </p:stCondLst>
                                        </p:cTn>
                                        <p:tgtEl>
                                          <p:spTgt spid="34850"/>
                                        </p:tgtEl>
                                        <p:attrNameLst>
                                          <p:attrName>style.rotation</p:attrName>
                                        </p:attrNameLst>
                                      </p:cBhvr>
                                      <p:tavLst>
                                        <p:tav tm="0">
                                          <p:val>
                                            <p:fltVal val="-45"/>
                                          </p:val>
                                        </p:tav>
                                        <p:tav tm="69900">
                                          <p:val>
                                            <p:fltVal val="45"/>
                                          </p:val>
                                        </p:tav>
                                        <p:tav tm="100000">
                                          <p:val>
                                            <p:fltVal val="0"/>
                                          </p:val>
                                        </p:tav>
                                      </p:tavLst>
                                    </p:anim>
                                    <p:anim calcmode="lin" valueType="num">
                                      <p:cBhvr>
                                        <p:cTn id="156" dur="455" fill="hold">
                                          <p:stCondLst>
                                            <p:cond delay="0"/>
                                          </p:stCondLst>
                                        </p:cTn>
                                        <p:tgtEl>
                                          <p:spTgt spid="34850"/>
                                        </p:tgtEl>
                                        <p:attrNameLst>
                                          <p:attrName>ppt_y</p:attrName>
                                        </p:attrNameLst>
                                      </p:cBhvr>
                                      <p:tavLst>
                                        <p:tav tm="0">
                                          <p:val>
                                            <p:strVal val="#ppt_y-1"/>
                                          </p:val>
                                        </p:tav>
                                        <p:tav tm="100000">
                                          <p:val>
                                            <p:strVal val="#ppt_y-(0.354*#ppt_w-0.172*#ppt_h)"/>
                                          </p:val>
                                        </p:tav>
                                      </p:tavLst>
                                    </p:anim>
                                    <p:anim calcmode="lin" valueType="num">
                                      <p:cBhvr>
                                        <p:cTn id="157" dur="156" decel="50000" autoRev="1" fill="hold">
                                          <p:stCondLst>
                                            <p:cond delay="455"/>
                                          </p:stCondLst>
                                        </p:cTn>
                                        <p:tgtEl>
                                          <p:spTgt spid="34850"/>
                                        </p:tgtEl>
                                        <p:attrNameLst>
                                          <p:attrName>ppt_y</p:attrName>
                                        </p:attrNameLst>
                                      </p:cBhvr>
                                      <p:tavLst>
                                        <p:tav tm="0">
                                          <p:val>
                                            <p:strVal val="#ppt_y-(0.354*#ppt_w-0.172*#ppt_h)"/>
                                          </p:val>
                                        </p:tav>
                                        <p:tav tm="100000">
                                          <p:val>
                                            <p:strVal val="#ppt_y-(0.354*#ppt_w-0.172*#ppt_h)-#ppt_h/2"/>
                                          </p:val>
                                        </p:tav>
                                      </p:tavLst>
                                    </p:anim>
                                    <p:anim calcmode="lin" valueType="num">
                                      <p:cBhvr>
                                        <p:cTn id="158" dur="136" fill="hold">
                                          <p:stCondLst>
                                            <p:cond delay="864"/>
                                          </p:stCondLst>
                                        </p:cTn>
                                        <p:tgtEl>
                                          <p:spTgt spid="34850"/>
                                        </p:tgtEl>
                                        <p:attrNameLst>
                                          <p:attrName>ppt_y</p:attrName>
                                        </p:attrNameLst>
                                      </p:cBhvr>
                                      <p:tavLst>
                                        <p:tav tm="0">
                                          <p:val>
                                            <p:strVal val="#ppt_y-(0.354*#ppt_w-0.172*#ppt_h)"/>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nodeType="click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wipe(left)">
                                      <p:cBhvr>
                                        <p:cTn id="163" dur="3000"/>
                                        <p:tgtEl>
                                          <p:spTgt spid="4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55" presetClass="entr" presetSubtype="0"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anim calcmode="lin" valueType="num">
                                      <p:cBhvr>
                                        <p:cTn id="168" dur="1000" fill="hold"/>
                                        <p:tgtEl>
                                          <p:spTgt spid="43"/>
                                        </p:tgtEl>
                                        <p:attrNameLst>
                                          <p:attrName>ppt_w</p:attrName>
                                        </p:attrNameLst>
                                      </p:cBhvr>
                                      <p:tavLst>
                                        <p:tav tm="0">
                                          <p:val>
                                            <p:strVal val="#ppt_w*0.70"/>
                                          </p:val>
                                        </p:tav>
                                        <p:tav tm="100000">
                                          <p:val>
                                            <p:strVal val="#ppt_w"/>
                                          </p:val>
                                        </p:tav>
                                      </p:tavLst>
                                    </p:anim>
                                    <p:anim calcmode="lin" valueType="num">
                                      <p:cBhvr>
                                        <p:cTn id="169" dur="1000" fill="hold"/>
                                        <p:tgtEl>
                                          <p:spTgt spid="43"/>
                                        </p:tgtEl>
                                        <p:attrNameLst>
                                          <p:attrName>ppt_h</p:attrName>
                                        </p:attrNameLst>
                                      </p:cBhvr>
                                      <p:tavLst>
                                        <p:tav tm="0">
                                          <p:val>
                                            <p:strVal val="#ppt_h"/>
                                          </p:val>
                                        </p:tav>
                                        <p:tav tm="100000">
                                          <p:val>
                                            <p:strVal val="#ppt_h"/>
                                          </p:val>
                                        </p:tav>
                                      </p:tavLst>
                                    </p:anim>
                                    <p:animEffect transition="in" filter="fade">
                                      <p:cBhvr>
                                        <p:cTn id="17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5" grpId="0"/>
      <p:bldP spid="45073" grpId="0"/>
      <p:bldP spid="34836" grpId="0"/>
      <p:bldP spid="3" grpId="0"/>
      <p:bldP spid="7" grpId="0"/>
      <p:bldP spid="34848" grpId="0"/>
      <p:bldP spid="34850" grpId="0"/>
      <p:bldP spid="34853" grpId="0" animBg="1"/>
      <p:bldP spid="34853" grpId="1" animBg="1"/>
      <p:bldP spid="34854" grpId="0" animBg="1"/>
      <p:bldP spid="34854" grpId="1" animBg="1"/>
      <p:bldP spid="28" grpId="0"/>
      <p:bldP spid="35" grpId="0"/>
      <p:bldP spid="36" grpId="0"/>
      <p:bldP spid="37"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36792D20-8646-44F7-802A-85C6B6D6A089}"/>
              </a:ext>
            </a:extLst>
          </p:cNvPr>
          <p:cNvSpPr>
            <a:spLocks noGrp="1"/>
          </p:cNvSpPr>
          <p:nvPr>
            <p:ph type="title"/>
          </p:nvPr>
        </p:nvSpPr>
        <p:spPr>
          <a:xfrm>
            <a:off x="-155122" y="269424"/>
            <a:ext cx="9731829" cy="1412875"/>
          </a:xfrm>
        </p:spPr>
        <p:txBody>
          <a:bodyPr>
            <a:normAutofit/>
          </a:bodyPr>
          <a:lstStyle/>
          <a:p>
            <a:pPr algn="ctr"/>
            <a:r>
              <a:rPr lang="cs-CZ" altLang="cs-CZ" sz="3200" b="1" dirty="0">
                <a:solidFill>
                  <a:srgbClr val="C00000"/>
                </a:solidFill>
                <a:latin typeface="+mn-lt"/>
              </a:rPr>
              <a:t>Výdajový multiplikátor v třísektorové ekonomice</a:t>
            </a:r>
          </a:p>
        </p:txBody>
      </p:sp>
      <p:pic>
        <p:nvPicPr>
          <p:cNvPr id="4" name="Obrázek 3">
            <a:extLst>
              <a:ext uri="{FF2B5EF4-FFF2-40B4-BE49-F238E27FC236}">
                <a16:creationId xmlns:a16="http://schemas.microsoft.com/office/drawing/2014/main" id="{0499061F-D208-484C-A218-341277B94004}"/>
              </a:ext>
            </a:extLst>
          </p:cNvPr>
          <p:cNvPicPr>
            <a:picLocks noChangeAspect="1"/>
          </p:cNvPicPr>
          <p:nvPr/>
        </p:nvPicPr>
        <p:blipFill rotWithShape="1">
          <a:blip r:embed="rId3"/>
          <a:srcRect l="34286" t="37857" r="14196" b="16143"/>
          <a:stretch/>
        </p:blipFill>
        <p:spPr>
          <a:xfrm>
            <a:off x="1191985" y="1585328"/>
            <a:ext cx="7356022" cy="4105098"/>
          </a:xfrm>
          <a:prstGeom prst="rect">
            <a:avLst/>
          </a:prstGeom>
        </p:spPr>
      </p:pic>
    </p:spTree>
    <p:extLst>
      <p:ext uri="{BB962C8B-B14F-4D97-AF65-F5344CB8AC3E}">
        <p14:creationId xmlns:p14="http://schemas.microsoft.com/office/powerpoint/2010/main" val="90257766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85B3C79E-7A78-46D6-AF9F-38BCDD1A1A2B}"/>
              </a:ext>
            </a:extLst>
          </p:cNvPr>
          <p:cNvSpPr>
            <a:spLocks noGrp="1"/>
          </p:cNvSpPr>
          <p:nvPr>
            <p:ph type="title"/>
          </p:nvPr>
        </p:nvSpPr>
        <p:spPr>
          <a:xfrm>
            <a:off x="106603" y="302081"/>
            <a:ext cx="8792935" cy="1412875"/>
          </a:xfrm>
        </p:spPr>
        <p:txBody>
          <a:bodyPr>
            <a:normAutofit/>
          </a:bodyPr>
          <a:lstStyle/>
          <a:p>
            <a:pPr algn="ctr"/>
            <a:r>
              <a:rPr lang="cs-CZ" altLang="cs-CZ" sz="3200" b="1" dirty="0">
                <a:solidFill>
                  <a:srgbClr val="C00000"/>
                </a:solidFill>
                <a:latin typeface="+mn-lt"/>
              </a:rPr>
              <a:t>Další multiplikátory v třísektorové ekonomice</a:t>
            </a:r>
          </a:p>
        </p:txBody>
      </p:sp>
      <p:pic>
        <p:nvPicPr>
          <p:cNvPr id="5" name="Obrázek 4">
            <a:extLst>
              <a:ext uri="{FF2B5EF4-FFF2-40B4-BE49-F238E27FC236}">
                <a16:creationId xmlns:a16="http://schemas.microsoft.com/office/drawing/2014/main" id="{450E635D-9153-41DE-A98A-AA6BCAD16963}"/>
              </a:ext>
            </a:extLst>
          </p:cNvPr>
          <p:cNvPicPr>
            <a:picLocks noChangeAspect="1"/>
          </p:cNvPicPr>
          <p:nvPr/>
        </p:nvPicPr>
        <p:blipFill rotWithShape="1">
          <a:blip r:embed="rId3"/>
          <a:srcRect l="4237"/>
          <a:stretch/>
        </p:blipFill>
        <p:spPr>
          <a:xfrm>
            <a:off x="671272" y="1424969"/>
            <a:ext cx="7934118" cy="4334632"/>
          </a:xfrm>
          <a:prstGeom prst="rect">
            <a:avLst/>
          </a:prstGeom>
        </p:spPr>
      </p:pic>
    </p:spTree>
    <p:extLst>
      <p:ext uri="{BB962C8B-B14F-4D97-AF65-F5344CB8AC3E}">
        <p14:creationId xmlns:p14="http://schemas.microsoft.com/office/powerpoint/2010/main" val="40844009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pPr algn="ctr"/>
            <a:r>
              <a:rPr lang="cs-CZ" sz="3600" b="1" dirty="0">
                <a:solidFill>
                  <a:srgbClr val="C00000"/>
                </a:solidFill>
                <a:latin typeface="Calibri" panose="020F0502020204030204" pitchFamily="34" charset="0"/>
                <a:cs typeface="Calibri" panose="020F0502020204030204" pitchFamily="34" charset="0"/>
              </a:rPr>
              <a:t>Určení rovnovážné produkce </a:t>
            </a:r>
            <a:br>
              <a:rPr lang="cs-CZ" sz="3600" b="1" dirty="0">
                <a:solidFill>
                  <a:srgbClr val="C00000"/>
                </a:solidFill>
                <a:latin typeface="Calibri" panose="020F0502020204030204" pitchFamily="34" charset="0"/>
                <a:cs typeface="Calibri" panose="020F0502020204030204" pitchFamily="34" charset="0"/>
              </a:rPr>
            </a:br>
            <a:r>
              <a:rPr lang="cs-CZ" sz="3600" b="1" dirty="0">
                <a:solidFill>
                  <a:srgbClr val="C00000"/>
                </a:solidFill>
                <a:latin typeface="Calibri" panose="020F0502020204030204" pitchFamily="34" charset="0"/>
                <a:cs typeface="Calibri" panose="020F0502020204030204" pitchFamily="34" charset="0"/>
              </a:rPr>
              <a:t>2-sektorový model</a:t>
            </a:r>
          </a:p>
        </p:txBody>
      </p:sp>
      <p:sp>
        <p:nvSpPr>
          <p:cNvPr id="98" name="Google Shape;98;p14"/>
          <p:cNvSpPr txBox="1">
            <a:spLocks noGrp="1"/>
          </p:cNvSpPr>
          <p:nvPr>
            <p:ph idx="1"/>
          </p:nvPr>
        </p:nvSpPr>
        <p:spPr>
          <a:xfrm>
            <a:off x="279400" y="1620840"/>
            <a:ext cx="8763000" cy="4505325"/>
          </a:xfrm>
          <a:prstGeom prst="rect">
            <a:avLst/>
          </a:prstGeom>
          <a:noFill/>
          <a:ln>
            <a:noFill/>
          </a:ln>
        </p:spPr>
        <p:txBody>
          <a:bodyPr spcFirstLastPara="1" wrap="square" lIns="91425" tIns="45700" rIns="91425" bIns="45700" anchor="t" anchorCtr="0">
            <a:normAutofit/>
          </a:bodyPr>
          <a:lstStyle/>
          <a:p>
            <a:pPr marL="114300" indent="0">
              <a:spcBef>
                <a:spcPts val="600"/>
              </a:spcBef>
              <a:buNone/>
            </a:pPr>
            <a:r>
              <a:rPr lang="cs-CZ" sz="3300" dirty="0"/>
              <a:t>Předpoklady pro určení rovnovážné produkce </a:t>
            </a:r>
            <a:r>
              <a:rPr lang="cs-CZ" sz="3300" b="1" dirty="0"/>
              <a:t>v 2 a 3-sektorovém modelu: </a:t>
            </a:r>
          </a:p>
          <a:p>
            <a:pPr>
              <a:spcBef>
                <a:spcPts val="600"/>
              </a:spcBef>
            </a:pPr>
            <a:r>
              <a:rPr lang="cs-CZ" sz="3300" dirty="0"/>
              <a:t>Cenová hladina je fixní </a:t>
            </a:r>
          </a:p>
          <a:p>
            <a:pPr>
              <a:spcBef>
                <a:spcPts val="600"/>
              </a:spcBef>
            </a:pPr>
            <a:r>
              <a:rPr lang="cs-CZ" sz="3300" dirty="0"/>
              <a:t>Zásoba kapitálu je dostatečná </a:t>
            </a:r>
          </a:p>
          <a:p>
            <a:pPr>
              <a:spcBef>
                <a:spcPts val="600"/>
              </a:spcBef>
            </a:pPr>
            <a:r>
              <a:rPr lang="cs-CZ" sz="3300" dirty="0"/>
              <a:t>Nabídka práce na trhu práce je dostatečná</a:t>
            </a:r>
          </a:p>
          <a:p>
            <a:pPr>
              <a:spcBef>
                <a:spcPts val="600"/>
              </a:spcBef>
            </a:pPr>
            <a:r>
              <a:rPr lang="cs-CZ" sz="3300" dirty="0"/>
              <a:t>Všechny nominální veličiny jsou reálnými veličinami </a:t>
            </a:r>
          </a:p>
          <a:p>
            <a:pPr>
              <a:spcBef>
                <a:spcPts val="600"/>
              </a:spcBef>
            </a:pPr>
            <a:r>
              <a:rPr lang="cs-CZ" sz="3300" dirty="0"/>
              <a:t>Předpokládáme uzavřenou ekonomiku </a:t>
            </a:r>
            <a:endParaRPr lang="cs-CZ" sz="3300" dirty="0">
              <a:latin typeface="Corbel" pitchFamily="34" charset="0"/>
            </a:endParaRPr>
          </a:p>
        </p:txBody>
      </p:sp>
    </p:spTree>
    <p:extLst>
      <p:ext uri="{BB962C8B-B14F-4D97-AF65-F5344CB8AC3E}">
        <p14:creationId xmlns:p14="http://schemas.microsoft.com/office/powerpoint/2010/main" val="19495628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6ED1AB2-F170-4679-B9FA-A0F7238378B6}"/>
              </a:ext>
            </a:extLst>
          </p:cNvPr>
          <p:cNvSpPr>
            <a:spLocks noGrp="1"/>
          </p:cNvSpPr>
          <p:nvPr>
            <p:ph type="title"/>
          </p:nvPr>
        </p:nvSpPr>
        <p:spPr>
          <a:xfrm>
            <a:off x="628650" y="365127"/>
            <a:ext cx="7886700" cy="1148364"/>
          </a:xfrm>
        </p:spPr>
        <p:txBody>
          <a:bodyPr>
            <a:normAutofit/>
          </a:bodyPr>
          <a:lstStyle/>
          <a:p>
            <a:pPr algn="ctr"/>
            <a:r>
              <a:rPr lang="cs-CZ" altLang="cs-CZ" sz="3200" b="1" dirty="0">
                <a:solidFill>
                  <a:srgbClr val="C00000"/>
                </a:solidFill>
                <a:latin typeface="+mn-lt"/>
              </a:rPr>
              <a:t>Rovnovážný produkt</a:t>
            </a:r>
          </a:p>
        </p:txBody>
      </p:sp>
      <p:sp>
        <p:nvSpPr>
          <p:cNvPr id="6147" name="Zástupný symbol pro obsah 2">
            <a:extLst>
              <a:ext uri="{FF2B5EF4-FFF2-40B4-BE49-F238E27FC236}">
                <a16:creationId xmlns:a16="http://schemas.microsoft.com/office/drawing/2014/main" id="{37641990-C1CA-452F-8F1F-F30FDBEB8B23}"/>
              </a:ext>
            </a:extLst>
          </p:cNvPr>
          <p:cNvSpPr>
            <a:spLocks noGrp="1"/>
          </p:cNvSpPr>
          <p:nvPr>
            <p:ph idx="1"/>
          </p:nvPr>
        </p:nvSpPr>
        <p:spPr>
          <a:xfrm>
            <a:off x="179390" y="1155700"/>
            <a:ext cx="8607425" cy="4940300"/>
          </a:xfrm>
        </p:spPr>
        <p:txBody>
          <a:bodyPr>
            <a:normAutofit/>
          </a:bodyPr>
          <a:lstStyle/>
          <a:p>
            <a:pPr>
              <a:spcBef>
                <a:spcPts val="1200"/>
              </a:spcBef>
              <a:defRPr/>
            </a:pPr>
            <a:r>
              <a:rPr lang="cs-CZ" sz="2000" dirty="0"/>
              <a:t>Příjmy, které domácnosti obdrží, se skládají z důchodu odvozeného z produktu Y a transferových plateb TR. Tyto příjmy jsou sníženy o celkové daně T</a:t>
            </a:r>
            <a:r>
              <a:rPr lang="cs-CZ" sz="2000" baseline="-25000" dirty="0"/>
              <a:t>T</a:t>
            </a:r>
            <a:r>
              <a:rPr lang="cs-CZ" sz="2000" dirty="0"/>
              <a:t>. Po odečtení celkových daní od celkových příjmů domácností, tj. důchodu odvozeného z produktu a transferových plateb dostáváme disponibilní důchod: </a:t>
            </a:r>
          </a:p>
          <a:p>
            <a:pPr marL="0" indent="0" algn="ctr">
              <a:spcBef>
                <a:spcPts val="1200"/>
              </a:spcBef>
              <a:buNone/>
              <a:defRPr/>
            </a:pPr>
            <a:r>
              <a:rPr lang="cs-CZ" altLang="cs-CZ" sz="2000" b="1" dirty="0">
                <a:solidFill>
                  <a:srgbClr val="7030A0"/>
                </a:solidFill>
              </a:rPr>
              <a:t>YD= Y+TR-T</a:t>
            </a:r>
            <a:r>
              <a:rPr lang="cs-CZ" altLang="cs-CZ" sz="2000" b="1" baseline="-25000" dirty="0">
                <a:solidFill>
                  <a:srgbClr val="7030A0"/>
                </a:solidFill>
              </a:rPr>
              <a:t>T</a:t>
            </a:r>
            <a:r>
              <a:rPr lang="cs-CZ" altLang="cs-CZ" sz="2000" b="1" dirty="0">
                <a:solidFill>
                  <a:srgbClr val="7030A0"/>
                </a:solidFill>
              </a:rPr>
              <a:t>    </a:t>
            </a:r>
            <a:r>
              <a:rPr lang="cs-CZ" altLang="cs-CZ" sz="2000" dirty="0"/>
              <a:t>což lze upravit na </a:t>
            </a:r>
            <a:r>
              <a:rPr lang="cs-CZ" altLang="cs-CZ" sz="2000" b="1" dirty="0">
                <a:solidFill>
                  <a:srgbClr val="7030A0"/>
                </a:solidFill>
              </a:rPr>
              <a:t>Y=YD-TR+T</a:t>
            </a:r>
            <a:r>
              <a:rPr lang="cs-CZ" altLang="cs-CZ" sz="2000" b="1" baseline="-25000" dirty="0">
                <a:solidFill>
                  <a:srgbClr val="7030A0"/>
                </a:solidFill>
              </a:rPr>
              <a:t>T</a:t>
            </a:r>
          </a:p>
          <a:p>
            <a:pPr>
              <a:spcBef>
                <a:spcPts val="1200"/>
              </a:spcBef>
              <a:defRPr/>
            </a:pPr>
            <a:r>
              <a:rPr lang="cs-CZ" altLang="cs-CZ" sz="2000" dirty="0"/>
              <a:t>Jestliže lze disponibilní důchod  rozložit na C a S, potom:</a:t>
            </a:r>
          </a:p>
          <a:p>
            <a:pPr marL="0" indent="0" algn="ctr">
              <a:spcBef>
                <a:spcPts val="1200"/>
              </a:spcBef>
              <a:buNone/>
              <a:defRPr/>
            </a:pPr>
            <a:r>
              <a:rPr lang="cs-CZ" altLang="cs-CZ" sz="2000" b="1" dirty="0">
                <a:solidFill>
                  <a:srgbClr val="7030A0"/>
                </a:solidFill>
              </a:rPr>
              <a:t>Y= C+S+T</a:t>
            </a:r>
            <a:r>
              <a:rPr lang="cs-CZ" altLang="cs-CZ" sz="2000" b="1" baseline="-25000" dirty="0">
                <a:solidFill>
                  <a:srgbClr val="7030A0"/>
                </a:solidFill>
              </a:rPr>
              <a:t>T</a:t>
            </a:r>
            <a:r>
              <a:rPr lang="cs-CZ" altLang="cs-CZ" sz="2000" b="1" dirty="0">
                <a:solidFill>
                  <a:srgbClr val="7030A0"/>
                </a:solidFill>
              </a:rPr>
              <a:t>-TR</a:t>
            </a:r>
          </a:p>
          <a:p>
            <a:pPr>
              <a:spcBef>
                <a:spcPts val="1200"/>
              </a:spcBef>
              <a:defRPr/>
            </a:pPr>
            <a:r>
              <a:rPr lang="cs-CZ" altLang="cs-CZ" sz="2000" dirty="0"/>
              <a:t>Platí, že AE=Y, potom:</a:t>
            </a:r>
          </a:p>
          <a:p>
            <a:pPr marL="0" indent="0" algn="ctr">
              <a:spcBef>
                <a:spcPts val="1200"/>
              </a:spcBef>
              <a:buNone/>
              <a:defRPr/>
            </a:pPr>
            <a:r>
              <a:rPr lang="cs-CZ" altLang="cs-CZ" sz="2000" b="1" dirty="0">
                <a:solidFill>
                  <a:srgbClr val="7030A0"/>
                </a:solidFill>
              </a:rPr>
              <a:t>C+I+G=C+S+T</a:t>
            </a:r>
            <a:r>
              <a:rPr lang="cs-CZ" altLang="cs-CZ" sz="2000" b="1" baseline="-25000" dirty="0">
                <a:solidFill>
                  <a:srgbClr val="7030A0"/>
                </a:solidFill>
              </a:rPr>
              <a:t>T</a:t>
            </a:r>
            <a:r>
              <a:rPr lang="cs-CZ" altLang="cs-CZ" sz="2000" b="1" dirty="0">
                <a:solidFill>
                  <a:srgbClr val="7030A0"/>
                </a:solidFill>
              </a:rPr>
              <a:t>-TR</a:t>
            </a:r>
            <a:r>
              <a:rPr lang="cs-CZ" altLang="cs-CZ" sz="2000" dirty="0"/>
              <a:t>  což lze upravit na </a:t>
            </a:r>
            <a:r>
              <a:rPr lang="cs-CZ" altLang="cs-CZ" sz="2000" b="1" dirty="0">
                <a:solidFill>
                  <a:srgbClr val="7030A0"/>
                </a:solidFill>
              </a:rPr>
              <a:t>I+G=S+T</a:t>
            </a:r>
            <a:r>
              <a:rPr lang="cs-CZ" altLang="cs-CZ" sz="2000" b="1" baseline="-25000" dirty="0">
                <a:solidFill>
                  <a:srgbClr val="7030A0"/>
                </a:solidFill>
              </a:rPr>
              <a:t>T</a:t>
            </a:r>
            <a:r>
              <a:rPr lang="cs-CZ" altLang="cs-CZ" sz="2000" b="1" dirty="0">
                <a:solidFill>
                  <a:srgbClr val="7030A0"/>
                </a:solidFill>
              </a:rPr>
              <a:t>-TR</a:t>
            </a:r>
          </a:p>
          <a:p>
            <a:pPr>
              <a:spcBef>
                <a:spcPts val="1200"/>
              </a:spcBef>
              <a:defRPr/>
            </a:pPr>
            <a:r>
              <a:rPr lang="cs-CZ" altLang="cs-CZ" sz="2000" dirty="0"/>
              <a:t>kde T</a:t>
            </a:r>
            <a:r>
              <a:rPr lang="cs-CZ" altLang="cs-CZ" sz="2000" baseline="-25000" dirty="0"/>
              <a:t>T</a:t>
            </a:r>
            <a:r>
              <a:rPr lang="cs-CZ" altLang="cs-CZ" sz="2000" dirty="0"/>
              <a:t>-TR=T (čisté daně), potom lze psát  </a:t>
            </a:r>
            <a:r>
              <a:rPr lang="cs-CZ" altLang="cs-CZ" sz="2000" b="1" dirty="0">
                <a:solidFill>
                  <a:srgbClr val="7030A0"/>
                </a:solidFill>
              </a:rPr>
              <a:t>I+G=S+T</a:t>
            </a:r>
            <a:endParaRPr lang="cs-CZ" altLang="cs-CZ" sz="2000" b="1" baseline="-25000" dirty="0">
              <a:solidFill>
                <a:srgbClr val="7030A0"/>
              </a:solidFill>
            </a:endParaRPr>
          </a:p>
          <a:p>
            <a:pPr>
              <a:spcBef>
                <a:spcPts val="1200"/>
              </a:spcBef>
              <a:defRPr/>
            </a:pPr>
            <a:r>
              <a:rPr lang="cs-CZ" altLang="cs-CZ" sz="2000" dirty="0"/>
              <a:t>kde </a:t>
            </a:r>
            <a:r>
              <a:rPr lang="cs-CZ" altLang="cs-CZ" sz="2000" b="1" dirty="0">
                <a:solidFill>
                  <a:srgbClr val="7030A0"/>
                </a:solidFill>
              </a:rPr>
              <a:t>I+G</a:t>
            </a:r>
            <a:r>
              <a:rPr lang="cs-CZ" altLang="cs-CZ" sz="2000" dirty="0"/>
              <a:t> jsou </a:t>
            </a:r>
            <a:r>
              <a:rPr lang="cs-CZ" altLang="cs-CZ" sz="2000" u="sng" dirty="0"/>
              <a:t>nespotřebované výdaje</a:t>
            </a:r>
            <a:r>
              <a:rPr lang="cs-CZ" altLang="cs-CZ" sz="2000" dirty="0"/>
              <a:t> a </a:t>
            </a:r>
            <a:r>
              <a:rPr lang="cs-CZ" altLang="cs-CZ" sz="2000" b="1" dirty="0">
                <a:solidFill>
                  <a:srgbClr val="7030A0"/>
                </a:solidFill>
              </a:rPr>
              <a:t>S+T</a:t>
            </a:r>
            <a:r>
              <a:rPr lang="cs-CZ" altLang="cs-CZ" sz="2000" dirty="0"/>
              <a:t> jsou </a:t>
            </a:r>
            <a:r>
              <a:rPr lang="cs-CZ" altLang="cs-CZ" sz="2000" u="sng" dirty="0"/>
              <a:t>úniky</a:t>
            </a:r>
          </a:p>
          <a:p>
            <a:pPr>
              <a:spcBef>
                <a:spcPts val="1200"/>
              </a:spcBef>
              <a:defRPr/>
            </a:pPr>
            <a:endParaRPr lang="cs-CZ" altLang="cs-CZ" sz="2000" dirty="0"/>
          </a:p>
          <a:p>
            <a:pPr>
              <a:spcBef>
                <a:spcPts val="1200"/>
              </a:spcBef>
              <a:defRPr/>
            </a:pPr>
            <a:endParaRPr lang="cs-CZ" altLang="cs-CZ" sz="2000" dirty="0"/>
          </a:p>
        </p:txBody>
      </p:sp>
    </p:spTree>
    <p:extLst>
      <p:ext uri="{BB962C8B-B14F-4D97-AF65-F5344CB8AC3E}">
        <p14:creationId xmlns:p14="http://schemas.microsoft.com/office/powerpoint/2010/main" val="404227249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down)">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down)">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down)">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wipe(down)">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wipe(down)">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CB72C52F-ADEE-48B5-9BF2-2139D3779205}"/>
              </a:ext>
            </a:extLst>
          </p:cNvPr>
          <p:cNvSpPr>
            <a:spLocks noGrp="1"/>
          </p:cNvSpPr>
          <p:nvPr>
            <p:ph type="title"/>
          </p:nvPr>
        </p:nvSpPr>
        <p:spPr>
          <a:xfrm>
            <a:off x="628650" y="365126"/>
            <a:ext cx="7886700" cy="1011729"/>
          </a:xfrm>
        </p:spPr>
        <p:txBody>
          <a:bodyPr>
            <a:normAutofit/>
          </a:bodyPr>
          <a:lstStyle/>
          <a:p>
            <a:pPr algn="ctr"/>
            <a:r>
              <a:rPr lang="cs-CZ" altLang="cs-CZ" sz="3200" b="1" dirty="0">
                <a:solidFill>
                  <a:srgbClr val="C00000"/>
                </a:solidFill>
                <a:latin typeface="+mn-lt"/>
              </a:rPr>
              <a:t>Rovnovážný produkt a státní rozpočet</a:t>
            </a:r>
          </a:p>
        </p:txBody>
      </p:sp>
      <p:sp>
        <p:nvSpPr>
          <p:cNvPr id="6147" name="Zástupný symbol pro obsah 2">
            <a:extLst>
              <a:ext uri="{FF2B5EF4-FFF2-40B4-BE49-F238E27FC236}">
                <a16:creationId xmlns:a16="http://schemas.microsoft.com/office/drawing/2014/main" id="{7A39BE52-B893-4126-9525-DECCEA6164EA}"/>
              </a:ext>
            </a:extLst>
          </p:cNvPr>
          <p:cNvSpPr>
            <a:spLocks noGrp="1"/>
          </p:cNvSpPr>
          <p:nvPr>
            <p:ph idx="1"/>
          </p:nvPr>
        </p:nvSpPr>
        <p:spPr>
          <a:xfrm>
            <a:off x="179390" y="1134836"/>
            <a:ext cx="8607425" cy="4961164"/>
          </a:xfrm>
        </p:spPr>
        <p:txBody>
          <a:bodyPr>
            <a:normAutofit/>
          </a:bodyPr>
          <a:lstStyle/>
          <a:p>
            <a:pPr>
              <a:spcBef>
                <a:spcPts val="1200"/>
              </a:spcBef>
              <a:defRPr/>
            </a:pPr>
            <a:r>
              <a:rPr lang="cs-CZ" sz="2000" dirty="0"/>
              <a:t>Z tohoto vztahu plyne, že v modelu třísektorové ekonomiky se úniky, tj. úspory a čisté daně rovnají nespotřebním výdajům na finální produkci, tj. investicím a vládním výdajům na nákup zboží a služeb. Z tohoto vztahu lze proto odvodit i způsob financování rozpočtového schodku: </a:t>
            </a:r>
          </a:p>
          <a:p>
            <a:pPr marL="0" indent="0" algn="ctr">
              <a:spcBef>
                <a:spcPts val="1200"/>
              </a:spcBef>
              <a:buNone/>
              <a:defRPr/>
            </a:pPr>
            <a:r>
              <a:rPr lang="cs-CZ" altLang="cs-CZ" sz="2000" b="1" dirty="0">
                <a:solidFill>
                  <a:srgbClr val="7030A0"/>
                </a:solidFill>
              </a:rPr>
              <a:t>S = I + G - T</a:t>
            </a:r>
          </a:p>
          <a:p>
            <a:pPr marL="0" indent="0" algn="ctr">
              <a:spcBef>
                <a:spcPts val="1200"/>
              </a:spcBef>
              <a:buNone/>
              <a:defRPr/>
            </a:pPr>
            <a:r>
              <a:rPr lang="cs-CZ" altLang="cs-CZ" sz="2000" b="1" dirty="0">
                <a:solidFill>
                  <a:srgbClr val="7030A0"/>
                </a:solidFill>
              </a:rPr>
              <a:t>    </a:t>
            </a:r>
            <a:r>
              <a:rPr lang="cs-CZ" altLang="cs-CZ" sz="2000" dirty="0"/>
              <a:t>což lze upravit na </a:t>
            </a:r>
            <a:r>
              <a:rPr lang="cs-CZ" altLang="cs-CZ" sz="2000" b="1" dirty="0">
                <a:solidFill>
                  <a:srgbClr val="7030A0"/>
                </a:solidFill>
              </a:rPr>
              <a:t>S = I + (G + TR) - T</a:t>
            </a:r>
            <a:r>
              <a:rPr lang="cs-CZ" altLang="cs-CZ" sz="2000" b="1" baseline="-25000" dirty="0">
                <a:solidFill>
                  <a:srgbClr val="7030A0"/>
                </a:solidFill>
              </a:rPr>
              <a:t>T</a:t>
            </a:r>
          </a:p>
          <a:p>
            <a:pPr>
              <a:spcBef>
                <a:spcPts val="1200"/>
              </a:spcBef>
              <a:defRPr/>
            </a:pPr>
            <a:r>
              <a:rPr lang="cs-CZ" altLang="cs-CZ" sz="2000" dirty="0"/>
              <a:t>kde součet G+TR tvoří </a:t>
            </a:r>
            <a:r>
              <a:rPr lang="cs-CZ" altLang="cs-CZ" sz="2000" u="sng" dirty="0"/>
              <a:t>celkové vládní výdaje</a:t>
            </a:r>
            <a:r>
              <a:rPr lang="cs-CZ" altLang="cs-CZ" sz="2000" dirty="0"/>
              <a:t>. Rozdíl celkových vládních výdajů a celkových daní T</a:t>
            </a:r>
            <a:r>
              <a:rPr lang="cs-CZ" altLang="cs-CZ" sz="2000" baseline="-25000" dirty="0"/>
              <a:t>T</a:t>
            </a:r>
            <a:r>
              <a:rPr lang="cs-CZ" altLang="cs-CZ" sz="2000" dirty="0"/>
              <a:t> potom vystihuje stav SR:</a:t>
            </a:r>
          </a:p>
          <a:p>
            <a:pPr marL="0" indent="0">
              <a:buNone/>
              <a:defRPr/>
            </a:pPr>
            <a:r>
              <a:rPr lang="cs-CZ" sz="2000" u="sng" dirty="0"/>
              <a:t>Když:</a:t>
            </a:r>
          </a:p>
          <a:p>
            <a:pPr>
              <a:defRPr/>
            </a:pPr>
            <a:r>
              <a:rPr lang="cs-CZ" sz="2000" dirty="0"/>
              <a:t>G + TR - TT = 0 je rozpočet </a:t>
            </a:r>
            <a:r>
              <a:rPr lang="cs-CZ" sz="2000" b="1" dirty="0">
                <a:solidFill>
                  <a:srgbClr val="FF0000"/>
                </a:solidFill>
              </a:rPr>
              <a:t>vyrovnaný</a:t>
            </a:r>
            <a:r>
              <a:rPr lang="cs-CZ" sz="2000" dirty="0"/>
              <a:t>, </a:t>
            </a:r>
          </a:p>
          <a:p>
            <a:pPr>
              <a:defRPr/>
            </a:pPr>
            <a:r>
              <a:rPr lang="cs-CZ" sz="2000" dirty="0"/>
              <a:t>G + TR - TT &gt; 0, tj. G + TR &gt; TT je rozpočet </a:t>
            </a:r>
            <a:r>
              <a:rPr lang="cs-CZ" sz="2000" b="1" dirty="0">
                <a:solidFill>
                  <a:srgbClr val="FF0000"/>
                </a:solidFill>
              </a:rPr>
              <a:t>schodkový</a:t>
            </a:r>
            <a:r>
              <a:rPr lang="cs-CZ" sz="2000" dirty="0"/>
              <a:t>, který nazýváme také jako záporné úspory vlády, </a:t>
            </a:r>
          </a:p>
          <a:p>
            <a:pPr>
              <a:defRPr/>
            </a:pPr>
            <a:r>
              <a:rPr lang="cs-CZ" sz="2000" dirty="0"/>
              <a:t>G + TR - TT &lt; 0, tj. G + TR &lt; TT je rozpočet </a:t>
            </a:r>
            <a:r>
              <a:rPr lang="cs-CZ" sz="2000" b="1" dirty="0">
                <a:solidFill>
                  <a:srgbClr val="FF0000"/>
                </a:solidFill>
              </a:rPr>
              <a:t>přebytkový</a:t>
            </a:r>
            <a:r>
              <a:rPr lang="cs-CZ" sz="2000" dirty="0"/>
              <a:t>, který nazýváme také jako úspory vlády. </a:t>
            </a:r>
          </a:p>
          <a:p>
            <a:pPr>
              <a:defRPr/>
            </a:pPr>
            <a:endParaRPr lang="cs-CZ" sz="2000" dirty="0"/>
          </a:p>
          <a:p>
            <a:pPr marL="0" indent="0">
              <a:spcBef>
                <a:spcPts val="1200"/>
              </a:spcBef>
              <a:buNone/>
              <a:defRPr/>
            </a:pPr>
            <a:endParaRPr lang="cs-CZ" altLang="cs-CZ" sz="2000" dirty="0"/>
          </a:p>
          <a:p>
            <a:pPr>
              <a:spcBef>
                <a:spcPts val="1200"/>
              </a:spcBef>
              <a:defRPr/>
            </a:pPr>
            <a:endParaRPr lang="cs-CZ" altLang="cs-CZ" sz="2000" dirty="0"/>
          </a:p>
        </p:txBody>
      </p:sp>
    </p:spTree>
    <p:extLst>
      <p:ext uri="{BB962C8B-B14F-4D97-AF65-F5344CB8AC3E}">
        <p14:creationId xmlns:p14="http://schemas.microsoft.com/office/powerpoint/2010/main" val="21430329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down)">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down)">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down)">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wipe(down)">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wipe(down)">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altLang="cs-CZ" sz="3200" b="1" dirty="0">
                <a:solidFill>
                  <a:srgbClr val="C00000"/>
                </a:solidFill>
                <a:latin typeface="+mn-lt"/>
              </a:rPr>
              <a:t>Státní rozpočet</a:t>
            </a:r>
            <a:endParaRPr lang="cs-CZ" sz="3200" b="1" dirty="0">
              <a:solidFill>
                <a:srgbClr val="C00000"/>
              </a:solidFill>
              <a:latin typeface="+mn-lt"/>
            </a:endParaRPr>
          </a:p>
        </p:txBody>
      </p:sp>
      <p:sp>
        <p:nvSpPr>
          <p:cNvPr id="98" name="Google Shape;98;p14"/>
          <p:cNvSpPr txBox="1">
            <a:spLocks noGrp="1"/>
          </p:cNvSpPr>
          <p:nvPr>
            <p:ph idx="1"/>
          </p:nvPr>
        </p:nvSpPr>
        <p:spPr>
          <a:xfrm>
            <a:off x="212653" y="1315235"/>
            <a:ext cx="8644269" cy="4826775"/>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centralizovaný peněžní fond, který vytvářejí, rozdělují a používají státní orgány,</a:t>
            </a:r>
          </a:p>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tvoří, rozděluje a používá na principu:</a:t>
            </a:r>
          </a:p>
          <a:p>
            <a:pPr marL="800100" lvl="1" fontAlgn="base">
              <a:spcBef>
                <a:spcPct val="20000"/>
              </a:spcBef>
              <a:spcAft>
                <a:spcPct val="0"/>
              </a:spcAft>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nenávratnosti, </a:t>
            </a:r>
          </a:p>
          <a:p>
            <a:pPr marL="800100" lvl="1" fontAlgn="base">
              <a:spcBef>
                <a:spcPct val="20000"/>
              </a:spcBef>
              <a:spcAft>
                <a:spcPct val="0"/>
              </a:spcAft>
              <a:buClrTx/>
              <a:buSzPct val="80000"/>
              <a:buFont typeface="Arial" panose="020B0604020202020204" pitchFamily="34" charset="0"/>
              <a:buChar char="•"/>
              <a:defRPr/>
            </a:pPr>
            <a:r>
              <a:rPr lang="cs-CZ" altLang="cs-CZ" sz="2400" b="1"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neekvivalence</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a:t>
            </a:r>
          </a:p>
          <a:p>
            <a:pPr marL="800100" lvl="1" fontAlgn="base">
              <a:spcBef>
                <a:spcPct val="20000"/>
              </a:spcBef>
              <a:spcAft>
                <a:spcPct val="0"/>
              </a:spcAft>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nedobrovolnosti,</a:t>
            </a:r>
          </a:p>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je schvalován zákonodárnými sbory, </a:t>
            </a:r>
          </a:p>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má podobu rozpočtového zákona,</a:t>
            </a:r>
          </a:p>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je sestavován MF, které odpovídá i za jeho plnění.</a:t>
            </a:r>
          </a:p>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1792693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altLang="cs-CZ" sz="3200" b="1" dirty="0">
                <a:solidFill>
                  <a:srgbClr val="C00000"/>
                </a:solidFill>
                <a:latin typeface="+mn-lt"/>
              </a:rPr>
              <a:t>Funkce státní rozpočtu</a:t>
            </a:r>
            <a:endParaRPr lang="cs-CZ" sz="3200" b="1" dirty="0">
              <a:solidFill>
                <a:srgbClr val="C00000"/>
              </a:solidFill>
              <a:latin typeface="+mn-lt"/>
            </a:endParaRPr>
          </a:p>
        </p:txBody>
      </p:sp>
      <p:sp>
        <p:nvSpPr>
          <p:cNvPr id="98" name="Google Shape;98;p14"/>
          <p:cNvSpPr txBox="1">
            <a:spLocks noGrp="1"/>
          </p:cNvSpPr>
          <p:nvPr>
            <p:ph idx="1"/>
          </p:nvPr>
        </p:nvSpPr>
        <p:spPr>
          <a:xfrm>
            <a:off x="212653" y="1315235"/>
            <a:ext cx="8644269" cy="4826775"/>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plní funkce odvozené od funkce veřejných financí:</a:t>
            </a:r>
          </a:p>
          <a:p>
            <a:pPr marL="342900" fontAlgn="base">
              <a:spcBef>
                <a:spcPct val="20000"/>
              </a:spcBef>
              <a:spcAft>
                <a:spcPct val="0"/>
              </a:spcAft>
              <a:buClrTx/>
              <a:buSzPct val="80000"/>
              <a:buFont typeface="Arial" panose="020B0604020202020204" pitchFamily="34" charset="0"/>
              <a:buChar char="•"/>
              <a:defRPr/>
            </a:pPr>
            <a:r>
              <a:rPr lang="cs-CZ" altLang="cs-CZ" sz="28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ALOKAČNÍ</a:t>
            </a: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realizuje se pomocí financování potřeb veřejného sektoru, </a:t>
            </a:r>
          </a:p>
          <a:p>
            <a:pPr marL="342900" fontAlgn="base">
              <a:spcBef>
                <a:spcPct val="20000"/>
              </a:spcBef>
              <a:spcAft>
                <a:spcPct val="0"/>
              </a:spcAft>
              <a:buClrTx/>
              <a:buSzPct val="80000"/>
              <a:buFont typeface="Arial" panose="020B0604020202020204" pitchFamily="34" charset="0"/>
              <a:buChar char="•"/>
              <a:defRPr/>
            </a:pPr>
            <a:r>
              <a:rPr lang="cs-CZ" altLang="cs-CZ" sz="28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REDISTRIBUČNÍ</a:t>
            </a: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-spojena s přerozdělováním části HDP a zmírňováním nerovností mezi subjekty, ke kterým plynou prostřednictvím transferů, progresivních daní, dotacemi určitého statku,</a:t>
            </a:r>
          </a:p>
          <a:p>
            <a:pPr marL="342900" fontAlgn="base">
              <a:spcBef>
                <a:spcPct val="20000"/>
              </a:spcBef>
              <a:spcAft>
                <a:spcPct val="0"/>
              </a:spcAft>
              <a:buClrTx/>
              <a:buSzPct val="80000"/>
              <a:buFont typeface="Arial" panose="020B0604020202020204" pitchFamily="34" charset="0"/>
              <a:buChar char="•"/>
              <a:defRPr/>
            </a:pPr>
            <a:r>
              <a:rPr lang="cs-CZ" altLang="cs-CZ" sz="28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STABILIZAČNÍ</a:t>
            </a: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ovlivňování ekonomické stability pomocí příjmů a výdajů SR, veřejné finance  jako  součást hospodářské politiky, prorůstá do makroekonomické problematiky.</a:t>
            </a:r>
          </a:p>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9870944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altLang="cs-CZ" sz="3200" b="1" dirty="0">
                <a:solidFill>
                  <a:srgbClr val="C00000"/>
                </a:solidFill>
                <a:latin typeface="+mn-lt"/>
              </a:rPr>
              <a:t>Funkce státní rozpočtu</a:t>
            </a:r>
            <a:endParaRPr lang="cs-CZ" sz="3200" b="1" dirty="0">
              <a:solidFill>
                <a:srgbClr val="C00000"/>
              </a:solidFill>
              <a:latin typeface="+mn-lt"/>
            </a:endParaRPr>
          </a:p>
        </p:txBody>
      </p:sp>
      <p:sp>
        <p:nvSpPr>
          <p:cNvPr id="98" name="Google Shape;98;p14"/>
          <p:cNvSpPr txBox="1">
            <a:spLocks noGrp="1"/>
          </p:cNvSpPr>
          <p:nvPr>
            <p:ph idx="1"/>
          </p:nvPr>
        </p:nvSpPr>
        <p:spPr>
          <a:xfrm>
            <a:off x="212653" y="1315233"/>
            <a:ext cx="8644269" cy="5025182"/>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Příjmy SR </a:t>
            </a: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tvoří daně (přímé, nepřímé), poplatky, příjmy z privatizace apod.</a:t>
            </a:r>
          </a:p>
          <a:p>
            <a:pPr marL="342900" fontAlgn="base">
              <a:spcBef>
                <a:spcPct val="20000"/>
              </a:spcBef>
              <a:spcAft>
                <a:spcPct val="0"/>
              </a:spcAft>
              <a:buClrTx/>
              <a:buSzPct val="80000"/>
              <a:buFont typeface="Arial" panose="020B0604020202020204" pitchFamily="34" charset="0"/>
              <a:buChar char="•"/>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Výdaje</a:t>
            </a: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tvoří transfery obyvatelstvu, mandatorní výdaje na jednotlivé politiky, výdaje na nákup výrobků a služeb</a:t>
            </a:r>
          </a:p>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V ČR se sestavuje na 1 kalendářní rok a má podobu zákona (v případě neschválení PS se hospodaří dle rozpočtového provizoria)</a:t>
            </a:r>
          </a:p>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Do systému veřejných financí se kromě SR řadí také rozpočty krajů a obcí a také státní fondy.</a:t>
            </a:r>
          </a:p>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210761642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altLang="cs-CZ" sz="3200" b="1" dirty="0">
                <a:solidFill>
                  <a:srgbClr val="C00000"/>
                </a:solidFill>
                <a:latin typeface="+mn-lt"/>
              </a:rPr>
              <a:t>Funkce státní rozpočtu</a:t>
            </a:r>
            <a:endParaRPr lang="cs-CZ" sz="3200" b="1" dirty="0">
              <a:solidFill>
                <a:srgbClr val="C00000"/>
              </a:solidFill>
              <a:latin typeface="+mn-lt"/>
            </a:endParaRPr>
          </a:p>
        </p:txBody>
      </p:sp>
      <p:sp>
        <p:nvSpPr>
          <p:cNvPr id="98" name="Google Shape;98;p14"/>
          <p:cNvSpPr txBox="1">
            <a:spLocks noGrp="1"/>
          </p:cNvSpPr>
          <p:nvPr>
            <p:ph idx="1"/>
          </p:nvPr>
        </p:nvSpPr>
        <p:spPr>
          <a:xfrm>
            <a:off x="212653" y="1315233"/>
            <a:ext cx="8644269" cy="5025182"/>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pic>
        <p:nvPicPr>
          <p:cNvPr id="19458" name="Picture 2" descr="Rozpočet Ostravy na rok 2023 počítá s rekordními příjmy i výdaji nad 14  miliard korun – Pro města a obce">
            <a:extLst>
              <a:ext uri="{FF2B5EF4-FFF2-40B4-BE49-F238E27FC236}">
                <a16:creationId xmlns:a16="http://schemas.microsoft.com/office/drawing/2014/main" id="{5E9A2962-B38C-4520-96E7-67DCFA5BA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309" y="1467026"/>
            <a:ext cx="4543164" cy="472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0122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altLang="cs-CZ" sz="3200" b="1" dirty="0">
                <a:solidFill>
                  <a:srgbClr val="C00000"/>
                </a:solidFill>
                <a:latin typeface="+mn-lt"/>
              </a:rPr>
              <a:t>Funkce státní rozpočtu</a:t>
            </a:r>
            <a:endParaRPr lang="cs-CZ" sz="3200" b="1" dirty="0">
              <a:solidFill>
                <a:srgbClr val="C00000"/>
              </a:solidFill>
              <a:latin typeface="+mn-lt"/>
            </a:endParaRPr>
          </a:p>
        </p:txBody>
      </p:sp>
      <p:sp>
        <p:nvSpPr>
          <p:cNvPr id="98" name="Google Shape;98;p14"/>
          <p:cNvSpPr txBox="1">
            <a:spLocks noGrp="1"/>
          </p:cNvSpPr>
          <p:nvPr>
            <p:ph idx="1"/>
          </p:nvPr>
        </p:nvSpPr>
        <p:spPr>
          <a:xfrm>
            <a:off x="212653" y="1315233"/>
            <a:ext cx="8644269" cy="5025182"/>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pic>
        <p:nvPicPr>
          <p:cNvPr id="23554" name="Picture 2" descr="Česko, státní rozpočet">
            <a:extLst>
              <a:ext uri="{FF2B5EF4-FFF2-40B4-BE49-F238E27FC236}">
                <a16:creationId xmlns:a16="http://schemas.microsoft.com/office/drawing/2014/main" id="{3E57EE28-AF56-47A4-96D2-2A3ED1702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52" y="1616045"/>
            <a:ext cx="7985066" cy="392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619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altLang="cs-CZ" sz="3200" b="1" dirty="0">
                <a:solidFill>
                  <a:srgbClr val="C00000"/>
                </a:solidFill>
                <a:latin typeface="+mn-lt"/>
              </a:rPr>
              <a:t>Funkce státní rozpočtu</a:t>
            </a:r>
            <a:endParaRPr lang="cs-CZ" sz="3200" b="1" dirty="0">
              <a:solidFill>
                <a:srgbClr val="C00000"/>
              </a:solidFill>
              <a:latin typeface="+mn-lt"/>
            </a:endParaRPr>
          </a:p>
        </p:txBody>
      </p:sp>
      <p:sp>
        <p:nvSpPr>
          <p:cNvPr id="98" name="Google Shape;98;p14"/>
          <p:cNvSpPr txBox="1">
            <a:spLocks noGrp="1"/>
          </p:cNvSpPr>
          <p:nvPr>
            <p:ph idx="1"/>
          </p:nvPr>
        </p:nvSpPr>
        <p:spPr>
          <a:xfrm>
            <a:off x="212653" y="1315233"/>
            <a:ext cx="8644269" cy="5025182"/>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pic>
        <p:nvPicPr>
          <p:cNvPr id="24578" name="Picture 2" descr="Česko, státní rozpočet">
            <a:extLst>
              <a:ext uri="{FF2B5EF4-FFF2-40B4-BE49-F238E27FC236}">
                <a16:creationId xmlns:a16="http://schemas.microsoft.com/office/drawing/2014/main" id="{250C5B34-13CE-4E77-A428-FF41A584C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81" y="1419823"/>
            <a:ext cx="8392438" cy="422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6945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altLang="cs-CZ" sz="3200" b="1" dirty="0">
                <a:solidFill>
                  <a:srgbClr val="C00000"/>
                </a:solidFill>
                <a:latin typeface="+mn-lt"/>
              </a:rPr>
              <a:t>Státní rozpočet - proces</a:t>
            </a:r>
            <a:endParaRPr lang="cs-CZ" sz="3200" b="1" dirty="0">
              <a:solidFill>
                <a:srgbClr val="C00000"/>
              </a:solidFill>
              <a:latin typeface="+mn-lt"/>
            </a:endParaRPr>
          </a:p>
        </p:txBody>
      </p:sp>
      <p:sp>
        <p:nvSpPr>
          <p:cNvPr id="98" name="Google Shape;98;p14"/>
          <p:cNvSpPr txBox="1">
            <a:spLocks noGrp="1"/>
          </p:cNvSpPr>
          <p:nvPr>
            <p:ph idx="1"/>
          </p:nvPr>
        </p:nvSpPr>
        <p:spPr>
          <a:xfrm>
            <a:off x="212653" y="1315233"/>
            <a:ext cx="8644269" cy="5025182"/>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příprava a projednávání návrhu rozpočtu ve vládě (orgánu moci výkonné), </a:t>
            </a:r>
          </a:p>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projednávání a schvalování návrhu v parlamentu (orgánu moci zákonodárné), </a:t>
            </a:r>
          </a:p>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realizace rozpočtu, tj. hospodaření podle rozpočtu v průběhu rozpočtového roku,</a:t>
            </a:r>
          </a:p>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následná kontrola </a:t>
            </a:r>
          </a:p>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11296616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altLang="cs-CZ" sz="3200" b="1" dirty="0">
                <a:solidFill>
                  <a:srgbClr val="C00000"/>
                </a:solidFill>
                <a:latin typeface="+mn-lt"/>
              </a:rPr>
              <a:t>Státní rozpočet</a:t>
            </a:r>
            <a:endParaRPr lang="cs-CZ" sz="3200" b="1" dirty="0">
              <a:solidFill>
                <a:srgbClr val="C00000"/>
              </a:solidFill>
              <a:latin typeface="+mn-lt"/>
            </a:endParaRPr>
          </a:p>
        </p:txBody>
      </p:sp>
      <p:sp>
        <p:nvSpPr>
          <p:cNvPr id="98" name="Google Shape;98;p14"/>
          <p:cNvSpPr txBox="1">
            <a:spLocks noGrp="1"/>
          </p:cNvSpPr>
          <p:nvPr>
            <p:ph idx="1"/>
          </p:nvPr>
        </p:nvSpPr>
        <p:spPr>
          <a:xfrm>
            <a:off x="212653" y="1315233"/>
            <a:ext cx="8644269" cy="5025182"/>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může být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vyrovnaný, přebytkový, deficitní</a:t>
            </a:r>
          </a:p>
          <a:p>
            <a:pPr marL="342900" fontAlgn="base">
              <a:spcBef>
                <a:spcPct val="20000"/>
              </a:spcBef>
              <a:spcAft>
                <a:spcPct val="0"/>
              </a:spcAft>
              <a:buClrTx/>
              <a:buSzPct val="80000"/>
              <a:buFont typeface="Arial" panose="020B0604020202020204" pitchFamily="34" charset="0"/>
              <a:buChar char="•"/>
              <a:defRPr/>
            </a:pPr>
            <a:r>
              <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pokud je deficitní: </a:t>
            </a:r>
          </a:p>
          <a:p>
            <a:pPr marL="800100" lvl="1" fontAlgn="base">
              <a:spcBef>
                <a:spcPct val="20000"/>
              </a:spcBef>
              <a:spcAft>
                <a:spcPct val="0"/>
              </a:spcAft>
              <a:buClrTx/>
              <a:buSzPct val="80000"/>
              <a:buFont typeface="Arial" panose="020B0604020202020204" pitchFamily="34" charset="0"/>
              <a:buChar char="•"/>
              <a:defRPr/>
            </a:pPr>
            <a:r>
              <a:rPr lang="cs-CZ" altLang="cs-CZ" sz="24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strukturální deficit </a:t>
            </a: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je způsoben špatně nastavenými opatřeními FP</a:t>
            </a:r>
          </a:p>
          <a:p>
            <a:pPr marL="800100" lvl="1" fontAlgn="base">
              <a:spcBef>
                <a:spcPct val="20000"/>
              </a:spcBef>
              <a:spcAft>
                <a:spcPct val="0"/>
              </a:spcAft>
              <a:buClrTx/>
              <a:buSzPct val="80000"/>
              <a:buFont typeface="Arial" panose="020B0604020202020204" pitchFamily="34" charset="0"/>
              <a:buChar char="•"/>
              <a:defRPr/>
            </a:pPr>
            <a:r>
              <a:rPr lang="cs-CZ" altLang="cs-CZ" sz="24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cyklický deficit </a:t>
            </a: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důsledek cyklického vývoje reálného produktu (v období recese klesá výběr daní, navíc se zvýší i transferové platby)</a:t>
            </a:r>
          </a:p>
          <a:p>
            <a:pPr marL="800100" lvl="1" fontAlgn="base">
              <a:spcBef>
                <a:spcPct val="20000"/>
              </a:spcBef>
              <a:spcAft>
                <a:spcPct val="0"/>
              </a:spcAft>
              <a:buClrTx/>
              <a:buSzPct val="80000"/>
              <a:buFont typeface="Arial" panose="020B0604020202020204" pitchFamily="34" charset="0"/>
              <a:buChar char="•"/>
              <a:defRPr/>
            </a:pPr>
            <a:r>
              <a:rPr lang="cs-CZ" altLang="cs-CZ" sz="24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skutečný rozpočtový deficit </a:t>
            </a: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součet cyklického a strukturálního deficitu </a:t>
            </a:r>
          </a:p>
        </p:txBody>
      </p:sp>
    </p:spTree>
    <p:extLst>
      <p:ext uri="{BB962C8B-B14F-4D97-AF65-F5344CB8AC3E}">
        <p14:creationId xmlns:p14="http://schemas.microsoft.com/office/powerpoint/2010/main" val="27507622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sz="3600" b="1" dirty="0">
                <a:solidFill>
                  <a:srgbClr val="C00000"/>
                </a:solidFill>
                <a:latin typeface="Calibri" panose="020F0502020204030204" pitchFamily="34" charset="0"/>
                <a:cs typeface="Calibri" panose="020F0502020204030204" pitchFamily="34" charset="0"/>
              </a:rPr>
              <a:t>Disponibilní důchod</a:t>
            </a:r>
          </a:p>
        </p:txBody>
      </p:sp>
      <p:sp>
        <p:nvSpPr>
          <p:cNvPr id="98" name="Google Shape;98;p14"/>
          <p:cNvSpPr txBox="1">
            <a:spLocks noGrp="1"/>
          </p:cNvSpPr>
          <p:nvPr>
            <p:ph idx="1"/>
          </p:nvPr>
        </p:nvSpPr>
        <p:spPr>
          <a:xfrm>
            <a:off x="212653" y="1352813"/>
            <a:ext cx="8768511" cy="4789197"/>
          </a:xfrm>
          <a:prstGeom prst="rect">
            <a:avLst/>
          </a:prstGeom>
          <a:noFill/>
          <a:ln>
            <a:noFill/>
          </a:ln>
        </p:spPr>
        <p:txBody>
          <a:bodyPr spcFirstLastPara="1" wrap="square" lIns="91425" tIns="45700" rIns="91425" bIns="45700" anchor="t" anchorCtr="0">
            <a:normAutofit lnSpcReduction="10000"/>
          </a:bodyPr>
          <a:lstStyle/>
          <a:p>
            <a:r>
              <a:rPr lang="cs-CZ" altLang="cs-CZ" sz="2800" dirty="0"/>
              <a:t>Disponibilní důchod lze rozdělit na spotřebu a úspory, neboli:</a:t>
            </a:r>
          </a:p>
          <a:p>
            <a:pPr algn="ctr">
              <a:buFont typeface="Wingdings" panose="05000000000000000000" pitchFamily="2" charset="2"/>
              <a:buNone/>
            </a:pPr>
            <a:r>
              <a:rPr lang="cs-CZ" altLang="cs-CZ" b="1" dirty="0">
                <a:solidFill>
                  <a:srgbClr val="7030A0"/>
                </a:solidFill>
              </a:rPr>
              <a:t>DI= C + S</a:t>
            </a:r>
          </a:p>
          <a:p>
            <a:r>
              <a:rPr lang="cs-CZ" altLang="cs-CZ" sz="2800" dirty="0"/>
              <a:t>Co je klíčové pro poměr mezi C a S? </a:t>
            </a:r>
          </a:p>
          <a:p>
            <a:r>
              <a:rPr lang="cs-CZ" altLang="cs-CZ" sz="2800" b="1" dirty="0" err="1">
                <a:solidFill>
                  <a:srgbClr val="A50021"/>
                </a:solidFill>
              </a:rPr>
              <a:t>mpc</a:t>
            </a:r>
            <a:r>
              <a:rPr lang="cs-CZ" altLang="cs-CZ" sz="2800" dirty="0"/>
              <a:t> (mezní sklon ke spotřebě) vs.</a:t>
            </a:r>
            <a:r>
              <a:rPr lang="cs-CZ" altLang="cs-CZ" sz="2800" b="1" dirty="0">
                <a:solidFill>
                  <a:srgbClr val="0033CC"/>
                </a:solidFill>
              </a:rPr>
              <a:t> </a:t>
            </a:r>
            <a:r>
              <a:rPr lang="cs-CZ" altLang="cs-CZ" sz="2800" b="1" dirty="0" err="1"/>
              <a:t>mps</a:t>
            </a:r>
            <a:r>
              <a:rPr lang="cs-CZ" altLang="cs-CZ" sz="2800" dirty="0"/>
              <a:t> (mezní sklon k úsporám), platí </a:t>
            </a:r>
            <a:r>
              <a:rPr lang="cs-CZ" altLang="cs-CZ" sz="2800" b="1" dirty="0" err="1">
                <a:solidFill>
                  <a:srgbClr val="C00000"/>
                </a:solidFill>
              </a:rPr>
              <a:t>mpc</a:t>
            </a:r>
            <a:r>
              <a:rPr lang="cs-CZ" altLang="cs-CZ" sz="2800" dirty="0"/>
              <a:t> + </a:t>
            </a:r>
            <a:r>
              <a:rPr lang="cs-CZ" altLang="cs-CZ" sz="2800" b="1" dirty="0" err="1"/>
              <a:t>mps</a:t>
            </a:r>
            <a:r>
              <a:rPr lang="cs-CZ" altLang="cs-CZ" sz="2800" b="1" dirty="0">
                <a:solidFill>
                  <a:schemeClr val="bg2"/>
                </a:solidFill>
              </a:rPr>
              <a:t> </a:t>
            </a:r>
            <a:r>
              <a:rPr lang="cs-CZ" altLang="cs-CZ" sz="2800" dirty="0"/>
              <a:t>= 1</a:t>
            </a:r>
          </a:p>
          <a:p>
            <a:r>
              <a:rPr lang="cs-CZ" altLang="cs-CZ" sz="2800" dirty="0"/>
              <a:t>Velikost spotřeby je závislá na výši disponibilního důchodu, s rostoucím důchodem roste i spotřeba </a:t>
            </a:r>
            <a:r>
              <a:rPr lang="cs-CZ" altLang="cs-CZ" sz="2800" dirty="0">
                <a:sym typeface="Symbol" panose="05050102010706020507" pitchFamily="18" charset="2"/>
              </a:rPr>
              <a:t> </a:t>
            </a:r>
            <a:r>
              <a:rPr lang="cs-CZ" altLang="cs-CZ" sz="2800" dirty="0"/>
              <a:t>spotřeba je funkcí disponibilního důchodu.</a:t>
            </a:r>
          </a:p>
          <a:p>
            <a:r>
              <a:rPr lang="cs-CZ" altLang="cs-CZ" sz="2800" dirty="0" err="1"/>
              <a:t>Úsporová</a:t>
            </a:r>
            <a:r>
              <a:rPr lang="cs-CZ" altLang="cs-CZ" sz="2800" dirty="0"/>
              <a:t> funkce je pak zrcadlovým obrazem spotřební funkce</a:t>
            </a:r>
          </a:p>
        </p:txBody>
      </p:sp>
    </p:spTree>
    <p:extLst>
      <p:ext uri="{BB962C8B-B14F-4D97-AF65-F5344CB8AC3E}">
        <p14:creationId xmlns:p14="http://schemas.microsoft.com/office/powerpoint/2010/main" val="24257884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sz="3200" b="1" dirty="0">
                <a:solidFill>
                  <a:srgbClr val="C00000"/>
                </a:solidFill>
                <a:latin typeface="+mn-lt"/>
              </a:rPr>
              <a:t>Státní rozpočet</a:t>
            </a:r>
          </a:p>
        </p:txBody>
      </p:sp>
      <p:sp>
        <p:nvSpPr>
          <p:cNvPr id="98" name="Google Shape;98;p14"/>
          <p:cNvSpPr txBox="1">
            <a:spLocks noGrp="1"/>
          </p:cNvSpPr>
          <p:nvPr>
            <p:ph idx="1"/>
          </p:nvPr>
        </p:nvSpPr>
        <p:spPr>
          <a:xfrm>
            <a:off x="212653" y="1315233"/>
            <a:ext cx="8644269" cy="5025182"/>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endPar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graphicFrame>
        <p:nvGraphicFramePr>
          <p:cNvPr id="6" name="Tabulka 5">
            <a:extLst>
              <a:ext uri="{FF2B5EF4-FFF2-40B4-BE49-F238E27FC236}">
                <a16:creationId xmlns:a16="http://schemas.microsoft.com/office/drawing/2014/main" id="{0324D9D1-93ED-462E-A18A-1E908717165A}"/>
              </a:ext>
            </a:extLst>
          </p:cNvPr>
          <p:cNvGraphicFramePr>
            <a:graphicFrameLocks noGrp="1"/>
          </p:cNvGraphicFramePr>
          <p:nvPr/>
        </p:nvGraphicFramePr>
        <p:xfrm>
          <a:off x="990836" y="2102295"/>
          <a:ext cx="7162328" cy="2959735"/>
        </p:xfrm>
        <a:graphic>
          <a:graphicData uri="http://schemas.openxmlformats.org/drawingml/2006/table">
            <a:tbl>
              <a:tblPr firstRow="1" firstCol="1" bandRow="1"/>
              <a:tblGrid>
                <a:gridCol w="1553465">
                  <a:extLst>
                    <a:ext uri="{9D8B030D-6E8A-4147-A177-3AD203B41FA5}">
                      <a16:colId xmlns:a16="http://schemas.microsoft.com/office/drawing/2014/main" val="2085183754"/>
                    </a:ext>
                  </a:extLst>
                </a:gridCol>
                <a:gridCol w="3544214">
                  <a:extLst>
                    <a:ext uri="{9D8B030D-6E8A-4147-A177-3AD203B41FA5}">
                      <a16:colId xmlns:a16="http://schemas.microsoft.com/office/drawing/2014/main" val="1328436347"/>
                    </a:ext>
                  </a:extLst>
                </a:gridCol>
                <a:gridCol w="2064649">
                  <a:extLst>
                    <a:ext uri="{9D8B030D-6E8A-4147-A177-3AD203B41FA5}">
                      <a16:colId xmlns:a16="http://schemas.microsoft.com/office/drawing/2014/main" val="366426182"/>
                    </a:ext>
                  </a:extLst>
                </a:gridCol>
              </a:tblGrid>
              <a:tr h="399415">
                <a:tc rowSpan="9">
                  <a:txBody>
                    <a:bodyPr/>
                    <a:lstStyle/>
                    <a:p>
                      <a:pPr algn="ctr">
                        <a:lnSpc>
                          <a:spcPct val="115000"/>
                        </a:lnSpc>
                        <a:spcAft>
                          <a:spcPts val="0"/>
                        </a:spcAft>
                      </a:pPr>
                      <a:r>
                        <a:rPr lang="cs-CZ" sz="1400" b="1" dirty="0">
                          <a:effectLst/>
                          <a:latin typeface="Times New Roman" panose="02020603050405020304" pitchFamily="18" charset="0"/>
                          <a:ea typeface="Times New Roman" panose="02020603050405020304" pitchFamily="18" charset="0"/>
                        </a:rPr>
                        <a:t>Státní rozpočet</a:t>
                      </a:r>
                      <a:endParaRPr lang="cs-CZ" sz="14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cs-CZ" sz="1400" b="1">
                          <a:effectLst/>
                          <a:latin typeface="Times New Roman" panose="02020603050405020304" pitchFamily="18" charset="0"/>
                          <a:ea typeface="Times New Roman" panose="02020603050405020304" pitchFamily="18" charset="0"/>
                        </a:rPr>
                        <a:t>Celkové daně (celkové vládní příjmy)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cs-CZ" sz="1400">
                          <a:effectLst/>
                          <a:latin typeface="Times New Roman" panose="02020603050405020304" pitchFamily="18" charset="0"/>
                          <a:ea typeface="Times New Roman" panose="02020603050405020304" pitchFamily="18" charset="0"/>
                        </a:rPr>
                        <a:t>T = Ta + t*Y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25144"/>
                  </a:ext>
                </a:extLst>
              </a:tr>
              <a:tr h="0">
                <a:tc vMerge="1">
                  <a:txBody>
                    <a:bodyPr/>
                    <a:lstStyle/>
                    <a:p>
                      <a:endParaRPr lang="cs-CZ"/>
                    </a:p>
                  </a:txBody>
                  <a:tcPr/>
                </a:tc>
                <a:tc>
                  <a:txBody>
                    <a:bodyPr/>
                    <a:lstStyle/>
                    <a:p>
                      <a:pPr>
                        <a:lnSpc>
                          <a:spcPct val="150000"/>
                        </a:lnSpc>
                        <a:spcAft>
                          <a:spcPts val="0"/>
                        </a:spcAft>
                      </a:pPr>
                      <a:r>
                        <a:rPr lang="cs-CZ" sz="1400" b="1">
                          <a:effectLst/>
                          <a:latin typeface="Times New Roman" panose="02020603050405020304" pitchFamily="18" charset="0"/>
                          <a:ea typeface="Times New Roman" panose="02020603050405020304" pitchFamily="18" charset="0"/>
                        </a:rPr>
                        <a:t>Čisté daně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cs-CZ" sz="1400">
                          <a:effectLst/>
                          <a:latin typeface="Times New Roman" panose="02020603050405020304" pitchFamily="18" charset="0"/>
                          <a:ea typeface="Times New Roman" panose="02020603050405020304" pitchFamily="18" charset="0"/>
                        </a:rPr>
                        <a:t>TN = T – TR</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931574"/>
                  </a:ext>
                </a:extLst>
              </a:tr>
              <a:tr h="0">
                <a:tc vMerge="1">
                  <a:txBody>
                    <a:bodyPr/>
                    <a:lstStyle/>
                    <a:p>
                      <a:endParaRPr lang="cs-CZ"/>
                    </a:p>
                  </a:txBody>
                  <a:tcPr/>
                </a:tc>
                <a:tc>
                  <a:txBody>
                    <a:bodyPr/>
                    <a:lstStyle/>
                    <a:p>
                      <a:pPr>
                        <a:lnSpc>
                          <a:spcPct val="150000"/>
                        </a:lnSpc>
                        <a:spcAft>
                          <a:spcPts val="0"/>
                        </a:spcAft>
                      </a:pPr>
                      <a:r>
                        <a:rPr lang="cs-CZ" sz="1400" b="1">
                          <a:effectLst/>
                          <a:latin typeface="Times New Roman" panose="02020603050405020304" pitchFamily="18" charset="0"/>
                          <a:ea typeface="Times New Roman" panose="02020603050405020304" pitchFamily="18" charset="0"/>
                        </a:rPr>
                        <a:t>Celkové vládní výdaje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cs-CZ" sz="1400">
                          <a:effectLst/>
                          <a:latin typeface="Times New Roman" panose="02020603050405020304" pitchFamily="18" charset="0"/>
                          <a:ea typeface="Times New Roman" panose="02020603050405020304" pitchFamily="18" charset="0"/>
                        </a:rPr>
                        <a:t>G + TR</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518671"/>
                  </a:ext>
                </a:extLst>
              </a:tr>
              <a:tr h="0">
                <a:tc vMerge="1">
                  <a:txBody>
                    <a:bodyPr/>
                    <a:lstStyle/>
                    <a:p>
                      <a:endParaRPr lang="cs-CZ"/>
                    </a:p>
                  </a:txBody>
                  <a:tcPr/>
                </a:tc>
                <a:tc rowSpan="2">
                  <a:txBody>
                    <a:bodyPr/>
                    <a:lstStyle/>
                    <a:p>
                      <a:pPr>
                        <a:lnSpc>
                          <a:spcPct val="150000"/>
                        </a:lnSpc>
                        <a:spcAft>
                          <a:spcPts val="0"/>
                        </a:spcAft>
                      </a:pPr>
                      <a:r>
                        <a:rPr lang="cs-CZ" sz="1400" b="1">
                          <a:effectLst/>
                          <a:latin typeface="Times New Roman" panose="02020603050405020304" pitchFamily="18" charset="0"/>
                          <a:ea typeface="Times New Roman" panose="02020603050405020304" pitchFamily="18" charset="0"/>
                        </a:rPr>
                        <a:t>Saldo rozpočtu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cs-CZ" sz="1400">
                          <a:effectLst/>
                          <a:latin typeface="Times New Roman" panose="02020603050405020304" pitchFamily="18" charset="0"/>
                          <a:ea typeface="Times New Roman" panose="02020603050405020304" pitchFamily="18" charset="0"/>
                        </a:rPr>
                        <a:t>BS = T – (G + TR)</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886826"/>
                  </a:ext>
                </a:extLst>
              </a:tr>
              <a:tr h="0">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400">
                          <a:effectLst/>
                          <a:latin typeface="Times New Roman" panose="02020603050405020304" pitchFamily="18" charset="0"/>
                          <a:ea typeface="Times New Roman" panose="02020603050405020304" pitchFamily="18" charset="0"/>
                        </a:rPr>
                        <a:t>BS = Ta + t*Y – G – TR</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970961"/>
                  </a:ext>
                </a:extLst>
              </a:tr>
              <a:tr h="0">
                <a:tc vMerge="1">
                  <a:txBody>
                    <a:bodyPr/>
                    <a:lstStyle/>
                    <a:p>
                      <a:endParaRPr lang="cs-CZ"/>
                    </a:p>
                  </a:txBody>
                  <a:tcPr/>
                </a:tc>
                <a:tc>
                  <a:txBody>
                    <a:bodyPr/>
                    <a:lstStyle/>
                    <a:p>
                      <a:pPr>
                        <a:lnSpc>
                          <a:spcPct val="150000"/>
                        </a:lnSpc>
                        <a:spcAft>
                          <a:spcPts val="0"/>
                        </a:spcAft>
                      </a:pPr>
                      <a:r>
                        <a:rPr lang="cs-CZ" sz="1400" b="1">
                          <a:effectLst/>
                          <a:latin typeface="Times New Roman" panose="02020603050405020304" pitchFamily="18" charset="0"/>
                          <a:ea typeface="Times New Roman" panose="02020603050405020304" pitchFamily="18" charset="0"/>
                        </a:rPr>
                        <a:t>Strukturální rozpočet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cs-CZ" sz="1400">
                          <a:effectLst/>
                          <a:latin typeface="Times New Roman" panose="02020603050405020304" pitchFamily="18" charset="0"/>
                          <a:ea typeface="Times New Roman" panose="02020603050405020304" pitchFamily="18" charset="0"/>
                        </a:rPr>
                        <a:t>BS</a:t>
                      </a:r>
                      <a:r>
                        <a:rPr lang="cs-CZ" sz="1400" baseline="-25000">
                          <a:effectLst/>
                          <a:latin typeface="Times New Roman" panose="02020603050405020304" pitchFamily="18" charset="0"/>
                          <a:ea typeface="Times New Roman" panose="02020603050405020304" pitchFamily="18" charset="0"/>
                        </a:rPr>
                        <a:t>S</a:t>
                      </a:r>
                      <a:r>
                        <a:rPr lang="cs-CZ" sz="1400">
                          <a:effectLst/>
                          <a:latin typeface="Times New Roman" panose="02020603050405020304" pitchFamily="18" charset="0"/>
                          <a:ea typeface="Times New Roman" panose="02020603050405020304" pitchFamily="18" charset="0"/>
                        </a:rPr>
                        <a:t> = Ta + t*Y* - G – TR</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641028"/>
                  </a:ext>
                </a:extLst>
              </a:tr>
              <a:tr h="0">
                <a:tc vMerge="1">
                  <a:txBody>
                    <a:bodyPr/>
                    <a:lstStyle/>
                    <a:p>
                      <a:endParaRPr lang="cs-CZ"/>
                    </a:p>
                  </a:txBody>
                  <a:tcPr/>
                </a:tc>
                <a:tc rowSpan="2">
                  <a:txBody>
                    <a:bodyPr/>
                    <a:lstStyle/>
                    <a:p>
                      <a:pPr>
                        <a:lnSpc>
                          <a:spcPct val="150000"/>
                        </a:lnSpc>
                        <a:spcAft>
                          <a:spcPts val="0"/>
                        </a:spcAft>
                      </a:pPr>
                      <a:r>
                        <a:rPr lang="cs-CZ" sz="1400" b="1">
                          <a:effectLst/>
                          <a:latin typeface="Times New Roman" panose="02020603050405020304" pitchFamily="18" charset="0"/>
                          <a:ea typeface="Times New Roman" panose="02020603050405020304" pitchFamily="18" charset="0"/>
                        </a:rPr>
                        <a:t>Cyklický rozpočet                                             </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cs-CZ" sz="1400">
                          <a:effectLst/>
                          <a:latin typeface="Times New Roman" panose="02020603050405020304" pitchFamily="18" charset="0"/>
                          <a:ea typeface="Times New Roman" panose="02020603050405020304" pitchFamily="18" charset="0"/>
                        </a:rPr>
                        <a:t>BS</a:t>
                      </a:r>
                      <a:r>
                        <a:rPr lang="cs-CZ" sz="1400" baseline="-25000">
                          <a:effectLst/>
                          <a:latin typeface="Times New Roman" panose="02020603050405020304" pitchFamily="18" charset="0"/>
                          <a:ea typeface="Times New Roman" panose="02020603050405020304" pitchFamily="18" charset="0"/>
                        </a:rPr>
                        <a:t>C</a:t>
                      </a:r>
                      <a:r>
                        <a:rPr lang="cs-CZ" sz="1400">
                          <a:effectLst/>
                          <a:latin typeface="Times New Roman" panose="02020603050405020304" pitchFamily="18" charset="0"/>
                          <a:ea typeface="Times New Roman" panose="02020603050405020304" pitchFamily="18" charset="0"/>
                        </a:rPr>
                        <a:t> = BS – BS</a:t>
                      </a:r>
                      <a:r>
                        <a:rPr lang="cs-CZ" sz="1400" baseline="-25000">
                          <a:effectLst/>
                          <a:latin typeface="Times New Roman" panose="02020603050405020304" pitchFamily="18" charset="0"/>
                          <a:ea typeface="Times New Roman" panose="02020603050405020304" pitchFamily="18" charset="0"/>
                        </a:rPr>
                        <a:t>S</a:t>
                      </a:r>
                      <a:endParaRPr lang="cs-CZ" sz="140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819222"/>
                  </a:ext>
                </a:extLst>
              </a:tr>
              <a:tr h="0">
                <a:tc vMerge="1">
                  <a:txBody>
                    <a:bodyPr/>
                    <a:lstStyle/>
                    <a:p>
                      <a:endParaRPr lang="cs-CZ"/>
                    </a:p>
                  </a:txBody>
                  <a:tcPr/>
                </a:tc>
                <a:tc vMerge="1">
                  <a:txBody>
                    <a:bodyPr/>
                    <a:lstStyle/>
                    <a:p>
                      <a:endParaRPr lang="cs-CZ"/>
                    </a:p>
                  </a:txBody>
                  <a:tcPr/>
                </a:tc>
                <a:tc>
                  <a:txBody>
                    <a:bodyPr/>
                    <a:lstStyle/>
                    <a:p>
                      <a:pPr algn="l">
                        <a:lnSpc>
                          <a:spcPct val="150000"/>
                        </a:lnSpc>
                        <a:spcAft>
                          <a:spcPts val="0"/>
                        </a:spcAft>
                      </a:pPr>
                      <a:r>
                        <a:rPr lang="cs-CZ" sz="1400" dirty="0">
                          <a:effectLst/>
                          <a:latin typeface="Times New Roman" panose="02020603050405020304" pitchFamily="18" charset="0"/>
                          <a:ea typeface="Times New Roman" panose="02020603050405020304" pitchFamily="18" charset="0"/>
                        </a:rPr>
                        <a:t>BS</a:t>
                      </a:r>
                      <a:r>
                        <a:rPr lang="cs-CZ" sz="1400" baseline="-25000" dirty="0">
                          <a:effectLst/>
                          <a:latin typeface="Times New Roman" panose="02020603050405020304" pitchFamily="18" charset="0"/>
                          <a:ea typeface="Times New Roman" panose="02020603050405020304" pitchFamily="18" charset="0"/>
                        </a:rPr>
                        <a:t>C</a:t>
                      </a:r>
                      <a:r>
                        <a:rPr lang="cs-CZ" sz="1400" dirty="0">
                          <a:effectLst/>
                          <a:latin typeface="Times New Roman" panose="02020603050405020304" pitchFamily="18" charset="0"/>
                          <a:ea typeface="Times New Roman" panose="02020603050405020304" pitchFamily="18" charset="0"/>
                        </a:rPr>
                        <a:t> = t*(Y-Y*)</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88439"/>
                  </a:ext>
                </a:extLst>
              </a:tr>
              <a:tr h="0">
                <a:tc vMerge="1">
                  <a:txBody>
                    <a:bodyPr/>
                    <a:lstStyle/>
                    <a:p>
                      <a:endParaRPr lang="cs-CZ"/>
                    </a:p>
                  </a:txBody>
                  <a:tcPr/>
                </a:tc>
                <a:tc gridSpan="2">
                  <a:txBody>
                    <a:bodyPr/>
                    <a:lstStyle/>
                    <a:p>
                      <a:pPr>
                        <a:lnSpc>
                          <a:spcPct val="150000"/>
                        </a:lnSpc>
                        <a:spcAft>
                          <a:spcPts val="0"/>
                        </a:spcAft>
                      </a:pPr>
                      <a:r>
                        <a:rPr lang="cs-CZ" sz="1400" b="1" dirty="0">
                          <a:effectLst/>
                          <a:latin typeface="Times New Roman" panose="02020603050405020304" pitchFamily="18" charset="0"/>
                          <a:ea typeface="Times New Roman" panose="02020603050405020304" pitchFamily="18" charset="0"/>
                        </a:rPr>
                        <a:t>Y* je potencionální produktu</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658880098"/>
                  </a:ext>
                </a:extLst>
              </a:tr>
            </a:tbl>
          </a:graphicData>
        </a:graphic>
      </p:graphicFrame>
    </p:spTree>
    <p:extLst>
      <p:ext uri="{BB962C8B-B14F-4D97-AF65-F5344CB8AC3E}">
        <p14:creationId xmlns:p14="http://schemas.microsoft.com/office/powerpoint/2010/main" val="35107519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sz="3200" b="1" dirty="0">
                <a:solidFill>
                  <a:srgbClr val="C00000"/>
                </a:solidFill>
                <a:latin typeface="+mn-lt"/>
              </a:rPr>
              <a:t>Rozpočet a úroveň rovnovážné produkce </a:t>
            </a:r>
          </a:p>
        </p:txBody>
      </p:sp>
      <p:sp>
        <p:nvSpPr>
          <p:cNvPr id="98" name="Google Shape;98;p14"/>
          <p:cNvSpPr txBox="1">
            <a:spLocks noGrp="1"/>
          </p:cNvSpPr>
          <p:nvPr>
            <p:ph idx="1"/>
          </p:nvPr>
        </p:nvSpPr>
        <p:spPr>
          <a:xfrm>
            <a:off x="212653" y="1315233"/>
            <a:ext cx="8644269" cy="5025182"/>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endPar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pic>
        <p:nvPicPr>
          <p:cNvPr id="3" name="Obrázek 2"/>
          <p:cNvPicPr>
            <a:picLocks noChangeAspect="1"/>
          </p:cNvPicPr>
          <p:nvPr/>
        </p:nvPicPr>
        <p:blipFill rotWithShape="1">
          <a:blip r:embed="rId3"/>
          <a:srcRect l="20763" t="31728" r="24375" b="22963"/>
          <a:stretch/>
        </p:blipFill>
        <p:spPr>
          <a:xfrm>
            <a:off x="394585" y="1731727"/>
            <a:ext cx="8280400" cy="3846718"/>
          </a:xfrm>
          <a:prstGeom prst="rect">
            <a:avLst/>
          </a:prstGeom>
        </p:spPr>
      </p:pic>
    </p:spTree>
    <p:extLst>
      <p:ext uri="{BB962C8B-B14F-4D97-AF65-F5344CB8AC3E}">
        <p14:creationId xmlns:p14="http://schemas.microsoft.com/office/powerpoint/2010/main" val="24782050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ctrTitle"/>
          </p:nvPr>
        </p:nvSpPr>
        <p:spPr/>
        <p:txBody>
          <a:bodyPr>
            <a:noAutofit/>
          </a:bodyPr>
          <a:lstStyle/>
          <a:p>
            <a:r>
              <a:rPr lang="cs-CZ" sz="4000" b="1" dirty="0">
                <a:solidFill>
                  <a:srgbClr val="C00000"/>
                </a:solidFill>
                <a:latin typeface="+mn-lt"/>
              </a:rPr>
              <a:t>Příklady k procvičení</a:t>
            </a:r>
          </a:p>
        </p:txBody>
      </p:sp>
      <p:sp>
        <p:nvSpPr>
          <p:cNvPr id="4" name="Podnadpis 3"/>
          <p:cNvSpPr>
            <a:spLocks noGrp="1"/>
          </p:cNvSpPr>
          <p:nvPr>
            <p:ph type="subTitle" idx="1"/>
          </p:nvPr>
        </p:nvSpPr>
        <p:spPr/>
        <p:txBody>
          <a:bodyPr/>
          <a:lstStyle/>
          <a:p>
            <a:endParaRPr lang="cs-CZ"/>
          </a:p>
        </p:txBody>
      </p:sp>
      <p:sp>
        <p:nvSpPr>
          <p:cNvPr id="3" name="Obdélník 2"/>
          <p:cNvSpPr/>
          <p:nvPr/>
        </p:nvSpPr>
        <p:spPr>
          <a:xfrm>
            <a:off x="457201" y="1509824"/>
            <a:ext cx="8572501" cy="523220"/>
          </a:xfrm>
          <a:prstGeom prst="rect">
            <a:avLst/>
          </a:prstGeom>
        </p:spPr>
        <p:txBody>
          <a:bodyPr wrap="square">
            <a:spAutoFit/>
          </a:bodyPr>
          <a:lstStyle/>
          <a:p>
            <a:pPr>
              <a:defRPr/>
            </a:pPr>
            <a:endParaRPr lang="cs-CZ" altLang="cs-CZ" sz="2800" b="1" dirty="0">
              <a:solidFill>
                <a:srgbClr val="1F497D"/>
              </a:solidFill>
            </a:endParaRPr>
          </a:p>
        </p:txBody>
      </p:sp>
    </p:spTree>
    <p:extLst>
      <p:ext uri="{BB962C8B-B14F-4D97-AF65-F5344CB8AC3E}">
        <p14:creationId xmlns:p14="http://schemas.microsoft.com/office/powerpoint/2010/main" val="35843631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28650" y="365127"/>
            <a:ext cx="7886700" cy="1043260"/>
          </a:xfrm>
        </p:spPr>
        <p:txBody>
          <a:bodyPr>
            <a:normAutofit/>
          </a:bodyPr>
          <a:lstStyle/>
          <a:p>
            <a:r>
              <a:rPr lang="cs-CZ" sz="3200" b="1" dirty="0">
                <a:solidFill>
                  <a:srgbClr val="C00000"/>
                </a:solidFill>
                <a:latin typeface="Calibri" panose="020F0502020204030204" pitchFamily="34" charset="0"/>
                <a:cs typeface="Calibri" panose="020F0502020204030204" pitchFamily="34" charset="0"/>
              </a:rPr>
              <a:t>Příklad č. 1:</a:t>
            </a:r>
          </a:p>
        </p:txBody>
      </p:sp>
      <p:sp>
        <p:nvSpPr>
          <p:cNvPr id="3" name="Zástupný symbol pro obsah 2"/>
          <p:cNvSpPr>
            <a:spLocks noGrp="1"/>
          </p:cNvSpPr>
          <p:nvPr>
            <p:ph idx="1"/>
          </p:nvPr>
        </p:nvSpPr>
        <p:spPr>
          <a:xfrm>
            <a:off x="216995" y="1069523"/>
            <a:ext cx="8469807" cy="5056643"/>
          </a:xfrm>
          <a:prstGeom prst="rect">
            <a:avLst/>
          </a:prstGeom>
        </p:spPr>
        <p:txBody>
          <a:bodyPr>
            <a:noAutofit/>
          </a:bodyPr>
          <a:lstStyle/>
          <a:p>
            <a:pPr marL="114300" indent="0">
              <a:lnSpc>
                <a:spcPct val="150000"/>
              </a:lnSpc>
              <a:buNone/>
            </a:pPr>
            <a:r>
              <a:rPr lang="cs-CZ" sz="1800" dirty="0">
                <a:cs typeface="Times New Roman" panose="02020603050405020304" pitchFamily="18" charset="0"/>
              </a:rPr>
              <a:t>Předpokládejme, že C = 300 + 0,7YD, I = 100. Politika je charakterizována těmito údaji: G = 500; TR = 200; Ta = 300 a t = 0,3. </a:t>
            </a:r>
          </a:p>
          <a:p>
            <a:pPr marL="114300" indent="0">
              <a:buNone/>
            </a:pPr>
            <a:r>
              <a:rPr lang="cs-CZ" sz="1800" dirty="0" smtClean="0">
                <a:cs typeface="Times New Roman" panose="02020603050405020304" pitchFamily="18" charset="0"/>
              </a:rPr>
              <a:t>Jaká </a:t>
            </a:r>
            <a:r>
              <a:rPr lang="cs-CZ" sz="1800" dirty="0">
                <a:cs typeface="Times New Roman" panose="02020603050405020304" pitchFamily="18" charset="0"/>
              </a:rPr>
              <a:t>je velikost </a:t>
            </a:r>
            <a:r>
              <a:rPr lang="cs-CZ" sz="1800" b="1" dirty="0">
                <a:solidFill>
                  <a:srgbClr val="C00000"/>
                </a:solidFill>
                <a:cs typeface="Times New Roman" panose="02020603050405020304" pitchFamily="18" charset="0"/>
              </a:rPr>
              <a:t>multiplikátoru</a:t>
            </a:r>
            <a:r>
              <a:rPr lang="cs-CZ" sz="1800" dirty="0">
                <a:cs typeface="Times New Roman" panose="02020603050405020304" pitchFamily="18" charset="0"/>
              </a:rPr>
              <a:t> </a:t>
            </a:r>
            <a:r>
              <a:rPr lang="cs-CZ" sz="1800" b="1" dirty="0">
                <a:solidFill>
                  <a:srgbClr val="C00000"/>
                </a:solidFill>
                <a:cs typeface="Times New Roman" panose="02020603050405020304" pitchFamily="18" charset="0"/>
              </a:rPr>
              <a:t>transferových plateb</a:t>
            </a:r>
            <a:r>
              <a:rPr lang="cs-CZ" sz="1800" dirty="0">
                <a:cs typeface="Times New Roman" panose="02020603050405020304" pitchFamily="18" charset="0"/>
              </a:rPr>
              <a:t>, </a:t>
            </a:r>
            <a:br>
              <a:rPr lang="cs-CZ" sz="1800" dirty="0">
                <a:cs typeface="Times New Roman" panose="02020603050405020304" pitchFamily="18" charset="0"/>
              </a:rPr>
            </a:br>
            <a:r>
              <a:rPr lang="cs-CZ" sz="1800" b="1" dirty="0">
                <a:solidFill>
                  <a:srgbClr val="7030A0"/>
                </a:solidFill>
                <a:cs typeface="Times New Roman" panose="02020603050405020304" pitchFamily="18" charset="0"/>
              </a:rPr>
              <a:t>daňového multiplikátoru </a:t>
            </a:r>
            <a:r>
              <a:rPr lang="cs-CZ" sz="1800" dirty="0">
                <a:cs typeface="Times New Roman" panose="02020603050405020304" pitchFamily="18" charset="0"/>
              </a:rPr>
              <a:t>a </a:t>
            </a:r>
            <a:r>
              <a:rPr lang="cs-CZ" sz="1800" b="1" dirty="0">
                <a:solidFill>
                  <a:srgbClr val="307871"/>
                </a:solidFill>
                <a:cs typeface="Times New Roman" panose="02020603050405020304" pitchFamily="18" charset="0"/>
              </a:rPr>
              <a:t>multiplikátoru vládních výdajů </a:t>
            </a:r>
            <a:r>
              <a:rPr lang="cs-CZ" sz="1800" dirty="0">
                <a:cs typeface="Times New Roman" panose="02020603050405020304" pitchFamily="18" charset="0"/>
              </a:rPr>
              <a:t>za existence důchodové daně </a:t>
            </a:r>
          </a:p>
          <a:p>
            <a:pPr marL="0" indent="0" algn="r">
              <a:lnSpc>
                <a:spcPct val="150000"/>
              </a:lnSpc>
              <a:buNone/>
            </a:pPr>
            <a:r>
              <a:rPr lang="cs-CZ" sz="1800" b="1" i="1" dirty="0">
                <a:latin typeface="Times New Roman" panose="02020603050405020304" pitchFamily="18" charset="0"/>
                <a:ea typeface="Calibri" panose="020F0502020204030204" pitchFamily="34" charset="0"/>
                <a:cs typeface="Times New Roman" panose="02020603050405020304" pitchFamily="18" charset="0"/>
              </a:rPr>
              <a:t>	</a:t>
            </a:r>
            <a:endParaRPr lang="cs-CZ" sz="1800" b="1"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cs-CZ" sz="1600" dirty="0">
              <a:latin typeface="Calibri" panose="020F0502020204030204" pitchFamily="34" charset="0"/>
              <a:ea typeface="Calibri" panose="020F0502020204030204" pitchFamily="34" charset="0"/>
              <a:cs typeface="Times New Roman" panose="02020603050405020304" pitchFamily="18" charset="0"/>
            </a:endParaRPr>
          </a:p>
          <a:p>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endParaRPr lang="cs-CZ" sz="2000" b="1" baseline="-25000" dirty="0">
              <a:solidFill>
                <a:srgbClr val="9F2B2B"/>
              </a:solidFill>
              <a:latin typeface="Times New Roman" panose="02020603050405020304" pitchFamily="18" charset="0"/>
              <a:ea typeface="Calibri" panose="020F0502020204030204" pitchFamily="34" charset="0"/>
              <a:cs typeface="Times New Roman" panose="02020603050405020304" pitchFamily="18" charset="0"/>
            </a:endParaRPr>
          </a:p>
          <a:p>
            <a:endParaRPr lang="cs-CZ" sz="2000" b="1" dirty="0"/>
          </a:p>
          <a:p>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endParaRPr lang="cs-CZ" sz="2000" dirty="0"/>
          </a:p>
        </p:txBody>
      </p:sp>
      <mc:AlternateContent xmlns:mc="http://schemas.openxmlformats.org/markup-compatibility/2006" xmlns:a14="http://schemas.microsoft.com/office/drawing/2010/main">
        <mc:Choice Requires="a14">
          <p:sp>
            <p:nvSpPr>
              <p:cNvPr id="5" name="TextovéPole 4"/>
              <p:cNvSpPr txBox="1"/>
              <p:nvPr/>
            </p:nvSpPr>
            <p:spPr>
              <a:xfrm>
                <a:off x="216995" y="3074367"/>
                <a:ext cx="2308837" cy="523477"/>
              </a:xfrm>
              <a:prstGeom prst="rect">
                <a:avLst/>
              </a:prstGeom>
              <a:noFill/>
            </p:spPr>
            <p:txBody>
              <a:bodyPr wrap="none" lIns="0" tIns="0" rIns="0" bIns="0" rtlCol="0">
                <a:spAutoFit/>
              </a:bodyPr>
              <a:lstStyle/>
              <a:p>
                <a:pPr>
                  <a:buClrTx/>
                </a:pPr>
                <a14:m>
                  <m:oMathPara xmlns:m="http://schemas.openxmlformats.org/officeDocument/2006/math">
                    <m:oMathParaPr>
                      <m:jc m:val="centerGroup"/>
                    </m:oMathParaPr>
                    <m:oMath xmlns:m="http://schemas.openxmlformats.org/officeDocument/2006/math">
                      <m:sSub>
                        <m:sSubPr>
                          <m:ctrlPr>
                            <a:rPr lang="cs-CZ" sz="1800" i="1" kern="1200">
                              <a:solidFill>
                                <a:srgbClr val="9F2B2B"/>
                              </a:solidFill>
                              <a:latin typeface="Cambria Math" panose="02040503050406030204" pitchFamily="18" charset="0"/>
                              <a:ea typeface="+mn-ea"/>
                              <a:cs typeface="+mn-cs"/>
                            </a:rPr>
                          </m:ctrlPr>
                        </m:sSubPr>
                        <m:e>
                          <m:r>
                            <m:rPr>
                              <m:sty m:val="p"/>
                            </m:rPr>
                            <a:rPr lang="el-GR" sz="1800" i="1" kern="1200">
                              <a:solidFill>
                                <a:srgbClr val="9F2B2B"/>
                              </a:solidFill>
                              <a:latin typeface="Cambria Math" panose="02040503050406030204" pitchFamily="18" charset="0"/>
                              <a:ea typeface="+mn-ea"/>
                              <a:cs typeface="+mn-cs"/>
                            </a:rPr>
                            <m:t>α</m:t>
                          </m:r>
                        </m:e>
                        <m:sub>
                          <m:r>
                            <a:rPr lang="cs-CZ" sz="1800" i="1" kern="1200">
                              <a:solidFill>
                                <a:srgbClr val="9F2B2B"/>
                              </a:solidFill>
                              <a:latin typeface="Cambria Math" panose="02040503050406030204" pitchFamily="18" charset="0"/>
                              <a:ea typeface="+mn-ea"/>
                              <a:cs typeface="+mn-cs"/>
                            </a:rPr>
                            <m:t>𝑇𝑅</m:t>
                          </m:r>
                        </m:sub>
                      </m:sSub>
                      <m:r>
                        <a:rPr lang="cs-CZ" sz="1800" i="1" kern="1200">
                          <a:solidFill>
                            <a:srgbClr val="9F2B2B"/>
                          </a:solidFill>
                          <a:latin typeface="Cambria Math" panose="02040503050406030204" pitchFamily="18" charset="0"/>
                          <a:ea typeface="+mn-ea"/>
                          <a:cs typeface="+mn-cs"/>
                        </a:rPr>
                        <m:t>= </m:t>
                      </m:r>
                      <m:f>
                        <m:fPr>
                          <m:ctrlPr>
                            <a:rPr lang="cs-CZ" sz="1800" i="1" kern="1200">
                              <a:solidFill>
                                <a:srgbClr val="9F2B2B"/>
                              </a:solidFill>
                              <a:latin typeface="Cambria Math" panose="02040503050406030204" pitchFamily="18" charset="0"/>
                              <a:ea typeface="+mn-ea"/>
                              <a:cs typeface="+mn-cs"/>
                            </a:rPr>
                          </m:ctrlPr>
                        </m:fPr>
                        <m:num>
                          <m:r>
                            <a:rPr lang="cs-CZ" sz="1800" i="1" kern="1200">
                              <a:solidFill>
                                <a:srgbClr val="9F2B2B"/>
                              </a:solidFill>
                              <a:latin typeface="Cambria Math" panose="02040503050406030204" pitchFamily="18" charset="0"/>
                              <a:ea typeface="+mn-ea"/>
                              <a:cs typeface="+mn-cs"/>
                            </a:rPr>
                            <m:t>𝑐</m:t>
                          </m:r>
                        </m:num>
                        <m:den>
                          <m:r>
                            <a:rPr lang="cs-CZ" sz="1800" i="1" kern="1200">
                              <a:solidFill>
                                <a:srgbClr val="9F2B2B"/>
                              </a:solidFill>
                              <a:latin typeface="Cambria Math" panose="02040503050406030204" pitchFamily="18" charset="0"/>
                              <a:ea typeface="+mn-ea"/>
                              <a:cs typeface="+mn-cs"/>
                            </a:rPr>
                            <m:t>1 −</m:t>
                          </m:r>
                          <m:r>
                            <a:rPr lang="cs-CZ" sz="1800" i="1" kern="1200">
                              <a:solidFill>
                                <a:srgbClr val="9F2B2B"/>
                              </a:solidFill>
                              <a:latin typeface="Cambria Math" panose="02040503050406030204" pitchFamily="18" charset="0"/>
                              <a:ea typeface="+mn-ea"/>
                              <a:cs typeface="+mn-cs"/>
                            </a:rPr>
                            <m:t>𝑐</m:t>
                          </m:r>
                          <m:r>
                            <a:rPr lang="cs-CZ" sz="1800" i="1" kern="1200">
                              <a:solidFill>
                                <a:srgbClr val="9F2B2B"/>
                              </a:solidFill>
                              <a:latin typeface="Cambria Math" panose="02040503050406030204" pitchFamily="18" charset="0"/>
                              <a:ea typeface="+mn-ea"/>
                              <a:cs typeface="+mn-cs"/>
                            </a:rPr>
                            <m:t> ∗(1−</m:t>
                          </m:r>
                          <m:r>
                            <a:rPr lang="cs-CZ" sz="1800" i="1" kern="1200">
                              <a:solidFill>
                                <a:srgbClr val="9F2B2B"/>
                              </a:solidFill>
                              <a:latin typeface="Cambria Math" panose="02040503050406030204" pitchFamily="18" charset="0"/>
                              <a:ea typeface="+mn-ea"/>
                              <a:cs typeface="+mn-cs"/>
                            </a:rPr>
                            <m:t>𝑡</m:t>
                          </m:r>
                          <m:r>
                            <a:rPr lang="cs-CZ" sz="1800" i="1" kern="1200">
                              <a:solidFill>
                                <a:srgbClr val="9F2B2B"/>
                              </a:solidFill>
                              <a:latin typeface="Cambria Math" panose="02040503050406030204" pitchFamily="18" charset="0"/>
                              <a:ea typeface="+mn-ea"/>
                              <a:cs typeface="+mn-cs"/>
                            </a:rPr>
                            <m:t>)</m:t>
                          </m:r>
                        </m:den>
                      </m:f>
                    </m:oMath>
                  </m:oMathPara>
                </a14:m>
                <a:endParaRPr lang="cs-CZ" sz="1800" kern="1200" dirty="0">
                  <a:solidFill>
                    <a:srgbClr val="9F2B2B"/>
                  </a:solidFill>
                  <a:latin typeface="Times New Roman"/>
                  <a:ea typeface="+mn-ea"/>
                  <a:cs typeface="+mn-cs"/>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216995" y="3074367"/>
                <a:ext cx="2308837" cy="523477"/>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214561" y="3985460"/>
                <a:ext cx="2707857" cy="569580"/>
              </a:xfrm>
              <a:prstGeom prst="rect">
                <a:avLst/>
              </a:prstGeom>
              <a:noFill/>
            </p:spPr>
            <p:txBody>
              <a:bodyPr wrap="none" lIns="0" tIns="0" rIns="0" bIns="0" rtlCol="0">
                <a:spAutoFit/>
              </a:bodyPr>
              <a:lstStyle/>
              <a:p>
                <a:pPr>
                  <a:buClrTx/>
                </a:pPr>
                <a14:m>
                  <m:oMathPara xmlns:m="http://schemas.openxmlformats.org/officeDocument/2006/math">
                    <m:oMathParaPr>
                      <m:jc m:val="centerGroup"/>
                    </m:oMathParaPr>
                    <m:oMath xmlns:m="http://schemas.openxmlformats.org/officeDocument/2006/math">
                      <m:sSub>
                        <m:sSubPr>
                          <m:ctrlPr>
                            <a:rPr lang="cs-CZ" sz="1800" i="1" kern="1200">
                              <a:solidFill>
                                <a:srgbClr val="9F2B2B"/>
                              </a:solidFill>
                              <a:latin typeface="Cambria Math" panose="02040503050406030204" pitchFamily="18" charset="0"/>
                              <a:ea typeface="+mn-ea"/>
                              <a:cs typeface="+mn-cs"/>
                            </a:rPr>
                          </m:ctrlPr>
                        </m:sSubPr>
                        <m:e>
                          <m:r>
                            <m:rPr>
                              <m:sty m:val="p"/>
                            </m:rPr>
                            <a:rPr lang="el-GR" sz="1800" i="1" kern="1200">
                              <a:solidFill>
                                <a:srgbClr val="9F2B2B"/>
                              </a:solidFill>
                              <a:latin typeface="Cambria Math" panose="02040503050406030204" pitchFamily="18" charset="0"/>
                              <a:ea typeface="+mn-ea"/>
                              <a:cs typeface="+mn-cs"/>
                            </a:rPr>
                            <m:t>α</m:t>
                          </m:r>
                        </m:e>
                        <m:sub>
                          <m:r>
                            <a:rPr lang="cs-CZ" sz="1800" i="1" kern="1200">
                              <a:solidFill>
                                <a:srgbClr val="9F2B2B"/>
                              </a:solidFill>
                              <a:latin typeface="Cambria Math" panose="02040503050406030204" pitchFamily="18" charset="0"/>
                              <a:ea typeface="+mn-ea"/>
                              <a:cs typeface="+mn-cs"/>
                            </a:rPr>
                            <m:t>𝑇𝑅</m:t>
                          </m:r>
                        </m:sub>
                      </m:sSub>
                      <m:r>
                        <a:rPr lang="cs-CZ" sz="1800" i="1" kern="1200">
                          <a:solidFill>
                            <a:srgbClr val="9F2B2B"/>
                          </a:solidFill>
                          <a:latin typeface="Cambria Math" panose="02040503050406030204" pitchFamily="18" charset="0"/>
                          <a:ea typeface="+mn-ea"/>
                          <a:cs typeface="+mn-cs"/>
                        </a:rPr>
                        <m:t>= </m:t>
                      </m:r>
                      <m:f>
                        <m:fPr>
                          <m:ctrlPr>
                            <a:rPr lang="cs-CZ" sz="1800" i="1" kern="1200">
                              <a:solidFill>
                                <a:srgbClr val="9F2B2B"/>
                              </a:solidFill>
                              <a:latin typeface="Cambria Math" panose="02040503050406030204" pitchFamily="18" charset="0"/>
                              <a:ea typeface="+mn-ea"/>
                              <a:cs typeface="+mn-cs"/>
                            </a:rPr>
                          </m:ctrlPr>
                        </m:fPr>
                        <m:num>
                          <m:r>
                            <a:rPr lang="cs-CZ" sz="1800" i="1" kern="1200">
                              <a:solidFill>
                                <a:srgbClr val="9F2B2B"/>
                              </a:solidFill>
                              <a:latin typeface="Cambria Math" panose="02040503050406030204" pitchFamily="18" charset="0"/>
                              <a:ea typeface="+mn-ea"/>
                              <a:cs typeface="+mn-cs"/>
                            </a:rPr>
                            <m:t>0,7</m:t>
                          </m:r>
                        </m:num>
                        <m:den>
                          <m:r>
                            <a:rPr lang="cs-CZ" sz="1800" i="1" kern="1200">
                              <a:solidFill>
                                <a:srgbClr val="9F2B2B"/>
                              </a:solidFill>
                              <a:latin typeface="Cambria Math" panose="02040503050406030204" pitchFamily="18" charset="0"/>
                              <a:ea typeface="+mn-ea"/>
                              <a:cs typeface="+mn-cs"/>
                            </a:rPr>
                            <m:t>1 −0,7 ∗(1−0,3)</m:t>
                          </m:r>
                        </m:den>
                      </m:f>
                    </m:oMath>
                  </m:oMathPara>
                </a14:m>
                <a:endParaRPr lang="cs-CZ" sz="1800" kern="1200" dirty="0">
                  <a:solidFill>
                    <a:srgbClr val="9F2B2B"/>
                  </a:solidFill>
                  <a:latin typeface="Times New Roman"/>
                  <a:ea typeface="+mn-ea"/>
                  <a:cs typeface="+mn-cs"/>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214561" y="3985460"/>
                <a:ext cx="2707857" cy="569580"/>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217445" y="4873533"/>
                <a:ext cx="1247073" cy="276999"/>
              </a:xfrm>
              <a:prstGeom prst="rect">
                <a:avLst/>
              </a:prstGeom>
              <a:noFill/>
            </p:spPr>
            <p:txBody>
              <a:bodyPr wrap="none" lIns="0" tIns="0" rIns="0" bIns="0" rtlCol="0">
                <a:spAutoFit/>
              </a:bodyPr>
              <a:lstStyle/>
              <a:p>
                <a:pPr>
                  <a:buClrTx/>
                </a:pPr>
                <a14:m>
                  <m:oMathPara xmlns:m="http://schemas.openxmlformats.org/officeDocument/2006/math">
                    <m:oMathParaPr>
                      <m:jc m:val="centerGroup"/>
                    </m:oMathParaPr>
                    <m:oMath xmlns:m="http://schemas.openxmlformats.org/officeDocument/2006/math">
                      <m:sSub>
                        <m:sSubPr>
                          <m:ctrlPr>
                            <a:rPr lang="cs-CZ" sz="1800" b="1" i="1" kern="1200">
                              <a:solidFill>
                                <a:srgbClr val="9F2B2B"/>
                              </a:solidFill>
                              <a:latin typeface="Cambria Math" panose="02040503050406030204" pitchFamily="18" charset="0"/>
                              <a:ea typeface="+mn-ea"/>
                              <a:cs typeface="+mn-cs"/>
                            </a:rPr>
                          </m:ctrlPr>
                        </m:sSubPr>
                        <m:e>
                          <m:r>
                            <a:rPr lang="el-GR" sz="1800" b="1" i="1" kern="1200">
                              <a:solidFill>
                                <a:srgbClr val="9F2B2B"/>
                              </a:solidFill>
                              <a:latin typeface="Cambria Math" panose="02040503050406030204" pitchFamily="18" charset="0"/>
                              <a:ea typeface="+mn-ea"/>
                              <a:cs typeface="+mn-cs"/>
                            </a:rPr>
                            <m:t>𝜶</m:t>
                          </m:r>
                        </m:e>
                        <m:sub>
                          <m:r>
                            <a:rPr lang="cs-CZ" sz="1800" b="1" i="1" kern="1200">
                              <a:solidFill>
                                <a:srgbClr val="9F2B2B"/>
                              </a:solidFill>
                              <a:latin typeface="Cambria Math" panose="02040503050406030204" pitchFamily="18" charset="0"/>
                              <a:ea typeface="+mn-ea"/>
                              <a:cs typeface="+mn-cs"/>
                            </a:rPr>
                            <m:t>𝑻𝑹</m:t>
                          </m:r>
                        </m:sub>
                      </m:sSub>
                      <m:r>
                        <a:rPr lang="cs-CZ" sz="1800" b="1" i="1" kern="1200">
                          <a:solidFill>
                            <a:srgbClr val="9F2B2B"/>
                          </a:solidFill>
                          <a:latin typeface="Cambria Math" panose="02040503050406030204" pitchFamily="18" charset="0"/>
                          <a:ea typeface="+mn-ea"/>
                          <a:cs typeface="+mn-cs"/>
                        </a:rPr>
                        <m:t>=</m:t>
                      </m:r>
                      <m:r>
                        <a:rPr lang="cs-CZ" sz="1800" b="1" i="1" kern="1200">
                          <a:solidFill>
                            <a:srgbClr val="9F2B2B"/>
                          </a:solidFill>
                          <a:latin typeface="Cambria Math" panose="02040503050406030204" pitchFamily="18" charset="0"/>
                          <a:ea typeface="+mn-ea"/>
                          <a:cs typeface="+mn-cs"/>
                        </a:rPr>
                        <m:t>𝟏</m:t>
                      </m:r>
                      <m:r>
                        <a:rPr lang="cs-CZ" sz="1800" b="1" i="1" kern="1200">
                          <a:solidFill>
                            <a:srgbClr val="9F2B2B"/>
                          </a:solidFill>
                          <a:latin typeface="Cambria Math" panose="02040503050406030204" pitchFamily="18" charset="0"/>
                          <a:ea typeface="+mn-ea"/>
                          <a:cs typeface="+mn-cs"/>
                        </a:rPr>
                        <m:t>,</m:t>
                      </m:r>
                      <m:r>
                        <a:rPr lang="cs-CZ" sz="1800" b="1" i="1" kern="1200">
                          <a:solidFill>
                            <a:srgbClr val="9F2B2B"/>
                          </a:solidFill>
                          <a:latin typeface="Cambria Math" panose="02040503050406030204" pitchFamily="18" charset="0"/>
                          <a:ea typeface="+mn-ea"/>
                          <a:cs typeface="+mn-cs"/>
                        </a:rPr>
                        <m:t>𝟑𝟕</m:t>
                      </m:r>
                    </m:oMath>
                  </m:oMathPara>
                </a14:m>
                <a:endParaRPr lang="cs-CZ" sz="1800" b="1" kern="1200" dirty="0">
                  <a:solidFill>
                    <a:srgbClr val="9F2B2B"/>
                  </a:solidFill>
                  <a:latin typeface="Times New Roman"/>
                  <a:ea typeface="+mn-ea"/>
                  <a:cs typeface="+mn-cs"/>
                </a:endParaRPr>
              </a:p>
            </p:txBody>
          </p:sp>
        </mc:Choice>
        <mc:Fallback xmlns="">
          <p:sp>
            <p:nvSpPr>
              <p:cNvPr id="8" name="TextovéPole 7"/>
              <p:cNvSpPr txBox="1">
                <a:spLocks noRot="1" noChangeAspect="1" noMove="1" noResize="1" noEditPoints="1" noAdjustHandles="1" noChangeArrowheads="1" noChangeShapeType="1" noTextEdit="1"/>
              </p:cNvSpPr>
              <p:nvPr/>
            </p:nvSpPr>
            <p:spPr>
              <a:xfrm>
                <a:off x="217445" y="4873533"/>
                <a:ext cx="1247073" cy="276999"/>
              </a:xfrm>
              <a:prstGeom prst="rect">
                <a:avLst/>
              </a:prstGeom>
              <a:blipFill>
                <a:blip r:embed="rId5"/>
                <a:stretch>
                  <a:fillRect l="-1961" r="-4412" b="-1739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3061562" y="3167263"/>
                <a:ext cx="2307042" cy="523477"/>
              </a:xfrm>
              <a:prstGeom prst="rect">
                <a:avLst/>
              </a:prstGeom>
              <a:noFill/>
            </p:spPr>
            <p:txBody>
              <a:bodyPr wrap="none" lIns="0" tIns="0" rIns="0" bIns="0" rtlCol="0">
                <a:spAutoFit/>
              </a:bodyPr>
              <a:lstStyle/>
              <a:p>
                <a:pPr>
                  <a:buClrTx/>
                </a:pPr>
                <a14:m>
                  <m:oMathPara xmlns:m="http://schemas.openxmlformats.org/officeDocument/2006/math">
                    <m:oMathParaPr>
                      <m:jc m:val="centerGroup"/>
                    </m:oMathParaPr>
                    <m:oMath xmlns:m="http://schemas.openxmlformats.org/officeDocument/2006/math">
                      <m:sSub>
                        <m:sSubPr>
                          <m:ctrlPr>
                            <a:rPr lang="cs-CZ" sz="1800" i="1" kern="1200">
                              <a:solidFill>
                                <a:srgbClr val="7030A0"/>
                              </a:solidFill>
                              <a:latin typeface="Cambria Math" panose="02040503050406030204" pitchFamily="18" charset="0"/>
                              <a:ea typeface="+mn-ea"/>
                              <a:cs typeface="+mn-cs"/>
                            </a:rPr>
                          </m:ctrlPr>
                        </m:sSubPr>
                        <m:e>
                          <m:r>
                            <m:rPr>
                              <m:sty m:val="p"/>
                            </m:rPr>
                            <a:rPr lang="el-GR" sz="1800" i="1" kern="1200">
                              <a:solidFill>
                                <a:srgbClr val="7030A0"/>
                              </a:solidFill>
                              <a:latin typeface="Cambria Math" panose="02040503050406030204" pitchFamily="18" charset="0"/>
                              <a:ea typeface="+mn-ea"/>
                              <a:cs typeface="+mn-cs"/>
                            </a:rPr>
                            <m:t>α</m:t>
                          </m:r>
                        </m:e>
                        <m:sub>
                          <m:r>
                            <a:rPr lang="cs-CZ" sz="1800" i="1" kern="1200">
                              <a:solidFill>
                                <a:srgbClr val="7030A0"/>
                              </a:solidFill>
                              <a:latin typeface="Cambria Math" panose="02040503050406030204" pitchFamily="18" charset="0"/>
                              <a:ea typeface="+mn-ea"/>
                              <a:cs typeface="+mn-cs"/>
                            </a:rPr>
                            <m:t>𝑇𝐴</m:t>
                          </m:r>
                        </m:sub>
                      </m:sSub>
                      <m:r>
                        <a:rPr lang="cs-CZ" sz="1800" i="1" kern="1200">
                          <a:solidFill>
                            <a:srgbClr val="7030A0"/>
                          </a:solidFill>
                          <a:latin typeface="Cambria Math" panose="02040503050406030204" pitchFamily="18" charset="0"/>
                          <a:ea typeface="+mn-ea"/>
                          <a:cs typeface="+mn-cs"/>
                        </a:rPr>
                        <m:t>= </m:t>
                      </m:r>
                      <m:f>
                        <m:fPr>
                          <m:ctrlPr>
                            <a:rPr lang="cs-CZ" sz="1800" i="1" kern="1200">
                              <a:solidFill>
                                <a:srgbClr val="7030A0"/>
                              </a:solidFill>
                              <a:latin typeface="Cambria Math" panose="02040503050406030204" pitchFamily="18" charset="0"/>
                              <a:ea typeface="+mn-ea"/>
                              <a:cs typeface="+mn-cs"/>
                            </a:rPr>
                          </m:ctrlPr>
                        </m:fPr>
                        <m:num>
                          <m:r>
                            <a:rPr lang="cs-CZ" sz="1800" i="1" kern="1200">
                              <a:solidFill>
                                <a:srgbClr val="7030A0"/>
                              </a:solidFill>
                              <a:latin typeface="Cambria Math" panose="02040503050406030204" pitchFamily="18" charset="0"/>
                              <a:ea typeface="+mn-ea"/>
                              <a:cs typeface="+mn-cs"/>
                            </a:rPr>
                            <m:t>−</m:t>
                          </m:r>
                          <m:r>
                            <a:rPr lang="cs-CZ" sz="1800" i="1" kern="1200">
                              <a:solidFill>
                                <a:srgbClr val="7030A0"/>
                              </a:solidFill>
                              <a:latin typeface="Cambria Math" panose="02040503050406030204" pitchFamily="18" charset="0"/>
                              <a:ea typeface="+mn-ea"/>
                              <a:cs typeface="+mn-cs"/>
                            </a:rPr>
                            <m:t>𝑐</m:t>
                          </m:r>
                        </m:num>
                        <m:den>
                          <m:r>
                            <a:rPr lang="cs-CZ" sz="1800" i="1" kern="1200">
                              <a:solidFill>
                                <a:srgbClr val="7030A0"/>
                              </a:solidFill>
                              <a:latin typeface="Cambria Math" panose="02040503050406030204" pitchFamily="18" charset="0"/>
                              <a:ea typeface="+mn-ea"/>
                              <a:cs typeface="+mn-cs"/>
                            </a:rPr>
                            <m:t>1 −</m:t>
                          </m:r>
                          <m:r>
                            <a:rPr lang="cs-CZ" sz="1800" i="1" kern="1200">
                              <a:solidFill>
                                <a:srgbClr val="7030A0"/>
                              </a:solidFill>
                              <a:latin typeface="Cambria Math" panose="02040503050406030204" pitchFamily="18" charset="0"/>
                              <a:ea typeface="+mn-ea"/>
                              <a:cs typeface="+mn-cs"/>
                            </a:rPr>
                            <m:t>𝑐</m:t>
                          </m:r>
                          <m:r>
                            <a:rPr lang="cs-CZ" sz="1800" i="1" kern="1200">
                              <a:solidFill>
                                <a:srgbClr val="7030A0"/>
                              </a:solidFill>
                              <a:latin typeface="Cambria Math" panose="02040503050406030204" pitchFamily="18" charset="0"/>
                              <a:ea typeface="+mn-ea"/>
                              <a:cs typeface="+mn-cs"/>
                            </a:rPr>
                            <m:t> ∗(1−</m:t>
                          </m:r>
                          <m:r>
                            <a:rPr lang="cs-CZ" sz="1800" i="1" kern="1200">
                              <a:solidFill>
                                <a:srgbClr val="7030A0"/>
                              </a:solidFill>
                              <a:latin typeface="Cambria Math" panose="02040503050406030204" pitchFamily="18" charset="0"/>
                              <a:ea typeface="+mn-ea"/>
                              <a:cs typeface="+mn-cs"/>
                            </a:rPr>
                            <m:t>𝑡</m:t>
                          </m:r>
                          <m:r>
                            <a:rPr lang="cs-CZ" sz="1800" i="1" kern="1200">
                              <a:solidFill>
                                <a:srgbClr val="7030A0"/>
                              </a:solidFill>
                              <a:latin typeface="Cambria Math" panose="02040503050406030204" pitchFamily="18" charset="0"/>
                              <a:ea typeface="+mn-ea"/>
                              <a:cs typeface="+mn-cs"/>
                            </a:rPr>
                            <m:t>)</m:t>
                          </m:r>
                        </m:den>
                      </m:f>
                    </m:oMath>
                  </m:oMathPara>
                </a14:m>
                <a:endParaRPr lang="cs-CZ" sz="1800" kern="1200" dirty="0">
                  <a:solidFill>
                    <a:srgbClr val="7030A0"/>
                  </a:solidFill>
                  <a:latin typeface="Times New Roman"/>
                  <a:ea typeface="+mn-ea"/>
                  <a:cs typeface="+mn-cs"/>
                </a:endParaRPr>
              </a:p>
            </p:txBody>
          </p:sp>
        </mc:Choice>
        <mc:Fallback xmlns="">
          <p:sp>
            <p:nvSpPr>
              <p:cNvPr id="9" name="TextovéPole 8"/>
              <p:cNvSpPr txBox="1">
                <a:spLocks noRot="1" noChangeAspect="1" noMove="1" noResize="1" noEditPoints="1" noAdjustHandles="1" noChangeArrowheads="1" noChangeShapeType="1" noTextEdit="1"/>
              </p:cNvSpPr>
              <p:nvPr/>
            </p:nvSpPr>
            <p:spPr>
              <a:xfrm>
                <a:off x="3061562" y="3167263"/>
                <a:ext cx="2307042" cy="523477"/>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3061562" y="3988854"/>
                <a:ext cx="2706062" cy="569580"/>
              </a:xfrm>
              <a:prstGeom prst="rect">
                <a:avLst/>
              </a:prstGeom>
              <a:noFill/>
            </p:spPr>
            <p:txBody>
              <a:bodyPr wrap="none" lIns="0" tIns="0" rIns="0" bIns="0" rtlCol="0">
                <a:spAutoFit/>
              </a:bodyPr>
              <a:lstStyle/>
              <a:p>
                <a:pPr>
                  <a:buClrTx/>
                </a:pPr>
                <a14:m>
                  <m:oMathPara xmlns:m="http://schemas.openxmlformats.org/officeDocument/2006/math">
                    <m:oMathParaPr>
                      <m:jc m:val="centerGroup"/>
                    </m:oMathParaPr>
                    <m:oMath xmlns:m="http://schemas.openxmlformats.org/officeDocument/2006/math">
                      <m:sSub>
                        <m:sSubPr>
                          <m:ctrlPr>
                            <a:rPr lang="cs-CZ" sz="1800" i="1" kern="1200">
                              <a:solidFill>
                                <a:srgbClr val="7030A0"/>
                              </a:solidFill>
                              <a:latin typeface="Cambria Math" panose="02040503050406030204" pitchFamily="18" charset="0"/>
                              <a:ea typeface="+mn-ea"/>
                              <a:cs typeface="+mn-cs"/>
                            </a:rPr>
                          </m:ctrlPr>
                        </m:sSubPr>
                        <m:e>
                          <m:r>
                            <m:rPr>
                              <m:sty m:val="p"/>
                            </m:rPr>
                            <a:rPr lang="el-GR" sz="1800" i="1" kern="1200">
                              <a:solidFill>
                                <a:srgbClr val="7030A0"/>
                              </a:solidFill>
                              <a:latin typeface="Cambria Math" panose="02040503050406030204" pitchFamily="18" charset="0"/>
                              <a:ea typeface="+mn-ea"/>
                              <a:cs typeface="+mn-cs"/>
                            </a:rPr>
                            <m:t>α</m:t>
                          </m:r>
                        </m:e>
                        <m:sub>
                          <m:r>
                            <a:rPr lang="cs-CZ" sz="1800" i="1" kern="1200">
                              <a:solidFill>
                                <a:srgbClr val="7030A0"/>
                              </a:solidFill>
                              <a:latin typeface="Cambria Math" panose="02040503050406030204" pitchFamily="18" charset="0"/>
                              <a:ea typeface="+mn-ea"/>
                              <a:cs typeface="+mn-cs"/>
                            </a:rPr>
                            <m:t>𝑇𝐴</m:t>
                          </m:r>
                        </m:sub>
                      </m:sSub>
                      <m:r>
                        <a:rPr lang="cs-CZ" sz="1800" i="1" kern="1200">
                          <a:solidFill>
                            <a:srgbClr val="7030A0"/>
                          </a:solidFill>
                          <a:latin typeface="Cambria Math" panose="02040503050406030204" pitchFamily="18" charset="0"/>
                          <a:ea typeface="+mn-ea"/>
                          <a:cs typeface="+mn-cs"/>
                        </a:rPr>
                        <m:t>= </m:t>
                      </m:r>
                      <m:f>
                        <m:fPr>
                          <m:ctrlPr>
                            <a:rPr lang="cs-CZ" sz="1800" i="1" kern="1200">
                              <a:solidFill>
                                <a:srgbClr val="7030A0"/>
                              </a:solidFill>
                              <a:latin typeface="Cambria Math" panose="02040503050406030204" pitchFamily="18" charset="0"/>
                              <a:ea typeface="+mn-ea"/>
                              <a:cs typeface="+mn-cs"/>
                            </a:rPr>
                          </m:ctrlPr>
                        </m:fPr>
                        <m:num>
                          <m:r>
                            <a:rPr lang="cs-CZ" sz="1800" i="1" kern="1200">
                              <a:solidFill>
                                <a:srgbClr val="7030A0"/>
                              </a:solidFill>
                              <a:latin typeface="Cambria Math" panose="02040503050406030204" pitchFamily="18" charset="0"/>
                              <a:ea typeface="+mn-ea"/>
                              <a:cs typeface="+mn-cs"/>
                            </a:rPr>
                            <m:t>−0,7</m:t>
                          </m:r>
                        </m:num>
                        <m:den>
                          <m:r>
                            <a:rPr lang="cs-CZ" sz="1800" i="1" kern="1200">
                              <a:solidFill>
                                <a:srgbClr val="7030A0"/>
                              </a:solidFill>
                              <a:latin typeface="Cambria Math" panose="02040503050406030204" pitchFamily="18" charset="0"/>
                              <a:ea typeface="+mn-ea"/>
                              <a:cs typeface="+mn-cs"/>
                            </a:rPr>
                            <m:t>1 −0,7 ∗(1−0,3)</m:t>
                          </m:r>
                        </m:den>
                      </m:f>
                    </m:oMath>
                  </m:oMathPara>
                </a14:m>
                <a:endParaRPr lang="cs-CZ" sz="1800" kern="1200" dirty="0">
                  <a:solidFill>
                    <a:srgbClr val="7030A0"/>
                  </a:solidFill>
                  <a:latin typeface="Times New Roman"/>
                  <a:ea typeface="+mn-ea"/>
                  <a:cs typeface="+mn-cs"/>
                </a:endParaRPr>
              </a:p>
            </p:txBody>
          </p:sp>
        </mc:Choice>
        <mc:Fallback xmlns="">
          <p:sp>
            <p:nvSpPr>
              <p:cNvPr id="10" name="TextovéPole 9"/>
              <p:cNvSpPr txBox="1">
                <a:spLocks noRot="1" noChangeAspect="1" noMove="1" noResize="1" noEditPoints="1" noAdjustHandles="1" noChangeArrowheads="1" noChangeShapeType="1" noTextEdit="1"/>
              </p:cNvSpPr>
              <p:nvPr/>
            </p:nvSpPr>
            <p:spPr>
              <a:xfrm>
                <a:off x="3061562" y="3988854"/>
                <a:ext cx="2706062" cy="569580"/>
              </a:xfrm>
              <a:prstGeom prst="rect">
                <a:avLst/>
              </a:prstGeom>
              <a:blipFill>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3069239" y="4873532"/>
                <a:ext cx="1415387" cy="276999"/>
              </a:xfrm>
              <a:prstGeom prst="rect">
                <a:avLst/>
              </a:prstGeom>
              <a:noFill/>
            </p:spPr>
            <p:txBody>
              <a:bodyPr wrap="none" lIns="0" tIns="0" rIns="0" bIns="0" rtlCol="0">
                <a:spAutoFit/>
              </a:bodyPr>
              <a:lstStyle/>
              <a:p>
                <a:pPr>
                  <a:buClrTx/>
                </a:pPr>
                <a14:m>
                  <m:oMathPara xmlns:m="http://schemas.openxmlformats.org/officeDocument/2006/math">
                    <m:oMathParaPr>
                      <m:jc m:val="centerGroup"/>
                    </m:oMathParaPr>
                    <m:oMath xmlns:m="http://schemas.openxmlformats.org/officeDocument/2006/math">
                      <m:sSub>
                        <m:sSubPr>
                          <m:ctrlPr>
                            <a:rPr lang="cs-CZ" sz="1800" b="1" i="1" kern="1200">
                              <a:solidFill>
                                <a:srgbClr val="7030A0"/>
                              </a:solidFill>
                              <a:latin typeface="Cambria Math" panose="02040503050406030204" pitchFamily="18" charset="0"/>
                              <a:ea typeface="+mn-ea"/>
                              <a:cs typeface="+mn-cs"/>
                            </a:rPr>
                          </m:ctrlPr>
                        </m:sSubPr>
                        <m:e>
                          <m:r>
                            <a:rPr lang="el-GR" sz="1800" b="1" i="1" kern="1200">
                              <a:solidFill>
                                <a:srgbClr val="7030A0"/>
                              </a:solidFill>
                              <a:latin typeface="Cambria Math" panose="02040503050406030204" pitchFamily="18" charset="0"/>
                              <a:ea typeface="+mn-ea"/>
                              <a:cs typeface="+mn-cs"/>
                            </a:rPr>
                            <m:t>𝜶</m:t>
                          </m:r>
                        </m:e>
                        <m:sub>
                          <m:r>
                            <a:rPr lang="cs-CZ" sz="1800" b="1" i="1" kern="1200">
                              <a:solidFill>
                                <a:srgbClr val="7030A0"/>
                              </a:solidFill>
                              <a:latin typeface="Cambria Math" panose="02040503050406030204" pitchFamily="18" charset="0"/>
                              <a:ea typeface="+mn-ea"/>
                              <a:cs typeface="+mn-cs"/>
                            </a:rPr>
                            <m:t>𝑻𝑨</m:t>
                          </m:r>
                        </m:sub>
                      </m:sSub>
                      <m:r>
                        <a:rPr lang="cs-CZ" sz="1800" b="1" i="1" kern="1200">
                          <a:solidFill>
                            <a:srgbClr val="7030A0"/>
                          </a:solidFill>
                          <a:latin typeface="Cambria Math" panose="02040503050406030204" pitchFamily="18" charset="0"/>
                          <a:ea typeface="+mn-ea"/>
                          <a:cs typeface="+mn-cs"/>
                        </a:rPr>
                        <m:t>=−</m:t>
                      </m:r>
                      <m:r>
                        <a:rPr lang="cs-CZ" sz="1800" b="1" i="1" kern="1200">
                          <a:solidFill>
                            <a:srgbClr val="7030A0"/>
                          </a:solidFill>
                          <a:latin typeface="Cambria Math" panose="02040503050406030204" pitchFamily="18" charset="0"/>
                          <a:ea typeface="+mn-ea"/>
                          <a:cs typeface="+mn-cs"/>
                        </a:rPr>
                        <m:t>𝟏</m:t>
                      </m:r>
                      <m:r>
                        <a:rPr lang="cs-CZ" sz="1800" b="1" i="1" kern="1200">
                          <a:solidFill>
                            <a:srgbClr val="7030A0"/>
                          </a:solidFill>
                          <a:latin typeface="Cambria Math" panose="02040503050406030204" pitchFamily="18" charset="0"/>
                          <a:ea typeface="+mn-ea"/>
                          <a:cs typeface="+mn-cs"/>
                        </a:rPr>
                        <m:t>,</m:t>
                      </m:r>
                      <m:r>
                        <a:rPr lang="cs-CZ" sz="1800" b="1" i="1" kern="1200">
                          <a:solidFill>
                            <a:srgbClr val="7030A0"/>
                          </a:solidFill>
                          <a:latin typeface="Cambria Math" panose="02040503050406030204" pitchFamily="18" charset="0"/>
                          <a:ea typeface="+mn-ea"/>
                          <a:cs typeface="+mn-cs"/>
                        </a:rPr>
                        <m:t>𝟑𝟕</m:t>
                      </m:r>
                    </m:oMath>
                  </m:oMathPara>
                </a14:m>
                <a:endParaRPr lang="cs-CZ" sz="1800" b="1" kern="1200" dirty="0">
                  <a:solidFill>
                    <a:srgbClr val="7030A0"/>
                  </a:solidFill>
                  <a:latin typeface="Times New Roman"/>
                  <a:ea typeface="+mn-ea"/>
                  <a:cs typeface="+mn-cs"/>
                </a:endParaRPr>
              </a:p>
            </p:txBody>
          </p:sp>
        </mc:Choice>
        <mc:Fallback xmlns="">
          <p:sp>
            <p:nvSpPr>
              <p:cNvPr id="11" name="TextovéPole 10"/>
              <p:cNvSpPr txBox="1">
                <a:spLocks noRot="1" noChangeAspect="1" noMove="1" noResize="1" noEditPoints="1" noAdjustHandles="1" noChangeArrowheads="1" noChangeShapeType="1" noTextEdit="1"/>
              </p:cNvSpPr>
              <p:nvPr/>
            </p:nvSpPr>
            <p:spPr>
              <a:xfrm>
                <a:off x="3069239" y="4873532"/>
                <a:ext cx="1415387" cy="276999"/>
              </a:xfrm>
              <a:prstGeom prst="rect">
                <a:avLst/>
              </a:prstGeom>
              <a:blipFill>
                <a:blip r:embed="rId8"/>
                <a:stretch>
                  <a:fillRect l="-1717" r="-3433" b="-1739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6115355" y="3119155"/>
                <a:ext cx="2198742" cy="569580"/>
              </a:xfrm>
              <a:prstGeom prst="rect">
                <a:avLst/>
              </a:prstGeom>
              <a:noFill/>
            </p:spPr>
            <p:txBody>
              <a:bodyPr wrap="none" lIns="0" tIns="0" rIns="0" bIns="0" rtlCol="0">
                <a:spAutoFit/>
              </a:bodyPr>
              <a:lstStyle/>
              <a:p>
                <a:pPr>
                  <a:buClrTx/>
                </a:pPr>
                <a14:m>
                  <m:oMathPara xmlns:m="http://schemas.openxmlformats.org/officeDocument/2006/math">
                    <m:oMathParaPr>
                      <m:jc m:val="centerGroup"/>
                    </m:oMathParaPr>
                    <m:oMath xmlns:m="http://schemas.openxmlformats.org/officeDocument/2006/math">
                      <m:sSub>
                        <m:sSubPr>
                          <m:ctrlPr>
                            <a:rPr lang="cs-CZ" sz="1800" i="1" kern="1200">
                              <a:solidFill>
                                <a:srgbClr val="307871"/>
                              </a:solidFill>
                              <a:latin typeface="Cambria Math" panose="02040503050406030204" pitchFamily="18" charset="0"/>
                              <a:ea typeface="+mn-ea"/>
                              <a:cs typeface="+mn-cs"/>
                            </a:rPr>
                          </m:ctrlPr>
                        </m:sSubPr>
                        <m:e>
                          <m:r>
                            <m:rPr>
                              <m:sty m:val="p"/>
                            </m:rPr>
                            <a:rPr lang="el-GR" sz="1800" i="1" kern="1200">
                              <a:solidFill>
                                <a:srgbClr val="307871"/>
                              </a:solidFill>
                              <a:latin typeface="Cambria Math" panose="02040503050406030204" pitchFamily="18" charset="0"/>
                              <a:ea typeface="+mn-ea"/>
                              <a:cs typeface="+mn-cs"/>
                            </a:rPr>
                            <m:t>α</m:t>
                          </m:r>
                        </m:e>
                        <m:sub>
                          <m:r>
                            <a:rPr lang="cs-CZ" sz="1800" i="1" kern="1200">
                              <a:solidFill>
                                <a:srgbClr val="307871"/>
                              </a:solidFill>
                              <a:latin typeface="Cambria Math" panose="02040503050406030204" pitchFamily="18" charset="0"/>
                              <a:ea typeface="+mn-ea"/>
                              <a:cs typeface="+mn-cs"/>
                            </a:rPr>
                            <m:t>𝐺</m:t>
                          </m:r>
                        </m:sub>
                      </m:sSub>
                      <m:r>
                        <a:rPr lang="cs-CZ" sz="1800" i="1" kern="1200">
                          <a:solidFill>
                            <a:srgbClr val="307871"/>
                          </a:solidFill>
                          <a:latin typeface="Cambria Math" panose="02040503050406030204" pitchFamily="18" charset="0"/>
                          <a:ea typeface="+mn-ea"/>
                          <a:cs typeface="+mn-cs"/>
                        </a:rPr>
                        <m:t>= </m:t>
                      </m:r>
                      <m:f>
                        <m:fPr>
                          <m:ctrlPr>
                            <a:rPr lang="cs-CZ" sz="1800" i="1" kern="1200">
                              <a:solidFill>
                                <a:srgbClr val="307871"/>
                              </a:solidFill>
                              <a:latin typeface="Cambria Math" panose="02040503050406030204" pitchFamily="18" charset="0"/>
                              <a:ea typeface="+mn-ea"/>
                              <a:cs typeface="+mn-cs"/>
                            </a:rPr>
                          </m:ctrlPr>
                        </m:fPr>
                        <m:num>
                          <m:r>
                            <a:rPr lang="cs-CZ" sz="1800" i="1" kern="1200">
                              <a:solidFill>
                                <a:srgbClr val="307871"/>
                              </a:solidFill>
                              <a:latin typeface="Cambria Math" panose="02040503050406030204" pitchFamily="18" charset="0"/>
                              <a:ea typeface="+mn-ea"/>
                              <a:cs typeface="+mn-cs"/>
                            </a:rPr>
                            <m:t>1</m:t>
                          </m:r>
                        </m:num>
                        <m:den>
                          <m:r>
                            <a:rPr lang="cs-CZ" sz="1800" i="1" kern="1200">
                              <a:solidFill>
                                <a:srgbClr val="307871"/>
                              </a:solidFill>
                              <a:latin typeface="Cambria Math" panose="02040503050406030204" pitchFamily="18" charset="0"/>
                              <a:ea typeface="+mn-ea"/>
                              <a:cs typeface="+mn-cs"/>
                            </a:rPr>
                            <m:t>1 −</m:t>
                          </m:r>
                          <m:r>
                            <a:rPr lang="cs-CZ" sz="1800" i="1" kern="1200">
                              <a:solidFill>
                                <a:srgbClr val="307871"/>
                              </a:solidFill>
                              <a:latin typeface="Cambria Math" panose="02040503050406030204" pitchFamily="18" charset="0"/>
                              <a:ea typeface="+mn-ea"/>
                              <a:cs typeface="+mn-cs"/>
                            </a:rPr>
                            <m:t>𝑐</m:t>
                          </m:r>
                          <m:r>
                            <a:rPr lang="cs-CZ" sz="1800" i="1" kern="1200">
                              <a:solidFill>
                                <a:srgbClr val="307871"/>
                              </a:solidFill>
                              <a:latin typeface="Cambria Math" panose="02040503050406030204" pitchFamily="18" charset="0"/>
                              <a:ea typeface="+mn-ea"/>
                              <a:cs typeface="+mn-cs"/>
                            </a:rPr>
                            <m:t> ∗(1−</m:t>
                          </m:r>
                          <m:r>
                            <a:rPr lang="cs-CZ" sz="1800" i="1" kern="1200">
                              <a:solidFill>
                                <a:srgbClr val="307871"/>
                              </a:solidFill>
                              <a:latin typeface="Cambria Math" panose="02040503050406030204" pitchFamily="18" charset="0"/>
                              <a:ea typeface="+mn-ea"/>
                              <a:cs typeface="+mn-cs"/>
                            </a:rPr>
                            <m:t>𝑡</m:t>
                          </m:r>
                          <m:r>
                            <a:rPr lang="cs-CZ" sz="1800" i="1" kern="1200">
                              <a:solidFill>
                                <a:srgbClr val="307871"/>
                              </a:solidFill>
                              <a:latin typeface="Cambria Math" panose="02040503050406030204" pitchFamily="18" charset="0"/>
                              <a:ea typeface="+mn-ea"/>
                              <a:cs typeface="+mn-cs"/>
                            </a:rPr>
                            <m:t>)</m:t>
                          </m:r>
                        </m:den>
                      </m:f>
                    </m:oMath>
                  </m:oMathPara>
                </a14:m>
                <a:endParaRPr lang="cs-CZ" sz="1800" kern="1200" dirty="0">
                  <a:solidFill>
                    <a:srgbClr val="307871"/>
                  </a:solidFill>
                  <a:latin typeface="Times New Roman"/>
                  <a:ea typeface="+mn-ea"/>
                  <a:cs typeface="+mn-cs"/>
                </a:endParaRPr>
              </a:p>
            </p:txBody>
          </p:sp>
        </mc:Choice>
        <mc:Fallback xmlns="">
          <p:sp>
            <p:nvSpPr>
              <p:cNvPr id="12" name="TextovéPole 11"/>
              <p:cNvSpPr txBox="1">
                <a:spLocks noRot="1" noChangeAspect="1" noMove="1" noResize="1" noEditPoints="1" noAdjustHandles="1" noChangeArrowheads="1" noChangeShapeType="1" noTextEdit="1"/>
              </p:cNvSpPr>
              <p:nvPr/>
            </p:nvSpPr>
            <p:spPr>
              <a:xfrm>
                <a:off x="6115355" y="3119155"/>
                <a:ext cx="2198742" cy="569580"/>
              </a:xfrm>
              <a:prstGeom prst="rect">
                <a:avLst/>
              </a:prstGeom>
              <a:blipFill>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6115355" y="4040538"/>
                <a:ext cx="2597762" cy="569580"/>
              </a:xfrm>
              <a:prstGeom prst="rect">
                <a:avLst/>
              </a:prstGeom>
              <a:noFill/>
            </p:spPr>
            <p:txBody>
              <a:bodyPr wrap="none" lIns="0" tIns="0" rIns="0" bIns="0" rtlCol="0">
                <a:spAutoFit/>
              </a:bodyPr>
              <a:lstStyle/>
              <a:p>
                <a:pPr>
                  <a:buClrTx/>
                </a:pPr>
                <a14:m>
                  <m:oMathPara xmlns:m="http://schemas.openxmlformats.org/officeDocument/2006/math">
                    <m:oMathParaPr>
                      <m:jc m:val="centerGroup"/>
                    </m:oMathParaPr>
                    <m:oMath xmlns:m="http://schemas.openxmlformats.org/officeDocument/2006/math">
                      <m:sSub>
                        <m:sSubPr>
                          <m:ctrlPr>
                            <a:rPr lang="cs-CZ" sz="1800" i="1" kern="1200">
                              <a:solidFill>
                                <a:srgbClr val="307871"/>
                              </a:solidFill>
                              <a:latin typeface="Cambria Math" panose="02040503050406030204" pitchFamily="18" charset="0"/>
                              <a:ea typeface="+mn-ea"/>
                              <a:cs typeface="+mn-cs"/>
                            </a:rPr>
                          </m:ctrlPr>
                        </m:sSubPr>
                        <m:e>
                          <m:r>
                            <m:rPr>
                              <m:sty m:val="p"/>
                            </m:rPr>
                            <a:rPr lang="el-GR" sz="1800" i="1" kern="1200">
                              <a:solidFill>
                                <a:srgbClr val="307871"/>
                              </a:solidFill>
                              <a:latin typeface="Cambria Math" panose="02040503050406030204" pitchFamily="18" charset="0"/>
                              <a:ea typeface="+mn-ea"/>
                              <a:cs typeface="+mn-cs"/>
                            </a:rPr>
                            <m:t>α</m:t>
                          </m:r>
                        </m:e>
                        <m:sub>
                          <m:r>
                            <a:rPr lang="cs-CZ" sz="1800" i="1" kern="1200">
                              <a:solidFill>
                                <a:srgbClr val="307871"/>
                              </a:solidFill>
                              <a:latin typeface="Cambria Math" panose="02040503050406030204" pitchFamily="18" charset="0"/>
                              <a:ea typeface="+mn-ea"/>
                              <a:cs typeface="+mn-cs"/>
                            </a:rPr>
                            <m:t>𝐺</m:t>
                          </m:r>
                        </m:sub>
                      </m:sSub>
                      <m:r>
                        <a:rPr lang="cs-CZ" sz="1800" i="1" kern="1200">
                          <a:solidFill>
                            <a:srgbClr val="307871"/>
                          </a:solidFill>
                          <a:latin typeface="Cambria Math" panose="02040503050406030204" pitchFamily="18" charset="0"/>
                          <a:ea typeface="+mn-ea"/>
                          <a:cs typeface="+mn-cs"/>
                        </a:rPr>
                        <m:t>= </m:t>
                      </m:r>
                      <m:f>
                        <m:fPr>
                          <m:ctrlPr>
                            <a:rPr lang="cs-CZ" sz="1800" i="1" kern="1200">
                              <a:solidFill>
                                <a:srgbClr val="307871"/>
                              </a:solidFill>
                              <a:latin typeface="Cambria Math" panose="02040503050406030204" pitchFamily="18" charset="0"/>
                              <a:ea typeface="+mn-ea"/>
                              <a:cs typeface="+mn-cs"/>
                            </a:rPr>
                          </m:ctrlPr>
                        </m:fPr>
                        <m:num>
                          <m:r>
                            <a:rPr lang="cs-CZ" sz="1800" i="1" kern="1200">
                              <a:solidFill>
                                <a:srgbClr val="307871"/>
                              </a:solidFill>
                              <a:latin typeface="Cambria Math" panose="02040503050406030204" pitchFamily="18" charset="0"/>
                              <a:ea typeface="+mn-ea"/>
                              <a:cs typeface="+mn-cs"/>
                            </a:rPr>
                            <m:t>1</m:t>
                          </m:r>
                        </m:num>
                        <m:den>
                          <m:r>
                            <a:rPr lang="cs-CZ" sz="1800" i="1" kern="1200">
                              <a:solidFill>
                                <a:srgbClr val="307871"/>
                              </a:solidFill>
                              <a:latin typeface="Cambria Math" panose="02040503050406030204" pitchFamily="18" charset="0"/>
                              <a:ea typeface="+mn-ea"/>
                              <a:cs typeface="+mn-cs"/>
                            </a:rPr>
                            <m:t>1 −0,7 ∗(1−0,3)</m:t>
                          </m:r>
                        </m:den>
                      </m:f>
                    </m:oMath>
                  </m:oMathPara>
                </a14:m>
                <a:endParaRPr lang="cs-CZ" sz="1800" kern="1200" dirty="0">
                  <a:solidFill>
                    <a:srgbClr val="307871"/>
                  </a:solidFill>
                  <a:latin typeface="Times New Roman"/>
                  <a:ea typeface="+mn-ea"/>
                  <a:cs typeface="+mn-cs"/>
                </a:endParaRPr>
              </a:p>
            </p:txBody>
          </p:sp>
        </mc:Choice>
        <mc:Fallback xmlns="">
          <p:sp>
            <p:nvSpPr>
              <p:cNvPr id="13" name="TextovéPole 12"/>
              <p:cNvSpPr txBox="1">
                <a:spLocks noRot="1" noChangeAspect="1" noMove="1" noResize="1" noEditPoints="1" noAdjustHandles="1" noChangeArrowheads="1" noChangeShapeType="1" noTextEdit="1"/>
              </p:cNvSpPr>
              <p:nvPr/>
            </p:nvSpPr>
            <p:spPr>
              <a:xfrm>
                <a:off x="6115355" y="4040538"/>
                <a:ext cx="2597762" cy="569580"/>
              </a:xfrm>
              <a:prstGeom prst="rect">
                <a:avLst/>
              </a:prstGeom>
              <a:blipFill>
                <a:blip r:embed="rId10"/>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TextovéPole 13"/>
              <p:cNvSpPr txBox="1"/>
              <p:nvPr/>
            </p:nvSpPr>
            <p:spPr>
              <a:xfrm>
                <a:off x="6162258" y="4873532"/>
                <a:ext cx="1052468" cy="276999"/>
              </a:xfrm>
              <a:prstGeom prst="rect">
                <a:avLst/>
              </a:prstGeom>
              <a:noFill/>
            </p:spPr>
            <p:txBody>
              <a:bodyPr wrap="none" lIns="0" tIns="0" rIns="0" bIns="0" rtlCol="0">
                <a:spAutoFit/>
              </a:bodyPr>
              <a:lstStyle/>
              <a:p>
                <a:pPr>
                  <a:buClrTx/>
                </a:pPr>
                <a14:m>
                  <m:oMathPara xmlns:m="http://schemas.openxmlformats.org/officeDocument/2006/math">
                    <m:oMathParaPr>
                      <m:jc m:val="centerGroup"/>
                    </m:oMathParaPr>
                    <m:oMath xmlns:m="http://schemas.openxmlformats.org/officeDocument/2006/math">
                      <m:sSub>
                        <m:sSubPr>
                          <m:ctrlPr>
                            <a:rPr lang="cs-CZ" sz="1800" i="1" kern="1200">
                              <a:solidFill>
                                <a:srgbClr val="307871"/>
                              </a:solidFill>
                              <a:latin typeface="Cambria Math" panose="02040503050406030204" pitchFamily="18" charset="0"/>
                              <a:ea typeface="+mn-ea"/>
                              <a:cs typeface="+mn-cs"/>
                            </a:rPr>
                          </m:ctrlPr>
                        </m:sSubPr>
                        <m:e>
                          <m:r>
                            <m:rPr>
                              <m:sty m:val="p"/>
                            </m:rPr>
                            <a:rPr lang="el-GR" sz="1800" i="1" kern="1200">
                              <a:solidFill>
                                <a:srgbClr val="307871"/>
                              </a:solidFill>
                              <a:latin typeface="Cambria Math" panose="02040503050406030204" pitchFamily="18" charset="0"/>
                              <a:ea typeface="+mn-ea"/>
                              <a:cs typeface="+mn-cs"/>
                            </a:rPr>
                            <m:t>α</m:t>
                          </m:r>
                        </m:e>
                        <m:sub>
                          <m:r>
                            <a:rPr lang="cs-CZ" sz="1800" i="1" kern="1200">
                              <a:solidFill>
                                <a:srgbClr val="307871"/>
                              </a:solidFill>
                              <a:latin typeface="Cambria Math" panose="02040503050406030204" pitchFamily="18" charset="0"/>
                              <a:ea typeface="+mn-ea"/>
                              <a:cs typeface="+mn-cs"/>
                            </a:rPr>
                            <m:t>𝐺</m:t>
                          </m:r>
                        </m:sub>
                      </m:sSub>
                      <m:r>
                        <a:rPr lang="cs-CZ" sz="1800" i="1" kern="1200">
                          <a:solidFill>
                            <a:srgbClr val="307871"/>
                          </a:solidFill>
                          <a:latin typeface="Cambria Math" panose="02040503050406030204" pitchFamily="18" charset="0"/>
                          <a:ea typeface="+mn-ea"/>
                          <a:cs typeface="+mn-cs"/>
                        </a:rPr>
                        <m:t>=1,96</m:t>
                      </m:r>
                    </m:oMath>
                  </m:oMathPara>
                </a14:m>
                <a:endParaRPr lang="cs-CZ" sz="1800" kern="1200" dirty="0">
                  <a:solidFill>
                    <a:srgbClr val="307871"/>
                  </a:solidFill>
                  <a:latin typeface="Times New Roman"/>
                  <a:ea typeface="+mn-ea"/>
                  <a:cs typeface="+mn-cs"/>
                </a:endParaRPr>
              </a:p>
            </p:txBody>
          </p:sp>
        </mc:Choice>
        <mc:Fallback xmlns="">
          <p:sp>
            <p:nvSpPr>
              <p:cNvPr id="14" name="TextovéPole 13"/>
              <p:cNvSpPr txBox="1">
                <a:spLocks noRot="1" noChangeAspect="1" noMove="1" noResize="1" noEditPoints="1" noAdjustHandles="1" noChangeArrowheads="1" noChangeShapeType="1" noTextEdit="1"/>
              </p:cNvSpPr>
              <p:nvPr/>
            </p:nvSpPr>
            <p:spPr>
              <a:xfrm>
                <a:off x="6162258" y="4873532"/>
                <a:ext cx="1052468" cy="276999"/>
              </a:xfrm>
              <a:prstGeom prst="rect">
                <a:avLst/>
              </a:prstGeom>
              <a:blipFill>
                <a:blip r:embed="rId11"/>
                <a:stretch>
                  <a:fillRect l="-2890" r="-4624" b="-17391"/>
                </a:stretch>
              </a:blipFill>
            </p:spPr>
            <p:txBody>
              <a:bodyPr/>
              <a:lstStyle/>
              <a:p>
                <a:r>
                  <a:rPr lang="cs-CZ">
                    <a:noFill/>
                  </a:rPr>
                  <a:t> </a:t>
                </a:r>
              </a:p>
            </p:txBody>
          </p:sp>
        </mc:Fallback>
      </mc:AlternateContent>
    </p:spTree>
    <p:extLst>
      <p:ext uri="{BB962C8B-B14F-4D97-AF65-F5344CB8AC3E}">
        <p14:creationId xmlns:p14="http://schemas.microsoft.com/office/powerpoint/2010/main" val="22486064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Effect transition="in" filter="fade">
                                      <p:cBhvr>
                                        <p:cTn id="54" dur="1000"/>
                                        <p:tgtEl>
                                          <p:spTgt spid="8">
                                            <p:txEl>
                                              <p:pRg st="0" end="0"/>
                                            </p:txEl>
                                          </p:spTgt>
                                        </p:tgtEl>
                                      </p:cBhvr>
                                    </p:animEffect>
                                    <p:anim calcmode="lin" valueType="num">
                                      <p:cBhvr>
                                        <p:cTn id="5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fade">
                                      <p:cBhvr>
                                        <p:cTn id="61" dur="1000"/>
                                        <p:tgtEl>
                                          <p:spTgt spid="11">
                                            <p:txEl>
                                              <p:pRg st="0" end="0"/>
                                            </p:txEl>
                                          </p:spTgt>
                                        </p:tgtEl>
                                      </p:cBhvr>
                                    </p:animEffect>
                                    <p:anim calcmode="lin" valueType="num">
                                      <p:cBhvr>
                                        <p:cTn id="6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4">
                                            <p:txEl>
                                              <p:pRg st="0" end="0"/>
                                            </p:txEl>
                                          </p:spTgt>
                                        </p:tgtEl>
                                        <p:attrNameLst>
                                          <p:attrName>style.visibility</p:attrName>
                                        </p:attrNameLst>
                                      </p:cBhvr>
                                      <p:to>
                                        <p:strVal val="visible"/>
                                      </p:to>
                                    </p:set>
                                    <p:animEffect transition="in" filter="fade">
                                      <p:cBhvr>
                                        <p:cTn id="68" dur="1000"/>
                                        <p:tgtEl>
                                          <p:spTgt spid="14">
                                            <p:txEl>
                                              <p:pRg st="0" end="0"/>
                                            </p:txEl>
                                          </p:spTgt>
                                        </p:tgtEl>
                                      </p:cBhvr>
                                    </p:animEffect>
                                    <p:anim calcmode="lin" valueType="num">
                                      <p:cBhvr>
                                        <p:cTn id="6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2"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latin typeface="Calibri" panose="020F0502020204030204" pitchFamily="34" charset="0"/>
                <a:cs typeface="Calibri" panose="020F0502020204030204" pitchFamily="34" charset="0"/>
              </a:rPr>
              <a:t>Příklad č. 2</a:t>
            </a:r>
            <a:endParaRPr lang="cs-CZ" sz="3200" b="1" dirty="0">
              <a:solidFill>
                <a:srgbClr val="C00000"/>
              </a:solidFill>
              <a:latin typeface="Calibri" panose="020F0502020204030204" pitchFamily="34" charset="0"/>
              <a:cs typeface="Calibri" panose="020F0502020204030204" pitchFamily="34" charset="0"/>
            </a:endParaRPr>
          </a:p>
        </p:txBody>
      </p:sp>
      <p:sp>
        <p:nvSpPr>
          <p:cNvPr id="98" name="Google Shape;98;p14"/>
          <p:cNvSpPr txBox="1">
            <a:spLocks noGrp="1"/>
          </p:cNvSpPr>
          <p:nvPr>
            <p:ph idx="1"/>
          </p:nvPr>
        </p:nvSpPr>
        <p:spPr>
          <a:xfrm>
            <a:off x="212653" y="951980"/>
            <a:ext cx="8644269" cy="5388437"/>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Je – </a:t>
            </a:r>
            <a:r>
              <a:rPr lang="cs-CZ" altLang="cs-CZ" sz="2400"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li</a:t>
            </a: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důchod v ekonomice 1 450 mld. Kč, autonomní daně činí 550 mld. Kč, sazba důchodové daně je 15 %, vládní výdaje činí 1 860 mld. Kč a transfery 230 mld. Kč, určete:</a:t>
            </a:r>
          </a:p>
          <a:p>
            <a:pPr marL="800100" lvl="1" fontAlgn="base">
              <a:spcBef>
                <a:spcPct val="20000"/>
              </a:spcBef>
              <a:spcAft>
                <a:spcPct val="0"/>
              </a:spcAft>
              <a:buClrTx/>
              <a:buSzPct val="80000"/>
              <a:buFont typeface="Arial" panose="020B0604020202020204" pitchFamily="34" charset="0"/>
              <a:buChar char="•"/>
              <a:defRPr/>
            </a:pPr>
            <a:r>
              <a:rPr lang="cs-CZ" altLang="cs-CZ" sz="20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a) určete saldo státního rozpočtu v ekonomice,</a:t>
            </a:r>
          </a:p>
          <a:p>
            <a:pPr marL="800100" lvl="1" fontAlgn="base">
              <a:spcBef>
                <a:spcPct val="20000"/>
              </a:spcBef>
              <a:spcAft>
                <a:spcPct val="0"/>
              </a:spcAft>
              <a:buClrTx/>
              <a:buSzPct val="80000"/>
              <a:buFont typeface="Arial" panose="020B0604020202020204" pitchFamily="34" charset="0"/>
              <a:buChar char="•"/>
              <a:defRPr/>
            </a:pPr>
            <a:r>
              <a:rPr lang="cs-CZ" altLang="cs-CZ" sz="20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b) je – </a:t>
            </a:r>
            <a:r>
              <a:rPr lang="cs-CZ" altLang="cs-CZ" sz="2000"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li</a:t>
            </a:r>
            <a:r>
              <a:rPr lang="cs-CZ" altLang="cs-CZ" sz="20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potencionální produkt v ekonomice stanoven na 1 800, určete strukturální deficit,</a:t>
            </a:r>
          </a:p>
          <a:p>
            <a:pPr marL="800100" lvl="1" fontAlgn="base">
              <a:spcBef>
                <a:spcPct val="20000"/>
              </a:spcBef>
              <a:spcAft>
                <a:spcPct val="0"/>
              </a:spcAft>
              <a:buClrTx/>
              <a:buSzPct val="80000"/>
              <a:buFont typeface="Arial" panose="020B0604020202020204" pitchFamily="34" charset="0"/>
              <a:buChar char="•"/>
              <a:defRPr/>
            </a:pPr>
            <a:r>
              <a:rPr lang="cs-CZ" altLang="cs-CZ" sz="20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c) je – </a:t>
            </a:r>
            <a:r>
              <a:rPr lang="cs-CZ" altLang="cs-CZ" sz="2000"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li</a:t>
            </a:r>
            <a:r>
              <a:rPr lang="cs-CZ" altLang="cs-CZ" sz="20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potencionální produkt v ekonomice stanoven na 1 800, určete cyklický deficit. </a:t>
            </a:r>
          </a:p>
          <a:p>
            <a:pPr marL="342900" fontAlgn="base">
              <a:spcBef>
                <a:spcPct val="20000"/>
              </a:spcBef>
              <a:spcAft>
                <a:spcPct val="0"/>
              </a:spcAft>
              <a:buClrTx/>
              <a:buSzPct val="80000"/>
              <a:buFont typeface="Arial" panose="020B0604020202020204" pitchFamily="34" charset="0"/>
              <a:buChar char="•"/>
              <a:defRPr/>
            </a:pPr>
            <a:endPar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24530559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latin typeface="Calibri" panose="020F0502020204030204" pitchFamily="34" charset="0"/>
                <a:cs typeface="Calibri" panose="020F0502020204030204" pitchFamily="34" charset="0"/>
              </a:rPr>
              <a:t>Příklad č. 2</a:t>
            </a:r>
            <a:endParaRPr lang="cs-CZ" sz="3200" b="1" dirty="0">
              <a:solidFill>
                <a:srgbClr val="C00000"/>
              </a:solidFill>
              <a:latin typeface="Calibri" panose="020F0502020204030204" pitchFamily="34" charset="0"/>
              <a:cs typeface="Calibri" panose="020F0502020204030204" pitchFamily="34" charset="0"/>
            </a:endParaRPr>
          </a:p>
        </p:txBody>
      </p:sp>
      <p:sp>
        <p:nvSpPr>
          <p:cNvPr id="98" name="Google Shape;98;p14"/>
          <p:cNvSpPr txBox="1">
            <a:spLocks noGrp="1"/>
          </p:cNvSpPr>
          <p:nvPr>
            <p:ph idx="1"/>
          </p:nvPr>
        </p:nvSpPr>
        <p:spPr>
          <a:xfrm>
            <a:off x="212653" y="951980"/>
            <a:ext cx="8644269" cy="5388437"/>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Je – </a:t>
            </a:r>
            <a:r>
              <a:rPr lang="cs-CZ" altLang="cs-CZ" sz="2400"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li</a:t>
            </a: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důchod v ekonomice 1 450 mld. Kč, autonomní daně činí 550 mld. Kč, sazba důchodové daně je 15 %, vládní výdaje činí 1 860 mld. Kč a transfery 230 mld. Kč, určete:</a:t>
            </a:r>
          </a:p>
          <a:p>
            <a:pPr marL="800100" lvl="1" fontAlgn="base">
              <a:spcBef>
                <a:spcPct val="20000"/>
              </a:spcBef>
              <a:spcAft>
                <a:spcPct val="0"/>
              </a:spcAft>
              <a:buClrTx/>
              <a:buSzPct val="80000"/>
              <a:buFont typeface="Arial" panose="020B0604020202020204" pitchFamily="34" charset="0"/>
              <a:buChar char="•"/>
              <a:defRPr/>
            </a:pPr>
            <a:r>
              <a:rPr lang="cs-CZ" altLang="cs-CZ" sz="20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a) určete saldo státního rozpočtu v ekonomice,</a:t>
            </a:r>
          </a:p>
          <a:p>
            <a:pPr marL="342900" fontAlgn="base">
              <a:spcBef>
                <a:spcPct val="20000"/>
              </a:spcBef>
              <a:spcAft>
                <a:spcPct val="0"/>
              </a:spcAft>
              <a:buClrTx/>
              <a:buSzPct val="80000"/>
              <a:buFont typeface="Arial" panose="020B0604020202020204" pitchFamily="34" charset="0"/>
              <a:buChar char="•"/>
              <a:defRPr/>
            </a:pPr>
            <a:endPar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
        <p:nvSpPr>
          <p:cNvPr id="6" name="TextovéPole 5">
            <a:extLst>
              <a:ext uri="{FF2B5EF4-FFF2-40B4-BE49-F238E27FC236}">
                <a16:creationId xmlns:a16="http://schemas.microsoft.com/office/drawing/2014/main" id="{3E2F0225-4934-4A61-B491-52C660466184}"/>
              </a:ext>
            </a:extLst>
          </p:cNvPr>
          <p:cNvSpPr txBox="1"/>
          <p:nvPr/>
        </p:nvSpPr>
        <p:spPr>
          <a:xfrm>
            <a:off x="457200" y="2788590"/>
            <a:ext cx="4572000" cy="2585323"/>
          </a:xfrm>
          <a:prstGeom prst="rect">
            <a:avLst/>
          </a:prstGeom>
          <a:noFill/>
        </p:spPr>
        <p:txBody>
          <a:bodyPr wrap="square">
            <a:spAutoFit/>
          </a:bodyPr>
          <a:lstStyle/>
          <a:p>
            <a:pPr algn="just">
              <a:lnSpc>
                <a:spcPct val="150000"/>
              </a:lnSpc>
              <a:defRPr/>
            </a:pPr>
            <a:r>
              <a:rPr lang="cs-CZ" sz="1800" i="1" dirty="0">
                <a:latin typeface="Times New Roman" panose="02020603050405020304" pitchFamily="18" charset="0"/>
                <a:ea typeface="Times New Roman" panose="02020603050405020304" pitchFamily="18" charset="0"/>
              </a:rPr>
              <a:t>Y = 1  450</a:t>
            </a:r>
            <a:endParaRPr lang="cs-CZ" sz="1800" dirty="0">
              <a:latin typeface="Times New Roman" panose="02020603050405020304" pitchFamily="18" charset="0"/>
              <a:ea typeface="Times New Roman" panose="02020603050405020304" pitchFamily="18" charset="0"/>
            </a:endParaRPr>
          </a:p>
          <a:p>
            <a:pPr algn="just">
              <a:lnSpc>
                <a:spcPct val="150000"/>
              </a:lnSpc>
              <a:defRPr/>
            </a:pPr>
            <a:r>
              <a:rPr lang="cs-CZ" sz="1800" i="1" dirty="0">
                <a:latin typeface="Times New Roman" panose="02020603050405020304" pitchFamily="18" charset="0"/>
                <a:ea typeface="Times New Roman" panose="02020603050405020304" pitchFamily="18" charset="0"/>
              </a:rPr>
              <a:t>Ta = 550</a:t>
            </a:r>
            <a:endParaRPr lang="cs-CZ" sz="1800" dirty="0">
              <a:latin typeface="Times New Roman" panose="02020603050405020304" pitchFamily="18" charset="0"/>
              <a:ea typeface="Times New Roman" panose="02020603050405020304" pitchFamily="18" charset="0"/>
            </a:endParaRPr>
          </a:p>
          <a:p>
            <a:pPr algn="just">
              <a:lnSpc>
                <a:spcPct val="150000"/>
              </a:lnSpc>
              <a:defRPr/>
            </a:pPr>
            <a:r>
              <a:rPr lang="cs-CZ" sz="1800" i="1" dirty="0">
                <a:latin typeface="Times New Roman" panose="02020603050405020304" pitchFamily="18" charset="0"/>
                <a:ea typeface="Times New Roman" panose="02020603050405020304" pitchFamily="18" charset="0"/>
              </a:rPr>
              <a:t>t = 15 % (0,15)</a:t>
            </a:r>
            <a:endParaRPr lang="cs-CZ" sz="1800" dirty="0">
              <a:latin typeface="Times New Roman" panose="02020603050405020304" pitchFamily="18" charset="0"/>
              <a:ea typeface="Times New Roman" panose="02020603050405020304" pitchFamily="18" charset="0"/>
            </a:endParaRPr>
          </a:p>
          <a:p>
            <a:pPr algn="just">
              <a:lnSpc>
                <a:spcPct val="150000"/>
              </a:lnSpc>
              <a:defRPr/>
            </a:pPr>
            <a:r>
              <a:rPr lang="cs-CZ" sz="1800" i="1" dirty="0">
                <a:latin typeface="Times New Roman" panose="02020603050405020304" pitchFamily="18" charset="0"/>
                <a:ea typeface="Times New Roman" panose="02020603050405020304" pitchFamily="18" charset="0"/>
              </a:rPr>
              <a:t>G = 1 860</a:t>
            </a:r>
            <a:endParaRPr lang="cs-CZ" sz="1800" dirty="0">
              <a:latin typeface="Times New Roman" panose="02020603050405020304" pitchFamily="18" charset="0"/>
              <a:ea typeface="Times New Roman" panose="02020603050405020304" pitchFamily="18" charset="0"/>
            </a:endParaRPr>
          </a:p>
          <a:p>
            <a:pPr algn="just">
              <a:lnSpc>
                <a:spcPct val="150000"/>
              </a:lnSpc>
              <a:defRPr/>
            </a:pPr>
            <a:r>
              <a:rPr lang="cs-CZ" sz="1800" i="1" dirty="0">
                <a:latin typeface="Times New Roman" panose="02020603050405020304" pitchFamily="18" charset="0"/>
                <a:ea typeface="Times New Roman" panose="02020603050405020304" pitchFamily="18" charset="0"/>
              </a:rPr>
              <a:t>TR = 230</a:t>
            </a:r>
            <a:endParaRPr lang="cs-CZ" sz="1800" dirty="0">
              <a:latin typeface="Times New Roman" panose="02020603050405020304" pitchFamily="18" charset="0"/>
              <a:ea typeface="Times New Roman" panose="02020603050405020304" pitchFamily="18" charset="0"/>
            </a:endParaRPr>
          </a:p>
          <a:p>
            <a:pPr algn="just">
              <a:lnSpc>
                <a:spcPct val="150000"/>
              </a:lnSpc>
              <a:defRPr/>
            </a:pPr>
            <a:r>
              <a:rPr lang="cs-CZ" sz="1800" i="1" dirty="0">
                <a:latin typeface="Times New Roman" panose="02020603050405020304" pitchFamily="18" charset="0"/>
                <a:ea typeface="Times New Roman" panose="02020603050405020304" pitchFamily="18" charset="0"/>
              </a:rPr>
              <a:t>BS = ?</a:t>
            </a:r>
            <a:endParaRPr lang="cs-CZ" sz="1800" dirty="0">
              <a:latin typeface="Times New Roman" panose="02020603050405020304" pitchFamily="18" charset="0"/>
              <a:ea typeface="Times New Roman" panose="02020603050405020304" pitchFamily="18" charset="0"/>
            </a:endParaRPr>
          </a:p>
        </p:txBody>
      </p:sp>
      <p:sp>
        <p:nvSpPr>
          <p:cNvPr id="7" name="Obdélník 6">
            <a:extLst>
              <a:ext uri="{FF2B5EF4-FFF2-40B4-BE49-F238E27FC236}">
                <a16:creationId xmlns:a16="http://schemas.microsoft.com/office/drawing/2014/main" id="{AB7C6BD9-55DA-4AE9-8395-46DAEFEAD287}"/>
              </a:ext>
            </a:extLst>
          </p:cNvPr>
          <p:cNvSpPr/>
          <p:nvPr/>
        </p:nvSpPr>
        <p:spPr>
          <a:xfrm>
            <a:off x="1979115" y="2996339"/>
            <a:ext cx="7052153" cy="2169825"/>
          </a:xfrm>
          <a:prstGeom prst="rect">
            <a:avLst/>
          </a:prstGeom>
        </p:spPr>
        <p:txBody>
          <a:bodyPr wrap="square">
            <a:spAutoFit/>
          </a:bodyPr>
          <a:lstStyle/>
          <a:p>
            <a:pPr algn="just">
              <a:lnSpc>
                <a:spcPct val="150000"/>
              </a:lnSpc>
              <a:defRPr/>
            </a:pPr>
            <a:r>
              <a:rPr lang="cs-CZ" sz="1800" i="1" dirty="0">
                <a:latin typeface="Times New Roman" panose="02020603050405020304" pitchFamily="18" charset="0"/>
                <a:ea typeface="Times New Roman" panose="02020603050405020304" pitchFamily="18" charset="0"/>
              </a:rPr>
              <a:t>BS = T - (G + TR)</a:t>
            </a:r>
            <a:endParaRPr lang="cs-CZ" sz="1800" dirty="0">
              <a:latin typeface="Times New Roman" panose="02020603050405020304" pitchFamily="18" charset="0"/>
              <a:ea typeface="Times New Roman" panose="02020603050405020304" pitchFamily="18" charset="0"/>
            </a:endParaRPr>
          </a:p>
          <a:p>
            <a:pPr algn="just">
              <a:lnSpc>
                <a:spcPct val="150000"/>
              </a:lnSpc>
              <a:defRPr/>
            </a:pPr>
            <a:r>
              <a:rPr lang="cs-CZ" sz="1800" i="1" dirty="0">
                <a:latin typeface="Times New Roman" panose="02020603050405020304" pitchFamily="18" charset="0"/>
                <a:ea typeface="Times New Roman" panose="02020603050405020304" pitchFamily="18" charset="0"/>
              </a:rPr>
              <a:t>BS = Ta + t*Y - G – TR</a:t>
            </a:r>
            <a:endParaRPr lang="cs-CZ" sz="1800" dirty="0">
              <a:latin typeface="Times New Roman" panose="02020603050405020304" pitchFamily="18" charset="0"/>
              <a:ea typeface="Times New Roman" panose="02020603050405020304" pitchFamily="18" charset="0"/>
            </a:endParaRPr>
          </a:p>
          <a:p>
            <a:pPr algn="just">
              <a:lnSpc>
                <a:spcPct val="150000"/>
              </a:lnSpc>
              <a:defRPr/>
            </a:pPr>
            <a:r>
              <a:rPr lang="cs-CZ" sz="1800" i="1" dirty="0">
                <a:latin typeface="Times New Roman" panose="02020603050405020304" pitchFamily="18" charset="0"/>
                <a:ea typeface="Times New Roman" panose="02020603050405020304" pitchFamily="18" charset="0"/>
              </a:rPr>
              <a:t>BS = 550 + 0,15 * 1 450 – 1 860 – 230</a:t>
            </a:r>
            <a:endParaRPr lang="cs-CZ" sz="1800" dirty="0">
              <a:latin typeface="Times New Roman" panose="02020603050405020304" pitchFamily="18" charset="0"/>
              <a:ea typeface="Times New Roman" panose="02020603050405020304" pitchFamily="18" charset="0"/>
            </a:endParaRPr>
          </a:p>
          <a:p>
            <a:pPr algn="just">
              <a:lnSpc>
                <a:spcPct val="150000"/>
              </a:lnSpc>
              <a:defRPr/>
            </a:pPr>
            <a:r>
              <a:rPr lang="cs-CZ" sz="1800" b="1" i="1" dirty="0">
                <a:latin typeface="Times New Roman" panose="02020603050405020304" pitchFamily="18" charset="0"/>
                <a:ea typeface="Times New Roman" panose="02020603050405020304" pitchFamily="18" charset="0"/>
              </a:rPr>
              <a:t>BS = - 1 322, 5 mld. Kč</a:t>
            </a:r>
            <a:endParaRPr lang="cs-CZ" sz="1800" b="1" dirty="0">
              <a:latin typeface="Times New Roman" panose="02020603050405020304" pitchFamily="18" charset="0"/>
              <a:ea typeface="Times New Roman" panose="02020603050405020304" pitchFamily="18" charset="0"/>
            </a:endParaRPr>
          </a:p>
          <a:p>
            <a:pPr algn="just">
              <a:lnSpc>
                <a:spcPct val="150000"/>
              </a:lnSpc>
              <a:defRPr/>
            </a:pPr>
            <a:r>
              <a:rPr lang="cs-CZ" sz="1800" b="1" i="1" dirty="0">
                <a:latin typeface="Times New Roman" panose="02020603050405020304" pitchFamily="18" charset="0"/>
                <a:ea typeface="Times New Roman" panose="02020603050405020304" pitchFamily="18" charset="0"/>
              </a:rPr>
              <a:t>Saldo státního rozpočtu je – 1 322, 5 mld. Kč (BS = - 1 322, 5 mld. Kč).</a:t>
            </a:r>
            <a:endParaRPr lang="cs-CZ" sz="1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69855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1000"/>
                                        <p:tgtEl>
                                          <p:spTgt spid="7">
                                            <p:txEl>
                                              <p:pRg st="0" end="0"/>
                                            </p:txEl>
                                          </p:spTgt>
                                        </p:tgtEl>
                                      </p:cBhvr>
                                    </p:animEffect>
                                    <p:anim calcmode="lin" valueType="num">
                                      <p:cBhvr>
                                        <p:cTn id="5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Effect transition="in" filter="fade">
                                      <p:cBhvr>
                                        <p:cTn id="56" dur="1000"/>
                                        <p:tgtEl>
                                          <p:spTgt spid="7">
                                            <p:txEl>
                                              <p:pRg st="1" end="1"/>
                                            </p:txEl>
                                          </p:spTgt>
                                        </p:tgtEl>
                                      </p:cBhvr>
                                    </p:animEffect>
                                    <p:anim calcmode="lin" valueType="num">
                                      <p:cBhvr>
                                        <p:cTn id="5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Effect transition="in" filter="fade">
                                      <p:cBhvr>
                                        <p:cTn id="63" dur="1000"/>
                                        <p:tgtEl>
                                          <p:spTgt spid="7">
                                            <p:txEl>
                                              <p:pRg st="2" end="2"/>
                                            </p:txEl>
                                          </p:spTgt>
                                        </p:tgtEl>
                                      </p:cBhvr>
                                    </p:animEffect>
                                    <p:anim calcmode="lin" valueType="num">
                                      <p:cBhvr>
                                        <p:cTn id="6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3" end="3"/>
                                            </p:txEl>
                                          </p:spTgt>
                                        </p:tgtEl>
                                        <p:attrNameLst>
                                          <p:attrName>style.visibility</p:attrName>
                                        </p:attrNameLst>
                                      </p:cBhvr>
                                      <p:to>
                                        <p:strVal val="visible"/>
                                      </p:to>
                                    </p:set>
                                    <p:animEffect transition="in" filter="fade">
                                      <p:cBhvr>
                                        <p:cTn id="70" dur="1000"/>
                                        <p:tgtEl>
                                          <p:spTgt spid="7">
                                            <p:txEl>
                                              <p:pRg st="3" end="3"/>
                                            </p:txEl>
                                          </p:spTgt>
                                        </p:tgtEl>
                                      </p:cBhvr>
                                    </p:animEffect>
                                    <p:anim calcmode="lin" valueType="num">
                                      <p:cBhvr>
                                        <p:cTn id="7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4" end="4"/>
                                            </p:txEl>
                                          </p:spTgt>
                                        </p:tgtEl>
                                        <p:attrNameLst>
                                          <p:attrName>style.visibility</p:attrName>
                                        </p:attrNameLst>
                                      </p:cBhvr>
                                      <p:to>
                                        <p:strVal val="visible"/>
                                      </p:to>
                                    </p:set>
                                    <p:animEffect transition="in" filter="fade">
                                      <p:cBhvr>
                                        <p:cTn id="77" dur="1000"/>
                                        <p:tgtEl>
                                          <p:spTgt spid="7">
                                            <p:txEl>
                                              <p:pRg st="4" end="4"/>
                                            </p:txEl>
                                          </p:spTgt>
                                        </p:tgtEl>
                                      </p:cBhvr>
                                    </p:animEffect>
                                    <p:anim calcmode="lin" valueType="num">
                                      <p:cBhvr>
                                        <p:cTn id="7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latin typeface="+mn-lt"/>
              </a:rPr>
              <a:t>Příklad č. 2</a:t>
            </a:r>
            <a:endParaRPr lang="cs-CZ" sz="3200" b="1" dirty="0">
              <a:solidFill>
                <a:srgbClr val="C00000"/>
              </a:solidFill>
              <a:latin typeface="+mn-lt"/>
            </a:endParaRPr>
          </a:p>
        </p:txBody>
      </p:sp>
      <p:sp>
        <p:nvSpPr>
          <p:cNvPr id="98" name="Google Shape;98;p14"/>
          <p:cNvSpPr txBox="1">
            <a:spLocks noGrp="1"/>
          </p:cNvSpPr>
          <p:nvPr>
            <p:ph idx="1"/>
          </p:nvPr>
        </p:nvSpPr>
        <p:spPr>
          <a:xfrm>
            <a:off x="212653" y="951980"/>
            <a:ext cx="8644269" cy="5388437"/>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Je – </a:t>
            </a:r>
            <a:r>
              <a:rPr lang="cs-CZ" altLang="cs-CZ" sz="2400"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li</a:t>
            </a: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důchod v ekonomice 1 450 mld. Kč, autonomní daně činí 550 mld. Kč, sazba důchodové daně je 15 %, vládní výdaje činí 1 860 mld. Kč a transfery 230 mld. Kč, určete:</a:t>
            </a:r>
          </a:p>
          <a:p>
            <a:pPr marL="800100" lvl="1" fontAlgn="base">
              <a:spcBef>
                <a:spcPct val="20000"/>
              </a:spcBef>
              <a:spcAft>
                <a:spcPct val="0"/>
              </a:spcAft>
              <a:buClrTx/>
              <a:buSzPct val="80000"/>
              <a:buFont typeface="Arial" panose="020B0604020202020204" pitchFamily="34" charset="0"/>
              <a:buChar char="•"/>
              <a:defRPr/>
            </a:pPr>
            <a:r>
              <a:rPr lang="cs-CZ" altLang="cs-CZ" sz="20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b) je – </a:t>
            </a:r>
            <a:r>
              <a:rPr lang="cs-CZ" altLang="cs-CZ" sz="2000"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li</a:t>
            </a:r>
            <a:r>
              <a:rPr lang="cs-CZ" altLang="cs-CZ" sz="20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potencionální produkt v ekonomice stanoven na 1 800, určete strukturální deficit,</a:t>
            </a:r>
          </a:p>
          <a:p>
            <a:pPr marL="342900" fontAlgn="base">
              <a:spcBef>
                <a:spcPct val="20000"/>
              </a:spcBef>
              <a:spcAft>
                <a:spcPct val="0"/>
              </a:spcAft>
              <a:buClrTx/>
              <a:buSzPct val="80000"/>
              <a:buFont typeface="Arial" panose="020B0604020202020204" pitchFamily="34" charset="0"/>
              <a:buChar char="•"/>
              <a:defRPr/>
            </a:pPr>
            <a:endPar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
        <p:nvSpPr>
          <p:cNvPr id="6" name="TextovéPole 5">
            <a:extLst>
              <a:ext uri="{FF2B5EF4-FFF2-40B4-BE49-F238E27FC236}">
                <a16:creationId xmlns:a16="http://schemas.microsoft.com/office/drawing/2014/main" id="{75281EF7-EFB9-4EF3-B5F0-D25DB447E494}"/>
              </a:ext>
            </a:extLst>
          </p:cNvPr>
          <p:cNvSpPr txBox="1"/>
          <p:nvPr/>
        </p:nvSpPr>
        <p:spPr>
          <a:xfrm>
            <a:off x="457201" y="2827240"/>
            <a:ext cx="6256751" cy="2585323"/>
          </a:xfrm>
          <a:prstGeom prst="rect">
            <a:avLst/>
          </a:prstGeom>
          <a:noFill/>
        </p:spPr>
        <p:txBody>
          <a:bodyPr wrap="square">
            <a:spAutoFit/>
          </a:bodyPr>
          <a:lstStyle/>
          <a:p>
            <a:pPr algn="just">
              <a:lnSpc>
                <a:spcPct val="150000"/>
              </a:lnSpc>
              <a:defRPr/>
            </a:pPr>
            <a:r>
              <a:rPr lang="cs-CZ" sz="1800" dirty="0">
                <a:latin typeface="Times New Roman" panose="02020603050405020304" pitchFamily="18" charset="0"/>
                <a:ea typeface="Times New Roman" panose="02020603050405020304" pitchFamily="18" charset="0"/>
              </a:rPr>
              <a:t>Y* = 1 800</a:t>
            </a:r>
          </a:p>
          <a:p>
            <a:pPr algn="just">
              <a:lnSpc>
                <a:spcPct val="150000"/>
              </a:lnSpc>
              <a:defRPr/>
            </a:pPr>
            <a:r>
              <a:rPr lang="cs-CZ" sz="1800" dirty="0">
                <a:latin typeface="Times New Roman" panose="02020603050405020304" pitchFamily="18" charset="0"/>
                <a:ea typeface="Times New Roman" panose="02020603050405020304" pitchFamily="18" charset="0"/>
              </a:rPr>
              <a:t>BS</a:t>
            </a:r>
            <a:r>
              <a:rPr lang="cs-CZ" sz="1800" baseline="-25000" dirty="0">
                <a:latin typeface="Times New Roman" panose="02020603050405020304" pitchFamily="18" charset="0"/>
                <a:ea typeface="Times New Roman" panose="02020603050405020304" pitchFamily="18" charset="0"/>
              </a:rPr>
              <a:t>S</a:t>
            </a:r>
            <a:r>
              <a:rPr lang="cs-CZ" sz="1800" dirty="0">
                <a:latin typeface="Times New Roman" panose="02020603050405020304" pitchFamily="18" charset="0"/>
                <a:ea typeface="Times New Roman" panose="02020603050405020304" pitchFamily="18" charset="0"/>
              </a:rPr>
              <a:t> = ?</a:t>
            </a:r>
          </a:p>
          <a:p>
            <a:pPr algn="just">
              <a:lnSpc>
                <a:spcPct val="150000"/>
              </a:lnSpc>
              <a:defRPr/>
            </a:pPr>
            <a:r>
              <a:rPr lang="cs-CZ" sz="1800" i="1" dirty="0">
                <a:latin typeface="Times New Roman" panose="02020603050405020304" pitchFamily="18" charset="0"/>
                <a:ea typeface="Times New Roman" panose="02020603050405020304" pitchFamily="18" charset="0"/>
              </a:rPr>
              <a:t>BS</a:t>
            </a:r>
            <a:r>
              <a:rPr lang="cs-CZ" sz="1800" i="1" baseline="-25000" dirty="0">
                <a:latin typeface="Times New Roman" panose="02020603050405020304" pitchFamily="18" charset="0"/>
                <a:ea typeface="Times New Roman" panose="02020603050405020304" pitchFamily="18" charset="0"/>
              </a:rPr>
              <a:t>S</a:t>
            </a:r>
            <a:r>
              <a:rPr lang="cs-CZ" sz="1800" i="1" dirty="0">
                <a:latin typeface="Times New Roman" panose="02020603050405020304" pitchFamily="18" charset="0"/>
                <a:ea typeface="Times New Roman" panose="02020603050405020304" pitchFamily="18" charset="0"/>
              </a:rPr>
              <a:t> = Ta + t*Y* - G - TR</a:t>
            </a:r>
            <a:endParaRPr lang="cs-CZ" sz="1800" dirty="0">
              <a:latin typeface="Times New Roman" panose="02020603050405020304" pitchFamily="18" charset="0"/>
              <a:ea typeface="Times New Roman" panose="02020603050405020304" pitchFamily="18" charset="0"/>
            </a:endParaRPr>
          </a:p>
          <a:p>
            <a:pPr algn="just">
              <a:lnSpc>
                <a:spcPct val="150000"/>
              </a:lnSpc>
              <a:defRPr/>
            </a:pPr>
            <a:r>
              <a:rPr lang="cs-CZ" sz="1800" i="1" dirty="0">
                <a:latin typeface="Times New Roman" panose="02020603050405020304" pitchFamily="18" charset="0"/>
                <a:ea typeface="Times New Roman" panose="02020603050405020304" pitchFamily="18" charset="0"/>
              </a:rPr>
              <a:t>BS</a:t>
            </a:r>
            <a:r>
              <a:rPr lang="cs-CZ" sz="1800" i="1" baseline="-25000" dirty="0">
                <a:latin typeface="Times New Roman" panose="02020603050405020304" pitchFamily="18" charset="0"/>
                <a:ea typeface="Times New Roman" panose="02020603050405020304" pitchFamily="18" charset="0"/>
              </a:rPr>
              <a:t>S</a:t>
            </a:r>
            <a:r>
              <a:rPr lang="cs-CZ" sz="1800" i="1" dirty="0">
                <a:latin typeface="Times New Roman" panose="02020603050405020304" pitchFamily="18" charset="0"/>
                <a:ea typeface="Times New Roman" panose="02020603050405020304" pitchFamily="18" charset="0"/>
              </a:rPr>
              <a:t> = 550 + 0,15*1 800 – 1 860 – 230</a:t>
            </a:r>
            <a:endParaRPr lang="cs-CZ" sz="1800" dirty="0">
              <a:latin typeface="Times New Roman" panose="02020603050405020304" pitchFamily="18" charset="0"/>
              <a:ea typeface="Times New Roman" panose="02020603050405020304" pitchFamily="18" charset="0"/>
            </a:endParaRPr>
          </a:p>
          <a:p>
            <a:pPr algn="just">
              <a:lnSpc>
                <a:spcPct val="150000"/>
              </a:lnSpc>
              <a:defRPr/>
            </a:pPr>
            <a:r>
              <a:rPr lang="cs-CZ" sz="1800" b="1" i="1" dirty="0">
                <a:latin typeface="Times New Roman" panose="02020603050405020304" pitchFamily="18" charset="0"/>
                <a:ea typeface="Times New Roman" panose="02020603050405020304" pitchFamily="18" charset="0"/>
              </a:rPr>
              <a:t>BS</a:t>
            </a:r>
            <a:r>
              <a:rPr lang="cs-CZ" sz="1800" b="1" i="1" baseline="-25000" dirty="0">
                <a:latin typeface="Times New Roman" panose="02020603050405020304" pitchFamily="18" charset="0"/>
                <a:ea typeface="Times New Roman" panose="02020603050405020304" pitchFamily="18" charset="0"/>
              </a:rPr>
              <a:t>S</a:t>
            </a:r>
            <a:r>
              <a:rPr lang="cs-CZ" sz="1800" b="1" i="1" dirty="0">
                <a:latin typeface="Times New Roman" panose="02020603050405020304" pitchFamily="18" charset="0"/>
                <a:ea typeface="Times New Roman" panose="02020603050405020304" pitchFamily="18" charset="0"/>
              </a:rPr>
              <a:t> = - 1 270 mld. Kč</a:t>
            </a:r>
            <a:endParaRPr lang="cs-CZ" sz="1800" b="1" dirty="0">
              <a:latin typeface="Times New Roman" panose="02020603050405020304" pitchFamily="18" charset="0"/>
              <a:ea typeface="Times New Roman" panose="02020603050405020304" pitchFamily="18" charset="0"/>
            </a:endParaRPr>
          </a:p>
          <a:p>
            <a:pPr algn="just">
              <a:lnSpc>
                <a:spcPct val="150000"/>
              </a:lnSpc>
              <a:defRPr/>
            </a:pPr>
            <a:r>
              <a:rPr lang="cs-CZ" sz="1800" b="1" i="1" dirty="0">
                <a:latin typeface="Times New Roman" panose="02020603050405020304" pitchFamily="18" charset="0"/>
                <a:ea typeface="Times New Roman" panose="02020603050405020304" pitchFamily="18" charset="0"/>
              </a:rPr>
              <a:t>Strukturální deficit je – 1 270 mld. Kč (BS</a:t>
            </a:r>
            <a:r>
              <a:rPr lang="cs-CZ" sz="1800" b="1" i="1" baseline="-25000" dirty="0">
                <a:latin typeface="Times New Roman" panose="02020603050405020304" pitchFamily="18" charset="0"/>
                <a:ea typeface="Times New Roman" panose="02020603050405020304" pitchFamily="18" charset="0"/>
              </a:rPr>
              <a:t>S</a:t>
            </a:r>
            <a:r>
              <a:rPr lang="cs-CZ" sz="1800" b="1" i="1" dirty="0">
                <a:latin typeface="Times New Roman" panose="02020603050405020304" pitchFamily="18" charset="0"/>
                <a:ea typeface="Times New Roman" panose="02020603050405020304" pitchFamily="18" charset="0"/>
              </a:rPr>
              <a:t> = - 1 270 mld. Kč). </a:t>
            </a:r>
            <a:endParaRPr lang="cs-CZ" sz="1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83653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213829"/>
            <a:ext cx="8229600" cy="1143000"/>
          </a:xfrm>
        </p:spPr>
        <p:txBody>
          <a:bodyPr>
            <a:noAutofit/>
          </a:bodyPr>
          <a:lstStyle/>
          <a:p>
            <a:r>
              <a:rPr lang="cs-CZ" altLang="cs-CZ" sz="3200" b="1" dirty="0">
                <a:solidFill>
                  <a:srgbClr val="C00000"/>
                </a:solidFill>
                <a:latin typeface="+mn-lt"/>
              </a:rPr>
              <a:t>Příklad č. 2</a:t>
            </a:r>
            <a:endParaRPr lang="cs-CZ" sz="3200" b="1" dirty="0">
              <a:solidFill>
                <a:srgbClr val="C00000"/>
              </a:solidFill>
              <a:latin typeface="+mn-lt"/>
            </a:endParaRPr>
          </a:p>
        </p:txBody>
      </p:sp>
      <p:sp>
        <p:nvSpPr>
          <p:cNvPr id="98" name="Google Shape;98;p14"/>
          <p:cNvSpPr txBox="1">
            <a:spLocks noGrp="1"/>
          </p:cNvSpPr>
          <p:nvPr>
            <p:ph idx="1"/>
          </p:nvPr>
        </p:nvSpPr>
        <p:spPr>
          <a:xfrm>
            <a:off x="212653" y="951980"/>
            <a:ext cx="8644269" cy="5388437"/>
          </a:xfrm>
          <a:prstGeom prst="rect">
            <a:avLst/>
          </a:prstGeom>
          <a:noFill/>
          <a:ln>
            <a:noFill/>
          </a:ln>
        </p:spPr>
        <p:txBody>
          <a:bodyPr spcFirstLastPara="1" wrap="square" lIns="91425" tIns="45700" rIns="91425" bIns="45700" anchor="t" anchorCtr="0">
            <a:normAutofit/>
          </a:bodyPr>
          <a:lstStyle/>
          <a:p>
            <a:pPr marL="342900" fontAlgn="base">
              <a:spcBef>
                <a:spcPct val="20000"/>
              </a:spcBef>
              <a:spcAft>
                <a:spcPct val="0"/>
              </a:spcAft>
              <a:buClrTx/>
              <a:buSzPct val="80000"/>
              <a:buFont typeface="Arial" panose="020B0604020202020204" pitchFamily="34" charset="0"/>
              <a:buChar char="•"/>
              <a:defRPr/>
            </a:pP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Je – </a:t>
            </a:r>
            <a:r>
              <a:rPr lang="cs-CZ" altLang="cs-CZ" sz="2400"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li</a:t>
            </a: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důchod v ekonomice 1 450 mld. Kč, autonomní daně činí 550 mld. Kč, sazba důchodové daně je 15 %, vládní výdaje činí 1 860 mld. Kč a transfery 230 mld. Kč, určete:</a:t>
            </a:r>
          </a:p>
          <a:p>
            <a:pPr marL="800100" lvl="1" fontAlgn="base">
              <a:spcBef>
                <a:spcPct val="20000"/>
              </a:spcBef>
              <a:spcAft>
                <a:spcPct val="0"/>
              </a:spcAft>
              <a:buClrTx/>
              <a:buSzPct val="80000"/>
              <a:buFont typeface="Arial" panose="020B0604020202020204" pitchFamily="34" charset="0"/>
              <a:buChar char="•"/>
              <a:defRPr/>
            </a:pPr>
            <a:r>
              <a:rPr lang="cs-CZ" altLang="cs-CZ" sz="20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c) je – </a:t>
            </a:r>
            <a:r>
              <a:rPr lang="cs-CZ" altLang="cs-CZ" sz="2000"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li</a:t>
            </a:r>
            <a:r>
              <a:rPr lang="cs-CZ" altLang="cs-CZ" sz="20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potencionální produkt v ekonomice stanoven na 1 800, určete cyklický deficit. </a:t>
            </a:r>
          </a:p>
          <a:p>
            <a:pPr marL="342900" fontAlgn="base">
              <a:spcBef>
                <a:spcPct val="20000"/>
              </a:spcBef>
              <a:spcAft>
                <a:spcPct val="0"/>
              </a:spcAft>
              <a:buClrTx/>
              <a:buSzPct val="80000"/>
              <a:buFont typeface="Arial" panose="020B0604020202020204" pitchFamily="34" charset="0"/>
              <a:buChar char="•"/>
              <a:defRPr/>
            </a:pPr>
            <a:endPar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
        <p:nvSpPr>
          <p:cNvPr id="6" name="TextovéPole 5">
            <a:extLst>
              <a:ext uri="{FF2B5EF4-FFF2-40B4-BE49-F238E27FC236}">
                <a16:creationId xmlns:a16="http://schemas.microsoft.com/office/drawing/2014/main" id="{9292D1E5-6C54-4227-ACF7-4D86B68EB3E1}"/>
              </a:ext>
            </a:extLst>
          </p:cNvPr>
          <p:cNvSpPr txBox="1"/>
          <p:nvPr/>
        </p:nvSpPr>
        <p:spPr>
          <a:xfrm>
            <a:off x="287080" y="2811448"/>
            <a:ext cx="4572000" cy="1938992"/>
          </a:xfrm>
          <a:prstGeom prst="rect">
            <a:avLst/>
          </a:prstGeom>
          <a:noFill/>
        </p:spPr>
        <p:txBody>
          <a:bodyPr wrap="square">
            <a:spAutoFit/>
          </a:bodyPr>
          <a:lstStyle/>
          <a:p>
            <a:pPr algn="just">
              <a:lnSpc>
                <a:spcPct val="150000"/>
              </a:lnSpc>
              <a:defRPr/>
            </a:pPr>
            <a:r>
              <a:rPr lang="cs-CZ" sz="1600" dirty="0">
                <a:latin typeface="Times New Roman" panose="02020603050405020304" pitchFamily="18" charset="0"/>
                <a:ea typeface="Times New Roman" panose="02020603050405020304" pitchFamily="18" charset="0"/>
              </a:rPr>
              <a:t>Y* = 1 800</a:t>
            </a:r>
          </a:p>
          <a:p>
            <a:pPr algn="just">
              <a:lnSpc>
                <a:spcPct val="150000"/>
              </a:lnSpc>
              <a:defRPr/>
            </a:pPr>
            <a:r>
              <a:rPr lang="cs-CZ" sz="1600" dirty="0">
                <a:latin typeface="Times New Roman" panose="02020603050405020304" pitchFamily="18" charset="0"/>
                <a:ea typeface="Times New Roman" panose="02020603050405020304" pitchFamily="18" charset="0"/>
              </a:rPr>
              <a:t>BS</a:t>
            </a:r>
            <a:r>
              <a:rPr lang="cs-CZ" sz="1600" baseline="-25000" dirty="0">
                <a:latin typeface="Times New Roman" panose="02020603050405020304" pitchFamily="18" charset="0"/>
                <a:ea typeface="Times New Roman" panose="02020603050405020304" pitchFamily="18" charset="0"/>
              </a:rPr>
              <a:t>C</a:t>
            </a:r>
            <a:r>
              <a:rPr lang="cs-CZ" sz="1600" dirty="0">
                <a:latin typeface="Times New Roman" panose="02020603050405020304" pitchFamily="18" charset="0"/>
                <a:ea typeface="Times New Roman" panose="02020603050405020304" pitchFamily="18" charset="0"/>
              </a:rPr>
              <a:t> = ?</a:t>
            </a:r>
          </a:p>
          <a:p>
            <a:pPr algn="just">
              <a:lnSpc>
                <a:spcPct val="150000"/>
              </a:lnSpc>
              <a:defRPr/>
            </a:pPr>
            <a:r>
              <a:rPr lang="cs-CZ" sz="1600" i="1" dirty="0">
                <a:latin typeface="Times New Roman" panose="02020603050405020304" pitchFamily="18" charset="0"/>
                <a:ea typeface="Times New Roman" panose="02020603050405020304" pitchFamily="18" charset="0"/>
              </a:rPr>
              <a:t>BS</a:t>
            </a:r>
            <a:r>
              <a:rPr lang="cs-CZ" sz="1600" i="1" baseline="-25000" dirty="0">
                <a:latin typeface="Times New Roman" panose="02020603050405020304" pitchFamily="18" charset="0"/>
                <a:ea typeface="Times New Roman" panose="02020603050405020304" pitchFamily="18" charset="0"/>
              </a:rPr>
              <a:t>C</a:t>
            </a:r>
            <a:r>
              <a:rPr lang="cs-CZ" sz="1600" i="1" dirty="0">
                <a:latin typeface="Times New Roman" panose="02020603050405020304" pitchFamily="18" charset="0"/>
                <a:ea typeface="Times New Roman" panose="02020603050405020304" pitchFamily="18" charset="0"/>
              </a:rPr>
              <a:t> = BS – BS</a:t>
            </a:r>
            <a:r>
              <a:rPr lang="cs-CZ" sz="1600" i="1" baseline="-25000" dirty="0">
                <a:latin typeface="Times New Roman" panose="02020603050405020304" pitchFamily="18" charset="0"/>
                <a:ea typeface="Times New Roman" panose="02020603050405020304" pitchFamily="18" charset="0"/>
              </a:rPr>
              <a:t>S</a:t>
            </a:r>
            <a:endParaRPr lang="cs-CZ" sz="1600" dirty="0">
              <a:latin typeface="Times New Roman" panose="02020603050405020304" pitchFamily="18" charset="0"/>
              <a:ea typeface="Times New Roman" panose="02020603050405020304" pitchFamily="18" charset="0"/>
            </a:endParaRPr>
          </a:p>
          <a:p>
            <a:pPr algn="just">
              <a:lnSpc>
                <a:spcPct val="150000"/>
              </a:lnSpc>
              <a:defRPr/>
            </a:pPr>
            <a:r>
              <a:rPr lang="cs-CZ" sz="1600" i="1" dirty="0">
                <a:latin typeface="Times New Roman" panose="02020603050405020304" pitchFamily="18" charset="0"/>
                <a:ea typeface="Times New Roman" panose="02020603050405020304" pitchFamily="18" charset="0"/>
              </a:rPr>
              <a:t>nebo</a:t>
            </a:r>
            <a:endParaRPr lang="cs-CZ" sz="1600" dirty="0">
              <a:latin typeface="Times New Roman" panose="02020603050405020304" pitchFamily="18" charset="0"/>
              <a:ea typeface="Times New Roman" panose="02020603050405020304" pitchFamily="18" charset="0"/>
            </a:endParaRPr>
          </a:p>
          <a:p>
            <a:pPr algn="just">
              <a:lnSpc>
                <a:spcPct val="150000"/>
              </a:lnSpc>
              <a:defRPr/>
            </a:pPr>
            <a:r>
              <a:rPr lang="cs-CZ" sz="1600" i="1" dirty="0">
                <a:latin typeface="Times New Roman" panose="02020603050405020304" pitchFamily="18" charset="0"/>
                <a:ea typeface="Times New Roman" panose="02020603050405020304" pitchFamily="18" charset="0"/>
              </a:rPr>
              <a:t>BS</a:t>
            </a:r>
            <a:r>
              <a:rPr lang="cs-CZ" sz="1600" i="1" baseline="-25000" dirty="0">
                <a:latin typeface="Times New Roman" panose="02020603050405020304" pitchFamily="18" charset="0"/>
                <a:ea typeface="Times New Roman" panose="02020603050405020304" pitchFamily="18" charset="0"/>
              </a:rPr>
              <a:t>C</a:t>
            </a:r>
            <a:r>
              <a:rPr lang="cs-CZ" sz="1600" i="1" dirty="0">
                <a:latin typeface="Times New Roman" panose="02020603050405020304" pitchFamily="18" charset="0"/>
                <a:ea typeface="Times New Roman" panose="02020603050405020304" pitchFamily="18" charset="0"/>
              </a:rPr>
              <a:t> = t*(Y-Y*)</a:t>
            </a:r>
            <a:endParaRPr lang="cs-CZ" sz="1600" dirty="0">
              <a:latin typeface="Times New Roman" panose="02020603050405020304" pitchFamily="18" charset="0"/>
              <a:ea typeface="Times New Roman" panose="02020603050405020304" pitchFamily="18" charset="0"/>
            </a:endParaRPr>
          </a:p>
        </p:txBody>
      </p:sp>
      <p:sp>
        <p:nvSpPr>
          <p:cNvPr id="7" name="Obdélník 6">
            <a:extLst>
              <a:ext uri="{FF2B5EF4-FFF2-40B4-BE49-F238E27FC236}">
                <a16:creationId xmlns:a16="http://schemas.microsoft.com/office/drawing/2014/main" id="{0B658762-C5D2-4921-8858-AAF51ECCE6FB}"/>
              </a:ext>
            </a:extLst>
          </p:cNvPr>
          <p:cNvSpPr/>
          <p:nvPr/>
        </p:nvSpPr>
        <p:spPr>
          <a:xfrm>
            <a:off x="2276841" y="2742199"/>
            <a:ext cx="5702239" cy="1892826"/>
          </a:xfrm>
          <a:prstGeom prst="rect">
            <a:avLst/>
          </a:prstGeom>
        </p:spPr>
        <p:txBody>
          <a:bodyPr wrap="square">
            <a:spAutoFit/>
          </a:bodyPr>
          <a:lstStyle/>
          <a:p>
            <a:pPr algn="just">
              <a:lnSpc>
                <a:spcPct val="150000"/>
              </a:lnSpc>
              <a:defRPr/>
            </a:pPr>
            <a:r>
              <a:rPr lang="cs-CZ" sz="1800" dirty="0">
                <a:latin typeface="Times New Roman" panose="02020603050405020304" pitchFamily="18" charset="0"/>
                <a:ea typeface="Times New Roman" panose="02020603050405020304" pitchFamily="18" charset="0"/>
              </a:rPr>
              <a:t>Výpočty:</a:t>
            </a:r>
          </a:p>
          <a:p>
            <a:pPr algn="just">
              <a:defRPr/>
            </a:pPr>
            <a:r>
              <a:rPr lang="cs-CZ" sz="1800" i="1" dirty="0">
                <a:latin typeface="Times New Roman" panose="02020603050405020304" pitchFamily="18" charset="0"/>
                <a:ea typeface="Times New Roman" panose="02020603050405020304" pitchFamily="18" charset="0"/>
              </a:rPr>
              <a:t>BS</a:t>
            </a:r>
            <a:r>
              <a:rPr lang="cs-CZ" sz="1800" i="1" baseline="-25000" dirty="0">
                <a:latin typeface="Times New Roman" panose="02020603050405020304" pitchFamily="18" charset="0"/>
                <a:ea typeface="Times New Roman" panose="02020603050405020304" pitchFamily="18" charset="0"/>
              </a:rPr>
              <a:t>C</a:t>
            </a:r>
            <a:r>
              <a:rPr lang="cs-CZ" sz="1800" i="1" dirty="0">
                <a:latin typeface="Times New Roman" panose="02020603050405020304" pitchFamily="18" charset="0"/>
                <a:ea typeface="Times New Roman" panose="02020603050405020304" pitchFamily="18" charset="0"/>
              </a:rPr>
              <a:t> = BS – BS</a:t>
            </a:r>
            <a:r>
              <a:rPr lang="cs-CZ" sz="1800" i="1" baseline="-25000" dirty="0">
                <a:latin typeface="Times New Roman" panose="02020603050405020304" pitchFamily="18" charset="0"/>
                <a:ea typeface="Times New Roman" panose="02020603050405020304" pitchFamily="18" charset="0"/>
              </a:rPr>
              <a:t>S</a:t>
            </a:r>
            <a:r>
              <a:rPr lang="cs-CZ" sz="1800" i="1" dirty="0">
                <a:latin typeface="Times New Roman" panose="02020603050405020304" pitchFamily="18" charset="0"/>
                <a:ea typeface="Times New Roman" panose="02020603050405020304" pitchFamily="18" charset="0"/>
              </a:rPr>
              <a:t> </a:t>
            </a:r>
          </a:p>
          <a:p>
            <a:pPr algn="just">
              <a:defRPr/>
            </a:pPr>
            <a:r>
              <a:rPr lang="cs-CZ" sz="1800" i="1" dirty="0">
                <a:latin typeface="Times New Roman" panose="02020603050405020304" pitchFamily="18" charset="0"/>
                <a:ea typeface="Times New Roman" panose="02020603050405020304" pitchFamily="18" charset="0"/>
              </a:rPr>
              <a:t>(výpočty jsme již provedly v předchozím bodě)</a:t>
            </a:r>
            <a:endParaRPr lang="cs-CZ" sz="1800" dirty="0">
              <a:latin typeface="Times New Roman" panose="02020603050405020304" pitchFamily="18" charset="0"/>
              <a:ea typeface="Times New Roman" panose="02020603050405020304" pitchFamily="18" charset="0"/>
            </a:endParaRPr>
          </a:p>
          <a:p>
            <a:pPr algn="just">
              <a:defRPr/>
            </a:pPr>
            <a:r>
              <a:rPr lang="cs-CZ" sz="1800" i="1" dirty="0">
                <a:latin typeface="Times New Roman" panose="02020603050405020304" pitchFamily="18" charset="0"/>
                <a:ea typeface="Times New Roman" panose="02020603050405020304" pitchFamily="18" charset="0"/>
              </a:rPr>
              <a:t>BS</a:t>
            </a:r>
            <a:r>
              <a:rPr lang="cs-CZ" sz="1800" i="1" baseline="-25000" dirty="0">
                <a:latin typeface="Times New Roman" panose="02020603050405020304" pitchFamily="18" charset="0"/>
                <a:ea typeface="Times New Roman" panose="02020603050405020304" pitchFamily="18" charset="0"/>
              </a:rPr>
              <a:t>C</a:t>
            </a:r>
            <a:r>
              <a:rPr lang="cs-CZ" sz="1800" i="1" dirty="0">
                <a:latin typeface="Times New Roman" panose="02020603050405020304" pitchFamily="18" charset="0"/>
                <a:ea typeface="Times New Roman" panose="02020603050405020304" pitchFamily="18" charset="0"/>
              </a:rPr>
              <a:t> = (- 1 322,5) – ( - 1 270)</a:t>
            </a:r>
            <a:endParaRPr lang="cs-CZ" sz="1800" dirty="0">
              <a:latin typeface="Times New Roman" panose="02020603050405020304" pitchFamily="18" charset="0"/>
              <a:ea typeface="Times New Roman" panose="02020603050405020304" pitchFamily="18" charset="0"/>
            </a:endParaRPr>
          </a:p>
          <a:p>
            <a:pPr algn="just">
              <a:defRPr/>
            </a:pPr>
            <a:r>
              <a:rPr lang="cs-CZ" sz="1800" b="1" i="1" dirty="0">
                <a:latin typeface="Times New Roman" panose="02020603050405020304" pitchFamily="18" charset="0"/>
                <a:ea typeface="Times New Roman" panose="02020603050405020304" pitchFamily="18" charset="0"/>
              </a:rPr>
              <a:t>BS</a:t>
            </a:r>
            <a:r>
              <a:rPr lang="cs-CZ" sz="1800" b="1" i="1" baseline="-25000" dirty="0">
                <a:latin typeface="Times New Roman" panose="02020603050405020304" pitchFamily="18" charset="0"/>
                <a:ea typeface="Times New Roman" panose="02020603050405020304" pitchFamily="18" charset="0"/>
              </a:rPr>
              <a:t>C</a:t>
            </a:r>
            <a:r>
              <a:rPr lang="cs-CZ" sz="1800" b="1" i="1" dirty="0">
                <a:latin typeface="Times New Roman" panose="02020603050405020304" pitchFamily="18" charset="0"/>
                <a:ea typeface="Times New Roman" panose="02020603050405020304" pitchFamily="18" charset="0"/>
              </a:rPr>
              <a:t> = - 52, 5 mld. Kč</a:t>
            </a:r>
            <a:endParaRPr lang="cs-CZ" sz="1800" b="1" dirty="0">
              <a:latin typeface="Times New Roman" panose="02020603050405020304" pitchFamily="18" charset="0"/>
              <a:ea typeface="Times New Roman" panose="02020603050405020304" pitchFamily="18" charset="0"/>
            </a:endParaRPr>
          </a:p>
          <a:p>
            <a:pPr algn="just">
              <a:defRPr/>
            </a:pPr>
            <a:r>
              <a:rPr lang="cs-CZ" sz="1800" b="1" i="1" dirty="0">
                <a:latin typeface="Times New Roman" panose="02020603050405020304" pitchFamily="18" charset="0"/>
                <a:ea typeface="Times New Roman" panose="02020603050405020304" pitchFamily="18" charset="0"/>
              </a:rPr>
              <a:t>Cyklický deficit je  - 52,5 mld. Kč (BS</a:t>
            </a:r>
            <a:r>
              <a:rPr lang="cs-CZ" sz="1800" b="1" i="1" baseline="-25000" dirty="0">
                <a:latin typeface="Times New Roman" panose="02020603050405020304" pitchFamily="18" charset="0"/>
                <a:ea typeface="Times New Roman" panose="02020603050405020304" pitchFamily="18" charset="0"/>
              </a:rPr>
              <a:t>C</a:t>
            </a:r>
            <a:r>
              <a:rPr lang="cs-CZ" sz="1800" b="1" i="1" dirty="0">
                <a:latin typeface="Times New Roman" panose="02020603050405020304" pitchFamily="18" charset="0"/>
                <a:ea typeface="Times New Roman" panose="02020603050405020304" pitchFamily="18" charset="0"/>
              </a:rPr>
              <a:t> = - 52,5 mld. Kč).</a:t>
            </a:r>
            <a:endParaRPr lang="cs-CZ" sz="1800" b="1" dirty="0">
              <a:latin typeface="Times New Roman" panose="02020603050405020304" pitchFamily="18" charset="0"/>
              <a:ea typeface="Times New Roman" panose="02020603050405020304" pitchFamily="18" charset="0"/>
            </a:endParaRPr>
          </a:p>
        </p:txBody>
      </p:sp>
      <p:sp>
        <p:nvSpPr>
          <p:cNvPr id="8" name="Obdélník 7">
            <a:extLst>
              <a:ext uri="{FF2B5EF4-FFF2-40B4-BE49-F238E27FC236}">
                <a16:creationId xmlns:a16="http://schemas.microsoft.com/office/drawing/2014/main" id="{1C9363DA-D12E-4777-97C2-40440DADE63E}"/>
              </a:ext>
            </a:extLst>
          </p:cNvPr>
          <p:cNvSpPr/>
          <p:nvPr/>
        </p:nvSpPr>
        <p:spPr>
          <a:xfrm>
            <a:off x="4455336" y="4591156"/>
            <a:ext cx="4572000" cy="1569660"/>
          </a:xfrm>
          <a:prstGeom prst="rect">
            <a:avLst/>
          </a:prstGeom>
        </p:spPr>
        <p:txBody>
          <a:bodyPr wrap="square">
            <a:spAutoFit/>
          </a:bodyPr>
          <a:lstStyle/>
          <a:p>
            <a:pPr algn="just">
              <a:defRPr/>
            </a:pPr>
            <a:r>
              <a:rPr lang="cs-CZ" sz="1600" i="1" dirty="0">
                <a:latin typeface="Times New Roman" panose="02020603050405020304" pitchFamily="18" charset="0"/>
                <a:ea typeface="Times New Roman" panose="02020603050405020304" pitchFamily="18" charset="0"/>
              </a:rPr>
              <a:t>Nyní zkusíme pomocí druhé možnosti:</a:t>
            </a:r>
            <a:endParaRPr lang="cs-CZ" sz="1600" dirty="0">
              <a:latin typeface="Times New Roman" panose="02020603050405020304" pitchFamily="18" charset="0"/>
              <a:ea typeface="Times New Roman" panose="02020603050405020304" pitchFamily="18" charset="0"/>
            </a:endParaRPr>
          </a:p>
          <a:p>
            <a:pPr algn="just">
              <a:defRPr/>
            </a:pPr>
            <a:r>
              <a:rPr lang="cs-CZ" sz="1600" i="1" dirty="0">
                <a:latin typeface="Times New Roman" panose="02020603050405020304" pitchFamily="18" charset="0"/>
                <a:ea typeface="Times New Roman" panose="02020603050405020304" pitchFamily="18" charset="0"/>
              </a:rPr>
              <a:t>BS</a:t>
            </a:r>
            <a:r>
              <a:rPr lang="cs-CZ" sz="1600" i="1" baseline="-25000" dirty="0">
                <a:latin typeface="Times New Roman" panose="02020603050405020304" pitchFamily="18" charset="0"/>
                <a:ea typeface="Times New Roman" panose="02020603050405020304" pitchFamily="18" charset="0"/>
              </a:rPr>
              <a:t>C</a:t>
            </a:r>
            <a:r>
              <a:rPr lang="cs-CZ" sz="1600" i="1" dirty="0">
                <a:latin typeface="Times New Roman" panose="02020603050405020304" pitchFamily="18" charset="0"/>
                <a:ea typeface="Times New Roman" panose="02020603050405020304" pitchFamily="18" charset="0"/>
              </a:rPr>
              <a:t> = t*(Y-Y*)</a:t>
            </a:r>
            <a:endParaRPr lang="cs-CZ" sz="1600" dirty="0">
              <a:latin typeface="Times New Roman" panose="02020603050405020304" pitchFamily="18" charset="0"/>
              <a:ea typeface="Times New Roman" panose="02020603050405020304" pitchFamily="18" charset="0"/>
            </a:endParaRPr>
          </a:p>
          <a:p>
            <a:pPr algn="just">
              <a:defRPr/>
            </a:pPr>
            <a:r>
              <a:rPr lang="cs-CZ" sz="1600" i="1" dirty="0">
                <a:latin typeface="Times New Roman" panose="02020603050405020304" pitchFamily="18" charset="0"/>
                <a:ea typeface="Times New Roman" panose="02020603050405020304" pitchFamily="18" charset="0"/>
              </a:rPr>
              <a:t>BS</a:t>
            </a:r>
            <a:r>
              <a:rPr lang="cs-CZ" sz="1600" i="1" baseline="-25000" dirty="0">
                <a:latin typeface="Times New Roman" panose="02020603050405020304" pitchFamily="18" charset="0"/>
                <a:ea typeface="Times New Roman" panose="02020603050405020304" pitchFamily="18" charset="0"/>
              </a:rPr>
              <a:t>C</a:t>
            </a:r>
            <a:r>
              <a:rPr lang="cs-CZ" sz="1600" i="1" dirty="0">
                <a:latin typeface="Times New Roman" panose="02020603050405020304" pitchFamily="18" charset="0"/>
                <a:ea typeface="Times New Roman" panose="02020603050405020304" pitchFamily="18" charset="0"/>
              </a:rPr>
              <a:t> = 0,15*(1 450 – 1 800)</a:t>
            </a:r>
            <a:endParaRPr lang="cs-CZ" sz="1600" dirty="0">
              <a:latin typeface="Times New Roman" panose="02020603050405020304" pitchFamily="18" charset="0"/>
              <a:ea typeface="Times New Roman" panose="02020603050405020304" pitchFamily="18" charset="0"/>
            </a:endParaRPr>
          </a:p>
          <a:p>
            <a:pPr algn="just">
              <a:defRPr/>
            </a:pPr>
            <a:r>
              <a:rPr lang="cs-CZ" sz="1600" b="1" i="1" dirty="0">
                <a:latin typeface="Times New Roman" panose="02020603050405020304" pitchFamily="18" charset="0"/>
                <a:ea typeface="Times New Roman" panose="02020603050405020304" pitchFamily="18" charset="0"/>
              </a:rPr>
              <a:t>BS</a:t>
            </a:r>
            <a:r>
              <a:rPr lang="cs-CZ" sz="1600" b="1" i="1" baseline="-25000" dirty="0">
                <a:latin typeface="Times New Roman" panose="02020603050405020304" pitchFamily="18" charset="0"/>
                <a:ea typeface="Times New Roman" panose="02020603050405020304" pitchFamily="18" charset="0"/>
              </a:rPr>
              <a:t>C</a:t>
            </a:r>
            <a:r>
              <a:rPr lang="cs-CZ" sz="1600" b="1" i="1" dirty="0">
                <a:latin typeface="Times New Roman" panose="02020603050405020304" pitchFamily="18" charset="0"/>
                <a:ea typeface="Times New Roman" panose="02020603050405020304" pitchFamily="18" charset="0"/>
              </a:rPr>
              <a:t> = - 52,5</a:t>
            </a:r>
            <a:endParaRPr lang="cs-CZ" sz="1600" b="1" dirty="0">
              <a:latin typeface="Times New Roman" panose="02020603050405020304" pitchFamily="18" charset="0"/>
              <a:ea typeface="Times New Roman" panose="02020603050405020304" pitchFamily="18" charset="0"/>
            </a:endParaRPr>
          </a:p>
          <a:p>
            <a:pPr algn="just">
              <a:defRPr/>
            </a:pPr>
            <a:r>
              <a:rPr lang="cs-CZ" sz="1600" b="1" i="1" dirty="0">
                <a:latin typeface="Times New Roman" panose="02020603050405020304" pitchFamily="18" charset="0"/>
                <a:ea typeface="Times New Roman" panose="02020603050405020304" pitchFamily="18" charset="0"/>
              </a:rPr>
              <a:t>Pomocí druhého výpočtu nám také cyklický deficit vyšel – 52,5 mld. Kč (BS</a:t>
            </a:r>
            <a:r>
              <a:rPr lang="cs-CZ" sz="1600" b="1" i="1" baseline="-25000" dirty="0">
                <a:latin typeface="Times New Roman" panose="02020603050405020304" pitchFamily="18" charset="0"/>
                <a:ea typeface="Times New Roman" panose="02020603050405020304" pitchFamily="18" charset="0"/>
              </a:rPr>
              <a:t>C</a:t>
            </a:r>
            <a:r>
              <a:rPr lang="cs-CZ" sz="1600" b="1" i="1" dirty="0">
                <a:latin typeface="Times New Roman" panose="02020603050405020304" pitchFamily="18" charset="0"/>
                <a:ea typeface="Times New Roman" panose="02020603050405020304" pitchFamily="18" charset="0"/>
              </a:rPr>
              <a:t> = - 52,5 mld. Kč). </a:t>
            </a:r>
            <a:endParaRPr lang="cs-CZ" sz="1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01062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barn(inVertical)">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barn(inVertical)">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barn(inVertical)">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barn(inVertical)">
                                      <p:cBhvr>
                                        <p:cTn id="57" dur="5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fade">
                                      <p:cBhvr>
                                        <p:cTn id="62" dur="1000"/>
                                        <p:tgtEl>
                                          <p:spTgt spid="8">
                                            <p:txEl>
                                              <p:pRg st="0" end="0"/>
                                            </p:txEl>
                                          </p:spTgt>
                                        </p:tgtEl>
                                      </p:cBhvr>
                                    </p:animEffect>
                                    <p:anim calcmode="lin" valueType="num">
                                      <p:cBhvr>
                                        <p:cTn id="6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8">
                                            <p:txEl>
                                              <p:pRg st="1" end="1"/>
                                            </p:txEl>
                                          </p:spTgt>
                                        </p:tgtEl>
                                        <p:attrNameLst>
                                          <p:attrName>style.visibility</p:attrName>
                                        </p:attrNameLst>
                                      </p:cBhvr>
                                      <p:to>
                                        <p:strVal val="visible"/>
                                      </p:to>
                                    </p:set>
                                    <p:animEffect transition="in" filter="fade">
                                      <p:cBhvr>
                                        <p:cTn id="69" dur="1000"/>
                                        <p:tgtEl>
                                          <p:spTgt spid="8">
                                            <p:txEl>
                                              <p:pRg st="1" end="1"/>
                                            </p:txEl>
                                          </p:spTgt>
                                        </p:tgtEl>
                                      </p:cBhvr>
                                    </p:animEffect>
                                    <p:anim calcmode="lin" valueType="num">
                                      <p:cBhvr>
                                        <p:cTn id="7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8">
                                            <p:txEl>
                                              <p:pRg st="2" end="2"/>
                                            </p:txEl>
                                          </p:spTgt>
                                        </p:tgtEl>
                                        <p:attrNameLst>
                                          <p:attrName>style.visibility</p:attrName>
                                        </p:attrNameLst>
                                      </p:cBhvr>
                                      <p:to>
                                        <p:strVal val="visible"/>
                                      </p:to>
                                    </p:set>
                                    <p:animEffect transition="in" filter="fade">
                                      <p:cBhvr>
                                        <p:cTn id="76" dur="1000"/>
                                        <p:tgtEl>
                                          <p:spTgt spid="8">
                                            <p:txEl>
                                              <p:pRg st="2" end="2"/>
                                            </p:txEl>
                                          </p:spTgt>
                                        </p:tgtEl>
                                      </p:cBhvr>
                                    </p:animEffect>
                                    <p:anim calcmode="lin" valueType="num">
                                      <p:cBhvr>
                                        <p:cTn id="7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8">
                                            <p:txEl>
                                              <p:pRg st="3" end="3"/>
                                            </p:txEl>
                                          </p:spTgt>
                                        </p:tgtEl>
                                        <p:attrNameLst>
                                          <p:attrName>style.visibility</p:attrName>
                                        </p:attrNameLst>
                                      </p:cBhvr>
                                      <p:to>
                                        <p:strVal val="visible"/>
                                      </p:to>
                                    </p:set>
                                    <p:animEffect transition="in" filter="fade">
                                      <p:cBhvr>
                                        <p:cTn id="83" dur="1000"/>
                                        <p:tgtEl>
                                          <p:spTgt spid="8">
                                            <p:txEl>
                                              <p:pRg st="3" end="3"/>
                                            </p:txEl>
                                          </p:spTgt>
                                        </p:tgtEl>
                                      </p:cBhvr>
                                    </p:animEffect>
                                    <p:anim calcmode="lin" valueType="num">
                                      <p:cBhvr>
                                        <p:cTn id="8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8">
                                            <p:txEl>
                                              <p:pRg st="4" end="4"/>
                                            </p:txEl>
                                          </p:spTgt>
                                        </p:tgtEl>
                                        <p:attrNameLst>
                                          <p:attrName>style.visibility</p:attrName>
                                        </p:attrNameLst>
                                      </p:cBhvr>
                                      <p:to>
                                        <p:strVal val="visible"/>
                                      </p:to>
                                    </p:set>
                                    <p:animEffect transition="in" filter="fade">
                                      <p:cBhvr>
                                        <p:cTn id="90" dur="1000"/>
                                        <p:tgtEl>
                                          <p:spTgt spid="8">
                                            <p:txEl>
                                              <p:pRg st="4" end="4"/>
                                            </p:txEl>
                                          </p:spTgt>
                                        </p:tgtEl>
                                      </p:cBhvr>
                                    </p:animEffect>
                                    <p:anim calcmode="lin" valueType="num">
                                      <p:cBhvr>
                                        <p:cTn id="9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2"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78674" y="1941539"/>
            <a:ext cx="8704800" cy="3575477"/>
          </a:xfrm>
          <a:prstGeom prst="rect">
            <a:avLst/>
          </a:prstGeom>
          <a:noFill/>
          <a:ln>
            <a:noFill/>
          </a:ln>
        </p:spPr>
        <p:txBody>
          <a:bodyPr spcFirstLastPara="1" wrap="square" lIns="0" tIns="0" rIns="0" bIns="0" anchor="t" anchorCtr="0">
            <a:noAutofit/>
          </a:bodyPr>
          <a:lstStyle/>
          <a:p>
            <a:pPr lvl="0">
              <a:lnSpc>
                <a:spcPct val="150000"/>
              </a:lnSpc>
              <a:buClr>
                <a:srgbClr val="D10202"/>
              </a:buClr>
              <a:buSzPts val="4400"/>
            </a:pPr>
            <a:r>
              <a:rPr lang="cs-CZ" sz="3200" b="1" dirty="0">
                <a:solidFill>
                  <a:srgbClr val="D10202"/>
                </a:solidFill>
                <a:latin typeface="+mn-lt"/>
              </a:rPr>
              <a:t>Makroekonomie II</a:t>
            </a:r>
            <a:br>
              <a:rPr lang="cs-CZ" sz="3200" b="1" dirty="0">
                <a:solidFill>
                  <a:srgbClr val="D10202"/>
                </a:solidFill>
                <a:latin typeface="+mn-lt"/>
              </a:rPr>
            </a:br>
            <a:r>
              <a:rPr lang="cs-CZ" sz="3200" b="1" i="1" dirty="0">
                <a:solidFill>
                  <a:srgbClr val="D10202"/>
                </a:solidFill>
                <a:latin typeface="+mn-lt"/>
              </a:rPr>
              <a:t>Model IS LM</a:t>
            </a:r>
            <a:br>
              <a:rPr lang="cs-CZ" sz="3200" b="1" i="1" dirty="0">
                <a:solidFill>
                  <a:srgbClr val="D10202"/>
                </a:solidFill>
                <a:latin typeface="+mn-lt"/>
              </a:rPr>
            </a:br>
            <a:r>
              <a:rPr lang="cs-CZ" sz="3200" b="1" i="1" dirty="0">
                <a:solidFill>
                  <a:srgbClr val="D10202"/>
                </a:solidFill>
                <a:latin typeface="+mn-lt"/>
              </a:rPr>
              <a:t>Konstrukce modelu a jeho formalizace</a:t>
            </a:r>
            <a:br>
              <a:rPr lang="cs-CZ" sz="3200" b="1" i="1" dirty="0">
                <a:solidFill>
                  <a:srgbClr val="D10202"/>
                </a:solidFill>
                <a:latin typeface="+mn-lt"/>
              </a:rPr>
            </a:br>
            <a:r>
              <a:rPr lang="cs-CZ" sz="3200" b="1" dirty="0">
                <a:solidFill>
                  <a:srgbClr val="D10202"/>
                </a:solidFill>
                <a:latin typeface="+mn-lt"/>
              </a:rPr>
              <a:t>Y</a:t>
            </a:r>
            <a:r>
              <a:rPr lang="cs-CZ" sz="3200" b="1" dirty="0" smtClean="0">
                <a:solidFill>
                  <a:srgbClr val="D10202"/>
                </a:solidFill>
                <a:latin typeface="+mn-lt"/>
              </a:rPr>
              <a:t>MAK2</a:t>
            </a:r>
            <a:r>
              <a:rPr lang="cs-CZ" sz="3200" b="1" dirty="0">
                <a:solidFill>
                  <a:srgbClr val="D10202"/>
                </a:solidFill>
                <a:latin typeface="+mn-lt"/>
              </a:rPr>
              <a:t/>
            </a:r>
            <a:br>
              <a:rPr lang="cs-CZ" sz="3200" b="1" dirty="0">
                <a:solidFill>
                  <a:srgbClr val="D10202"/>
                </a:solidFill>
                <a:latin typeface="+mn-lt"/>
              </a:rPr>
            </a:br>
            <a:r>
              <a:rPr lang="cs-CZ" sz="3200" b="1" dirty="0">
                <a:solidFill>
                  <a:srgbClr val="D10202"/>
                </a:solidFill>
                <a:latin typeface="+mn-lt"/>
              </a:rPr>
              <a:t>II.</a:t>
            </a:r>
            <a:endParaRPr sz="3200" b="1" dirty="0">
              <a:latin typeface="+mn-lt"/>
            </a:endParaRPr>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a:buSzPts val="1800"/>
            </a:pPr>
            <a:r>
              <a:rPr lang="cs-CZ" sz="1800" b="1" dirty="0">
                <a:latin typeface="Calibri"/>
                <a:ea typeface="Calibri"/>
                <a:cs typeface="Calibri"/>
                <a:sym typeface="Calibri"/>
              </a:rPr>
              <a:t>Autor: Ing. Jaroslav Škrabal, Ph.D.</a:t>
            </a:r>
            <a:endParaRPr dirty="0"/>
          </a:p>
          <a:p>
            <a:pPr>
              <a:buSzPts val="1600"/>
            </a:pPr>
            <a:endParaRPr sz="1600" dirty="0">
              <a:latin typeface="Calibri"/>
              <a:ea typeface="Calibri"/>
              <a:cs typeface="Calibri"/>
              <a:sym typeface="Calibri"/>
            </a:endParaRPr>
          </a:p>
        </p:txBody>
      </p:sp>
      <p:sp>
        <p:nvSpPr>
          <p:cNvPr id="91" name="Google Shape;91;p13" descr="Výsledek obrázku pro ikea logo"/>
          <p:cNvSpPr/>
          <p:nvPr/>
        </p:nvSpPr>
        <p:spPr>
          <a:xfrm>
            <a:off x="4419601" y="1703719"/>
            <a:ext cx="1877683" cy="1877683"/>
          </a:xfrm>
          <a:prstGeom prst="rect">
            <a:avLst/>
          </a:prstGeom>
          <a:no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
        <p:nvSpPr>
          <p:cNvPr id="92" name="Google Shape;92;p13"/>
          <p:cNvSpPr txBox="1"/>
          <p:nvPr/>
        </p:nvSpPr>
        <p:spPr>
          <a:xfrm>
            <a:off x="4800942" y="5604870"/>
            <a:ext cx="3878824" cy="725593"/>
          </a:xfrm>
          <a:prstGeom prst="rect">
            <a:avLst/>
          </a:prstGeom>
          <a:noFill/>
          <a:ln>
            <a:noFill/>
          </a:ln>
        </p:spPr>
        <p:txBody>
          <a:bodyPr spcFirstLastPara="1" wrap="square" lIns="0" tIns="0" rIns="0" bIns="0" anchor="t" anchorCtr="0">
            <a:normAutofit/>
          </a:bodyPr>
          <a:lstStyle/>
          <a:p>
            <a:pPr algn="r">
              <a:buSzPts val="1800"/>
            </a:pPr>
            <a:r>
              <a:rPr lang="cs-CZ" sz="1800" b="1" dirty="0">
                <a:latin typeface="Calibri"/>
                <a:ea typeface="Calibri"/>
                <a:cs typeface="Calibri"/>
                <a:sym typeface="Calibri"/>
              </a:rPr>
              <a:t>27. 10. 2023</a:t>
            </a:r>
            <a:endParaRPr dirty="0"/>
          </a:p>
          <a:p>
            <a:pPr algn="r">
              <a:buSzPts val="1800"/>
            </a:pPr>
            <a:r>
              <a:rPr lang="cs-CZ" sz="1800" b="1" dirty="0">
                <a:latin typeface="Calibri"/>
                <a:ea typeface="Calibri"/>
                <a:cs typeface="Calibri"/>
                <a:sym typeface="Calibri"/>
              </a:rPr>
              <a:t>Olomouc</a:t>
            </a:r>
            <a:endParaRPr dirty="0"/>
          </a:p>
          <a:p>
            <a:pPr>
              <a:buSzPts val="1600"/>
            </a:pPr>
            <a:endParaRPr sz="1600" dirty="0">
              <a:latin typeface="Calibri"/>
              <a:ea typeface="Calibri"/>
              <a:cs typeface="Calibri"/>
              <a:sym typeface="Calibri"/>
            </a:endParaRPr>
          </a:p>
        </p:txBody>
      </p:sp>
    </p:spTree>
    <p:extLst>
      <p:ext uri="{BB962C8B-B14F-4D97-AF65-F5344CB8AC3E}">
        <p14:creationId xmlns:p14="http://schemas.microsoft.com/office/powerpoint/2010/main" val="24807519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pPr algn="ctr"/>
            <a:r>
              <a:rPr lang="cs-CZ" sz="3600" b="1" dirty="0">
                <a:solidFill>
                  <a:srgbClr val="C00000"/>
                </a:solidFill>
                <a:latin typeface="+mn-lt"/>
              </a:rPr>
              <a:t>Model IS-LM</a:t>
            </a:r>
          </a:p>
        </p:txBody>
      </p:sp>
      <p:sp>
        <p:nvSpPr>
          <p:cNvPr id="98" name="Google Shape;98;p14"/>
          <p:cNvSpPr txBox="1">
            <a:spLocks noGrp="1"/>
          </p:cNvSpPr>
          <p:nvPr>
            <p:ph idx="1"/>
          </p:nvPr>
        </p:nvSpPr>
        <p:spPr>
          <a:xfrm>
            <a:off x="279400" y="1282392"/>
            <a:ext cx="8763000" cy="4843773"/>
          </a:xfrm>
          <a:prstGeom prst="rect">
            <a:avLst/>
          </a:prstGeom>
          <a:noFill/>
          <a:ln>
            <a:noFill/>
          </a:ln>
        </p:spPr>
        <p:txBody>
          <a:bodyPr spcFirstLastPara="1" wrap="square" lIns="91425" tIns="45700" rIns="91425" bIns="45700" anchor="t" anchorCtr="0">
            <a:normAutofit fontScale="77500" lnSpcReduction="20000"/>
          </a:bodyPr>
          <a:lstStyle/>
          <a:p>
            <a:pPr>
              <a:spcBef>
                <a:spcPts val="600"/>
              </a:spcBef>
            </a:pPr>
            <a:r>
              <a:rPr lang="cs-CZ" sz="3600" dirty="0"/>
              <a:t>Rozšíření modelu Důchod – Výdaje o trh peněz a finančních aktiv (vliv úrokové sazby i) </a:t>
            </a:r>
          </a:p>
          <a:p>
            <a:pPr>
              <a:spcBef>
                <a:spcPts val="600"/>
              </a:spcBef>
            </a:pPr>
            <a:r>
              <a:rPr lang="cs-CZ" sz="3600" dirty="0"/>
              <a:t>Poprvé zformulován Johnem R. </a:t>
            </a:r>
            <a:r>
              <a:rPr lang="cs-CZ" sz="3600" dirty="0" err="1"/>
              <a:t>Hicksem</a:t>
            </a:r>
            <a:r>
              <a:rPr lang="cs-CZ" sz="3600" dirty="0"/>
              <a:t> v klasické stati „Mr. </a:t>
            </a:r>
            <a:r>
              <a:rPr lang="cs-CZ" sz="3600" dirty="0" err="1"/>
              <a:t>Keynes</a:t>
            </a:r>
            <a:r>
              <a:rPr lang="cs-CZ" sz="3600" dirty="0"/>
              <a:t> and the </a:t>
            </a:r>
            <a:r>
              <a:rPr lang="cs-CZ" sz="3600" dirty="0" err="1"/>
              <a:t>Classics</a:t>
            </a:r>
            <a:r>
              <a:rPr lang="cs-CZ" sz="3600" dirty="0"/>
              <a:t>“ (1937) </a:t>
            </a:r>
          </a:p>
          <a:p>
            <a:pPr>
              <a:spcBef>
                <a:spcPts val="600"/>
              </a:spcBef>
            </a:pPr>
            <a:r>
              <a:rPr lang="cs-CZ" sz="3600" dirty="0"/>
              <a:t>Nejznámější ekonomický model 20. Století – základ moderní makroekonomie </a:t>
            </a:r>
          </a:p>
          <a:p>
            <a:pPr>
              <a:spcBef>
                <a:spcPts val="600"/>
              </a:spcBef>
            </a:pPr>
            <a:r>
              <a:rPr lang="cs-CZ" sz="3600" dirty="0"/>
              <a:t>Pomocí modelu IS-LM hledáme celkovou rovnováhu na trhu statků a služeb (IS), trhu peněz a trhu finančních aktiv (LM) </a:t>
            </a:r>
          </a:p>
          <a:p>
            <a:pPr>
              <a:spcBef>
                <a:spcPts val="600"/>
              </a:spcBef>
            </a:pPr>
            <a:r>
              <a:rPr lang="cs-CZ" sz="3600" dirty="0"/>
              <a:t>Model umožňuje analyzovat účinky fiskální a monetární politiky (každé zvlášť) na produkt a úrokovou míru </a:t>
            </a:r>
          </a:p>
          <a:p>
            <a:pPr>
              <a:spcBef>
                <a:spcPts val="600"/>
              </a:spcBef>
            </a:pPr>
            <a:r>
              <a:rPr lang="cs-CZ" sz="3600" dirty="0"/>
              <a:t>Založen na keynesiánských předpokladech </a:t>
            </a:r>
            <a:endParaRPr lang="cs-CZ" sz="3300" dirty="0">
              <a:latin typeface="Corbel" pitchFamily="34" charset="0"/>
            </a:endParaRPr>
          </a:p>
        </p:txBody>
      </p:sp>
    </p:spTree>
    <p:extLst>
      <p:ext uri="{BB962C8B-B14F-4D97-AF65-F5344CB8AC3E}">
        <p14:creationId xmlns:p14="http://schemas.microsoft.com/office/powerpoint/2010/main" val="23459631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7E40CDB-27F3-4AD7-8FEE-A33FDC23DBF3}"/>
              </a:ext>
            </a:extLst>
          </p:cNvPr>
          <p:cNvSpPr>
            <a:spLocks noGrp="1" noChangeArrowheads="1"/>
          </p:cNvSpPr>
          <p:nvPr>
            <p:ph type="title"/>
          </p:nvPr>
        </p:nvSpPr>
        <p:spPr/>
        <p:txBody>
          <a:bodyPr>
            <a:normAutofit/>
          </a:bodyPr>
          <a:lstStyle/>
          <a:p>
            <a:pPr algn="ctr"/>
            <a:r>
              <a:rPr lang="cs-CZ" altLang="cs-CZ" sz="3600" b="1" dirty="0">
                <a:solidFill>
                  <a:srgbClr val="C00000"/>
                </a:solidFill>
                <a:latin typeface="+mn-lt"/>
              </a:rPr>
              <a:t>Spotřební funkce</a:t>
            </a:r>
            <a:endParaRPr lang="en-US" altLang="cs-CZ" sz="3600" b="1" dirty="0">
              <a:solidFill>
                <a:srgbClr val="C00000"/>
              </a:solidFill>
              <a:latin typeface="+mn-lt"/>
            </a:endParaRPr>
          </a:p>
        </p:txBody>
      </p:sp>
      <p:sp>
        <p:nvSpPr>
          <p:cNvPr id="45060" name="Line 4">
            <a:extLst>
              <a:ext uri="{FF2B5EF4-FFF2-40B4-BE49-F238E27FC236}">
                <a16:creationId xmlns:a16="http://schemas.microsoft.com/office/drawing/2014/main" id="{66A277A5-614F-4D50-9FB6-C0BD06EA82EF}"/>
              </a:ext>
            </a:extLst>
          </p:cNvPr>
          <p:cNvSpPr>
            <a:spLocks noChangeShapeType="1"/>
          </p:cNvSpPr>
          <p:nvPr/>
        </p:nvSpPr>
        <p:spPr bwMode="auto">
          <a:xfrm>
            <a:off x="611188" y="2276477"/>
            <a:ext cx="0" cy="36734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endParaRPr>
          </a:p>
        </p:txBody>
      </p:sp>
      <p:sp>
        <p:nvSpPr>
          <p:cNvPr id="45061" name="Line 5">
            <a:extLst>
              <a:ext uri="{FF2B5EF4-FFF2-40B4-BE49-F238E27FC236}">
                <a16:creationId xmlns:a16="http://schemas.microsoft.com/office/drawing/2014/main" id="{7F344601-108C-484A-8894-4AC9F35A4330}"/>
              </a:ext>
            </a:extLst>
          </p:cNvPr>
          <p:cNvSpPr>
            <a:spLocks noChangeShapeType="1"/>
          </p:cNvSpPr>
          <p:nvPr/>
        </p:nvSpPr>
        <p:spPr bwMode="auto">
          <a:xfrm>
            <a:off x="611188" y="5949950"/>
            <a:ext cx="64817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endParaRPr>
          </a:p>
        </p:txBody>
      </p:sp>
      <p:sp>
        <p:nvSpPr>
          <p:cNvPr id="45062" name="Line 6">
            <a:extLst>
              <a:ext uri="{FF2B5EF4-FFF2-40B4-BE49-F238E27FC236}">
                <a16:creationId xmlns:a16="http://schemas.microsoft.com/office/drawing/2014/main" id="{3462E0D9-516B-4C8F-8432-4EA952E60E13}"/>
              </a:ext>
            </a:extLst>
          </p:cNvPr>
          <p:cNvSpPr>
            <a:spLocks noChangeShapeType="1"/>
          </p:cNvSpPr>
          <p:nvPr/>
        </p:nvSpPr>
        <p:spPr bwMode="auto">
          <a:xfrm flipV="1">
            <a:off x="611190" y="2492377"/>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endParaRPr>
          </a:p>
        </p:txBody>
      </p:sp>
      <p:sp>
        <p:nvSpPr>
          <p:cNvPr id="45063" name="Text Box 7">
            <a:extLst>
              <a:ext uri="{FF2B5EF4-FFF2-40B4-BE49-F238E27FC236}">
                <a16:creationId xmlns:a16="http://schemas.microsoft.com/office/drawing/2014/main" id="{43CA419C-615C-4F0B-A626-01141F5E853F}"/>
              </a:ext>
            </a:extLst>
          </p:cNvPr>
          <p:cNvSpPr txBox="1">
            <a:spLocks noChangeArrowheads="1"/>
          </p:cNvSpPr>
          <p:nvPr/>
        </p:nvSpPr>
        <p:spPr bwMode="auto">
          <a:xfrm>
            <a:off x="4067175" y="19891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rPr>
              <a:t>45</a:t>
            </a:r>
            <a:r>
              <a:rPr lang="en-US" altLang="cs-CZ" sz="1800" kern="1200">
                <a:solidFill>
                  <a:srgbClr val="292929"/>
                </a:solidFill>
                <a:ea typeface="+mn-ea"/>
                <a:cs typeface="Arial" panose="020B0604020202020204" pitchFamily="34" charset="0"/>
              </a:rPr>
              <a:t>°</a:t>
            </a:r>
            <a:r>
              <a:rPr lang="cs-CZ" altLang="cs-CZ" sz="1800" kern="1200">
                <a:solidFill>
                  <a:srgbClr val="292929"/>
                </a:solidFill>
                <a:ea typeface="+mn-ea"/>
                <a:cs typeface="Arial" panose="020B0604020202020204" pitchFamily="34" charset="0"/>
              </a:rPr>
              <a:t> (Y=C)</a:t>
            </a:r>
            <a:endParaRPr lang="en-US" altLang="cs-CZ" sz="1800" kern="1200">
              <a:solidFill>
                <a:srgbClr val="292929"/>
              </a:solidFill>
              <a:ea typeface="+mn-ea"/>
              <a:cs typeface="Arial" panose="020B0604020202020204" pitchFamily="34" charset="0"/>
            </a:endParaRPr>
          </a:p>
        </p:txBody>
      </p:sp>
      <p:sp>
        <p:nvSpPr>
          <p:cNvPr id="45064" name="Text Box 8">
            <a:extLst>
              <a:ext uri="{FF2B5EF4-FFF2-40B4-BE49-F238E27FC236}">
                <a16:creationId xmlns:a16="http://schemas.microsoft.com/office/drawing/2014/main" id="{26706624-4601-467A-8F74-33D020F4E1AC}"/>
              </a:ext>
            </a:extLst>
          </p:cNvPr>
          <p:cNvSpPr txBox="1">
            <a:spLocks noChangeArrowheads="1"/>
          </p:cNvSpPr>
          <p:nvPr/>
        </p:nvSpPr>
        <p:spPr bwMode="auto">
          <a:xfrm>
            <a:off x="179388" y="17732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2400" kern="1200">
                <a:solidFill>
                  <a:srgbClr val="292929"/>
                </a:solidFill>
                <a:ea typeface="+mn-ea"/>
              </a:rPr>
              <a:t>C</a:t>
            </a:r>
            <a:endParaRPr lang="en-US" altLang="cs-CZ" sz="2400" kern="1200">
              <a:solidFill>
                <a:srgbClr val="292929"/>
              </a:solidFill>
              <a:ea typeface="+mn-ea"/>
            </a:endParaRPr>
          </a:p>
        </p:txBody>
      </p:sp>
      <p:sp>
        <p:nvSpPr>
          <p:cNvPr id="45065" name="Text Box 9">
            <a:extLst>
              <a:ext uri="{FF2B5EF4-FFF2-40B4-BE49-F238E27FC236}">
                <a16:creationId xmlns:a16="http://schemas.microsoft.com/office/drawing/2014/main" id="{46C97A1E-9C28-4757-9CF8-FFE62ABFCEF5}"/>
              </a:ext>
            </a:extLst>
          </p:cNvPr>
          <p:cNvSpPr txBox="1">
            <a:spLocks noChangeArrowheads="1"/>
          </p:cNvSpPr>
          <p:nvPr/>
        </p:nvSpPr>
        <p:spPr bwMode="auto">
          <a:xfrm>
            <a:off x="7200705" y="5797551"/>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2400" kern="1200">
                <a:solidFill>
                  <a:srgbClr val="292929"/>
                </a:solidFill>
                <a:ea typeface="+mn-ea"/>
              </a:rPr>
              <a:t>Y</a:t>
            </a:r>
            <a:endParaRPr lang="en-US" altLang="cs-CZ" sz="2400" kern="1200">
              <a:solidFill>
                <a:srgbClr val="292929"/>
              </a:solidFill>
              <a:ea typeface="+mn-ea"/>
            </a:endParaRPr>
          </a:p>
        </p:txBody>
      </p:sp>
      <p:sp>
        <p:nvSpPr>
          <p:cNvPr id="45066" name="Line 10">
            <a:extLst>
              <a:ext uri="{FF2B5EF4-FFF2-40B4-BE49-F238E27FC236}">
                <a16:creationId xmlns:a16="http://schemas.microsoft.com/office/drawing/2014/main" id="{EF13B92A-5BB3-42EE-BD23-7331FF2A6D13}"/>
              </a:ext>
            </a:extLst>
          </p:cNvPr>
          <p:cNvSpPr>
            <a:spLocks noChangeShapeType="1"/>
          </p:cNvSpPr>
          <p:nvPr/>
        </p:nvSpPr>
        <p:spPr bwMode="auto">
          <a:xfrm flipV="1">
            <a:off x="611190" y="3213102"/>
            <a:ext cx="4968875" cy="1439863"/>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endParaRPr>
          </a:p>
        </p:txBody>
      </p:sp>
      <p:sp>
        <p:nvSpPr>
          <p:cNvPr id="45067" name="Line 11">
            <a:extLst>
              <a:ext uri="{FF2B5EF4-FFF2-40B4-BE49-F238E27FC236}">
                <a16:creationId xmlns:a16="http://schemas.microsoft.com/office/drawing/2014/main" id="{2EC030FF-C922-413B-A47B-69527D323C2A}"/>
              </a:ext>
            </a:extLst>
          </p:cNvPr>
          <p:cNvSpPr>
            <a:spLocks noChangeShapeType="1"/>
          </p:cNvSpPr>
          <p:nvPr/>
        </p:nvSpPr>
        <p:spPr bwMode="auto">
          <a:xfrm flipV="1">
            <a:off x="611188" y="4581527"/>
            <a:ext cx="5256212" cy="1368425"/>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endParaRPr>
          </a:p>
        </p:txBody>
      </p:sp>
      <p:sp>
        <p:nvSpPr>
          <p:cNvPr id="45068" name="Text Box 12">
            <a:extLst>
              <a:ext uri="{FF2B5EF4-FFF2-40B4-BE49-F238E27FC236}">
                <a16:creationId xmlns:a16="http://schemas.microsoft.com/office/drawing/2014/main" id="{62305274-D510-46AF-9915-BC463471D9FC}"/>
              </a:ext>
            </a:extLst>
          </p:cNvPr>
          <p:cNvSpPr txBox="1">
            <a:spLocks noChangeArrowheads="1"/>
          </p:cNvSpPr>
          <p:nvPr/>
        </p:nvSpPr>
        <p:spPr bwMode="auto">
          <a:xfrm>
            <a:off x="5724527" y="28527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rPr>
              <a:t>C=C</a:t>
            </a:r>
            <a:r>
              <a:rPr lang="cs-CZ" altLang="cs-CZ" sz="1800" b="1" kern="1200" baseline="-25000">
                <a:solidFill>
                  <a:srgbClr val="292929"/>
                </a:solidFill>
                <a:ea typeface="+mn-ea"/>
              </a:rPr>
              <a:t>A</a:t>
            </a:r>
            <a:r>
              <a:rPr lang="cs-CZ" altLang="cs-CZ" sz="1800" b="1" kern="1200">
                <a:solidFill>
                  <a:srgbClr val="292929"/>
                </a:solidFill>
                <a:ea typeface="+mn-ea"/>
              </a:rPr>
              <a:t>+mpc*Y</a:t>
            </a:r>
            <a:endParaRPr lang="en-US" altLang="cs-CZ" sz="1800" b="1" kern="1200">
              <a:solidFill>
                <a:srgbClr val="292929"/>
              </a:solidFill>
              <a:ea typeface="+mn-ea"/>
            </a:endParaRPr>
          </a:p>
        </p:txBody>
      </p:sp>
      <p:sp>
        <p:nvSpPr>
          <p:cNvPr id="45069" name="Text Box 13">
            <a:extLst>
              <a:ext uri="{FF2B5EF4-FFF2-40B4-BE49-F238E27FC236}">
                <a16:creationId xmlns:a16="http://schemas.microsoft.com/office/drawing/2014/main" id="{1951205B-D223-4F61-86E1-6F023C367831}"/>
              </a:ext>
            </a:extLst>
          </p:cNvPr>
          <p:cNvSpPr txBox="1">
            <a:spLocks noChangeArrowheads="1"/>
          </p:cNvSpPr>
          <p:nvPr/>
        </p:nvSpPr>
        <p:spPr bwMode="auto">
          <a:xfrm>
            <a:off x="6011863" y="4149727"/>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292929"/>
                </a:solidFill>
                <a:ea typeface="+mn-ea"/>
              </a:rPr>
              <a:t>C=mpc*Y</a:t>
            </a:r>
            <a:endParaRPr lang="en-US" altLang="cs-CZ" sz="1800" b="1" kern="1200">
              <a:solidFill>
                <a:srgbClr val="292929"/>
              </a:solidFill>
              <a:ea typeface="+mn-ea"/>
            </a:endParaRPr>
          </a:p>
        </p:txBody>
      </p:sp>
      <p:sp>
        <p:nvSpPr>
          <p:cNvPr id="45070" name="Line 14">
            <a:extLst>
              <a:ext uri="{FF2B5EF4-FFF2-40B4-BE49-F238E27FC236}">
                <a16:creationId xmlns:a16="http://schemas.microsoft.com/office/drawing/2014/main" id="{8E5C67D4-1605-43B7-AF16-66739F018D4D}"/>
              </a:ext>
            </a:extLst>
          </p:cNvPr>
          <p:cNvSpPr>
            <a:spLocks noChangeShapeType="1"/>
          </p:cNvSpPr>
          <p:nvPr/>
        </p:nvSpPr>
        <p:spPr bwMode="auto">
          <a:xfrm>
            <a:off x="395288" y="4652965"/>
            <a:ext cx="0" cy="1296987"/>
          </a:xfrm>
          <a:prstGeom prst="line">
            <a:avLst/>
          </a:prstGeom>
          <a:noFill/>
          <a:ln w="317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endParaRPr>
          </a:p>
        </p:txBody>
      </p:sp>
      <p:sp>
        <p:nvSpPr>
          <p:cNvPr id="45071" name="Line 15">
            <a:extLst>
              <a:ext uri="{FF2B5EF4-FFF2-40B4-BE49-F238E27FC236}">
                <a16:creationId xmlns:a16="http://schemas.microsoft.com/office/drawing/2014/main" id="{CCAD62EE-E241-492D-8D9B-692065E5E5CC}"/>
              </a:ext>
            </a:extLst>
          </p:cNvPr>
          <p:cNvSpPr>
            <a:spLocks noChangeShapeType="1"/>
          </p:cNvSpPr>
          <p:nvPr/>
        </p:nvSpPr>
        <p:spPr bwMode="auto">
          <a:xfrm>
            <a:off x="3708400" y="2924177"/>
            <a:ext cx="0" cy="792163"/>
          </a:xfrm>
          <a:prstGeom prst="line">
            <a:avLst/>
          </a:prstGeom>
          <a:noFill/>
          <a:ln w="25400">
            <a:solidFill>
              <a:srgbClr val="00B05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endParaRPr>
          </a:p>
        </p:txBody>
      </p:sp>
      <p:sp>
        <p:nvSpPr>
          <p:cNvPr id="45072" name="Line 16">
            <a:extLst>
              <a:ext uri="{FF2B5EF4-FFF2-40B4-BE49-F238E27FC236}">
                <a16:creationId xmlns:a16="http://schemas.microsoft.com/office/drawing/2014/main" id="{D8DE58AB-DC37-4D7B-943C-6804FA6D31FF}"/>
              </a:ext>
            </a:extLst>
          </p:cNvPr>
          <p:cNvSpPr>
            <a:spLocks noChangeShapeType="1"/>
          </p:cNvSpPr>
          <p:nvPr/>
        </p:nvSpPr>
        <p:spPr bwMode="auto">
          <a:xfrm>
            <a:off x="3708400" y="3789365"/>
            <a:ext cx="0" cy="2160587"/>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ClrTx/>
              <a:defRPr/>
            </a:pPr>
            <a:endParaRPr lang="cs-CZ" sz="1800" kern="1200">
              <a:solidFill>
                <a:srgbClr val="292929"/>
              </a:solidFill>
              <a:latin typeface="Arial" panose="020B0604020202020204" pitchFamily="34" charset="0"/>
              <a:ea typeface="+mn-ea"/>
            </a:endParaRPr>
          </a:p>
        </p:txBody>
      </p:sp>
      <p:sp>
        <p:nvSpPr>
          <p:cNvPr id="45073" name="Text Box 17">
            <a:extLst>
              <a:ext uri="{FF2B5EF4-FFF2-40B4-BE49-F238E27FC236}">
                <a16:creationId xmlns:a16="http://schemas.microsoft.com/office/drawing/2014/main" id="{4663B261-35F9-4007-B51D-92B82A6C1D5E}"/>
              </a:ext>
            </a:extLst>
          </p:cNvPr>
          <p:cNvSpPr txBox="1">
            <a:spLocks noChangeArrowheads="1"/>
          </p:cNvSpPr>
          <p:nvPr/>
        </p:nvSpPr>
        <p:spPr bwMode="auto">
          <a:xfrm>
            <a:off x="179388" y="4149727"/>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rPr>
              <a:t>C</a:t>
            </a:r>
            <a:r>
              <a:rPr lang="cs-CZ" altLang="cs-CZ" sz="1800" kern="1200" baseline="-25000">
                <a:solidFill>
                  <a:srgbClr val="292929"/>
                </a:solidFill>
                <a:ea typeface="+mn-ea"/>
              </a:rPr>
              <a:t>A</a:t>
            </a:r>
            <a:endParaRPr lang="en-US" altLang="cs-CZ" sz="1800" kern="1200" baseline="-25000">
              <a:solidFill>
                <a:srgbClr val="292929"/>
              </a:solidFill>
              <a:ea typeface="+mn-ea"/>
            </a:endParaRPr>
          </a:p>
        </p:txBody>
      </p:sp>
      <p:sp>
        <p:nvSpPr>
          <p:cNvPr id="17" name="Šipka doprava 16">
            <a:extLst>
              <a:ext uri="{FF2B5EF4-FFF2-40B4-BE49-F238E27FC236}">
                <a16:creationId xmlns:a16="http://schemas.microsoft.com/office/drawing/2014/main" id="{603E3B1D-56C5-40C9-839F-9CDE3458AE52}"/>
              </a:ext>
            </a:extLst>
          </p:cNvPr>
          <p:cNvSpPr/>
          <p:nvPr/>
        </p:nvSpPr>
        <p:spPr>
          <a:xfrm rot="3428043">
            <a:off x="1413671" y="3374232"/>
            <a:ext cx="12144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Tx/>
              <a:defRPr/>
            </a:pPr>
            <a:endParaRPr lang="cs-CZ" sz="1800" kern="1200">
              <a:solidFill>
                <a:srgbClr val="FFFFFF"/>
              </a:solidFill>
              <a:latin typeface="Arial"/>
            </a:endParaRPr>
          </a:p>
        </p:txBody>
      </p:sp>
      <p:sp>
        <p:nvSpPr>
          <p:cNvPr id="18" name="TextovéPole 17">
            <a:extLst>
              <a:ext uri="{FF2B5EF4-FFF2-40B4-BE49-F238E27FC236}">
                <a16:creationId xmlns:a16="http://schemas.microsoft.com/office/drawing/2014/main" id="{6B50418E-52FD-4A54-9372-0E05C9FA7B08}"/>
              </a:ext>
            </a:extLst>
          </p:cNvPr>
          <p:cNvSpPr txBox="1">
            <a:spLocks noChangeArrowheads="1"/>
          </p:cNvSpPr>
          <p:nvPr/>
        </p:nvSpPr>
        <p:spPr bwMode="auto">
          <a:xfrm>
            <a:off x="857250" y="1785938"/>
            <a:ext cx="2571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kern="1200" dirty="0">
                <a:solidFill>
                  <a:srgbClr val="292929"/>
                </a:solidFill>
                <a:ea typeface="+mn-ea"/>
              </a:rPr>
              <a:t>Do tohoto bodu je spotřeba vyšší než disponibilní důchod. </a:t>
            </a:r>
          </a:p>
        </p:txBody>
      </p:sp>
      <p:sp>
        <p:nvSpPr>
          <p:cNvPr id="19" name="TextovéPole 18">
            <a:extLst>
              <a:ext uri="{FF2B5EF4-FFF2-40B4-BE49-F238E27FC236}">
                <a16:creationId xmlns:a16="http://schemas.microsoft.com/office/drawing/2014/main" id="{A258DC8F-58B9-4E09-AF0D-11C6E4E7C960}"/>
              </a:ext>
            </a:extLst>
          </p:cNvPr>
          <p:cNvSpPr txBox="1">
            <a:spLocks noChangeArrowheads="1"/>
          </p:cNvSpPr>
          <p:nvPr/>
        </p:nvSpPr>
        <p:spPr bwMode="auto">
          <a:xfrm>
            <a:off x="4286252" y="4500563"/>
            <a:ext cx="4143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b="1" kern="1200" dirty="0">
                <a:solidFill>
                  <a:srgbClr val="292929"/>
                </a:solidFill>
                <a:ea typeface="+mn-ea"/>
              </a:rPr>
              <a:t>Jak by vypadala křivka, kdybychom neměli žádné autonomní výdaje?  </a:t>
            </a:r>
          </a:p>
        </p:txBody>
      </p:sp>
      <p:sp>
        <p:nvSpPr>
          <p:cNvPr id="20" name="TextovéPole 19">
            <a:extLst>
              <a:ext uri="{FF2B5EF4-FFF2-40B4-BE49-F238E27FC236}">
                <a16:creationId xmlns:a16="http://schemas.microsoft.com/office/drawing/2014/main" id="{46C00A86-3526-4DCF-9E28-1816709C5159}"/>
              </a:ext>
            </a:extLst>
          </p:cNvPr>
          <p:cNvSpPr txBox="1">
            <a:spLocks noChangeArrowheads="1"/>
          </p:cNvSpPr>
          <p:nvPr/>
        </p:nvSpPr>
        <p:spPr bwMode="auto">
          <a:xfrm>
            <a:off x="3786190" y="300037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b="1" kern="1200">
                <a:solidFill>
                  <a:srgbClr val="009900"/>
                </a:solidFill>
                <a:ea typeface="+mn-ea"/>
              </a:rPr>
              <a:t>ÚSPORY</a:t>
            </a:r>
          </a:p>
        </p:txBody>
      </p:sp>
      <p:sp>
        <p:nvSpPr>
          <p:cNvPr id="21" name="TextovéPole 20">
            <a:extLst>
              <a:ext uri="{FF2B5EF4-FFF2-40B4-BE49-F238E27FC236}">
                <a16:creationId xmlns:a16="http://schemas.microsoft.com/office/drawing/2014/main" id="{F4A07AAC-212B-475C-9222-45F7624979E0}"/>
              </a:ext>
            </a:extLst>
          </p:cNvPr>
          <p:cNvSpPr txBox="1">
            <a:spLocks noChangeArrowheads="1"/>
          </p:cNvSpPr>
          <p:nvPr/>
        </p:nvSpPr>
        <p:spPr bwMode="auto">
          <a:xfrm>
            <a:off x="2143125" y="4572000"/>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b="1" kern="1200">
                <a:solidFill>
                  <a:srgbClr val="FF0000"/>
                </a:solidFill>
                <a:ea typeface="+mn-ea"/>
              </a:rPr>
              <a:t>SPOTŘEBA</a:t>
            </a:r>
          </a:p>
        </p:txBody>
      </p:sp>
      <p:sp>
        <p:nvSpPr>
          <p:cNvPr id="7193" name="Text Box 25">
            <a:extLst>
              <a:ext uri="{FF2B5EF4-FFF2-40B4-BE49-F238E27FC236}">
                <a16:creationId xmlns:a16="http://schemas.microsoft.com/office/drawing/2014/main" id="{0B14E4B0-2CE6-486B-9DDF-13F68869F6BB}"/>
              </a:ext>
            </a:extLst>
          </p:cNvPr>
          <p:cNvSpPr txBox="1">
            <a:spLocks noChangeArrowheads="1"/>
          </p:cNvSpPr>
          <p:nvPr/>
        </p:nvSpPr>
        <p:spPr bwMode="auto">
          <a:xfrm>
            <a:off x="190500" y="6168679"/>
            <a:ext cx="849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dirty="0">
                <a:solidFill>
                  <a:srgbClr val="292929"/>
                </a:solidFill>
                <a:ea typeface="+mn-ea"/>
              </a:rPr>
              <a:t>C</a:t>
            </a:r>
            <a:r>
              <a:rPr lang="cs-CZ" altLang="cs-CZ" sz="1800" b="1" kern="1200" baseline="-25000" dirty="0">
                <a:solidFill>
                  <a:srgbClr val="292929"/>
                </a:solidFill>
                <a:ea typeface="+mn-ea"/>
              </a:rPr>
              <a:t>A</a:t>
            </a:r>
            <a:r>
              <a:rPr lang="cs-CZ" altLang="cs-CZ" sz="1800" b="1" kern="1200" dirty="0">
                <a:solidFill>
                  <a:srgbClr val="292929"/>
                </a:solidFill>
                <a:ea typeface="+mn-ea"/>
              </a:rPr>
              <a:t>= autonomní spotřeba, tj. spotřeba, která nezávisí na výši důchodu</a:t>
            </a:r>
            <a:endParaRPr lang="en-US" altLang="cs-CZ" sz="1800" b="1" kern="1200" dirty="0">
              <a:solidFill>
                <a:srgbClr val="292929"/>
              </a:solidFill>
              <a:ea typeface="+mn-ea"/>
            </a:endParaRPr>
          </a:p>
        </p:txBody>
      </p:sp>
    </p:spTree>
    <p:extLst>
      <p:ext uri="{BB962C8B-B14F-4D97-AF65-F5344CB8AC3E}">
        <p14:creationId xmlns:p14="http://schemas.microsoft.com/office/powerpoint/2010/main" val="21433287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2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2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45066"/>
                                        </p:tgtEl>
                                        <p:attrNameLst>
                                          <p:attrName>style.visibility</p:attrName>
                                        </p:attrNameLst>
                                      </p:cBhvr>
                                      <p:to>
                                        <p:strVal val="visible"/>
                                      </p:to>
                                    </p:set>
                                    <p:animEffect transition="in" filter="wipe(down)">
                                      <p:cBhvr>
                                        <p:cTn id="43" dur="2000"/>
                                        <p:tgtEl>
                                          <p:spTgt spid="4506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5068"/>
                                        </p:tgtEl>
                                        <p:attrNameLst>
                                          <p:attrName>style.visibility</p:attrName>
                                        </p:attrNameLst>
                                      </p:cBhvr>
                                      <p:to>
                                        <p:strVal val="visible"/>
                                      </p:to>
                                    </p:set>
                                    <p:animEffect transition="in" filter="wipe(down)">
                                      <p:cBhvr>
                                        <p:cTn id="46" dur="2000"/>
                                        <p:tgtEl>
                                          <p:spTgt spid="4506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8" presetClass="entr" presetSubtype="0" accel="50000" fill="hold" grpId="0" nodeType="clickEffect">
                                  <p:stCondLst>
                                    <p:cond delay="0"/>
                                  </p:stCondLst>
                                  <p:iterate type="lt">
                                    <p:tmPct val="50000"/>
                                  </p:iterate>
                                  <p:childTnLst>
                                    <p:set>
                                      <p:cBhvr>
                                        <p:cTn id="55" dur="1" fill="hold">
                                          <p:stCondLst>
                                            <p:cond delay="0"/>
                                          </p:stCondLst>
                                        </p:cTn>
                                        <p:tgtEl>
                                          <p:spTgt spid="45073"/>
                                        </p:tgtEl>
                                        <p:attrNameLst>
                                          <p:attrName>style.visibility</p:attrName>
                                        </p:attrNameLst>
                                      </p:cBhvr>
                                      <p:to>
                                        <p:strVal val="visible"/>
                                      </p:to>
                                    </p:set>
                                    <p:set>
                                      <p:cBhvr>
                                        <p:cTn id="56" dur="455" fill="hold">
                                          <p:stCondLst>
                                            <p:cond delay="0"/>
                                          </p:stCondLst>
                                        </p:cTn>
                                        <p:tgtEl>
                                          <p:spTgt spid="45073"/>
                                        </p:tgtEl>
                                        <p:attrNameLst>
                                          <p:attrName>style.rotation</p:attrName>
                                        </p:attrNameLst>
                                      </p:cBhvr>
                                      <p:to>
                                        <p:strVal val="-45.0"/>
                                      </p:to>
                                    </p:set>
                                    <p:anim calcmode="lin" valueType="num">
                                      <p:cBhvr>
                                        <p:cTn id="57" dur="455" fill="hold">
                                          <p:stCondLst>
                                            <p:cond delay="455"/>
                                          </p:stCondLst>
                                        </p:cTn>
                                        <p:tgtEl>
                                          <p:spTgt spid="45073"/>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45073"/>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45073"/>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45073"/>
                                        </p:tgtEl>
                                        <p:attrNameLst>
                                          <p:attrName>ppt_y</p:attrName>
                                        </p:attrNameLst>
                                      </p:cBhvr>
                                      <p:tavLst>
                                        <p:tav tm="0">
                                          <p:val>
                                            <p:strVal val="#ppt_y-(0.354*#ppt_w-0.172*#ppt_h)"/>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193"/>
                                        </p:tgtEl>
                                        <p:attrNameLst>
                                          <p:attrName>style.visibility</p:attrName>
                                        </p:attrNameLst>
                                      </p:cBhvr>
                                      <p:to>
                                        <p:strVal val="visible"/>
                                      </p:to>
                                    </p:set>
                                    <p:anim calcmode="lin" valueType="num">
                                      <p:cBhvr additive="base">
                                        <p:cTn id="65" dur="500" fill="hold"/>
                                        <p:tgtEl>
                                          <p:spTgt spid="7193"/>
                                        </p:tgtEl>
                                        <p:attrNameLst>
                                          <p:attrName>ppt_x</p:attrName>
                                        </p:attrNameLst>
                                      </p:cBhvr>
                                      <p:tavLst>
                                        <p:tav tm="0">
                                          <p:val>
                                            <p:strVal val="#ppt_x"/>
                                          </p:val>
                                        </p:tav>
                                        <p:tav tm="100000">
                                          <p:val>
                                            <p:strVal val="#ppt_x"/>
                                          </p:val>
                                        </p:tav>
                                      </p:tavLst>
                                    </p:anim>
                                    <p:anim calcmode="lin" valueType="num">
                                      <p:cBhvr additive="base">
                                        <p:cTn id="66" dur="500" fill="hold"/>
                                        <p:tgtEl>
                                          <p:spTgt spid="7193"/>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linds(horizontal)">
                                      <p:cBhvr>
                                        <p:cTn id="71" dur="500"/>
                                        <p:tgtEl>
                                          <p:spTgt spid="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checkerboard(across)">
                                      <p:cBhvr>
                                        <p:cTn id="76" dur="500"/>
                                        <p:tgtEl>
                                          <p:spTgt spid="1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4" presetClass="emph" presetSubtype="0" fill="hold" grpId="1" nodeType="clickEffect">
                                  <p:stCondLst>
                                    <p:cond delay="0"/>
                                  </p:stCondLst>
                                  <p:childTnLst>
                                    <p:animClr clrSpc="hsl" dir="cw">
                                      <p:cBhvr override="childStyle">
                                        <p:cTn id="80" dur="500" fill="hold"/>
                                        <p:tgtEl>
                                          <p:spTgt spid="17"/>
                                        </p:tgtEl>
                                        <p:attrNameLst>
                                          <p:attrName>style.color</p:attrName>
                                        </p:attrNameLst>
                                      </p:cBhvr>
                                      <p:by>
                                        <p:hsl h="0" s="-12549" l="-25098"/>
                                      </p:by>
                                    </p:animClr>
                                    <p:animClr clrSpc="hsl" dir="cw">
                                      <p:cBhvr>
                                        <p:cTn id="81" dur="500" fill="hold"/>
                                        <p:tgtEl>
                                          <p:spTgt spid="17"/>
                                        </p:tgtEl>
                                        <p:attrNameLst>
                                          <p:attrName>fillcolor</p:attrName>
                                        </p:attrNameLst>
                                      </p:cBhvr>
                                      <p:by>
                                        <p:hsl h="0" s="-12549" l="-25098"/>
                                      </p:by>
                                    </p:animClr>
                                    <p:animClr clrSpc="hsl" dir="cw">
                                      <p:cBhvr>
                                        <p:cTn id="82" dur="500" fill="hold"/>
                                        <p:tgtEl>
                                          <p:spTgt spid="17"/>
                                        </p:tgtEl>
                                        <p:attrNameLst>
                                          <p:attrName>stroke.color</p:attrName>
                                        </p:attrNameLst>
                                      </p:cBhvr>
                                      <p:by>
                                        <p:hsl h="0" s="-12549" l="-25098"/>
                                      </p:by>
                                    </p:animClr>
                                    <p:set>
                                      <p:cBhvr>
                                        <p:cTn id="83" dur="500" fill="hold"/>
                                        <p:tgtEl>
                                          <p:spTgt spid="17"/>
                                        </p:tgtEl>
                                        <p:attrNameLst>
                                          <p:attrName>fill.type</p:attrName>
                                        </p:attrNameLst>
                                      </p:cBhvr>
                                      <p:to>
                                        <p:strVal val="solid"/>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ntr" presetSubtype="16"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diamond(in)">
                                      <p:cBhvr>
                                        <p:cTn id="88" dur="2000"/>
                                        <p:tgtEl>
                                          <p:spTgt spid="1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xit" presetSubtype="4" fill="hold" grpId="1" nodeType="clickEffect">
                                  <p:stCondLst>
                                    <p:cond delay="0"/>
                                  </p:stCondLst>
                                  <p:childTnLst>
                                    <p:anim calcmode="lin" valueType="num">
                                      <p:cBhvr additive="base">
                                        <p:cTn id="92" dur="500"/>
                                        <p:tgtEl>
                                          <p:spTgt spid="19"/>
                                        </p:tgtEl>
                                        <p:attrNameLst>
                                          <p:attrName>ppt_x</p:attrName>
                                        </p:attrNameLst>
                                      </p:cBhvr>
                                      <p:tavLst>
                                        <p:tav tm="0">
                                          <p:val>
                                            <p:strVal val="ppt_x"/>
                                          </p:val>
                                        </p:tav>
                                        <p:tav tm="100000">
                                          <p:val>
                                            <p:strVal val="ppt_x"/>
                                          </p:val>
                                        </p:tav>
                                      </p:tavLst>
                                    </p:anim>
                                    <p:anim calcmode="lin" valueType="num">
                                      <p:cBhvr additive="base">
                                        <p:cTn id="93" dur="500"/>
                                        <p:tgtEl>
                                          <p:spTgt spid="19"/>
                                        </p:tgtEl>
                                        <p:attrNameLst>
                                          <p:attrName>ppt_y</p:attrName>
                                        </p:attrNameLst>
                                      </p:cBhvr>
                                      <p:tavLst>
                                        <p:tav tm="0">
                                          <p:val>
                                            <p:strVal val="ppt_y"/>
                                          </p:val>
                                        </p:tav>
                                        <p:tav tm="100000">
                                          <p:val>
                                            <p:strVal val="1+ppt_h/2"/>
                                          </p:val>
                                        </p:tav>
                                      </p:tavLst>
                                    </p:anim>
                                    <p:set>
                                      <p:cBhvr>
                                        <p:cTn id="94" dur="1" fill="hold">
                                          <p:stCondLst>
                                            <p:cond delay="499"/>
                                          </p:stCondLst>
                                        </p:cTn>
                                        <p:tgtEl>
                                          <p:spTgt spid="19"/>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4" fill="hold" nodeType="clickEffect">
                                  <p:stCondLst>
                                    <p:cond delay="0"/>
                                  </p:stCondLst>
                                  <p:childTnLst>
                                    <p:set>
                                      <p:cBhvr>
                                        <p:cTn id="98" dur="1" fill="hold">
                                          <p:stCondLst>
                                            <p:cond delay="0"/>
                                          </p:stCondLst>
                                        </p:cTn>
                                        <p:tgtEl>
                                          <p:spTgt spid="45067"/>
                                        </p:tgtEl>
                                        <p:attrNameLst>
                                          <p:attrName>style.visibility</p:attrName>
                                        </p:attrNameLst>
                                      </p:cBhvr>
                                      <p:to>
                                        <p:strVal val="visible"/>
                                      </p:to>
                                    </p:set>
                                    <p:animEffect transition="in" filter="wipe(down)">
                                      <p:cBhvr>
                                        <p:cTn id="99" dur="2000"/>
                                        <p:tgtEl>
                                          <p:spTgt spid="4506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5069"/>
                                        </p:tgtEl>
                                        <p:attrNameLst>
                                          <p:attrName>style.visibility</p:attrName>
                                        </p:attrNameLst>
                                      </p:cBhvr>
                                      <p:to>
                                        <p:strVal val="visible"/>
                                      </p:to>
                                    </p:set>
                                    <p:animEffect transition="in" filter="wipe(down)">
                                      <p:cBhvr>
                                        <p:cTn id="102" dur="2000"/>
                                        <p:tgtEl>
                                          <p:spTgt spid="4506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nodeType="clickEffect">
                                  <p:stCondLst>
                                    <p:cond delay="0"/>
                                  </p:stCondLst>
                                  <p:childTnLst>
                                    <p:set>
                                      <p:cBhvr>
                                        <p:cTn id="106" dur="1" fill="hold">
                                          <p:stCondLst>
                                            <p:cond delay="0"/>
                                          </p:stCondLst>
                                        </p:cTn>
                                        <p:tgtEl>
                                          <p:spTgt spid="45071"/>
                                        </p:tgtEl>
                                        <p:attrNameLst>
                                          <p:attrName>style.visibility</p:attrName>
                                        </p:attrNameLst>
                                      </p:cBhvr>
                                      <p:to>
                                        <p:strVal val="visible"/>
                                      </p:to>
                                    </p:set>
                                    <p:animEffect transition="in" filter="wipe(down)">
                                      <p:cBhvr>
                                        <p:cTn id="107" dur="2000"/>
                                        <p:tgtEl>
                                          <p:spTgt spid="4507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8" presetClass="entr" presetSubtype="0" accel="50000" fill="hold" grpId="0" nodeType="clickEffect">
                                  <p:stCondLst>
                                    <p:cond delay="0"/>
                                  </p:stCondLst>
                                  <p:iterate type="lt">
                                    <p:tmPct val="50000"/>
                                  </p:iterate>
                                  <p:childTnLst>
                                    <p:set>
                                      <p:cBhvr>
                                        <p:cTn id="111" dur="1" fill="hold">
                                          <p:stCondLst>
                                            <p:cond delay="0"/>
                                          </p:stCondLst>
                                        </p:cTn>
                                        <p:tgtEl>
                                          <p:spTgt spid="20"/>
                                        </p:tgtEl>
                                        <p:attrNameLst>
                                          <p:attrName>style.visibility</p:attrName>
                                        </p:attrNameLst>
                                      </p:cBhvr>
                                      <p:to>
                                        <p:strVal val="visible"/>
                                      </p:to>
                                    </p:set>
                                    <p:set>
                                      <p:cBhvr>
                                        <p:cTn id="112" dur="455" fill="hold">
                                          <p:stCondLst>
                                            <p:cond delay="0"/>
                                          </p:stCondLst>
                                        </p:cTn>
                                        <p:tgtEl>
                                          <p:spTgt spid="20"/>
                                        </p:tgtEl>
                                        <p:attrNameLst>
                                          <p:attrName>style.rotation</p:attrName>
                                        </p:attrNameLst>
                                      </p:cBhvr>
                                      <p:to>
                                        <p:strVal val="-45.0"/>
                                      </p:to>
                                    </p:set>
                                    <p:anim calcmode="lin" valueType="num">
                                      <p:cBhvr>
                                        <p:cTn id="113"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114"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15"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6"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nodeType="clickEffect">
                                  <p:stCondLst>
                                    <p:cond delay="0"/>
                                  </p:stCondLst>
                                  <p:childTnLst>
                                    <p:set>
                                      <p:cBhvr>
                                        <p:cTn id="120" dur="1" fill="hold">
                                          <p:stCondLst>
                                            <p:cond delay="0"/>
                                          </p:stCondLst>
                                        </p:cTn>
                                        <p:tgtEl>
                                          <p:spTgt spid="45072"/>
                                        </p:tgtEl>
                                        <p:attrNameLst>
                                          <p:attrName>style.visibility</p:attrName>
                                        </p:attrNameLst>
                                      </p:cBhvr>
                                      <p:to>
                                        <p:strVal val="visible"/>
                                      </p:to>
                                    </p:set>
                                    <p:animEffect transition="in" filter="wipe(down)">
                                      <p:cBhvr>
                                        <p:cTn id="121" dur="2000"/>
                                        <p:tgtEl>
                                          <p:spTgt spid="4507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8" presetClass="entr" presetSubtype="0" accel="50000" fill="hold" grpId="0" nodeType="clickEffect">
                                  <p:stCondLst>
                                    <p:cond delay="0"/>
                                  </p:stCondLst>
                                  <p:iterate type="lt">
                                    <p:tmPct val="50000"/>
                                  </p:iterate>
                                  <p:childTnLst>
                                    <p:set>
                                      <p:cBhvr>
                                        <p:cTn id="125" dur="1" fill="hold">
                                          <p:stCondLst>
                                            <p:cond delay="0"/>
                                          </p:stCondLst>
                                        </p:cTn>
                                        <p:tgtEl>
                                          <p:spTgt spid="21"/>
                                        </p:tgtEl>
                                        <p:attrNameLst>
                                          <p:attrName>style.visibility</p:attrName>
                                        </p:attrNameLst>
                                      </p:cBhvr>
                                      <p:to>
                                        <p:strVal val="visible"/>
                                      </p:to>
                                    </p:set>
                                    <p:set>
                                      <p:cBhvr>
                                        <p:cTn id="126" dur="455" fill="hold">
                                          <p:stCondLst>
                                            <p:cond delay="0"/>
                                          </p:stCondLst>
                                        </p:cTn>
                                        <p:tgtEl>
                                          <p:spTgt spid="21"/>
                                        </p:tgtEl>
                                        <p:attrNameLst>
                                          <p:attrName>style.rotation</p:attrName>
                                        </p:attrNameLst>
                                      </p:cBhvr>
                                      <p:to>
                                        <p:strVal val="-45.0"/>
                                      </p:to>
                                    </p:set>
                                    <p:anim calcmode="lin" valueType="num">
                                      <p:cBhvr>
                                        <p:cTn id="127"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128"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129"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130"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p:bldP spid="45065" grpId="0"/>
      <p:bldP spid="45068" grpId="0"/>
      <p:bldP spid="45069" grpId="0"/>
      <p:bldP spid="45073" grpId="0"/>
      <p:bldP spid="17" grpId="0" animBg="1"/>
      <p:bldP spid="17" grpId="1" animBg="1"/>
      <p:bldP spid="18" grpId="0"/>
      <p:bldP spid="19" grpId="0"/>
      <p:bldP spid="19" grpId="1"/>
      <p:bldP spid="20" grpId="0"/>
      <p:bldP spid="21" grpId="0"/>
      <p:bldP spid="719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pPr algn="ctr"/>
            <a:r>
              <a:rPr lang="cs-CZ" sz="3600" b="1" dirty="0">
                <a:solidFill>
                  <a:srgbClr val="C00000"/>
                </a:solidFill>
                <a:latin typeface="+mn-lt"/>
              </a:rPr>
              <a:t>Předpoklady modelu IS-LM</a:t>
            </a:r>
          </a:p>
        </p:txBody>
      </p:sp>
      <p:sp>
        <p:nvSpPr>
          <p:cNvPr id="98" name="Google Shape;98;p14"/>
          <p:cNvSpPr txBox="1">
            <a:spLocks noGrp="1"/>
          </p:cNvSpPr>
          <p:nvPr>
            <p:ph idx="1"/>
          </p:nvPr>
        </p:nvSpPr>
        <p:spPr>
          <a:xfrm>
            <a:off x="279400" y="1282392"/>
            <a:ext cx="8763000" cy="5058025"/>
          </a:xfrm>
          <a:prstGeom prst="rect">
            <a:avLst/>
          </a:prstGeom>
          <a:noFill/>
          <a:ln>
            <a:noFill/>
          </a:ln>
        </p:spPr>
        <p:txBody>
          <a:bodyPr spcFirstLastPara="1" wrap="square" lIns="91425" tIns="45700" rIns="91425" bIns="45700" anchor="t" anchorCtr="0">
            <a:normAutofit fontScale="85000" lnSpcReduction="20000"/>
          </a:bodyPr>
          <a:lstStyle/>
          <a:p>
            <a:pPr>
              <a:spcBef>
                <a:spcPts val="600"/>
              </a:spcBef>
            </a:pPr>
            <a:r>
              <a:rPr lang="cs-CZ" sz="3600" dirty="0"/>
              <a:t>Fixní ceny a ceny všechny změny v reálném důchodu jsou současně stejnými změnami v nominálním důchodu (Y = Y*) </a:t>
            </a:r>
          </a:p>
          <a:p>
            <a:pPr>
              <a:spcBef>
                <a:spcPts val="600"/>
              </a:spcBef>
            </a:pPr>
            <a:r>
              <a:rPr lang="cs-CZ" sz="3600" dirty="0"/>
              <a:t>Reálný produkt pod úrovní potenciálního produktu – existence recesní mezery </a:t>
            </a:r>
          </a:p>
          <a:p>
            <a:pPr>
              <a:spcBef>
                <a:spcPts val="600"/>
              </a:spcBef>
            </a:pPr>
            <a:r>
              <a:rPr lang="cs-CZ" sz="3600" dirty="0"/>
              <a:t>Zásoba kapitálu je dostatečná pro produkci jakéhokoliv množství zboží </a:t>
            </a:r>
          </a:p>
          <a:p>
            <a:pPr>
              <a:spcBef>
                <a:spcPts val="600"/>
              </a:spcBef>
            </a:pPr>
            <a:r>
              <a:rPr lang="cs-CZ" sz="3600" dirty="0"/>
              <a:t>Uzavřená ekonomika </a:t>
            </a:r>
          </a:p>
          <a:p>
            <a:pPr>
              <a:spcBef>
                <a:spcPts val="600"/>
              </a:spcBef>
            </a:pPr>
            <a:r>
              <a:rPr lang="cs-CZ" sz="3600" dirty="0"/>
              <a:t>Centrální banka kontroluje nabídku peněz </a:t>
            </a:r>
          </a:p>
          <a:p>
            <a:pPr>
              <a:spcBef>
                <a:spcPts val="600"/>
              </a:spcBef>
            </a:pPr>
            <a:r>
              <a:rPr lang="cs-CZ" sz="3600" dirty="0"/>
              <a:t>Základní metodologický přístup k modelu IS-LM je postaven na principech </a:t>
            </a:r>
            <a:r>
              <a:rPr lang="cs-CZ" sz="3600" dirty="0" err="1"/>
              <a:t>Walrasovy</a:t>
            </a:r>
            <a:r>
              <a:rPr lang="cs-CZ" sz="3600" dirty="0"/>
              <a:t> teorie všeobecné rovnováhy</a:t>
            </a:r>
            <a:endParaRPr lang="cs-CZ" sz="3300" dirty="0">
              <a:latin typeface="Corbel" pitchFamily="34" charset="0"/>
            </a:endParaRPr>
          </a:p>
        </p:txBody>
      </p:sp>
    </p:spTree>
    <p:extLst>
      <p:ext uri="{BB962C8B-B14F-4D97-AF65-F5344CB8AC3E}">
        <p14:creationId xmlns:p14="http://schemas.microsoft.com/office/powerpoint/2010/main" val="1975296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pPr algn="ctr"/>
            <a:r>
              <a:rPr lang="cs-CZ" sz="3600" b="1" dirty="0">
                <a:solidFill>
                  <a:srgbClr val="C00000"/>
                </a:solidFill>
                <a:latin typeface="Calibri" panose="020F0502020204030204" pitchFamily="34" charset="0"/>
                <a:cs typeface="Calibri" panose="020F0502020204030204" pitchFamily="34" charset="0"/>
              </a:rPr>
              <a:t>Význam modelu IS-LM </a:t>
            </a:r>
          </a:p>
        </p:txBody>
      </p:sp>
      <p:sp>
        <p:nvSpPr>
          <p:cNvPr id="98" name="Google Shape;98;p14"/>
          <p:cNvSpPr txBox="1">
            <a:spLocks noGrp="1"/>
          </p:cNvSpPr>
          <p:nvPr>
            <p:ph idx="1"/>
          </p:nvPr>
        </p:nvSpPr>
        <p:spPr>
          <a:xfrm>
            <a:off x="279400" y="1282392"/>
            <a:ext cx="8763000" cy="5058025"/>
          </a:xfrm>
          <a:prstGeom prst="rect">
            <a:avLst/>
          </a:prstGeom>
          <a:noFill/>
          <a:ln>
            <a:noFill/>
          </a:ln>
        </p:spPr>
        <p:txBody>
          <a:bodyPr spcFirstLastPara="1" wrap="square" lIns="91425" tIns="45700" rIns="91425" bIns="45700" anchor="t" anchorCtr="0">
            <a:normAutofit fontScale="77500" lnSpcReduction="20000"/>
          </a:bodyPr>
          <a:lstStyle/>
          <a:p>
            <a:pPr>
              <a:spcBef>
                <a:spcPts val="600"/>
              </a:spcBef>
            </a:pPr>
            <a:r>
              <a:rPr lang="cs-CZ" sz="3600" dirty="0"/>
              <a:t>Umožňuje zkoumat rovnováhu v uzavřené ekonomice na třech trzích současně: </a:t>
            </a:r>
          </a:p>
          <a:p>
            <a:pPr lvl="1">
              <a:spcBef>
                <a:spcPts val="600"/>
              </a:spcBef>
            </a:pPr>
            <a:r>
              <a:rPr lang="cs-CZ" sz="3200" dirty="0"/>
              <a:t>Trh statků a služeb (I=S)</a:t>
            </a:r>
          </a:p>
          <a:p>
            <a:pPr lvl="2"/>
            <a:r>
              <a:rPr lang="cs-CZ" sz="2900" dirty="0"/>
              <a:t>I ... plánované investice, S ... úspory</a:t>
            </a:r>
          </a:p>
          <a:p>
            <a:pPr lvl="1">
              <a:spcBef>
                <a:spcPts val="600"/>
              </a:spcBef>
            </a:pPr>
            <a:r>
              <a:rPr lang="cs-CZ" sz="3200" dirty="0"/>
              <a:t>Trh peněz (L=M)</a:t>
            </a:r>
          </a:p>
          <a:p>
            <a:pPr lvl="2">
              <a:spcBef>
                <a:spcPts val="600"/>
              </a:spcBef>
            </a:pPr>
            <a:r>
              <a:rPr lang="cs-CZ" sz="2900" dirty="0"/>
              <a:t>poptávka po reálných peněžních zůstatcích (L)</a:t>
            </a:r>
          </a:p>
          <a:p>
            <a:pPr lvl="2">
              <a:spcBef>
                <a:spcPts val="600"/>
              </a:spcBef>
            </a:pPr>
            <a:r>
              <a:rPr lang="cs-CZ" sz="2900" dirty="0"/>
              <a:t>nabídce reálných peněžních zůstatků (M/P) </a:t>
            </a:r>
          </a:p>
          <a:p>
            <a:pPr lvl="1">
              <a:spcBef>
                <a:spcPts val="600"/>
              </a:spcBef>
            </a:pPr>
            <a:r>
              <a:rPr lang="cs-CZ" sz="3200" dirty="0"/>
              <a:t>Trh ostatních finančních aktiv (DB=SB) </a:t>
            </a:r>
          </a:p>
          <a:p>
            <a:pPr lvl="2">
              <a:spcBef>
                <a:spcPts val="600"/>
              </a:spcBef>
            </a:pPr>
            <a:r>
              <a:rPr lang="cs-CZ" sz="2800" dirty="0"/>
              <a:t>DB – poptávka po dluhopisech</a:t>
            </a:r>
          </a:p>
          <a:p>
            <a:pPr lvl="2">
              <a:spcBef>
                <a:spcPts val="600"/>
              </a:spcBef>
            </a:pPr>
            <a:r>
              <a:rPr lang="cs-CZ" sz="2800" dirty="0"/>
              <a:t>SB – nabídka dluhopisů</a:t>
            </a:r>
          </a:p>
          <a:p>
            <a:pPr>
              <a:spcBef>
                <a:spcPts val="600"/>
              </a:spcBef>
            </a:pPr>
            <a:r>
              <a:rPr lang="cs-CZ" sz="3600" dirty="0" err="1"/>
              <a:t>Walrasova</a:t>
            </a:r>
            <a:r>
              <a:rPr lang="cs-CZ" sz="3600" dirty="0"/>
              <a:t> teorie rovnováhy: </a:t>
            </a:r>
          </a:p>
          <a:p>
            <a:pPr lvl="1">
              <a:spcBef>
                <a:spcPts val="600"/>
              </a:spcBef>
            </a:pPr>
            <a:r>
              <a:rPr lang="cs-CZ" sz="3200" dirty="0"/>
              <a:t>Existují-li v uzavřené ekonomice tři rozdílné trhy, a je-li známo o dvou z těchto trhů, že jsou v rovnováze, musí být v souladu se zákonem všeobecné rovnováhy v rovnováze i trh třetí.</a:t>
            </a:r>
            <a:endParaRPr lang="cs-CZ" sz="2900" dirty="0">
              <a:latin typeface="Corbel" pitchFamily="34" charset="0"/>
            </a:endParaRPr>
          </a:p>
        </p:txBody>
      </p:sp>
    </p:spTree>
    <p:extLst>
      <p:ext uri="{BB962C8B-B14F-4D97-AF65-F5344CB8AC3E}">
        <p14:creationId xmlns:p14="http://schemas.microsoft.com/office/powerpoint/2010/main" val="30633885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pPr algn="ctr"/>
            <a:r>
              <a:rPr lang="cs-CZ" sz="3600" b="1" dirty="0">
                <a:solidFill>
                  <a:srgbClr val="C00000"/>
                </a:solidFill>
                <a:latin typeface="+mn-lt"/>
              </a:rPr>
              <a:t>Význam modelu IS-LM </a:t>
            </a:r>
          </a:p>
        </p:txBody>
      </p:sp>
      <p:sp>
        <p:nvSpPr>
          <p:cNvPr id="98" name="Google Shape;98;p14"/>
          <p:cNvSpPr txBox="1">
            <a:spLocks noGrp="1"/>
          </p:cNvSpPr>
          <p:nvPr>
            <p:ph idx="1"/>
          </p:nvPr>
        </p:nvSpPr>
        <p:spPr>
          <a:xfrm>
            <a:off x="279400" y="1282392"/>
            <a:ext cx="8763000" cy="5058025"/>
          </a:xfrm>
          <a:prstGeom prst="rect">
            <a:avLst/>
          </a:prstGeom>
          <a:noFill/>
          <a:ln>
            <a:noFill/>
          </a:ln>
        </p:spPr>
        <p:txBody>
          <a:bodyPr spcFirstLastPara="1" wrap="square" lIns="91425" tIns="45700" rIns="91425" bIns="45700" anchor="t" anchorCtr="0">
            <a:normAutofit/>
          </a:bodyPr>
          <a:lstStyle/>
          <a:p>
            <a:pPr marL="114300" indent="0" algn="ctr">
              <a:spcBef>
                <a:spcPct val="50000"/>
              </a:spcBef>
              <a:buNone/>
              <a:defRPr/>
            </a:pPr>
            <a:r>
              <a:rPr lang="cs-CZ" sz="3600" b="1" dirty="0">
                <a:solidFill>
                  <a:schemeClr val="tx1"/>
                </a:solidFill>
                <a:latin typeface="Calibri" panose="020F0502020204030204" pitchFamily="34" charset="0"/>
                <a:cs typeface="Calibri" panose="020F0502020204030204" pitchFamily="34" charset="0"/>
              </a:rPr>
              <a:t>K popsání rovnováhy ekonomiky postačují dvě křivky, jenž odrážejí rovnováhu na dvou trzích (křivka IS a LM)</a:t>
            </a:r>
          </a:p>
        </p:txBody>
      </p:sp>
    </p:spTree>
    <p:extLst>
      <p:ext uri="{BB962C8B-B14F-4D97-AF65-F5344CB8AC3E}">
        <p14:creationId xmlns:p14="http://schemas.microsoft.com/office/powerpoint/2010/main" val="27739208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pPr algn="ctr"/>
            <a:r>
              <a:rPr lang="cs-CZ" sz="3600" b="1" dirty="0">
                <a:solidFill>
                  <a:srgbClr val="C00000"/>
                </a:solidFill>
                <a:latin typeface="+mn-lt"/>
              </a:rPr>
              <a:t>Všeobecná rovnováha v ekonomice</a:t>
            </a:r>
          </a:p>
        </p:txBody>
      </p:sp>
      <p:sp>
        <p:nvSpPr>
          <p:cNvPr id="98" name="Google Shape;98;p14"/>
          <p:cNvSpPr txBox="1">
            <a:spLocks noGrp="1"/>
          </p:cNvSpPr>
          <p:nvPr>
            <p:ph idx="1"/>
          </p:nvPr>
        </p:nvSpPr>
        <p:spPr>
          <a:xfrm>
            <a:off x="279400" y="1282392"/>
            <a:ext cx="8763000" cy="5058025"/>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pPr>
            <a:r>
              <a:rPr lang="cs-CZ" sz="2800" dirty="0">
                <a:solidFill>
                  <a:srgbClr val="000000"/>
                </a:solidFill>
              </a:rPr>
              <a:t>Nastává tehdy, jestliže se celková nabídka rovná celkové poptávce:</a:t>
            </a:r>
          </a:p>
          <a:p>
            <a:pPr lvl="1" algn="just">
              <a:spcBef>
                <a:spcPts val="0"/>
              </a:spcBef>
              <a:spcAft>
                <a:spcPts val="1200"/>
              </a:spcAft>
              <a:buClr>
                <a:schemeClr val="tx1"/>
              </a:buClr>
              <a:buSzPct val="120000"/>
            </a:pPr>
            <a:r>
              <a:rPr lang="cs-CZ" sz="2400" dirty="0">
                <a:solidFill>
                  <a:schemeClr val="tx1"/>
                </a:solidFill>
              </a:rPr>
              <a:t>Celková nabídka:  </a:t>
            </a:r>
            <a:r>
              <a:rPr lang="cs-CZ" sz="2400" b="1" dirty="0">
                <a:solidFill>
                  <a:schemeClr val="tx1"/>
                </a:solidFill>
              </a:rPr>
              <a:t>S+M+SB</a:t>
            </a:r>
          </a:p>
          <a:p>
            <a:pPr lvl="1" algn="just">
              <a:spcBef>
                <a:spcPts val="0"/>
              </a:spcBef>
              <a:spcAft>
                <a:spcPts val="1200"/>
              </a:spcAft>
              <a:buClr>
                <a:schemeClr val="tx1"/>
              </a:buClr>
              <a:buSzPct val="120000"/>
            </a:pPr>
            <a:r>
              <a:rPr lang="cs-CZ" sz="2400" dirty="0">
                <a:solidFill>
                  <a:schemeClr val="tx1"/>
                </a:solidFill>
              </a:rPr>
              <a:t>Celková poptávka:</a:t>
            </a:r>
            <a:r>
              <a:rPr lang="cs-CZ" sz="2400" b="1" dirty="0">
                <a:solidFill>
                  <a:schemeClr val="tx1"/>
                </a:solidFill>
              </a:rPr>
              <a:t>  I+L+DB</a:t>
            </a:r>
          </a:p>
          <a:p>
            <a:pPr marL="571500" lvl="1" indent="0" algn="just">
              <a:spcBef>
                <a:spcPts val="0"/>
              </a:spcBef>
              <a:spcAft>
                <a:spcPts val="1200"/>
              </a:spcAft>
              <a:buClr>
                <a:schemeClr val="tx1"/>
              </a:buClr>
              <a:buSzPct val="120000"/>
              <a:buNone/>
            </a:pPr>
            <a:endParaRPr lang="cs-CZ" sz="2400" b="1" dirty="0">
              <a:solidFill>
                <a:schemeClr val="tx1"/>
              </a:solidFill>
            </a:endParaRPr>
          </a:p>
          <a:p>
            <a:pPr marL="571500" lvl="1" indent="0" algn="just">
              <a:spcBef>
                <a:spcPts val="0"/>
              </a:spcBef>
              <a:spcAft>
                <a:spcPts val="1200"/>
              </a:spcAft>
              <a:buClr>
                <a:schemeClr val="tx1"/>
              </a:buClr>
              <a:buSzPct val="120000"/>
              <a:buNone/>
            </a:pPr>
            <a:endParaRPr lang="cs-CZ" sz="2400" b="1" dirty="0">
              <a:solidFill>
                <a:schemeClr val="tx1"/>
              </a:solidFill>
            </a:endParaRPr>
          </a:p>
          <a:p>
            <a:pPr lvl="1" algn="just">
              <a:spcBef>
                <a:spcPts val="0"/>
              </a:spcBef>
              <a:spcAft>
                <a:spcPts val="1200"/>
              </a:spcAft>
              <a:buClr>
                <a:schemeClr val="tx1"/>
              </a:buClr>
              <a:buSzPct val="120000"/>
            </a:pPr>
            <a:r>
              <a:rPr lang="cs-CZ" sz="2000" dirty="0">
                <a:solidFill>
                  <a:schemeClr val="tx1"/>
                </a:solidFill>
              </a:rPr>
              <a:t>Rovnováha: 	</a:t>
            </a:r>
            <a:r>
              <a:rPr lang="cs-CZ" sz="2000" b="1" dirty="0">
                <a:solidFill>
                  <a:schemeClr val="tx1"/>
                </a:solidFill>
              </a:rPr>
              <a:t>S+M+SB = I+L+DB</a:t>
            </a:r>
          </a:p>
          <a:p>
            <a:pPr marL="0" indent="0" algn="just">
              <a:spcBef>
                <a:spcPts val="0"/>
              </a:spcBef>
              <a:spcAft>
                <a:spcPts val="1200"/>
              </a:spcAft>
              <a:buClr>
                <a:schemeClr val="tx1"/>
              </a:buClr>
              <a:buSzPct val="120000"/>
              <a:buNone/>
            </a:pPr>
            <a:r>
              <a:rPr lang="cs-CZ" sz="2000" b="1" dirty="0">
                <a:solidFill>
                  <a:schemeClr val="tx1"/>
                </a:solidFill>
              </a:rPr>
              <a:t>		  	(S-I) + (M-L) = DB-SB</a:t>
            </a:r>
          </a:p>
          <a:p>
            <a:pPr lvl="1" algn="just">
              <a:spcBef>
                <a:spcPts val="0"/>
              </a:spcBef>
              <a:spcAft>
                <a:spcPts val="1200"/>
              </a:spcAft>
              <a:buClr>
                <a:schemeClr val="tx1"/>
              </a:buClr>
              <a:buSzPct val="120000"/>
            </a:pPr>
            <a:endParaRPr lang="cs-CZ" sz="2400" b="1" dirty="0">
              <a:solidFill>
                <a:schemeClr val="tx1"/>
              </a:solidFill>
            </a:endParaRPr>
          </a:p>
          <a:p>
            <a:pPr algn="just">
              <a:spcBef>
                <a:spcPts val="0"/>
              </a:spcBef>
              <a:spcAft>
                <a:spcPts val="1200"/>
              </a:spcAft>
              <a:buClr>
                <a:schemeClr val="tx1"/>
              </a:buClr>
              <a:buSzPct val="120000"/>
            </a:pPr>
            <a:endParaRPr lang="cs-CZ" sz="2800" dirty="0">
              <a:solidFill>
                <a:srgbClr val="000000"/>
              </a:solidFill>
            </a:endParaRPr>
          </a:p>
          <a:p>
            <a:pPr marL="114300" indent="0" algn="just">
              <a:spcBef>
                <a:spcPts val="0"/>
              </a:spcBef>
              <a:spcAft>
                <a:spcPts val="1200"/>
              </a:spcAft>
              <a:buClr>
                <a:schemeClr val="tx1"/>
              </a:buClr>
              <a:buSzPct val="120000"/>
              <a:buNone/>
            </a:pPr>
            <a:endParaRPr lang="cs-CZ" sz="3600" dirty="0">
              <a:solidFill>
                <a:srgbClr val="000000"/>
              </a:solidFill>
            </a:endParaRPr>
          </a:p>
        </p:txBody>
      </p:sp>
      <p:sp>
        <p:nvSpPr>
          <p:cNvPr id="5" name="Šipka dolů 4"/>
          <p:cNvSpPr/>
          <p:nvPr/>
        </p:nvSpPr>
        <p:spPr>
          <a:xfrm>
            <a:off x="3161366" y="3260547"/>
            <a:ext cx="864096" cy="72008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2012270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pPr algn="ctr"/>
            <a:r>
              <a:rPr lang="cs-CZ" sz="3600" b="1" dirty="0">
                <a:solidFill>
                  <a:srgbClr val="C00000"/>
                </a:solidFill>
                <a:latin typeface="+mn-lt"/>
              </a:rPr>
              <a:t>Investiční funkce</a:t>
            </a:r>
          </a:p>
        </p:txBody>
      </p:sp>
      <p:sp>
        <p:nvSpPr>
          <p:cNvPr id="98" name="Google Shape;98;p14"/>
          <p:cNvSpPr txBox="1">
            <a:spLocks noGrp="1"/>
          </p:cNvSpPr>
          <p:nvPr>
            <p:ph idx="1"/>
          </p:nvPr>
        </p:nvSpPr>
        <p:spPr>
          <a:xfrm>
            <a:off x="279400" y="1397876"/>
            <a:ext cx="8663878" cy="4942541"/>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600" dirty="0">
                <a:solidFill>
                  <a:srgbClr val="000000"/>
                </a:solidFill>
              </a:rPr>
              <a:t>Zavedením úrokové míry do modelu IS – LM se investiční výdaje stávají veličinou endogenní </a:t>
            </a:r>
          </a:p>
          <a:p>
            <a:pPr algn="just">
              <a:spcBef>
                <a:spcPts val="0"/>
              </a:spcBef>
              <a:spcAft>
                <a:spcPts val="1200"/>
              </a:spcAft>
              <a:buClr>
                <a:schemeClr val="tx1"/>
              </a:buClr>
              <a:buSzPct val="120000"/>
            </a:pPr>
            <a:r>
              <a:rPr lang="cs-CZ" sz="2600" dirty="0">
                <a:solidFill>
                  <a:srgbClr val="000000"/>
                </a:solidFill>
              </a:rPr>
              <a:t>Investiční výdaje již nebudou plně autonomní, ale díky působní úrokové míry (i) si investice rozdělíme na složku autonomní a indukovanou (závislou na úrokové sazbě)</a:t>
            </a:r>
          </a:p>
          <a:p>
            <a:pPr algn="just">
              <a:spcBef>
                <a:spcPts val="0"/>
              </a:spcBef>
              <a:spcAft>
                <a:spcPts val="1200"/>
              </a:spcAft>
              <a:buClr>
                <a:schemeClr val="tx1"/>
              </a:buClr>
              <a:buSzPct val="120000"/>
            </a:pPr>
            <a:r>
              <a:rPr lang="cs-CZ" sz="2800" b="1" dirty="0">
                <a:solidFill>
                  <a:srgbClr val="C00000"/>
                </a:solidFill>
              </a:rPr>
              <a:t>I = I</a:t>
            </a:r>
            <a:r>
              <a:rPr lang="cs-CZ" sz="2800" b="1" baseline="-25000" dirty="0">
                <a:solidFill>
                  <a:srgbClr val="C00000"/>
                </a:solidFill>
              </a:rPr>
              <a:t>A</a:t>
            </a:r>
            <a:r>
              <a:rPr lang="cs-CZ" sz="2800" b="1" dirty="0">
                <a:solidFill>
                  <a:srgbClr val="C00000"/>
                </a:solidFill>
              </a:rPr>
              <a:t> – </a:t>
            </a:r>
            <a:r>
              <a:rPr lang="cs-CZ" sz="2800" b="1" dirty="0" err="1">
                <a:solidFill>
                  <a:srgbClr val="C00000"/>
                </a:solidFill>
              </a:rPr>
              <a:t>bi</a:t>
            </a:r>
            <a:endParaRPr lang="cs-CZ" sz="2800" b="1" dirty="0">
              <a:solidFill>
                <a:srgbClr val="C00000"/>
              </a:solidFill>
            </a:endParaRPr>
          </a:p>
          <a:p>
            <a:pPr marL="357188" indent="0">
              <a:spcBef>
                <a:spcPts val="0"/>
              </a:spcBef>
              <a:spcAft>
                <a:spcPts val="600"/>
              </a:spcAft>
              <a:buClr>
                <a:schemeClr val="tx1"/>
              </a:buClr>
              <a:buSzPct val="120000"/>
              <a:buNone/>
            </a:pPr>
            <a:r>
              <a:rPr lang="cs-CZ" sz="2800" dirty="0">
                <a:solidFill>
                  <a:srgbClr val="000000"/>
                </a:solidFill>
              </a:rPr>
              <a:t>kde: </a:t>
            </a:r>
          </a:p>
          <a:p>
            <a:pPr marL="900113" indent="0">
              <a:spcBef>
                <a:spcPts val="0"/>
              </a:spcBef>
              <a:buClr>
                <a:schemeClr val="tx1"/>
              </a:buClr>
              <a:buSzPct val="120000"/>
              <a:buNone/>
            </a:pPr>
            <a:r>
              <a:rPr lang="cs-CZ" sz="2800" dirty="0">
                <a:solidFill>
                  <a:srgbClr val="000000"/>
                </a:solidFill>
              </a:rPr>
              <a:t>I</a:t>
            </a:r>
            <a:r>
              <a:rPr lang="cs-CZ" sz="2800" baseline="-25000" dirty="0">
                <a:solidFill>
                  <a:srgbClr val="000000"/>
                </a:solidFill>
              </a:rPr>
              <a:t>A</a:t>
            </a:r>
            <a:r>
              <a:rPr lang="cs-CZ" sz="2800" dirty="0">
                <a:solidFill>
                  <a:srgbClr val="000000"/>
                </a:solidFill>
              </a:rPr>
              <a:t> ….. autonomní investiční výdaje</a:t>
            </a:r>
          </a:p>
          <a:p>
            <a:pPr marL="900113" indent="0">
              <a:spcBef>
                <a:spcPts val="0"/>
              </a:spcBef>
              <a:buClr>
                <a:schemeClr val="tx1"/>
              </a:buClr>
              <a:buSzPct val="120000"/>
              <a:buNone/>
            </a:pPr>
            <a:r>
              <a:rPr lang="cs-CZ" sz="2800" dirty="0">
                <a:solidFill>
                  <a:srgbClr val="000000"/>
                </a:solidFill>
              </a:rPr>
              <a:t>b ……citlivost investičních výdajů na úrokovou míru, tj. </a:t>
            </a:r>
            <a:r>
              <a:rPr lang="el-GR" sz="2800" dirty="0">
                <a:solidFill>
                  <a:srgbClr val="000000"/>
                </a:solidFill>
              </a:rPr>
              <a:t>Δ</a:t>
            </a:r>
            <a:r>
              <a:rPr lang="cs-CZ" sz="2800" dirty="0">
                <a:solidFill>
                  <a:srgbClr val="000000"/>
                </a:solidFill>
              </a:rPr>
              <a:t>I / </a:t>
            </a:r>
            <a:r>
              <a:rPr lang="el-GR" sz="2800" dirty="0">
                <a:solidFill>
                  <a:srgbClr val="000000"/>
                </a:solidFill>
              </a:rPr>
              <a:t>Δ</a:t>
            </a:r>
            <a:r>
              <a:rPr lang="cs-CZ" sz="2800" dirty="0">
                <a:solidFill>
                  <a:srgbClr val="000000"/>
                </a:solidFill>
              </a:rPr>
              <a:t>i</a:t>
            </a:r>
          </a:p>
          <a:p>
            <a:pPr marL="900113" indent="0">
              <a:spcBef>
                <a:spcPts val="0"/>
              </a:spcBef>
              <a:buClr>
                <a:schemeClr val="tx1"/>
              </a:buClr>
              <a:buSzPct val="120000"/>
              <a:buNone/>
            </a:pPr>
            <a:r>
              <a:rPr lang="cs-CZ" sz="2800" dirty="0">
                <a:solidFill>
                  <a:srgbClr val="000000"/>
                </a:solidFill>
              </a:rPr>
              <a:t>i …….úroková míra</a:t>
            </a:r>
          </a:p>
          <a:p>
            <a:pPr algn="just">
              <a:spcBef>
                <a:spcPts val="0"/>
              </a:spcBef>
              <a:spcAft>
                <a:spcPts val="1200"/>
              </a:spcAft>
              <a:buClr>
                <a:schemeClr val="tx1"/>
              </a:buClr>
              <a:buSzPct val="120000"/>
            </a:pPr>
            <a:endParaRPr lang="cs-CZ" sz="2800" b="1" dirty="0">
              <a:solidFill>
                <a:srgbClr val="C00000"/>
              </a:solidFill>
            </a:endParaRPr>
          </a:p>
          <a:p>
            <a:pPr algn="just">
              <a:spcBef>
                <a:spcPts val="0"/>
              </a:spcBef>
              <a:spcAft>
                <a:spcPts val="1200"/>
              </a:spcAft>
              <a:buClr>
                <a:schemeClr val="tx1"/>
              </a:buClr>
              <a:buSzPct val="120000"/>
            </a:pPr>
            <a:endParaRPr lang="cs-CZ" sz="2600" dirty="0">
              <a:solidFill>
                <a:srgbClr val="000000"/>
              </a:solidFill>
            </a:endParaRPr>
          </a:p>
        </p:txBody>
      </p:sp>
    </p:spTree>
    <p:extLst>
      <p:ext uri="{BB962C8B-B14F-4D97-AF65-F5344CB8AC3E}">
        <p14:creationId xmlns:p14="http://schemas.microsoft.com/office/powerpoint/2010/main" val="36918044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eaLnBrk="1" hangingPunct="1"/>
            <a:r>
              <a:rPr lang="cs-CZ" altLang="cs-CZ" sz="3600" b="1" dirty="0">
                <a:solidFill>
                  <a:srgbClr val="C00000"/>
                </a:solidFill>
                <a:latin typeface="+mn-lt"/>
              </a:rPr>
              <a:t>Investiční funkce</a:t>
            </a:r>
          </a:p>
        </p:txBody>
      </p:sp>
      <p:sp>
        <p:nvSpPr>
          <p:cNvPr id="117764" name="Line 4"/>
          <p:cNvSpPr>
            <a:spLocks noChangeShapeType="1"/>
          </p:cNvSpPr>
          <p:nvPr/>
        </p:nvSpPr>
        <p:spPr bwMode="auto">
          <a:xfrm>
            <a:off x="2051050" y="2060577"/>
            <a:ext cx="0" cy="410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pPr>
            <a:endParaRPr lang="cs-CZ" sz="1800" kern="1200">
              <a:solidFill>
                <a:prstClr val="black"/>
              </a:solidFill>
              <a:latin typeface="Calibri" panose="020F0502020204030204" pitchFamily="34" charset="0"/>
              <a:ea typeface="+mn-ea"/>
              <a:cs typeface="+mn-cs"/>
            </a:endParaRPr>
          </a:p>
        </p:txBody>
      </p:sp>
      <p:sp>
        <p:nvSpPr>
          <p:cNvPr id="117765" name="Line 5"/>
          <p:cNvSpPr>
            <a:spLocks noChangeShapeType="1"/>
          </p:cNvSpPr>
          <p:nvPr/>
        </p:nvSpPr>
        <p:spPr bwMode="auto">
          <a:xfrm>
            <a:off x="2051050" y="6165850"/>
            <a:ext cx="5473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pPr>
            <a:endParaRPr lang="cs-CZ" sz="1800" kern="1200">
              <a:solidFill>
                <a:prstClr val="black"/>
              </a:solidFill>
              <a:latin typeface="Calibri" panose="020F0502020204030204" pitchFamily="34" charset="0"/>
              <a:ea typeface="+mn-ea"/>
              <a:cs typeface="+mn-cs"/>
            </a:endParaRPr>
          </a:p>
        </p:txBody>
      </p:sp>
      <p:sp>
        <p:nvSpPr>
          <p:cNvPr id="117766" name="Text Box 6"/>
          <p:cNvSpPr txBox="1">
            <a:spLocks noChangeArrowheads="1"/>
          </p:cNvSpPr>
          <p:nvPr/>
        </p:nvSpPr>
        <p:spPr bwMode="auto">
          <a:xfrm>
            <a:off x="7524752" y="623728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ClrTx/>
            </a:pPr>
            <a:r>
              <a:rPr lang="cs-CZ" altLang="cs-CZ" sz="1800" b="1" kern="1200">
                <a:solidFill>
                  <a:prstClr val="black"/>
                </a:solidFill>
                <a:latin typeface="Arial" panose="020B0604020202020204" pitchFamily="34" charset="0"/>
                <a:ea typeface="+mn-ea"/>
                <a:cs typeface="+mn-cs"/>
              </a:rPr>
              <a:t>I</a:t>
            </a:r>
          </a:p>
        </p:txBody>
      </p:sp>
      <p:sp>
        <p:nvSpPr>
          <p:cNvPr id="117767" name="Text Box 7"/>
          <p:cNvSpPr txBox="1">
            <a:spLocks noChangeArrowheads="1"/>
          </p:cNvSpPr>
          <p:nvPr/>
        </p:nvSpPr>
        <p:spPr bwMode="auto">
          <a:xfrm>
            <a:off x="1692275" y="2060577"/>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ClrTx/>
            </a:pPr>
            <a:r>
              <a:rPr lang="cs-CZ" altLang="cs-CZ" sz="1800" b="1" kern="1200">
                <a:solidFill>
                  <a:prstClr val="black"/>
                </a:solidFill>
                <a:latin typeface="Arial" panose="020B0604020202020204" pitchFamily="34" charset="0"/>
                <a:ea typeface="+mn-ea"/>
                <a:cs typeface="+mn-cs"/>
              </a:rPr>
              <a:t>i</a:t>
            </a:r>
          </a:p>
        </p:txBody>
      </p:sp>
      <p:sp>
        <p:nvSpPr>
          <p:cNvPr id="117768" name="Line 8"/>
          <p:cNvSpPr>
            <a:spLocks noChangeShapeType="1"/>
          </p:cNvSpPr>
          <p:nvPr/>
        </p:nvSpPr>
        <p:spPr bwMode="auto">
          <a:xfrm>
            <a:off x="2700340" y="2420940"/>
            <a:ext cx="3671887" cy="3095625"/>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pPr>
            <a:endParaRPr lang="cs-CZ" sz="1800" kern="1200">
              <a:solidFill>
                <a:prstClr val="black"/>
              </a:solidFill>
              <a:latin typeface="Calibri" panose="020F0502020204030204" pitchFamily="34" charset="0"/>
              <a:ea typeface="+mn-ea"/>
              <a:cs typeface="+mn-cs"/>
            </a:endParaRPr>
          </a:p>
        </p:txBody>
      </p:sp>
      <p:sp>
        <p:nvSpPr>
          <p:cNvPr id="117769" name="Text Box 9"/>
          <p:cNvSpPr txBox="1">
            <a:spLocks noChangeArrowheads="1"/>
          </p:cNvSpPr>
          <p:nvPr/>
        </p:nvSpPr>
        <p:spPr bwMode="auto">
          <a:xfrm>
            <a:off x="6588127" y="5229227"/>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ClrTx/>
            </a:pPr>
            <a:r>
              <a:rPr lang="cs-CZ" altLang="cs-CZ" sz="2000" b="1" kern="1200" dirty="0">
                <a:solidFill>
                  <a:srgbClr val="C00000"/>
                </a:solidFill>
                <a:latin typeface="Arial" panose="020B0604020202020204" pitchFamily="34" charset="0"/>
                <a:ea typeface="+mn-ea"/>
                <a:cs typeface="+mn-cs"/>
              </a:rPr>
              <a:t>I = I</a:t>
            </a:r>
            <a:r>
              <a:rPr lang="cs-CZ" altLang="cs-CZ" sz="2000" b="1" kern="1200" baseline="-25000" dirty="0">
                <a:solidFill>
                  <a:srgbClr val="C00000"/>
                </a:solidFill>
                <a:latin typeface="Arial" panose="020B0604020202020204" pitchFamily="34" charset="0"/>
                <a:ea typeface="+mn-ea"/>
                <a:cs typeface="+mn-cs"/>
              </a:rPr>
              <a:t>A</a:t>
            </a:r>
            <a:r>
              <a:rPr lang="cs-CZ" altLang="cs-CZ" sz="2000" b="1" kern="1200" dirty="0">
                <a:solidFill>
                  <a:srgbClr val="C00000"/>
                </a:solidFill>
                <a:latin typeface="Arial" panose="020B0604020202020204" pitchFamily="34" charset="0"/>
                <a:ea typeface="+mn-ea"/>
                <a:cs typeface="+mn-cs"/>
              </a:rPr>
              <a:t> - </a:t>
            </a:r>
            <a:r>
              <a:rPr lang="cs-CZ" altLang="cs-CZ" sz="2000" b="1" kern="1200" dirty="0" err="1">
                <a:solidFill>
                  <a:srgbClr val="C00000"/>
                </a:solidFill>
                <a:latin typeface="Arial" panose="020B0604020202020204" pitchFamily="34" charset="0"/>
                <a:ea typeface="+mn-ea"/>
                <a:cs typeface="+mn-cs"/>
              </a:rPr>
              <a:t>bi</a:t>
            </a:r>
            <a:endParaRPr lang="cs-CZ" altLang="cs-CZ" sz="2000" b="1" kern="1200" dirty="0">
              <a:solidFill>
                <a:srgbClr val="C00000"/>
              </a:solidFill>
              <a:latin typeface="Arial" panose="020B0604020202020204" pitchFamily="34" charset="0"/>
              <a:ea typeface="+mn-ea"/>
              <a:cs typeface="+mn-cs"/>
            </a:endParaRPr>
          </a:p>
        </p:txBody>
      </p:sp>
      <p:sp>
        <p:nvSpPr>
          <p:cNvPr id="117770" name="Line 10"/>
          <p:cNvSpPr>
            <a:spLocks noChangeShapeType="1"/>
          </p:cNvSpPr>
          <p:nvPr/>
        </p:nvSpPr>
        <p:spPr bwMode="auto">
          <a:xfrm>
            <a:off x="2051052" y="3429000"/>
            <a:ext cx="18002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pPr>
            <a:endParaRPr lang="cs-CZ" sz="1800" kern="1200">
              <a:solidFill>
                <a:prstClr val="black"/>
              </a:solidFill>
              <a:latin typeface="Calibri" panose="020F0502020204030204" pitchFamily="34" charset="0"/>
              <a:ea typeface="+mn-ea"/>
              <a:cs typeface="+mn-cs"/>
            </a:endParaRPr>
          </a:p>
        </p:txBody>
      </p:sp>
      <p:sp>
        <p:nvSpPr>
          <p:cNvPr id="117771" name="Line 11"/>
          <p:cNvSpPr>
            <a:spLocks noChangeShapeType="1"/>
          </p:cNvSpPr>
          <p:nvPr/>
        </p:nvSpPr>
        <p:spPr bwMode="auto">
          <a:xfrm>
            <a:off x="3851275" y="3429000"/>
            <a:ext cx="0" cy="27368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pPr>
            <a:endParaRPr lang="cs-CZ" sz="1800" kern="1200">
              <a:solidFill>
                <a:prstClr val="black"/>
              </a:solidFill>
              <a:latin typeface="Calibri" panose="020F0502020204030204" pitchFamily="34" charset="0"/>
              <a:ea typeface="+mn-ea"/>
              <a:cs typeface="+mn-cs"/>
            </a:endParaRPr>
          </a:p>
        </p:txBody>
      </p:sp>
      <p:sp>
        <p:nvSpPr>
          <p:cNvPr id="117772" name="Line 12"/>
          <p:cNvSpPr>
            <a:spLocks noChangeShapeType="1"/>
          </p:cNvSpPr>
          <p:nvPr/>
        </p:nvSpPr>
        <p:spPr bwMode="auto">
          <a:xfrm>
            <a:off x="2051052" y="4868863"/>
            <a:ext cx="352901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pPr>
            <a:endParaRPr lang="cs-CZ" sz="1800" kern="1200">
              <a:solidFill>
                <a:prstClr val="black"/>
              </a:solidFill>
              <a:latin typeface="Calibri" panose="020F0502020204030204" pitchFamily="34" charset="0"/>
              <a:ea typeface="+mn-ea"/>
              <a:cs typeface="+mn-cs"/>
            </a:endParaRPr>
          </a:p>
        </p:txBody>
      </p:sp>
      <p:sp>
        <p:nvSpPr>
          <p:cNvPr id="117773" name="Line 13"/>
          <p:cNvSpPr>
            <a:spLocks noChangeShapeType="1"/>
          </p:cNvSpPr>
          <p:nvPr/>
        </p:nvSpPr>
        <p:spPr bwMode="auto">
          <a:xfrm>
            <a:off x="5580063" y="4868865"/>
            <a:ext cx="0" cy="12969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pPr>
            <a:endParaRPr lang="cs-CZ" sz="1800" kern="1200">
              <a:solidFill>
                <a:prstClr val="black"/>
              </a:solidFill>
              <a:latin typeface="Calibri" panose="020F0502020204030204" pitchFamily="34" charset="0"/>
              <a:ea typeface="+mn-ea"/>
              <a:cs typeface="+mn-cs"/>
            </a:endParaRPr>
          </a:p>
        </p:txBody>
      </p:sp>
      <p:sp>
        <p:nvSpPr>
          <p:cNvPr id="7181" name="Text Box 14"/>
          <p:cNvSpPr txBox="1">
            <a:spLocks noChangeArrowheads="1"/>
          </p:cNvSpPr>
          <p:nvPr/>
        </p:nvSpPr>
        <p:spPr bwMode="auto">
          <a:xfrm>
            <a:off x="1187452"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ClrTx/>
            </a:pPr>
            <a:endParaRPr lang="cs-CZ" altLang="cs-CZ" sz="1800" kern="1200">
              <a:solidFill>
                <a:prstClr val="black"/>
              </a:solidFill>
              <a:latin typeface="Arial" panose="020B0604020202020204" pitchFamily="34" charset="0"/>
              <a:ea typeface="+mn-ea"/>
              <a:cs typeface="+mn-cs"/>
            </a:endParaRPr>
          </a:p>
        </p:txBody>
      </p:sp>
      <p:sp>
        <p:nvSpPr>
          <p:cNvPr id="117775" name="Text Box 15"/>
          <p:cNvSpPr txBox="1">
            <a:spLocks noChangeArrowheads="1"/>
          </p:cNvSpPr>
          <p:nvPr/>
        </p:nvSpPr>
        <p:spPr bwMode="auto">
          <a:xfrm>
            <a:off x="1476377" y="32845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ClrTx/>
            </a:pPr>
            <a:r>
              <a:rPr lang="cs-CZ" altLang="cs-CZ" sz="1800" b="1" kern="1200">
                <a:solidFill>
                  <a:prstClr val="black"/>
                </a:solidFill>
                <a:latin typeface="Arial" panose="020B0604020202020204" pitchFamily="34" charset="0"/>
                <a:ea typeface="+mn-ea"/>
                <a:cs typeface="+mn-cs"/>
              </a:rPr>
              <a:t>i</a:t>
            </a:r>
            <a:r>
              <a:rPr lang="cs-CZ" altLang="cs-CZ" sz="1800" b="1" kern="1200" baseline="-25000">
                <a:solidFill>
                  <a:prstClr val="black"/>
                </a:solidFill>
                <a:latin typeface="Arial" panose="020B0604020202020204" pitchFamily="34" charset="0"/>
                <a:ea typeface="+mn-ea"/>
                <a:cs typeface="+mn-cs"/>
              </a:rPr>
              <a:t>1</a:t>
            </a:r>
            <a:endParaRPr lang="cs-CZ" altLang="cs-CZ" sz="1800" b="1" kern="1200">
              <a:solidFill>
                <a:prstClr val="black"/>
              </a:solidFill>
              <a:latin typeface="Arial" panose="020B0604020202020204" pitchFamily="34" charset="0"/>
              <a:ea typeface="+mn-ea"/>
              <a:cs typeface="+mn-cs"/>
            </a:endParaRPr>
          </a:p>
        </p:txBody>
      </p:sp>
      <p:sp>
        <p:nvSpPr>
          <p:cNvPr id="117776" name="Text Box 16"/>
          <p:cNvSpPr txBox="1">
            <a:spLocks noChangeArrowheads="1"/>
          </p:cNvSpPr>
          <p:nvPr/>
        </p:nvSpPr>
        <p:spPr bwMode="auto">
          <a:xfrm>
            <a:off x="1476377" y="4724402"/>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ClrTx/>
            </a:pPr>
            <a:r>
              <a:rPr lang="cs-CZ" altLang="cs-CZ" sz="1800" b="1" kern="1200">
                <a:solidFill>
                  <a:prstClr val="black"/>
                </a:solidFill>
                <a:latin typeface="Arial" panose="020B0604020202020204" pitchFamily="34" charset="0"/>
                <a:ea typeface="+mn-ea"/>
                <a:cs typeface="+mn-cs"/>
              </a:rPr>
              <a:t>i</a:t>
            </a:r>
            <a:r>
              <a:rPr lang="cs-CZ" altLang="cs-CZ" sz="1800" b="1" kern="1200" baseline="-25000">
                <a:solidFill>
                  <a:prstClr val="black"/>
                </a:solidFill>
                <a:latin typeface="Arial" panose="020B0604020202020204" pitchFamily="34" charset="0"/>
                <a:ea typeface="+mn-ea"/>
                <a:cs typeface="+mn-cs"/>
              </a:rPr>
              <a:t>2</a:t>
            </a:r>
            <a:endParaRPr lang="cs-CZ" altLang="cs-CZ" sz="1800" b="1" kern="1200">
              <a:solidFill>
                <a:prstClr val="black"/>
              </a:solidFill>
              <a:latin typeface="Arial" panose="020B0604020202020204" pitchFamily="34" charset="0"/>
              <a:ea typeface="+mn-ea"/>
              <a:cs typeface="+mn-cs"/>
            </a:endParaRPr>
          </a:p>
        </p:txBody>
      </p:sp>
      <p:sp>
        <p:nvSpPr>
          <p:cNvPr id="117777" name="Text Box 17"/>
          <p:cNvSpPr txBox="1">
            <a:spLocks noChangeArrowheads="1"/>
          </p:cNvSpPr>
          <p:nvPr/>
        </p:nvSpPr>
        <p:spPr bwMode="auto">
          <a:xfrm>
            <a:off x="5435602" y="6308727"/>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ClrTx/>
            </a:pPr>
            <a:r>
              <a:rPr lang="cs-CZ" altLang="cs-CZ" sz="1800" b="1" kern="1200">
                <a:solidFill>
                  <a:prstClr val="black"/>
                </a:solidFill>
                <a:latin typeface="Arial" panose="020B0604020202020204" pitchFamily="34" charset="0"/>
                <a:ea typeface="+mn-ea"/>
                <a:cs typeface="+mn-cs"/>
              </a:rPr>
              <a:t>I</a:t>
            </a:r>
            <a:r>
              <a:rPr lang="cs-CZ" altLang="cs-CZ" sz="1800" b="1" kern="1200" baseline="-25000">
                <a:solidFill>
                  <a:prstClr val="black"/>
                </a:solidFill>
                <a:latin typeface="Arial" panose="020B0604020202020204" pitchFamily="34" charset="0"/>
                <a:ea typeface="+mn-ea"/>
                <a:cs typeface="+mn-cs"/>
              </a:rPr>
              <a:t>2</a:t>
            </a:r>
            <a:endParaRPr lang="cs-CZ" altLang="cs-CZ" sz="1800" b="1" kern="1200">
              <a:solidFill>
                <a:prstClr val="black"/>
              </a:solidFill>
              <a:latin typeface="Arial" panose="020B0604020202020204" pitchFamily="34" charset="0"/>
              <a:ea typeface="+mn-ea"/>
              <a:cs typeface="+mn-cs"/>
            </a:endParaRPr>
          </a:p>
        </p:txBody>
      </p:sp>
      <p:sp>
        <p:nvSpPr>
          <p:cNvPr id="117778" name="Text Box 18"/>
          <p:cNvSpPr txBox="1">
            <a:spLocks noChangeArrowheads="1"/>
          </p:cNvSpPr>
          <p:nvPr/>
        </p:nvSpPr>
        <p:spPr bwMode="auto">
          <a:xfrm>
            <a:off x="3708402" y="6308727"/>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buClrTx/>
            </a:pPr>
            <a:r>
              <a:rPr lang="cs-CZ" altLang="cs-CZ" sz="1800" b="1" kern="1200">
                <a:solidFill>
                  <a:prstClr val="black"/>
                </a:solidFill>
                <a:latin typeface="Arial" panose="020B0604020202020204" pitchFamily="34" charset="0"/>
                <a:ea typeface="+mn-ea"/>
                <a:cs typeface="+mn-cs"/>
              </a:rPr>
              <a:t>I</a:t>
            </a:r>
            <a:r>
              <a:rPr lang="cs-CZ" altLang="cs-CZ" sz="1800" b="1" kern="1200" baseline="-25000">
                <a:solidFill>
                  <a:prstClr val="black"/>
                </a:solidFill>
                <a:latin typeface="Arial" panose="020B0604020202020204" pitchFamily="34" charset="0"/>
                <a:ea typeface="+mn-ea"/>
                <a:cs typeface="+mn-cs"/>
              </a:rPr>
              <a:t>1</a:t>
            </a:r>
            <a:endParaRPr lang="cs-CZ" altLang="cs-CZ" sz="1800" b="1" kern="1200">
              <a:solidFill>
                <a:prstClr val="black"/>
              </a:solidFill>
              <a:latin typeface="Arial" panose="020B0604020202020204" pitchFamily="34" charset="0"/>
              <a:ea typeface="+mn-ea"/>
              <a:cs typeface="+mn-cs"/>
            </a:endParaRPr>
          </a:p>
        </p:txBody>
      </p:sp>
      <p:sp>
        <p:nvSpPr>
          <p:cNvPr id="117779" name="Line 19"/>
          <p:cNvSpPr>
            <a:spLocks noChangeShapeType="1"/>
          </p:cNvSpPr>
          <p:nvPr/>
        </p:nvSpPr>
        <p:spPr bwMode="auto">
          <a:xfrm>
            <a:off x="1619250" y="3789363"/>
            <a:ext cx="0" cy="863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pPr>
            <a:endParaRPr lang="cs-CZ" sz="1800" kern="1200">
              <a:solidFill>
                <a:prstClr val="black"/>
              </a:solidFill>
              <a:latin typeface="Calibri" panose="020F0502020204030204" pitchFamily="34" charset="0"/>
              <a:ea typeface="+mn-ea"/>
              <a:cs typeface="+mn-cs"/>
            </a:endParaRPr>
          </a:p>
        </p:txBody>
      </p:sp>
      <p:sp>
        <p:nvSpPr>
          <p:cNvPr id="117780" name="Line 20"/>
          <p:cNvSpPr>
            <a:spLocks noChangeShapeType="1"/>
          </p:cNvSpPr>
          <p:nvPr/>
        </p:nvSpPr>
        <p:spPr bwMode="auto">
          <a:xfrm>
            <a:off x="4067177" y="6524625"/>
            <a:ext cx="12239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pPr>
            <a:endParaRPr lang="cs-CZ" sz="1800" kern="1200">
              <a:solidFill>
                <a:prstClr val="black"/>
              </a:solidFill>
              <a:latin typeface="Calibri" panose="020F0502020204030204" pitchFamily="34" charset="0"/>
              <a:ea typeface="+mn-ea"/>
              <a:cs typeface="+mn-cs"/>
            </a:endParaRPr>
          </a:p>
        </p:txBody>
      </p:sp>
    </p:spTree>
    <p:extLst>
      <p:ext uri="{BB962C8B-B14F-4D97-AF65-F5344CB8AC3E}">
        <p14:creationId xmlns:p14="http://schemas.microsoft.com/office/powerpoint/2010/main" val="380074062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500" fill="hold"/>
                                        <p:tgtEl>
                                          <p:spTgt spid="11776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776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776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7762"/>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2" presetClass="entr" presetSubtype="4" fill="hold" nodeType="afterEffect">
                                  <p:stCondLst>
                                    <p:cond delay="0"/>
                                  </p:stCondLst>
                                  <p:childTnLst>
                                    <p:set>
                                      <p:cBhvr>
                                        <p:cTn id="13" dur="1" fill="hold">
                                          <p:stCondLst>
                                            <p:cond delay="0"/>
                                          </p:stCondLst>
                                        </p:cTn>
                                        <p:tgtEl>
                                          <p:spTgt spid="117765"/>
                                        </p:tgtEl>
                                        <p:attrNameLst>
                                          <p:attrName>style.visibility</p:attrName>
                                        </p:attrNameLst>
                                      </p:cBhvr>
                                      <p:to>
                                        <p:strVal val="visible"/>
                                      </p:to>
                                    </p:set>
                                    <p:anim calcmode="lin" valueType="num">
                                      <p:cBhvr additive="base">
                                        <p:cTn id="14" dur="500" fill="hold"/>
                                        <p:tgtEl>
                                          <p:spTgt spid="117765"/>
                                        </p:tgtEl>
                                        <p:attrNameLst>
                                          <p:attrName>ppt_x</p:attrName>
                                        </p:attrNameLst>
                                      </p:cBhvr>
                                      <p:tavLst>
                                        <p:tav tm="0">
                                          <p:val>
                                            <p:strVal val="#ppt_x"/>
                                          </p:val>
                                        </p:tav>
                                        <p:tav tm="100000">
                                          <p:val>
                                            <p:strVal val="#ppt_x"/>
                                          </p:val>
                                        </p:tav>
                                      </p:tavLst>
                                    </p:anim>
                                    <p:anim calcmode="lin" valueType="num">
                                      <p:cBhvr additive="base">
                                        <p:cTn id="15" dur="500" fill="hold"/>
                                        <p:tgtEl>
                                          <p:spTgt spid="117765"/>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117764"/>
                                        </p:tgtEl>
                                        <p:attrNameLst>
                                          <p:attrName>style.visibility</p:attrName>
                                        </p:attrNameLst>
                                      </p:cBhvr>
                                      <p:to>
                                        <p:strVal val="visible"/>
                                      </p:to>
                                    </p:set>
                                    <p:anim calcmode="lin" valueType="num">
                                      <p:cBhvr additive="base">
                                        <p:cTn id="19" dur="500" fill="hold"/>
                                        <p:tgtEl>
                                          <p:spTgt spid="117764"/>
                                        </p:tgtEl>
                                        <p:attrNameLst>
                                          <p:attrName>ppt_x</p:attrName>
                                        </p:attrNameLst>
                                      </p:cBhvr>
                                      <p:tavLst>
                                        <p:tav tm="0">
                                          <p:val>
                                            <p:strVal val="0-#ppt_w/2"/>
                                          </p:val>
                                        </p:tav>
                                        <p:tav tm="100000">
                                          <p:val>
                                            <p:strVal val="#ppt_x"/>
                                          </p:val>
                                        </p:tav>
                                      </p:tavLst>
                                    </p:anim>
                                    <p:anim calcmode="lin" valueType="num">
                                      <p:cBhvr additive="base">
                                        <p:cTn id="20" dur="500" fill="hold"/>
                                        <p:tgtEl>
                                          <p:spTgt spid="117764"/>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117766"/>
                                        </p:tgtEl>
                                        <p:attrNameLst>
                                          <p:attrName>style.visibility</p:attrName>
                                        </p:attrNameLst>
                                      </p:cBhvr>
                                      <p:to>
                                        <p:strVal val="visible"/>
                                      </p:to>
                                    </p:set>
                                    <p:anim calcmode="lin" valueType="num">
                                      <p:cBhvr>
                                        <p:cTn id="24" dur="500" fill="hold"/>
                                        <p:tgtEl>
                                          <p:spTgt spid="117766"/>
                                        </p:tgtEl>
                                        <p:attrNameLst>
                                          <p:attrName>ppt_w</p:attrName>
                                        </p:attrNameLst>
                                      </p:cBhvr>
                                      <p:tavLst>
                                        <p:tav tm="0">
                                          <p:val>
                                            <p:fltVal val="0"/>
                                          </p:val>
                                        </p:tav>
                                        <p:tav tm="100000">
                                          <p:val>
                                            <p:strVal val="#ppt_w"/>
                                          </p:val>
                                        </p:tav>
                                      </p:tavLst>
                                    </p:anim>
                                    <p:anim calcmode="lin" valueType="num">
                                      <p:cBhvr>
                                        <p:cTn id="25" dur="500" fill="hold"/>
                                        <p:tgtEl>
                                          <p:spTgt spid="117766"/>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117767"/>
                                        </p:tgtEl>
                                        <p:attrNameLst>
                                          <p:attrName>style.visibility</p:attrName>
                                        </p:attrNameLst>
                                      </p:cBhvr>
                                      <p:to>
                                        <p:strVal val="visible"/>
                                      </p:to>
                                    </p:set>
                                    <p:anim calcmode="lin" valueType="num">
                                      <p:cBhvr>
                                        <p:cTn id="29" dur="500" fill="hold"/>
                                        <p:tgtEl>
                                          <p:spTgt spid="117767"/>
                                        </p:tgtEl>
                                        <p:attrNameLst>
                                          <p:attrName>ppt_w</p:attrName>
                                        </p:attrNameLst>
                                      </p:cBhvr>
                                      <p:tavLst>
                                        <p:tav tm="0">
                                          <p:val>
                                            <p:fltVal val="0"/>
                                          </p:val>
                                        </p:tav>
                                        <p:tav tm="100000">
                                          <p:val>
                                            <p:strVal val="#ppt_w"/>
                                          </p:val>
                                        </p:tav>
                                      </p:tavLst>
                                    </p:anim>
                                    <p:anim calcmode="lin" valueType="num">
                                      <p:cBhvr>
                                        <p:cTn id="30" dur="500" fill="hold"/>
                                        <p:tgtEl>
                                          <p:spTgt spid="117767"/>
                                        </p:tgtEl>
                                        <p:attrNameLst>
                                          <p:attrName>ppt_h</p:attrName>
                                        </p:attrNameLst>
                                      </p:cBhvr>
                                      <p:tavLst>
                                        <p:tav tm="0">
                                          <p:val>
                                            <p:fltVal val="0"/>
                                          </p:val>
                                        </p:tav>
                                        <p:tav tm="100000">
                                          <p:val>
                                            <p:strVal val="#ppt_h"/>
                                          </p:val>
                                        </p:tav>
                                      </p:tavLst>
                                    </p:anim>
                                  </p:childTnLst>
                                </p:cTn>
                              </p:par>
                            </p:childTnLst>
                          </p:cTn>
                        </p:par>
                        <p:par>
                          <p:cTn id="31" fill="hold" nodeType="afterGroup">
                            <p:stCondLst>
                              <p:cond delay="2500"/>
                            </p:stCondLst>
                            <p:childTnLst>
                              <p:par>
                                <p:cTn id="32" presetID="25" presetClass="entr" presetSubtype="0" fill="hold" nodeType="afterEffect">
                                  <p:stCondLst>
                                    <p:cond delay="0"/>
                                  </p:stCondLst>
                                  <p:childTnLst>
                                    <p:set>
                                      <p:cBhvr>
                                        <p:cTn id="33" dur="1" fill="hold">
                                          <p:stCondLst>
                                            <p:cond delay="0"/>
                                          </p:stCondLst>
                                        </p:cTn>
                                        <p:tgtEl>
                                          <p:spTgt spid="117768"/>
                                        </p:tgtEl>
                                        <p:attrNameLst>
                                          <p:attrName>style.visibility</p:attrName>
                                        </p:attrNameLst>
                                      </p:cBhvr>
                                      <p:to>
                                        <p:strVal val="visible"/>
                                      </p:to>
                                    </p:set>
                                    <p:anim calcmode="lin" valueType="num">
                                      <p:cBhvr>
                                        <p:cTn id="34" dur="500" decel="50000" fill="hold">
                                          <p:stCondLst>
                                            <p:cond delay="0"/>
                                          </p:stCondLst>
                                        </p:cTn>
                                        <p:tgtEl>
                                          <p:spTgt spid="11776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1776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17768"/>
                                        </p:tgtEl>
                                        <p:attrNameLst>
                                          <p:attrName>ppt_w</p:attrName>
                                        </p:attrNameLst>
                                      </p:cBhvr>
                                      <p:tavLst>
                                        <p:tav tm="0">
                                          <p:val>
                                            <p:strVal val="#ppt_w*.05"/>
                                          </p:val>
                                        </p:tav>
                                        <p:tav tm="100000">
                                          <p:val>
                                            <p:strVal val="#ppt_w"/>
                                          </p:val>
                                        </p:tav>
                                      </p:tavLst>
                                    </p:anim>
                                    <p:anim calcmode="lin" valueType="num">
                                      <p:cBhvr>
                                        <p:cTn id="37" dur="1000" fill="hold"/>
                                        <p:tgtEl>
                                          <p:spTgt spid="11776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1776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1776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1776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17768"/>
                                        </p:tgtEl>
                                      </p:cBhvr>
                                    </p:animEffect>
                                  </p:childTnLst>
                                </p:cTn>
                              </p:par>
                            </p:childTnLst>
                          </p:cTn>
                        </p:par>
                        <p:par>
                          <p:cTn id="42" fill="hold" nodeType="afterGroup">
                            <p:stCondLst>
                              <p:cond delay="3500"/>
                            </p:stCondLst>
                            <p:childTnLst>
                              <p:par>
                                <p:cTn id="43" presetID="23" presetClass="entr" presetSubtype="16" fill="hold" grpId="0" nodeType="afterEffect">
                                  <p:stCondLst>
                                    <p:cond delay="0"/>
                                  </p:stCondLst>
                                  <p:childTnLst>
                                    <p:set>
                                      <p:cBhvr>
                                        <p:cTn id="44" dur="1" fill="hold">
                                          <p:stCondLst>
                                            <p:cond delay="0"/>
                                          </p:stCondLst>
                                        </p:cTn>
                                        <p:tgtEl>
                                          <p:spTgt spid="117769"/>
                                        </p:tgtEl>
                                        <p:attrNameLst>
                                          <p:attrName>style.visibility</p:attrName>
                                        </p:attrNameLst>
                                      </p:cBhvr>
                                      <p:to>
                                        <p:strVal val="visible"/>
                                      </p:to>
                                    </p:set>
                                    <p:anim calcmode="lin" valueType="num">
                                      <p:cBhvr>
                                        <p:cTn id="45" dur="500" fill="hold"/>
                                        <p:tgtEl>
                                          <p:spTgt spid="117769"/>
                                        </p:tgtEl>
                                        <p:attrNameLst>
                                          <p:attrName>ppt_w</p:attrName>
                                        </p:attrNameLst>
                                      </p:cBhvr>
                                      <p:tavLst>
                                        <p:tav tm="0">
                                          <p:val>
                                            <p:fltVal val="0"/>
                                          </p:val>
                                        </p:tav>
                                        <p:tav tm="100000">
                                          <p:val>
                                            <p:strVal val="#ppt_w"/>
                                          </p:val>
                                        </p:tav>
                                      </p:tavLst>
                                    </p:anim>
                                    <p:anim calcmode="lin" valueType="num">
                                      <p:cBhvr>
                                        <p:cTn id="46" dur="500" fill="hold"/>
                                        <p:tgtEl>
                                          <p:spTgt spid="117769"/>
                                        </p:tgtEl>
                                        <p:attrNameLst>
                                          <p:attrName>ppt_h</p:attrName>
                                        </p:attrNameLst>
                                      </p:cBhvr>
                                      <p:tavLst>
                                        <p:tav tm="0">
                                          <p:val>
                                            <p:fltVal val="0"/>
                                          </p:val>
                                        </p:tav>
                                        <p:tav tm="100000">
                                          <p:val>
                                            <p:strVal val="#ppt_h"/>
                                          </p:val>
                                        </p:tav>
                                      </p:tavLst>
                                    </p:anim>
                                  </p:childTnLst>
                                </p:cTn>
                              </p:par>
                            </p:childTnLst>
                          </p:cTn>
                        </p:par>
                        <p:par>
                          <p:cTn id="47" fill="hold" nodeType="afterGroup">
                            <p:stCondLst>
                              <p:cond delay="4000"/>
                            </p:stCondLst>
                            <p:childTnLst>
                              <p:par>
                                <p:cTn id="48" presetID="23" presetClass="entr" presetSubtype="16" fill="hold" grpId="0" nodeType="afterEffect">
                                  <p:stCondLst>
                                    <p:cond delay="0"/>
                                  </p:stCondLst>
                                  <p:childTnLst>
                                    <p:set>
                                      <p:cBhvr>
                                        <p:cTn id="49" dur="1" fill="hold">
                                          <p:stCondLst>
                                            <p:cond delay="0"/>
                                          </p:stCondLst>
                                        </p:cTn>
                                        <p:tgtEl>
                                          <p:spTgt spid="117775"/>
                                        </p:tgtEl>
                                        <p:attrNameLst>
                                          <p:attrName>style.visibility</p:attrName>
                                        </p:attrNameLst>
                                      </p:cBhvr>
                                      <p:to>
                                        <p:strVal val="visible"/>
                                      </p:to>
                                    </p:set>
                                    <p:anim calcmode="lin" valueType="num">
                                      <p:cBhvr>
                                        <p:cTn id="50" dur="500" fill="hold"/>
                                        <p:tgtEl>
                                          <p:spTgt spid="117775"/>
                                        </p:tgtEl>
                                        <p:attrNameLst>
                                          <p:attrName>ppt_w</p:attrName>
                                        </p:attrNameLst>
                                      </p:cBhvr>
                                      <p:tavLst>
                                        <p:tav tm="0">
                                          <p:val>
                                            <p:fltVal val="0"/>
                                          </p:val>
                                        </p:tav>
                                        <p:tav tm="100000">
                                          <p:val>
                                            <p:strVal val="#ppt_w"/>
                                          </p:val>
                                        </p:tav>
                                      </p:tavLst>
                                    </p:anim>
                                    <p:anim calcmode="lin" valueType="num">
                                      <p:cBhvr>
                                        <p:cTn id="51" dur="500" fill="hold"/>
                                        <p:tgtEl>
                                          <p:spTgt spid="117775"/>
                                        </p:tgtEl>
                                        <p:attrNameLst>
                                          <p:attrName>ppt_h</p:attrName>
                                        </p:attrNameLst>
                                      </p:cBhvr>
                                      <p:tavLst>
                                        <p:tav tm="0">
                                          <p:val>
                                            <p:fltVal val="0"/>
                                          </p:val>
                                        </p:tav>
                                        <p:tav tm="100000">
                                          <p:val>
                                            <p:strVal val="#ppt_h"/>
                                          </p:val>
                                        </p:tav>
                                      </p:tavLst>
                                    </p:anim>
                                  </p:childTnLst>
                                </p:cTn>
                              </p:par>
                            </p:childTnLst>
                          </p:cTn>
                        </p:par>
                        <p:par>
                          <p:cTn id="52" fill="hold" nodeType="afterGroup">
                            <p:stCondLst>
                              <p:cond delay="4500"/>
                            </p:stCondLst>
                            <p:childTnLst>
                              <p:par>
                                <p:cTn id="53" presetID="2" presetClass="entr" presetSubtype="4" fill="hold" nodeType="afterEffect">
                                  <p:stCondLst>
                                    <p:cond delay="0"/>
                                  </p:stCondLst>
                                  <p:childTnLst>
                                    <p:set>
                                      <p:cBhvr>
                                        <p:cTn id="54" dur="1" fill="hold">
                                          <p:stCondLst>
                                            <p:cond delay="0"/>
                                          </p:stCondLst>
                                        </p:cTn>
                                        <p:tgtEl>
                                          <p:spTgt spid="117770"/>
                                        </p:tgtEl>
                                        <p:attrNameLst>
                                          <p:attrName>style.visibility</p:attrName>
                                        </p:attrNameLst>
                                      </p:cBhvr>
                                      <p:to>
                                        <p:strVal val="visible"/>
                                      </p:to>
                                    </p:set>
                                    <p:anim calcmode="lin" valueType="num">
                                      <p:cBhvr additive="base">
                                        <p:cTn id="55" dur="500" fill="hold"/>
                                        <p:tgtEl>
                                          <p:spTgt spid="117770"/>
                                        </p:tgtEl>
                                        <p:attrNameLst>
                                          <p:attrName>ppt_x</p:attrName>
                                        </p:attrNameLst>
                                      </p:cBhvr>
                                      <p:tavLst>
                                        <p:tav tm="0">
                                          <p:val>
                                            <p:strVal val="#ppt_x"/>
                                          </p:val>
                                        </p:tav>
                                        <p:tav tm="100000">
                                          <p:val>
                                            <p:strVal val="#ppt_x"/>
                                          </p:val>
                                        </p:tav>
                                      </p:tavLst>
                                    </p:anim>
                                    <p:anim calcmode="lin" valueType="num">
                                      <p:cBhvr additive="base">
                                        <p:cTn id="56" dur="500" fill="hold"/>
                                        <p:tgtEl>
                                          <p:spTgt spid="117770"/>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5000"/>
                            </p:stCondLst>
                            <p:childTnLst>
                              <p:par>
                                <p:cTn id="58" presetID="23" presetClass="entr" presetSubtype="16" fill="hold" grpId="0" nodeType="afterEffect">
                                  <p:stCondLst>
                                    <p:cond delay="0"/>
                                  </p:stCondLst>
                                  <p:childTnLst>
                                    <p:set>
                                      <p:cBhvr>
                                        <p:cTn id="59" dur="1" fill="hold">
                                          <p:stCondLst>
                                            <p:cond delay="0"/>
                                          </p:stCondLst>
                                        </p:cTn>
                                        <p:tgtEl>
                                          <p:spTgt spid="117778"/>
                                        </p:tgtEl>
                                        <p:attrNameLst>
                                          <p:attrName>style.visibility</p:attrName>
                                        </p:attrNameLst>
                                      </p:cBhvr>
                                      <p:to>
                                        <p:strVal val="visible"/>
                                      </p:to>
                                    </p:set>
                                    <p:anim calcmode="lin" valueType="num">
                                      <p:cBhvr>
                                        <p:cTn id="60" dur="500" fill="hold"/>
                                        <p:tgtEl>
                                          <p:spTgt spid="117778"/>
                                        </p:tgtEl>
                                        <p:attrNameLst>
                                          <p:attrName>ppt_w</p:attrName>
                                        </p:attrNameLst>
                                      </p:cBhvr>
                                      <p:tavLst>
                                        <p:tav tm="0">
                                          <p:val>
                                            <p:fltVal val="0"/>
                                          </p:val>
                                        </p:tav>
                                        <p:tav tm="100000">
                                          <p:val>
                                            <p:strVal val="#ppt_w"/>
                                          </p:val>
                                        </p:tav>
                                      </p:tavLst>
                                    </p:anim>
                                    <p:anim calcmode="lin" valueType="num">
                                      <p:cBhvr>
                                        <p:cTn id="61" dur="500" fill="hold"/>
                                        <p:tgtEl>
                                          <p:spTgt spid="117778"/>
                                        </p:tgtEl>
                                        <p:attrNameLst>
                                          <p:attrName>ppt_h</p:attrName>
                                        </p:attrNameLst>
                                      </p:cBhvr>
                                      <p:tavLst>
                                        <p:tav tm="0">
                                          <p:val>
                                            <p:fltVal val="0"/>
                                          </p:val>
                                        </p:tav>
                                        <p:tav tm="100000">
                                          <p:val>
                                            <p:strVal val="#ppt_h"/>
                                          </p:val>
                                        </p:tav>
                                      </p:tavLst>
                                    </p:anim>
                                  </p:childTnLst>
                                </p:cTn>
                              </p:par>
                            </p:childTnLst>
                          </p:cTn>
                        </p:par>
                        <p:par>
                          <p:cTn id="62" fill="hold" nodeType="afterGroup">
                            <p:stCondLst>
                              <p:cond delay="5500"/>
                            </p:stCondLst>
                            <p:childTnLst>
                              <p:par>
                                <p:cTn id="63" presetID="23" presetClass="entr" presetSubtype="16" fill="hold" grpId="1" nodeType="afterEffect">
                                  <p:stCondLst>
                                    <p:cond delay="0"/>
                                  </p:stCondLst>
                                  <p:childTnLst>
                                    <p:set>
                                      <p:cBhvr>
                                        <p:cTn id="64" dur="1" fill="hold">
                                          <p:stCondLst>
                                            <p:cond delay="0"/>
                                          </p:stCondLst>
                                        </p:cTn>
                                        <p:tgtEl>
                                          <p:spTgt spid="117778"/>
                                        </p:tgtEl>
                                        <p:attrNameLst>
                                          <p:attrName>style.visibility</p:attrName>
                                        </p:attrNameLst>
                                      </p:cBhvr>
                                      <p:to>
                                        <p:strVal val="visible"/>
                                      </p:to>
                                    </p:set>
                                    <p:anim calcmode="lin" valueType="num">
                                      <p:cBhvr>
                                        <p:cTn id="65" dur="500" fill="hold"/>
                                        <p:tgtEl>
                                          <p:spTgt spid="117778"/>
                                        </p:tgtEl>
                                        <p:attrNameLst>
                                          <p:attrName>ppt_w</p:attrName>
                                        </p:attrNameLst>
                                      </p:cBhvr>
                                      <p:tavLst>
                                        <p:tav tm="0">
                                          <p:val>
                                            <p:fltVal val="0"/>
                                          </p:val>
                                        </p:tav>
                                        <p:tav tm="100000">
                                          <p:val>
                                            <p:strVal val="#ppt_w"/>
                                          </p:val>
                                        </p:tav>
                                      </p:tavLst>
                                    </p:anim>
                                    <p:anim calcmode="lin" valueType="num">
                                      <p:cBhvr>
                                        <p:cTn id="66" dur="500" fill="hold"/>
                                        <p:tgtEl>
                                          <p:spTgt spid="117778"/>
                                        </p:tgtEl>
                                        <p:attrNameLst>
                                          <p:attrName>ppt_h</p:attrName>
                                        </p:attrNameLst>
                                      </p:cBhvr>
                                      <p:tavLst>
                                        <p:tav tm="0">
                                          <p:val>
                                            <p:fltVal val="0"/>
                                          </p:val>
                                        </p:tav>
                                        <p:tav tm="100000">
                                          <p:val>
                                            <p:strVal val="#ppt_h"/>
                                          </p:val>
                                        </p:tav>
                                      </p:tavLst>
                                    </p:anim>
                                  </p:childTnLst>
                                </p:cTn>
                              </p:par>
                            </p:childTnLst>
                          </p:cTn>
                        </p:par>
                        <p:par>
                          <p:cTn id="67" fill="hold" nodeType="afterGroup">
                            <p:stCondLst>
                              <p:cond delay="6000"/>
                            </p:stCondLst>
                            <p:childTnLst>
                              <p:par>
                                <p:cTn id="68" presetID="2" presetClass="entr" presetSubtype="8" fill="hold" nodeType="afterEffect">
                                  <p:stCondLst>
                                    <p:cond delay="0"/>
                                  </p:stCondLst>
                                  <p:childTnLst>
                                    <p:set>
                                      <p:cBhvr>
                                        <p:cTn id="69" dur="1" fill="hold">
                                          <p:stCondLst>
                                            <p:cond delay="0"/>
                                          </p:stCondLst>
                                        </p:cTn>
                                        <p:tgtEl>
                                          <p:spTgt spid="117771"/>
                                        </p:tgtEl>
                                        <p:attrNameLst>
                                          <p:attrName>style.visibility</p:attrName>
                                        </p:attrNameLst>
                                      </p:cBhvr>
                                      <p:to>
                                        <p:strVal val="visible"/>
                                      </p:to>
                                    </p:set>
                                    <p:anim calcmode="lin" valueType="num">
                                      <p:cBhvr additive="base">
                                        <p:cTn id="70" dur="500" fill="hold"/>
                                        <p:tgtEl>
                                          <p:spTgt spid="117771"/>
                                        </p:tgtEl>
                                        <p:attrNameLst>
                                          <p:attrName>ppt_x</p:attrName>
                                        </p:attrNameLst>
                                      </p:cBhvr>
                                      <p:tavLst>
                                        <p:tav tm="0">
                                          <p:val>
                                            <p:strVal val="0-#ppt_w/2"/>
                                          </p:val>
                                        </p:tav>
                                        <p:tav tm="100000">
                                          <p:val>
                                            <p:strVal val="#ppt_x"/>
                                          </p:val>
                                        </p:tav>
                                      </p:tavLst>
                                    </p:anim>
                                    <p:anim calcmode="lin" valueType="num">
                                      <p:cBhvr additive="base">
                                        <p:cTn id="71" dur="500" fill="hold"/>
                                        <p:tgtEl>
                                          <p:spTgt spid="117771"/>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17779"/>
                                        </p:tgtEl>
                                        <p:attrNameLst>
                                          <p:attrName>style.visibility</p:attrName>
                                        </p:attrNameLst>
                                      </p:cBhvr>
                                      <p:to>
                                        <p:strVal val="visible"/>
                                      </p:to>
                                    </p:set>
                                    <p:animEffect transition="in" filter="blinds(horizontal)">
                                      <p:cBhvr>
                                        <p:cTn id="76" dur="500"/>
                                        <p:tgtEl>
                                          <p:spTgt spid="117779"/>
                                        </p:tgtEl>
                                      </p:cBhvr>
                                    </p:animEffect>
                                  </p:childTnLst>
                                </p:cTn>
                              </p:par>
                            </p:childTnLst>
                          </p:cTn>
                        </p:par>
                        <p:par>
                          <p:cTn id="77" fill="hold" nodeType="afterGroup">
                            <p:stCondLst>
                              <p:cond delay="500"/>
                            </p:stCondLst>
                            <p:childTnLst>
                              <p:par>
                                <p:cTn id="78" presetID="23" presetClass="entr" presetSubtype="16" fill="hold" grpId="0" nodeType="afterEffect">
                                  <p:stCondLst>
                                    <p:cond delay="0"/>
                                  </p:stCondLst>
                                  <p:childTnLst>
                                    <p:set>
                                      <p:cBhvr>
                                        <p:cTn id="79" dur="1" fill="hold">
                                          <p:stCondLst>
                                            <p:cond delay="0"/>
                                          </p:stCondLst>
                                        </p:cTn>
                                        <p:tgtEl>
                                          <p:spTgt spid="117776"/>
                                        </p:tgtEl>
                                        <p:attrNameLst>
                                          <p:attrName>style.visibility</p:attrName>
                                        </p:attrNameLst>
                                      </p:cBhvr>
                                      <p:to>
                                        <p:strVal val="visible"/>
                                      </p:to>
                                    </p:set>
                                    <p:anim calcmode="lin" valueType="num">
                                      <p:cBhvr>
                                        <p:cTn id="80" dur="500" fill="hold"/>
                                        <p:tgtEl>
                                          <p:spTgt spid="117776"/>
                                        </p:tgtEl>
                                        <p:attrNameLst>
                                          <p:attrName>ppt_w</p:attrName>
                                        </p:attrNameLst>
                                      </p:cBhvr>
                                      <p:tavLst>
                                        <p:tav tm="0">
                                          <p:val>
                                            <p:fltVal val="0"/>
                                          </p:val>
                                        </p:tav>
                                        <p:tav tm="100000">
                                          <p:val>
                                            <p:strVal val="#ppt_w"/>
                                          </p:val>
                                        </p:tav>
                                      </p:tavLst>
                                    </p:anim>
                                    <p:anim calcmode="lin" valueType="num">
                                      <p:cBhvr>
                                        <p:cTn id="81" dur="500" fill="hold"/>
                                        <p:tgtEl>
                                          <p:spTgt spid="117776"/>
                                        </p:tgtEl>
                                        <p:attrNameLst>
                                          <p:attrName>ppt_h</p:attrName>
                                        </p:attrNameLst>
                                      </p:cBhvr>
                                      <p:tavLst>
                                        <p:tav tm="0">
                                          <p:val>
                                            <p:fltVal val="0"/>
                                          </p:val>
                                        </p:tav>
                                        <p:tav tm="100000">
                                          <p:val>
                                            <p:strVal val="#ppt_h"/>
                                          </p:val>
                                        </p:tav>
                                      </p:tavLst>
                                    </p:anim>
                                  </p:childTnLst>
                                </p:cTn>
                              </p:par>
                            </p:childTnLst>
                          </p:cTn>
                        </p:par>
                        <p:par>
                          <p:cTn id="82" fill="hold" nodeType="afterGroup">
                            <p:stCondLst>
                              <p:cond delay="1000"/>
                            </p:stCondLst>
                            <p:childTnLst>
                              <p:par>
                                <p:cTn id="83" presetID="2" presetClass="entr" presetSubtype="4" fill="hold" nodeType="afterEffect">
                                  <p:stCondLst>
                                    <p:cond delay="0"/>
                                  </p:stCondLst>
                                  <p:childTnLst>
                                    <p:set>
                                      <p:cBhvr>
                                        <p:cTn id="84" dur="1" fill="hold">
                                          <p:stCondLst>
                                            <p:cond delay="0"/>
                                          </p:stCondLst>
                                        </p:cTn>
                                        <p:tgtEl>
                                          <p:spTgt spid="117772"/>
                                        </p:tgtEl>
                                        <p:attrNameLst>
                                          <p:attrName>style.visibility</p:attrName>
                                        </p:attrNameLst>
                                      </p:cBhvr>
                                      <p:to>
                                        <p:strVal val="visible"/>
                                      </p:to>
                                    </p:set>
                                    <p:anim calcmode="lin" valueType="num">
                                      <p:cBhvr additive="base">
                                        <p:cTn id="85" dur="500" fill="hold"/>
                                        <p:tgtEl>
                                          <p:spTgt spid="117772"/>
                                        </p:tgtEl>
                                        <p:attrNameLst>
                                          <p:attrName>ppt_x</p:attrName>
                                        </p:attrNameLst>
                                      </p:cBhvr>
                                      <p:tavLst>
                                        <p:tav tm="0">
                                          <p:val>
                                            <p:strVal val="#ppt_x"/>
                                          </p:val>
                                        </p:tav>
                                        <p:tav tm="100000">
                                          <p:val>
                                            <p:strVal val="#ppt_x"/>
                                          </p:val>
                                        </p:tav>
                                      </p:tavLst>
                                    </p:anim>
                                    <p:anim calcmode="lin" valueType="num">
                                      <p:cBhvr additive="base">
                                        <p:cTn id="86" dur="500" fill="hold"/>
                                        <p:tgtEl>
                                          <p:spTgt spid="117772"/>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1500"/>
                            </p:stCondLst>
                            <p:childTnLst>
                              <p:par>
                                <p:cTn id="88" presetID="2" presetClass="entr" presetSubtype="4" fill="hold" nodeType="afterEffect">
                                  <p:stCondLst>
                                    <p:cond delay="0"/>
                                  </p:stCondLst>
                                  <p:childTnLst>
                                    <p:set>
                                      <p:cBhvr>
                                        <p:cTn id="89" dur="1" fill="hold">
                                          <p:stCondLst>
                                            <p:cond delay="0"/>
                                          </p:stCondLst>
                                        </p:cTn>
                                        <p:tgtEl>
                                          <p:spTgt spid="117773"/>
                                        </p:tgtEl>
                                        <p:attrNameLst>
                                          <p:attrName>style.visibility</p:attrName>
                                        </p:attrNameLst>
                                      </p:cBhvr>
                                      <p:to>
                                        <p:strVal val="visible"/>
                                      </p:to>
                                    </p:set>
                                    <p:anim calcmode="lin" valueType="num">
                                      <p:cBhvr additive="base">
                                        <p:cTn id="90" dur="500" fill="hold"/>
                                        <p:tgtEl>
                                          <p:spTgt spid="117773"/>
                                        </p:tgtEl>
                                        <p:attrNameLst>
                                          <p:attrName>ppt_x</p:attrName>
                                        </p:attrNameLst>
                                      </p:cBhvr>
                                      <p:tavLst>
                                        <p:tav tm="0">
                                          <p:val>
                                            <p:strVal val="#ppt_x"/>
                                          </p:val>
                                        </p:tav>
                                        <p:tav tm="100000">
                                          <p:val>
                                            <p:strVal val="#ppt_x"/>
                                          </p:val>
                                        </p:tav>
                                      </p:tavLst>
                                    </p:anim>
                                    <p:anim calcmode="lin" valueType="num">
                                      <p:cBhvr additive="base">
                                        <p:cTn id="91" dur="500" fill="hold"/>
                                        <p:tgtEl>
                                          <p:spTgt spid="117773"/>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2000"/>
                            </p:stCondLst>
                            <p:childTnLst>
                              <p:par>
                                <p:cTn id="93" presetID="3" presetClass="entr" presetSubtype="10" fill="hold" nodeType="afterEffect">
                                  <p:stCondLst>
                                    <p:cond delay="0"/>
                                  </p:stCondLst>
                                  <p:childTnLst>
                                    <p:set>
                                      <p:cBhvr>
                                        <p:cTn id="94" dur="1" fill="hold">
                                          <p:stCondLst>
                                            <p:cond delay="0"/>
                                          </p:stCondLst>
                                        </p:cTn>
                                        <p:tgtEl>
                                          <p:spTgt spid="117780"/>
                                        </p:tgtEl>
                                        <p:attrNameLst>
                                          <p:attrName>style.visibility</p:attrName>
                                        </p:attrNameLst>
                                      </p:cBhvr>
                                      <p:to>
                                        <p:strVal val="visible"/>
                                      </p:to>
                                    </p:set>
                                    <p:animEffect transition="in" filter="blinds(horizontal)">
                                      <p:cBhvr>
                                        <p:cTn id="95" dur="500"/>
                                        <p:tgtEl>
                                          <p:spTgt spid="117780"/>
                                        </p:tgtEl>
                                      </p:cBhvr>
                                    </p:animEffect>
                                  </p:childTnLst>
                                </p:cTn>
                              </p:par>
                            </p:childTnLst>
                          </p:cTn>
                        </p:par>
                        <p:par>
                          <p:cTn id="96" fill="hold" nodeType="afterGroup">
                            <p:stCondLst>
                              <p:cond delay="2500"/>
                            </p:stCondLst>
                            <p:childTnLst>
                              <p:par>
                                <p:cTn id="97" presetID="23" presetClass="entr" presetSubtype="16" fill="hold" grpId="0" nodeType="afterEffect">
                                  <p:stCondLst>
                                    <p:cond delay="0"/>
                                  </p:stCondLst>
                                  <p:childTnLst>
                                    <p:set>
                                      <p:cBhvr>
                                        <p:cTn id="98" dur="1" fill="hold">
                                          <p:stCondLst>
                                            <p:cond delay="0"/>
                                          </p:stCondLst>
                                        </p:cTn>
                                        <p:tgtEl>
                                          <p:spTgt spid="117777"/>
                                        </p:tgtEl>
                                        <p:attrNameLst>
                                          <p:attrName>style.visibility</p:attrName>
                                        </p:attrNameLst>
                                      </p:cBhvr>
                                      <p:to>
                                        <p:strVal val="visible"/>
                                      </p:to>
                                    </p:set>
                                    <p:anim calcmode="lin" valueType="num">
                                      <p:cBhvr>
                                        <p:cTn id="99" dur="500" fill="hold"/>
                                        <p:tgtEl>
                                          <p:spTgt spid="117777"/>
                                        </p:tgtEl>
                                        <p:attrNameLst>
                                          <p:attrName>ppt_w</p:attrName>
                                        </p:attrNameLst>
                                      </p:cBhvr>
                                      <p:tavLst>
                                        <p:tav tm="0">
                                          <p:val>
                                            <p:fltVal val="0"/>
                                          </p:val>
                                        </p:tav>
                                        <p:tav tm="100000">
                                          <p:val>
                                            <p:strVal val="#ppt_w"/>
                                          </p:val>
                                        </p:tav>
                                      </p:tavLst>
                                    </p:anim>
                                    <p:anim calcmode="lin" valueType="num">
                                      <p:cBhvr>
                                        <p:cTn id="100" dur="500" fill="hold"/>
                                        <p:tgtEl>
                                          <p:spTgt spid="1177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6" grpId="0"/>
      <p:bldP spid="117767" grpId="0"/>
      <p:bldP spid="117769" grpId="0"/>
      <p:bldP spid="117775" grpId="0"/>
      <p:bldP spid="117776" grpId="0"/>
      <p:bldP spid="117777" grpId="0"/>
      <p:bldP spid="117778" grpId="0"/>
      <p:bldP spid="117778"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eaLnBrk="1" hangingPunct="1"/>
            <a:r>
              <a:rPr lang="cs-CZ" altLang="cs-CZ" sz="3600" b="1" dirty="0" smtClean="0">
                <a:solidFill>
                  <a:srgbClr val="C00000"/>
                </a:solidFill>
                <a:latin typeface="+mn-lt"/>
              </a:rPr>
              <a:t>Investiční funkce – změna autonomních investic (vzrůst)</a:t>
            </a:r>
          </a:p>
        </p:txBody>
      </p:sp>
      <p:sp>
        <p:nvSpPr>
          <p:cNvPr id="8195" name="Line 3"/>
          <p:cNvSpPr>
            <a:spLocks noChangeShapeType="1"/>
          </p:cNvSpPr>
          <p:nvPr/>
        </p:nvSpPr>
        <p:spPr bwMode="auto">
          <a:xfrm>
            <a:off x="2051050" y="2060575"/>
            <a:ext cx="0" cy="410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8196" name="Line 4"/>
          <p:cNvSpPr>
            <a:spLocks noChangeShapeType="1"/>
          </p:cNvSpPr>
          <p:nvPr/>
        </p:nvSpPr>
        <p:spPr bwMode="auto">
          <a:xfrm>
            <a:off x="2051050" y="6165850"/>
            <a:ext cx="5473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8197" name="Text Box 5"/>
          <p:cNvSpPr txBox="1">
            <a:spLocks noChangeArrowheads="1"/>
          </p:cNvSpPr>
          <p:nvPr/>
        </p:nvSpPr>
        <p:spPr bwMode="auto">
          <a:xfrm>
            <a:off x="7524750" y="623728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8198" name="Text Box 6"/>
          <p:cNvSpPr txBox="1">
            <a:spLocks noChangeArrowheads="1"/>
          </p:cNvSpPr>
          <p:nvPr/>
        </p:nvSpPr>
        <p:spPr bwMode="auto">
          <a:xfrm>
            <a:off x="1692275" y="2060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8199" name="Line 7"/>
          <p:cNvSpPr>
            <a:spLocks noChangeShapeType="1"/>
          </p:cNvSpPr>
          <p:nvPr/>
        </p:nvSpPr>
        <p:spPr bwMode="auto">
          <a:xfrm>
            <a:off x="2700338" y="2420938"/>
            <a:ext cx="3671887" cy="3095625"/>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8200" name="Text Box 8"/>
          <p:cNvSpPr txBox="1">
            <a:spLocks noChangeArrowheads="1"/>
          </p:cNvSpPr>
          <p:nvPr/>
        </p:nvSpPr>
        <p:spPr bwMode="auto">
          <a:xfrm>
            <a:off x="6588125" y="52292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I = I</a:t>
            </a:r>
            <a:r>
              <a:rPr kumimoji="0" lang="cs-CZ" altLang="cs-CZ" sz="2000" b="1" i="0" u="none" strike="noStrike" kern="1200" cap="none" spc="0" normalizeH="0" baseline="-25000" noProof="0" smtClean="0">
                <a:ln>
                  <a:noFill/>
                </a:ln>
                <a:solidFill>
                  <a:srgbClr val="0066FF"/>
                </a:solidFill>
                <a:effectLst/>
                <a:uLnTx/>
                <a:uFillTx/>
                <a:latin typeface="Arial" panose="020B0604020202020204" pitchFamily="34" charset="0"/>
                <a:ea typeface="+mn-ea"/>
                <a:cs typeface="+mn-cs"/>
              </a:rPr>
              <a:t>A1</a:t>
            </a: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 bi</a:t>
            </a:r>
          </a:p>
        </p:txBody>
      </p:sp>
      <p:sp>
        <p:nvSpPr>
          <p:cNvPr id="8201" name="Line 9"/>
          <p:cNvSpPr>
            <a:spLocks noChangeShapeType="1"/>
          </p:cNvSpPr>
          <p:nvPr/>
        </p:nvSpPr>
        <p:spPr bwMode="auto">
          <a:xfrm>
            <a:off x="2051050" y="3429000"/>
            <a:ext cx="18002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8202" name="Line 10"/>
          <p:cNvSpPr>
            <a:spLocks noChangeShapeType="1"/>
          </p:cNvSpPr>
          <p:nvPr/>
        </p:nvSpPr>
        <p:spPr bwMode="auto">
          <a:xfrm>
            <a:off x="3851275" y="3429000"/>
            <a:ext cx="0" cy="27368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8203" name="Text Box 1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cs-CZ" altLang="cs-CZ"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204" name="Text Box 14"/>
          <p:cNvSpPr txBox="1">
            <a:spLocks noChangeArrowheads="1"/>
          </p:cNvSpPr>
          <p:nvPr/>
        </p:nvSpPr>
        <p:spPr bwMode="auto">
          <a:xfrm>
            <a:off x="1476375" y="32845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20848" name="Text Box 16"/>
          <p:cNvSpPr txBox="1">
            <a:spLocks noChangeArrowheads="1"/>
          </p:cNvSpPr>
          <p:nvPr/>
        </p:nvSpPr>
        <p:spPr bwMode="auto">
          <a:xfrm>
            <a:off x="4427538" y="630872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8206" name="Text Box 17"/>
          <p:cNvSpPr txBox="1">
            <a:spLocks noChangeArrowheads="1"/>
          </p:cNvSpPr>
          <p:nvPr/>
        </p:nvSpPr>
        <p:spPr bwMode="auto">
          <a:xfrm>
            <a:off x="37084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20852" name="Line 20"/>
          <p:cNvSpPr>
            <a:spLocks noChangeShapeType="1"/>
          </p:cNvSpPr>
          <p:nvPr/>
        </p:nvSpPr>
        <p:spPr bwMode="auto">
          <a:xfrm>
            <a:off x="2728913" y="2449513"/>
            <a:ext cx="3671887" cy="3095625"/>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0853" name="Text Box 21"/>
          <p:cNvSpPr txBox="1">
            <a:spLocks noChangeArrowheads="1"/>
          </p:cNvSpPr>
          <p:nvPr/>
        </p:nvSpPr>
        <p:spPr bwMode="auto">
          <a:xfrm>
            <a:off x="6732588" y="4365625"/>
            <a:ext cx="1439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smtClean="0">
                <a:ln>
                  <a:noFill/>
                </a:ln>
                <a:solidFill>
                  <a:srgbClr val="ED7D31"/>
                </a:solidFill>
                <a:effectLst/>
                <a:uLnTx/>
                <a:uFillTx/>
                <a:latin typeface="Arial" panose="020B0604020202020204" pitchFamily="34" charset="0"/>
                <a:ea typeface="+mn-ea"/>
                <a:cs typeface="+mn-cs"/>
              </a:rPr>
              <a:t>I = I</a:t>
            </a:r>
            <a:r>
              <a:rPr kumimoji="0" lang="cs-CZ" altLang="cs-CZ" sz="2000" b="1" i="0" u="none" strike="noStrike" kern="1200" cap="none" spc="0" normalizeH="0" baseline="-25000" noProof="0" smtClean="0">
                <a:ln>
                  <a:noFill/>
                </a:ln>
                <a:solidFill>
                  <a:srgbClr val="ED7D31"/>
                </a:solidFill>
                <a:effectLst/>
                <a:uLnTx/>
                <a:uFillTx/>
                <a:latin typeface="Arial" panose="020B0604020202020204" pitchFamily="34" charset="0"/>
                <a:ea typeface="+mn-ea"/>
                <a:cs typeface="+mn-cs"/>
              </a:rPr>
              <a:t>A2</a:t>
            </a:r>
            <a:r>
              <a:rPr kumimoji="0" lang="cs-CZ" altLang="cs-CZ" sz="2000" b="1" i="0" u="none" strike="noStrike" kern="1200" cap="none" spc="0" normalizeH="0" baseline="0" noProof="0" smtClean="0">
                <a:ln>
                  <a:noFill/>
                </a:ln>
                <a:solidFill>
                  <a:srgbClr val="ED7D31"/>
                </a:solidFill>
                <a:effectLst/>
                <a:uLnTx/>
                <a:uFillTx/>
                <a:latin typeface="Arial" panose="020B0604020202020204" pitchFamily="34" charset="0"/>
                <a:ea typeface="+mn-ea"/>
                <a:cs typeface="+mn-cs"/>
              </a:rPr>
              <a:t>- bi</a:t>
            </a:r>
          </a:p>
        </p:txBody>
      </p:sp>
      <p:sp>
        <p:nvSpPr>
          <p:cNvPr id="120855" name="Line 23"/>
          <p:cNvSpPr>
            <a:spLocks noChangeShapeType="1"/>
          </p:cNvSpPr>
          <p:nvPr/>
        </p:nvSpPr>
        <p:spPr bwMode="auto">
          <a:xfrm>
            <a:off x="3851275" y="3429000"/>
            <a:ext cx="7207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0856" name="Line 24"/>
          <p:cNvSpPr>
            <a:spLocks noChangeShapeType="1"/>
          </p:cNvSpPr>
          <p:nvPr/>
        </p:nvSpPr>
        <p:spPr bwMode="auto">
          <a:xfrm>
            <a:off x="4572000" y="3429000"/>
            <a:ext cx="0" cy="27368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0857" name="Line 25"/>
          <p:cNvSpPr>
            <a:spLocks noChangeShapeType="1"/>
          </p:cNvSpPr>
          <p:nvPr/>
        </p:nvSpPr>
        <p:spPr bwMode="auto">
          <a:xfrm>
            <a:off x="3995738" y="4941888"/>
            <a:ext cx="503237" cy="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0858" name="Text Box 26"/>
          <p:cNvSpPr txBox="1">
            <a:spLocks noChangeArrowheads="1"/>
          </p:cNvSpPr>
          <p:nvPr/>
        </p:nvSpPr>
        <p:spPr bwMode="auto">
          <a:xfrm>
            <a:off x="3924300" y="5013325"/>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cs-CZ" sz="1800" b="0" i="0" u="none" strike="noStrike" kern="1200" cap="none" spc="0" normalizeH="0" baseline="0" noProof="0" smtClean="0">
                <a:ln>
                  <a:noFill/>
                </a:ln>
                <a:solidFill>
                  <a:srgbClr val="FF00FF"/>
                </a:solidFill>
                <a:effectLst/>
                <a:uLnTx/>
                <a:uFillTx/>
                <a:latin typeface="Arial" panose="020B0604020202020204" pitchFamily="34" charset="0"/>
                <a:ea typeface="+mn-ea"/>
                <a:cs typeface="Arial" panose="020B0604020202020204" pitchFamily="34" charset="0"/>
              </a:rPr>
              <a:t>Δ</a:t>
            </a:r>
            <a:r>
              <a:rPr kumimoji="0" lang="cs-CZ" altLang="cs-CZ" sz="1800" b="1" i="0" u="none" strike="noStrike" kern="1200" cap="none" spc="0" normalizeH="0" baseline="0" noProof="0" smtClean="0">
                <a:ln>
                  <a:noFill/>
                </a:ln>
                <a:solidFill>
                  <a:srgbClr val="FF00FF"/>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srgbClr val="FF00FF"/>
                </a:solidFill>
                <a:effectLst/>
                <a:uLnTx/>
                <a:uFillTx/>
                <a:latin typeface="Arial" panose="020B0604020202020204" pitchFamily="34" charset="0"/>
                <a:ea typeface="+mn-ea"/>
                <a:cs typeface="+mn-cs"/>
              </a:rPr>
              <a:t>A</a:t>
            </a:r>
            <a:endParaRPr kumimoji="0" lang="el-GR" altLang="cs-CZ" sz="1800" b="1" i="0" u="none" strike="noStrike" kern="1200" cap="none" spc="0" normalizeH="0" baseline="-25000" noProof="0" smtClean="0">
              <a:ln>
                <a:noFill/>
              </a:ln>
              <a:solidFill>
                <a:srgbClr val="FF00FF"/>
              </a:solidFill>
              <a:effectLst/>
              <a:uLnTx/>
              <a:uFillTx/>
              <a:latin typeface="Arial" panose="020B0604020202020204" pitchFamily="34" charset="0"/>
              <a:ea typeface="+mn-ea"/>
              <a:cs typeface="+mn-cs"/>
            </a:endParaRPr>
          </a:p>
        </p:txBody>
      </p:sp>
      <p:sp>
        <p:nvSpPr>
          <p:cNvPr id="120859" name="Text Box 27"/>
          <p:cNvSpPr txBox="1">
            <a:spLocks noChangeArrowheads="1"/>
          </p:cNvSpPr>
          <p:nvPr/>
        </p:nvSpPr>
        <p:spPr bwMode="auto">
          <a:xfrm>
            <a:off x="6516688" y="1989138"/>
            <a:ext cx="2233612" cy="8540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Změna I</a:t>
            </a:r>
            <a:r>
              <a:rPr kumimoji="0" lang="cs-CZ" altLang="cs-CZ" sz="2000" b="1" i="0" u="none" strike="noStrike" kern="1200" cap="none" spc="0" normalizeH="0" baseline="-25000" noProof="0" smtClean="0">
                <a:ln>
                  <a:noFill/>
                </a:ln>
                <a:solidFill>
                  <a:srgbClr val="FFFFFF"/>
                </a:solidFill>
                <a:effectLst/>
                <a:uLnTx/>
                <a:uFillTx/>
                <a:latin typeface="Arial" panose="020B0604020202020204" pitchFamily="34" charset="0"/>
                <a:ea typeface="+mn-ea"/>
                <a:cs typeface="+mn-cs"/>
              </a:rPr>
              <a:t>A1</a:t>
            </a:r>
            <a:r>
              <a:rPr kumimoji="0" lang="cs-CZ" altLang="cs-CZ" sz="2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 na I</a:t>
            </a:r>
            <a:r>
              <a:rPr kumimoji="0" lang="cs-CZ" altLang="cs-CZ" sz="2000" b="1" i="0" u="none" strike="noStrike" kern="1200" cap="none" spc="0" normalizeH="0" baseline="-25000" noProof="0" smtClean="0">
                <a:ln>
                  <a:noFill/>
                </a:ln>
                <a:solidFill>
                  <a:srgbClr val="FFFFFF"/>
                </a:solidFill>
                <a:effectLst/>
                <a:uLnTx/>
                <a:uFillTx/>
                <a:latin typeface="Arial" panose="020B0604020202020204" pitchFamily="34" charset="0"/>
                <a:ea typeface="+mn-ea"/>
                <a:cs typeface="+mn-cs"/>
              </a:rPr>
              <a:t>A2</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I</a:t>
            </a:r>
            <a:r>
              <a:rPr kumimoji="0" lang="cs-CZ" altLang="cs-CZ" sz="2000" b="1" i="0" u="none" strike="noStrike" kern="1200" cap="none" spc="0" normalizeH="0" baseline="-25000" noProof="0" smtClean="0">
                <a:ln>
                  <a:noFill/>
                </a:ln>
                <a:solidFill>
                  <a:srgbClr val="FFFFFF"/>
                </a:solidFill>
                <a:effectLst/>
                <a:uLnTx/>
                <a:uFillTx/>
                <a:latin typeface="Arial" panose="020B0604020202020204" pitchFamily="34" charset="0"/>
                <a:ea typeface="+mn-ea"/>
                <a:cs typeface="+mn-cs"/>
              </a:rPr>
              <a:t>A2 </a:t>
            </a:r>
            <a:r>
              <a:rPr kumimoji="0" lang="en-US" altLang="cs-CZ" sz="20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&gt; </a:t>
            </a:r>
            <a:r>
              <a:rPr kumimoji="0" lang="cs-CZ" altLang="cs-CZ" sz="2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I</a:t>
            </a:r>
            <a:r>
              <a:rPr kumimoji="0" lang="cs-CZ" altLang="cs-CZ" sz="2000" b="1" i="0" u="none" strike="noStrike" kern="1200" cap="none" spc="0" normalizeH="0" baseline="-25000" noProof="0" smtClean="0">
                <a:ln>
                  <a:noFill/>
                </a:ln>
                <a:solidFill>
                  <a:srgbClr val="FFFFFF"/>
                </a:solidFill>
                <a:effectLst/>
                <a:uLnTx/>
                <a:uFillTx/>
                <a:latin typeface="Arial" panose="020B0604020202020204" pitchFamily="34" charset="0"/>
                <a:ea typeface="+mn-ea"/>
                <a:cs typeface="+mn-cs"/>
              </a:rPr>
              <a:t>A1</a:t>
            </a:r>
            <a:endParaRPr kumimoji="0" lang="cs-CZ" altLang="cs-CZ" sz="20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817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500" fill="hold"/>
                                        <p:tgtEl>
                                          <p:spTgt spid="1208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08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08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083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120859"/>
                                        </p:tgtEl>
                                        <p:attrNameLst>
                                          <p:attrName>style.visibility</p:attrName>
                                        </p:attrNameLst>
                                      </p:cBhvr>
                                      <p:to>
                                        <p:strVal val="visible"/>
                                      </p:to>
                                    </p:set>
                                    <p:anim calcmode="lin" valueType="num">
                                      <p:cBhvr>
                                        <p:cTn id="14" dur="500" decel="50000" fill="hold">
                                          <p:stCondLst>
                                            <p:cond delay="0"/>
                                          </p:stCondLst>
                                        </p:cTn>
                                        <p:tgtEl>
                                          <p:spTgt spid="12085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2085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20859"/>
                                        </p:tgtEl>
                                        <p:attrNameLst>
                                          <p:attrName>ppt_w</p:attrName>
                                        </p:attrNameLst>
                                      </p:cBhvr>
                                      <p:tavLst>
                                        <p:tav tm="0">
                                          <p:val>
                                            <p:strVal val="#ppt_w*.05"/>
                                          </p:val>
                                        </p:tav>
                                        <p:tav tm="100000">
                                          <p:val>
                                            <p:strVal val="#ppt_w"/>
                                          </p:val>
                                        </p:tav>
                                      </p:tavLst>
                                    </p:anim>
                                    <p:anim calcmode="lin" valueType="num">
                                      <p:cBhvr>
                                        <p:cTn id="17" dur="1000" fill="hold"/>
                                        <p:tgtEl>
                                          <p:spTgt spid="12085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2085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2085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2085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208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120852"/>
                                        </p:tgtEl>
                                        <p:attrNameLst>
                                          <p:attrName>style.visibility</p:attrName>
                                        </p:attrNameLst>
                                      </p:cBhvr>
                                      <p:to>
                                        <p:strVal val="visible"/>
                                      </p:to>
                                    </p:set>
                                    <p:anim calcmode="lin" valueType="num">
                                      <p:cBhvr>
                                        <p:cTn id="26" dur="500" fill="hold"/>
                                        <p:tgtEl>
                                          <p:spTgt spid="120852"/>
                                        </p:tgtEl>
                                        <p:attrNameLst>
                                          <p:attrName>ppt_w</p:attrName>
                                        </p:attrNameLst>
                                      </p:cBhvr>
                                      <p:tavLst>
                                        <p:tav tm="0">
                                          <p:val>
                                            <p:fltVal val="0"/>
                                          </p:val>
                                        </p:tav>
                                        <p:tav tm="100000">
                                          <p:val>
                                            <p:strVal val="#ppt_w"/>
                                          </p:val>
                                        </p:tav>
                                      </p:tavLst>
                                    </p:anim>
                                    <p:anim calcmode="lin" valueType="num">
                                      <p:cBhvr>
                                        <p:cTn id="27" dur="500" fill="hold"/>
                                        <p:tgtEl>
                                          <p:spTgt spid="120852"/>
                                        </p:tgtEl>
                                        <p:attrNameLst>
                                          <p:attrName>ppt_h</p:attrName>
                                        </p:attrNameLst>
                                      </p:cBhvr>
                                      <p:tavLst>
                                        <p:tav tm="0">
                                          <p:val>
                                            <p:fltVal val="0"/>
                                          </p:val>
                                        </p:tav>
                                        <p:tav tm="100000">
                                          <p:val>
                                            <p:strVal val="#ppt_h"/>
                                          </p:val>
                                        </p:tav>
                                      </p:tavLst>
                                    </p:anim>
                                  </p:childTnLst>
                                </p:cTn>
                              </p:par>
                            </p:childTnLst>
                          </p:cTn>
                        </p:par>
                        <p:par>
                          <p:cTn id="28" fill="hold" nodeType="afterGroup">
                            <p:stCondLst>
                              <p:cond delay="500"/>
                            </p:stCondLst>
                            <p:childTnLst>
                              <p:par>
                                <p:cTn id="29" presetID="0" presetClass="path" presetSubtype="0" accel="50000" decel="50000" fill="hold" nodeType="afterEffect">
                                  <p:stCondLst>
                                    <p:cond delay="0"/>
                                  </p:stCondLst>
                                  <p:childTnLst>
                                    <p:animMotion origin="layout" path="M 0.00087 0.01179 L 0.00087 -0.08278 " pathEditMode="relative" rAng="0" ptsTypes="AA">
                                      <p:cBhvr>
                                        <p:cTn id="30" dur="2000" fill="hold"/>
                                        <p:tgtEl>
                                          <p:spTgt spid="120852"/>
                                        </p:tgtEl>
                                        <p:attrNameLst>
                                          <p:attrName>ppt_x</p:attrName>
                                          <p:attrName>ppt_y</p:attrName>
                                        </p:attrNameLst>
                                      </p:cBhvr>
                                      <p:rCtr x="0" y="-4740"/>
                                    </p:animMotion>
                                  </p:childTnLst>
                                </p:cTn>
                              </p:par>
                            </p:childTnLst>
                          </p:cTn>
                        </p:par>
                        <p:par>
                          <p:cTn id="31" fill="hold" nodeType="afterGroup">
                            <p:stCondLst>
                              <p:cond delay="2500"/>
                            </p:stCondLst>
                            <p:childTnLst>
                              <p:par>
                                <p:cTn id="32" presetID="23" presetClass="entr" presetSubtype="16" fill="hold" grpId="0" nodeType="afterEffect">
                                  <p:stCondLst>
                                    <p:cond delay="0"/>
                                  </p:stCondLst>
                                  <p:childTnLst>
                                    <p:set>
                                      <p:cBhvr>
                                        <p:cTn id="33" dur="1" fill="hold">
                                          <p:stCondLst>
                                            <p:cond delay="0"/>
                                          </p:stCondLst>
                                        </p:cTn>
                                        <p:tgtEl>
                                          <p:spTgt spid="120853"/>
                                        </p:tgtEl>
                                        <p:attrNameLst>
                                          <p:attrName>style.visibility</p:attrName>
                                        </p:attrNameLst>
                                      </p:cBhvr>
                                      <p:to>
                                        <p:strVal val="visible"/>
                                      </p:to>
                                    </p:set>
                                    <p:anim calcmode="lin" valueType="num">
                                      <p:cBhvr>
                                        <p:cTn id="34" dur="500" fill="hold"/>
                                        <p:tgtEl>
                                          <p:spTgt spid="120853"/>
                                        </p:tgtEl>
                                        <p:attrNameLst>
                                          <p:attrName>ppt_w</p:attrName>
                                        </p:attrNameLst>
                                      </p:cBhvr>
                                      <p:tavLst>
                                        <p:tav tm="0">
                                          <p:val>
                                            <p:fltVal val="0"/>
                                          </p:val>
                                        </p:tav>
                                        <p:tav tm="100000">
                                          <p:val>
                                            <p:strVal val="#ppt_w"/>
                                          </p:val>
                                        </p:tav>
                                      </p:tavLst>
                                    </p:anim>
                                    <p:anim calcmode="lin" valueType="num">
                                      <p:cBhvr>
                                        <p:cTn id="35" dur="500" fill="hold"/>
                                        <p:tgtEl>
                                          <p:spTgt spid="120853"/>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17" presetClass="entr" presetSubtype="10" fill="hold" nodeType="afterEffect">
                                  <p:stCondLst>
                                    <p:cond delay="0"/>
                                  </p:stCondLst>
                                  <p:childTnLst>
                                    <p:set>
                                      <p:cBhvr>
                                        <p:cTn id="38" dur="1" fill="hold">
                                          <p:stCondLst>
                                            <p:cond delay="0"/>
                                          </p:stCondLst>
                                        </p:cTn>
                                        <p:tgtEl>
                                          <p:spTgt spid="120855"/>
                                        </p:tgtEl>
                                        <p:attrNameLst>
                                          <p:attrName>style.visibility</p:attrName>
                                        </p:attrNameLst>
                                      </p:cBhvr>
                                      <p:to>
                                        <p:strVal val="visible"/>
                                      </p:to>
                                    </p:set>
                                    <p:anim calcmode="lin" valueType="num">
                                      <p:cBhvr>
                                        <p:cTn id="39" dur="500" fill="hold"/>
                                        <p:tgtEl>
                                          <p:spTgt spid="120855"/>
                                        </p:tgtEl>
                                        <p:attrNameLst>
                                          <p:attrName>ppt_w</p:attrName>
                                        </p:attrNameLst>
                                      </p:cBhvr>
                                      <p:tavLst>
                                        <p:tav tm="0">
                                          <p:val>
                                            <p:fltVal val="0"/>
                                          </p:val>
                                        </p:tav>
                                        <p:tav tm="100000">
                                          <p:val>
                                            <p:strVal val="#ppt_w"/>
                                          </p:val>
                                        </p:tav>
                                      </p:tavLst>
                                    </p:anim>
                                    <p:anim calcmode="lin" valueType="num">
                                      <p:cBhvr>
                                        <p:cTn id="40" dur="500" fill="hold"/>
                                        <p:tgtEl>
                                          <p:spTgt spid="120855"/>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3500"/>
                            </p:stCondLst>
                            <p:childTnLst>
                              <p:par>
                                <p:cTn id="42" presetID="17" presetClass="entr" presetSubtype="10" fill="hold" nodeType="afterEffect">
                                  <p:stCondLst>
                                    <p:cond delay="0"/>
                                  </p:stCondLst>
                                  <p:childTnLst>
                                    <p:set>
                                      <p:cBhvr>
                                        <p:cTn id="43" dur="1" fill="hold">
                                          <p:stCondLst>
                                            <p:cond delay="0"/>
                                          </p:stCondLst>
                                        </p:cTn>
                                        <p:tgtEl>
                                          <p:spTgt spid="120856"/>
                                        </p:tgtEl>
                                        <p:attrNameLst>
                                          <p:attrName>style.visibility</p:attrName>
                                        </p:attrNameLst>
                                      </p:cBhvr>
                                      <p:to>
                                        <p:strVal val="visible"/>
                                      </p:to>
                                    </p:set>
                                    <p:anim calcmode="lin" valueType="num">
                                      <p:cBhvr>
                                        <p:cTn id="44" dur="500" fill="hold"/>
                                        <p:tgtEl>
                                          <p:spTgt spid="120856"/>
                                        </p:tgtEl>
                                        <p:attrNameLst>
                                          <p:attrName>ppt_w</p:attrName>
                                        </p:attrNameLst>
                                      </p:cBhvr>
                                      <p:tavLst>
                                        <p:tav tm="0">
                                          <p:val>
                                            <p:fltVal val="0"/>
                                          </p:val>
                                        </p:tav>
                                        <p:tav tm="100000">
                                          <p:val>
                                            <p:strVal val="#ppt_w"/>
                                          </p:val>
                                        </p:tav>
                                      </p:tavLst>
                                    </p:anim>
                                    <p:anim calcmode="lin" valueType="num">
                                      <p:cBhvr>
                                        <p:cTn id="45" dur="500" fill="hold"/>
                                        <p:tgtEl>
                                          <p:spTgt spid="120856"/>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120848"/>
                                        </p:tgtEl>
                                        <p:attrNameLst>
                                          <p:attrName>style.visibility</p:attrName>
                                        </p:attrNameLst>
                                      </p:cBhvr>
                                      <p:to>
                                        <p:strVal val="visible"/>
                                      </p:to>
                                    </p:set>
                                    <p:anim calcmode="lin" valueType="num">
                                      <p:cBhvr>
                                        <p:cTn id="49" dur="500" fill="hold"/>
                                        <p:tgtEl>
                                          <p:spTgt spid="120848"/>
                                        </p:tgtEl>
                                        <p:attrNameLst>
                                          <p:attrName>ppt_w</p:attrName>
                                        </p:attrNameLst>
                                      </p:cBhvr>
                                      <p:tavLst>
                                        <p:tav tm="0">
                                          <p:val>
                                            <p:fltVal val="0"/>
                                          </p:val>
                                        </p:tav>
                                        <p:tav tm="100000">
                                          <p:val>
                                            <p:strVal val="#ppt_w"/>
                                          </p:val>
                                        </p:tav>
                                      </p:tavLst>
                                    </p:anim>
                                    <p:anim calcmode="lin" valueType="num">
                                      <p:cBhvr>
                                        <p:cTn id="50" dur="500" fill="hold"/>
                                        <p:tgtEl>
                                          <p:spTgt spid="120848"/>
                                        </p:tgtEl>
                                        <p:attrNameLst>
                                          <p:attrName>ppt_h</p:attrName>
                                        </p:attrNameLst>
                                      </p:cBhvr>
                                      <p:tavLst>
                                        <p:tav tm="0">
                                          <p:val>
                                            <p:fltVal val="0"/>
                                          </p:val>
                                        </p:tav>
                                        <p:tav tm="100000">
                                          <p:val>
                                            <p:strVal val="#ppt_h"/>
                                          </p:val>
                                        </p:tav>
                                      </p:tavLst>
                                    </p:anim>
                                  </p:childTnLst>
                                </p:cTn>
                              </p:par>
                            </p:childTnLst>
                          </p:cTn>
                        </p:par>
                        <p:par>
                          <p:cTn id="51" fill="hold" nodeType="afterGroup">
                            <p:stCondLst>
                              <p:cond delay="4500"/>
                            </p:stCondLst>
                            <p:childTnLst>
                              <p:par>
                                <p:cTn id="52" presetID="39" presetClass="entr" presetSubtype="0" accel="100000" fill="hold" nodeType="afterEffect">
                                  <p:stCondLst>
                                    <p:cond delay="0"/>
                                  </p:stCondLst>
                                  <p:childTnLst>
                                    <p:set>
                                      <p:cBhvr>
                                        <p:cTn id="53" dur="1" fill="hold">
                                          <p:stCondLst>
                                            <p:cond delay="0"/>
                                          </p:stCondLst>
                                        </p:cTn>
                                        <p:tgtEl>
                                          <p:spTgt spid="120857"/>
                                        </p:tgtEl>
                                        <p:attrNameLst>
                                          <p:attrName>style.visibility</p:attrName>
                                        </p:attrNameLst>
                                      </p:cBhvr>
                                      <p:to>
                                        <p:strVal val="visible"/>
                                      </p:to>
                                    </p:set>
                                    <p:anim calcmode="lin" valueType="num">
                                      <p:cBhvr>
                                        <p:cTn id="54" dur="500" fill="hold"/>
                                        <p:tgtEl>
                                          <p:spTgt spid="120857"/>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120857"/>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120857"/>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120857"/>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0"/>
                            </p:stCondLst>
                            <p:childTnLst>
                              <p:par>
                                <p:cTn id="59" presetID="23" presetClass="entr" presetSubtype="16" fill="hold" grpId="0" nodeType="afterEffect">
                                  <p:stCondLst>
                                    <p:cond delay="0"/>
                                  </p:stCondLst>
                                  <p:childTnLst>
                                    <p:set>
                                      <p:cBhvr>
                                        <p:cTn id="60" dur="1" fill="hold">
                                          <p:stCondLst>
                                            <p:cond delay="0"/>
                                          </p:stCondLst>
                                        </p:cTn>
                                        <p:tgtEl>
                                          <p:spTgt spid="120858"/>
                                        </p:tgtEl>
                                        <p:attrNameLst>
                                          <p:attrName>style.visibility</p:attrName>
                                        </p:attrNameLst>
                                      </p:cBhvr>
                                      <p:to>
                                        <p:strVal val="visible"/>
                                      </p:to>
                                    </p:set>
                                    <p:anim calcmode="lin" valueType="num">
                                      <p:cBhvr>
                                        <p:cTn id="61" dur="500" fill="hold"/>
                                        <p:tgtEl>
                                          <p:spTgt spid="120858"/>
                                        </p:tgtEl>
                                        <p:attrNameLst>
                                          <p:attrName>ppt_w</p:attrName>
                                        </p:attrNameLst>
                                      </p:cBhvr>
                                      <p:tavLst>
                                        <p:tav tm="0">
                                          <p:val>
                                            <p:fltVal val="0"/>
                                          </p:val>
                                        </p:tav>
                                        <p:tav tm="100000">
                                          <p:val>
                                            <p:strVal val="#ppt_w"/>
                                          </p:val>
                                        </p:tav>
                                      </p:tavLst>
                                    </p:anim>
                                    <p:anim calcmode="lin" valueType="num">
                                      <p:cBhvr>
                                        <p:cTn id="62" dur="500" fill="hold"/>
                                        <p:tgtEl>
                                          <p:spTgt spid="1208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48" grpId="0"/>
      <p:bldP spid="120853" grpId="0"/>
      <p:bldP spid="120858" grpId="0"/>
      <p:bldP spid="12085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eaLnBrk="1" hangingPunct="1"/>
            <a:r>
              <a:rPr lang="cs-CZ" altLang="cs-CZ" sz="3600" b="1" dirty="0" smtClean="0">
                <a:solidFill>
                  <a:srgbClr val="C00000"/>
                </a:solidFill>
                <a:latin typeface="+mn-lt"/>
              </a:rPr>
              <a:t>Citlivost investičních výdajů na změnu úrokové míry (vzrůst b)</a:t>
            </a:r>
          </a:p>
        </p:txBody>
      </p:sp>
      <p:sp>
        <p:nvSpPr>
          <p:cNvPr id="9219" name="Line 3"/>
          <p:cNvSpPr>
            <a:spLocks noChangeShapeType="1"/>
          </p:cNvSpPr>
          <p:nvPr/>
        </p:nvSpPr>
        <p:spPr bwMode="auto">
          <a:xfrm>
            <a:off x="2051050" y="2060575"/>
            <a:ext cx="0" cy="410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220" name="Line 4"/>
          <p:cNvSpPr>
            <a:spLocks noChangeShapeType="1"/>
          </p:cNvSpPr>
          <p:nvPr/>
        </p:nvSpPr>
        <p:spPr bwMode="auto">
          <a:xfrm>
            <a:off x="2051050" y="6165850"/>
            <a:ext cx="5473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221" name="Text Box 5"/>
          <p:cNvSpPr txBox="1">
            <a:spLocks noChangeArrowheads="1"/>
          </p:cNvSpPr>
          <p:nvPr/>
        </p:nvSpPr>
        <p:spPr bwMode="auto">
          <a:xfrm>
            <a:off x="7524750" y="623728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9222" name="Text Box 6"/>
          <p:cNvSpPr txBox="1">
            <a:spLocks noChangeArrowheads="1"/>
          </p:cNvSpPr>
          <p:nvPr/>
        </p:nvSpPr>
        <p:spPr bwMode="auto">
          <a:xfrm>
            <a:off x="1692275" y="2060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9223" name="Line 7"/>
          <p:cNvSpPr>
            <a:spLocks noChangeShapeType="1"/>
          </p:cNvSpPr>
          <p:nvPr/>
        </p:nvSpPr>
        <p:spPr bwMode="auto">
          <a:xfrm>
            <a:off x="2700338" y="2420938"/>
            <a:ext cx="3671887" cy="3095625"/>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224" name="Line 9"/>
          <p:cNvSpPr>
            <a:spLocks noChangeShapeType="1"/>
          </p:cNvSpPr>
          <p:nvPr/>
        </p:nvSpPr>
        <p:spPr bwMode="auto">
          <a:xfrm>
            <a:off x="2051050" y="3429000"/>
            <a:ext cx="18002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225" name="Line 10"/>
          <p:cNvSpPr>
            <a:spLocks noChangeShapeType="1"/>
          </p:cNvSpPr>
          <p:nvPr/>
        </p:nvSpPr>
        <p:spPr bwMode="auto">
          <a:xfrm>
            <a:off x="3851275" y="3429000"/>
            <a:ext cx="0" cy="27368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226" name="Line 11"/>
          <p:cNvSpPr>
            <a:spLocks noChangeShapeType="1"/>
          </p:cNvSpPr>
          <p:nvPr/>
        </p:nvSpPr>
        <p:spPr bwMode="auto">
          <a:xfrm>
            <a:off x="2051050" y="4868863"/>
            <a:ext cx="352901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227" name="Line 12"/>
          <p:cNvSpPr>
            <a:spLocks noChangeShapeType="1"/>
          </p:cNvSpPr>
          <p:nvPr/>
        </p:nvSpPr>
        <p:spPr bwMode="auto">
          <a:xfrm>
            <a:off x="5580063" y="4868863"/>
            <a:ext cx="0" cy="12969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228" name="Text Box 1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cs-CZ" altLang="cs-CZ"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229" name="Text Box 14"/>
          <p:cNvSpPr txBox="1">
            <a:spLocks noChangeArrowheads="1"/>
          </p:cNvSpPr>
          <p:nvPr/>
        </p:nvSpPr>
        <p:spPr bwMode="auto">
          <a:xfrm>
            <a:off x="1476375" y="32845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230" name="Text Box 15"/>
          <p:cNvSpPr txBox="1">
            <a:spLocks noChangeArrowheads="1"/>
          </p:cNvSpPr>
          <p:nvPr/>
        </p:nvSpPr>
        <p:spPr bwMode="auto">
          <a:xfrm>
            <a:off x="1476375" y="47244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231" name="Text Box 16"/>
          <p:cNvSpPr txBox="1">
            <a:spLocks noChangeArrowheads="1"/>
          </p:cNvSpPr>
          <p:nvPr/>
        </p:nvSpPr>
        <p:spPr bwMode="auto">
          <a:xfrm>
            <a:off x="54356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232" name="Text Box 17"/>
          <p:cNvSpPr txBox="1">
            <a:spLocks noChangeArrowheads="1"/>
          </p:cNvSpPr>
          <p:nvPr/>
        </p:nvSpPr>
        <p:spPr bwMode="auto">
          <a:xfrm>
            <a:off x="37084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9233" name="Line 18"/>
          <p:cNvSpPr>
            <a:spLocks noChangeShapeType="1"/>
          </p:cNvSpPr>
          <p:nvPr/>
        </p:nvSpPr>
        <p:spPr bwMode="auto">
          <a:xfrm>
            <a:off x="1619250" y="3789363"/>
            <a:ext cx="0" cy="863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234" name="Line 19"/>
          <p:cNvSpPr>
            <a:spLocks noChangeShapeType="1"/>
          </p:cNvSpPr>
          <p:nvPr/>
        </p:nvSpPr>
        <p:spPr bwMode="auto">
          <a:xfrm>
            <a:off x="4067175" y="6524625"/>
            <a:ext cx="12239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9235" name="Line 25"/>
          <p:cNvSpPr>
            <a:spLocks noChangeShapeType="1"/>
          </p:cNvSpPr>
          <p:nvPr/>
        </p:nvSpPr>
        <p:spPr bwMode="auto">
          <a:xfrm>
            <a:off x="2700338" y="2420938"/>
            <a:ext cx="3671887" cy="3095625"/>
          </a:xfrm>
          <a:prstGeom prst="line">
            <a:avLst/>
          </a:prstGeom>
          <a:ln>
            <a:solidFill>
              <a:srgbClr val="C00000"/>
            </a:solidFill>
            <a:headEnd/>
            <a:tailEnd/>
          </a:ln>
        </p:spPr>
        <p:style>
          <a:lnRef idx="1">
            <a:schemeClr val="accent3"/>
          </a:lnRef>
          <a:fillRef idx="0">
            <a:schemeClr val="accent3"/>
          </a:fillRef>
          <a:effectRef idx="0">
            <a:schemeClr val="accent3"/>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1882" name="Text Box 26"/>
          <p:cNvSpPr txBox="1">
            <a:spLocks noChangeArrowheads="1"/>
          </p:cNvSpPr>
          <p:nvPr/>
        </p:nvSpPr>
        <p:spPr bwMode="auto">
          <a:xfrm>
            <a:off x="6588125" y="54451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I = I</a:t>
            </a:r>
            <a:r>
              <a:rPr kumimoji="0" lang="cs-CZ" altLang="cs-CZ" sz="2000" b="1" i="0" u="none" strike="noStrike" kern="1200" cap="none" spc="0" normalizeH="0" baseline="-25000" noProof="0" smtClean="0">
                <a:ln>
                  <a:noFill/>
                </a:ln>
                <a:solidFill>
                  <a:srgbClr val="0066FF"/>
                </a:solidFill>
                <a:effectLst/>
                <a:uLnTx/>
                <a:uFillTx/>
                <a:latin typeface="Arial" panose="020B0604020202020204" pitchFamily="34" charset="0"/>
                <a:ea typeface="+mn-ea"/>
                <a:cs typeface="+mn-cs"/>
              </a:rPr>
              <a:t>A</a:t>
            </a: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 b</a:t>
            </a:r>
            <a:r>
              <a:rPr kumimoji="0" lang="cs-CZ" altLang="cs-CZ" sz="2000" b="1" i="0" u="none" strike="noStrike" kern="1200" cap="none" spc="0" normalizeH="0" baseline="-25000" noProof="0" smtClean="0">
                <a:ln>
                  <a:noFill/>
                </a:ln>
                <a:solidFill>
                  <a:srgbClr val="0066FF"/>
                </a:solidFill>
                <a:effectLst/>
                <a:uLnTx/>
                <a:uFillTx/>
                <a:latin typeface="Arial" panose="020B0604020202020204" pitchFamily="34" charset="0"/>
                <a:ea typeface="+mn-ea"/>
                <a:cs typeface="+mn-cs"/>
              </a:rPr>
              <a:t>1</a:t>
            </a: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 i</a:t>
            </a:r>
          </a:p>
        </p:txBody>
      </p:sp>
    </p:spTree>
    <p:extLst>
      <p:ext uri="{BB962C8B-B14F-4D97-AF65-F5344CB8AC3E}">
        <p14:creationId xmlns:p14="http://schemas.microsoft.com/office/powerpoint/2010/main" val="1551771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1858"/>
                                        </p:tgtEl>
                                        <p:attrNameLst>
                                          <p:attrName>style.visibility</p:attrName>
                                        </p:attrNameLst>
                                      </p:cBhvr>
                                      <p:to>
                                        <p:strVal val="visible"/>
                                      </p:to>
                                    </p:set>
                                  </p:childTnLst>
                                </p:cTn>
                              </p:par>
                            </p:childTnLst>
                          </p:cTn>
                        </p:par>
                        <p:par>
                          <p:cTn id="7" fill="hold" nodeType="afterGroup">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121882"/>
                                        </p:tgtEl>
                                        <p:attrNameLst>
                                          <p:attrName>style.visibility</p:attrName>
                                        </p:attrNameLst>
                                      </p:cBhvr>
                                      <p:to>
                                        <p:strVal val="visible"/>
                                      </p:to>
                                    </p:set>
                                    <p:anim calcmode="lin" valueType="num">
                                      <p:cBhvr>
                                        <p:cTn id="10" dur="500" fill="hold"/>
                                        <p:tgtEl>
                                          <p:spTgt spid="121882"/>
                                        </p:tgtEl>
                                        <p:attrNameLst>
                                          <p:attrName>ppt_w</p:attrName>
                                        </p:attrNameLst>
                                      </p:cBhvr>
                                      <p:tavLst>
                                        <p:tav tm="0">
                                          <p:val>
                                            <p:fltVal val="0"/>
                                          </p:val>
                                        </p:tav>
                                        <p:tav tm="100000">
                                          <p:val>
                                            <p:strVal val="#ppt_w"/>
                                          </p:val>
                                        </p:tav>
                                      </p:tavLst>
                                    </p:anim>
                                    <p:anim calcmode="lin" valueType="num">
                                      <p:cBhvr>
                                        <p:cTn id="11" dur="500" fill="hold"/>
                                        <p:tgtEl>
                                          <p:spTgt spid="1218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P spid="121882"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cs-CZ" altLang="cs-CZ" sz="3600" b="1" dirty="0" smtClean="0">
                <a:solidFill>
                  <a:srgbClr val="C00000"/>
                </a:solidFill>
                <a:latin typeface="+mn-lt"/>
              </a:rPr>
              <a:t>Citlivost investičních výdajů na změnu úrokové míry (vzrůst b)</a:t>
            </a:r>
          </a:p>
        </p:txBody>
      </p:sp>
      <p:sp>
        <p:nvSpPr>
          <p:cNvPr id="10243" name="Line 3"/>
          <p:cNvSpPr>
            <a:spLocks noChangeShapeType="1"/>
          </p:cNvSpPr>
          <p:nvPr/>
        </p:nvSpPr>
        <p:spPr bwMode="auto">
          <a:xfrm>
            <a:off x="2051050" y="2060575"/>
            <a:ext cx="0" cy="410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244" name="Line 4"/>
          <p:cNvSpPr>
            <a:spLocks noChangeShapeType="1"/>
          </p:cNvSpPr>
          <p:nvPr/>
        </p:nvSpPr>
        <p:spPr bwMode="auto">
          <a:xfrm>
            <a:off x="2051050" y="6165850"/>
            <a:ext cx="5473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245" name="Text Box 5"/>
          <p:cNvSpPr txBox="1">
            <a:spLocks noChangeArrowheads="1"/>
          </p:cNvSpPr>
          <p:nvPr/>
        </p:nvSpPr>
        <p:spPr bwMode="auto">
          <a:xfrm>
            <a:off x="7524750" y="623728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10246" name="Text Box 6"/>
          <p:cNvSpPr txBox="1">
            <a:spLocks noChangeArrowheads="1"/>
          </p:cNvSpPr>
          <p:nvPr/>
        </p:nvSpPr>
        <p:spPr bwMode="auto">
          <a:xfrm>
            <a:off x="1692275" y="2060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10247" name="Line 7"/>
          <p:cNvSpPr>
            <a:spLocks noChangeShapeType="1"/>
          </p:cNvSpPr>
          <p:nvPr/>
        </p:nvSpPr>
        <p:spPr bwMode="auto">
          <a:xfrm>
            <a:off x="2700338" y="2420938"/>
            <a:ext cx="3671887" cy="3095625"/>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248" name="Text Box 8"/>
          <p:cNvSpPr txBox="1">
            <a:spLocks noChangeArrowheads="1"/>
          </p:cNvSpPr>
          <p:nvPr/>
        </p:nvSpPr>
        <p:spPr bwMode="auto">
          <a:xfrm>
            <a:off x="6588125" y="52292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I = I</a:t>
            </a:r>
            <a:r>
              <a:rPr kumimoji="0" lang="cs-CZ" altLang="cs-CZ" sz="2000" b="1" i="0" u="none" strike="noStrike" kern="1200" cap="none" spc="0" normalizeH="0" baseline="-25000" noProof="0" smtClean="0">
                <a:ln>
                  <a:noFill/>
                </a:ln>
                <a:solidFill>
                  <a:srgbClr val="0066FF"/>
                </a:solidFill>
                <a:effectLst/>
                <a:uLnTx/>
                <a:uFillTx/>
                <a:latin typeface="Arial" panose="020B0604020202020204" pitchFamily="34" charset="0"/>
                <a:ea typeface="+mn-ea"/>
                <a:cs typeface="+mn-cs"/>
              </a:rPr>
              <a:t>A</a:t>
            </a: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 bi</a:t>
            </a:r>
          </a:p>
        </p:txBody>
      </p:sp>
      <p:sp>
        <p:nvSpPr>
          <p:cNvPr id="10249" name="Line 9"/>
          <p:cNvSpPr>
            <a:spLocks noChangeShapeType="1"/>
          </p:cNvSpPr>
          <p:nvPr/>
        </p:nvSpPr>
        <p:spPr bwMode="auto">
          <a:xfrm>
            <a:off x="2051050" y="3429000"/>
            <a:ext cx="18002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250" name="Line 10"/>
          <p:cNvSpPr>
            <a:spLocks noChangeShapeType="1"/>
          </p:cNvSpPr>
          <p:nvPr/>
        </p:nvSpPr>
        <p:spPr bwMode="auto">
          <a:xfrm>
            <a:off x="3851275" y="3429000"/>
            <a:ext cx="0" cy="27368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251" name="Line 11"/>
          <p:cNvSpPr>
            <a:spLocks noChangeShapeType="1"/>
          </p:cNvSpPr>
          <p:nvPr/>
        </p:nvSpPr>
        <p:spPr bwMode="auto">
          <a:xfrm>
            <a:off x="2051050" y="4868863"/>
            <a:ext cx="352901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252" name="Line 12"/>
          <p:cNvSpPr>
            <a:spLocks noChangeShapeType="1"/>
          </p:cNvSpPr>
          <p:nvPr/>
        </p:nvSpPr>
        <p:spPr bwMode="auto">
          <a:xfrm>
            <a:off x="5580063" y="4868863"/>
            <a:ext cx="0" cy="12969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253" name="Text Box 1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cs-CZ" altLang="cs-CZ"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254" name="Text Box 14"/>
          <p:cNvSpPr txBox="1">
            <a:spLocks noChangeArrowheads="1"/>
          </p:cNvSpPr>
          <p:nvPr/>
        </p:nvSpPr>
        <p:spPr bwMode="auto">
          <a:xfrm>
            <a:off x="1476375" y="32845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255" name="Text Box 15"/>
          <p:cNvSpPr txBox="1">
            <a:spLocks noChangeArrowheads="1"/>
          </p:cNvSpPr>
          <p:nvPr/>
        </p:nvSpPr>
        <p:spPr bwMode="auto">
          <a:xfrm>
            <a:off x="1476375" y="47244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256" name="Text Box 16"/>
          <p:cNvSpPr txBox="1">
            <a:spLocks noChangeArrowheads="1"/>
          </p:cNvSpPr>
          <p:nvPr/>
        </p:nvSpPr>
        <p:spPr bwMode="auto">
          <a:xfrm>
            <a:off x="54356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257" name="Text Box 17"/>
          <p:cNvSpPr txBox="1">
            <a:spLocks noChangeArrowheads="1"/>
          </p:cNvSpPr>
          <p:nvPr/>
        </p:nvSpPr>
        <p:spPr bwMode="auto">
          <a:xfrm>
            <a:off x="37084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0258" name="Line 18"/>
          <p:cNvSpPr>
            <a:spLocks noChangeShapeType="1"/>
          </p:cNvSpPr>
          <p:nvPr/>
        </p:nvSpPr>
        <p:spPr bwMode="auto">
          <a:xfrm>
            <a:off x="1619250" y="3789363"/>
            <a:ext cx="0" cy="863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259" name="Line 19"/>
          <p:cNvSpPr>
            <a:spLocks noChangeShapeType="1"/>
          </p:cNvSpPr>
          <p:nvPr/>
        </p:nvSpPr>
        <p:spPr bwMode="auto">
          <a:xfrm>
            <a:off x="4067175" y="6524625"/>
            <a:ext cx="12239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0260" name="Line 20"/>
          <p:cNvSpPr>
            <a:spLocks noChangeShapeType="1"/>
          </p:cNvSpPr>
          <p:nvPr/>
        </p:nvSpPr>
        <p:spPr bwMode="auto">
          <a:xfrm>
            <a:off x="2627313" y="2565400"/>
            <a:ext cx="3816350" cy="2592388"/>
          </a:xfrm>
          <a:prstGeom prst="line">
            <a:avLst/>
          </a:prstGeom>
          <a:noFill/>
          <a:ln w="571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0670776"/>
      </p:ext>
    </p:extLst>
  </p:cSld>
  <p:clrMapOvr>
    <a:masterClrMapping/>
  </p:clrMapOvr>
  <p:transition advTm="1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cs-CZ" altLang="cs-CZ" sz="3600" b="1" dirty="0" smtClean="0">
                <a:solidFill>
                  <a:srgbClr val="C00000"/>
                </a:solidFill>
                <a:latin typeface="+mn-lt"/>
              </a:rPr>
              <a:t>Citlivost investičních výdajů na změnu úrokové míry (vzrůst b)</a:t>
            </a:r>
          </a:p>
        </p:txBody>
      </p:sp>
      <p:sp>
        <p:nvSpPr>
          <p:cNvPr id="11267" name="Line 3"/>
          <p:cNvSpPr>
            <a:spLocks noChangeShapeType="1"/>
          </p:cNvSpPr>
          <p:nvPr/>
        </p:nvSpPr>
        <p:spPr bwMode="auto">
          <a:xfrm>
            <a:off x="2051050" y="2060575"/>
            <a:ext cx="0" cy="410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268" name="Line 4"/>
          <p:cNvSpPr>
            <a:spLocks noChangeShapeType="1"/>
          </p:cNvSpPr>
          <p:nvPr/>
        </p:nvSpPr>
        <p:spPr bwMode="auto">
          <a:xfrm>
            <a:off x="2051050" y="6165850"/>
            <a:ext cx="5473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269" name="Text Box 5"/>
          <p:cNvSpPr txBox="1">
            <a:spLocks noChangeArrowheads="1"/>
          </p:cNvSpPr>
          <p:nvPr/>
        </p:nvSpPr>
        <p:spPr bwMode="auto">
          <a:xfrm>
            <a:off x="7524750" y="623728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11270" name="Text Box 6"/>
          <p:cNvSpPr txBox="1">
            <a:spLocks noChangeArrowheads="1"/>
          </p:cNvSpPr>
          <p:nvPr/>
        </p:nvSpPr>
        <p:spPr bwMode="auto">
          <a:xfrm>
            <a:off x="1692275" y="2060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11271" name="Line 7"/>
          <p:cNvSpPr>
            <a:spLocks noChangeShapeType="1"/>
          </p:cNvSpPr>
          <p:nvPr/>
        </p:nvSpPr>
        <p:spPr bwMode="auto">
          <a:xfrm>
            <a:off x="2700338" y="2420938"/>
            <a:ext cx="3671887" cy="3095625"/>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272" name="Line 9"/>
          <p:cNvSpPr>
            <a:spLocks noChangeShapeType="1"/>
          </p:cNvSpPr>
          <p:nvPr/>
        </p:nvSpPr>
        <p:spPr bwMode="auto">
          <a:xfrm>
            <a:off x="2051050" y="3429000"/>
            <a:ext cx="18002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273" name="Line 10"/>
          <p:cNvSpPr>
            <a:spLocks noChangeShapeType="1"/>
          </p:cNvSpPr>
          <p:nvPr/>
        </p:nvSpPr>
        <p:spPr bwMode="auto">
          <a:xfrm>
            <a:off x="3851275" y="3429000"/>
            <a:ext cx="0" cy="27368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274" name="Line 11"/>
          <p:cNvSpPr>
            <a:spLocks noChangeShapeType="1"/>
          </p:cNvSpPr>
          <p:nvPr/>
        </p:nvSpPr>
        <p:spPr bwMode="auto">
          <a:xfrm>
            <a:off x="2051050" y="4868863"/>
            <a:ext cx="352901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275" name="Line 12"/>
          <p:cNvSpPr>
            <a:spLocks noChangeShapeType="1"/>
          </p:cNvSpPr>
          <p:nvPr/>
        </p:nvSpPr>
        <p:spPr bwMode="auto">
          <a:xfrm>
            <a:off x="5580063" y="4868863"/>
            <a:ext cx="0" cy="12969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276" name="Text Box 1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cs-CZ" altLang="cs-CZ"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1277" name="Text Box 14"/>
          <p:cNvSpPr txBox="1">
            <a:spLocks noChangeArrowheads="1"/>
          </p:cNvSpPr>
          <p:nvPr/>
        </p:nvSpPr>
        <p:spPr bwMode="auto">
          <a:xfrm>
            <a:off x="1476375" y="32845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1278" name="Text Box 15"/>
          <p:cNvSpPr txBox="1">
            <a:spLocks noChangeArrowheads="1"/>
          </p:cNvSpPr>
          <p:nvPr/>
        </p:nvSpPr>
        <p:spPr bwMode="auto">
          <a:xfrm>
            <a:off x="1476375" y="47244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1279" name="Text Box 16"/>
          <p:cNvSpPr txBox="1">
            <a:spLocks noChangeArrowheads="1"/>
          </p:cNvSpPr>
          <p:nvPr/>
        </p:nvSpPr>
        <p:spPr bwMode="auto">
          <a:xfrm>
            <a:off x="54356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1280" name="Text Box 17"/>
          <p:cNvSpPr txBox="1">
            <a:spLocks noChangeArrowheads="1"/>
          </p:cNvSpPr>
          <p:nvPr/>
        </p:nvSpPr>
        <p:spPr bwMode="auto">
          <a:xfrm>
            <a:off x="37084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1281" name="Line 18"/>
          <p:cNvSpPr>
            <a:spLocks noChangeShapeType="1"/>
          </p:cNvSpPr>
          <p:nvPr/>
        </p:nvSpPr>
        <p:spPr bwMode="auto">
          <a:xfrm>
            <a:off x="1619250" y="3789363"/>
            <a:ext cx="0" cy="863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282" name="Line 19"/>
          <p:cNvSpPr>
            <a:spLocks noChangeShapeType="1"/>
          </p:cNvSpPr>
          <p:nvPr/>
        </p:nvSpPr>
        <p:spPr bwMode="auto">
          <a:xfrm>
            <a:off x="4067175" y="6524625"/>
            <a:ext cx="12239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283" name="Line 20"/>
          <p:cNvSpPr>
            <a:spLocks noChangeShapeType="1"/>
          </p:cNvSpPr>
          <p:nvPr/>
        </p:nvSpPr>
        <p:spPr bwMode="auto">
          <a:xfrm>
            <a:off x="2555875" y="2636838"/>
            <a:ext cx="4464050" cy="2520950"/>
          </a:xfrm>
          <a:prstGeom prst="line">
            <a:avLst/>
          </a:prstGeom>
          <a:noFill/>
          <a:ln w="571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1284" name="Text Box 21"/>
          <p:cNvSpPr txBox="1">
            <a:spLocks noChangeArrowheads="1"/>
          </p:cNvSpPr>
          <p:nvPr/>
        </p:nvSpPr>
        <p:spPr bwMode="auto">
          <a:xfrm>
            <a:off x="6588125" y="54451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I = I</a:t>
            </a:r>
            <a:r>
              <a:rPr kumimoji="0" lang="cs-CZ" altLang="cs-CZ" sz="2000" b="1" i="0" u="none" strike="noStrike" kern="1200" cap="none" spc="0" normalizeH="0" baseline="-25000" noProof="0" smtClean="0">
                <a:ln>
                  <a:noFill/>
                </a:ln>
                <a:solidFill>
                  <a:srgbClr val="0066FF"/>
                </a:solidFill>
                <a:effectLst/>
                <a:uLnTx/>
                <a:uFillTx/>
                <a:latin typeface="Arial" panose="020B0604020202020204" pitchFamily="34" charset="0"/>
                <a:ea typeface="+mn-ea"/>
                <a:cs typeface="+mn-cs"/>
              </a:rPr>
              <a:t>A</a:t>
            </a: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 b</a:t>
            </a:r>
            <a:r>
              <a:rPr kumimoji="0" lang="cs-CZ" altLang="cs-CZ" sz="2000" b="1" i="0" u="none" strike="noStrike" kern="1200" cap="none" spc="0" normalizeH="0" baseline="-25000" noProof="0" smtClean="0">
                <a:ln>
                  <a:noFill/>
                </a:ln>
                <a:solidFill>
                  <a:srgbClr val="0066FF"/>
                </a:solidFill>
                <a:effectLst/>
                <a:uLnTx/>
                <a:uFillTx/>
                <a:latin typeface="Arial" panose="020B0604020202020204" pitchFamily="34" charset="0"/>
                <a:ea typeface="+mn-ea"/>
                <a:cs typeface="+mn-cs"/>
              </a:rPr>
              <a:t>1</a:t>
            </a: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 i</a:t>
            </a:r>
          </a:p>
        </p:txBody>
      </p:sp>
    </p:spTree>
    <p:extLst>
      <p:ext uri="{BB962C8B-B14F-4D97-AF65-F5344CB8AC3E}">
        <p14:creationId xmlns:p14="http://schemas.microsoft.com/office/powerpoint/2010/main" val="600437127"/>
      </p:ext>
    </p:extLst>
  </p:cSld>
  <p:clrMapOvr>
    <a:masterClrMapping/>
  </p:clrMapOvr>
  <p:transition advTm="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sz="3600" b="1" dirty="0">
                <a:solidFill>
                  <a:srgbClr val="C00000"/>
                </a:solidFill>
                <a:latin typeface="Calibri" panose="020F0502020204030204" pitchFamily="34" charset="0"/>
                <a:cs typeface="Calibri" panose="020F0502020204030204" pitchFamily="34" charset="0"/>
              </a:rPr>
              <a:t>Spotřební funkce</a:t>
            </a:r>
          </a:p>
        </p:txBody>
      </p:sp>
      <p:sp>
        <p:nvSpPr>
          <p:cNvPr id="98" name="Google Shape;98;p14"/>
          <p:cNvSpPr txBox="1">
            <a:spLocks noGrp="1"/>
          </p:cNvSpPr>
          <p:nvPr>
            <p:ph idx="1"/>
          </p:nvPr>
        </p:nvSpPr>
        <p:spPr>
          <a:xfrm>
            <a:off x="212652" y="1440495"/>
            <a:ext cx="8593146" cy="4701515"/>
          </a:xfrm>
          <a:prstGeom prst="rect">
            <a:avLst/>
          </a:prstGeom>
          <a:noFill/>
          <a:ln>
            <a:noFill/>
          </a:ln>
        </p:spPr>
        <p:txBody>
          <a:bodyPr spcFirstLastPara="1" wrap="square" lIns="91425" tIns="45700" rIns="91425" bIns="45700" anchor="t" anchorCtr="0">
            <a:normAutofit/>
          </a:bodyPr>
          <a:lstStyle/>
          <a:p>
            <a:r>
              <a:rPr lang="cs-CZ" altLang="cs-CZ" sz="2800" b="1" dirty="0"/>
              <a:t>C</a:t>
            </a:r>
            <a:r>
              <a:rPr lang="cs-CZ" altLang="cs-CZ" sz="2800" b="1" baseline="-25000" dirty="0"/>
              <a:t>A</a:t>
            </a:r>
            <a:r>
              <a:rPr lang="cs-CZ" altLang="cs-CZ" sz="2800" dirty="0"/>
              <a:t> – </a:t>
            </a:r>
            <a:r>
              <a:rPr lang="cs-CZ" altLang="cs-CZ" sz="2800" b="1" dirty="0"/>
              <a:t>autonomní</a:t>
            </a:r>
            <a:r>
              <a:rPr lang="cs-CZ" altLang="cs-CZ" sz="2800" dirty="0"/>
              <a:t> spotřební výdaje, které </a:t>
            </a:r>
            <a:r>
              <a:rPr lang="cs-CZ" altLang="cs-CZ" sz="2800" b="1" u="sng" dirty="0"/>
              <a:t>nezávisí</a:t>
            </a:r>
            <a:r>
              <a:rPr lang="cs-CZ" altLang="cs-CZ" sz="2800" dirty="0"/>
              <a:t> na velikosti důchodu, autonomní spotřeba vyjadřuje spotřební výdaje, když je důchod roven nule</a:t>
            </a:r>
          </a:p>
          <a:p>
            <a:r>
              <a:rPr lang="cs-CZ" altLang="cs-CZ" sz="2800" b="1" dirty="0"/>
              <a:t>C</a:t>
            </a:r>
            <a:r>
              <a:rPr lang="cs-CZ" altLang="cs-CZ" sz="2800" b="1" baseline="-25000" dirty="0"/>
              <a:t>I</a:t>
            </a:r>
            <a:r>
              <a:rPr lang="cs-CZ" altLang="cs-CZ" sz="2800" dirty="0"/>
              <a:t> – </a:t>
            </a:r>
            <a:r>
              <a:rPr lang="cs-CZ" altLang="cs-CZ" sz="2800" b="1" dirty="0"/>
              <a:t>indukovaná</a:t>
            </a:r>
            <a:r>
              <a:rPr lang="cs-CZ" altLang="cs-CZ" sz="2800" dirty="0"/>
              <a:t> spotřeba (spotřební výdaje), která je funkcí důchodu a je násobkem mezního sklonu ke spotřebě (</a:t>
            </a:r>
            <a:r>
              <a:rPr lang="cs-CZ" altLang="cs-CZ" sz="2800" dirty="0" err="1"/>
              <a:t>mpc</a:t>
            </a:r>
            <a:r>
              <a:rPr lang="cs-CZ" altLang="cs-CZ" sz="2800" dirty="0"/>
              <a:t>) a důchodu (Y)  C</a:t>
            </a:r>
            <a:r>
              <a:rPr lang="cs-CZ" altLang="cs-CZ" sz="2800" baseline="-25000" dirty="0"/>
              <a:t>I</a:t>
            </a:r>
            <a:r>
              <a:rPr lang="cs-CZ" altLang="cs-CZ" sz="2800" dirty="0"/>
              <a:t>=</a:t>
            </a:r>
            <a:r>
              <a:rPr lang="cs-CZ" altLang="cs-CZ" sz="2800" dirty="0" err="1"/>
              <a:t>mpc</a:t>
            </a:r>
            <a:r>
              <a:rPr lang="cs-CZ" altLang="cs-CZ" sz="2800" dirty="0"/>
              <a:t>*Y</a:t>
            </a:r>
          </a:p>
          <a:p>
            <a:r>
              <a:rPr lang="cs-CZ" altLang="cs-CZ" sz="2800" b="1" dirty="0" err="1"/>
              <a:t>mpc</a:t>
            </a:r>
            <a:r>
              <a:rPr lang="cs-CZ" altLang="cs-CZ" sz="2800" dirty="0"/>
              <a:t> – mezní sklon ke spotřebě, vyjadřuje velikost, o kterou se zvýší spotřební výdaje při zvýšení důchodu o každou dodatečnou jednotku. </a:t>
            </a:r>
          </a:p>
        </p:txBody>
      </p:sp>
    </p:spTree>
    <p:extLst>
      <p:ext uri="{BB962C8B-B14F-4D97-AF65-F5344CB8AC3E}">
        <p14:creationId xmlns:p14="http://schemas.microsoft.com/office/powerpoint/2010/main" val="31859824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cs-CZ" altLang="cs-CZ" sz="3600" b="1" dirty="0" smtClean="0">
                <a:solidFill>
                  <a:srgbClr val="C00000"/>
                </a:solidFill>
                <a:latin typeface="+mn-lt"/>
              </a:rPr>
              <a:t>Citlivost investičních výdajů na změnu úrokové míry (vzrůst b)</a:t>
            </a:r>
          </a:p>
        </p:txBody>
      </p:sp>
      <p:sp>
        <p:nvSpPr>
          <p:cNvPr id="12291" name="Line 3"/>
          <p:cNvSpPr>
            <a:spLocks noChangeShapeType="1"/>
          </p:cNvSpPr>
          <p:nvPr/>
        </p:nvSpPr>
        <p:spPr bwMode="auto">
          <a:xfrm>
            <a:off x="2051050" y="2060575"/>
            <a:ext cx="0" cy="410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292" name="Line 4"/>
          <p:cNvSpPr>
            <a:spLocks noChangeShapeType="1"/>
          </p:cNvSpPr>
          <p:nvPr/>
        </p:nvSpPr>
        <p:spPr bwMode="auto">
          <a:xfrm>
            <a:off x="2051050" y="6165850"/>
            <a:ext cx="5473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293" name="Text Box 5"/>
          <p:cNvSpPr txBox="1">
            <a:spLocks noChangeArrowheads="1"/>
          </p:cNvSpPr>
          <p:nvPr/>
        </p:nvSpPr>
        <p:spPr bwMode="auto">
          <a:xfrm>
            <a:off x="7524750" y="623728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12294" name="Text Box 6"/>
          <p:cNvSpPr txBox="1">
            <a:spLocks noChangeArrowheads="1"/>
          </p:cNvSpPr>
          <p:nvPr/>
        </p:nvSpPr>
        <p:spPr bwMode="auto">
          <a:xfrm>
            <a:off x="1692275" y="2060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12295" name="Line 7"/>
          <p:cNvSpPr>
            <a:spLocks noChangeShapeType="1"/>
          </p:cNvSpPr>
          <p:nvPr/>
        </p:nvSpPr>
        <p:spPr bwMode="auto">
          <a:xfrm>
            <a:off x="2700338" y="2420938"/>
            <a:ext cx="3671887" cy="3095625"/>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296" name="Text Box 8"/>
          <p:cNvSpPr txBox="1">
            <a:spLocks noChangeArrowheads="1"/>
          </p:cNvSpPr>
          <p:nvPr/>
        </p:nvSpPr>
        <p:spPr bwMode="auto">
          <a:xfrm>
            <a:off x="6588125" y="52292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endParaRPr>
          </a:p>
        </p:txBody>
      </p:sp>
      <p:sp>
        <p:nvSpPr>
          <p:cNvPr id="12297" name="Line 9"/>
          <p:cNvSpPr>
            <a:spLocks noChangeShapeType="1"/>
          </p:cNvSpPr>
          <p:nvPr/>
        </p:nvSpPr>
        <p:spPr bwMode="auto">
          <a:xfrm>
            <a:off x="2051050" y="3429000"/>
            <a:ext cx="18002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298" name="Line 10"/>
          <p:cNvSpPr>
            <a:spLocks noChangeShapeType="1"/>
          </p:cNvSpPr>
          <p:nvPr/>
        </p:nvSpPr>
        <p:spPr bwMode="auto">
          <a:xfrm>
            <a:off x="3851275" y="3429000"/>
            <a:ext cx="0" cy="27368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299" name="Line 11"/>
          <p:cNvSpPr>
            <a:spLocks noChangeShapeType="1"/>
          </p:cNvSpPr>
          <p:nvPr/>
        </p:nvSpPr>
        <p:spPr bwMode="auto">
          <a:xfrm>
            <a:off x="2051050" y="4868863"/>
            <a:ext cx="352901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300" name="Line 12"/>
          <p:cNvSpPr>
            <a:spLocks noChangeShapeType="1"/>
          </p:cNvSpPr>
          <p:nvPr/>
        </p:nvSpPr>
        <p:spPr bwMode="auto">
          <a:xfrm>
            <a:off x="5580063" y="4868863"/>
            <a:ext cx="0" cy="12969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301" name="Text Box 1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cs-CZ" altLang="cs-CZ"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2302" name="Text Box 14"/>
          <p:cNvSpPr txBox="1">
            <a:spLocks noChangeArrowheads="1"/>
          </p:cNvSpPr>
          <p:nvPr/>
        </p:nvSpPr>
        <p:spPr bwMode="auto">
          <a:xfrm>
            <a:off x="1476375" y="32845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2303" name="Text Box 15"/>
          <p:cNvSpPr txBox="1">
            <a:spLocks noChangeArrowheads="1"/>
          </p:cNvSpPr>
          <p:nvPr/>
        </p:nvSpPr>
        <p:spPr bwMode="auto">
          <a:xfrm>
            <a:off x="1476375" y="47244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2304" name="Text Box 16"/>
          <p:cNvSpPr txBox="1">
            <a:spLocks noChangeArrowheads="1"/>
          </p:cNvSpPr>
          <p:nvPr/>
        </p:nvSpPr>
        <p:spPr bwMode="auto">
          <a:xfrm>
            <a:off x="54356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2305" name="Text Box 17"/>
          <p:cNvSpPr txBox="1">
            <a:spLocks noChangeArrowheads="1"/>
          </p:cNvSpPr>
          <p:nvPr/>
        </p:nvSpPr>
        <p:spPr bwMode="auto">
          <a:xfrm>
            <a:off x="37084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2306" name="Line 18"/>
          <p:cNvSpPr>
            <a:spLocks noChangeShapeType="1"/>
          </p:cNvSpPr>
          <p:nvPr/>
        </p:nvSpPr>
        <p:spPr bwMode="auto">
          <a:xfrm>
            <a:off x="1619250" y="3789363"/>
            <a:ext cx="0" cy="863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307" name="Line 19"/>
          <p:cNvSpPr>
            <a:spLocks noChangeShapeType="1"/>
          </p:cNvSpPr>
          <p:nvPr/>
        </p:nvSpPr>
        <p:spPr bwMode="auto">
          <a:xfrm>
            <a:off x="4067175" y="6524625"/>
            <a:ext cx="12239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308" name="Line 20"/>
          <p:cNvSpPr>
            <a:spLocks noChangeShapeType="1"/>
          </p:cNvSpPr>
          <p:nvPr/>
        </p:nvSpPr>
        <p:spPr bwMode="auto">
          <a:xfrm>
            <a:off x="2555875" y="2781300"/>
            <a:ext cx="4679950" cy="2160588"/>
          </a:xfrm>
          <a:prstGeom prst="line">
            <a:avLst/>
          </a:prstGeom>
          <a:noFill/>
          <a:ln w="571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2309" name="Text Box 21"/>
          <p:cNvSpPr txBox="1">
            <a:spLocks noChangeArrowheads="1"/>
          </p:cNvSpPr>
          <p:nvPr/>
        </p:nvSpPr>
        <p:spPr bwMode="auto">
          <a:xfrm>
            <a:off x="6588125" y="54451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I = I</a:t>
            </a:r>
            <a:r>
              <a:rPr kumimoji="0" lang="cs-CZ" altLang="cs-CZ" sz="2000" b="1" i="0" u="none" strike="noStrike" kern="1200" cap="none" spc="0" normalizeH="0" baseline="-25000" noProof="0" smtClean="0">
                <a:ln>
                  <a:noFill/>
                </a:ln>
                <a:solidFill>
                  <a:srgbClr val="0066FF"/>
                </a:solidFill>
                <a:effectLst/>
                <a:uLnTx/>
                <a:uFillTx/>
                <a:latin typeface="Arial" panose="020B0604020202020204" pitchFamily="34" charset="0"/>
                <a:ea typeface="+mn-ea"/>
                <a:cs typeface="+mn-cs"/>
              </a:rPr>
              <a:t>A</a:t>
            </a: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 b</a:t>
            </a:r>
            <a:r>
              <a:rPr kumimoji="0" lang="cs-CZ" altLang="cs-CZ" sz="2000" b="1" i="0" u="none" strike="noStrike" kern="1200" cap="none" spc="0" normalizeH="0" baseline="-25000" noProof="0" smtClean="0">
                <a:ln>
                  <a:noFill/>
                </a:ln>
                <a:solidFill>
                  <a:srgbClr val="0066FF"/>
                </a:solidFill>
                <a:effectLst/>
                <a:uLnTx/>
                <a:uFillTx/>
                <a:latin typeface="Arial" panose="020B0604020202020204" pitchFamily="34" charset="0"/>
                <a:ea typeface="+mn-ea"/>
                <a:cs typeface="+mn-cs"/>
              </a:rPr>
              <a:t>1</a:t>
            </a: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 i</a:t>
            </a:r>
          </a:p>
        </p:txBody>
      </p:sp>
    </p:spTree>
    <p:extLst>
      <p:ext uri="{BB962C8B-B14F-4D97-AF65-F5344CB8AC3E}">
        <p14:creationId xmlns:p14="http://schemas.microsoft.com/office/powerpoint/2010/main" val="1877308907"/>
      </p:ext>
    </p:extLst>
  </p:cSld>
  <p:clrMapOvr>
    <a:masterClrMapping/>
  </p:clrMapOvr>
  <p:transition advTm="1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cs-CZ" altLang="cs-CZ" sz="3600" b="1" dirty="0" smtClean="0">
                <a:solidFill>
                  <a:srgbClr val="C00000"/>
                </a:solidFill>
                <a:latin typeface="+mn-lt"/>
              </a:rPr>
              <a:t>Citlivost investičních výdajů na změnu úrokové míry (vzrůst b)</a:t>
            </a:r>
          </a:p>
        </p:txBody>
      </p:sp>
      <p:sp>
        <p:nvSpPr>
          <p:cNvPr id="13315" name="Line 3"/>
          <p:cNvSpPr>
            <a:spLocks noChangeShapeType="1"/>
          </p:cNvSpPr>
          <p:nvPr/>
        </p:nvSpPr>
        <p:spPr bwMode="auto">
          <a:xfrm>
            <a:off x="2051050" y="2060575"/>
            <a:ext cx="0" cy="410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16" name="Line 4"/>
          <p:cNvSpPr>
            <a:spLocks noChangeShapeType="1"/>
          </p:cNvSpPr>
          <p:nvPr/>
        </p:nvSpPr>
        <p:spPr bwMode="auto">
          <a:xfrm>
            <a:off x="2051050" y="6165850"/>
            <a:ext cx="5473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17" name="Text Box 5"/>
          <p:cNvSpPr txBox="1">
            <a:spLocks noChangeArrowheads="1"/>
          </p:cNvSpPr>
          <p:nvPr/>
        </p:nvSpPr>
        <p:spPr bwMode="auto">
          <a:xfrm>
            <a:off x="8839200" y="630872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I</a:t>
            </a:r>
          </a:p>
        </p:txBody>
      </p:sp>
      <p:sp>
        <p:nvSpPr>
          <p:cNvPr id="13318" name="Text Box 6"/>
          <p:cNvSpPr txBox="1">
            <a:spLocks noChangeArrowheads="1"/>
          </p:cNvSpPr>
          <p:nvPr/>
        </p:nvSpPr>
        <p:spPr bwMode="auto">
          <a:xfrm>
            <a:off x="1692275" y="2060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p>
        </p:txBody>
      </p:sp>
      <p:sp>
        <p:nvSpPr>
          <p:cNvPr id="13319" name="Line 7"/>
          <p:cNvSpPr>
            <a:spLocks noChangeShapeType="1"/>
          </p:cNvSpPr>
          <p:nvPr/>
        </p:nvSpPr>
        <p:spPr bwMode="auto">
          <a:xfrm>
            <a:off x="2700338" y="2420938"/>
            <a:ext cx="3671887" cy="3095625"/>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20" name="Line 9"/>
          <p:cNvSpPr>
            <a:spLocks noChangeShapeType="1"/>
          </p:cNvSpPr>
          <p:nvPr/>
        </p:nvSpPr>
        <p:spPr bwMode="auto">
          <a:xfrm>
            <a:off x="2051050" y="3429000"/>
            <a:ext cx="18002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21" name="Line 10"/>
          <p:cNvSpPr>
            <a:spLocks noChangeShapeType="1"/>
          </p:cNvSpPr>
          <p:nvPr/>
        </p:nvSpPr>
        <p:spPr bwMode="auto">
          <a:xfrm>
            <a:off x="3851275" y="3429000"/>
            <a:ext cx="0" cy="273685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22" name="Line 11"/>
          <p:cNvSpPr>
            <a:spLocks noChangeShapeType="1"/>
          </p:cNvSpPr>
          <p:nvPr/>
        </p:nvSpPr>
        <p:spPr bwMode="auto">
          <a:xfrm>
            <a:off x="2051050" y="4868863"/>
            <a:ext cx="352901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23" name="Line 12"/>
          <p:cNvSpPr>
            <a:spLocks noChangeShapeType="1"/>
          </p:cNvSpPr>
          <p:nvPr/>
        </p:nvSpPr>
        <p:spPr bwMode="auto">
          <a:xfrm>
            <a:off x="5580063" y="4868863"/>
            <a:ext cx="0" cy="12969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24" name="Text Box 1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cs-CZ" altLang="cs-CZ"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3325" name="Text Box 14"/>
          <p:cNvSpPr txBox="1">
            <a:spLocks noChangeArrowheads="1"/>
          </p:cNvSpPr>
          <p:nvPr/>
        </p:nvSpPr>
        <p:spPr bwMode="auto">
          <a:xfrm>
            <a:off x="1476375" y="32845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3326" name="Text Box 15"/>
          <p:cNvSpPr txBox="1">
            <a:spLocks noChangeArrowheads="1"/>
          </p:cNvSpPr>
          <p:nvPr/>
        </p:nvSpPr>
        <p:spPr bwMode="auto">
          <a:xfrm>
            <a:off x="1476375" y="47244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3327" name="Text Box 16"/>
          <p:cNvSpPr txBox="1">
            <a:spLocks noChangeArrowheads="1"/>
          </p:cNvSpPr>
          <p:nvPr/>
        </p:nvSpPr>
        <p:spPr bwMode="auto">
          <a:xfrm>
            <a:off x="54356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2</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3328" name="Text Box 17"/>
          <p:cNvSpPr txBox="1">
            <a:spLocks noChangeArrowheads="1"/>
          </p:cNvSpPr>
          <p:nvPr/>
        </p:nvSpPr>
        <p:spPr bwMode="auto">
          <a:xfrm>
            <a:off x="3708400" y="630872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prstClr val="black"/>
                </a:solidFill>
                <a:effectLst/>
                <a:uLnTx/>
                <a:uFillTx/>
                <a:latin typeface="Arial" panose="020B0604020202020204" pitchFamily="34" charset="0"/>
                <a:ea typeface="+mn-ea"/>
                <a:cs typeface="+mn-cs"/>
              </a:rPr>
              <a:t>1</a:t>
            </a:r>
            <a:endParaRPr kumimoji="0" lang="cs-CZ" altLang="cs-CZ"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3329" name="Line 18"/>
          <p:cNvSpPr>
            <a:spLocks noChangeShapeType="1"/>
          </p:cNvSpPr>
          <p:nvPr/>
        </p:nvSpPr>
        <p:spPr bwMode="auto">
          <a:xfrm>
            <a:off x="1619250" y="3789363"/>
            <a:ext cx="0" cy="863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30" name="Line 19"/>
          <p:cNvSpPr>
            <a:spLocks noChangeShapeType="1"/>
          </p:cNvSpPr>
          <p:nvPr/>
        </p:nvSpPr>
        <p:spPr bwMode="auto">
          <a:xfrm>
            <a:off x="4067175" y="6524625"/>
            <a:ext cx="12239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31" name="Line 20"/>
          <p:cNvSpPr>
            <a:spLocks noChangeShapeType="1"/>
          </p:cNvSpPr>
          <p:nvPr/>
        </p:nvSpPr>
        <p:spPr bwMode="auto">
          <a:xfrm>
            <a:off x="2411413" y="3068638"/>
            <a:ext cx="6553200" cy="1800225"/>
          </a:xfrm>
          <a:prstGeom prst="line">
            <a:avLst/>
          </a:prstGeom>
          <a:noFill/>
          <a:ln w="571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1093" name="Text Box 21"/>
          <p:cNvSpPr txBox="1">
            <a:spLocks noChangeArrowheads="1"/>
          </p:cNvSpPr>
          <p:nvPr/>
        </p:nvSpPr>
        <p:spPr bwMode="auto">
          <a:xfrm>
            <a:off x="7451725" y="3860800"/>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smtClean="0">
                <a:ln>
                  <a:noFill/>
                </a:ln>
                <a:solidFill>
                  <a:srgbClr val="339933"/>
                </a:solidFill>
                <a:effectLst/>
                <a:uLnTx/>
                <a:uFillTx/>
                <a:latin typeface="Arial" panose="020B0604020202020204" pitchFamily="34" charset="0"/>
                <a:ea typeface="+mn-ea"/>
                <a:cs typeface="+mn-cs"/>
              </a:rPr>
              <a:t>I = I</a:t>
            </a:r>
            <a:r>
              <a:rPr kumimoji="0" lang="cs-CZ" altLang="cs-CZ" sz="2000" b="1" i="0" u="none" strike="noStrike" kern="1200" cap="none" spc="0" normalizeH="0" baseline="-25000" noProof="0" smtClean="0">
                <a:ln>
                  <a:noFill/>
                </a:ln>
                <a:solidFill>
                  <a:srgbClr val="339933"/>
                </a:solidFill>
                <a:effectLst/>
                <a:uLnTx/>
                <a:uFillTx/>
                <a:latin typeface="Arial" panose="020B0604020202020204" pitchFamily="34" charset="0"/>
                <a:ea typeface="+mn-ea"/>
                <a:cs typeface="+mn-cs"/>
              </a:rPr>
              <a:t>A</a:t>
            </a:r>
            <a:r>
              <a:rPr kumimoji="0" lang="cs-CZ" altLang="cs-CZ" sz="2000" b="1" i="0" u="none" strike="noStrike" kern="1200" cap="none" spc="0" normalizeH="0" baseline="0" noProof="0" smtClean="0">
                <a:ln>
                  <a:noFill/>
                </a:ln>
                <a:solidFill>
                  <a:srgbClr val="339933"/>
                </a:solidFill>
                <a:effectLst/>
                <a:uLnTx/>
                <a:uFillTx/>
                <a:latin typeface="Arial" panose="020B0604020202020204" pitchFamily="34" charset="0"/>
                <a:ea typeface="+mn-ea"/>
                <a:cs typeface="+mn-cs"/>
              </a:rPr>
              <a:t>- b</a:t>
            </a:r>
            <a:r>
              <a:rPr kumimoji="0" lang="cs-CZ" altLang="cs-CZ" sz="2000" b="1" i="0" u="none" strike="noStrike" kern="1200" cap="none" spc="0" normalizeH="0" baseline="-25000" noProof="0" smtClean="0">
                <a:ln>
                  <a:noFill/>
                </a:ln>
                <a:solidFill>
                  <a:srgbClr val="339933"/>
                </a:solidFill>
                <a:effectLst/>
                <a:uLnTx/>
                <a:uFillTx/>
                <a:latin typeface="Arial" panose="020B0604020202020204" pitchFamily="34" charset="0"/>
                <a:ea typeface="+mn-ea"/>
                <a:cs typeface="+mn-cs"/>
              </a:rPr>
              <a:t>2</a:t>
            </a:r>
            <a:r>
              <a:rPr kumimoji="0" lang="cs-CZ" altLang="cs-CZ" sz="2000" b="1" i="0" u="none" strike="noStrike" kern="1200" cap="none" spc="0" normalizeH="0" baseline="0" noProof="0" smtClean="0">
                <a:ln>
                  <a:noFill/>
                </a:ln>
                <a:solidFill>
                  <a:srgbClr val="339933"/>
                </a:solidFill>
                <a:effectLst/>
                <a:uLnTx/>
                <a:uFillTx/>
                <a:latin typeface="Arial" panose="020B0604020202020204" pitchFamily="34" charset="0"/>
                <a:ea typeface="+mn-ea"/>
                <a:cs typeface="+mn-cs"/>
              </a:rPr>
              <a:t> i</a:t>
            </a:r>
          </a:p>
        </p:txBody>
      </p:sp>
      <p:sp>
        <p:nvSpPr>
          <p:cNvPr id="131094" name="Line 22"/>
          <p:cNvSpPr>
            <a:spLocks noChangeShapeType="1"/>
          </p:cNvSpPr>
          <p:nvPr/>
        </p:nvSpPr>
        <p:spPr bwMode="auto">
          <a:xfrm>
            <a:off x="5580063" y="4868863"/>
            <a:ext cx="3240087" cy="0"/>
          </a:xfrm>
          <a:prstGeom prst="line">
            <a:avLst/>
          </a:prstGeom>
          <a:noFill/>
          <a:ln w="2857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34" name="Line 23"/>
          <p:cNvSpPr>
            <a:spLocks noChangeShapeType="1"/>
          </p:cNvSpPr>
          <p:nvPr/>
        </p:nvSpPr>
        <p:spPr bwMode="auto">
          <a:xfrm>
            <a:off x="7524750" y="6165850"/>
            <a:ext cx="16192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1096" name="Line 24"/>
          <p:cNvSpPr>
            <a:spLocks noChangeShapeType="1"/>
          </p:cNvSpPr>
          <p:nvPr/>
        </p:nvSpPr>
        <p:spPr bwMode="auto">
          <a:xfrm>
            <a:off x="8820150" y="4868863"/>
            <a:ext cx="0" cy="1296987"/>
          </a:xfrm>
          <a:prstGeom prst="line">
            <a:avLst/>
          </a:prstGeom>
          <a:noFill/>
          <a:ln w="2857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1097" name="Text Box 25"/>
          <p:cNvSpPr txBox="1">
            <a:spLocks noChangeArrowheads="1"/>
          </p:cNvSpPr>
          <p:nvPr/>
        </p:nvSpPr>
        <p:spPr bwMode="auto">
          <a:xfrm>
            <a:off x="8605838" y="6294438"/>
            <a:ext cx="395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smtClean="0">
                <a:ln>
                  <a:noFill/>
                </a:ln>
                <a:solidFill>
                  <a:srgbClr val="FF00FF"/>
                </a:solidFill>
                <a:effectLst/>
                <a:uLnTx/>
                <a:uFillTx/>
                <a:latin typeface="Arial" panose="020B0604020202020204" pitchFamily="34" charset="0"/>
                <a:ea typeface="+mn-ea"/>
                <a:cs typeface="+mn-cs"/>
              </a:rPr>
              <a:t>I</a:t>
            </a:r>
            <a:r>
              <a:rPr kumimoji="0" lang="cs-CZ" altLang="cs-CZ" sz="1800" b="1" i="0" u="none" strike="noStrike" kern="1200" cap="none" spc="0" normalizeH="0" baseline="-25000" noProof="0" smtClean="0">
                <a:ln>
                  <a:noFill/>
                </a:ln>
                <a:solidFill>
                  <a:srgbClr val="FF00FF"/>
                </a:solidFill>
                <a:effectLst/>
                <a:uLnTx/>
                <a:uFillTx/>
                <a:latin typeface="Arial" panose="020B0604020202020204" pitchFamily="34" charset="0"/>
                <a:ea typeface="+mn-ea"/>
                <a:cs typeface="+mn-cs"/>
              </a:rPr>
              <a:t>3</a:t>
            </a:r>
            <a:endParaRPr kumimoji="0" lang="cs-CZ" altLang="cs-CZ" sz="1800" b="1" i="0" u="none" strike="noStrike" kern="1200" cap="none" spc="0" normalizeH="0" baseline="0" noProof="0" smtClean="0">
              <a:ln>
                <a:noFill/>
              </a:ln>
              <a:solidFill>
                <a:srgbClr val="FF00FF"/>
              </a:solidFill>
              <a:effectLst/>
              <a:uLnTx/>
              <a:uFillTx/>
              <a:latin typeface="Arial" panose="020B0604020202020204" pitchFamily="34" charset="0"/>
              <a:ea typeface="+mn-ea"/>
              <a:cs typeface="+mn-cs"/>
            </a:endParaRPr>
          </a:p>
        </p:txBody>
      </p:sp>
      <p:sp>
        <p:nvSpPr>
          <p:cNvPr id="131098" name="Line 26"/>
          <p:cNvSpPr>
            <a:spLocks noChangeShapeType="1"/>
          </p:cNvSpPr>
          <p:nvPr/>
        </p:nvSpPr>
        <p:spPr bwMode="auto">
          <a:xfrm>
            <a:off x="4067175" y="6669088"/>
            <a:ext cx="4464050" cy="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13338" name="Text Box 27"/>
          <p:cNvSpPr txBox="1">
            <a:spLocks noChangeArrowheads="1"/>
          </p:cNvSpPr>
          <p:nvPr/>
        </p:nvSpPr>
        <p:spPr bwMode="auto">
          <a:xfrm>
            <a:off x="6588125" y="54451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I = I</a:t>
            </a:r>
            <a:r>
              <a:rPr kumimoji="0" lang="cs-CZ" altLang="cs-CZ" sz="2000" b="1" i="0" u="none" strike="noStrike" kern="1200" cap="none" spc="0" normalizeH="0" baseline="-25000" noProof="0" smtClean="0">
                <a:ln>
                  <a:noFill/>
                </a:ln>
                <a:solidFill>
                  <a:srgbClr val="0066FF"/>
                </a:solidFill>
                <a:effectLst/>
                <a:uLnTx/>
                <a:uFillTx/>
                <a:latin typeface="Arial" panose="020B0604020202020204" pitchFamily="34" charset="0"/>
                <a:ea typeface="+mn-ea"/>
                <a:cs typeface="+mn-cs"/>
              </a:rPr>
              <a:t>A</a:t>
            </a: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 b</a:t>
            </a:r>
            <a:r>
              <a:rPr kumimoji="0" lang="cs-CZ" altLang="cs-CZ" sz="2000" b="1" i="0" u="none" strike="noStrike" kern="1200" cap="none" spc="0" normalizeH="0" baseline="-25000" noProof="0" smtClean="0">
                <a:ln>
                  <a:noFill/>
                </a:ln>
                <a:solidFill>
                  <a:srgbClr val="0066FF"/>
                </a:solidFill>
                <a:effectLst/>
                <a:uLnTx/>
                <a:uFillTx/>
                <a:latin typeface="Arial" panose="020B0604020202020204" pitchFamily="34" charset="0"/>
                <a:ea typeface="+mn-ea"/>
                <a:cs typeface="+mn-cs"/>
              </a:rPr>
              <a:t>1</a:t>
            </a:r>
            <a:r>
              <a:rPr kumimoji="0" lang="cs-CZ" altLang="cs-CZ" sz="2000" b="1" i="0" u="none" strike="noStrike" kern="1200" cap="none" spc="0" normalizeH="0" baseline="0" noProof="0" smtClean="0">
                <a:ln>
                  <a:noFill/>
                </a:ln>
                <a:solidFill>
                  <a:srgbClr val="0066FF"/>
                </a:solidFill>
                <a:effectLst/>
                <a:uLnTx/>
                <a:uFillTx/>
                <a:latin typeface="Arial" panose="020B0604020202020204" pitchFamily="34" charset="0"/>
                <a:ea typeface="+mn-ea"/>
                <a:cs typeface="+mn-cs"/>
              </a:rPr>
              <a:t> i</a:t>
            </a:r>
          </a:p>
        </p:txBody>
      </p:sp>
    </p:spTree>
    <p:extLst>
      <p:ext uri="{BB962C8B-B14F-4D97-AF65-F5344CB8AC3E}">
        <p14:creationId xmlns:p14="http://schemas.microsoft.com/office/powerpoint/2010/main" val="2063174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1093"/>
                                        </p:tgtEl>
                                        <p:attrNameLst>
                                          <p:attrName>style.visibility</p:attrName>
                                        </p:attrNameLst>
                                      </p:cBhvr>
                                      <p:to>
                                        <p:strVal val="visible"/>
                                      </p:to>
                                    </p:set>
                                    <p:anim calcmode="lin" valueType="num">
                                      <p:cBhvr>
                                        <p:cTn id="7" dur="500" fill="hold"/>
                                        <p:tgtEl>
                                          <p:spTgt spid="131093"/>
                                        </p:tgtEl>
                                        <p:attrNameLst>
                                          <p:attrName>ppt_w</p:attrName>
                                        </p:attrNameLst>
                                      </p:cBhvr>
                                      <p:tavLst>
                                        <p:tav tm="0">
                                          <p:val>
                                            <p:fltVal val="0"/>
                                          </p:val>
                                        </p:tav>
                                        <p:tav tm="100000">
                                          <p:val>
                                            <p:strVal val="#ppt_w"/>
                                          </p:val>
                                        </p:tav>
                                      </p:tavLst>
                                    </p:anim>
                                    <p:anim calcmode="lin" valueType="num">
                                      <p:cBhvr>
                                        <p:cTn id="8" dur="500" fill="hold"/>
                                        <p:tgtEl>
                                          <p:spTgt spid="13109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1094"/>
                                        </p:tgtEl>
                                        <p:attrNameLst>
                                          <p:attrName>style.visibility</p:attrName>
                                        </p:attrNameLst>
                                      </p:cBhvr>
                                      <p:to>
                                        <p:strVal val="visible"/>
                                      </p:to>
                                    </p:set>
                                    <p:anim calcmode="lin" valueType="num">
                                      <p:cBhvr additive="base">
                                        <p:cTn id="13" dur="500" fill="hold"/>
                                        <p:tgtEl>
                                          <p:spTgt spid="131094"/>
                                        </p:tgtEl>
                                        <p:attrNameLst>
                                          <p:attrName>ppt_x</p:attrName>
                                        </p:attrNameLst>
                                      </p:cBhvr>
                                      <p:tavLst>
                                        <p:tav tm="0">
                                          <p:val>
                                            <p:strVal val="#ppt_x"/>
                                          </p:val>
                                        </p:tav>
                                        <p:tav tm="100000">
                                          <p:val>
                                            <p:strVal val="#ppt_x"/>
                                          </p:val>
                                        </p:tav>
                                      </p:tavLst>
                                    </p:anim>
                                    <p:anim calcmode="lin" valueType="num">
                                      <p:cBhvr additive="base">
                                        <p:cTn id="14" dur="500" fill="hold"/>
                                        <p:tgtEl>
                                          <p:spTgt spid="13109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131096"/>
                                        </p:tgtEl>
                                        <p:attrNameLst>
                                          <p:attrName>style.visibility</p:attrName>
                                        </p:attrNameLst>
                                      </p:cBhvr>
                                      <p:to>
                                        <p:strVal val="visible"/>
                                      </p:to>
                                    </p:set>
                                    <p:anim calcmode="lin" valueType="num">
                                      <p:cBhvr additive="base">
                                        <p:cTn id="18" dur="500" fill="hold"/>
                                        <p:tgtEl>
                                          <p:spTgt spid="131096"/>
                                        </p:tgtEl>
                                        <p:attrNameLst>
                                          <p:attrName>ppt_x</p:attrName>
                                        </p:attrNameLst>
                                      </p:cBhvr>
                                      <p:tavLst>
                                        <p:tav tm="0">
                                          <p:val>
                                            <p:strVal val="#ppt_x"/>
                                          </p:val>
                                        </p:tav>
                                        <p:tav tm="100000">
                                          <p:val>
                                            <p:strVal val="#ppt_x"/>
                                          </p:val>
                                        </p:tav>
                                      </p:tavLst>
                                    </p:anim>
                                    <p:anim calcmode="lin" valueType="num">
                                      <p:cBhvr additive="base">
                                        <p:cTn id="19" dur="500" fill="hold"/>
                                        <p:tgtEl>
                                          <p:spTgt spid="13109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39" presetClass="entr" presetSubtype="0" accel="100000" fill="hold" nodeType="afterEffect">
                                  <p:stCondLst>
                                    <p:cond delay="0"/>
                                  </p:stCondLst>
                                  <p:childTnLst>
                                    <p:set>
                                      <p:cBhvr>
                                        <p:cTn id="22" dur="1" fill="hold">
                                          <p:stCondLst>
                                            <p:cond delay="0"/>
                                          </p:stCondLst>
                                        </p:cTn>
                                        <p:tgtEl>
                                          <p:spTgt spid="131098"/>
                                        </p:tgtEl>
                                        <p:attrNameLst>
                                          <p:attrName>style.visibility</p:attrName>
                                        </p:attrNameLst>
                                      </p:cBhvr>
                                      <p:to>
                                        <p:strVal val="visible"/>
                                      </p:to>
                                    </p:set>
                                    <p:anim calcmode="lin" valueType="num">
                                      <p:cBhvr>
                                        <p:cTn id="23" dur="500" fill="hold"/>
                                        <p:tgtEl>
                                          <p:spTgt spid="131098"/>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31098"/>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31098"/>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3109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131097"/>
                                        </p:tgtEl>
                                        <p:attrNameLst>
                                          <p:attrName>style.visibility</p:attrName>
                                        </p:attrNameLst>
                                      </p:cBhvr>
                                      <p:to>
                                        <p:strVal val="visible"/>
                                      </p:to>
                                    </p:set>
                                    <p:anim calcmode="lin" valueType="num">
                                      <p:cBhvr>
                                        <p:cTn id="30" dur="500" fill="hold"/>
                                        <p:tgtEl>
                                          <p:spTgt spid="131097"/>
                                        </p:tgtEl>
                                        <p:attrNameLst>
                                          <p:attrName>ppt_w</p:attrName>
                                        </p:attrNameLst>
                                      </p:cBhvr>
                                      <p:tavLst>
                                        <p:tav tm="0">
                                          <p:val>
                                            <p:fltVal val="0"/>
                                          </p:val>
                                        </p:tav>
                                        <p:tav tm="100000">
                                          <p:val>
                                            <p:strVal val="#ppt_w"/>
                                          </p:val>
                                        </p:tav>
                                      </p:tavLst>
                                    </p:anim>
                                    <p:anim calcmode="lin" valueType="num">
                                      <p:cBhvr>
                                        <p:cTn id="31" dur="500" fill="hold"/>
                                        <p:tgtEl>
                                          <p:spTgt spid="1310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3" grpId="0"/>
      <p:bldP spid="13109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p:txBody>
          <a:bodyPr/>
          <a:lstStyle/>
          <a:p>
            <a:pPr algn="ctr" eaLnBrk="1" hangingPunct="1"/>
            <a:r>
              <a:rPr lang="cs-CZ" altLang="cs-CZ" sz="3600" b="1" dirty="0" smtClean="0">
                <a:solidFill>
                  <a:srgbClr val="C00000"/>
                </a:solidFill>
                <a:latin typeface="+mn-lt"/>
              </a:rPr>
              <a:t>Citlivost investic na změnu úrokové míry - rekapitulace</a:t>
            </a:r>
          </a:p>
        </p:txBody>
      </p:sp>
      <p:graphicFrame>
        <p:nvGraphicFramePr>
          <p:cNvPr id="133215" name="Group 95">
            <a:extLst>
              <a:ext uri="{FF2B5EF4-FFF2-40B4-BE49-F238E27FC236}">
                <a16:creationId xmlns:a16="http://schemas.microsoft.com/office/drawing/2014/main" id="{DB6E9AB3-51C2-45AE-B56F-23B278EBDC64}"/>
              </a:ext>
            </a:extLst>
          </p:cNvPr>
          <p:cNvGraphicFramePr>
            <a:graphicFrameLocks noGrp="1"/>
          </p:cNvGraphicFramePr>
          <p:nvPr>
            <p:ph type="tbl" idx="1"/>
          </p:nvPr>
        </p:nvGraphicFramePr>
        <p:xfrm>
          <a:off x="914400" y="1600200"/>
          <a:ext cx="7772400" cy="4505327"/>
        </p:xfrm>
        <a:graphic>
          <a:graphicData uri="http://schemas.openxmlformats.org/drawingml/2006/table">
            <a:tbl>
              <a:tblPr/>
              <a:tblGrid>
                <a:gridCol w="1641475">
                  <a:extLst>
                    <a:ext uri="{9D8B030D-6E8A-4147-A177-3AD203B41FA5}">
                      <a16:colId xmlns:a16="http://schemas.microsoft.com/office/drawing/2014/main" val="20000"/>
                    </a:ext>
                  </a:extLst>
                </a:gridCol>
                <a:gridCol w="2808288">
                  <a:extLst>
                    <a:ext uri="{9D8B030D-6E8A-4147-A177-3AD203B41FA5}">
                      <a16:colId xmlns:a16="http://schemas.microsoft.com/office/drawing/2014/main" val="20001"/>
                    </a:ext>
                  </a:extLst>
                </a:gridCol>
                <a:gridCol w="3322637">
                  <a:extLst>
                    <a:ext uri="{9D8B030D-6E8A-4147-A177-3AD203B41FA5}">
                      <a16:colId xmlns:a16="http://schemas.microsoft.com/office/drawing/2014/main" val="20002"/>
                    </a:ext>
                  </a:extLst>
                </a:gridCol>
              </a:tblGrid>
              <a:tr h="9064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1" i="0" u="none" strike="noStrike" cap="none" normalizeH="0" baseline="0">
                          <a:ln>
                            <a:noFill/>
                          </a:ln>
                          <a:solidFill>
                            <a:schemeClr val="tx1"/>
                          </a:solidFill>
                          <a:effectLst/>
                          <a:latin typeface="Arial" charset="0"/>
                        </a:rPr>
                        <a:t>b</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1" i="0" u="none" strike="noStrike" cap="none" normalizeH="0" baseline="0">
                          <a:ln>
                            <a:noFill/>
                          </a:ln>
                          <a:solidFill>
                            <a:schemeClr val="tx1"/>
                          </a:solidFill>
                          <a:effectLst/>
                          <a:latin typeface="Arial" charset="0"/>
                        </a:rPr>
                        <a:t>Poloha křivky I</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l-GR" sz="2400" b="1" i="0" u="none" strike="noStrike" cap="none" normalizeH="0" baseline="0">
                          <a:ln>
                            <a:noFill/>
                          </a:ln>
                          <a:solidFill>
                            <a:schemeClr val="tx1"/>
                          </a:solidFill>
                          <a:effectLst/>
                          <a:latin typeface="Arial" charset="0"/>
                          <a:cs typeface="Arial" charset="0"/>
                        </a:rPr>
                        <a:t>Δ</a:t>
                      </a:r>
                      <a:r>
                        <a:rPr kumimoji="0" lang="cs-CZ" sz="2400" b="1" i="0" u="none" strike="noStrike" cap="none" normalizeH="0" baseline="0">
                          <a:ln>
                            <a:noFill/>
                          </a:ln>
                          <a:solidFill>
                            <a:schemeClr val="tx1"/>
                          </a:solidFill>
                          <a:effectLst/>
                          <a:latin typeface="Arial" charset="0"/>
                          <a:cs typeface="Arial" charset="0"/>
                        </a:rPr>
                        <a:t>i→ </a:t>
                      </a:r>
                      <a:r>
                        <a:rPr kumimoji="0" lang="el-GR" sz="2400" b="1" i="0" u="none" strike="noStrike" cap="none" normalizeH="0" baseline="0">
                          <a:ln>
                            <a:noFill/>
                          </a:ln>
                          <a:solidFill>
                            <a:schemeClr val="tx1"/>
                          </a:solidFill>
                          <a:effectLst/>
                          <a:latin typeface="Arial" charset="0"/>
                          <a:cs typeface="Arial" charset="0"/>
                        </a:rPr>
                        <a:t>Δ</a:t>
                      </a:r>
                      <a:r>
                        <a:rPr kumimoji="0" lang="cs-CZ" sz="2400" b="1" i="0" u="none" strike="noStrike" cap="none" normalizeH="0" baseline="0">
                          <a:ln>
                            <a:noFill/>
                          </a:ln>
                          <a:solidFill>
                            <a:schemeClr val="tx1"/>
                          </a:solidFill>
                          <a:effectLst/>
                          <a:latin typeface="Arial" charset="0"/>
                          <a:cs typeface="Arial" charset="0"/>
                        </a:rPr>
                        <a:t>I</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09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b=</a:t>
                      </a:r>
                      <a:r>
                        <a:rPr kumimoji="0" lang="cs-CZ" sz="2400" b="0" i="0" u="none" strike="noStrike" cap="none" normalizeH="0" baseline="0">
                          <a:ln>
                            <a:noFill/>
                          </a:ln>
                          <a:solidFill>
                            <a:schemeClr val="tx1"/>
                          </a:solidFill>
                          <a:effectLst/>
                          <a:latin typeface="Arial" charset="0"/>
                          <a:cs typeface="Arial" charset="0"/>
                        </a:rPr>
                        <a:t>∞</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horizontála</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nekonečná citlivost</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50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b</a:t>
                      </a:r>
                      <a:r>
                        <a:rPr kumimoji="0" lang="cs-CZ" sz="2400" b="0" i="0" u="none" strike="noStrike" cap="none" normalizeH="0" baseline="0">
                          <a:ln>
                            <a:noFill/>
                          </a:ln>
                          <a:solidFill>
                            <a:schemeClr val="tx1"/>
                          </a:solidFill>
                          <a:effectLst/>
                          <a:latin typeface="Arial" charset="0"/>
                          <a:cs typeface="Arial" charset="0"/>
                        </a:rPr>
                        <a:t>→∞</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blíži se horizontále</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malá </a:t>
                      </a:r>
                      <a:r>
                        <a:rPr kumimoji="0" lang="el-GR" sz="2400" b="0" i="0" u="none" strike="noStrike" cap="none" normalizeH="0" baseline="0">
                          <a:ln>
                            <a:noFill/>
                          </a:ln>
                          <a:solidFill>
                            <a:schemeClr val="tx1"/>
                          </a:solidFill>
                          <a:effectLst/>
                          <a:latin typeface="Arial" charset="0"/>
                          <a:cs typeface="Arial" charset="0"/>
                        </a:rPr>
                        <a:t>Δ</a:t>
                      </a:r>
                      <a:r>
                        <a:rPr kumimoji="0" lang="cs-CZ" sz="2400" b="0" i="0" u="none" strike="noStrike" cap="none" normalizeH="0" baseline="0">
                          <a:ln>
                            <a:noFill/>
                          </a:ln>
                          <a:solidFill>
                            <a:schemeClr val="tx1"/>
                          </a:solidFill>
                          <a:effectLst/>
                          <a:latin typeface="Arial" charset="0"/>
                          <a:cs typeface="Arial" charset="0"/>
                        </a:rPr>
                        <a:t>i → velká </a:t>
                      </a:r>
                      <a:r>
                        <a:rPr kumimoji="0" lang="el-GR" sz="2400" b="0" i="0" u="none" strike="noStrike" cap="none" normalizeH="0" baseline="0">
                          <a:ln>
                            <a:noFill/>
                          </a:ln>
                          <a:solidFill>
                            <a:schemeClr val="tx1"/>
                          </a:solidFill>
                          <a:effectLst/>
                          <a:latin typeface="Arial" charset="0"/>
                          <a:cs typeface="Arial" charset="0"/>
                        </a:rPr>
                        <a:t>Δ</a:t>
                      </a:r>
                      <a:r>
                        <a:rPr kumimoji="0" lang="cs-CZ" sz="2400" b="0" i="0" u="none" strike="noStrike" cap="none" normalizeH="0" baseline="0">
                          <a:ln>
                            <a:noFill/>
                          </a:ln>
                          <a:solidFill>
                            <a:schemeClr val="tx1"/>
                          </a:solidFill>
                          <a:effectLst/>
                          <a:latin typeface="Arial" charset="0"/>
                          <a:cs typeface="Arial" charset="0"/>
                        </a:rPr>
                        <a:t>I</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b</a:t>
                      </a:r>
                      <a:r>
                        <a:rPr kumimoji="0" lang="cs-CZ" sz="2400" b="0" i="0" u="none" strike="noStrike" cap="none" normalizeH="0" baseline="0">
                          <a:ln>
                            <a:noFill/>
                          </a:ln>
                          <a:solidFill>
                            <a:schemeClr val="tx1"/>
                          </a:solidFill>
                          <a:effectLst/>
                          <a:latin typeface="Arial" charset="0"/>
                          <a:cs typeface="Arial" charset="0"/>
                        </a:rPr>
                        <a:t>→0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blíži se vertikále</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velká </a:t>
                      </a:r>
                      <a:r>
                        <a:rPr kumimoji="0" lang="el-GR" sz="2400" b="0" i="0" u="none" strike="noStrike" cap="none" normalizeH="0" baseline="0">
                          <a:ln>
                            <a:noFill/>
                          </a:ln>
                          <a:solidFill>
                            <a:schemeClr val="tx1"/>
                          </a:solidFill>
                          <a:effectLst/>
                          <a:latin typeface="Arial" charset="0"/>
                          <a:cs typeface="Arial" charset="0"/>
                        </a:rPr>
                        <a:t>Δ</a:t>
                      </a:r>
                      <a:r>
                        <a:rPr kumimoji="0" lang="cs-CZ" sz="2400" b="0" i="0" u="none" strike="noStrike" cap="none" normalizeH="0" baseline="0">
                          <a:ln>
                            <a:noFill/>
                          </a:ln>
                          <a:solidFill>
                            <a:schemeClr val="tx1"/>
                          </a:solidFill>
                          <a:effectLst/>
                          <a:latin typeface="Arial" charset="0"/>
                          <a:cs typeface="Arial" charset="0"/>
                        </a:rPr>
                        <a:t>i → malá </a:t>
                      </a:r>
                      <a:r>
                        <a:rPr kumimoji="0" lang="el-GR" sz="2400" b="0" i="0" u="none" strike="noStrike" cap="none" normalizeH="0" baseline="0">
                          <a:ln>
                            <a:noFill/>
                          </a:ln>
                          <a:solidFill>
                            <a:schemeClr val="tx1"/>
                          </a:solidFill>
                          <a:effectLst/>
                          <a:latin typeface="Arial" charset="0"/>
                          <a:cs typeface="Arial" charset="0"/>
                        </a:rPr>
                        <a:t>Δ</a:t>
                      </a:r>
                      <a:r>
                        <a:rPr kumimoji="0" lang="cs-CZ" sz="2400" b="0" i="0" u="none" strike="noStrike" cap="none" normalizeH="0" baseline="0">
                          <a:ln>
                            <a:noFill/>
                          </a:ln>
                          <a:solidFill>
                            <a:schemeClr val="tx1"/>
                          </a:solidFill>
                          <a:effectLst/>
                          <a:latin typeface="Arial" charset="0"/>
                          <a:cs typeface="Arial" charset="0"/>
                        </a:rPr>
                        <a:t>I</a:t>
                      </a:r>
                      <a:endParaRPr kumimoji="0" lang="cs-CZ" sz="2400" b="0" i="0" u="none" strike="noStrike" cap="none" normalizeH="0" baseline="0">
                        <a:ln>
                          <a:noFill/>
                        </a:ln>
                        <a:solidFill>
                          <a:schemeClr val="tx1"/>
                        </a:solidFill>
                        <a:effectLst/>
                        <a:latin typeface="Arial"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64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b=</a:t>
                      </a:r>
                      <a:r>
                        <a:rPr kumimoji="0" lang="cs-CZ" sz="2400" b="0" i="0" u="none" strike="noStrike" cap="none" normalizeH="0" baseline="0">
                          <a:ln>
                            <a:noFill/>
                          </a:ln>
                          <a:solidFill>
                            <a:schemeClr val="tx1"/>
                          </a:solidFill>
                          <a:effectLst/>
                          <a:latin typeface="Arial" charset="0"/>
                          <a:cs typeface="Arial" charset="0"/>
                        </a:rPr>
                        <a:t>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vertikála</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cs-CZ" sz="2400" b="0" i="0" u="none" strike="noStrike" cap="none" normalizeH="0" baseline="0">
                          <a:ln>
                            <a:noFill/>
                          </a:ln>
                          <a:solidFill>
                            <a:schemeClr val="tx1"/>
                          </a:solidFill>
                          <a:effectLst/>
                          <a:latin typeface="Arial" charset="0"/>
                        </a:rPr>
                        <a:t>I nejsou citlivé na </a:t>
                      </a:r>
                      <a:r>
                        <a:rPr kumimoji="0" lang="el-GR" sz="2400" b="0" i="0" u="none" strike="noStrike" cap="none" normalizeH="0" baseline="0">
                          <a:ln>
                            <a:noFill/>
                          </a:ln>
                          <a:solidFill>
                            <a:schemeClr val="tx1"/>
                          </a:solidFill>
                          <a:effectLst/>
                          <a:latin typeface="Arial" charset="0"/>
                          <a:cs typeface="Arial" charset="0"/>
                        </a:rPr>
                        <a:t>Δ</a:t>
                      </a:r>
                      <a:r>
                        <a:rPr kumimoji="0" lang="cs-CZ" sz="2400" b="0" i="0" u="none" strike="noStrike" cap="none" normalizeH="0" baseline="0">
                          <a:ln>
                            <a:noFill/>
                          </a:ln>
                          <a:solidFill>
                            <a:schemeClr val="tx1"/>
                          </a:solidFill>
                          <a:effectLst/>
                          <a:latin typeface="Arial" charset="0"/>
                          <a:cs typeface="Arial" charset="0"/>
                        </a:rPr>
                        <a:t>i </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10088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p:cTn id="7" dur="500" fill="hold"/>
                                        <p:tgtEl>
                                          <p:spTgt spid="13312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312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312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312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133215"/>
                                        </p:tgtEl>
                                        <p:attrNameLst>
                                          <p:attrName>style.visibility</p:attrName>
                                        </p:attrNameLst>
                                      </p:cBhvr>
                                      <p:to>
                                        <p:strVal val="visible"/>
                                      </p:to>
                                    </p:set>
                                    <p:animEffect transition="in" filter="blinds(horizontal)">
                                      <p:cBhvr>
                                        <p:cTn id="14" dur="500"/>
                                        <p:tgtEl>
                                          <p:spTgt spid="133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163157" y="960661"/>
            <a:ext cx="5455146" cy="507703"/>
          </a:xfrm>
        </p:spPr>
        <p:txBody>
          <a:bodyPr/>
          <a:lstStyle/>
          <a:p>
            <a:r>
              <a:rPr lang="cs-CZ" altLang="sk-SK" sz="2800" b="1" dirty="0">
                <a:solidFill>
                  <a:srgbClr val="C00000"/>
                </a:solidFill>
                <a:latin typeface="Calibri" panose="020F0502020204030204" pitchFamily="34" charset="0"/>
                <a:cs typeface="Calibri" panose="020F0502020204030204" pitchFamily="34" charset="0"/>
              </a:rPr>
              <a:t>Struktura modelu IS - LM</a:t>
            </a:r>
          </a:p>
        </p:txBody>
      </p:sp>
      <p:sp>
        <p:nvSpPr>
          <p:cNvPr id="136196" name="Rectangle 4"/>
          <p:cNvSpPr>
            <a:spLocks noChangeArrowheads="1"/>
          </p:cNvSpPr>
          <p:nvPr/>
        </p:nvSpPr>
        <p:spPr bwMode="auto">
          <a:xfrm>
            <a:off x="3779913" y="2060848"/>
            <a:ext cx="1566863" cy="594122"/>
          </a:xfrm>
          <a:prstGeom prst="rect">
            <a:avLst/>
          </a:prstGeom>
          <a:noFill/>
          <a:ln w="22225">
            <a:solidFill>
              <a:srgbClr val="C00000"/>
            </a:solidFill>
            <a:miter lim="800000"/>
            <a:headEnd/>
            <a:tailEnd/>
          </a:ln>
          <a:effectLst/>
        </p:spPr>
        <p:txBody>
          <a:bodyPr wrap="none" anchor="ctr"/>
          <a:lstStyle/>
          <a:p>
            <a:pPr algn="ctr">
              <a:buClrTx/>
            </a:pPr>
            <a:r>
              <a:rPr lang="cs-CZ" altLang="sk-SK" sz="2100" b="1" kern="1200" dirty="0">
                <a:latin typeface="Times New Roman"/>
                <a:ea typeface="+mn-ea"/>
                <a:cs typeface="+mn-cs"/>
              </a:rPr>
              <a:t>Důchod</a:t>
            </a:r>
          </a:p>
        </p:txBody>
      </p:sp>
      <p:sp>
        <p:nvSpPr>
          <p:cNvPr id="136197" name="Rectangle 5"/>
          <p:cNvSpPr>
            <a:spLocks noChangeArrowheads="1"/>
          </p:cNvSpPr>
          <p:nvPr/>
        </p:nvSpPr>
        <p:spPr bwMode="auto">
          <a:xfrm>
            <a:off x="1475656" y="2780929"/>
            <a:ext cx="2160984" cy="972741"/>
          </a:xfrm>
          <a:prstGeom prst="rect">
            <a:avLst/>
          </a:prstGeom>
          <a:noFill/>
          <a:ln w="22225">
            <a:solidFill>
              <a:srgbClr val="C00000"/>
            </a:solidFill>
            <a:miter lim="800000"/>
            <a:headEnd/>
            <a:tailEnd/>
          </a:ln>
          <a:effectLst/>
        </p:spPr>
        <p:txBody>
          <a:bodyPr wrap="none" anchor="ctr"/>
          <a:lstStyle/>
          <a:p>
            <a:pPr algn="ctr">
              <a:buClrTx/>
            </a:pPr>
            <a:r>
              <a:rPr lang="cs-CZ" altLang="sk-SK" sz="1800" b="1" u="sng" kern="1200" dirty="0">
                <a:latin typeface="Times New Roman"/>
                <a:ea typeface="+mn-ea"/>
                <a:cs typeface="+mn-cs"/>
              </a:rPr>
              <a:t>Trhy aktiv</a:t>
            </a:r>
          </a:p>
          <a:p>
            <a:pPr algn="ctr">
              <a:buClrTx/>
            </a:pPr>
            <a:r>
              <a:rPr lang="cs-CZ" altLang="sk-SK" sz="1350" kern="1200" dirty="0">
                <a:latin typeface="Times New Roman"/>
                <a:ea typeface="+mn-ea"/>
                <a:cs typeface="+mn-cs"/>
              </a:rPr>
              <a:t>Peněžní trh       </a:t>
            </a:r>
            <a:r>
              <a:rPr lang="cs-CZ" altLang="sk-SK" sz="1350" kern="1200" dirty="0" err="1">
                <a:latin typeface="Times New Roman"/>
                <a:ea typeface="+mn-ea"/>
                <a:cs typeface="+mn-cs"/>
              </a:rPr>
              <a:t>Trh</a:t>
            </a:r>
            <a:r>
              <a:rPr lang="cs-CZ" altLang="sk-SK" sz="1350" kern="1200" dirty="0">
                <a:latin typeface="Times New Roman"/>
                <a:ea typeface="+mn-ea"/>
                <a:cs typeface="+mn-cs"/>
              </a:rPr>
              <a:t> obligací</a:t>
            </a:r>
          </a:p>
          <a:p>
            <a:pPr algn="ctr">
              <a:buClrTx/>
            </a:pPr>
            <a:r>
              <a:rPr lang="cs-CZ" altLang="sk-SK" sz="1350" b="1" i="1" kern="1200" dirty="0">
                <a:latin typeface="Times New Roman"/>
                <a:ea typeface="+mn-ea"/>
                <a:cs typeface="+mn-cs"/>
              </a:rPr>
              <a:t>L a M                DB a SB</a:t>
            </a:r>
          </a:p>
        </p:txBody>
      </p:sp>
      <p:sp>
        <p:nvSpPr>
          <p:cNvPr id="136198" name="Rectangle 6"/>
          <p:cNvSpPr>
            <a:spLocks noChangeArrowheads="1"/>
          </p:cNvSpPr>
          <p:nvPr/>
        </p:nvSpPr>
        <p:spPr bwMode="auto">
          <a:xfrm>
            <a:off x="5580113" y="2852937"/>
            <a:ext cx="1566863" cy="756047"/>
          </a:xfrm>
          <a:prstGeom prst="rect">
            <a:avLst/>
          </a:prstGeom>
          <a:noFill/>
          <a:ln w="22225">
            <a:solidFill>
              <a:srgbClr val="C00000"/>
            </a:solidFill>
            <a:miter lim="800000"/>
            <a:headEnd/>
            <a:tailEnd/>
          </a:ln>
          <a:effectLst/>
        </p:spPr>
        <p:txBody>
          <a:bodyPr wrap="none" anchor="ctr"/>
          <a:lstStyle/>
          <a:p>
            <a:pPr algn="ctr">
              <a:buClrTx/>
            </a:pPr>
            <a:r>
              <a:rPr lang="cs-CZ" altLang="sk-SK" sz="1800" b="1" u="sng" kern="1200" dirty="0">
                <a:latin typeface="Times New Roman"/>
                <a:ea typeface="+mn-ea"/>
                <a:cs typeface="+mn-cs"/>
              </a:rPr>
              <a:t>Trh statků</a:t>
            </a:r>
          </a:p>
          <a:p>
            <a:pPr algn="ctr">
              <a:buClrTx/>
            </a:pPr>
            <a:r>
              <a:rPr lang="cs-CZ" altLang="sk-SK" sz="1350" kern="1200" dirty="0">
                <a:latin typeface="Times New Roman"/>
                <a:ea typeface="+mn-ea"/>
                <a:cs typeface="+mn-cs"/>
              </a:rPr>
              <a:t>Agregátní poptávka</a:t>
            </a:r>
          </a:p>
          <a:p>
            <a:pPr algn="ctr">
              <a:buClrTx/>
            </a:pPr>
            <a:r>
              <a:rPr lang="cs-CZ" altLang="sk-SK" sz="1350" b="1" i="1" kern="1200" dirty="0">
                <a:latin typeface="Times New Roman"/>
                <a:ea typeface="+mn-ea"/>
                <a:cs typeface="+mn-cs"/>
              </a:rPr>
              <a:t>Výstup</a:t>
            </a:r>
          </a:p>
        </p:txBody>
      </p:sp>
      <p:sp>
        <p:nvSpPr>
          <p:cNvPr id="136199" name="Rectangle 7"/>
          <p:cNvSpPr>
            <a:spLocks noChangeArrowheads="1"/>
          </p:cNvSpPr>
          <p:nvPr/>
        </p:nvSpPr>
        <p:spPr bwMode="auto">
          <a:xfrm>
            <a:off x="3707905" y="4005064"/>
            <a:ext cx="1566863" cy="594122"/>
          </a:xfrm>
          <a:prstGeom prst="rect">
            <a:avLst/>
          </a:prstGeom>
          <a:noFill/>
          <a:ln w="9525">
            <a:solidFill>
              <a:srgbClr val="C00000"/>
            </a:solidFill>
            <a:miter lim="800000"/>
            <a:headEnd/>
            <a:tailEnd/>
          </a:ln>
          <a:effectLst/>
        </p:spPr>
        <p:txBody>
          <a:bodyPr wrap="none" anchor="ctr"/>
          <a:lstStyle/>
          <a:p>
            <a:pPr algn="ctr">
              <a:buClrTx/>
            </a:pPr>
            <a:r>
              <a:rPr lang="cs-CZ" altLang="sk-SK" sz="1800" b="1" kern="1200" dirty="0">
                <a:solidFill>
                  <a:srgbClr val="1F497D">
                    <a:lumMod val="60000"/>
                    <a:lumOff val="40000"/>
                  </a:srgbClr>
                </a:solidFill>
                <a:latin typeface="Times New Roman"/>
                <a:ea typeface="+mn-ea"/>
                <a:cs typeface="+mn-cs"/>
              </a:rPr>
              <a:t>Úroková míra</a:t>
            </a:r>
          </a:p>
        </p:txBody>
      </p:sp>
      <p:sp>
        <p:nvSpPr>
          <p:cNvPr id="136200" name="Rectangle 8"/>
          <p:cNvSpPr>
            <a:spLocks noChangeArrowheads="1"/>
          </p:cNvSpPr>
          <p:nvPr/>
        </p:nvSpPr>
        <p:spPr bwMode="auto">
          <a:xfrm>
            <a:off x="1115616" y="4869160"/>
            <a:ext cx="1800200" cy="594122"/>
          </a:xfrm>
          <a:prstGeom prst="rect">
            <a:avLst/>
          </a:prstGeom>
          <a:noFill/>
          <a:ln w="22225">
            <a:solidFill>
              <a:srgbClr val="C00000"/>
            </a:solidFill>
            <a:miter lim="800000"/>
            <a:headEnd/>
            <a:tailEnd/>
          </a:ln>
          <a:effectLst/>
        </p:spPr>
        <p:txBody>
          <a:bodyPr wrap="none" anchor="ctr"/>
          <a:lstStyle/>
          <a:p>
            <a:pPr algn="ctr">
              <a:buClrTx/>
            </a:pPr>
            <a:r>
              <a:rPr lang="cs-CZ" altLang="sk-SK" sz="1600" b="1" kern="1200" dirty="0">
                <a:solidFill>
                  <a:srgbClr val="C00000"/>
                </a:solidFill>
                <a:latin typeface="Times New Roman"/>
                <a:ea typeface="+mn-ea"/>
                <a:cs typeface="+mn-cs"/>
              </a:rPr>
              <a:t>Monetární politika</a:t>
            </a:r>
          </a:p>
        </p:txBody>
      </p:sp>
      <p:sp>
        <p:nvSpPr>
          <p:cNvPr id="136201" name="Rectangle 9"/>
          <p:cNvSpPr>
            <a:spLocks noChangeArrowheads="1"/>
          </p:cNvSpPr>
          <p:nvPr/>
        </p:nvSpPr>
        <p:spPr bwMode="auto">
          <a:xfrm>
            <a:off x="6173490" y="4869160"/>
            <a:ext cx="1782887" cy="594122"/>
          </a:xfrm>
          <a:prstGeom prst="rect">
            <a:avLst/>
          </a:prstGeom>
          <a:noFill/>
          <a:ln w="22225">
            <a:solidFill>
              <a:srgbClr val="C00000"/>
            </a:solidFill>
            <a:miter lim="800000"/>
            <a:headEnd/>
            <a:tailEnd/>
          </a:ln>
          <a:effectLst/>
        </p:spPr>
        <p:txBody>
          <a:bodyPr wrap="none" anchor="ctr"/>
          <a:lstStyle/>
          <a:p>
            <a:pPr algn="ctr">
              <a:buClrTx/>
            </a:pPr>
            <a:r>
              <a:rPr lang="cs-CZ" altLang="sk-SK" sz="1600" b="1" kern="1200" dirty="0">
                <a:solidFill>
                  <a:srgbClr val="C00000"/>
                </a:solidFill>
                <a:latin typeface="Times New Roman"/>
                <a:ea typeface="+mn-ea"/>
                <a:cs typeface="+mn-cs"/>
              </a:rPr>
              <a:t>Fiskální politika</a:t>
            </a:r>
          </a:p>
        </p:txBody>
      </p:sp>
      <p:sp>
        <p:nvSpPr>
          <p:cNvPr id="136202" name="Line 10"/>
          <p:cNvSpPr>
            <a:spLocks noChangeShapeType="1"/>
          </p:cNvSpPr>
          <p:nvPr/>
        </p:nvSpPr>
        <p:spPr bwMode="auto">
          <a:xfrm>
            <a:off x="2411760" y="3789040"/>
            <a:ext cx="0" cy="647700"/>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03" name="Line 11"/>
          <p:cNvSpPr>
            <a:spLocks noChangeShapeType="1"/>
          </p:cNvSpPr>
          <p:nvPr/>
        </p:nvSpPr>
        <p:spPr bwMode="auto">
          <a:xfrm>
            <a:off x="2411761" y="4437112"/>
            <a:ext cx="1296591" cy="0"/>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04" name="Line 12"/>
          <p:cNvSpPr>
            <a:spLocks noChangeShapeType="1"/>
          </p:cNvSpPr>
          <p:nvPr/>
        </p:nvSpPr>
        <p:spPr bwMode="auto">
          <a:xfrm>
            <a:off x="5292081" y="4437112"/>
            <a:ext cx="1243013" cy="0"/>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05" name="Line 13"/>
          <p:cNvSpPr>
            <a:spLocks noChangeShapeType="1"/>
          </p:cNvSpPr>
          <p:nvPr/>
        </p:nvSpPr>
        <p:spPr bwMode="auto">
          <a:xfrm flipH="1" flipV="1">
            <a:off x="6516216" y="3605460"/>
            <a:ext cx="0" cy="831652"/>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06" name="Line 14"/>
          <p:cNvSpPr>
            <a:spLocks noChangeShapeType="1"/>
          </p:cNvSpPr>
          <p:nvPr/>
        </p:nvSpPr>
        <p:spPr bwMode="auto">
          <a:xfrm flipV="1">
            <a:off x="6554018" y="2348881"/>
            <a:ext cx="0" cy="485775"/>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07" name="Line 15"/>
          <p:cNvSpPr>
            <a:spLocks noChangeShapeType="1"/>
          </p:cNvSpPr>
          <p:nvPr/>
        </p:nvSpPr>
        <p:spPr bwMode="auto">
          <a:xfrm flipH="1">
            <a:off x="5364088" y="2348880"/>
            <a:ext cx="1188244" cy="0"/>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08" name="Line 16"/>
          <p:cNvSpPr>
            <a:spLocks noChangeShapeType="1"/>
          </p:cNvSpPr>
          <p:nvPr/>
        </p:nvSpPr>
        <p:spPr bwMode="auto">
          <a:xfrm>
            <a:off x="4499992" y="2636913"/>
            <a:ext cx="0" cy="648891"/>
          </a:xfrm>
          <a:prstGeom prst="line">
            <a:avLst/>
          </a:prstGeom>
          <a:noFill/>
          <a:ln w="285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09" name="Line 17"/>
          <p:cNvSpPr>
            <a:spLocks noChangeShapeType="1"/>
          </p:cNvSpPr>
          <p:nvPr/>
        </p:nvSpPr>
        <p:spPr bwMode="auto">
          <a:xfrm>
            <a:off x="4499992" y="3284984"/>
            <a:ext cx="1081088" cy="0"/>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10" name="Line 18"/>
          <p:cNvSpPr>
            <a:spLocks noChangeShapeType="1"/>
          </p:cNvSpPr>
          <p:nvPr/>
        </p:nvSpPr>
        <p:spPr bwMode="auto">
          <a:xfrm flipH="1">
            <a:off x="3635896" y="3284984"/>
            <a:ext cx="863204" cy="0"/>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11" name="Line 19"/>
          <p:cNvSpPr>
            <a:spLocks noChangeShapeType="1"/>
          </p:cNvSpPr>
          <p:nvPr/>
        </p:nvSpPr>
        <p:spPr bwMode="auto">
          <a:xfrm flipV="1">
            <a:off x="1907704" y="3734496"/>
            <a:ext cx="0" cy="1134665"/>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12" name="Line 20"/>
          <p:cNvSpPr>
            <a:spLocks noChangeShapeType="1"/>
          </p:cNvSpPr>
          <p:nvPr/>
        </p:nvSpPr>
        <p:spPr bwMode="auto">
          <a:xfrm flipV="1">
            <a:off x="6948264" y="3573016"/>
            <a:ext cx="0" cy="1296590"/>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13" name="Line 21"/>
          <p:cNvSpPr>
            <a:spLocks noChangeShapeType="1"/>
          </p:cNvSpPr>
          <p:nvPr/>
        </p:nvSpPr>
        <p:spPr bwMode="auto">
          <a:xfrm flipV="1">
            <a:off x="3635896" y="2204864"/>
            <a:ext cx="0" cy="27027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14" name="Line 22"/>
          <p:cNvSpPr>
            <a:spLocks noChangeShapeType="1"/>
          </p:cNvSpPr>
          <p:nvPr/>
        </p:nvSpPr>
        <p:spPr bwMode="auto">
          <a:xfrm>
            <a:off x="3491880" y="2150616"/>
            <a:ext cx="0" cy="270272"/>
          </a:xfrm>
          <a:prstGeom prst="line">
            <a:avLst/>
          </a:prstGeom>
          <a:noFill/>
          <a:ln w="57150">
            <a:solidFill>
              <a:srgbClr val="00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15" name="Line 23"/>
          <p:cNvSpPr>
            <a:spLocks noChangeShapeType="1"/>
          </p:cNvSpPr>
          <p:nvPr/>
        </p:nvSpPr>
        <p:spPr bwMode="auto">
          <a:xfrm flipV="1">
            <a:off x="1547664" y="3356992"/>
            <a:ext cx="0" cy="27027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17" name="Line 25"/>
          <p:cNvSpPr>
            <a:spLocks noChangeShapeType="1"/>
          </p:cNvSpPr>
          <p:nvPr/>
        </p:nvSpPr>
        <p:spPr bwMode="auto">
          <a:xfrm flipV="1">
            <a:off x="3635896" y="4077072"/>
            <a:ext cx="0" cy="27027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18" name="Line 26"/>
          <p:cNvSpPr>
            <a:spLocks noChangeShapeType="1"/>
          </p:cNvSpPr>
          <p:nvPr/>
        </p:nvSpPr>
        <p:spPr bwMode="auto">
          <a:xfrm>
            <a:off x="5436096" y="3284984"/>
            <a:ext cx="0" cy="27027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19" name="Line 27"/>
          <p:cNvSpPr>
            <a:spLocks noChangeShapeType="1"/>
          </p:cNvSpPr>
          <p:nvPr/>
        </p:nvSpPr>
        <p:spPr bwMode="auto">
          <a:xfrm flipV="1">
            <a:off x="5580112" y="2060848"/>
            <a:ext cx="0" cy="270272"/>
          </a:xfrm>
          <a:prstGeom prst="line">
            <a:avLst/>
          </a:prstGeom>
          <a:noFill/>
          <a:ln w="57150">
            <a:solidFill>
              <a:srgbClr val="00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20" name="Line 28"/>
          <p:cNvSpPr>
            <a:spLocks noChangeShapeType="1"/>
          </p:cNvSpPr>
          <p:nvPr/>
        </p:nvSpPr>
        <p:spPr bwMode="auto">
          <a:xfrm>
            <a:off x="5436096" y="2438648"/>
            <a:ext cx="0" cy="27027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21" name="Line 29"/>
          <p:cNvSpPr>
            <a:spLocks noChangeShapeType="1"/>
          </p:cNvSpPr>
          <p:nvPr/>
        </p:nvSpPr>
        <p:spPr bwMode="auto">
          <a:xfrm>
            <a:off x="1403648" y="3356992"/>
            <a:ext cx="0" cy="270272"/>
          </a:xfrm>
          <a:prstGeom prst="line">
            <a:avLst/>
          </a:prstGeom>
          <a:noFill/>
          <a:ln w="57150">
            <a:solidFill>
              <a:srgbClr val="00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22" name="Line 30"/>
          <p:cNvSpPr>
            <a:spLocks noChangeShapeType="1"/>
          </p:cNvSpPr>
          <p:nvPr/>
        </p:nvSpPr>
        <p:spPr bwMode="auto">
          <a:xfrm>
            <a:off x="5364088" y="4077072"/>
            <a:ext cx="0" cy="270272"/>
          </a:xfrm>
          <a:prstGeom prst="line">
            <a:avLst/>
          </a:prstGeom>
          <a:noFill/>
          <a:ln w="57150">
            <a:solidFill>
              <a:srgbClr val="00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6223" name="Line 31"/>
          <p:cNvSpPr>
            <a:spLocks noChangeShapeType="1"/>
          </p:cNvSpPr>
          <p:nvPr/>
        </p:nvSpPr>
        <p:spPr bwMode="auto">
          <a:xfrm flipV="1">
            <a:off x="7236296" y="3212976"/>
            <a:ext cx="0" cy="270272"/>
          </a:xfrm>
          <a:prstGeom prst="line">
            <a:avLst/>
          </a:prstGeom>
          <a:noFill/>
          <a:ln w="57150">
            <a:solidFill>
              <a:srgbClr val="00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Tree>
    <p:extLst>
      <p:ext uri="{BB962C8B-B14F-4D97-AF65-F5344CB8AC3E}">
        <p14:creationId xmlns:p14="http://schemas.microsoft.com/office/powerpoint/2010/main" val="416723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6213"/>
                                        </p:tgtEl>
                                        <p:attrNameLst>
                                          <p:attrName>style.visibility</p:attrName>
                                        </p:attrNameLst>
                                      </p:cBhvr>
                                      <p:to>
                                        <p:strVal val="visible"/>
                                      </p:to>
                                    </p:set>
                                    <p:anim calcmode="lin" valueType="num">
                                      <p:cBhvr>
                                        <p:cTn id="7" dur="500" fill="hold"/>
                                        <p:tgtEl>
                                          <p:spTgt spid="136213"/>
                                        </p:tgtEl>
                                        <p:attrNameLst>
                                          <p:attrName>ppt_w</p:attrName>
                                        </p:attrNameLst>
                                      </p:cBhvr>
                                      <p:tavLst>
                                        <p:tav tm="0">
                                          <p:val>
                                            <p:fltVal val="0"/>
                                          </p:val>
                                        </p:tav>
                                        <p:tav tm="100000">
                                          <p:val>
                                            <p:strVal val="#ppt_w"/>
                                          </p:val>
                                        </p:tav>
                                      </p:tavLst>
                                    </p:anim>
                                    <p:anim calcmode="lin" valueType="num">
                                      <p:cBhvr>
                                        <p:cTn id="8" dur="500" fill="hold"/>
                                        <p:tgtEl>
                                          <p:spTgt spid="13621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136215"/>
                                        </p:tgtEl>
                                        <p:attrNameLst>
                                          <p:attrName>style.visibility</p:attrName>
                                        </p:attrNameLst>
                                      </p:cBhvr>
                                      <p:to>
                                        <p:strVal val="visible"/>
                                      </p:to>
                                    </p:set>
                                    <p:anim calcmode="lin" valueType="num">
                                      <p:cBhvr>
                                        <p:cTn id="12" dur="500" fill="hold"/>
                                        <p:tgtEl>
                                          <p:spTgt spid="136215"/>
                                        </p:tgtEl>
                                        <p:attrNameLst>
                                          <p:attrName>ppt_w</p:attrName>
                                        </p:attrNameLst>
                                      </p:cBhvr>
                                      <p:tavLst>
                                        <p:tav tm="0">
                                          <p:val>
                                            <p:fltVal val="0"/>
                                          </p:val>
                                        </p:tav>
                                        <p:tav tm="100000">
                                          <p:val>
                                            <p:strVal val="#ppt_w"/>
                                          </p:val>
                                        </p:tav>
                                      </p:tavLst>
                                    </p:anim>
                                    <p:anim calcmode="lin" valueType="num">
                                      <p:cBhvr>
                                        <p:cTn id="13" dur="500" fill="hold"/>
                                        <p:tgtEl>
                                          <p:spTgt spid="13621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36217"/>
                                        </p:tgtEl>
                                        <p:attrNameLst>
                                          <p:attrName>style.visibility</p:attrName>
                                        </p:attrNameLst>
                                      </p:cBhvr>
                                      <p:to>
                                        <p:strVal val="visible"/>
                                      </p:to>
                                    </p:set>
                                    <p:anim calcmode="lin" valueType="num">
                                      <p:cBhvr>
                                        <p:cTn id="17" dur="500" fill="hold"/>
                                        <p:tgtEl>
                                          <p:spTgt spid="136217"/>
                                        </p:tgtEl>
                                        <p:attrNameLst>
                                          <p:attrName>ppt_w</p:attrName>
                                        </p:attrNameLst>
                                      </p:cBhvr>
                                      <p:tavLst>
                                        <p:tav tm="0">
                                          <p:val>
                                            <p:fltVal val="0"/>
                                          </p:val>
                                        </p:tav>
                                        <p:tav tm="100000">
                                          <p:val>
                                            <p:strVal val="#ppt_w"/>
                                          </p:val>
                                        </p:tav>
                                      </p:tavLst>
                                    </p:anim>
                                    <p:anim calcmode="lin" valueType="num">
                                      <p:cBhvr>
                                        <p:cTn id="18" dur="500" fill="hold"/>
                                        <p:tgtEl>
                                          <p:spTgt spid="13621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36218"/>
                                        </p:tgtEl>
                                        <p:attrNameLst>
                                          <p:attrName>style.visibility</p:attrName>
                                        </p:attrNameLst>
                                      </p:cBhvr>
                                      <p:to>
                                        <p:strVal val="visible"/>
                                      </p:to>
                                    </p:set>
                                    <p:anim calcmode="lin" valueType="num">
                                      <p:cBhvr>
                                        <p:cTn id="22" dur="500" fill="hold"/>
                                        <p:tgtEl>
                                          <p:spTgt spid="136218"/>
                                        </p:tgtEl>
                                        <p:attrNameLst>
                                          <p:attrName>ppt_w</p:attrName>
                                        </p:attrNameLst>
                                      </p:cBhvr>
                                      <p:tavLst>
                                        <p:tav tm="0">
                                          <p:val>
                                            <p:fltVal val="0"/>
                                          </p:val>
                                        </p:tav>
                                        <p:tav tm="100000">
                                          <p:val>
                                            <p:strVal val="#ppt_w"/>
                                          </p:val>
                                        </p:tav>
                                      </p:tavLst>
                                    </p:anim>
                                    <p:anim calcmode="lin" valueType="num">
                                      <p:cBhvr>
                                        <p:cTn id="23" dur="500" fill="hold"/>
                                        <p:tgtEl>
                                          <p:spTgt spid="136218"/>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36220"/>
                                        </p:tgtEl>
                                        <p:attrNameLst>
                                          <p:attrName>style.visibility</p:attrName>
                                        </p:attrNameLst>
                                      </p:cBhvr>
                                      <p:to>
                                        <p:strVal val="visible"/>
                                      </p:to>
                                    </p:set>
                                    <p:anim calcmode="lin" valueType="num">
                                      <p:cBhvr>
                                        <p:cTn id="27" dur="500" fill="hold"/>
                                        <p:tgtEl>
                                          <p:spTgt spid="136220"/>
                                        </p:tgtEl>
                                        <p:attrNameLst>
                                          <p:attrName>ppt_w</p:attrName>
                                        </p:attrNameLst>
                                      </p:cBhvr>
                                      <p:tavLst>
                                        <p:tav tm="0">
                                          <p:val>
                                            <p:fltVal val="0"/>
                                          </p:val>
                                        </p:tav>
                                        <p:tav tm="100000">
                                          <p:val>
                                            <p:strVal val="#ppt_w"/>
                                          </p:val>
                                        </p:tav>
                                      </p:tavLst>
                                    </p:anim>
                                    <p:anim calcmode="lin" valueType="num">
                                      <p:cBhvr>
                                        <p:cTn id="28" dur="500" fill="hold"/>
                                        <p:tgtEl>
                                          <p:spTgt spid="136220"/>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36214"/>
                                        </p:tgtEl>
                                        <p:attrNameLst>
                                          <p:attrName>style.visibility</p:attrName>
                                        </p:attrNameLst>
                                      </p:cBhvr>
                                      <p:to>
                                        <p:strVal val="visible"/>
                                      </p:to>
                                    </p:set>
                                    <p:anim calcmode="lin" valueType="num">
                                      <p:cBhvr>
                                        <p:cTn id="33" dur="500" fill="hold"/>
                                        <p:tgtEl>
                                          <p:spTgt spid="136214"/>
                                        </p:tgtEl>
                                        <p:attrNameLst>
                                          <p:attrName>ppt_w</p:attrName>
                                        </p:attrNameLst>
                                      </p:cBhvr>
                                      <p:tavLst>
                                        <p:tav tm="0">
                                          <p:val>
                                            <p:fltVal val="0"/>
                                          </p:val>
                                        </p:tav>
                                        <p:tav tm="100000">
                                          <p:val>
                                            <p:strVal val="#ppt_w"/>
                                          </p:val>
                                        </p:tav>
                                      </p:tavLst>
                                    </p:anim>
                                    <p:anim calcmode="lin" valueType="num">
                                      <p:cBhvr>
                                        <p:cTn id="34" dur="500" fill="hold"/>
                                        <p:tgtEl>
                                          <p:spTgt spid="136214"/>
                                        </p:tgtEl>
                                        <p:attrNameLst>
                                          <p:attrName>ppt_h</p:attrName>
                                        </p:attrNameLst>
                                      </p:cBhvr>
                                      <p:tavLst>
                                        <p:tav tm="0">
                                          <p:val>
                                            <p:fltVal val="0"/>
                                          </p:val>
                                        </p:tav>
                                        <p:tav tm="100000">
                                          <p:val>
                                            <p:strVal val="#ppt_h"/>
                                          </p:val>
                                        </p:tav>
                                      </p:tavLst>
                                    </p:anim>
                                  </p:childTnLst>
                                </p:cTn>
                              </p:par>
                            </p:childTnLst>
                          </p:cTn>
                        </p:par>
                        <p:par>
                          <p:cTn id="35" fill="hold" nodeType="afterGroup">
                            <p:stCondLst>
                              <p:cond delay="500"/>
                            </p:stCondLst>
                            <p:childTnLst>
                              <p:par>
                                <p:cTn id="36" presetID="23" presetClass="entr" presetSubtype="16" fill="hold" nodeType="afterEffect">
                                  <p:stCondLst>
                                    <p:cond delay="0"/>
                                  </p:stCondLst>
                                  <p:childTnLst>
                                    <p:set>
                                      <p:cBhvr>
                                        <p:cTn id="37" dur="1" fill="hold">
                                          <p:stCondLst>
                                            <p:cond delay="0"/>
                                          </p:stCondLst>
                                        </p:cTn>
                                        <p:tgtEl>
                                          <p:spTgt spid="136221"/>
                                        </p:tgtEl>
                                        <p:attrNameLst>
                                          <p:attrName>style.visibility</p:attrName>
                                        </p:attrNameLst>
                                      </p:cBhvr>
                                      <p:to>
                                        <p:strVal val="visible"/>
                                      </p:to>
                                    </p:set>
                                    <p:anim calcmode="lin" valueType="num">
                                      <p:cBhvr>
                                        <p:cTn id="38" dur="500" fill="hold"/>
                                        <p:tgtEl>
                                          <p:spTgt spid="136221"/>
                                        </p:tgtEl>
                                        <p:attrNameLst>
                                          <p:attrName>ppt_w</p:attrName>
                                        </p:attrNameLst>
                                      </p:cBhvr>
                                      <p:tavLst>
                                        <p:tav tm="0">
                                          <p:val>
                                            <p:fltVal val="0"/>
                                          </p:val>
                                        </p:tav>
                                        <p:tav tm="100000">
                                          <p:val>
                                            <p:strVal val="#ppt_w"/>
                                          </p:val>
                                        </p:tav>
                                      </p:tavLst>
                                    </p:anim>
                                    <p:anim calcmode="lin" valueType="num">
                                      <p:cBhvr>
                                        <p:cTn id="39" dur="500" fill="hold"/>
                                        <p:tgtEl>
                                          <p:spTgt spid="136221"/>
                                        </p:tgtEl>
                                        <p:attrNameLst>
                                          <p:attrName>ppt_h</p:attrName>
                                        </p:attrNameLst>
                                      </p:cBhvr>
                                      <p:tavLst>
                                        <p:tav tm="0">
                                          <p:val>
                                            <p:fltVal val="0"/>
                                          </p:val>
                                        </p:tav>
                                        <p:tav tm="100000">
                                          <p:val>
                                            <p:strVal val="#ppt_h"/>
                                          </p:val>
                                        </p:tav>
                                      </p:tavLst>
                                    </p:anim>
                                  </p:childTnLst>
                                </p:cTn>
                              </p:par>
                            </p:childTnLst>
                          </p:cTn>
                        </p:par>
                        <p:par>
                          <p:cTn id="40" fill="hold" nodeType="afterGroup">
                            <p:stCondLst>
                              <p:cond delay="1000"/>
                            </p:stCondLst>
                            <p:childTnLst>
                              <p:par>
                                <p:cTn id="41" presetID="23" presetClass="entr" presetSubtype="16" fill="hold" nodeType="afterEffect">
                                  <p:stCondLst>
                                    <p:cond delay="0"/>
                                  </p:stCondLst>
                                  <p:childTnLst>
                                    <p:set>
                                      <p:cBhvr>
                                        <p:cTn id="42" dur="1" fill="hold">
                                          <p:stCondLst>
                                            <p:cond delay="0"/>
                                          </p:stCondLst>
                                        </p:cTn>
                                        <p:tgtEl>
                                          <p:spTgt spid="136222"/>
                                        </p:tgtEl>
                                        <p:attrNameLst>
                                          <p:attrName>style.visibility</p:attrName>
                                        </p:attrNameLst>
                                      </p:cBhvr>
                                      <p:to>
                                        <p:strVal val="visible"/>
                                      </p:to>
                                    </p:set>
                                    <p:anim calcmode="lin" valueType="num">
                                      <p:cBhvr>
                                        <p:cTn id="43" dur="500" fill="hold"/>
                                        <p:tgtEl>
                                          <p:spTgt spid="136222"/>
                                        </p:tgtEl>
                                        <p:attrNameLst>
                                          <p:attrName>ppt_w</p:attrName>
                                        </p:attrNameLst>
                                      </p:cBhvr>
                                      <p:tavLst>
                                        <p:tav tm="0">
                                          <p:val>
                                            <p:fltVal val="0"/>
                                          </p:val>
                                        </p:tav>
                                        <p:tav tm="100000">
                                          <p:val>
                                            <p:strVal val="#ppt_w"/>
                                          </p:val>
                                        </p:tav>
                                      </p:tavLst>
                                    </p:anim>
                                    <p:anim calcmode="lin" valueType="num">
                                      <p:cBhvr>
                                        <p:cTn id="44" dur="500" fill="hold"/>
                                        <p:tgtEl>
                                          <p:spTgt spid="136222"/>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500"/>
                            </p:stCondLst>
                            <p:childTnLst>
                              <p:par>
                                <p:cTn id="46" presetID="23" presetClass="entr" presetSubtype="16" fill="hold" nodeType="afterEffect">
                                  <p:stCondLst>
                                    <p:cond delay="0"/>
                                  </p:stCondLst>
                                  <p:childTnLst>
                                    <p:set>
                                      <p:cBhvr>
                                        <p:cTn id="47" dur="1" fill="hold">
                                          <p:stCondLst>
                                            <p:cond delay="0"/>
                                          </p:stCondLst>
                                        </p:cTn>
                                        <p:tgtEl>
                                          <p:spTgt spid="136223"/>
                                        </p:tgtEl>
                                        <p:attrNameLst>
                                          <p:attrName>style.visibility</p:attrName>
                                        </p:attrNameLst>
                                      </p:cBhvr>
                                      <p:to>
                                        <p:strVal val="visible"/>
                                      </p:to>
                                    </p:set>
                                    <p:anim calcmode="lin" valueType="num">
                                      <p:cBhvr>
                                        <p:cTn id="48" dur="500" fill="hold"/>
                                        <p:tgtEl>
                                          <p:spTgt spid="136223"/>
                                        </p:tgtEl>
                                        <p:attrNameLst>
                                          <p:attrName>ppt_w</p:attrName>
                                        </p:attrNameLst>
                                      </p:cBhvr>
                                      <p:tavLst>
                                        <p:tav tm="0">
                                          <p:val>
                                            <p:fltVal val="0"/>
                                          </p:val>
                                        </p:tav>
                                        <p:tav tm="100000">
                                          <p:val>
                                            <p:strVal val="#ppt_w"/>
                                          </p:val>
                                        </p:tav>
                                      </p:tavLst>
                                    </p:anim>
                                    <p:anim calcmode="lin" valueType="num">
                                      <p:cBhvr>
                                        <p:cTn id="49" dur="500" fill="hold"/>
                                        <p:tgtEl>
                                          <p:spTgt spid="136223"/>
                                        </p:tgtEl>
                                        <p:attrNameLst>
                                          <p:attrName>ppt_h</p:attrName>
                                        </p:attrNameLst>
                                      </p:cBhvr>
                                      <p:tavLst>
                                        <p:tav tm="0">
                                          <p:val>
                                            <p:fltVal val="0"/>
                                          </p:val>
                                        </p:tav>
                                        <p:tav tm="100000">
                                          <p:val>
                                            <p:strVal val="#ppt_h"/>
                                          </p:val>
                                        </p:tav>
                                      </p:tavLst>
                                    </p:anim>
                                  </p:childTnLst>
                                </p:cTn>
                              </p:par>
                            </p:childTnLst>
                          </p:cTn>
                        </p:par>
                        <p:par>
                          <p:cTn id="50" fill="hold" nodeType="afterGroup">
                            <p:stCondLst>
                              <p:cond delay="2000"/>
                            </p:stCondLst>
                            <p:childTnLst>
                              <p:par>
                                <p:cTn id="51" presetID="23" presetClass="entr" presetSubtype="16" fill="hold" nodeType="afterEffect">
                                  <p:stCondLst>
                                    <p:cond delay="0"/>
                                  </p:stCondLst>
                                  <p:childTnLst>
                                    <p:set>
                                      <p:cBhvr>
                                        <p:cTn id="52" dur="1" fill="hold">
                                          <p:stCondLst>
                                            <p:cond delay="0"/>
                                          </p:stCondLst>
                                        </p:cTn>
                                        <p:tgtEl>
                                          <p:spTgt spid="136219"/>
                                        </p:tgtEl>
                                        <p:attrNameLst>
                                          <p:attrName>style.visibility</p:attrName>
                                        </p:attrNameLst>
                                      </p:cBhvr>
                                      <p:to>
                                        <p:strVal val="visible"/>
                                      </p:to>
                                    </p:set>
                                    <p:anim calcmode="lin" valueType="num">
                                      <p:cBhvr>
                                        <p:cTn id="53" dur="500" fill="hold"/>
                                        <p:tgtEl>
                                          <p:spTgt spid="136219"/>
                                        </p:tgtEl>
                                        <p:attrNameLst>
                                          <p:attrName>ppt_w</p:attrName>
                                        </p:attrNameLst>
                                      </p:cBhvr>
                                      <p:tavLst>
                                        <p:tav tm="0">
                                          <p:val>
                                            <p:fltVal val="0"/>
                                          </p:val>
                                        </p:tav>
                                        <p:tav tm="100000">
                                          <p:val>
                                            <p:strVal val="#ppt_w"/>
                                          </p:val>
                                        </p:tav>
                                      </p:tavLst>
                                    </p:anim>
                                    <p:anim calcmode="lin" valueType="num">
                                      <p:cBhvr>
                                        <p:cTn id="54" dur="500" fill="hold"/>
                                        <p:tgtEl>
                                          <p:spTgt spid="1362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71500" y="1886098"/>
            <a:ext cx="8280920" cy="4007744"/>
          </a:xfrm>
          <a:prstGeom prst="rect">
            <a:avLst/>
          </a:prstGeom>
        </p:spPr>
        <p:txBody>
          <a:bodyPr>
            <a:noAutofit/>
          </a:bodyPr>
          <a:lstStyle/>
          <a:p>
            <a:pPr algn="just">
              <a:spcBef>
                <a:spcPts val="0"/>
              </a:spcBef>
              <a:spcAft>
                <a:spcPts val="1200"/>
              </a:spcAft>
              <a:buClr>
                <a:schemeClr val="tx1"/>
              </a:buClr>
              <a:buSzPct val="120000"/>
            </a:pPr>
            <a:r>
              <a:rPr lang="cs-CZ" sz="2000" dirty="0">
                <a:solidFill>
                  <a:srgbClr val="000000"/>
                </a:solidFill>
                <a:latin typeface="Calibri" panose="020F0502020204030204" pitchFamily="34" charset="0"/>
                <a:cs typeface="Calibri" panose="020F0502020204030204" pitchFamily="34" charset="0"/>
              </a:rPr>
              <a:t>Křivka IS je složena z bodů, které představují takovou úroveň úrokové míry a důchodu, při níž je dosaženo rovnováhy na trhu statků</a:t>
            </a:r>
          </a:p>
          <a:p>
            <a:pPr marL="0" indent="0" algn="just">
              <a:spcBef>
                <a:spcPts val="0"/>
              </a:spcBef>
              <a:spcAft>
                <a:spcPts val="600"/>
              </a:spcAft>
              <a:buClr>
                <a:schemeClr val="tx1"/>
              </a:buClr>
              <a:buSzPct val="120000"/>
              <a:buNone/>
            </a:pPr>
            <a:r>
              <a:rPr lang="cs-CZ" sz="2000" b="1" dirty="0">
                <a:solidFill>
                  <a:srgbClr val="307871"/>
                </a:solidFill>
                <a:latin typeface="Calibri" panose="020F0502020204030204" pitchFamily="34" charset="0"/>
                <a:cs typeface="Calibri" panose="020F0502020204030204" pitchFamily="34" charset="0"/>
              </a:rPr>
              <a:t>               </a:t>
            </a:r>
            <a:r>
              <a:rPr lang="cs-CZ" sz="2000" b="1" dirty="0">
                <a:solidFill>
                  <a:srgbClr val="C00000"/>
                </a:solidFill>
                <a:latin typeface="Calibri" panose="020F0502020204030204" pitchFamily="34" charset="0"/>
                <a:cs typeface="Calibri" panose="020F0502020204030204" pitchFamily="34" charset="0"/>
              </a:rPr>
              <a:t>AD = Y                        C + I + G = C + S + TN</a:t>
            </a:r>
          </a:p>
          <a:p>
            <a:pPr algn="just">
              <a:spcBef>
                <a:spcPts val="0"/>
              </a:spcBef>
              <a:spcAft>
                <a:spcPts val="1200"/>
              </a:spcAft>
              <a:buClr>
                <a:schemeClr val="tx1"/>
              </a:buClr>
              <a:buSzPct val="120000"/>
            </a:pPr>
            <a:endParaRPr lang="cs-CZ" sz="2000" dirty="0">
              <a:solidFill>
                <a:srgbClr val="000000"/>
              </a:solidFill>
              <a:latin typeface="Calibri" panose="020F0502020204030204" pitchFamily="34" charset="0"/>
              <a:cs typeface="Calibri" panose="020F0502020204030204" pitchFamily="34" charset="0"/>
            </a:endParaRPr>
          </a:p>
          <a:p>
            <a:pPr algn="just">
              <a:spcBef>
                <a:spcPts val="0"/>
              </a:spcBef>
              <a:spcAft>
                <a:spcPts val="1200"/>
              </a:spcAft>
              <a:buClr>
                <a:schemeClr val="tx1"/>
              </a:buClr>
              <a:buSzPct val="120000"/>
            </a:pPr>
            <a:endParaRPr lang="cs-CZ" sz="2000" dirty="0">
              <a:solidFill>
                <a:srgbClr val="000000"/>
              </a:solidFill>
              <a:latin typeface="Calibri" panose="020F0502020204030204" pitchFamily="34" charset="0"/>
              <a:cs typeface="Calibri" panose="020F0502020204030204" pitchFamily="34" charset="0"/>
            </a:endParaRPr>
          </a:p>
          <a:p>
            <a:pPr algn="just">
              <a:spcBef>
                <a:spcPts val="0"/>
              </a:spcBef>
              <a:spcAft>
                <a:spcPts val="1200"/>
              </a:spcAft>
              <a:buClr>
                <a:schemeClr val="tx1"/>
              </a:buClr>
              <a:buSzPct val="120000"/>
            </a:pPr>
            <a:endParaRPr lang="cs-CZ" altLang="sk-SK" sz="2000" dirty="0">
              <a:solidFill>
                <a:srgbClr val="000000"/>
              </a:solidFill>
              <a:latin typeface="Calibri" panose="020F0502020204030204" pitchFamily="34" charset="0"/>
              <a:cs typeface="Calibri" panose="020F0502020204030204" pitchFamily="34" charset="0"/>
            </a:endParaRPr>
          </a:p>
          <a:p>
            <a:pPr algn="just">
              <a:spcBef>
                <a:spcPts val="0"/>
              </a:spcBef>
              <a:spcAft>
                <a:spcPts val="1200"/>
              </a:spcAft>
              <a:buClr>
                <a:schemeClr val="tx1"/>
              </a:buClr>
              <a:buSzPct val="120000"/>
            </a:pPr>
            <a:r>
              <a:rPr lang="cs-CZ" altLang="sk-SK" sz="2000" dirty="0">
                <a:solidFill>
                  <a:srgbClr val="000000"/>
                </a:solidFill>
                <a:latin typeface="Calibri" panose="020F0502020204030204" pitchFamily="34" charset="0"/>
                <a:cs typeface="Calibri" panose="020F0502020204030204" pitchFamily="34" charset="0"/>
              </a:rPr>
              <a:t>Přitom platí:   I = I</a:t>
            </a:r>
            <a:r>
              <a:rPr lang="cs-CZ" altLang="sk-SK" sz="2000" baseline="-25000" dirty="0">
                <a:solidFill>
                  <a:srgbClr val="000000"/>
                </a:solidFill>
                <a:latin typeface="Calibri" panose="020F0502020204030204" pitchFamily="34" charset="0"/>
                <a:cs typeface="Calibri" panose="020F0502020204030204" pitchFamily="34" charset="0"/>
              </a:rPr>
              <a:t>A</a:t>
            </a:r>
            <a:r>
              <a:rPr lang="cs-CZ" altLang="sk-SK" sz="2000" dirty="0">
                <a:solidFill>
                  <a:srgbClr val="000000"/>
                </a:solidFill>
                <a:latin typeface="Calibri" panose="020F0502020204030204" pitchFamily="34" charset="0"/>
                <a:cs typeface="Calibri" panose="020F0502020204030204" pitchFamily="34" charset="0"/>
              </a:rPr>
              <a:t>-</a:t>
            </a:r>
            <a:r>
              <a:rPr lang="cs-CZ" altLang="sk-SK" sz="2000" dirty="0" err="1">
                <a:solidFill>
                  <a:srgbClr val="000000"/>
                </a:solidFill>
                <a:latin typeface="Calibri" panose="020F0502020204030204" pitchFamily="34" charset="0"/>
                <a:cs typeface="Calibri" panose="020F0502020204030204" pitchFamily="34" charset="0"/>
              </a:rPr>
              <a:t>bi</a:t>
            </a:r>
            <a:r>
              <a:rPr lang="cs-CZ" altLang="sk-SK" sz="2000" dirty="0">
                <a:solidFill>
                  <a:srgbClr val="000000"/>
                </a:solidFill>
                <a:latin typeface="Calibri" panose="020F0502020204030204" pitchFamily="34" charset="0"/>
                <a:cs typeface="Calibri" panose="020F0502020204030204" pitchFamily="34" charset="0"/>
              </a:rPr>
              <a:t>                                               I = f(i)</a:t>
            </a:r>
          </a:p>
          <a:p>
            <a:pPr marL="0" indent="0" algn="just">
              <a:spcBef>
                <a:spcPts val="0"/>
              </a:spcBef>
              <a:spcAft>
                <a:spcPts val="1200"/>
              </a:spcAft>
              <a:buClr>
                <a:schemeClr val="tx1"/>
              </a:buClr>
              <a:buSzPct val="120000"/>
              <a:buNone/>
            </a:pPr>
            <a:r>
              <a:rPr lang="cs-CZ" altLang="sk-SK" sz="2000" dirty="0">
                <a:solidFill>
                  <a:srgbClr val="000000"/>
                </a:solidFill>
                <a:latin typeface="Calibri" panose="020F0502020204030204" pitchFamily="34" charset="0"/>
                <a:cs typeface="Calibri" panose="020F0502020204030204" pitchFamily="34" charset="0"/>
              </a:rPr>
              <a:t>	             S = -Ca + s*Y                                      S = f(Y)</a:t>
            </a:r>
            <a:endParaRPr lang="cs-CZ" sz="2000" b="1" dirty="0">
              <a:solidFill>
                <a:srgbClr val="307871"/>
              </a:solidFill>
              <a:latin typeface="Calibri" panose="020F0502020204030204" pitchFamily="34" charset="0"/>
              <a:cs typeface="Calibri" panose="020F0502020204030204" pitchFamily="34" charset="0"/>
            </a:endParaRPr>
          </a:p>
          <a:p>
            <a:pPr marL="0" indent="0" algn="ctr">
              <a:spcBef>
                <a:spcPts val="0"/>
              </a:spcBef>
              <a:spcAft>
                <a:spcPts val="600"/>
              </a:spcAft>
              <a:buClr>
                <a:schemeClr val="tx1"/>
              </a:buClr>
              <a:buSzPct val="120000"/>
              <a:buNone/>
            </a:pPr>
            <a:endParaRPr lang="cs-CZ" sz="2000" b="1" dirty="0">
              <a:solidFill>
                <a:srgbClr val="307871"/>
              </a:solidFill>
              <a:latin typeface="Calibri" panose="020F0502020204030204" pitchFamily="34" charset="0"/>
              <a:cs typeface="Calibri" panose="020F0502020204030204" pitchFamily="34" charset="0"/>
            </a:endParaRPr>
          </a:p>
          <a:p>
            <a:pPr marL="0" indent="0" algn="just">
              <a:spcBef>
                <a:spcPts val="0"/>
              </a:spcBef>
              <a:spcAft>
                <a:spcPts val="600"/>
              </a:spcAft>
              <a:buClr>
                <a:schemeClr val="tx1"/>
              </a:buClr>
              <a:buSzPct val="120000"/>
              <a:buNone/>
            </a:pPr>
            <a:endParaRPr lang="cs-CZ" sz="2000" dirty="0">
              <a:solidFill>
                <a:srgbClr val="000000"/>
              </a:solidFill>
              <a:latin typeface="Calibri" panose="020F0502020204030204" pitchFamily="34" charset="0"/>
              <a:cs typeface="Calibri" panose="020F0502020204030204" pitchFamily="34" charset="0"/>
            </a:endParaRPr>
          </a:p>
          <a:p>
            <a:pPr algn="just">
              <a:spcBef>
                <a:spcPts val="0"/>
              </a:spcBef>
              <a:spcAft>
                <a:spcPts val="600"/>
              </a:spcAft>
              <a:buClr>
                <a:schemeClr val="tx1"/>
              </a:buClr>
              <a:buSzPct val="120000"/>
            </a:pPr>
            <a:endParaRPr lang="cs-CZ" sz="2000" dirty="0">
              <a:solidFill>
                <a:srgbClr val="000000"/>
              </a:solidFill>
              <a:latin typeface="Calibri" panose="020F0502020204030204" pitchFamily="34" charset="0"/>
              <a:cs typeface="Calibri" panose="020F0502020204030204" pitchFamily="34" charset="0"/>
            </a:endParaRPr>
          </a:p>
          <a:p>
            <a:pPr algn="just">
              <a:spcBef>
                <a:spcPts val="0"/>
              </a:spcBef>
              <a:spcAft>
                <a:spcPts val="600"/>
              </a:spcAft>
              <a:buClr>
                <a:schemeClr val="tx1"/>
              </a:buClr>
              <a:buSzPct val="120000"/>
            </a:pPr>
            <a:endParaRPr lang="cs-CZ" sz="2000" dirty="0">
              <a:solidFill>
                <a:srgbClr val="000000"/>
              </a:solidFill>
              <a:latin typeface="Calibri" panose="020F0502020204030204" pitchFamily="34" charset="0"/>
              <a:cs typeface="Calibri" panose="020F0502020204030204" pitchFamily="34" charset="0"/>
            </a:endParaRPr>
          </a:p>
          <a:p>
            <a:pPr marL="0" indent="0" algn="just">
              <a:spcBef>
                <a:spcPts val="0"/>
              </a:spcBef>
              <a:spcAft>
                <a:spcPts val="1200"/>
              </a:spcAft>
              <a:buClr>
                <a:schemeClr val="tx1"/>
              </a:buClr>
              <a:buSzPct val="120000"/>
              <a:buNone/>
            </a:pPr>
            <a:endParaRPr lang="cs-CZ" sz="2200" dirty="0">
              <a:solidFill>
                <a:srgbClr val="000000"/>
              </a:solidFill>
              <a:latin typeface="Calibri" panose="020F0502020204030204" pitchFamily="34" charset="0"/>
              <a:cs typeface="Calibri" panose="020F0502020204030204" pitchFamily="34" charset="0"/>
            </a:endParaRPr>
          </a:p>
          <a:p>
            <a:pPr algn="just">
              <a:spcBef>
                <a:spcPts val="0"/>
              </a:spcBef>
              <a:spcAft>
                <a:spcPts val="600"/>
              </a:spcAft>
              <a:buClr>
                <a:schemeClr val="tx1"/>
              </a:buClr>
              <a:buSzPct val="120000"/>
            </a:pPr>
            <a:endParaRPr lang="cs-CZ" sz="2000" dirty="0">
              <a:solidFill>
                <a:srgbClr val="000000"/>
              </a:solidFill>
              <a:latin typeface="Calibri" panose="020F0502020204030204" pitchFamily="34" charset="0"/>
              <a:cs typeface="Calibri" panose="020F0502020204030204" pitchFamily="34" charset="0"/>
            </a:endParaRPr>
          </a:p>
          <a:p>
            <a:pPr marL="0" indent="0" algn="just">
              <a:buClr>
                <a:schemeClr val="tx1"/>
              </a:buClr>
              <a:buSzPct val="120000"/>
              <a:buNone/>
            </a:pPr>
            <a:endParaRPr lang="cs-CZ" sz="2400" dirty="0">
              <a:solidFill>
                <a:srgbClr val="000000"/>
              </a:solidFill>
              <a:latin typeface="Calibri" panose="020F0502020204030204" pitchFamily="34" charset="0"/>
              <a:cs typeface="Calibri" panose="020F0502020204030204" pitchFamily="34" charset="0"/>
            </a:endParaRPr>
          </a:p>
        </p:txBody>
      </p:sp>
      <p:sp>
        <p:nvSpPr>
          <p:cNvPr id="6" name="Nadpis 5"/>
          <p:cNvSpPr>
            <a:spLocks noGrp="1"/>
          </p:cNvSpPr>
          <p:nvPr>
            <p:ph type="title"/>
          </p:nvPr>
        </p:nvSpPr>
        <p:spPr>
          <a:xfrm>
            <a:off x="894215" y="916805"/>
            <a:ext cx="7632848" cy="507703"/>
          </a:xfrm>
        </p:spPr>
        <p:txBody>
          <a:bodyPr/>
          <a:lstStyle/>
          <a:p>
            <a:pPr algn="ctr"/>
            <a:r>
              <a:rPr lang="cs-CZ" sz="3600" b="1" dirty="0">
                <a:solidFill>
                  <a:srgbClr val="C00000"/>
                </a:solidFill>
                <a:latin typeface="Calibri" panose="020F0502020204030204" pitchFamily="34" charset="0"/>
                <a:cs typeface="Calibri" panose="020F0502020204030204" pitchFamily="34" charset="0"/>
              </a:rPr>
              <a:t>Východiska pro konstrukci křivky IS</a:t>
            </a:r>
          </a:p>
        </p:txBody>
      </p:sp>
      <p:sp>
        <p:nvSpPr>
          <p:cNvPr id="5" name="AutoShape 9"/>
          <p:cNvSpPr>
            <a:spLocks noChangeArrowheads="1"/>
          </p:cNvSpPr>
          <p:nvPr/>
        </p:nvSpPr>
        <p:spPr bwMode="auto">
          <a:xfrm>
            <a:off x="2287398" y="2708920"/>
            <a:ext cx="647700" cy="215900"/>
          </a:xfrm>
          <a:prstGeom prst="leftRightArrow">
            <a:avLst>
              <a:gd name="adj1" fmla="val 50000"/>
              <a:gd name="adj2" fmla="val 60000"/>
            </a:avLst>
          </a:prstGeom>
          <a:solidFill>
            <a:srgbClr val="FF0000"/>
          </a:solidFill>
          <a:ln w="9525">
            <a:solidFill>
              <a:schemeClr val="tx1"/>
            </a:solidFill>
            <a:miter lim="800000"/>
            <a:headEnd/>
            <a:tailEnd/>
          </a:ln>
          <a:effectLst/>
        </p:spPr>
        <p:txBody>
          <a:bodyPr wrap="none" anchor="ctr"/>
          <a:lstStyle/>
          <a:p>
            <a:pPr>
              <a:buClrTx/>
            </a:pPr>
            <a:endParaRPr lang="sk-SK" sz="1800" kern="1200">
              <a:solidFill>
                <a:srgbClr val="307871"/>
              </a:solidFill>
              <a:latin typeface="Times New Roman"/>
              <a:ea typeface="+mn-ea"/>
              <a:cs typeface="+mn-cs"/>
            </a:endParaRPr>
          </a:p>
        </p:txBody>
      </p:sp>
      <p:sp>
        <p:nvSpPr>
          <p:cNvPr id="7" name="AutoShape 8"/>
          <p:cNvSpPr>
            <a:spLocks/>
          </p:cNvSpPr>
          <p:nvPr/>
        </p:nvSpPr>
        <p:spPr bwMode="auto">
          <a:xfrm rot="16200000">
            <a:off x="2591594" y="2386086"/>
            <a:ext cx="288925" cy="1728787"/>
          </a:xfrm>
          <a:prstGeom prst="leftBrace">
            <a:avLst>
              <a:gd name="adj1" fmla="val 49863"/>
              <a:gd name="adj2" fmla="val 49125"/>
            </a:avLst>
          </a:prstGeom>
          <a:noFill/>
          <a:ln w="57150">
            <a:solidFill>
              <a:srgbClr val="00B0F0"/>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pPr>
            <a:endParaRPr lang="sk-SK" sz="1800" kern="1200">
              <a:solidFill>
                <a:srgbClr val="307871"/>
              </a:solidFill>
              <a:latin typeface="Times New Roman"/>
              <a:ea typeface="+mn-ea"/>
              <a:cs typeface="+mn-cs"/>
            </a:endParaRPr>
          </a:p>
        </p:txBody>
      </p:sp>
      <p:sp>
        <p:nvSpPr>
          <p:cNvPr id="8" name="Text Box 10"/>
          <p:cNvSpPr txBox="1">
            <a:spLocks noChangeArrowheads="1"/>
          </p:cNvSpPr>
          <p:nvPr/>
        </p:nvSpPr>
        <p:spPr bwMode="auto">
          <a:xfrm>
            <a:off x="2267743" y="3458990"/>
            <a:ext cx="936625" cy="523220"/>
          </a:xfrm>
          <a:prstGeom prst="rect">
            <a:avLst/>
          </a:prstGeom>
          <a:noFill/>
          <a:ln>
            <a:solidFill>
              <a:srgbClr val="000000"/>
            </a:solidFill>
          </a:ln>
          <a:effectLst/>
        </p:spPr>
        <p:txBody>
          <a:bodyPr>
            <a:spAutoFit/>
          </a:bodyPr>
          <a:lstStyle/>
          <a:p>
            <a:pPr>
              <a:spcBef>
                <a:spcPct val="50000"/>
              </a:spcBef>
              <a:buClrTx/>
            </a:pPr>
            <a:r>
              <a:rPr lang="cs-CZ" altLang="sk-SK" sz="2800" b="1" kern="1200" dirty="0">
                <a:solidFill>
                  <a:srgbClr val="C00000"/>
                </a:solidFill>
                <a:latin typeface="Times New Roman"/>
                <a:ea typeface="+mn-ea"/>
                <a:cs typeface="+mn-cs"/>
              </a:rPr>
              <a:t>S = I</a:t>
            </a:r>
          </a:p>
        </p:txBody>
      </p:sp>
      <p:sp>
        <p:nvSpPr>
          <p:cNvPr id="9" name="AutoShape 12"/>
          <p:cNvSpPr>
            <a:spLocks noChangeArrowheads="1"/>
          </p:cNvSpPr>
          <p:nvPr/>
        </p:nvSpPr>
        <p:spPr bwMode="auto">
          <a:xfrm>
            <a:off x="3418467" y="4523188"/>
            <a:ext cx="1742796" cy="144463"/>
          </a:xfrm>
          <a:prstGeom prst="rightArrow">
            <a:avLst>
              <a:gd name="adj1" fmla="val 50000"/>
              <a:gd name="adj2" fmla="val 873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pPr>
            <a:endParaRPr lang="sk-SK" sz="1800" kern="1200">
              <a:solidFill>
                <a:srgbClr val="307871"/>
              </a:solidFill>
              <a:latin typeface="Times New Roman"/>
              <a:ea typeface="+mn-ea"/>
              <a:cs typeface="+mn-cs"/>
            </a:endParaRPr>
          </a:p>
        </p:txBody>
      </p:sp>
      <p:sp>
        <p:nvSpPr>
          <p:cNvPr id="10" name="AutoShape 12"/>
          <p:cNvSpPr>
            <a:spLocks noChangeArrowheads="1"/>
          </p:cNvSpPr>
          <p:nvPr/>
        </p:nvSpPr>
        <p:spPr bwMode="auto">
          <a:xfrm>
            <a:off x="3418467" y="4970677"/>
            <a:ext cx="1742796" cy="144463"/>
          </a:xfrm>
          <a:prstGeom prst="rightArrow">
            <a:avLst>
              <a:gd name="adj1" fmla="val 50000"/>
              <a:gd name="adj2" fmla="val 8736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pPr>
            <a:endParaRPr lang="sk-SK"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286788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73029" y="883153"/>
            <a:ext cx="7934881" cy="507703"/>
          </a:xfrm>
        </p:spPr>
        <p:txBody>
          <a:bodyPr/>
          <a:lstStyle/>
          <a:p>
            <a:pPr algn="ctr"/>
            <a:r>
              <a:rPr lang="cs-CZ" altLang="sk-SK" sz="3600" b="1" dirty="0">
                <a:solidFill>
                  <a:srgbClr val="C00000"/>
                </a:solidFill>
                <a:latin typeface="Calibri" panose="020F0502020204030204" pitchFamily="34" charset="0"/>
                <a:cs typeface="Calibri" panose="020F0502020204030204" pitchFamily="34" charset="0"/>
              </a:rPr>
              <a:t>Konstrukce křivky IS (</a:t>
            </a:r>
            <a:r>
              <a:rPr lang="cs-CZ" altLang="sk-SK" sz="3600" b="1" dirty="0" err="1">
                <a:solidFill>
                  <a:srgbClr val="C00000"/>
                </a:solidFill>
                <a:latin typeface="Calibri" panose="020F0502020204030204" pitchFamily="34" charset="0"/>
                <a:cs typeface="Calibri" panose="020F0502020204030204" pitchFamily="34" charset="0"/>
              </a:rPr>
              <a:t>Hicksův</a:t>
            </a:r>
            <a:r>
              <a:rPr lang="cs-CZ" altLang="sk-SK" sz="3600" b="1" dirty="0">
                <a:solidFill>
                  <a:srgbClr val="C00000"/>
                </a:solidFill>
                <a:latin typeface="Calibri" panose="020F0502020204030204" pitchFamily="34" charset="0"/>
                <a:cs typeface="Calibri" panose="020F0502020204030204" pitchFamily="34" charset="0"/>
              </a:rPr>
              <a:t> kříž)</a:t>
            </a:r>
          </a:p>
        </p:txBody>
      </p:sp>
      <p:sp>
        <p:nvSpPr>
          <p:cNvPr id="138244" name="Line 4"/>
          <p:cNvSpPr>
            <a:spLocks noChangeShapeType="1"/>
          </p:cNvSpPr>
          <p:nvPr/>
        </p:nvSpPr>
        <p:spPr bwMode="auto">
          <a:xfrm>
            <a:off x="4572000" y="1813343"/>
            <a:ext cx="0" cy="3860959"/>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45" name="Line 5"/>
          <p:cNvSpPr>
            <a:spLocks noChangeShapeType="1"/>
          </p:cNvSpPr>
          <p:nvPr/>
        </p:nvSpPr>
        <p:spPr bwMode="auto">
          <a:xfrm>
            <a:off x="1952901" y="3645024"/>
            <a:ext cx="5292971" cy="0"/>
          </a:xfrm>
          <a:prstGeom prst="line">
            <a:avLst/>
          </a:prstGeom>
          <a:noFill/>
          <a:ln w="381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46" name="Line 6"/>
          <p:cNvSpPr>
            <a:spLocks noChangeShapeType="1"/>
          </p:cNvSpPr>
          <p:nvPr/>
        </p:nvSpPr>
        <p:spPr bwMode="auto">
          <a:xfrm flipH="1">
            <a:off x="2843213" y="3702927"/>
            <a:ext cx="1697257" cy="1700402"/>
          </a:xfrm>
          <a:prstGeom prst="line">
            <a:avLst/>
          </a:prstGeom>
          <a:noFill/>
          <a:ln w="1587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48" name="Text Box 8"/>
          <p:cNvSpPr txBox="1">
            <a:spLocks noChangeArrowheads="1"/>
          </p:cNvSpPr>
          <p:nvPr/>
        </p:nvSpPr>
        <p:spPr bwMode="auto">
          <a:xfrm>
            <a:off x="1656160" y="5229201"/>
            <a:ext cx="20526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pPr>
            <a:r>
              <a:rPr lang="cs-CZ" altLang="sk-SK" sz="1600" b="1" kern="1200" dirty="0">
                <a:solidFill>
                  <a:srgbClr val="C00000"/>
                </a:solidFill>
                <a:latin typeface="Times New Roman"/>
                <a:ea typeface="+mn-ea"/>
                <a:cs typeface="+mn-cs"/>
              </a:rPr>
              <a:t>I=S</a:t>
            </a:r>
          </a:p>
          <a:p>
            <a:pPr algn="ctr">
              <a:buClrTx/>
            </a:pPr>
            <a:r>
              <a:rPr lang="cs-CZ" altLang="sk-SK" sz="1600" b="1" kern="1200" dirty="0">
                <a:solidFill>
                  <a:srgbClr val="C00000"/>
                </a:solidFill>
                <a:latin typeface="Times New Roman"/>
                <a:ea typeface="+mn-ea"/>
                <a:cs typeface="+mn-cs"/>
              </a:rPr>
              <a:t>podmínka rovnováhy</a:t>
            </a:r>
          </a:p>
        </p:txBody>
      </p:sp>
      <p:sp>
        <p:nvSpPr>
          <p:cNvPr id="138249" name="Line 9"/>
          <p:cNvSpPr>
            <a:spLocks noChangeShapeType="1"/>
          </p:cNvSpPr>
          <p:nvPr/>
        </p:nvSpPr>
        <p:spPr bwMode="auto">
          <a:xfrm flipH="1">
            <a:off x="2681289" y="2276873"/>
            <a:ext cx="1620441" cy="1026319"/>
          </a:xfrm>
          <a:prstGeom prst="line">
            <a:avLst/>
          </a:prstGeom>
          <a:noFill/>
          <a:ln w="38100">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50" name="Text Box 10"/>
          <p:cNvSpPr txBox="1">
            <a:spLocks noChangeArrowheads="1"/>
          </p:cNvSpPr>
          <p:nvPr/>
        </p:nvSpPr>
        <p:spPr bwMode="auto">
          <a:xfrm>
            <a:off x="1493046" y="2478774"/>
            <a:ext cx="18002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CC66"/>
                </a:solidFill>
                <a:latin typeface="Times New Roman"/>
                <a:ea typeface="+mn-ea"/>
                <a:cs typeface="+mn-cs"/>
              </a:rPr>
              <a:t>investiční funkce</a:t>
            </a:r>
          </a:p>
          <a:p>
            <a:pPr algn="ctr">
              <a:buClrTx/>
            </a:pPr>
            <a:r>
              <a:rPr lang="cs-CZ" altLang="sk-SK" sz="1600" b="1" kern="1200" dirty="0">
                <a:solidFill>
                  <a:srgbClr val="00CC66"/>
                </a:solidFill>
                <a:latin typeface="Times New Roman"/>
                <a:ea typeface="+mn-ea"/>
                <a:cs typeface="+mn-cs"/>
              </a:rPr>
              <a:t>I=f(i)</a:t>
            </a:r>
          </a:p>
        </p:txBody>
      </p:sp>
      <p:sp>
        <p:nvSpPr>
          <p:cNvPr id="138251" name="Text Box 11"/>
          <p:cNvSpPr txBox="1">
            <a:spLocks noChangeArrowheads="1"/>
          </p:cNvSpPr>
          <p:nvPr/>
        </p:nvSpPr>
        <p:spPr bwMode="auto">
          <a:xfrm>
            <a:off x="1853531" y="3609504"/>
            <a:ext cx="4321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solidFill>
                  <a:srgbClr val="C00000"/>
                </a:solidFill>
                <a:latin typeface="Times New Roman"/>
                <a:ea typeface="+mn-ea"/>
                <a:cs typeface="+mn-cs"/>
              </a:rPr>
              <a:t>I</a:t>
            </a:r>
          </a:p>
        </p:txBody>
      </p:sp>
      <p:sp>
        <p:nvSpPr>
          <p:cNvPr id="138252" name="Text Box 12"/>
          <p:cNvSpPr txBox="1">
            <a:spLocks noChangeArrowheads="1"/>
          </p:cNvSpPr>
          <p:nvPr/>
        </p:nvSpPr>
        <p:spPr bwMode="auto">
          <a:xfrm>
            <a:off x="4356497" y="1772816"/>
            <a:ext cx="2702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solidFill>
                  <a:srgbClr val="C00000"/>
                </a:solidFill>
                <a:latin typeface="Times New Roman"/>
                <a:ea typeface="+mn-ea"/>
                <a:cs typeface="+mn-cs"/>
              </a:rPr>
              <a:t>i</a:t>
            </a:r>
          </a:p>
        </p:txBody>
      </p:sp>
      <p:sp>
        <p:nvSpPr>
          <p:cNvPr id="138253" name="Text Box 13"/>
          <p:cNvSpPr txBox="1">
            <a:spLocks noChangeArrowheads="1"/>
          </p:cNvSpPr>
          <p:nvPr/>
        </p:nvSpPr>
        <p:spPr bwMode="auto">
          <a:xfrm>
            <a:off x="4572000" y="5301208"/>
            <a:ext cx="323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solidFill>
                  <a:srgbClr val="C00000"/>
                </a:solidFill>
                <a:latin typeface="Times New Roman"/>
                <a:ea typeface="+mn-ea"/>
                <a:cs typeface="+mn-cs"/>
              </a:rPr>
              <a:t>S</a:t>
            </a:r>
          </a:p>
        </p:txBody>
      </p:sp>
      <p:sp>
        <p:nvSpPr>
          <p:cNvPr id="138254" name="Text Box 14"/>
          <p:cNvSpPr txBox="1">
            <a:spLocks noChangeArrowheads="1"/>
          </p:cNvSpPr>
          <p:nvPr/>
        </p:nvSpPr>
        <p:spPr bwMode="auto">
          <a:xfrm>
            <a:off x="6786563" y="3645024"/>
            <a:ext cx="2702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solidFill>
                  <a:srgbClr val="C00000"/>
                </a:solidFill>
                <a:latin typeface="Times New Roman"/>
                <a:ea typeface="+mn-ea"/>
                <a:cs typeface="+mn-cs"/>
              </a:rPr>
              <a:t>Y</a:t>
            </a:r>
          </a:p>
        </p:txBody>
      </p:sp>
      <p:sp>
        <p:nvSpPr>
          <p:cNvPr id="138255" name="Line 15"/>
          <p:cNvSpPr>
            <a:spLocks noChangeShapeType="1"/>
          </p:cNvSpPr>
          <p:nvPr/>
        </p:nvSpPr>
        <p:spPr bwMode="auto">
          <a:xfrm>
            <a:off x="4572001" y="3645025"/>
            <a:ext cx="2193131" cy="1621645"/>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56" name="Text Box 16"/>
          <p:cNvSpPr txBox="1">
            <a:spLocks noChangeArrowheads="1"/>
          </p:cNvSpPr>
          <p:nvPr/>
        </p:nvSpPr>
        <p:spPr bwMode="auto">
          <a:xfrm rot="10750835" flipV="1">
            <a:off x="7083019" y="3115432"/>
            <a:ext cx="1101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C0504D"/>
                </a:solidFill>
                <a:latin typeface="Times New Roman"/>
                <a:ea typeface="+mn-ea"/>
                <a:cs typeface="+mn-cs"/>
              </a:rPr>
              <a:t>Křivka IS</a:t>
            </a:r>
          </a:p>
        </p:txBody>
      </p:sp>
      <p:sp>
        <p:nvSpPr>
          <p:cNvPr id="138257" name="Line 17"/>
          <p:cNvSpPr>
            <a:spLocks noChangeShapeType="1"/>
          </p:cNvSpPr>
          <p:nvPr/>
        </p:nvSpPr>
        <p:spPr bwMode="auto">
          <a:xfrm flipH="1">
            <a:off x="3977878" y="2564904"/>
            <a:ext cx="594122" cy="0"/>
          </a:xfrm>
          <a:prstGeom prst="line">
            <a:avLst/>
          </a:prstGeom>
          <a:noFill/>
          <a:ln w="28575">
            <a:solidFill>
              <a:srgbClr val="FF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59" name="Line 19"/>
          <p:cNvSpPr>
            <a:spLocks noChangeShapeType="1"/>
          </p:cNvSpPr>
          <p:nvPr/>
        </p:nvSpPr>
        <p:spPr bwMode="auto">
          <a:xfrm>
            <a:off x="4031456" y="2564904"/>
            <a:ext cx="0" cy="1675210"/>
          </a:xfrm>
          <a:prstGeom prst="line">
            <a:avLst/>
          </a:prstGeom>
          <a:noFill/>
          <a:ln w="28575">
            <a:solidFill>
              <a:srgbClr val="FF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60" name="Line 20"/>
          <p:cNvSpPr>
            <a:spLocks noChangeShapeType="1"/>
          </p:cNvSpPr>
          <p:nvPr/>
        </p:nvSpPr>
        <p:spPr bwMode="auto">
          <a:xfrm>
            <a:off x="4031457" y="4293096"/>
            <a:ext cx="1243013" cy="0"/>
          </a:xfrm>
          <a:prstGeom prst="line">
            <a:avLst/>
          </a:prstGeom>
          <a:noFill/>
          <a:ln w="28575">
            <a:solidFill>
              <a:srgbClr val="FF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61" name="Line 21"/>
          <p:cNvSpPr>
            <a:spLocks noChangeShapeType="1"/>
          </p:cNvSpPr>
          <p:nvPr/>
        </p:nvSpPr>
        <p:spPr bwMode="auto">
          <a:xfrm flipV="1">
            <a:off x="5274469" y="3717032"/>
            <a:ext cx="0" cy="539354"/>
          </a:xfrm>
          <a:prstGeom prst="line">
            <a:avLst/>
          </a:prstGeom>
          <a:noFill/>
          <a:ln w="28575">
            <a:solidFill>
              <a:srgbClr val="FF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62" name="Text Box 22"/>
          <p:cNvSpPr txBox="1">
            <a:spLocks noChangeArrowheads="1"/>
          </p:cNvSpPr>
          <p:nvPr/>
        </p:nvSpPr>
        <p:spPr bwMode="auto">
          <a:xfrm>
            <a:off x="4338967" y="2201984"/>
            <a:ext cx="3774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FF00FF"/>
                </a:solidFill>
                <a:latin typeface="Times New Roman"/>
                <a:ea typeface="+mn-ea"/>
                <a:cs typeface="+mn-cs"/>
              </a:rPr>
              <a:t>i</a:t>
            </a:r>
            <a:r>
              <a:rPr lang="cs-CZ" altLang="sk-SK" sz="1600" b="1" kern="1200" baseline="-25000" dirty="0">
                <a:solidFill>
                  <a:srgbClr val="FF00FF"/>
                </a:solidFill>
                <a:latin typeface="Times New Roman"/>
                <a:ea typeface="+mn-ea"/>
                <a:cs typeface="+mn-cs"/>
              </a:rPr>
              <a:t>0</a:t>
            </a:r>
            <a:endParaRPr lang="cs-CZ" altLang="sk-SK" sz="1600" b="1" kern="1200" dirty="0">
              <a:solidFill>
                <a:srgbClr val="FF00FF"/>
              </a:solidFill>
              <a:latin typeface="Times New Roman"/>
              <a:ea typeface="+mn-ea"/>
              <a:cs typeface="+mn-cs"/>
            </a:endParaRPr>
          </a:p>
        </p:txBody>
      </p:sp>
      <p:sp>
        <p:nvSpPr>
          <p:cNvPr id="138263" name="Text Box 23"/>
          <p:cNvSpPr txBox="1">
            <a:spLocks noChangeArrowheads="1"/>
          </p:cNvSpPr>
          <p:nvPr/>
        </p:nvSpPr>
        <p:spPr bwMode="auto">
          <a:xfrm>
            <a:off x="3723043" y="3670968"/>
            <a:ext cx="3559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FF00FF"/>
                </a:solidFill>
                <a:latin typeface="Times New Roman"/>
                <a:ea typeface="+mn-ea"/>
                <a:cs typeface="+mn-cs"/>
              </a:rPr>
              <a:t>I</a:t>
            </a:r>
            <a:r>
              <a:rPr lang="cs-CZ" altLang="sk-SK" sz="1600" b="1" kern="1200" baseline="-25000" dirty="0">
                <a:solidFill>
                  <a:srgbClr val="FF00FF"/>
                </a:solidFill>
                <a:latin typeface="Times New Roman"/>
                <a:ea typeface="+mn-ea"/>
                <a:cs typeface="+mn-cs"/>
              </a:rPr>
              <a:t>0</a:t>
            </a:r>
            <a:endParaRPr lang="cs-CZ" altLang="sk-SK" sz="1600" b="1" kern="1200" dirty="0">
              <a:solidFill>
                <a:srgbClr val="FF00FF"/>
              </a:solidFill>
              <a:latin typeface="Times New Roman"/>
              <a:ea typeface="+mn-ea"/>
              <a:cs typeface="+mn-cs"/>
            </a:endParaRPr>
          </a:p>
        </p:txBody>
      </p:sp>
      <p:sp>
        <p:nvSpPr>
          <p:cNvPr id="138264" name="Text Box 24"/>
          <p:cNvSpPr txBox="1">
            <a:spLocks noChangeArrowheads="1"/>
          </p:cNvSpPr>
          <p:nvPr/>
        </p:nvSpPr>
        <p:spPr bwMode="auto">
          <a:xfrm>
            <a:off x="5286326" y="3668564"/>
            <a:ext cx="4727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FF00FF"/>
                </a:solidFill>
                <a:latin typeface="Times New Roman"/>
                <a:ea typeface="+mn-ea"/>
                <a:cs typeface="+mn-cs"/>
              </a:rPr>
              <a:t>Y</a:t>
            </a:r>
            <a:r>
              <a:rPr lang="cs-CZ" altLang="sk-SK" sz="1600" b="1" kern="1200" baseline="-25000" dirty="0">
                <a:solidFill>
                  <a:srgbClr val="FF00FF"/>
                </a:solidFill>
                <a:latin typeface="Times New Roman"/>
                <a:ea typeface="+mn-ea"/>
                <a:cs typeface="+mn-cs"/>
              </a:rPr>
              <a:t>0</a:t>
            </a:r>
            <a:endParaRPr lang="cs-CZ" altLang="sk-SK" sz="1600" b="1" kern="1200" dirty="0">
              <a:solidFill>
                <a:srgbClr val="FF00FF"/>
              </a:solidFill>
              <a:latin typeface="Times New Roman"/>
              <a:ea typeface="+mn-ea"/>
              <a:cs typeface="+mn-cs"/>
            </a:endParaRPr>
          </a:p>
        </p:txBody>
      </p:sp>
      <p:sp>
        <p:nvSpPr>
          <p:cNvPr id="138265" name="Text Box 25"/>
          <p:cNvSpPr txBox="1">
            <a:spLocks noChangeArrowheads="1"/>
          </p:cNvSpPr>
          <p:nvPr/>
        </p:nvSpPr>
        <p:spPr bwMode="auto">
          <a:xfrm>
            <a:off x="4211961" y="4216296"/>
            <a:ext cx="4193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FF00FF"/>
                </a:solidFill>
                <a:latin typeface="Times New Roman"/>
                <a:ea typeface="+mn-ea"/>
                <a:cs typeface="+mn-cs"/>
              </a:rPr>
              <a:t>S</a:t>
            </a:r>
            <a:r>
              <a:rPr lang="cs-CZ" altLang="sk-SK" sz="1600" b="1" kern="1200" baseline="-25000" dirty="0">
                <a:solidFill>
                  <a:srgbClr val="FF00FF"/>
                </a:solidFill>
                <a:latin typeface="Times New Roman"/>
                <a:ea typeface="+mn-ea"/>
                <a:cs typeface="+mn-cs"/>
              </a:rPr>
              <a:t>0</a:t>
            </a:r>
            <a:endParaRPr lang="cs-CZ" altLang="sk-SK" sz="1600" b="1" kern="1200" dirty="0">
              <a:solidFill>
                <a:srgbClr val="FF00FF"/>
              </a:solidFill>
              <a:latin typeface="Times New Roman"/>
              <a:ea typeface="+mn-ea"/>
              <a:cs typeface="+mn-cs"/>
            </a:endParaRPr>
          </a:p>
        </p:txBody>
      </p:sp>
      <p:sp>
        <p:nvSpPr>
          <p:cNvPr id="138266" name="Line 26"/>
          <p:cNvSpPr>
            <a:spLocks noChangeShapeType="1"/>
          </p:cNvSpPr>
          <p:nvPr/>
        </p:nvSpPr>
        <p:spPr bwMode="auto">
          <a:xfrm>
            <a:off x="4572001" y="2564904"/>
            <a:ext cx="702469" cy="0"/>
          </a:xfrm>
          <a:prstGeom prst="line">
            <a:avLst/>
          </a:prstGeom>
          <a:noFill/>
          <a:ln w="2857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67" name="Line 27"/>
          <p:cNvSpPr>
            <a:spLocks noChangeShapeType="1"/>
          </p:cNvSpPr>
          <p:nvPr/>
        </p:nvSpPr>
        <p:spPr bwMode="auto">
          <a:xfrm flipV="1">
            <a:off x="5274469" y="2564904"/>
            <a:ext cx="0" cy="1081088"/>
          </a:xfrm>
          <a:prstGeom prst="line">
            <a:avLst/>
          </a:prstGeom>
          <a:noFill/>
          <a:ln w="2857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68" name="Text Box 28"/>
          <p:cNvSpPr txBox="1">
            <a:spLocks noChangeArrowheads="1"/>
          </p:cNvSpPr>
          <p:nvPr/>
        </p:nvSpPr>
        <p:spPr bwMode="auto">
          <a:xfrm>
            <a:off x="5238217" y="2248217"/>
            <a:ext cx="3250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solidFill>
                  <a:srgbClr val="FF00FF"/>
                </a:solidFill>
                <a:latin typeface="Times New Roman"/>
                <a:ea typeface="+mn-ea"/>
                <a:cs typeface="+mn-cs"/>
              </a:rPr>
              <a:t>0</a:t>
            </a:r>
          </a:p>
        </p:txBody>
      </p:sp>
      <p:sp>
        <p:nvSpPr>
          <p:cNvPr id="138269" name="Line 29"/>
          <p:cNvSpPr>
            <a:spLocks noChangeShapeType="1"/>
          </p:cNvSpPr>
          <p:nvPr/>
        </p:nvSpPr>
        <p:spPr bwMode="auto">
          <a:xfrm flipH="1">
            <a:off x="3113486" y="3068960"/>
            <a:ext cx="1458515" cy="0"/>
          </a:xfrm>
          <a:prstGeom prst="line">
            <a:avLst/>
          </a:prstGeom>
          <a:noFill/>
          <a:ln w="2857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70" name="Line 30"/>
          <p:cNvSpPr>
            <a:spLocks noChangeShapeType="1"/>
          </p:cNvSpPr>
          <p:nvPr/>
        </p:nvSpPr>
        <p:spPr bwMode="auto">
          <a:xfrm>
            <a:off x="3131840" y="3068961"/>
            <a:ext cx="0" cy="1997869"/>
          </a:xfrm>
          <a:prstGeom prst="line">
            <a:avLst/>
          </a:prstGeom>
          <a:noFill/>
          <a:ln w="2857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71" name="Line 31"/>
          <p:cNvSpPr>
            <a:spLocks noChangeShapeType="1"/>
          </p:cNvSpPr>
          <p:nvPr/>
        </p:nvSpPr>
        <p:spPr bwMode="auto">
          <a:xfrm>
            <a:off x="3265724" y="5085184"/>
            <a:ext cx="3142221" cy="12194"/>
          </a:xfrm>
          <a:prstGeom prst="line">
            <a:avLst/>
          </a:prstGeom>
          <a:noFill/>
          <a:ln w="2857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72" name="Line 32"/>
          <p:cNvSpPr>
            <a:spLocks noChangeShapeType="1"/>
          </p:cNvSpPr>
          <p:nvPr/>
        </p:nvSpPr>
        <p:spPr bwMode="auto">
          <a:xfrm flipV="1">
            <a:off x="6462713" y="3780838"/>
            <a:ext cx="0" cy="1276134"/>
          </a:xfrm>
          <a:prstGeom prst="line">
            <a:avLst/>
          </a:prstGeom>
          <a:noFill/>
          <a:ln w="2857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73" name="Line 33"/>
          <p:cNvSpPr>
            <a:spLocks noChangeShapeType="1"/>
          </p:cNvSpPr>
          <p:nvPr/>
        </p:nvSpPr>
        <p:spPr bwMode="auto">
          <a:xfrm flipV="1">
            <a:off x="6462713" y="3068960"/>
            <a:ext cx="0" cy="540544"/>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74" name="Line 34"/>
          <p:cNvSpPr>
            <a:spLocks noChangeShapeType="1"/>
          </p:cNvSpPr>
          <p:nvPr/>
        </p:nvSpPr>
        <p:spPr bwMode="auto">
          <a:xfrm flipH="1">
            <a:off x="4572001" y="3068960"/>
            <a:ext cx="1890713" cy="0"/>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75" name="Line 35"/>
          <p:cNvSpPr>
            <a:spLocks noChangeShapeType="1"/>
          </p:cNvSpPr>
          <p:nvPr/>
        </p:nvSpPr>
        <p:spPr bwMode="auto">
          <a:xfrm>
            <a:off x="4950619" y="2348880"/>
            <a:ext cx="2045494" cy="959644"/>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8276" name="Text Box 36"/>
          <p:cNvSpPr txBox="1">
            <a:spLocks noChangeArrowheads="1"/>
          </p:cNvSpPr>
          <p:nvPr/>
        </p:nvSpPr>
        <p:spPr bwMode="auto">
          <a:xfrm>
            <a:off x="6030514" y="3675366"/>
            <a:ext cx="4428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00FF"/>
                </a:solidFill>
                <a:latin typeface="Times New Roman"/>
                <a:ea typeface="+mn-ea"/>
                <a:cs typeface="+mn-cs"/>
              </a:rPr>
              <a:t>Y</a:t>
            </a:r>
            <a:r>
              <a:rPr lang="cs-CZ" altLang="sk-SK" sz="1600" b="1" kern="1200" baseline="-25000" dirty="0">
                <a:solidFill>
                  <a:srgbClr val="0000FF"/>
                </a:solidFill>
                <a:latin typeface="Times New Roman"/>
                <a:ea typeface="+mn-ea"/>
                <a:cs typeface="+mn-cs"/>
              </a:rPr>
              <a:t>1</a:t>
            </a:r>
            <a:endParaRPr lang="cs-CZ" altLang="sk-SK" sz="1600" b="1" kern="1200" dirty="0">
              <a:solidFill>
                <a:srgbClr val="0000FF"/>
              </a:solidFill>
              <a:latin typeface="Times New Roman"/>
              <a:ea typeface="+mn-ea"/>
              <a:cs typeface="+mn-cs"/>
            </a:endParaRPr>
          </a:p>
        </p:txBody>
      </p:sp>
      <p:sp>
        <p:nvSpPr>
          <p:cNvPr id="138277" name="Text Box 37"/>
          <p:cNvSpPr txBox="1">
            <a:spLocks noChangeArrowheads="1"/>
          </p:cNvSpPr>
          <p:nvPr/>
        </p:nvSpPr>
        <p:spPr bwMode="auto">
          <a:xfrm>
            <a:off x="4264799" y="4758824"/>
            <a:ext cx="4333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00FF"/>
                </a:solidFill>
                <a:latin typeface="Times New Roman"/>
                <a:ea typeface="+mn-ea"/>
                <a:cs typeface="+mn-cs"/>
              </a:rPr>
              <a:t>S</a:t>
            </a:r>
            <a:r>
              <a:rPr lang="cs-CZ" altLang="sk-SK" sz="1600" b="1" kern="1200" baseline="-25000" dirty="0">
                <a:solidFill>
                  <a:srgbClr val="0000FF"/>
                </a:solidFill>
                <a:latin typeface="Times New Roman"/>
                <a:ea typeface="+mn-ea"/>
                <a:cs typeface="+mn-cs"/>
              </a:rPr>
              <a:t>1</a:t>
            </a:r>
            <a:endParaRPr lang="cs-CZ" altLang="sk-SK" sz="1600" b="1" kern="1200" dirty="0">
              <a:solidFill>
                <a:srgbClr val="0000FF"/>
              </a:solidFill>
              <a:latin typeface="Times New Roman"/>
              <a:ea typeface="+mn-ea"/>
              <a:cs typeface="+mn-cs"/>
            </a:endParaRPr>
          </a:p>
        </p:txBody>
      </p:sp>
      <p:sp>
        <p:nvSpPr>
          <p:cNvPr id="138278" name="Text Box 38"/>
          <p:cNvSpPr txBox="1">
            <a:spLocks noChangeArrowheads="1"/>
          </p:cNvSpPr>
          <p:nvPr/>
        </p:nvSpPr>
        <p:spPr bwMode="auto">
          <a:xfrm>
            <a:off x="3113074" y="3658712"/>
            <a:ext cx="3967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00FF"/>
                </a:solidFill>
                <a:latin typeface="Times New Roman"/>
                <a:ea typeface="+mn-ea"/>
                <a:cs typeface="+mn-cs"/>
              </a:rPr>
              <a:t>I</a:t>
            </a:r>
            <a:r>
              <a:rPr lang="cs-CZ" altLang="sk-SK" sz="1600" b="1" kern="1200" baseline="-25000" dirty="0">
                <a:solidFill>
                  <a:srgbClr val="0000FF"/>
                </a:solidFill>
                <a:latin typeface="Times New Roman"/>
                <a:ea typeface="+mn-ea"/>
                <a:cs typeface="+mn-cs"/>
              </a:rPr>
              <a:t>1</a:t>
            </a:r>
            <a:endParaRPr lang="cs-CZ" altLang="sk-SK" sz="1600" b="1" kern="1200" dirty="0">
              <a:solidFill>
                <a:srgbClr val="0000FF"/>
              </a:solidFill>
              <a:latin typeface="Times New Roman"/>
              <a:ea typeface="+mn-ea"/>
              <a:cs typeface="+mn-cs"/>
            </a:endParaRPr>
          </a:p>
        </p:txBody>
      </p:sp>
      <p:sp>
        <p:nvSpPr>
          <p:cNvPr id="138279" name="Text Box 39"/>
          <p:cNvSpPr txBox="1">
            <a:spLocks noChangeArrowheads="1"/>
          </p:cNvSpPr>
          <p:nvPr/>
        </p:nvSpPr>
        <p:spPr bwMode="auto">
          <a:xfrm>
            <a:off x="4324741" y="2742935"/>
            <a:ext cx="3845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00FF"/>
                </a:solidFill>
                <a:latin typeface="Times New Roman"/>
                <a:ea typeface="+mn-ea"/>
                <a:cs typeface="+mn-cs"/>
              </a:rPr>
              <a:t>i</a:t>
            </a:r>
            <a:r>
              <a:rPr lang="cs-CZ" altLang="sk-SK" sz="1600" b="1" kern="1200" baseline="-25000" dirty="0">
                <a:solidFill>
                  <a:srgbClr val="0000FF"/>
                </a:solidFill>
                <a:latin typeface="Times New Roman"/>
                <a:ea typeface="+mn-ea"/>
                <a:cs typeface="+mn-cs"/>
              </a:rPr>
              <a:t>1</a:t>
            </a:r>
            <a:endParaRPr lang="cs-CZ" altLang="sk-SK" sz="1600" b="1" kern="1200" dirty="0">
              <a:solidFill>
                <a:srgbClr val="0000FF"/>
              </a:solidFill>
              <a:latin typeface="Times New Roman"/>
              <a:ea typeface="+mn-ea"/>
              <a:cs typeface="+mn-cs"/>
            </a:endParaRPr>
          </a:p>
        </p:txBody>
      </p:sp>
      <p:sp>
        <p:nvSpPr>
          <p:cNvPr id="138280" name="Text Box 40"/>
          <p:cNvSpPr txBox="1">
            <a:spLocks noChangeArrowheads="1"/>
          </p:cNvSpPr>
          <p:nvPr/>
        </p:nvSpPr>
        <p:spPr bwMode="auto">
          <a:xfrm>
            <a:off x="6638652" y="4885711"/>
            <a:ext cx="18722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pPr>
            <a:r>
              <a:rPr lang="cs-CZ" altLang="sk-SK" sz="1600" b="1" kern="1200" dirty="0" err="1">
                <a:solidFill>
                  <a:srgbClr val="0066FF"/>
                </a:solidFill>
                <a:latin typeface="Times New Roman"/>
                <a:ea typeface="+mn-ea"/>
                <a:cs typeface="+mn-cs"/>
              </a:rPr>
              <a:t>úsporová</a:t>
            </a:r>
            <a:r>
              <a:rPr lang="cs-CZ" altLang="sk-SK" sz="1600" b="1" kern="1200" dirty="0">
                <a:solidFill>
                  <a:srgbClr val="0066FF"/>
                </a:solidFill>
                <a:latin typeface="Times New Roman"/>
                <a:ea typeface="+mn-ea"/>
                <a:cs typeface="+mn-cs"/>
              </a:rPr>
              <a:t> funkce</a:t>
            </a:r>
          </a:p>
          <a:p>
            <a:pPr algn="ctr">
              <a:buClrTx/>
            </a:pPr>
            <a:r>
              <a:rPr lang="cs-CZ" altLang="sk-SK" sz="1600" b="1" kern="1200" dirty="0">
                <a:solidFill>
                  <a:srgbClr val="0066FF"/>
                </a:solidFill>
                <a:latin typeface="Times New Roman"/>
                <a:ea typeface="+mn-ea"/>
                <a:cs typeface="+mn-cs"/>
              </a:rPr>
              <a:t>S=f(Y)</a:t>
            </a:r>
          </a:p>
        </p:txBody>
      </p:sp>
      <p:sp>
        <p:nvSpPr>
          <p:cNvPr id="138281" name="Text Box 41"/>
          <p:cNvSpPr txBox="1">
            <a:spLocks noChangeArrowheads="1"/>
          </p:cNvSpPr>
          <p:nvPr/>
        </p:nvSpPr>
        <p:spPr bwMode="auto">
          <a:xfrm>
            <a:off x="5813823" y="1988841"/>
            <a:ext cx="19442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pPr>
            <a:r>
              <a:rPr lang="cs-CZ" altLang="sk-SK" sz="1600" b="1" kern="1200" dirty="0">
                <a:solidFill>
                  <a:srgbClr val="FF9900"/>
                </a:solidFill>
                <a:latin typeface="Times New Roman"/>
                <a:ea typeface="+mn-ea"/>
                <a:cs typeface="+mn-cs"/>
              </a:rPr>
              <a:t>Kvadrant pro konstrukci křivky IS</a:t>
            </a:r>
          </a:p>
        </p:txBody>
      </p:sp>
      <p:sp>
        <p:nvSpPr>
          <p:cNvPr id="138282" name="Text Box 42"/>
          <p:cNvSpPr txBox="1">
            <a:spLocks noChangeArrowheads="1"/>
          </p:cNvSpPr>
          <p:nvPr/>
        </p:nvSpPr>
        <p:spPr bwMode="auto">
          <a:xfrm>
            <a:off x="6461525" y="2790031"/>
            <a:ext cx="3250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solidFill>
                  <a:srgbClr val="0000FF"/>
                </a:solidFill>
                <a:latin typeface="Times New Roman"/>
                <a:ea typeface="+mn-ea"/>
                <a:cs typeface="+mn-cs"/>
              </a:rPr>
              <a:t>1</a:t>
            </a:r>
          </a:p>
        </p:txBody>
      </p:sp>
    </p:spTree>
    <p:extLst>
      <p:ext uri="{BB962C8B-B14F-4D97-AF65-F5344CB8AC3E}">
        <p14:creationId xmlns:p14="http://schemas.microsoft.com/office/powerpoint/2010/main" val="407188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additive="base">
                                        <p:cTn id="7" dur="5000" fill="hold"/>
                                        <p:tgtEl>
                                          <p:spTgt spid="138242"/>
                                        </p:tgtEl>
                                        <p:attrNameLst>
                                          <p:attrName>ppt_x</p:attrName>
                                        </p:attrNameLst>
                                      </p:cBhvr>
                                      <p:tavLst>
                                        <p:tav tm="0">
                                          <p:val>
                                            <p:strVal val="#ppt_x"/>
                                          </p:val>
                                        </p:tav>
                                        <p:tav tm="100000">
                                          <p:val>
                                            <p:strVal val="#ppt_x"/>
                                          </p:val>
                                        </p:tav>
                                      </p:tavLst>
                                    </p:anim>
                                    <p:anim calcmode="lin" valueType="num">
                                      <p:cBhvr additive="base">
                                        <p:cTn id="8" dur="5000" fill="hold"/>
                                        <p:tgtEl>
                                          <p:spTgt spid="13824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2" presetClass="entr" presetSubtype="4" fill="hold" nodeType="afterEffect">
                                  <p:stCondLst>
                                    <p:cond delay="0"/>
                                  </p:stCondLst>
                                  <p:childTnLst>
                                    <p:set>
                                      <p:cBhvr>
                                        <p:cTn id="11" dur="1" fill="hold">
                                          <p:stCondLst>
                                            <p:cond delay="0"/>
                                          </p:stCondLst>
                                        </p:cTn>
                                        <p:tgtEl>
                                          <p:spTgt spid="138244"/>
                                        </p:tgtEl>
                                        <p:attrNameLst>
                                          <p:attrName>style.visibility</p:attrName>
                                        </p:attrNameLst>
                                      </p:cBhvr>
                                      <p:to>
                                        <p:strVal val="visible"/>
                                      </p:to>
                                    </p:set>
                                    <p:anim calcmode="lin" valueType="num">
                                      <p:cBhvr additive="base">
                                        <p:cTn id="12" dur="500" fill="hold"/>
                                        <p:tgtEl>
                                          <p:spTgt spid="138244"/>
                                        </p:tgtEl>
                                        <p:attrNameLst>
                                          <p:attrName>ppt_x</p:attrName>
                                        </p:attrNameLst>
                                      </p:cBhvr>
                                      <p:tavLst>
                                        <p:tav tm="0">
                                          <p:val>
                                            <p:strVal val="#ppt_x"/>
                                          </p:val>
                                        </p:tav>
                                        <p:tav tm="100000">
                                          <p:val>
                                            <p:strVal val="#ppt_x"/>
                                          </p:val>
                                        </p:tav>
                                      </p:tavLst>
                                    </p:anim>
                                    <p:anim calcmode="lin" valueType="num">
                                      <p:cBhvr additive="base">
                                        <p:cTn id="13" dur="500" fill="hold"/>
                                        <p:tgtEl>
                                          <p:spTgt spid="13824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500"/>
                            </p:stCondLst>
                            <p:childTnLst>
                              <p:par>
                                <p:cTn id="15" presetID="2" presetClass="entr" presetSubtype="4" fill="hold" nodeType="afterEffect">
                                  <p:stCondLst>
                                    <p:cond delay="0"/>
                                  </p:stCondLst>
                                  <p:childTnLst>
                                    <p:set>
                                      <p:cBhvr>
                                        <p:cTn id="16" dur="1" fill="hold">
                                          <p:stCondLst>
                                            <p:cond delay="0"/>
                                          </p:stCondLst>
                                        </p:cTn>
                                        <p:tgtEl>
                                          <p:spTgt spid="138245"/>
                                        </p:tgtEl>
                                        <p:attrNameLst>
                                          <p:attrName>style.visibility</p:attrName>
                                        </p:attrNameLst>
                                      </p:cBhvr>
                                      <p:to>
                                        <p:strVal val="visible"/>
                                      </p:to>
                                    </p:set>
                                    <p:anim calcmode="lin" valueType="num">
                                      <p:cBhvr additive="base">
                                        <p:cTn id="17" dur="500" fill="hold"/>
                                        <p:tgtEl>
                                          <p:spTgt spid="138245"/>
                                        </p:tgtEl>
                                        <p:attrNameLst>
                                          <p:attrName>ppt_x</p:attrName>
                                        </p:attrNameLst>
                                      </p:cBhvr>
                                      <p:tavLst>
                                        <p:tav tm="0">
                                          <p:val>
                                            <p:strVal val="#ppt_x"/>
                                          </p:val>
                                        </p:tav>
                                        <p:tav tm="100000">
                                          <p:val>
                                            <p:strVal val="#ppt_x"/>
                                          </p:val>
                                        </p:tav>
                                      </p:tavLst>
                                    </p:anim>
                                    <p:anim calcmode="lin" valueType="num">
                                      <p:cBhvr additive="base">
                                        <p:cTn id="18" dur="500" fill="hold"/>
                                        <p:tgtEl>
                                          <p:spTgt spid="13824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3" presetClass="entr" presetSubtype="16" fill="hold" grpId="0" nodeType="afterEffect">
                                  <p:stCondLst>
                                    <p:cond delay="0"/>
                                  </p:stCondLst>
                                  <p:childTnLst>
                                    <p:set>
                                      <p:cBhvr>
                                        <p:cTn id="21" dur="1" fill="hold">
                                          <p:stCondLst>
                                            <p:cond delay="0"/>
                                          </p:stCondLst>
                                        </p:cTn>
                                        <p:tgtEl>
                                          <p:spTgt spid="138252"/>
                                        </p:tgtEl>
                                        <p:attrNameLst>
                                          <p:attrName>style.visibility</p:attrName>
                                        </p:attrNameLst>
                                      </p:cBhvr>
                                      <p:to>
                                        <p:strVal val="visible"/>
                                      </p:to>
                                    </p:set>
                                    <p:anim calcmode="lin" valueType="num">
                                      <p:cBhvr>
                                        <p:cTn id="22" dur="500" fill="hold"/>
                                        <p:tgtEl>
                                          <p:spTgt spid="138252"/>
                                        </p:tgtEl>
                                        <p:attrNameLst>
                                          <p:attrName>ppt_w</p:attrName>
                                        </p:attrNameLst>
                                      </p:cBhvr>
                                      <p:tavLst>
                                        <p:tav tm="0">
                                          <p:val>
                                            <p:fltVal val="0"/>
                                          </p:val>
                                        </p:tav>
                                        <p:tav tm="100000">
                                          <p:val>
                                            <p:strVal val="#ppt_w"/>
                                          </p:val>
                                        </p:tav>
                                      </p:tavLst>
                                    </p:anim>
                                    <p:anim calcmode="lin" valueType="num">
                                      <p:cBhvr>
                                        <p:cTn id="23" dur="500" fill="hold"/>
                                        <p:tgtEl>
                                          <p:spTgt spid="138252"/>
                                        </p:tgtEl>
                                        <p:attrNameLst>
                                          <p:attrName>ppt_h</p:attrName>
                                        </p:attrNameLst>
                                      </p:cBhvr>
                                      <p:tavLst>
                                        <p:tav tm="0">
                                          <p:val>
                                            <p:fltVal val="0"/>
                                          </p:val>
                                        </p:tav>
                                        <p:tav tm="100000">
                                          <p:val>
                                            <p:strVal val="#ppt_h"/>
                                          </p:val>
                                        </p:tav>
                                      </p:tavLst>
                                    </p:anim>
                                  </p:childTnLst>
                                </p:cTn>
                              </p:par>
                            </p:childTnLst>
                          </p:cTn>
                        </p:par>
                        <p:par>
                          <p:cTn id="24" fill="hold" nodeType="afterGroup">
                            <p:stCondLst>
                              <p:cond delay="6500"/>
                            </p:stCondLst>
                            <p:childTnLst>
                              <p:par>
                                <p:cTn id="25" presetID="23" presetClass="entr" presetSubtype="16" fill="hold" grpId="0" nodeType="afterEffect">
                                  <p:stCondLst>
                                    <p:cond delay="0"/>
                                  </p:stCondLst>
                                  <p:childTnLst>
                                    <p:set>
                                      <p:cBhvr>
                                        <p:cTn id="26" dur="1" fill="hold">
                                          <p:stCondLst>
                                            <p:cond delay="0"/>
                                          </p:stCondLst>
                                        </p:cTn>
                                        <p:tgtEl>
                                          <p:spTgt spid="138251"/>
                                        </p:tgtEl>
                                        <p:attrNameLst>
                                          <p:attrName>style.visibility</p:attrName>
                                        </p:attrNameLst>
                                      </p:cBhvr>
                                      <p:to>
                                        <p:strVal val="visible"/>
                                      </p:to>
                                    </p:set>
                                    <p:anim calcmode="lin" valueType="num">
                                      <p:cBhvr>
                                        <p:cTn id="27" dur="500" fill="hold"/>
                                        <p:tgtEl>
                                          <p:spTgt spid="138251"/>
                                        </p:tgtEl>
                                        <p:attrNameLst>
                                          <p:attrName>ppt_w</p:attrName>
                                        </p:attrNameLst>
                                      </p:cBhvr>
                                      <p:tavLst>
                                        <p:tav tm="0">
                                          <p:val>
                                            <p:fltVal val="0"/>
                                          </p:val>
                                        </p:tav>
                                        <p:tav tm="100000">
                                          <p:val>
                                            <p:strVal val="#ppt_w"/>
                                          </p:val>
                                        </p:tav>
                                      </p:tavLst>
                                    </p:anim>
                                    <p:anim calcmode="lin" valueType="num">
                                      <p:cBhvr>
                                        <p:cTn id="28" dur="500" fill="hold"/>
                                        <p:tgtEl>
                                          <p:spTgt spid="138251"/>
                                        </p:tgtEl>
                                        <p:attrNameLst>
                                          <p:attrName>ppt_h</p:attrName>
                                        </p:attrNameLst>
                                      </p:cBhvr>
                                      <p:tavLst>
                                        <p:tav tm="0">
                                          <p:val>
                                            <p:fltVal val="0"/>
                                          </p:val>
                                        </p:tav>
                                        <p:tav tm="100000">
                                          <p:val>
                                            <p:strVal val="#ppt_h"/>
                                          </p:val>
                                        </p:tav>
                                      </p:tavLst>
                                    </p:anim>
                                  </p:childTnLst>
                                </p:cTn>
                              </p:par>
                            </p:childTnLst>
                          </p:cTn>
                        </p:par>
                        <p:par>
                          <p:cTn id="29" fill="hold" nodeType="afterGroup">
                            <p:stCondLst>
                              <p:cond delay="7000"/>
                            </p:stCondLst>
                            <p:childTnLst>
                              <p:par>
                                <p:cTn id="30" presetID="23" presetClass="entr" presetSubtype="16" fill="hold" grpId="0" nodeType="afterEffect">
                                  <p:stCondLst>
                                    <p:cond delay="0"/>
                                  </p:stCondLst>
                                  <p:childTnLst>
                                    <p:set>
                                      <p:cBhvr>
                                        <p:cTn id="31" dur="1" fill="hold">
                                          <p:stCondLst>
                                            <p:cond delay="0"/>
                                          </p:stCondLst>
                                        </p:cTn>
                                        <p:tgtEl>
                                          <p:spTgt spid="138253"/>
                                        </p:tgtEl>
                                        <p:attrNameLst>
                                          <p:attrName>style.visibility</p:attrName>
                                        </p:attrNameLst>
                                      </p:cBhvr>
                                      <p:to>
                                        <p:strVal val="visible"/>
                                      </p:to>
                                    </p:set>
                                    <p:anim calcmode="lin" valueType="num">
                                      <p:cBhvr>
                                        <p:cTn id="32" dur="500" fill="hold"/>
                                        <p:tgtEl>
                                          <p:spTgt spid="138253"/>
                                        </p:tgtEl>
                                        <p:attrNameLst>
                                          <p:attrName>ppt_w</p:attrName>
                                        </p:attrNameLst>
                                      </p:cBhvr>
                                      <p:tavLst>
                                        <p:tav tm="0">
                                          <p:val>
                                            <p:fltVal val="0"/>
                                          </p:val>
                                        </p:tav>
                                        <p:tav tm="100000">
                                          <p:val>
                                            <p:strVal val="#ppt_w"/>
                                          </p:val>
                                        </p:tav>
                                      </p:tavLst>
                                    </p:anim>
                                    <p:anim calcmode="lin" valueType="num">
                                      <p:cBhvr>
                                        <p:cTn id="33" dur="500" fill="hold"/>
                                        <p:tgtEl>
                                          <p:spTgt spid="138253"/>
                                        </p:tgtEl>
                                        <p:attrNameLst>
                                          <p:attrName>ppt_h</p:attrName>
                                        </p:attrNameLst>
                                      </p:cBhvr>
                                      <p:tavLst>
                                        <p:tav tm="0">
                                          <p:val>
                                            <p:fltVal val="0"/>
                                          </p:val>
                                        </p:tav>
                                        <p:tav tm="100000">
                                          <p:val>
                                            <p:strVal val="#ppt_h"/>
                                          </p:val>
                                        </p:tav>
                                      </p:tavLst>
                                    </p:anim>
                                  </p:childTnLst>
                                </p:cTn>
                              </p:par>
                            </p:childTnLst>
                          </p:cTn>
                        </p:par>
                        <p:par>
                          <p:cTn id="34" fill="hold" nodeType="afterGroup">
                            <p:stCondLst>
                              <p:cond delay="7500"/>
                            </p:stCondLst>
                            <p:childTnLst>
                              <p:par>
                                <p:cTn id="35" presetID="23" presetClass="entr" presetSubtype="16" fill="hold" grpId="0" nodeType="afterEffect">
                                  <p:stCondLst>
                                    <p:cond delay="0"/>
                                  </p:stCondLst>
                                  <p:childTnLst>
                                    <p:set>
                                      <p:cBhvr>
                                        <p:cTn id="36" dur="1" fill="hold">
                                          <p:stCondLst>
                                            <p:cond delay="0"/>
                                          </p:stCondLst>
                                        </p:cTn>
                                        <p:tgtEl>
                                          <p:spTgt spid="138254"/>
                                        </p:tgtEl>
                                        <p:attrNameLst>
                                          <p:attrName>style.visibility</p:attrName>
                                        </p:attrNameLst>
                                      </p:cBhvr>
                                      <p:to>
                                        <p:strVal val="visible"/>
                                      </p:to>
                                    </p:set>
                                    <p:anim calcmode="lin" valueType="num">
                                      <p:cBhvr>
                                        <p:cTn id="37" dur="500" fill="hold"/>
                                        <p:tgtEl>
                                          <p:spTgt spid="138254"/>
                                        </p:tgtEl>
                                        <p:attrNameLst>
                                          <p:attrName>ppt_w</p:attrName>
                                        </p:attrNameLst>
                                      </p:cBhvr>
                                      <p:tavLst>
                                        <p:tav tm="0">
                                          <p:val>
                                            <p:fltVal val="0"/>
                                          </p:val>
                                        </p:tav>
                                        <p:tav tm="100000">
                                          <p:val>
                                            <p:strVal val="#ppt_w"/>
                                          </p:val>
                                        </p:tav>
                                      </p:tavLst>
                                    </p:anim>
                                    <p:anim calcmode="lin" valueType="num">
                                      <p:cBhvr>
                                        <p:cTn id="38" dur="500" fill="hold"/>
                                        <p:tgtEl>
                                          <p:spTgt spid="138254"/>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138249"/>
                                        </p:tgtEl>
                                        <p:attrNameLst>
                                          <p:attrName>style.visibility</p:attrName>
                                        </p:attrNameLst>
                                      </p:cBhvr>
                                      <p:to>
                                        <p:strVal val="visible"/>
                                      </p:to>
                                    </p:set>
                                    <p:anim calcmode="lin" valueType="num">
                                      <p:cBhvr>
                                        <p:cTn id="43" dur="500" decel="50000" fill="hold">
                                          <p:stCondLst>
                                            <p:cond delay="0"/>
                                          </p:stCondLst>
                                        </p:cTn>
                                        <p:tgtEl>
                                          <p:spTgt spid="13824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824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8249"/>
                                        </p:tgtEl>
                                        <p:attrNameLst>
                                          <p:attrName>ppt_w</p:attrName>
                                        </p:attrNameLst>
                                      </p:cBhvr>
                                      <p:tavLst>
                                        <p:tav tm="0">
                                          <p:val>
                                            <p:strVal val="#ppt_w*.05"/>
                                          </p:val>
                                        </p:tav>
                                        <p:tav tm="100000">
                                          <p:val>
                                            <p:strVal val="#ppt_w"/>
                                          </p:val>
                                        </p:tav>
                                      </p:tavLst>
                                    </p:anim>
                                    <p:anim calcmode="lin" valueType="num">
                                      <p:cBhvr>
                                        <p:cTn id="46" dur="1000" fill="hold"/>
                                        <p:tgtEl>
                                          <p:spTgt spid="13824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824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824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824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8249"/>
                                        </p:tgtEl>
                                      </p:cBhvr>
                                    </p:animEffect>
                                  </p:childTnLst>
                                </p:cTn>
                              </p:par>
                            </p:childTnLst>
                          </p:cTn>
                        </p:par>
                        <p:par>
                          <p:cTn id="51" fill="hold" nodeType="afterGroup">
                            <p:stCondLst>
                              <p:cond delay="1000"/>
                            </p:stCondLst>
                            <p:childTnLst>
                              <p:par>
                                <p:cTn id="52" presetID="23" presetClass="entr" presetSubtype="16" fill="hold" grpId="0" nodeType="afterEffect">
                                  <p:stCondLst>
                                    <p:cond delay="0"/>
                                  </p:stCondLst>
                                  <p:childTnLst>
                                    <p:set>
                                      <p:cBhvr>
                                        <p:cTn id="53" dur="1" fill="hold">
                                          <p:stCondLst>
                                            <p:cond delay="0"/>
                                          </p:stCondLst>
                                        </p:cTn>
                                        <p:tgtEl>
                                          <p:spTgt spid="138250"/>
                                        </p:tgtEl>
                                        <p:attrNameLst>
                                          <p:attrName>style.visibility</p:attrName>
                                        </p:attrNameLst>
                                      </p:cBhvr>
                                      <p:to>
                                        <p:strVal val="visible"/>
                                      </p:to>
                                    </p:set>
                                    <p:anim calcmode="lin" valueType="num">
                                      <p:cBhvr>
                                        <p:cTn id="54" dur="500" fill="hold"/>
                                        <p:tgtEl>
                                          <p:spTgt spid="138250"/>
                                        </p:tgtEl>
                                        <p:attrNameLst>
                                          <p:attrName>ppt_w</p:attrName>
                                        </p:attrNameLst>
                                      </p:cBhvr>
                                      <p:tavLst>
                                        <p:tav tm="0">
                                          <p:val>
                                            <p:fltVal val="0"/>
                                          </p:val>
                                        </p:tav>
                                        <p:tav tm="100000">
                                          <p:val>
                                            <p:strVal val="#ppt_w"/>
                                          </p:val>
                                        </p:tav>
                                      </p:tavLst>
                                    </p:anim>
                                    <p:anim calcmode="lin" valueType="num">
                                      <p:cBhvr>
                                        <p:cTn id="55" dur="500" fill="hold"/>
                                        <p:tgtEl>
                                          <p:spTgt spid="138250"/>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5" presetClass="entr" presetSubtype="0" fill="hold" nodeType="clickEffect">
                                  <p:stCondLst>
                                    <p:cond delay="0"/>
                                  </p:stCondLst>
                                  <p:childTnLst>
                                    <p:set>
                                      <p:cBhvr>
                                        <p:cTn id="59" dur="1" fill="hold">
                                          <p:stCondLst>
                                            <p:cond delay="0"/>
                                          </p:stCondLst>
                                        </p:cTn>
                                        <p:tgtEl>
                                          <p:spTgt spid="138255"/>
                                        </p:tgtEl>
                                        <p:attrNameLst>
                                          <p:attrName>style.visibility</p:attrName>
                                        </p:attrNameLst>
                                      </p:cBhvr>
                                      <p:to>
                                        <p:strVal val="visible"/>
                                      </p:to>
                                    </p:set>
                                    <p:anim calcmode="lin" valueType="num">
                                      <p:cBhvr>
                                        <p:cTn id="60" dur="500" decel="50000" fill="hold">
                                          <p:stCondLst>
                                            <p:cond delay="0"/>
                                          </p:stCondLst>
                                        </p:cTn>
                                        <p:tgtEl>
                                          <p:spTgt spid="138255"/>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38255"/>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38255"/>
                                        </p:tgtEl>
                                        <p:attrNameLst>
                                          <p:attrName>ppt_w</p:attrName>
                                        </p:attrNameLst>
                                      </p:cBhvr>
                                      <p:tavLst>
                                        <p:tav tm="0">
                                          <p:val>
                                            <p:strVal val="#ppt_w*.05"/>
                                          </p:val>
                                        </p:tav>
                                        <p:tav tm="100000">
                                          <p:val>
                                            <p:strVal val="#ppt_w"/>
                                          </p:val>
                                        </p:tav>
                                      </p:tavLst>
                                    </p:anim>
                                    <p:anim calcmode="lin" valueType="num">
                                      <p:cBhvr>
                                        <p:cTn id="63" dur="1000" fill="hold"/>
                                        <p:tgtEl>
                                          <p:spTgt spid="138255"/>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38255"/>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38255"/>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38255"/>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38255"/>
                                        </p:tgtEl>
                                      </p:cBhvr>
                                    </p:animEffect>
                                  </p:childTnLst>
                                </p:cTn>
                              </p:par>
                            </p:childTnLst>
                          </p:cTn>
                        </p:par>
                        <p:par>
                          <p:cTn id="68" fill="hold" nodeType="afterGroup">
                            <p:stCondLst>
                              <p:cond delay="1000"/>
                            </p:stCondLst>
                            <p:childTnLst>
                              <p:par>
                                <p:cTn id="69" presetID="23" presetClass="entr" presetSubtype="16" fill="hold" grpId="0" nodeType="afterEffect">
                                  <p:stCondLst>
                                    <p:cond delay="0"/>
                                  </p:stCondLst>
                                  <p:childTnLst>
                                    <p:set>
                                      <p:cBhvr>
                                        <p:cTn id="70" dur="1" fill="hold">
                                          <p:stCondLst>
                                            <p:cond delay="0"/>
                                          </p:stCondLst>
                                        </p:cTn>
                                        <p:tgtEl>
                                          <p:spTgt spid="138280"/>
                                        </p:tgtEl>
                                        <p:attrNameLst>
                                          <p:attrName>style.visibility</p:attrName>
                                        </p:attrNameLst>
                                      </p:cBhvr>
                                      <p:to>
                                        <p:strVal val="visible"/>
                                      </p:to>
                                    </p:set>
                                    <p:anim calcmode="lin" valueType="num">
                                      <p:cBhvr>
                                        <p:cTn id="71" dur="500" fill="hold"/>
                                        <p:tgtEl>
                                          <p:spTgt spid="138280"/>
                                        </p:tgtEl>
                                        <p:attrNameLst>
                                          <p:attrName>ppt_w</p:attrName>
                                        </p:attrNameLst>
                                      </p:cBhvr>
                                      <p:tavLst>
                                        <p:tav tm="0">
                                          <p:val>
                                            <p:fltVal val="0"/>
                                          </p:val>
                                        </p:tav>
                                        <p:tav tm="100000">
                                          <p:val>
                                            <p:strVal val="#ppt_w"/>
                                          </p:val>
                                        </p:tav>
                                      </p:tavLst>
                                    </p:anim>
                                    <p:anim calcmode="lin" valueType="num">
                                      <p:cBhvr>
                                        <p:cTn id="72" dur="500" fill="hold"/>
                                        <p:tgtEl>
                                          <p:spTgt spid="138280"/>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5" presetClass="entr" presetSubtype="0" fill="hold" nodeType="clickEffect">
                                  <p:stCondLst>
                                    <p:cond delay="0"/>
                                  </p:stCondLst>
                                  <p:childTnLst>
                                    <p:set>
                                      <p:cBhvr>
                                        <p:cTn id="76" dur="1" fill="hold">
                                          <p:stCondLst>
                                            <p:cond delay="0"/>
                                          </p:stCondLst>
                                        </p:cTn>
                                        <p:tgtEl>
                                          <p:spTgt spid="138246"/>
                                        </p:tgtEl>
                                        <p:attrNameLst>
                                          <p:attrName>style.visibility</p:attrName>
                                        </p:attrNameLst>
                                      </p:cBhvr>
                                      <p:to>
                                        <p:strVal val="visible"/>
                                      </p:to>
                                    </p:set>
                                    <p:anim calcmode="lin" valueType="num">
                                      <p:cBhvr>
                                        <p:cTn id="77" dur="500" decel="50000" fill="hold">
                                          <p:stCondLst>
                                            <p:cond delay="0"/>
                                          </p:stCondLst>
                                        </p:cTn>
                                        <p:tgtEl>
                                          <p:spTgt spid="138246"/>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38246"/>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38246"/>
                                        </p:tgtEl>
                                        <p:attrNameLst>
                                          <p:attrName>ppt_w</p:attrName>
                                        </p:attrNameLst>
                                      </p:cBhvr>
                                      <p:tavLst>
                                        <p:tav tm="0">
                                          <p:val>
                                            <p:strVal val="#ppt_w*.05"/>
                                          </p:val>
                                        </p:tav>
                                        <p:tav tm="100000">
                                          <p:val>
                                            <p:strVal val="#ppt_w"/>
                                          </p:val>
                                        </p:tav>
                                      </p:tavLst>
                                    </p:anim>
                                    <p:anim calcmode="lin" valueType="num">
                                      <p:cBhvr>
                                        <p:cTn id="80" dur="1000" fill="hold"/>
                                        <p:tgtEl>
                                          <p:spTgt spid="138246"/>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38246"/>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38246"/>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38246"/>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38246"/>
                                        </p:tgtEl>
                                      </p:cBhvr>
                                    </p:animEffect>
                                  </p:childTnLst>
                                </p:cTn>
                              </p:par>
                            </p:childTnLst>
                          </p:cTn>
                        </p:par>
                        <p:par>
                          <p:cTn id="85" fill="hold" nodeType="afterGroup">
                            <p:stCondLst>
                              <p:cond delay="1000"/>
                            </p:stCondLst>
                            <p:childTnLst>
                              <p:par>
                                <p:cTn id="86" presetID="23" presetClass="entr" presetSubtype="16" fill="hold" grpId="0" nodeType="afterEffect">
                                  <p:stCondLst>
                                    <p:cond delay="0"/>
                                  </p:stCondLst>
                                  <p:childTnLst>
                                    <p:set>
                                      <p:cBhvr>
                                        <p:cTn id="87" dur="1" fill="hold">
                                          <p:stCondLst>
                                            <p:cond delay="0"/>
                                          </p:stCondLst>
                                        </p:cTn>
                                        <p:tgtEl>
                                          <p:spTgt spid="138248"/>
                                        </p:tgtEl>
                                        <p:attrNameLst>
                                          <p:attrName>style.visibility</p:attrName>
                                        </p:attrNameLst>
                                      </p:cBhvr>
                                      <p:to>
                                        <p:strVal val="visible"/>
                                      </p:to>
                                    </p:set>
                                    <p:anim calcmode="lin" valueType="num">
                                      <p:cBhvr>
                                        <p:cTn id="88" dur="500" fill="hold"/>
                                        <p:tgtEl>
                                          <p:spTgt spid="138248"/>
                                        </p:tgtEl>
                                        <p:attrNameLst>
                                          <p:attrName>ppt_w</p:attrName>
                                        </p:attrNameLst>
                                      </p:cBhvr>
                                      <p:tavLst>
                                        <p:tav tm="0">
                                          <p:val>
                                            <p:fltVal val="0"/>
                                          </p:val>
                                        </p:tav>
                                        <p:tav tm="100000">
                                          <p:val>
                                            <p:strVal val="#ppt_w"/>
                                          </p:val>
                                        </p:tav>
                                      </p:tavLst>
                                    </p:anim>
                                    <p:anim calcmode="lin" valueType="num">
                                      <p:cBhvr>
                                        <p:cTn id="89" dur="500" fill="hold"/>
                                        <p:tgtEl>
                                          <p:spTgt spid="138248"/>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0" fill="hold" grpId="0" nodeType="clickEffect">
                                  <p:stCondLst>
                                    <p:cond delay="0"/>
                                  </p:stCondLst>
                                  <p:childTnLst>
                                    <p:set>
                                      <p:cBhvr>
                                        <p:cTn id="93" dur="1" fill="hold">
                                          <p:stCondLst>
                                            <p:cond delay="0"/>
                                          </p:stCondLst>
                                        </p:cTn>
                                        <p:tgtEl>
                                          <p:spTgt spid="138281"/>
                                        </p:tgtEl>
                                        <p:attrNameLst>
                                          <p:attrName>style.visibility</p:attrName>
                                        </p:attrNameLst>
                                      </p:cBhvr>
                                      <p:to>
                                        <p:strVal val="visible"/>
                                      </p:to>
                                    </p:set>
                                    <p:anim calcmode="lin" valueType="num">
                                      <p:cBhvr>
                                        <p:cTn id="94" dur="500" fill="hold"/>
                                        <p:tgtEl>
                                          <p:spTgt spid="138281"/>
                                        </p:tgtEl>
                                        <p:attrNameLst>
                                          <p:attrName>ppt_w</p:attrName>
                                        </p:attrNameLst>
                                      </p:cBhvr>
                                      <p:tavLst>
                                        <p:tav tm="0">
                                          <p:val>
                                            <p:fltVal val="0"/>
                                          </p:val>
                                        </p:tav>
                                        <p:tav tm="100000">
                                          <p:val>
                                            <p:strVal val="#ppt_w"/>
                                          </p:val>
                                        </p:tav>
                                      </p:tavLst>
                                    </p:anim>
                                    <p:anim calcmode="lin" valueType="num">
                                      <p:cBhvr>
                                        <p:cTn id="95" dur="500" fill="hold"/>
                                        <p:tgtEl>
                                          <p:spTgt spid="138281"/>
                                        </p:tgtEl>
                                        <p:attrNameLst>
                                          <p:attrName>ppt_h</p:attrName>
                                        </p:attrNameLst>
                                      </p:cBhvr>
                                      <p:tavLst>
                                        <p:tav tm="0">
                                          <p:val>
                                            <p:strVal val="#ppt_h"/>
                                          </p:val>
                                        </p:tav>
                                        <p:tav tm="100000">
                                          <p:val>
                                            <p:strVal val="#ppt_h"/>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34" presetClass="entr" presetSubtype="0" fill="hold" grpId="0" nodeType="clickEffect">
                                  <p:stCondLst>
                                    <p:cond delay="0"/>
                                  </p:stCondLst>
                                  <p:childTnLst>
                                    <p:set>
                                      <p:cBhvr>
                                        <p:cTn id="99" dur="1" fill="hold">
                                          <p:stCondLst>
                                            <p:cond delay="0"/>
                                          </p:stCondLst>
                                        </p:cTn>
                                        <p:tgtEl>
                                          <p:spTgt spid="138262"/>
                                        </p:tgtEl>
                                        <p:attrNameLst>
                                          <p:attrName>style.visibility</p:attrName>
                                        </p:attrNameLst>
                                      </p:cBhvr>
                                      <p:to>
                                        <p:strVal val="visible"/>
                                      </p:to>
                                    </p:set>
                                    <p:anim from="(-#ppt_w/2)" to="(#ppt_x)" calcmode="lin" valueType="num">
                                      <p:cBhvr>
                                        <p:cTn id="100" dur="600" fill="hold">
                                          <p:stCondLst>
                                            <p:cond delay="0"/>
                                          </p:stCondLst>
                                        </p:cTn>
                                        <p:tgtEl>
                                          <p:spTgt spid="138262"/>
                                        </p:tgtEl>
                                        <p:attrNameLst>
                                          <p:attrName>ppt_x</p:attrName>
                                        </p:attrNameLst>
                                      </p:cBhvr>
                                    </p:anim>
                                    <p:anim from="0" to="-1.0" calcmode="lin" valueType="num">
                                      <p:cBhvr>
                                        <p:cTn id="101" dur="200" decel="50000" autoRev="1" fill="hold">
                                          <p:stCondLst>
                                            <p:cond delay="600"/>
                                          </p:stCondLst>
                                        </p:cTn>
                                        <p:tgtEl>
                                          <p:spTgt spid="138262"/>
                                        </p:tgtEl>
                                        <p:attrNameLst>
                                          <p:attrName>xshear</p:attrName>
                                        </p:attrNameLst>
                                      </p:cBhvr>
                                    </p:anim>
                                    <p:animScale>
                                      <p:cBhvr>
                                        <p:cTn id="102" dur="200" decel="100000" autoRev="1" fill="hold">
                                          <p:stCondLst>
                                            <p:cond delay="600"/>
                                          </p:stCondLst>
                                        </p:cTn>
                                        <p:tgtEl>
                                          <p:spTgt spid="138262"/>
                                        </p:tgtEl>
                                      </p:cBhvr>
                                      <p:from x="100000" y="100000"/>
                                      <p:to x="80000" y="100000"/>
                                    </p:animScale>
                                    <p:anim by="(#ppt_h/3+#ppt_w*0.1)" calcmode="lin" valueType="num">
                                      <p:cBhvr additive="sum">
                                        <p:cTn id="103" dur="200" decel="100000" autoRev="1" fill="hold">
                                          <p:stCondLst>
                                            <p:cond delay="600"/>
                                          </p:stCondLst>
                                        </p:cTn>
                                        <p:tgtEl>
                                          <p:spTgt spid="138262"/>
                                        </p:tgtEl>
                                        <p:attrNameLst>
                                          <p:attrName>ppt_x</p:attrName>
                                        </p:attrNameLst>
                                      </p:cBhvr>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3" presetClass="entr" presetSubtype="16" fill="hold" nodeType="clickEffect">
                                  <p:stCondLst>
                                    <p:cond delay="0"/>
                                  </p:stCondLst>
                                  <p:childTnLst>
                                    <p:set>
                                      <p:cBhvr>
                                        <p:cTn id="107" dur="1" fill="hold">
                                          <p:stCondLst>
                                            <p:cond delay="0"/>
                                          </p:stCondLst>
                                        </p:cTn>
                                        <p:tgtEl>
                                          <p:spTgt spid="138257"/>
                                        </p:tgtEl>
                                        <p:attrNameLst>
                                          <p:attrName>style.visibility</p:attrName>
                                        </p:attrNameLst>
                                      </p:cBhvr>
                                      <p:to>
                                        <p:strVal val="visible"/>
                                      </p:to>
                                    </p:set>
                                    <p:anim calcmode="lin" valueType="num">
                                      <p:cBhvr>
                                        <p:cTn id="108" dur="500" fill="hold"/>
                                        <p:tgtEl>
                                          <p:spTgt spid="138257"/>
                                        </p:tgtEl>
                                        <p:attrNameLst>
                                          <p:attrName>ppt_w</p:attrName>
                                        </p:attrNameLst>
                                      </p:cBhvr>
                                      <p:tavLst>
                                        <p:tav tm="0">
                                          <p:val>
                                            <p:fltVal val="0"/>
                                          </p:val>
                                        </p:tav>
                                        <p:tav tm="100000">
                                          <p:val>
                                            <p:strVal val="#ppt_w"/>
                                          </p:val>
                                        </p:tav>
                                      </p:tavLst>
                                    </p:anim>
                                    <p:anim calcmode="lin" valueType="num">
                                      <p:cBhvr>
                                        <p:cTn id="109" dur="500" fill="hold"/>
                                        <p:tgtEl>
                                          <p:spTgt spid="138257"/>
                                        </p:tgtEl>
                                        <p:attrNameLst>
                                          <p:attrName>ppt_h</p:attrName>
                                        </p:attrNameLst>
                                      </p:cBhvr>
                                      <p:tavLst>
                                        <p:tav tm="0">
                                          <p:val>
                                            <p:fltVal val="0"/>
                                          </p:val>
                                        </p:tav>
                                        <p:tav tm="100000">
                                          <p:val>
                                            <p:strVal val="#ppt_h"/>
                                          </p:val>
                                        </p:tav>
                                      </p:tavLst>
                                    </p:anim>
                                  </p:childTnLst>
                                </p:cTn>
                              </p:par>
                            </p:childTnLst>
                          </p:cTn>
                        </p:par>
                        <p:par>
                          <p:cTn id="110" fill="hold" nodeType="afterGroup">
                            <p:stCondLst>
                              <p:cond delay="500"/>
                            </p:stCondLst>
                            <p:childTnLst>
                              <p:par>
                                <p:cTn id="111" presetID="23" presetClass="entr" presetSubtype="16" fill="hold" nodeType="afterEffect">
                                  <p:stCondLst>
                                    <p:cond delay="0"/>
                                  </p:stCondLst>
                                  <p:childTnLst>
                                    <p:set>
                                      <p:cBhvr>
                                        <p:cTn id="112" dur="1" fill="hold">
                                          <p:stCondLst>
                                            <p:cond delay="0"/>
                                          </p:stCondLst>
                                        </p:cTn>
                                        <p:tgtEl>
                                          <p:spTgt spid="138259"/>
                                        </p:tgtEl>
                                        <p:attrNameLst>
                                          <p:attrName>style.visibility</p:attrName>
                                        </p:attrNameLst>
                                      </p:cBhvr>
                                      <p:to>
                                        <p:strVal val="visible"/>
                                      </p:to>
                                    </p:set>
                                    <p:anim calcmode="lin" valueType="num">
                                      <p:cBhvr>
                                        <p:cTn id="113" dur="500" fill="hold"/>
                                        <p:tgtEl>
                                          <p:spTgt spid="138259"/>
                                        </p:tgtEl>
                                        <p:attrNameLst>
                                          <p:attrName>ppt_w</p:attrName>
                                        </p:attrNameLst>
                                      </p:cBhvr>
                                      <p:tavLst>
                                        <p:tav tm="0">
                                          <p:val>
                                            <p:fltVal val="0"/>
                                          </p:val>
                                        </p:tav>
                                        <p:tav tm="100000">
                                          <p:val>
                                            <p:strVal val="#ppt_w"/>
                                          </p:val>
                                        </p:tav>
                                      </p:tavLst>
                                    </p:anim>
                                    <p:anim calcmode="lin" valueType="num">
                                      <p:cBhvr>
                                        <p:cTn id="114" dur="500" fill="hold"/>
                                        <p:tgtEl>
                                          <p:spTgt spid="138259"/>
                                        </p:tgtEl>
                                        <p:attrNameLst>
                                          <p:attrName>ppt_h</p:attrName>
                                        </p:attrNameLst>
                                      </p:cBhvr>
                                      <p:tavLst>
                                        <p:tav tm="0">
                                          <p:val>
                                            <p:fltVal val="0"/>
                                          </p:val>
                                        </p:tav>
                                        <p:tav tm="100000">
                                          <p:val>
                                            <p:strVal val="#ppt_h"/>
                                          </p:val>
                                        </p:tav>
                                      </p:tavLst>
                                    </p:anim>
                                  </p:childTnLst>
                                </p:cTn>
                              </p:par>
                            </p:childTnLst>
                          </p:cTn>
                        </p:par>
                        <p:par>
                          <p:cTn id="115" fill="hold" nodeType="afterGroup">
                            <p:stCondLst>
                              <p:cond delay="1000"/>
                            </p:stCondLst>
                            <p:childTnLst>
                              <p:par>
                                <p:cTn id="116" presetID="23" presetClass="entr" presetSubtype="16" fill="hold" grpId="0" nodeType="afterEffect">
                                  <p:stCondLst>
                                    <p:cond delay="0"/>
                                  </p:stCondLst>
                                  <p:childTnLst>
                                    <p:set>
                                      <p:cBhvr>
                                        <p:cTn id="117" dur="1" fill="hold">
                                          <p:stCondLst>
                                            <p:cond delay="0"/>
                                          </p:stCondLst>
                                        </p:cTn>
                                        <p:tgtEl>
                                          <p:spTgt spid="138263"/>
                                        </p:tgtEl>
                                        <p:attrNameLst>
                                          <p:attrName>style.visibility</p:attrName>
                                        </p:attrNameLst>
                                      </p:cBhvr>
                                      <p:to>
                                        <p:strVal val="visible"/>
                                      </p:to>
                                    </p:set>
                                    <p:anim calcmode="lin" valueType="num">
                                      <p:cBhvr>
                                        <p:cTn id="118" dur="500" fill="hold"/>
                                        <p:tgtEl>
                                          <p:spTgt spid="138263"/>
                                        </p:tgtEl>
                                        <p:attrNameLst>
                                          <p:attrName>ppt_w</p:attrName>
                                        </p:attrNameLst>
                                      </p:cBhvr>
                                      <p:tavLst>
                                        <p:tav tm="0">
                                          <p:val>
                                            <p:fltVal val="0"/>
                                          </p:val>
                                        </p:tav>
                                        <p:tav tm="100000">
                                          <p:val>
                                            <p:strVal val="#ppt_w"/>
                                          </p:val>
                                        </p:tav>
                                      </p:tavLst>
                                    </p:anim>
                                    <p:anim calcmode="lin" valueType="num">
                                      <p:cBhvr>
                                        <p:cTn id="119" dur="500" fill="hold"/>
                                        <p:tgtEl>
                                          <p:spTgt spid="138263"/>
                                        </p:tgtEl>
                                        <p:attrNameLst>
                                          <p:attrName>ppt_h</p:attrName>
                                        </p:attrNameLst>
                                      </p:cBhvr>
                                      <p:tavLst>
                                        <p:tav tm="0">
                                          <p:val>
                                            <p:fltVal val="0"/>
                                          </p:val>
                                        </p:tav>
                                        <p:tav tm="100000">
                                          <p:val>
                                            <p:strVal val="#ppt_h"/>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3" presetClass="entr" presetSubtype="16" fill="hold" nodeType="clickEffect">
                                  <p:stCondLst>
                                    <p:cond delay="0"/>
                                  </p:stCondLst>
                                  <p:childTnLst>
                                    <p:set>
                                      <p:cBhvr>
                                        <p:cTn id="123" dur="1" fill="hold">
                                          <p:stCondLst>
                                            <p:cond delay="0"/>
                                          </p:stCondLst>
                                        </p:cTn>
                                        <p:tgtEl>
                                          <p:spTgt spid="138260"/>
                                        </p:tgtEl>
                                        <p:attrNameLst>
                                          <p:attrName>style.visibility</p:attrName>
                                        </p:attrNameLst>
                                      </p:cBhvr>
                                      <p:to>
                                        <p:strVal val="visible"/>
                                      </p:to>
                                    </p:set>
                                    <p:anim calcmode="lin" valueType="num">
                                      <p:cBhvr>
                                        <p:cTn id="124" dur="500" fill="hold"/>
                                        <p:tgtEl>
                                          <p:spTgt spid="138260"/>
                                        </p:tgtEl>
                                        <p:attrNameLst>
                                          <p:attrName>ppt_w</p:attrName>
                                        </p:attrNameLst>
                                      </p:cBhvr>
                                      <p:tavLst>
                                        <p:tav tm="0">
                                          <p:val>
                                            <p:fltVal val="0"/>
                                          </p:val>
                                        </p:tav>
                                        <p:tav tm="100000">
                                          <p:val>
                                            <p:strVal val="#ppt_w"/>
                                          </p:val>
                                        </p:tav>
                                      </p:tavLst>
                                    </p:anim>
                                    <p:anim calcmode="lin" valueType="num">
                                      <p:cBhvr>
                                        <p:cTn id="125" dur="500" fill="hold"/>
                                        <p:tgtEl>
                                          <p:spTgt spid="138260"/>
                                        </p:tgtEl>
                                        <p:attrNameLst>
                                          <p:attrName>ppt_h</p:attrName>
                                        </p:attrNameLst>
                                      </p:cBhvr>
                                      <p:tavLst>
                                        <p:tav tm="0">
                                          <p:val>
                                            <p:fltVal val="0"/>
                                          </p:val>
                                        </p:tav>
                                        <p:tav tm="100000">
                                          <p:val>
                                            <p:strVal val="#ppt_h"/>
                                          </p:val>
                                        </p:tav>
                                      </p:tavLst>
                                    </p:anim>
                                  </p:childTnLst>
                                </p:cTn>
                              </p:par>
                            </p:childTnLst>
                          </p:cTn>
                        </p:par>
                        <p:par>
                          <p:cTn id="126" fill="hold" nodeType="afterGroup">
                            <p:stCondLst>
                              <p:cond delay="500"/>
                            </p:stCondLst>
                            <p:childTnLst>
                              <p:par>
                                <p:cTn id="127" presetID="23" presetClass="entr" presetSubtype="16" fill="hold" grpId="0" nodeType="afterEffect">
                                  <p:stCondLst>
                                    <p:cond delay="0"/>
                                  </p:stCondLst>
                                  <p:childTnLst>
                                    <p:set>
                                      <p:cBhvr>
                                        <p:cTn id="128" dur="1" fill="hold">
                                          <p:stCondLst>
                                            <p:cond delay="0"/>
                                          </p:stCondLst>
                                        </p:cTn>
                                        <p:tgtEl>
                                          <p:spTgt spid="138265"/>
                                        </p:tgtEl>
                                        <p:attrNameLst>
                                          <p:attrName>style.visibility</p:attrName>
                                        </p:attrNameLst>
                                      </p:cBhvr>
                                      <p:to>
                                        <p:strVal val="visible"/>
                                      </p:to>
                                    </p:set>
                                    <p:anim calcmode="lin" valueType="num">
                                      <p:cBhvr>
                                        <p:cTn id="129" dur="500" fill="hold"/>
                                        <p:tgtEl>
                                          <p:spTgt spid="138265"/>
                                        </p:tgtEl>
                                        <p:attrNameLst>
                                          <p:attrName>ppt_w</p:attrName>
                                        </p:attrNameLst>
                                      </p:cBhvr>
                                      <p:tavLst>
                                        <p:tav tm="0">
                                          <p:val>
                                            <p:fltVal val="0"/>
                                          </p:val>
                                        </p:tav>
                                        <p:tav tm="100000">
                                          <p:val>
                                            <p:strVal val="#ppt_w"/>
                                          </p:val>
                                        </p:tav>
                                      </p:tavLst>
                                    </p:anim>
                                    <p:anim calcmode="lin" valueType="num">
                                      <p:cBhvr>
                                        <p:cTn id="130" dur="500" fill="hold"/>
                                        <p:tgtEl>
                                          <p:spTgt spid="138265"/>
                                        </p:tgtEl>
                                        <p:attrNameLst>
                                          <p:attrName>ppt_h</p:attrName>
                                        </p:attrNameLst>
                                      </p:cBhvr>
                                      <p:tavLst>
                                        <p:tav tm="0">
                                          <p:val>
                                            <p:fltVal val="0"/>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16" fill="hold" nodeType="clickEffect">
                                  <p:stCondLst>
                                    <p:cond delay="0"/>
                                  </p:stCondLst>
                                  <p:childTnLst>
                                    <p:set>
                                      <p:cBhvr>
                                        <p:cTn id="134" dur="1" fill="hold">
                                          <p:stCondLst>
                                            <p:cond delay="0"/>
                                          </p:stCondLst>
                                        </p:cTn>
                                        <p:tgtEl>
                                          <p:spTgt spid="138261"/>
                                        </p:tgtEl>
                                        <p:attrNameLst>
                                          <p:attrName>style.visibility</p:attrName>
                                        </p:attrNameLst>
                                      </p:cBhvr>
                                      <p:to>
                                        <p:strVal val="visible"/>
                                      </p:to>
                                    </p:set>
                                    <p:anim calcmode="lin" valueType="num">
                                      <p:cBhvr>
                                        <p:cTn id="135" dur="500" fill="hold"/>
                                        <p:tgtEl>
                                          <p:spTgt spid="138261"/>
                                        </p:tgtEl>
                                        <p:attrNameLst>
                                          <p:attrName>ppt_w</p:attrName>
                                        </p:attrNameLst>
                                      </p:cBhvr>
                                      <p:tavLst>
                                        <p:tav tm="0">
                                          <p:val>
                                            <p:fltVal val="0"/>
                                          </p:val>
                                        </p:tav>
                                        <p:tav tm="100000">
                                          <p:val>
                                            <p:strVal val="#ppt_w"/>
                                          </p:val>
                                        </p:tav>
                                      </p:tavLst>
                                    </p:anim>
                                    <p:anim calcmode="lin" valueType="num">
                                      <p:cBhvr>
                                        <p:cTn id="136" dur="500" fill="hold"/>
                                        <p:tgtEl>
                                          <p:spTgt spid="138261"/>
                                        </p:tgtEl>
                                        <p:attrNameLst>
                                          <p:attrName>ppt_h</p:attrName>
                                        </p:attrNameLst>
                                      </p:cBhvr>
                                      <p:tavLst>
                                        <p:tav tm="0">
                                          <p:val>
                                            <p:fltVal val="0"/>
                                          </p:val>
                                        </p:tav>
                                        <p:tav tm="100000">
                                          <p:val>
                                            <p:strVal val="#ppt_h"/>
                                          </p:val>
                                        </p:tav>
                                      </p:tavLst>
                                    </p:anim>
                                  </p:childTnLst>
                                </p:cTn>
                              </p:par>
                            </p:childTnLst>
                          </p:cTn>
                        </p:par>
                        <p:par>
                          <p:cTn id="137" fill="hold" nodeType="afterGroup">
                            <p:stCondLst>
                              <p:cond delay="500"/>
                            </p:stCondLst>
                            <p:childTnLst>
                              <p:par>
                                <p:cTn id="138" presetID="23" presetClass="entr" presetSubtype="16" fill="hold" grpId="0" nodeType="afterEffect">
                                  <p:stCondLst>
                                    <p:cond delay="0"/>
                                  </p:stCondLst>
                                  <p:childTnLst>
                                    <p:set>
                                      <p:cBhvr>
                                        <p:cTn id="139" dur="1" fill="hold">
                                          <p:stCondLst>
                                            <p:cond delay="0"/>
                                          </p:stCondLst>
                                        </p:cTn>
                                        <p:tgtEl>
                                          <p:spTgt spid="138264"/>
                                        </p:tgtEl>
                                        <p:attrNameLst>
                                          <p:attrName>style.visibility</p:attrName>
                                        </p:attrNameLst>
                                      </p:cBhvr>
                                      <p:to>
                                        <p:strVal val="visible"/>
                                      </p:to>
                                    </p:set>
                                    <p:anim calcmode="lin" valueType="num">
                                      <p:cBhvr>
                                        <p:cTn id="140" dur="500" fill="hold"/>
                                        <p:tgtEl>
                                          <p:spTgt spid="138264"/>
                                        </p:tgtEl>
                                        <p:attrNameLst>
                                          <p:attrName>ppt_w</p:attrName>
                                        </p:attrNameLst>
                                      </p:cBhvr>
                                      <p:tavLst>
                                        <p:tav tm="0">
                                          <p:val>
                                            <p:fltVal val="0"/>
                                          </p:val>
                                        </p:tav>
                                        <p:tav tm="100000">
                                          <p:val>
                                            <p:strVal val="#ppt_w"/>
                                          </p:val>
                                        </p:tav>
                                      </p:tavLst>
                                    </p:anim>
                                    <p:anim calcmode="lin" valueType="num">
                                      <p:cBhvr>
                                        <p:cTn id="141" dur="500" fill="hold"/>
                                        <p:tgtEl>
                                          <p:spTgt spid="138264"/>
                                        </p:tgtEl>
                                        <p:attrNameLst>
                                          <p:attrName>ppt_h</p:attrName>
                                        </p:attrNameLst>
                                      </p:cBhvr>
                                      <p:tavLst>
                                        <p:tav tm="0">
                                          <p:val>
                                            <p:fltVal val="0"/>
                                          </p:val>
                                        </p:tav>
                                        <p:tav tm="100000">
                                          <p:val>
                                            <p:strVal val="#ppt_h"/>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39" presetClass="entr" presetSubtype="0" accel="100000" fill="hold" nodeType="clickEffect">
                                  <p:stCondLst>
                                    <p:cond delay="0"/>
                                  </p:stCondLst>
                                  <p:childTnLst>
                                    <p:set>
                                      <p:cBhvr>
                                        <p:cTn id="145" dur="1" fill="hold">
                                          <p:stCondLst>
                                            <p:cond delay="0"/>
                                          </p:stCondLst>
                                        </p:cTn>
                                        <p:tgtEl>
                                          <p:spTgt spid="138267"/>
                                        </p:tgtEl>
                                        <p:attrNameLst>
                                          <p:attrName>style.visibility</p:attrName>
                                        </p:attrNameLst>
                                      </p:cBhvr>
                                      <p:to>
                                        <p:strVal val="visible"/>
                                      </p:to>
                                    </p:set>
                                    <p:anim calcmode="lin" valueType="num">
                                      <p:cBhvr>
                                        <p:cTn id="146" dur="500" fill="hold"/>
                                        <p:tgtEl>
                                          <p:spTgt spid="138267"/>
                                        </p:tgtEl>
                                        <p:attrNameLst>
                                          <p:attrName>ppt_h</p:attrName>
                                        </p:attrNameLst>
                                      </p:cBhvr>
                                      <p:tavLst>
                                        <p:tav tm="0">
                                          <p:val>
                                            <p:strVal val="#ppt_h/20"/>
                                          </p:val>
                                        </p:tav>
                                        <p:tav tm="50000">
                                          <p:val>
                                            <p:strVal val="#ppt_h/20"/>
                                          </p:val>
                                        </p:tav>
                                        <p:tav tm="100000">
                                          <p:val>
                                            <p:strVal val="#ppt_h"/>
                                          </p:val>
                                        </p:tav>
                                      </p:tavLst>
                                    </p:anim>
                                    <p:anim calcmode="lin" valueType="num">
                                      <p:cBhvr>
                                        <p:cTn id="147" dur="500" fill="hold"/>
                                        <p:tgtEl>
                                          <p:spTgt spid="138267"/>
                                        </p:tgtEl>
                                        <p:attrNameLst>
                                          <p:attrName>ppt_w</p:attrName>
                                        </p:attrNameLst>
                                      </p:cBhvr>
                                      <p:tavLst>
                                        <p:tav tm="0">
                                          <p:val>
                                            <p:strVal val="#ppt_w+.3"/>
                                          </p:val>
                                        </p:tav>
                                        <p:tav tm="50000">
                                          <p:val>
                                            <p:strVal val="#ppt_w+.3"/>
                                          </p:val>
                                        </p:tav>
                                        <p:tav tm="100000">
                                          <p:val>
                                            <p:strVal val="#ppt_w"/>
                                          </p:val>
                                        </p:tav>
                                      </p:tavLst>
                                    </p:anim>
                                    <p:anim calcmode="lin" valueType="num">
                                      <p:cBhvr>
                                        <p:cTn id="148" dur="500" fill="hold"/>
                                        <p:tgtEl>
                                          <p:spTgt spid="138267"/>
                                        </p:tgtEl>
                                        <p:attrNameLst>
                                          <p:attrName>ppt_x</p:attrName>
                                        </p:attrNameLst>
                                      </p:cBhvr>
                                      <p:tavLst>
                                        <p:tav tm="0">
                                          <p:val>
                                            <p:strVal val="#ppt_x-.3"/>
                                          </p:val>
                                        </p:tav>
                                        <p:tav tm="50000">
                                          <p:val>
                                            <p:strVal val="#ppt_x"/>
                                          </p:val>
                                        </p:tav>
                                        <p:tav tm="100000">
                                          <p:val>
                                            <p:strVal val="#ppt_x"/>
                                          </p:val>
                                        </p:tav>
                                      </p:tavLst>
                                    </p:anim>
                                    <p:anim calcmode="lin" valueType="num">
                                      <p:cBhvr>
                                        <p:cTn id="149" dur="500" fill="hold"/>
                                        <p:tgtEl>
                                          <p:spTgt spid="138267"/>
                                        </p:tgtEl>
                                        <p:attrNameLst>
                                          <p:attrName>ppt_y</p:attrName>
                                        </p:attrNameLst>
                                      </p:cBhvr>
                                      <p:tavLst>
                                        <p:tav tm="0">
                                          <p:val>
                                            <p:strVal val="#ppt_y"/>
                                          </p:val>
                                        </p:tav>
                                        <p:tav tm="100000">
                                          <p:val>
                                            <p:strVal val="#ppt_y"/>
                                          </p:val>
                                        </p:tav>
                                      </p:tavLst>
                                    </p:anim>
                                  </p:childTnLst>
                                </p:cTn>
                              </p:par>
                            </p:childTnLst>
                          </p:cTn>
                        </p:par>
                        <p:par>
                          <p:cTn id="150" fill="hold" nodeType="afterGroup">
                            <p:stCondLst>
                              <p:cond delay="500"/>
                            </p:stCondLst>
                            <p:childTnLst>
                              <p:par>
                                <p:cTn id="151" presetID="39" presetClass="entr" presetSubtype="0" accel="100000" fill="hold" nodeType="afterEffect">
                                  <p:stCondLst>
                                    <p:cond delay="0"/>
                                  </p:stCondLst>
                                  <p:childTnLst>
                                    <p:set>
                                      <p:cBhvr>
                                        <p:cTn id="152" dur="1" fill="hold">
                                          <p:stCondLst>
                                            <p:cond delay="0"/>
                                          </p:stCondLst>
                                        </p:cTn>
                                        <p:tgtEl>
                                          <p:spTgt spid="138266"/>
                                        </p:tgtEl>
                                        <p:attrNameLst>
                                          <p:attrName>style.visibility</p:attrName>
                                        </p:attrNameLst>
                                      </p:cBhvr>
                                      <p:to>
                                        <p:strVal val="visible"/>
                                      </p:to>
                                    </p:set>
                                    <p:anim calcmode="lin" valueType="num">
                                      <p:cBhvr>
                                        <p:cTn id="153" dur="500" fill="hold"/>
                                        <p:tgtEl>
                                          <p:spTgt spid="138266"/>
                                        </p:tgtEl>
                                        <p:attrNameLst>
                                          <p:attrName>ppt_h</p:attrName>
                                        </p:attrNameLst>
                                      </p:cBhvr>
                                      <p:tavLst>
                                        <p:tav tm="0">
                                          <p:val>
                                            <p:strVal val="#ppt_h/20"/>
                                          </p:val>
                                        </p:tav>
                                        <p:tav tm="50000">
                                          <p:val>
                                            <p:strVal val="#ppt_h/20"/>
                                          </p:val>
                                        </p:tav>
                                        <p:tav tm="100000">
                                          <p:val>
                                            <p:strVal val="#ppt_h"/>
                                          </p:val>
                                        </p:tav>
                                      </p:tavLst>
                                    </p:anim>
                                    <p:anim calcmode="lin" valueType="num">
                                      <p:cBhvr>
                                        <p:cTn id="154" dur="500" fill="hold"/>
                                        <p:tgtEl>
                                          <p:spTgt spid="138266"/>
                                        </p:tgtEl>
                                        <p:attrNameLst>
                                          <p:attrName>ppt_w</p:attrName>
                                        </p:attrNameLst>
                                      </p:cBhvr>
                                      <p:tavLst>
                                        <p:tav tm="0">
                                          <p:val>
                                            <p:strVal val="#ppt_w+.3"/>
                                          </p:val>
                                        </p:tav>
                                        <p:tav tm="50000">
                                          <p:val>
                                            <p:strVal val="#ppt_w+.3"/>
                                          </p:val>
                                        </p:tav>
                                        <p:tav tm="100000">
                                          <p:val>
                                            <p:strVal val="#ppt_w"/>
                                          </p:val>
                                        </p:tav>
                                      </p:tavLst>
                                    </p:anim>
                                    <p:anim calcmode="lin" valueType="num">
                                      <p:cBhvr>
                                        <p:cTn id="155" dur="500" fill="hold"/>
                                        <p:tgtEl>
                                          <p:spTgt spid="138266"/>
                                        </p:tgtEl>
                                        <p:attrNameLst>
                                          <p:attrName>ppt_x</p:attrName>
                                        </p:attrNameLst>
                                      </p:cBhvr>
                                      <p:tavLst>
                                        <p:tav tm="0">
                                          <p:val>
                                            <p:strVal val="#ppt_x-.3"/>
                                          </p:val>
                                        </p:tav>
                                        <p:tav tm="50000">
                                          <p:val>
                                            <p:strVal val="#ppt_x"/>
                                          </p:val>
                                        </p:tav>
                                        <p:tav tm="100000">
                                          <p:val>
                                            <p:strVal val="#ppt_x"/>
                                          </p:val>
                                        </p:tav>
                                      </p:tavLst>
                                    </p:anim>
                                    <p:anim calcmode="lin" valueType="num">
                                      <p:cBhvr>
                                        <p:cTn id="156" dur="500" fill="hold"/>
                                        <p:tgtEl>
                                          <p:spTgt spid="138266"/>
                                        </p:tgtEl>
                                        <p:attrNameLst>
                                          <p:attrName>ppt_y</p:attrName>
                                        </p:attrNameLst>
                                      </p:cBhvr>
                                      <p:tavLst>
                                        <p:tav tm="0">
                                          <p:val>
                                            <p:strVal val="#ppt_y"/>
                                          </p:val>
                                        </p:tav>
                                        <p:tav tm="100000">
                                          <p:val>
                                            <p:strVal val="#ppt_y"/>
                                          </p:val>
                                        </p:tav>
                                      </p:tavLst>
                                    </p:anim>
                                  </p:childTnLst>
                                </p:cTn>
                              </p:par>
                            </p:childTnLst>
                          </p:cTn>
                        </p:par>
                        <p:par>
                          <p:cTn id="157" fill="hold" nodeType="afterGroup">
                            <p:stCondLst>
                              <p:cond delay="1000"/>
                            </p:stCondLst>
                            <p:childTnLst>
                              <p:par>
                                <p:cTn id="158" presetID="23" presetClass="entr" presetSubtype="16" fill="hold" grpId="0" nodeType="afterEffect">
                                  <p:stCondLst>
                                    <p:cond delay="0"/>
                                  </p:stCondLst>
                                  <p:childTnLst>
                                    <p:set>
                                      <p:cBhvr>
                                        <p:cTn id="159" dur="1" fill="hold">
                                          <p:stCondLst>
                                            <p:cond delay="0"/>
                                          </p:stCondLst>
                                        </p:cTn>
                                        <p:tgtEl>
                                          <p:spTgt spid="138268"/>
                                        </p:tgtEl>
                                        <p:attrNameLst>
                                          <p:attrName>style.visibility</p:attrName>
                                        </p:attrNameLst>
                                      </p:cBhvr>
                                      <p:to>
                                        <p:strVal val="visible"/>
                                      </p:to>
                                    </p:set>
                                    <p:anim calcmode="lin" valueType="num">
                                      <p:cBhvr>
                                        <p:cTn id="160" dur="500" fill="hold"/>
                                        <p:tgtEl>
                                          <p:spTgt spid="138268"/>
                                        </p:tgtEl>
                                        <p:attrNameLst>
                                          <p:attrName>ppt_w</p:attrName>
                                        </p:attrNameLst>
                                      </p:cBhvr>
                                      <p:tavLst>
                                        <p:tav tm="0">
                                          <p:val>
                                            <p:fltVal val="0"/>
                                          </p:val>
                                        </p:tav>
                                        <p:tav tm="100000">
                                          <p:val>
                                            <p:strVal val="#ppt_w"/>
                                          </p:val>
                                        </p:tav>
                                      </p:tavLst>
                                    </p:anim>
                                    <p:anim calcmode="lin" valueType="num">
                                      <p:cBhvr>
                                        <p:cTn id="161" dur="500" fill="hold"/>
                                        <p:tgtEl>
                                          <p:spTgt spid="138268"/>
                                        </p:tgtEl>
                                        <p:attrNameLst>
                                          <p:attrName>ppt_h</p:attrName>
                                        </p:attrNameLst>
                                      </p:cBhvr>
                                      <p:tavLst>
                                        <p:tav tm="0">
                                          <p:val>
                                            <p:fltVal val="0"/>
                                          </p:val>
                                        </p:tav>
                                        <p:tav tm="100000">
                                          <p:val>
                                            <p:strVal val="#ppt_h"/>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3" presetClass="entr" presetSubtype="16" fill="hold" grpId="0" nodeType="clickEffect">
                                  <p:stCondLst>
                                    <p:cond delay="0"/>
                                  </p:stCondLst>
                                  <p:childTnLst>
                                    <p:set>
                                      <p:cBhvr>
                                        <p:cTn id="165" dur="1" fill="hold">
                                          <p:stCondLst>
                                            <p:cond delay="0"/>
                                          </p:stCondLst>
                                        </p:cTn>
                                        <p:tgtEl>
                                          <p:spTgt spid="138279"/>
                                        </p:tgtEl>
                                        <p:attrNameLst>
                                          <p:attrName>style.visibility</p:attrName>
                                        </p:attrNameLst>
                                      </p:cBhvr>
                                      <p:to>
                                        <p:strVal val="visible"/>
                                      </p:to>
                                    </p:set>
                                    <p:anim calcmode="lin" valueType="num">
                                      <p:cBhvr>
                                        <p:cTn id="166" dur="500" fill="hold"/>
                                        <p:tgtEl>
                                          <p:spTgt spid="138279"/>
                                        </p:tgtEl>
                                        <p:attrNameLst>
                                          <p:attrName>ppt_w</p:attrName>
                                        </p:attrNameLst>
                                      </p:cBhvr>
                                      <p:tavLst>
                                        <p:tav tm="0">
                                          <p:val>
                                            <p:fltVal val="0"/>
                                          </p:val>
                                        </p:tav>
                                        <p:tav tm="100000">
                                          <p:val>
                                            <p:strVal val="#ppt_w"/>
                                          </p:val>
                                        </p:tav>
                                      </p:tavLst>
                                    </p:anim>
                                    <p:anim calcmode="lin" valueType="num">
                                      <p:cBhvr>
                                        <p:cTn id="167" dur="500" fill="hold"/>
                                        <p:tgtEl>
                                          <p:spTgt spid="138279"/>
                                        </p:tgtEl>
                                        <p:attrNameLst>
                                          <p:attrName>ppt_h</p:attrName>
                                        </p:attrNameLst>
                                      </p:cBhvr>
                                      <p:tavLst>
                                        <p:tav tm="0">
                                          <p:val>
                                            <p:fltVal val="0"/>
                                          </p:val>
                                        </p:tav>
                                        <p:tav tm="100000">
                                          <p:val>
                                            <p:strVal val="#ppt_h"/>
                                          </p:val>
                                        </p:tav>
                                      </p:tavLst>
                                    </p:anim>
                                  </p:childTnLst>
                                </p:cTn>
                              </p:par>
                            </p:childTnLst>
                          </p:cTn>
                        </p:par>
                        <p:par>
                          <p:cTn id="168" fill="hold" nodeType="afterGroup">
                            <p:stCondLst>
                              <p:cond delay="500"/>
                            </p:stCondLst>
                            <p:childTnLst>
                              <p:par>
                                <p:cTn id="169" presetID="23" presetClass="entr" presetSubtype="16" fill="hold" nodeType="afterEffect">
                                  <p:stCondLst>
                                    <p:cond delay="0"/>
                                  </p:stCondLst>
                                  <p:childTnLst>
                                    <p:set>
                                      <p:cBhvr>
                                        <p:cTn id="170" dur="1" fill="hold">
                                          <p:stCondLst>
                                            <p:cond delay="0"/>
                                          </p:stCondLst>
                                        </p:cTn>
                                        <p:tgtEl>
                                          <p:spTgt spid="138269"/>
                                        </p:tgtEl>
                                        <p:attrNameLst>
                                          <p:attrName>style.visibility</p:attrName>
                                        </p:attrNameLst>
                                      </p:cBhvr>
                                      <p:to>
                                        <p:strVal val="visible"/>
                                      </p:to>
                                    </p:set>
                                    <p:anim calcmode="lin" valueType="num">
                                      <p:cBhvr>
                                        <p:cTn id="171" dur="500" fill="hold"/>
                                        <p:tgtEl>
                                          <p:spTgt spid="138269"/>
                                        </p:tgtEl>
                                        <p:attrNameLst>
                                          <p:attrName>ppt_w</p:attrName>
                                        </p:attrNameLst>
                                      </p:cBhvr>
                                      <p:tavLst>
                                        <p:tav tm="0">
                                          <p:val>
                                            <p:fltVal val="0"/>
                                          </p:val>
                                        </p:tav>
                                        <p:tav tm="100000">
                                          <p:val>
                                            <p:strVal val="#ppt_w"/>
                                          </p:val>
                                        </p:tav>
                                      </p:tavLst>
                                    </p:anim>
                                    <p:anim calcmode="lin" valueType="num">
                                      <p:cBhvr>
                                        <p:cTn id="172" dur="500" fill="hold"/>
                                        <p:tgtEl>
                                          <p:spTgt spid="138269"/>
                                        </p:tgtEl>
                                        <p:attrNameLst>
                                          <p:attrName>ppt_h</p:attrName>
                                        </p:attrNameLst>
                                      </p:cBhvr>
                                      <p:tavLst>
                                        <p:tav tm="0">
                                          <p:val>
                                            <p:fltVal val="0"/>
                                          </p:val>
                                        </p:tav>
                                        <p:tav tm="100000">
                                          <p:val>
                                            <p:strVal val="#ppt_h"/>
                                          </p:val>
                                        </p:tav>
                                      </p:tavLst>
                                    </p:anim>
                                  </p:childTnLst>
                                </p:cTn>
                              </p:par>
                            </p:childTnLst>
                          </p:cTn>
                        </p:par>
                        <p:par>
                          <p:cTn id="173" fill="hold" nodeType="afterGroup">
                            <p:stCondLst>
                              <p:cond delay="1000"/>
                            </p:stCondLst>
                            <p:childTnLst>
                              <p:par>
                                <p:cTn id="174" presetID="23" presetClass="entr" presetSubtype="16" fill="hold" nodeType="afterEffect">
                                  <p:stCondLst>
                                    <p:cond delay="0"/>
                                  </p:stCondLst>
                                  <p:childTnLst>
                                    <p:set>
                                      <p:cBhvr>
                                        <p:cTn id="175" dur="1" fill="hold">
                                          <p:stCondLst>
                                            <p:cond delay="0"/>
                                          </p:stCondLst>
                                        </p:cTn>
                                        <p:tgtEl>
                                          <p:spTgt spid="138270"/>
                                        </p:tgtEl>
                                        <p:attrNameLst>
                                          <p:attrName>style.visibility</p:attrName>
                                        </p:attrNameLst>
                                      </p:cBhvr>
                                      <p:to>
                                        <p:strVal val="visible"/>
                                      </p:to>
                                    </p:set>
                                    <p:anim calcmode="lin" valueType="num">
                                      <p:cBhvr>
                                        <p:cTn id="176" dur="500" fill="hold"/>
                                        <p:tgtEl>
                                          <p:spTgt spid="138270"/>
                                        </p:tgtEl>
                                        <p:attrNameLst>
                                          <p:attrName>ppt_w</p:attrName>
                                        </p:attrNameLst>
                                      </p:cBhvr>
                                      <p:tavLst>
                                        <p:tav tm="0">
                                          <p:val>
                                            <p:fltVal val="0"/>
                                          </p:val>
                                        </p:tav>
                                        <p:tav tm="100000">
                                          <p:val>
                                            <p:strVal val="#ppt_w"/>
                                          </p:val>
                                        </p:tav>
                                      </p:tavLst>
                                    </p:anim>
                                    <p:anim calcmode="lin" valueType="num">
                                      <p:cBhvr>
                                        <p:cTn id="177" dur="500" fill="hold"/>
                                        <p:tgtEl>
                                          <p:spTgt spid="138270"/>
                                        </p:tgtEl>
                                        <p:attrNameLst>
                                          <p:attrName>ppt_h</p:attrName>
                                        </p:attrNameLst>
                                      </p:cBhvr>
                                      <p:tavLst>
                                        <p:tav tm="0">
                                          <p:val>
                                            <p:fltVal val="0"/>
                                          </p:val>
                                        </p:tav>
                                        <p:tav tm="100000">
                                          <p:val>
                                            <p:strVal val="#ppt_h"/>
                                          </p:val>
                                        </p:tav>
                                      </p:tavLst>
                                    </p:anim>
                                  </p:childTnLst>
                                </p:cTn>
                              </p:par>
                            </p:childTnLst>
                          </p:cTn>
                        </p:par>
                        <p:par>
                          <p:cTn id="178" fill="hold" nodeType="afterGroup">
                            <p:stCondLst>
                              <p:cond delay="1500"/>
                            </p:stCondLst>
                            <p:childTnLst>
                              <p:par>
                                <p:cTn id="179" presetID="23" presetClass="entr" presetSubtype="16" fill="hold" grpId="0" nodeType="afterEffect">
                                  <p:stCondLst>
                                    <p:cond delay="0"/>
                                  </p:stCondLst>
                                  <p:childTnLst>
                                    <p:set>
                                      <p:cBhvr>
                                        <p:cTn id="180" dur="1" fill="hold">
                                          <p:stCondLst>
                                            <p:cond delay="0"/>
                                          </p:stCondLst>
                                        </p:cTn>
                                        <p:tgtEl>
                                          <p:spTgt spid="138278"/>
                                        </p:tgtEl>
                                        <p:attrNameLst>
                                          <p:attrName>style.visibility</p:attrName>
                                        </p:attrNameLst>
                                      </p:cBhvr>
                                      <p:to>
                                        <p:strVal val="visible"/>
                                      </p:to>
                                    </p:set>
                                    <p:anim calcmode="lin" valueType="num">
                                      <p:cBhvr>
                                        <p:cTn id="181" dur="500" fill="hold"/>
                                        <p:tgtEl>
                                          <p:spTgt spid="138278"/>
                                        </p:tgtEl>
                                        <p:attrNameLst>
                                          <p:attrName>ppt_w</p:attrName>
                                        </p:attrNameLst>
                                      </p:cBhvr>
                                      <p:tavLst>
                                        <p:tav tm="0">
                                          <p:val>
                                            <p:fltVal val="0"/>
                                          </p:val>
                                        </p:tav>
                                        <p:tav tm="100000">
                                          <p:val>
                                            <p:strVal val="#ppt_w"/>
                                          </p:val>
                                        </p:tav>
                                      </p:tavLst>
                                    </p:anim>
                                    <p:anim calcmode="lin" valueType="num">
                                      <p:cBhvr>
                                        <p:cTn id="182" dur="500" fill="hold"/>
                                        <p:tgtEl>
                                          <p:spTgt spid="138278"/>
                                        </p:tgtEl>
                                        <p:attrNameLst>
                                          <p:attrName>ppt_h</p:attrName>
                                        </p:attrNameLst>
                                      </p:cBhvr>
                                      <p:tavLst>
                                        <p:tav tm="0">
                                          <p:val>
                                            <p:fltVal val="0"/>
                                          </p:val>
                                        </p:tav>
                                        <p:tav tm="100000">
                                          <p:val>
                                            <p:strVal val="#ppt_h"/>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3" presetClass="entr" presetSubtype="16" fill="hold" nodeType="clickEffect">
                                  <p:stCondLst>
                                    <p:cond delay="0"/>
                                  </p:stCondLst>
                                  <p:childTnLst>
                                    <p:set>
                                      <p:cBhvr>
                                        <p:cTn id="186" dur="1" fill="hold">
                                          <p:stCondLst>
                                            <p:cond delay="0"/>
                                          </p:stCondLst>
                                        </p:cTn>
                                        <p:tgtEl>
                                          <p:spTgt spid="138271"/>
                                        </p:tgtEl>
                                        <p:attrNameLst>
                                          <p:attrName>style.visibility</p:attrName>
                                        </p:attrNameLst>
                                      </p:cBhvr>
                                      <p:to>
                                        <p:strVal val="visible"/>
                                      </p:to>
                                    </p:set>
                                    <p:anim calcmode="lin" valueType="num">
                                      <p:cBhvr>
                                        <p:cTn id="187" dur="500" fill="hold"/>
                                        <p:tgtEl>
                                          <p:spTgt spid="138271"/>
                                        </p:tgtEl>
                                        <p:attrNameLst>
                                          <p:attrName>ppt_w</p:attrName>
                                        </p:attrNameLst>
                                      </p:cBhvr>
                                      <p:tavLst>
                                        <p:tav tm="0">
                                          <p:val>
                                            <p:fltVal val="0"/>
                                          </p:val>
                                        </p:tav>
                                        <p:tav tm="100000">
                                          <p:val>
                                            <p:strVal val="#ppt_w"/>
                                          </p:val>
                                        </p:tav>
                                      </p:tavLst>
                                    </p:anim>
                                    <p:anim calcmode="lin" valueType="num">
                                      <p:cBhvr>
                                        <p:cTn id="188" dur="500" fill="hold"/>
                                        <p:tgtEl>
                                          <p:spTgt spid="138271"/>
                                        </p:tgtEl>
                                        <p:attrNameLst>
                                          <p:attrName>ppt_h</p:attrName>
                                        </p:attrNameLst>
                                      </p:cBhvr>
                                      <p:tavLst>
                                        <p:tav tm="0">
                                          <p:val>
                                            <p:fltVal val="0"/>
                                          </p:val>
                                        </p:tav>
                                        <p:tav tm="100000">
                                          <p:val>
                                            <p:strVal val="#ppt_h"/>
                                          </p:val>
                                        </p:tav>
                                      </p:tavLst>
                                    </p:anim>
                                  </p:childTnLst>
                                </p:cTn>
                              </p:par>
                            </p:childTnLst>
                          </p:cTn>
                        </p:par>
                        <p:par>
                          <p:cTn id="189" fill="hold" nodeType="afterGroup">
                            <p:stCondLst>
                              <p:cond delay="500"/>
                            </p:stCondLst>
                            <p:childTnLst>
                              <p:par>
                                <p:cTn id="190" presetID="23" presetClass="entr" presetSubtype="16" fill="hold" grpId="0" nodeType="afterEffect">
                                  <p:stCondLst>
                                    <p:cond delay="0"/>
                                  </p:stCondLst>
                                  <p:childTnLst>
                                    <p:set>
                                      <p:cBhvr>
                                        <p:cTn id="191" dur="1" fill="hold">
                                          <p:stCondLst>
                                            <p:cond delay="0"/>
                                          </p:stCondLst>
                                        </p:cTn>
                                        <p:tgtEl>
                                          <p:spTgt spid="138277"/>
                                        </p:tgtEl>
                                        <p:attrNameLst>
                                          <p:attrName>style.visibility</p:attrName>
                                        </p:attrNameLst>
                                      </p:cBhvr>
                                      <p:to>
                                        <p:strVal val="visible"/>
                                      </p:to>
                                    </p:set>
                                    <p:anim calcmode="lin" valueType="num">
                                      <p:cBhvr>
                                        <p:cTn id="192" dur="500" fill="hold"/>
                                        <p:tgtEl>
                                          <p:spTgt spid="138277"/>
                                        </p:tgtEl>
                                        <p:attrNameLst>
                                          <p:attrName>ppt_w</p:attrName>
                                        </p:attrNameLst>
                                      </p:cBhvr>
                                      <p:tavLst>
                                        <p:tav tm="0">
                                          <p:val>
                                            <p:fltVal val="0"/>
                                          </p:val>
                                        </p:tav>
                                        <p:tav tm="100000">
                                          <p:val>
                                            <p:strVal val="#ppt_w"/>
                                          </p:val>
                                        </p:tav>
                                      </p:tavLst>
                                    </p:anim>
                                    <p:anim calcmode="lin" valueType="num">
                                      <p:cBhvr>
                                        <p:cTn id="193" dur="500" fill="hold"/>
                                        <p:tgtEl>
                                          <p:spTgt spid="138277"/>
                                        </p:tgtEl>
                                        <p:attrNameLst>
                                          <p:attrName>ppt_h</p:attrName>
                                        </p:attrNameLst>
                                      </p:cBhvr>
                                      <p:tavLst>
                                        <p:tav tm="0">
                                          <p:val>
                                            <p:fltVal val="0"/>
                                          </p:val>
                                        </p:tav>
                                        <p:tav tm="100000">
                                          <p:val>
                                            <p:strVal val="#ppt_h"/>
                                          </p:val>
                                        </p:tav>
                                      </p:tavLst>
                                    </p:anim>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3" presetClass="entr" presetSubtype="16" fill="hold" nodeType="clickEffect">
                                  <p:stCondLst>
                                    <p:cond delay="0"/>
                                  </p:stCondLst>
                                  <p:childTnLst>
                                    <p:set>
                                      <p:cBhvr>
                                        <p:cTn id="197" dur="1" fill="hold">
                                          <p:stCondLst>
                                            <p:cond delay="0"/>
                                          </p:stCondLst>
                                        </p:cTn>
                                        <p:tgtEl>
                                          <p:spTgt spid="138272"/>
                                        </p:tgtEl>
                                        <p:attrNameLst>
                                          <p:attrName>style.visibility</p:attrName>
                                        </p:attrNameLst>
                                      </p:cBhvr>
                                      <p:to>
                                        <p:strVal val="visible"/>
                                      </p:to>
                                    </p:set>
                                    <p:anim calcmode="lin" valueType="num">
                                      <p:cBhvr>
                                        <p:cTn id="198" dur="500" fill="hold"/>
                                        <p:tgtEl>
                                          <p:spTgt spid="138272"/>
                                        </p:tgtEl>
                                        <p:attrNameLst>
                                          <p:attrName>ppt_w</p:attrName>
                                        </p:attrNameLst>
                                      </p:cBhvr>
                                      <p:tavLst>
                                        <p:tav tm="0">
                                          <p:val>
                                            <p:fltVal val="0"/>
                                          </p:val>
                                        </p:tav>
                                        <p:tav tm="100000">
                                          <p:val>
                                            <p:strVal val="#ppt_w"/>
                                          </p:val>
                                        </p:tav>
                                      </p:tavLst>
                                    </p:anim>
                                    <p:anim calcmode="lin" valueType="num">
                                      <p:cBhvr>
                                        <p:cTn id="199" dur="500" fill="hold"/>
                                        <p:tgtEl>
                                          <p:spTgt spid="138272"/>
                                        </p:tgtEl>
                                        <p:attrNameLst>
                                          <p:attrName>ppt_h</p:attrName>
                                        </p:attrNameLst>
                                      </p:cBhvr>
                                      <p:tavLst>
                                        <p:tav tm="0">
                                          <p:val>
                                            <p:fltVal val="0"/>
                                          </p:val>
                                        </p:tav>
                                        <p:tav tm="100000">
                                          <p:val>
                                            <p:strVal val="#ppt_h"/>
                                          </p:val>
                                        </p:tav>
                                      </p:tavLst>
                                    </p:anim>
                                  </p:childTnLst>
                                </p:cTn>
                              </p:par>
                            </p:childTnLst>
                          </p:cTn>
                        </p:par>
                        <p:par>
                          <p:cTn id="200" fill="hold" nodeType="afterGroup">
                            <p:stCondLst>
                              <p:cond delay="500"/>
                            </p:stCondLst>
                            <p:childTnLst>
                              <p:par>
                                <p:cTn id="201" presetID="23" presetClass="entr" presetSubtype="16" fill="hold" grpId="0" nodeType="afterEffect">
                                  <p:stCondLst>
                                    <p:cond delay="0"/>
                                  </p:stCondLst>
                                  <p:childTnLst>
                                    <p:set>
                                      <p:cBhvr>
                                        <p:cTn id="202" dur="1" fill="hold">
                                          <p:stCondLst>
                                            <p:cond delay="0"/>
                                          </p:stCondLst>
                                        </p:cTn>
                                        <p:tgtEl>
                                          <p:spTgt spid="138276"/>
                                        </p:tgtEl>
                                        <p:attrNameLst>
                                          <p:attrName>style.visibility</p:attrName>
                                        </p:attrNameLst>
                                      </p:cBhvr>
                                      <p:to>
                                        <p:strVal val="visible"/>
                                      </p:to>
                                    </p:set>
                                    <p:anim calcmode="lin" valueType="num">
                                      <p:cBhvr>
                                        <p:cTn id="203" dur="500" fill="hold"/>
                                        <p:tgtEl>
                                          <p:spTgt spid="138276"/>
                                        </p:tgtEl>
                                        <p:attrNameLst>
                                          <p:attrName>ppt_w</p:attrName>
                                        </p:attrNameLst>
                                      </p:cBhvr>
                                      <p:tavLst>
                                        <p:tav tm="0">
                                          <p:val>
                                            <p:fltVal val="0"/>
                                          </p:val>
                                        </p:tav>
                                        <p:tav tm="100000">
                                          <p:val>
                                            <p:strVal val="#ppt_w"/>
                                          </p:val>
                                        </p:tav>
                                      </p:tavLst>
                                    </p:anim>
                                    <p:anim calcmode="lin" valueType="num">
                                      <p:cBhvr>
                                        <p:cTn id="204" dur="500" fill="hold"/>
                                        <p:tgtEl>
                                          <p:spTgt spid="138276"/>
                                        </p:tgtEl>
                                        <p:attrNameLst>
                                          <p:attrName>ppt_h</p:attrName>
                                        </p:attrNameLst>
                                      </p:cBhvr>
                                      <p:tavLst>
                                        <p:tav tm="0">
                                          <p:val>
                                            <p:fltVal val="0"/>
                                          </p:val>
                                        </p:tav>
                                        <p:tav tm="100000">
                                          <p:val>
                                            <p:strVal val="#ppt_h"/>
                                          </p:val>
                                        </p:tav>
                                      </p:tavLst>
                                    </p:anim>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9" presetClass="entr" presetSubtype="0" accel="100000" fill="hold" nodeType="clickEffect">
                                  <p:stCondLst>
                                    <p:cond delay="0"/>
                                  </p:stCondLst>
                                  <p:childTnLst>
                                    <p:set>
                                      <p:cBhvr>
                                        <p:cTn id="208" dur="1" fill="hold">
                                          <p:stCondLst>
                                            <p:cond delay="0"/>
                                          </p:stCondLst>
                                        </p:cTn>
                                        <p:tgtEl>
                                          <p:spTgt spid="138273"/>
                                        </p:tgtEl>
                                        <p:attrNameLst>
                                          <p:attrName>style.visibility</p:attrName>
                                        </p:attrNameLst>
                                      </p:cBhvr>
                                      <p:to>
                                        <p:strVal val="visible"/>
                                      </p:to>
                                    </p:set>
                                    <p:anim calcmode="lin" valueType="num">
                                      <p:cBhvr>
                                        <p:cTn id="209" dur="500" fill="hold"/>
                                        <p:tgtEl>
                                          <p:spTgt spid="138273"/>
                                        </p:tgtEl>
                                        <p:attrNameLst>
                                          <p:attrName>ppt_h</p:attrName>
                                        </p:attrNameLst>
                                      </p:cBhvr>
                                      <p:tavLst>
                                        <p:tav tm="0">
                                          <p:val>
                                            <p:strVal val="#ppt_h/20"/>
                                          </p:val>
                                        </p:tav>
                                        <p:tav tm="50000">
                                          <p:val>
                                            <p:strVal val="#ppt_h/20"/>
                                          </p:val>
                                        </p:tav>
                                        <p:tav tm="100000">
                                          <p:val>
                                            <p:strVal val="#ppt_h"/>
                                          </p:val>
                                        </p:tav>
                                      </p:tavLst>
                                    </p:anim>
                                    <p:anim calcmode="lin" valueType="num">
                                      <p:cBhvr>
                                        <p:cTn id="210" dur="500" fill="hold"/>
                                        <p:tgtEl>
                                          <p:spTgt spid="138273"/>
                                        </p:tgtEl>
                                        <p:attrNameLst>
                                          <p:attrName>ppt_w</p:attrName>
                                        </p:attrNameLst>
                                      </p:cBhvr>
                                      <p:tavLst>
                                        <p:tav tm="0">
                                          <p:val>
                                            <p:strVal val="#ppt_w+.3"/>
                                          </p:val>
                                        </p:tav>
                                        <p:tav tm="50000">
                                          <p:val>
                                            <p:strVal val="#ppt_w+.3"/>
                                          </p:val>
                                        </p:tav>
                                        <p:tav tm="100000">
                                          <p:val>
                                            <p:strVal val="#ppt_w"/>
                                          </p:val>
                                        </p:tav>
                                      </p:tavLst>
                                    </p:anim>
                                    <p:anim calcmode="lin" valueType="num">
                                      <p:cBhvr>
                                        <p:cTn id="211" dur="500" fill="hold"/>
                                        <p:tgtEl>
                                          <p:spTgt spid="138273"/>
                                        </p:tgtEl>
                                        <p:attrNameLst>
                                          <p:attrName>ppt_x</p:attrName>
                                        </p:attrNameLst>
                                      </p:cBhvr>
                                      <p:tavLst>
                                        <p:tav tm="0">
                                          <p:val>
                                            <p:strVal val="#ppt_x-.3"/>
                                          </p:val>
                                        </p:tav>
                                        <p:tav tm="50000">
                                          <p:val>
                                            <p:strVal val="#ppt_x"/>
                                          </p:val>
                                        </p:tav>
                                        <p:tav tm="100000">
                                          <p:val>
                                            <p:strVal val="#ppt_x"/>
                                          </p:val>
                                        </p:tav>
                                      </p:tavLst>
                                    </p:anim>
                                    <p:anim calcmode="lin" valueType="num">
                                      <p:cBhvr>
                                        <p:cTn id="212" dur="500" fill="hold"/>
                                        <p:tgtEl>
                                          <p:spTgt spid="138273"/>
                                        </p:tgtEl>
                                        <p:attrNameLst>
                                          <p:attrName>ppt_y</p:attrName>
                                        </p:attrNameLst>
                                      </p:cBhvr>
                                      <p:tavLst>
                                        <p:tav tm="0">
                                          <p:val>
                                            <p:strVal val="#ppt_y"/>
                                          </p:val>
                                        </p:tav>
                                        <p:tav tm="100000">
                                          <p:val>
                                            <p:strVal val="#ppt_y"/>
                                          </p:val>
                                        </p:tav>
                                      </p:tavLst>
                                    </p:anim>
                                  </p:childTnLst>
                                </p:cTn>
                              </p:par>
                            </p:childTnLst>
                          </p:cTn>
                        </p:par>
                        <p:par>
                          <p:cTn id="213" fill="hold" nodeType="afterGroup">
                            <p:stCondLst>
                              <p:cond delay="500"/>
                            </p:stCondLst>
                            <p:childTnLst>
                              <p:par>
                                <p:cTn id="214" presetID="39" presetClass="entr" presetSubtype="0" accel="100000" fill="hold" nodeType="afterEffect">
                                  <p:stCondLst>
                                    <p:cond delay="0"/>
                                  </p:stCondLst>
                                  <p:childTnLst>
                                    <p:set>
                                      <p:cBhvr>
                                        <p:cTn id="215" dur="1" fill="hold">
                                          <p:stCondLst>
                                            <p:cond delay="0"/>
                                          </p:stCondLst>
                                        </p:cTn>
                                        <p:tgtEl>
                                          <p:spTgt spid="138274"/>
                                        </p:tgtEl>
                                        <p:attrNameLst>
                                          <p:attrName>style.visibility</p:attrName>
                                        </p:attrNameLst>
                                      </p:cBhvr>
                                      <p:to>
                                        <p:strVal val="visible"/>
                                      </p:to>
                                    </p:set>
                                    <p:anim calcmode="lin" valueType="num">
                                      <p:cBhvr>
                                        <p:cTn id="216" dur="500" fill="hold"/>
                                        <p:tgtEl>
                                          <p:spTgt spid="138274"/>
                                        </p:tgtEl>
                                        <p:attrNameLst>
                                          <p:attrName>ppt_h</p:attrName>
                                        </p:attrNameLst>
                                      </p:cBhvr>
                                      <p:tavLst>
                                        <p:tav tm="0">
                                          <p:val>
                                            <p:strVal val="#ppt_h/20"/>
                                          </p:val>
                                        </p:tav>
                                        <p:tav tm="50000">
                                          <p:val>
                                            <p:strVal val="#ppt_h/20"/>
                                          </p:val>
                                        </p:tav>
                                        <p:tav tm="100000">
                                          <p:val>
                                            <p:strVal val="#ppt_h"/>
                                          </p:val>
                                        </p:tav>
                                      </p:tavLst>
                                    </p:anim>
                                    <p:anim calcmode="lin" valueType="num">
                                      <p:cBhvr>
                                        <p:cTn id="217" dur="500" fill="hold"/>
                                        <p:tgtEl>
                                          <p:spTgt spid="138274"/>
                                        </p:tgtEl>
                                        <p:attrNameLst>
                                          <p:attrName>ppt_w</p:attrName>
                                        </p:attrNameLst>
                                      </p:cBhvr>
                                      <p:tavLst>
                                        <p:tav tm="0">
                                          <p:val>
                                            <p:strVal val="#ppt_w+.3"/>
                                          </p:val>
                                        </p:tav>
                                        <p:tav tm="50000">
                                          <p:val>
                                            <p:strVal val="#ppt_w+.3"/>
                                          </p:val>
                                        </p:tav>
                                        <p:tav tm="100000">
                                          <p:val>
                                            <p:strVal val="#ppt_w"/>
                                          </p:val>
                                        </p:tav>
                                      </p:tavLst>
                                    </p:anim>
                                    <p:anim calcmode="lin" valueType="num">
                                      <p:cBhvr>
                                        <p:cTn id="218" dur="500" fill="hold"/>
                                        <p:tgtEl>
                                          <p:spTgt spid="138274"/>
                                        </p:tgtEl>
                                        <p:attrNameLst>
                                          <p:attrName>ppt_x</p:attrName>
                                        </p:attrNameLst>
                                      </p:cBhvr>
                                      <p:tavLst>
                                        <p:tav tm="0">
                                          <p:val>
                                            <p:strVal val="#ppt_x-.3"/>
                                          </p:val>
                                        </p:tav>
                                        <p:tav tm="50000">
                                          <p:val>
                                            <p:strVal val="#ppt_x"/>
                                          </p:val>
                                        </p:tav>
                                        <p:tav tm="100000">
                                          <p:val>
                                            <p:strVal val="#ppt_x"/>
                                          </p:val>
                                        </p:tav>
                                      </p:tavLst>
                                    </p:anim>
                                    <p:anim calcmode="lin" valueType="num">
                                      <p:cBhvr>
                                        <p:cTn id="219" dur="500" fill="hold"/>
                                        <p:tgtEl>
                                          <p:spTgt spid="138274"/>
                                        </p:tgtEl>
                                        <p:attrNameLst>
                                          <p:attrName>ppt_y</p:attrName>
                                        </p:attrNameLst>
                                      </p:cBhvr>
                                      <p:tavLst>
                                        <p:tav tm="0">
                                          <p:val>
                                            <p:strVal val="#ppt_y"/>
                                          </p:val>
                                        </p:tav>
                                        <p:tav tm="100000">
                                          <p:val>
                                            <p:strVal val="#ppt_y"/>
                                          </p:val>
                                        </p:tav>
                                      </p:tavLst>
                                    </p:anim>
                                  </p:childTnLst>
                                </p:cTn>
                              </p:par>
                            </p:childTnLst>
                          </p:cTn>
                        </p:par>
                        <p:par>
                          <p:cTn id="220" fill="hold" nodeType="afterGroup">
                            <p:stCondLst>
                              <p:cond delay="1000"/>
                            </p:stCondLst>
                            <p:childTnLst>
                              <p:par>
                                <p:cTn id="221" presetID="23" presetClass="entr" presetSubtype="16" fill="hold" grpId="0" nodeType="afterEffect">
                                  <p:stCondLst>
                                    <p:cond delay="0"/>
                                  </p:stCondLst>
                                  <p:childTnLst>
                                    <p:set>
                                      <p:cBhvr>
                                        <p:cTn id="222" dur="1" fill="hold">
                                          <p:stCondLst>
                                            <p:cond delay="0"/>
                                          </p:stCondLst>
                                        </p:cTn>
                                        <p:tgtEl>
                                          <p:spTgt spid="138282"/>
                                        </p:tgtEl>
                                        <p:attrNameLst>
                                          <p:attrName>style.visibility</p:attrName>
                                        </p:attrNameLst>
                                      </p:cBhvr>
                                      <p:to>
                                        <p:strVal val="visible"/>
                                      </p:to>
                                    </p:set>
                                    <p:anim calcmode="lin" valueType="num">
                                      <p:cBhvr>
                                        <p:cTn id="223" dur="500" fill="hold"/>
                                        <p:tgtEl>
                                          <p:spTgt spid="138282"/>
                                        </p:tgtEl>
                                        <p:attrNameLst>
                                          <p:attrName>ppt_w</p:attrName>
                                        </p:attrNameLst>
                                      </p:cBhvr>
                                      <p:tavLst>
                                        <p:tav tm="0">
                                          <p:val>
                                            <p:fltVal val="0"/>
                                          </p:val>
                                        </p:tav>
                                        <p:tav tm="100000">
                                          <p:val>
                                            <p:strVal val="#ppt_w"/>
                                          </p:val>
                                        </p:tav>
                                      </p:tavLst>
                                    </p:anim>
                                    <p:anim calcmode="lin" valueType="num">
                                      <p:cBhvr>
                                        <p:cTn id="224" dur="500" fill="hold"/>
                                        <p:tgtEl>
                                          <p:spTgt spid="138282"/>
                                        </p:tgtEl>
                                        <p:attrNameLst>
                                          <p:attrName>ppt_h</p:attrName>
                                        </p:attrNameLst>
                                      </p:cBhvr>
                                      <p:tavLst>
                                        <p:tav tm="0">
                                          <p:val>
                                            <p:fltVal val="0"/>
                                          </p:val>
                                        </p:tav>
                                        <p:tav tm="100000">
                                          <p:val>
                                            <p:strVal val="#ppt_h"/>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3" presetClass="entr" presetSubtype="10" fill="hold" nodeType="clickEffect">
                                  <p:stCondLst>
                                    <p:cond delay="0"/>
                                  </p:stCondLst>
                                  <p:childTnLst>
                                    <p:set>
                                      <p:cBhvr>
                                        <p:cTn id="228" dur="1" fill="hold">
                                          <p:stCondLst>
                                            <p:cond delay="0"/>
                                          </p:stCondLst>
                                        </p:cTn>
                                        <p:tgtEl>
                                          <p:spTgt spid="138275"/>
                                        </p:tgtEl>
                                        <p:attrNameLst>
                                          <p:attrName>style.visibility</p:attrName>
                                        </p:attrNameLst>
                                      </p:cBhvr>
                                      <p:to>
                                        <p:strVal val="visible"/>
                                      </p:to>
                                    </p:set>
                                    <p:animEffect transition="in" filter="blinds(horizontal)">
                                      <p:cBhvr>
                                        <p:cTn id="229" dur="500"/>
                                        <p:tgtEl>
                                          <p:spTgt spid="138275"/>
                                        </p:tgtEl>
                                      </p:cBhvr>
                                    </p:animEffect>
                                  </p:childTnLst>
                                </p:cTn>
                              </p:par>
                            </p:childTnLst>
                          </p:cTn>
                        </p:par>
                        <p:par>
                          <p:cTn id="230" fill="hold" nodeType="afterGroup">
                            <p:stCondLst>
                              <p:cond delay="500"/>
                            </p:stCondLst>
                            <p:childTnLst>
                              <p:par>
                                <p:cTn id="231" presetID="23" presetClass="entr" presetSubtype="16" fill="hold" grpId="0" nodeType="afterEffect">
                                  <p:stCondLst>
                                    <p:cond delay="0"/>
                                  </p:stCondLst>
                                  <p:childTnLst>
                                    <p:set>
                                      <p:cBhvr>
                                        <p:cTn id="232" dur="1" fill="hold">
                                          <p:stCondLst>
                                            <p:cond delay="0"/>
                                          </p:stCondLst>
                                        </p:cTn>
                                        <p:tgtEl>
                                          <p:spTgt spid="138256"/>
                                        </p:tgtEl>
                                        <p:attrNameLst>
                                          <p:attrName>style.visibility</p:attrName>
                                        </p:attrNameLst>
                                      </p:cBhvr>
                                      <p:to>
                                        <p:strVal val="visible"/>
                                      </p:to>
                                    </p:set>
                                    <p:anim calcmode="lin" valueType="num">
                                      <p:cBhvr>
                                        <p:cTn id="233" dur="500" fill="hold"/>
                                        <p:tgtEl>
                                          <p:spTgt spid="138256"/>
                                        </p:tgtEl>
                                        <p:attrNameLst>
                                          <p:attrName>ppt_w</p:attrName>
                                        </p:attrNameLst>
                                      </p:cBhvr>
                                      <p:tavLst>
                                        <p:tav tm="0">
                                          <p:val>
                                            <p:fltVal val="0"/>
                                          </p:val>
                                        </p:tav>
                                        <p:tav tm="100000">
                                          <p:val>
                                            <p:strVal val="#ppt_w"/>
                                          </p:val>
                                        </p:tav>
                                      </p:tavLst>
                                    </p:anim>
                                    <p:anim calcmode="lin" valueType="num">
                                      <p:cBhvr>
                                        <p:cTn id="234" dur="500" fill="hold"/>
                                        <p:tgtEl>
                                          <p:spTgt spid="138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8" grpId="0"/>
      <p:bldP spid="138250" grpId="0"/>
      <p:bldP spid="138251" grpId="0"/>
      <p:bldP spid="138252" grpId="0"/>
      <p:bldP spid="138253" grpId="0"/>
      <p:bldP spid="138254" grpId="0"/>
      <p:bldP spid="138256" grpId="0"/>
      <p:bldP spid="138262" grpId="0"/>
      <p:bldP spid="138263" grpId="0"/>
      <p:bldP spid="138264" grpId="0"/>
      <p:bldP spid="138265" grpId="0"/>
      <p:bldP spid="138268" grpId="0"/>
      <p:bldP spid="138276" grpId="0"/>
      <p:bldP spid="138277" grpId="0"/>
      <p:bldP spid="138278" grpId="0"/>
      <p:bldP spid="138279" grpId="0"/>
      <p:bldP spid="138280" grpId="0"/>
      <p:bldP spid="138281" grpId="0"/>
      <p:bldP spid="138282"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107504" y="1522611"/>
                <a:ext cx="8640960" cy="4388842"/>
              </a:xfrm>
              <a:prstGeom prst="rect">
                <a:avLst/>
              </a:prstGeom>
            </p:spPr>
            <p:txBody>
              <a:bodyPr>
                <a:noAutofit/>
              </a:bodyPr>
              <a:lstStyle/>
              <a:p>
                <a:pPr algn="just">
                  <a:spcBef>
                    <a:spcPts val="0"/>
                  </a:spcBef>
                  <a:spcAft>
                    <a:spcPts val="600"/>
                  </a:spcAft>
                  <a:buClr>
                    <a:schemeClr val="tx1"/>
                  </a:buClr>
                  <a:buSzPct val="120000"/>
                </a:pPr>
                <a:r>
                  <a:rPr lang="cs-CZ" sz="2000" dirty="0">
                    <a:solidFill>
                      <a:srgbClr val="000000"/>
                    </a:solidFill>
                    <a:latin typeface="Calibri" panose="020F0502020204030204" pitchFamily="34" charset="0"/>
                    <a:cs typeface="Calibri" panose="020F0502020204030204" pitchFamily="34" charset="0"/>
                  </a:rPr>
                  <a:t>Vycházíme z podmínky rovnováhy v ekonomice: </a:t>
                </a:r>
                <a:r>
                  <a:rPr lang="cs-CZ" sz="2000" b="1" dirty="0">
                    <a:solidFill>
                      <a:srgbClr val="307871"/>
                    </a:solidFill>
                    <a:latin typeface="Calibri" panose="020F0502020204030204" pitchFamily="34" charset="0"/>
                    <a:cs typeface="Calibri" panose="020F0502020204030204" pitchFamily="34" charset="0"/>
                  </a:rPr>
                  <a:t>AD = Y, </a:t>
                </a:r>
                <a:r>
                  <a:rPr lang="cs-CZ" sz="1600" dirty="0">
                    <a:solidFill>
                      <a:srgbClr val="000000"/>
                    </a:solidFill>
                    <a:latin typeface="Calibri" panose="020F0502020204030204" pitchFamily="34" charset="0"/>
                    <a:cs typeface="Calibri" panose="020F0502020204030204" pitchFamily="34" charset="0"/>
                  </a:rPr>
                  <a:t>potom</a:t>
                </a:r>
              </a:p>
              <a:p>
                <a:pPr marL="0" indent="0" algn="ctr">
                  <a:spcBef>
                    <a:spcPts val="0"/>
                  </a:spcBef>
                  <a:spcAft>
                    <a:spcPts val="600"/>
                  </a:spcAft>
                  <a:buClr>
                    <a:srgbClr val="307871"/>
                  </a:buClr>
                  <a:buSzPct val="120000"/>
                  <a:buNone/>
                </a:pPr>
                <a:r>
                  <a:rPr lang="cs-CZ" sz="2000" b="1" dirty="0" smtClean="0">
                    <a:solidFill>
                      <a:srgbClr val="C00000"/>
                    </a:solidFill>
                    <a:latin typeface="Calibri" panose="020F0502020204030204" pitchFamily="34" charset="0"/>
                    <a:cs typeface="Calibri" panose="020F0502020204030204" pitchFamily="34" charset="0"/>
                  </a:rPr>
                  <a:t>AD=A</a:t>
                </a:r>
                <a:r>
                  <a:rPr lang="cs-CZ" sz="2000" b="1" dirty="0">
                    <a:solidFill>
                      <a:srgbClr val="C00000"/>
                    </a:solidFill>
                    <a:latin typeface="Calibri" panose="020F0502020204030204" pitchFamily="34" charset="0"/>
                    <a:cs typeface="Calibri" panose="020F0502020204030204" pitchFamily="34" charset="0"/>
                  </a:rPr>
                  <a:t>+ c*(1 - t)*Y</a:t>
                </a:r>
              </a:p>
              <a:p>
                <a:pPr marL="0" indent="0" algn="ctr">
                  <a:spcBef>
                    <a:spcPts val="0"/>
                  </a:spcBef>
                  <a:spcAft>
                    <a:spcPts val="600"/>
                  </a:spcAft>
                  <a:buClr>
                    <a:srgbClr val="307871"/>
                  </a:buClr>
                  <a:buSzPct val="120000"/>
                  <a:buNone/>
                </a:pPr>
                <a:r>
                  <a:rPr lang="cs-CZ" sz="2000" b="1" dirty="0">
                    <a:solidFill>
                      <a:srgbClr val="C00000"/>
                    </a:solidFill>
                    <a:latin typeface="Calibri" panose="020F0502020204030204" pitchFamily="34" charset="0"/>
                    <a:cs typeface="Calibri" panose="020F0502020204030204" pitchFamily="34" charset="0"/>
                  </a:rPr>
                  <a:t>Y = c(1-t)Y+A</a:t>
                </a:r>
              </a:p>
              <a:p>
                <a:pPr marL="0" indent="0" algn="ctr">
                  <a:spcBef>
                    <a:spcPts val="0"/>
                  </a:spcBef>
                  <a:spcAft>
                    <a:spcPts val="600"/>
                  </a:spcAft>
                  <a:buClr>
                    <a:srgbClr val="307871"/>
                  </a:buClr>
                  <a:buSzPct val="120000"/>
                  <a:buNone/>
                </a:pPr>
                <a:r>
                  <a:rPr lang="cs-CZ" sz="2000" b="1" dirty="0">
                    <a:solidFill>
                      <a:srgbClr val="C00000"/>
                    </a:solidFill>
                    <a:latin typeface="Calibri" panose="020F0502020204030204" pitchFamily="34" charset="0"/>
                    <a:cs typeface="Calibri" panose="020F0502020204030204" pitchFamily="34" charset="0"/>
                  </a:rPr>
                  <a:t>Y – c*(1-t)*Y = A</a:t>
                </a:r>
              </a:p>
              <a:p>
                <a:pPr marL="0" indent="0" algn="ctr">
                  <a:spcBef>
                    <a:spcPts val="0"/>
                  </a:spcBef>
                  <a:spcAft>
                    <a:spcPts val="600"/>
                  </a:spcAft>
                  <a:buClr>
                    <a:srgbClr val="307871"/>
                  </a:buClr>
                  <a:buSzPct val="120000"/>
                  <a:buNone/>
                </a:pPr>
                <a:r>
                  <a:rPr lang="cs-CZ" sz="2000" b="1" dirty="0">
                    <a:solidFill>
                      <a:srgbClr val="C00000"/>
                    </a:solidFill>
                    <a:latin typeface="Calibri" panose="020F0502020204030204" pitchFamily="34" charset="0"/>
                    <a:cs typeface="Calibri" panose="020F0502020204030204" pitchFamily="34" charset="0"/>
                  </a:rPr>
                  <a:t>Y = </a:t>
                </a:r>
                <a14:m>
                  <m:oMath xmlns:m="http://schemas.openxmlformats.org/officeDocument/2006/math">
                    <m:f>
                      <m:fPr>
                        <m:ctrlPr>
                          <a:rPr lang="cs-CZ" sz="2000" b="1" i="1">
                            <a:solidFill>
                              <a:srgbClr val="C00000"/>
                            </a:solidFill>
                            <a:latin typeface="Cambria Math" panose="02040503050406030204" pitchFamily="18" charset="0"/>
                          </a:rPr>
                        </m:ctrlPr>
                      </m:fPr>
                      <m:num>
                        <m:r>
                          <a:rPr lang="cs-CZ" sz="2000" b="1">
                            <a:solidFill>
                              <a:srgbClr val="C00000"/>
                            </a:solidFill>
                            <a:latin typeface="Cambria Math" panose="02040503050406030204" pitchFamily="18" charset="0"/>
                          </a:rPr>
                          <m:t>𝟏</m:t>
                        </m:r>
                      </m:num>
                      <m:den>
                        <m:r>
                          <a:rPr lang="cs-CZ" sz="2000" b="1">
                            <a:solidFill>
                              <a:srgbClr val="C00000"/>
                            </a:solidFill>
                            <a:latin typeface="Cambria Math" panose="02040503050406030204" pitchFamily="18" charset="0"/>
                          </a:rPr>
                          <m:t>𝟏</m:t>
                        </m:r>
                        <m:r>
                          <a:rPr lang="cs-CZ" sz="2000" b="1">
                            <a:solidFill>
                              <a:srgbClr val="C00000"/>
                            </a:solidFill>
                            <a:latin typeface="Cambria Math" panose="02040503050406030204" pitchFamily="18" charset="0"/>
                          </a:rPr>
                          <m:t>−</m:t>
                        </m:r>
                        <m:r>
                          <a:rPr lang="cs-CZ" sz="2000" b="1">
                            <a:solidFill>
                              <a:srgbClr val="C00000"/>
                            </a:solidFill>
                            <a:latin typeface="Cambria Math" panose="02040503050406030204" pitchFamily="18" charset="0"/>
                          </a:rPr>
                          <m:t>𝒄</m:t>
                        </m:r>
                        <m:r>
                          <a:rPr lang="cs-CZ" sz="2000" b="1">
                            <a:solidFill>
                              <a:srgbClr val="C00000"/>
                            </a:solidFill>
                            <a:latin typeface="Cambria Math" panose="02040503050406030204" pitchFamily="18" charset="0"/>
                          </a:rPr>
                          <m:t> ∗(</m:t>
                        </m:r>
                        <m:r>
                          <a:rPr lang="cs-CZ" sz="2000" b="1">
                            <a:solidFill>
                              <a:srgbClr val="C00000"/>
                            </a:solidFill>
                            <a:latin typeface="Cambria Math" panose="02040503050406030204" pitchFamily="18" charset="0"/>
                          </a:rPr>
                          <m:t>𝟏</m:t>
                        </m:r>
                        <m:r>
                          <a:rPr lang="cs-CZ" sz="2000" b="1">
                            <a:solidFill>
                              <a:srgbClr val="C00000"/>
                            </a:solidFill>
                            <a:latin typeface="Cambria Math" panose="02040503050406030204" pitchFamily="18" charset="0"/>
                          </a:rPr>
                          <m:t>−</m:t>
                        </m:r>
                        <m:r>
                          <a:rPr lang="cs-CZ" sz="2000" b="1">
                            <a:solidFill>
                              <a:srgbClr val="C00000"/>
                            </a:solidFill>
                            <a:latin typeface="Cambria Math" panose="02040503050406030204" pitchFamily="18" charset="0"/>
                          </a:rPr>
                          <m:t>𝒕</m:t>
                        </m:r>
                        <m:r>
                          <a:rPr lang="cs-CZ" sz="2000" b="1">
                            <a:solidFill>
                              <a:srgbClr val="C00000"/>
                            </a:solidFill>
                            <a:latin typeface="Cambria Math" panose="02040503050406030204" pitchFamily="18" charset="0"/>
                          </a:rPr>
                          <m:t>)</m:t>
                        </m:r>
                      </m:den>
                    </m:f>
                    <m:r>
                      <a:rPr lang="cs-CZ" sz="2000" b="1">
                        <a:solidFill>
                          <a:srgbClr val="C00000"/>
                        </a:solidFill>
                        <a:latin typeface="Cambria Math" panose="02040503050406030204" pitchFamily="18" charset="0"/>
                      </a:rPr>
                      <m:t>∗</m:t>
                    </m:r>
                    <m:r>
                      <a:rPr lang="cs-CZ" sz="2000" b="1">
                        <a:solidFill>
                          <a:srgbClr val="C00000"/>
                        </a:solidFill>
                        <a:latin typeface="Cambria Math" panose="02040503050406030204" pitchFamily="18" charset="0"/>
                      </a:rPr>
                      <m:t>𝐀</m:t>
                    </m:r>
                  </m:oMath>
                </a14:m>
                <a:endParaRPr lang="es-ES" sz="2000" b="1" dirty="0">
                  <a:solidFill>
                    <a:srgbClr val="C00000"/>
                  </a:solidFill>
                  <a:latin typeface="Calibri" panose="020F0502020204030204" pitchFamily="34" charset="0"/>
                  <a:cs typeface="Calibri" panose="020F0502020204030204" pitchFamily="34" charset="0"/>
                </a:endParaRPr>
              </a:p>
              <a:p>
                <a:pPr algn="just">
                  <a:spcBef>
                    <a:spcPts val="1200"/>
                  </a:spcBef>
                  <a:spcAft>
                    <a:spcPts val="600"/>
                  </a:spcAft>
                  <a:buClr>
                    <a:schemeClr val="tx1"/>
                  </a:buClr>
                  <a:buSzPct val="120000"/>
                </a:pPr>
                <a:r>
                  <a:rPr lang="cs-CZ" sz="2000" dirty="0">
                    <a:solidFill>
                      <a:srgbClr val="000000"/>
                    </a:solidFill>
                    <a:latin typeface="Calibri" panose="020F0502020204030204" pitchFamily="34" charset="0"/>
                    <a:cs typeface="Calibri" panose="020F0502020204030204" pitchFamily="34" charset="0"/>
                  </a:rPr>
                  <a:t>POZOR!!! Investice nejsou autonomní proměnnou jako tomu bylo v případě modelu důchod-výdaje, ale (I = I</a:t>
                </a:r>
                <a:r>
                  <a:rPr lang="cs-CZ" sz="2000" baseline="-25000" dirty="0">
                    <a:solidFill>
                      <a:srgbClr val="000000"/>
                    </a:solidFill>
                    <a:latin typeface="Calibri" panose="020F0502020204030204" pitchFamily="34" charset="0"/>
                    <a:cs typeface="Calibri" panose="020F0502020204030204" pitchFamily="34" charset="0"/>
                  </a:rPr>
                  <a:t>A</a:t>
                </a:r>
                <a:r>
                  <a:rPr lang="cs-CZ" sz="2000" dirty="0">
                    <a:solidFill>
                      <a:srgbClr val="000000"/>
                    </a:solidFill>
                    <a:latin typeface="Calibri" panose="020F0502020204030204" pitchFamily="34" charset="0"/>
                    <a:cs typeface="Calibri" panose="020F0502020204030204" pitchFamily="34" charset="0"/>
                  </a:rPr>
                  <a:t>- </a:t>
                </a:r>
                <a:r>
                  <a:rPr lang="cs-CZ" sz="2000" dirty="0" err="1">
                    <a:solidFill>
                      <a:srgbClr val="000000"/>
                    </a:solidFill>
                    <a:latin typeface="Calibri" panose="020F0502020204030204" pitchFamily="34" charset="0"/>
                    <a:cs typeface="Calibri" panose="020F0502020204030204" pitchFamily="34" charset="0"/>
                  </a:rPr>
                  <a:t>bi</a:t>
                </a:r>
                <a:r>
                  <a:rPr lang="cs-CZ" sz="2000" dirty="0">
                    <a:solidFill>
                      <a:srgbClr val="000000"/>
                    </a:solidFill>
                    <a:latin typeface="Calibri" panose="020F0502020204030204" pitchFamily="34" charset="0"/>
                    <a:cs typeface="Calibri" panose="020F0502020204030204" pitchFamily="34" charset="0"/>
                  </a:rPr>
                  <a:t>). Potom rovnice rovnovážného důchodu v modelu IS-LM bude mít za této podmínky následující tvar: </a:t>
                </a:r>
              </a:p>
              <a:p>
                <a:pPr marL="0" indent="0" algn="ctr">
                  <a:spcBef>
                    <a:spcPts val="1200"/>
                  </a:spcBef>
                  <a:spcAft>
                    <a:spcPts val="600"/>
                  </a:spcAft>
                  <a:buClr>
                    <a:schemeClr val="tx1"/>
                  </a:buClr>
                  <a:buSzPct val="120000"/>
                  <a:buNone/>
                </a:pPr>
                <a:r>
                  <a:rPr lang="cs-CZ" sz="2000" b="1" dirty="0">
                    <a:solidFill>
                      <a:srgbClr val="C00000"/>
                    </a:solidFill>
                    <a:latin typeface="Calibri" panose="020F0502020204030204" pitchFamily="34" charset="0"/>
                    <a:cs typeface="Calibri" panose="020F0502020204030204" pitchFamily="34" charset="0"/>
                  </a:rPr>
                  <a:t>Y = </a:t>
                </a:r>
                <a:r>
                  <a:rPr lang="el-GR" sz="2000" b="1" dirty="0">
                    <a:solidFill>
                      <a:srgbClr val="C00000"/>
                    </a:solidFill>
                    <a:latin typeface="Calibri" panose="020F0502020204030204" pitchFamily="34" charset="0"/>
                    <a:cs typeface="Calibri" panose="020F0502020204030204" pitchFamily="34" charset="0"/>
                  </a:rPr>
                  <a:t>α</a:t>
                </a:r>
                <a:r>
                  <a:rPr lang="cs-CZ" sz="2000" b="1" baseline="-25000" dirty="0">
                    <a:solidFill>
                      <a:srgbClr val="C00000"/>
                    </a:solidFill>
                    <a:latin typeface="Calibri" panose="020F0502020204030204" pitchFamily="34" charset="0"/>
                    <a:cs typeface="Calibri" panose="020F0502020204030204" pitchFamily="34" charset="0"/>
                  </a:rPr>
                  <a:t>G</a:t>
                </a:r>
                <a:r>
                  <a:rPr lang="cs-CZ" sz="2000" b="1" dirty="0">
                    <a:solidFill>
                      <a:srgbClr val="C00000"/>
                    </a:solidFill>
                    <a:latin typeface="Calibri" panose="020F0502020204030204" pitchFamily="34" charset="0"/>
                    <a:cs typeface="Calibri" panose="020F0502020204030204" pitchFamily="34" charset="0"/>
                  </a:rPr>
                  <a:t>(A-</a:t>
                </a:r>
                <a:r>
                  <a:rPr lang="cs-CZ" sz="2000" b="1" dirty="0" err="1">
                    <a:solidFill>
                      <a:srgbClr val="C00000"/>
                    </a:solidFill>
                    <a:latin typeface="Calibri" panose="020F0502020204030204" pitchFamily="34" charset="0"/>
                    <a:cs typeface="Calibri" panose="020F0502020204030204" pitchFamily="34" charset="0"/>
                  </a:rPr>
                  <a:t>bi</a:t>
                </a:r>
                <a:r>
                  <a:rPr lang="cs-CZ" sz="2000" b="1" dirty="0">
                    <a:solidFill>
                      <a:srgbClr val="C00000"/>
                    </a:solidFill>
                    <a:latin typeface="Calibri" panose="020F0502020204030204" pitchFamily="34" charset="0"/>
                    <a:cs typeface="Calibri" panose="020F0502020204030204" pitchFamily="34" charset="0"/>
                  </a:rPr>
                  <a:t>)</a:t>
                </a:r>
              </a:p>
              <a:p>
                <a:pPr marL="0" indent="0" algn="just">
                  <a:spcBef>
                    <a:spcPts val="1200"/>
                  </a:spcBef>
                  <a:spcAft>
                    <a:spcPts val="600"/>
                  </a:spcAft>
                  <a:buClr>
                    <a:schemeClr val="tx1"/>
                  </a:buClr>
                  <a:buSzPct val="120000"/>
                  <a:buNone/>
                </a:pPr>
                <a:endParaRPr lang="cs-CZ" sz="2000" b="1" dirty="0">
                  <a:latin typeface="Calibri" panose="020F0502020204030204" pitchFamily="34" charset="0"/>
                  <a:cs typeface="Calibri" panose="020F0502020204030204" pitchFamily="34" charset="0"/>
                </a:endParaRPr>
              </a:p>
              <a:p>
                <a:pPr algn="just">
                  <a:spcBef>
                    <a:spcPts val="1200"/>
                  </a:spcBef>
                  <a:spcAft>
                    <a:spcPts val="600"/>
                  </a:spcAft>
                  <a:buClr>
                    <a:schemeClr val="tx1"/>
                  </a:buClr>
                  <a:buSzPct val="120000"/>
                </a:pPr>
                <a:endParaRPr lang="cs-CZ" sz="2000" dirty="0">
                  <a:solidFill>
                    <a:srgbClr val="000000"/>
                  </a:solidFill>
                  <a:latin typeface="Calibri" panose="020F0502020204030204" pitchFamily="34" charset="0"/>
                  <a:cs typeface="Calibri" panose="020F0502020204030204" pitchFamily="34" charset="0"/>
                </a:endParaRPr>
              </a:p>
              <a:p>
                <a:pPr marL="0" indent="0" algn="ctr">
                  <a:spcBef>
                    <a:spcPts val="0"/>
                  </a:spcBef>
                  <a:spcAft>
                    <a:spcPts val="1200"/>
                  </a:spcAft>
                  <a:buClr>
                    <a:srgbClr val="307871"/>
                  </a:buClr>
                  <a:buSzPct val="120000"/>
                  <a:buNone/>
                </a:pPr>
                <a:endParaRPr lang="cs-CZ" sz="2000" b="1" dirty="0">
                  <a:solidFill>
                    <a:srgbClr val="307871"/>
                  </a:solidFill>
                  <a:latin typeface="Calibri" panose="020F0502020204030204" pitchFamily="34" charset="0"/>
                  <a:cs typeface="Calibri" panose="020F0502020204030204" pitchFamily="34" charset="0"/>
                </a:endParaRPr>
              </a:p>
              <a:p>
                <a:pPr marL="0" indent="0" algn="ctr">
                  <a:spcBef>
                    <a:spcPts val="0"/>
                  </a:spcBef>
                  <a:spcAft>
                    <a:spcPts val="1200"/>
                  </a:spcAft>
                  <a:buClr>
                    <a:srgbClr val="307871"/>
                  </a:buClr>
                  <a:buSzPct val="120000"/>
                  <a:buNone/>
                </a:pPr>
                <a:endParaRPr lang="cs-CZ" sz="2000" b="1" dirty="0">
                  <a:solidFill>
                    <a:srgbClr val="307871"/>
                  </a:solidFill>
                  <a:latin typeface="Calibri" panose="020F0502020204030204" pitchFamily="34" charset="0"/>
                  <a:cs typeface="Calibri" panose="020F0502020204030204" pitchFamily="34" charset="0"/>
                </a:endParaRPr>
              </a:p>
              <a:p>
                <a:pPr marL="0" indent="0" algn="ctr">
                  <a:spcBef>
                    <a:spcPts val="0"/>
                  </a:spcBef>
                  <a:spcAft>
                    <a:spcPts val="1200"/>
                  </a:spcAft>
                  <a:buClr>
                    <a:schemeClr val="tx1"/>
                  </a:buClr>
                  <a:buSzPct val="120000"/>
                  <a:buNone/>
                </a:pPr>
                <a:endParaRPr lang="cs-CZ" sz="2000" b="1" dirty="0">
                  <a:solidFill>
                    <a:srgbClr val="307871"/>
                  </a:solidFill>
                  <a:latin typeface="Calibri" panose="020F0502020204030204" pitchFamily="34" charset="0"/>
                  <a:cs typeface="Calibri" panose="020F0502020204030204" pitchFamily="34" charset="0"/>
                </a:endParaRPr>
              </a:p>
              <a:p>
                <a:pPr marL="0" indent="0" algn="ctr">
                  <a:spcBef>
                    <a:spcPts val="0"/>
                  </a:spcBef>
                  <a:spcAft>
                    <a:spcPts val="1200"/>
                  </a:spcAft>
                  <a:buClr>
                    <a:schemeClr val="tx1"/>
                  </a:buClr>
                  <a:buSzPct val="120000"/>
                  <a:buNone/>
                </a:pPr>
                <a:endParaRPr lang="cs-CZ" sz="2000" b="1" dirty="0">
                  <a:solidFill>
                    <a:srgbClr val="307871"/>
                  </a:solidFill>
                  <a:latin typeface="Calibri" panose="020F0502020204030204" pitchFamily="34" charset="0"/>
                  <a:cs typeface="Calibri" panose="020F0502020204030204" pitchFamily="34" charset="0"/>
                </a:endParaRPr>
              </a:p>
              <a:p>
                <a:pPr marL="0" indent="0" algn="just">
                  <a:spcBef>
                    <a:spcPts val="0"/>
                  </a:spcBef>
                  <a:spcAft>
                    <a:spcPts val="1200"/>
                  </a:spcAft>
                  <a:buClr>
                    <a:schemeClr val="tx1"/>
                  </a:buClr>
                  <a:buSzPct val="120000"/>
                  <a:buNone/>
                </a:pPr>
                <a:endParaRPr lang="cs-CZ" sz="2200" dirty="0">
                  <a:solidFill>
                    <a:srgbClr val="000000"/>
                  </a:solidFill>
                  <a:latin typeface="Calibri" panose="020F0502020204030204" pitchFamily="34" charset="0"/>
                  <a:cs typeface="Calibri" panose="020F0502020204030204" pitchFamily="34" charset="0"/>
                </a:endParaRPr>
              </a:p>
              <a:p>
                <a:pPr algn="just">
                  <a:spcBef>
                    <a:spcPts val="0"/>
                  </a:spcBef>
                  <a:spcAft>
                    <a:spcPts val="600"/>
                  </a:spcAft>
                  <a:buClr>
                    <a:schemeClr val="tx1"/>
                  </a:buClr>
                  <a:buSzPct val="120000"/>
                </a:pPr>
                <a:endParaRPr lang="cs-CZ" sz="2000" dirty="0">
                  <a:solidFill>
                    <a:srgbClr val="000000"/>
                  </a:solidFill>
                  <a:latin typeface="Calibri" panose="020F0502020204030204" pitchFamily="34" charset="0"/>
                  <a:cs typeface="Calibri" panose="020F0502020204030204" pitchFamily="34" charset="0"/>
                </a:endParaRPr>
              </a:p>
              <a:p>
                <a:pPr marL="0" indent="0" algn="just">
                  <a:buClr>
                    <a:schemeClr val="tx1"/>
                  </a:buClr>
                  <a:buSzPct val="120000"/>
                  <a:buNone/>
                </a:pPr>
                <a:endParaRPr lang="cs-CZ" sz="2400" dirty="0">
                  <a:solidFill>
                    <a:srgbClr val="000000"/>
                  </a:solidFill>
                  <a:latin typeface="Calibri" panose="020F0502020204030204" pitchFamily="34" charset="0"/>
                  <a:cs typeface="Calibri" panose="020F0502020204030204" pitchFamily="34"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107504" y="1522611"/>
                <a:ext cx="8640960" cy="4388842"/>
              </a:xfrm>
              <a:prstGeom prst="rect">
                <a:avLst/>
              </a:prstGeom>
              <a:blipFill>
                <a:blip r:embed="rId3"/>
                <a:stretch>
                  <a:fillRect l="-988" t="-1806" r="-706"/>
                </a:stretch>
              </a:blipFill>
            </p:spPr>
            <p:txBody>
              <a:bodyPr/>
              <a:lstStyle/>
              <a:p>
                <a:r>
                  <a:rPr lang="cs-CZ">
                    <a:noFill/>
                  </a:rPr>
                  <a:t> </a:t>
                </a:r>
              </a:p>
            </p:txBody>
          </p:sp>
        </mc:Fallback>
      </mc:AlternateContent>
      <p:sp>
        <p:nvSpPr>
          <p:cNvPr id="6" name="Nadpis 5"/>
          <p:cNvSpPr>
            <a:spLocks noGrp="1"/>
          </p:cNvSpPr>
          <p:nvPr>
            <p:ph type="title"/>
          </p:nvPr>
        </p:nvSpPr>
        <p:spPr>
          <a:xfrm>
            <a:off x="576500" y="921333"/>
            <a:ext cx="7416824" cy="507703"/>
          </a:xfrm>
        </p:spPr>
        <p:txBody>
          <a:bodyPr/>
          <a:lstStyle/>
          <a:p>
            <a:pPr algn="ctr"/>
            <a:r>
              <a:rPr lang="cs-CZ" sz="3600" b="1" dirty="0">
                <a:solidFill>
                  <a:srgbClr val="C00000"/>
                </a:solidFill>
                <a:latin typeface="Calibri" panose="020F0502020204030204" pitchFamily="34" charset="0"/>
                <a:cs typeface="Calibri" panose="020F0502020204030204" pitchFamily="34" charset="0"/>
              </a:rPr>
              <a:t>Rovnice křivky IS</a:t>
            </a:r>
          </a:p>
        </p:txBody>
      </p:sp>
      <p:sp>
        <p:nvSpPr>
          <p:cNvPr id="5" name="Oval 6"/>
          <p:cNvSpPr>
            <a:spLocks noChangeArrowheads="1"/>
          </p:cNvSpPr>
          <p:nvPr/>
        </p:nvSpPr>
        <p:spPr bwMode="auto">
          <a:xfrm>
            <a:off x="3872496" y="3064273"/>
            <a:ext cx="1080219" cy="785317"/>
          </a:xfrm>
          <a:prstGeom prst="ellipse">
            <a:avLst/>
          </a:prstGeom>
          <a:solidFill>
            <a:srgbClr val="FFCC99">
              <a:alpha val="25000"/>
            </a:srgbClr>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pPr>
            <a:endParaRPr lang="sk-SK" sz="1800" kern="1200">
              <a:solidFill>
                <a:srgbClr val="307871"/>
              </a:solidFill>
              <a:latin typeface="Times New Roman"/>
              <a:ea typeface="+mn-ea"/>
              <a:cs typeface="+mn-cs"/>
            </a:endParaRPr>
          </a:p>
        </p:txBody>
      </p:sp>
      <p:sp>
        <p:nvSpPr>
          <p:cNvPr id="7" name="AutoShape 7"/>
          <p:cNvSpPr>
            <a:spLocks noChangeArrowheads="1"/>
          </p:cNvSpPr>
          <p:nvPr/>
        </p:nvSpPr>
        <p:spPr bwMode="auto">
          <a:xfrm>
            <a:off x="5579814" y="2246759"/>
            <a:ext cx="3168650" cy="792088"/>
          </a:xfrm>
          <a:prstGeom prst="wedgeRoundRectCallout">
            <a:avLst>
              <a:gd name="adj1" fmla="val -71118"/>
              <a:gd name="adj2" fmla="val 79921"/>
              <a:gd name="adj3" fmla="val 16667"/>
            </a:avLst>
          </a:prstGeom>
          <a:solidFill>
            <a:srgbClr val="FFC000"/>
          </a:solidFill>
          <a:ln w="9525">
            <a:solidFill>
              <a:schemeClr val="tx1"/>
            </a:solidFill>
            <a:miter lim="800000"/>
            <a:headEnd/>
            <a:tailEnd/>
          </a:ln>
          <a:effectLst/>
        </p:spPr>
        <p:txBody>
          <a:bodyPr/>
          <a:lstStyle/>
          <a:p>
            <a:pPr algn="ctr">
              <a:buClrTx/>
            </a:pPr>
            <a:r>
              <a:rPr lang="cs-CZ" altLang="sk-SK" sz="1600" b="1" kern="1200" dirty="0">
                <a:latin typeface="Times New Roman"/>
                <a:ea typeface="+mn-ea"/>
                <a:cs typeface="+mn-cs"/>
              </a:rPr>
              <a:t>Výdajový multiplikátor pro třísektorovou ekonomiku (</a:t>
            </a:r>
            <a:r>
              <a:rPr lang="el-GR" altLang="sk-SK" sz="1600" b="1" kern="1200" dirty="0">
                <a:effectLst>
                  <a:outerShdw blurRad="38100" dist="38100" dir="2700000" algn="tl">
                    <a:srgbClr val="000000"/>
                  </a:outerShdw>
                </a:effectLst>
                <a:latin typeface="Times New Roman"/>
                <a:ea typeface="+mn-ea"/>
                <a:cs typeface="+mn-cs"/>
              </a:rPr>
              <a:t>α</a:t>
            </a:r>
            <a:r>
              <a:rPr lang="cs-CZ" altLang="sk-SK" sz="1600" b="1" kern="1200" baseline="-25000" dirty="0">
                <a:effectLst>
                  <a:outerShdw blurRad="38100" dist="38100" dir="2700000" algn="tl">
                    <a:srgbClr val="000000"/>
                  </a:outerShdw>
                </a:effectLst>
                <a:latin typeface="Times New Roman"/>
                <a:ea typeface="+mn-ea"/>
                <a:cs typeface="+mn-cs"/>
              </a:rPr>
              <a:t>G</a:t>
            </a:r>
            <a:r>
              <a:rPr lang="cs-CZ" altLang="sk-SK" sz="1600" b="1" kern="1200" dirty="0">
                <a:effectLst>
                  <a:outerShdw blurRad="38100" dist="38100" dir="2700000" algn="tl">
                    <a:srgbClr val="000000"/>
                  </a:outerShdw>
                </a:effectLst>
                <a:latin typeface="Times New Roman"/>
                <a:ea typeface="+mn-ea"/>
                <a:cs typeface="+mn-cs"/>
              </a:rPr>
              <a:t>)</a:t>
            </a:r>
          </a:p>
        </p:txBody>
      </p:sp>
      <p:sp>
        <p:nvSpPr>
          <p:cNvPr id="8" name="AutoShape 10"/>
          <p:cNvSpPr>
            <a:spLocks noChangeArrowheads="1"/>
          </p:cNvSpPr>
          <p:nvPr/>
        </p:nvSpPr>
        <p:spPr bwMode="auto">
          <a:xfrm rot="10800000">
            <a:off x="395537" y="5390580"/>
            <a:ext cx="3889375" cy="397320"/>
          </a:xfrm>
          <a:prstGeom prst="wedgeRectCallout">
            <a:avLst>
              <a:gd name="adj1" fmla="val -39769"/>
              <a:gd name="adj2" fmla="val 92007"/>
            </a:avLst>
          </a:prstGeom>
          <a:solidFill>
            <a:srgbClr val="0070C0"/>
          </a:solidFill>
          <a:ln w="9525">
            <a:solidFill>
              <a:schemeClr val="tx1"/>
            </a:solidFill>
            <a:miter lim="800000"/>
            <a:headEnd/>
            <a:tailEnd/>
          </a:ln>
          <a:effectLst/>
        </p:spPr>
        <p:txBody>
          <a:bodyPr rot="10800000"/>
          <a:lstStyle/>
          <a:p>
            <a:pPr algn="ctr">
              <a:buClrTx/>
            </a:pPr>
            <a:r>
              <a:rPr lang="cs-CZ" altLang="sk-SK" sz="2000" b="1" kern="1200" dirty="0">
                <a:solidFill>
                  <a:srgbClr val="FFFFFF"/>
                </a:solidFill>
                <a:latin typeface="Times New Roman"/>
                <a:ea typeface="+mn-ea"/>
                <a:cs typeface="+mn-cs"/>
              </a:rPr>
              <a:t>ROVNICE KŘIVKY IS</a:t>
            </a:r>
          </a:p>
        </p:txBody>
      </p:sp>
    </p:spTree>
    <p:extLst>
      <p:ext uri="{BB962C8B-B14F-4D97-AF65-F5344CB8AC3E}">
        <p14:creationId xmlns:p14="http://schemas.microsoft.com/office/powerpoint/2010/main" val="15582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506986"/>
            <a:ext cx="8496944" cy="4091176"/>
          </a:xfrm>
          <a:prstGeom prst="rect">
            <a:avLst/>
          </a:prstGeom>
        </p:spPr>
        <p:txBody>
          <a:bodyPr>
            <a:noAutofit/>
          </a:bodyPr>
          <a:lstStyle/>
          <a:p>
            <a:pPr algn="just">
              <a:spcBef>
                <a:spcPts val="0"/>
              </a:spcBef>
              <a:spcAft>
                <a:spcPts val="600"/>
              </a:spcAft>
              <a:buSzPct val="120000"/>
              <a:tabLst>
                <a:tab pos="228600" algn="l"/>
              </a:tabLst>
            </a:pPr>
            <a:r>
              <a:rPr lang="cs-CZ" sz="2000" dirty="0">
                <a:solidFill>
                  <a:srgbClr val="000000"/>
                </a:solidFill>
                <a:latin typeface="Calibri" panose="020F0502020204030204" pitchFamily="34" charset="0"/>
                <a:cs typeface="Calibri" panose="020F0502020204030204" pitchFamily="34" charset="0"/>
              </a:rPr>
              <a:t>Změna autonomních výdajů posouvá křivku </a:t>
            </a:r>
            <a:r>
              <a:rPr lang="cs-CZ" sz="2000" dirty="0" smtClean="0">
                <a:solidFill>
                  <a:srgbClr val="000000"/>
                </a:solidFill>
                <a:latin typeface="Calibri" panose="020F0502020204030204" pitchFamily="34" charset="0"/>
                <a:cs typeface="Calibri" panose="020F0502020204030204" pitchFamily="34" charset="0"/>
              </a:rPr>
              <a:t>IS:</a:t>
            </a:r>
          </a:p>
          <a:p>
            <a:pPr lvl="1" algn="just">
              <a:spcBef>
                <a:spcPts val="0"/>
              </a:spcBef>
              <a:spcAft>
                <a:spcPts val="600"/>
              </a:spcAft>
              <a:buSzPct val="120000"/>
              <a:tabLst>
                <a:tab pos="228600" algn="l"/>
              </a:tabLst>
            </a:pPr>
            <a:r>
              <a:rPr lang="cs-CZ" sz="2000" dirty="0" smtClean="0">
                <a:solidFill>
                  <a:srgbClr val="000000"/>
                </a:solidFill>
                <a:latin typeface="Calibri" panose="020F0502020204030204" pitchFamily="34" charset="0"/>
                <a:cs typeface="Calibri" panose="020F0502020204030204" pitchFamily="34" charset="0"/>
              </a:rPr>
              <a:t>růst </a:t>
            </a:r>
            <a:r>
              <a:rPr lang="cs-CZ" sz="2000" dirty="0">
                <a:solidFill>
                  <a:srgbClr val="000000"/>
                </a:solidFill>
                <a:latin typeface="Calibri" panose="020F0502020204030204" pitchFamily="34" charset="0"/>
                <a:cs typeface="Calibri" panose="020F0502020204030204" pitchFamily="34" charset="0"/>
              </a:rPr>
              <a:t>A – posun nahoru (doprava</a:t>
            </a:r>
            <a:r>
              <a:rPr lang="cs-CZ" sz="2000" dirty="0" smtClean="0">
                <a:solidFill>
                  <a:srgbClr val="000000"/>
                </a:solidFill>
                <a:latin typeface="Calibri" panose="020F0502020204030204" pitchFamily="34" charset="0"/>
                <a:cs typeface="Calibri" panose="020F0502020204030204" pitchFamily="34" charset="0"/>
              </a:rPr>
              <a:t>),</a:t>
            </a:r>
          </a:p>
          <a:p>
            <a:pPr lvl="1" algn="just">
              <a:spcBef>
                <a:spcPts val="0"/>
              </a:spcBef>
              <a:spcAft>
                <a:spcPts val="600"/>
              </a:spcAft>
              <a:buSzPct val="120000"/>
              <a:tabLst>
                <a:tab pos="228600" algn="l"/>
              </a:tabLst>
            </a:pPr>
            <a:r>
              <a:rPr lang="cs-CZ" sz="2000" dirty="0" smtClean="0">
                <a:solidFill>
                  <a:srgbClr val="000000"/>
                </a:solidFill>
                <a:latin typeface="Calibri" panose="020F0502020204030204" pitchFamily="34" charset="0"/>
                <a:cs typeface="Calibri" panose="020F0502020204030204" pitchFamily="34" charset="0"/>
              </a:rPr>
              <a:t>pokles </a:t>
            </a:r>
            <a:r>
              <a:rPr lang="cs-CZ" sz="2000" dirty="0">
                <a:solidFill>
                  <a:srgbClr val="000000"/>
                </a:solidFill>
                <a:latin typeface="Calibri" panose="020F0502020204030204" pitchFamily="34" charset="0"/>
                <a:cs typeface="Calibri" panose="020F0502020204030204" pitchFamily="34" charset="0"/>
              </a:rPr>
              <a:t>A – posun dolů (doleva)</a:t>
            </a:r>
          </a:p>
          <a:p>
            <a:pPr algn="just">
              <a:spcBef>
                <a:spcPts val="0"/>
              </a:spcBef>
              <a:spcAft>
                <a:spcPts val="600"/>
              </a:spcAft>
              <a:buSzPct val="120000"/>
            </a:pPr>
            <a:r>
              <a:rPr lang="cs-CZ" sz="2000" dirty="0">
                <a:solidFill>
                  <a:srgbClr val="000000"/>
                </a:solidFill>
                <a:latin typeface="Calibri" panose="020F0502020204030204" pitchFamily="34" charset="0"/>
                <a:cs typeface="Calibri" panose="020F0502020204030204" pitchFamily="34" charset="0"/>
              </a:rPr>
              <a:t>Pokud se změní některá ze složek multiplikátoru </a:t>
            </a:r>
            <a:r>
              <a:rPr lang="el-GR" sz="2000" dirty="0">
                <a:solidFill>
                  <a:srgbClr val="000000"/>
                </a:solidFill>
                <a:latin typeface="Calibri" panose="020F0502020204030204" pitchFamily="34" charset="0"/>
                <a:cs typeface="Calibri" panose="020F0502020204030204" pitchFamily="34" charset="0"/>
              </a:rPr>
              <a:t>α</a:t>
            </a:r>
            <a:r>
              <a:rPr lang="cs-CZ" sz="2000" baseline="-25000" dirty="0">
                <a:solidFill>
                  <a:srgbClr val="000000"/>
                </a:solidFill>
                <a:latin typeface="Calibri" panose="020F0502020204030204" pitchFamily="34" charset="0"/>
                <a:cs typeface="Calibri" panose="020F0502020204030204" pitchFamily="34" charset="0"/>
              </a:rPr>
              <a:t>G</a:t>
            </a:r>
            <a:r>
              <a:rPr lang="cs-CZ" sz="2000" dirty="0">
                <a:solidFill>
                  <a:srgbClr val="000000"/>
                </a:solidFill>
                <a:latin typeface="Calibri" panose="020F0502020204030204" pitchFamily="34" charset="0"/>
                <a:cs typeface="Calibri" panose="020F0502020204030204" pitchFamily="34" charset="0"/>
              </a:rPr>
              <a:t>  nebo citlivost investic na změnu úrokové míry (b), bude se křivka  IS měnit svůj sklon (otáčí se</a:t>
            </a:r>
            <a:r>
              <a:rPr lang="cs-CZ" sz="2000" dirty="0" smtClean="0">
                <a:solidFill>
                  <a:srgbClr val="000000"/>
                </a:solidFill>
                <a:latin typeface="Calibri" panose="020F0502020204030204" pitchFamily="34" charset="0"/>
                <a:cs typeface="Calibri" panose="020F0502020204030204" pitchFamily="34" charset="0"/>
              </a:rPr>
              <a:t>):</a:t>
            </a:r>
          </a:p>
          <a:p>
            <a:pPr lvl="1" algn="just">
              <a:spcBef>
                <a:spcPts val="0"/>
              </a:spcBef>
              <a:spcAft>
                <a:spcPts val="600"/>
              </a:spcAft>
              <a:buSzPct val="120000"/>
            </a:pPr>
            <a:r>
              <a:rPr lang="cs-CZ" sz="2000" dirty="0" smtClean="0">
                <a:solidFill>
                  <a:srgbClr val="000000"/>
                </a:solidFill>
                <a:latin typeface="Calibri" panose="020F0502020204030204" pitchFamily="34" charset="0"/>
                <a:cs typeface="Calibri" panose="020F0502020204030204" pitchFamily="34" charset="0"/>
              </a:rPr>
              <a:t>IS </a:t>
            </a:r>
            <a:r>
              <a:rPr lang="cs-CZ" sz="2000" dirty="0">
                <a:solidFill>
                  <a:srgbClr val="000000"/>
                </a:solidFill>
                <a:latin typeface="Calibri" panose="020F0502020204030204" pitchFamily="34" charset="0"/>
                <a:cs typeface="Calibri" panose="020F0502020204030204" pitchFamily="34" charset="0"/>
              </a:rPr>
              <a:t>je tím plošší (strmější), čím větší (menší) je výdajový multiplikátor (</a:t>
            </a:r>
            <a:r>
              <a:rPr lang="el-GR" sz="2000" dirty="0">
                <a:solidFill>
                  <a:srgbClr val="000000"/>
                </a:solidFill>
                <a:latin typeface="Calibri" panose="020F0502020204030204" pitchFamily="34" charset="0"/>
                <a:cs typeface="Calibri" panose="020F0502020204030204" pitchFamily="34" charset="0"/>
              </a:rPr>
              <a:t>α</a:t>
            </a:r>
            <a:r>
              <a:rPr lang="cs-CZ" sz="2000" baseline="-25000" dirty="0">
                <a:solidFill>
                  <a:srgbClr val="000000"/>
                </a:solidFill>
                <a:latin typeface="Calibri" panose="020F0502020204030204" pitchFamily="34" charset="0"/>
                <a:cs typeface="Calibri" panose="020F0502020204030204" pitchFamily="34" charset="0"/>
              </a:rPr>
              <a:t>G</a:t>
            </a:r>
            <a:r>
              <a:rPr lang="cs-CZ" sz="2000" dirty="0">
                <a:solidFill>
                  <a:srgbClr val="000000"/>
                </a:solidFill>
                <a:latin typeface="Calibri" panose="020F0502020204030204" pitchFamily="34" charset="0"/>
                <a:cs typeface="Calibri" panose="020F0502020204030204" pitchFamily="34" charset="0"/>
              </a:rPr>
              <a:t>) a čím vyšší (nižší) je citlivost poptávky po investicích na úrokovou sazbu (</a:t>
            </a:r>
            <a:r>
              <a:rPr lang="cs-CZ" sz="2000" dirty="0" smtClean="0">
                <a:solidFill>
                  <a:srgbClr val="000000"/>
                </a:solidFill>
                <a:latin typeface="Calibri" panose="020F0502020204030204" pitchFamily="34" charset="0"/>
                <a:cs typeface="Calibri" panose="020F0502020204030204" pitchFamily="34" charset="0"/>
              </a:rPr>
              <a:t>b)</a:t>
            </a:r>
          </a:p>
          <a:p>
            <a:pPr lvl="1" algn="just">
              <a:spcBef>
                <a:spcPts val="0"/>
              </a:spcBef>
              <a:spcAft>
                <a:spcPts val="600"/>
              </a:spcAft>
              <a:buSzPct val="120000"/>
            </a:pPr>
            <a:r>
              <a:rPr lang="cs-CZ" sz="2000" b="1" dirty="0" smtClean="0">
                <a:solidFill>
                  <a:srgbClr val="000000"/>
                </a:solidFill>
                <a:latin typeface="Calibri" panose="020F0502020204030204" pitchFamily="34" charset="0"/>
                <a:cs typeface="Calibri" panose="020F0502020204030204" pitchFamily="34" charset="0"/>
              </a:rPr>
              <a:t>Při </a:t>
            </a:r>
            <a:r>
              <a:rPr lang="cs-CZ" sz="2000" b="1" dirty="0">
                <a:solidFill>
                  <a:srgbClr val="000000"/>
                </a:solidFill>
                <a:latin typeface="Calibri" panose="020F0502020204030204" pitchFamily="34" charset="0"/>
                <a:cs typeface="Calibri" panose="020F0502020204030204" pitchFamily="34" charset="0"/>
              </a:rPr>
              <a:t>změnách (b) </a:t>
            </a:r>
            <a:r>
              <a:rPr lang="cs-CZ" sz="2000" dirty="0">
                <a:solidFill>
                  <a:srgbClr val="000000"/>
                </a:solidFill>
                <a:latin typeface="Calibri" panose="020F0502020204030204" pitchFamily="34" charset="0"/>
                <a:cs typeface="Calibri" panose="020F0502020204030204" pitchFamily="34" charset="0"/>
              </a:rPr>
              <a:t>křivka IS „rotuje“ kolem bodu, kde protíná horizontální osu. (doprava = strmější x doleva = </a:t>
            </a:r>
            <a:r>
              <a:rPr lang="cs-CZ" sz="2000" dirty="0" smtClean="0">
                <a:solidFill>
                  <a:srgbClr val="000000"/>
                </a:solidFill>
                <a:latin typeface="Calibri" panose="020F0502020204030204" pitchFamily="34" charset="0"/>
                <a:cs typeface="Calibri" panose="020F0502020204030204" pitchFamily="34" charset="0"/>
              </a:rPr>
              <a:t>plošší)</a:t>
            </a:r>
          </a:p>
          <a:p>
            <a:pPr lvl="1" algn="just">
              <a:spcBef>
                <a:spcPts val="0"/>
              </a:spcBef>
              <a:spcAft>
                <a:spcPts val="600"/>
              </a:spcAft>
              <a:buSzPct val="120000"/>
            </a:pPr>
            <a:r>
              <a:rPr lang="cs-CZ" sz="2000" b="1" dirty="0" smtClean="0">
                <a:solidFill>
                  <a:srgbClr val="000000"/>
                </a:solidFill>
                <a:latin typeface="Calibri" panose="020F0502020204030204" pitchFamily="34" charset="0"/>
                <a:cs typeface="Calibri" panose="020F0502020204030204" pitchFamily="34" charset="0"/>
              </a:rPr>
              <a:t>Při </a:t>
            </a:r>
            <a:r>
              <a:rPr lang="cs-CZ" sz="2000" b="1" dirty="0">
                <a:solidFill>
                  <a:srgbClr val="000000"/>
                </a:solidFill>
                <a:latin typeface="Calibri" panose="020F0502020204030204" pitchFamily="34" charset="0"/>
                <a:cs typeface="Calibri" panose="020F0502020204030204" pitchFamily="34" charset="0"/>
              </a:rPr>
              <a:t>změnách (</a:t>
            </a:r>
            <a:r>
              <a:rPr lang="el-GR" sz="2000" b="1" dirty="0">
                <a:solidFill>
                  <a:srgbClr val="000000"/>
                </a:solidFill>
                <a:latin typeface="Calibri" panose="020F0502020204030204" pitchFamily="34" charset="0"/>
                <a:cs typeface="Calibri" panose="020F0502020204030204" pitchFamily="34" charset="0"/>
              </a:rPr>
              <a:t>α</a:t>
            </a:r>
            <a:r>
              <a:rPr lang="cs-CZ" sz="2000" b="1" baseline="-25000" dirty="0">
                <a:solidFill>
                  <a:srgbClr val="000000"/>
                </a:solidFill>
                <a:latin typeface="Calibri" panose="020F0502020204030204" pitchFamily="34" charset="0"/>
                <a:cs typeface="Calibri" panose="020F0502020204030204" pitchFamily="34" charset="0"/>
              </a:rPr>
              <a:t>G</a:t>
            </a:r>
            <a:r>
              <a:rPr lang="cs-CZ" sz="2000" b="1" dirty="0">
                <a:solidFill>
                  <a:srgbClr val="000000"/>
                </a:solidFill>
                <a:latin typeface="Calibri" panose="020F0502020204030204" pitchFamily="34" charset="0"/>
                <a:cs typeface="Calibri" panose="020F0502020204030204" pitchFamily="34" charset="0"/>
              </a:rPr>
              <a:t>) </a:t>
            </a:r>
            <a:r>
              <a:rPr lang="cs-CZ" sz="2000" dirty="0">
                <a:solidFill>
                  <a:srgbClr val="000000"/>
                </a:solidFill>
                <a:latin typeface="Calibri" panose="020F0502020204030204" pitchFamily="34" charset="0"/>
                <a:cs typeface="Calibri" panose="020F0502020204030204" pitchFamily="34" charset="0"/>
              </a:rPr>
              <a:t>křivka IS „rotuje“ kolem bodu, kde protíná vertikální osu</a:t>
            </a:r>
          </a:p>
          <a:p>
            <a:pPr marL="357188" indent="0">
              <a:spcBef>
                <a:spcPts val="0"/>
              </a:spcBef>
              <a:spcAft>
                <a:spcPts val="1200"/>
              </a:spcAft>
              <a:buClr>
                <a:schemeClr val="tx1"/>
              </a:buClr>
              <a:buSzPct val="120000"/>
              <a:buNone/>
            </a:pPr>
            <a:endParaRPr lang="cs-CZ" sz="2200" dirty="0">
              <a:solidFill>
                <a:srgbClr val="000000"/>
              </a:solidFill>
              <a:latin typeface="Calibri" panose="020F0502020204030204" pitchFamily="34" charset="0"/>
              <a:cs typeface="Calibri" panose="020F0502020204030204" pitchFamily="34" charset="0"/>
            </a:endParaRPr>
          </a:p>
          <a:p>
            <a:pPr marL="0" indent="0" algn="just">
              <a:spcBef>
                <a:spcPts val="0"/>
              </a:spcBef>
              <a:spcAft>
                <a:spcPts val="1200"/>
              </a:spcAft>
              <a:buClr>
                <a:schemeClr val="tx1"/>
              </a:buClr>
              <a:buSzPct val="120000"/>
              <a:buNone/>
            </a:pPr>
            <a:endParaRPr lang="cs-CZ" sz="2200" dirty="0">
              <a:solidFill>
                <a:srgbClr val="000000"/>
              </a:solidFill>
              <a:latin typeface="Calibri" panose="020F0502020204030204" pitchFamily="34" charset="0"/>
              <a:cs typeface="Calibri" panose="020F0502020204030204" pitchFamily="34" charset="0"/>
            </a:endParaRPr>
          </a:p>
          <a:p>
            <a:pPr algn="just">
              <a:spcBef>
                <a:spcPts val="0"/>
              </a:spcBef>
              <a:spcAft>
                <a:spcPts val="600"/>
              </a:spcAft>
              <a:buClr>
                <a:schemeClr val="tx1"/>
              </a:buClr>
              <a:buSzPct val="120000"/>
            </a:pPr>
            <a:endParaRPr lang="cs-CZ" sz="2000" dirty="0">
              <a:solidFill>
                <a:srgbClr val="000000"/>
              </a:solidFill>
              <a:latin typeface="Calibri" panose="020F0502020204030204" pitchFamily="34" charset="0"/>
              <a:cs typeface="Calibri" panose="020F0502020204030204" pitchFamily="34" charset="0"/>
            </a:endParaRPr>
          </a:p>
          <a:p>
            <a:pPr marL="0" indent="0" algn="just">
              <a:buClr>
                <a:schemeClr val="tx1"/>
              </a:buClr>
              <a:buSzPct val="120000"/>
              <a:buNone/>
            </a:pPr>
            <a:endParaRPr lang="cs-CZ" sz="2400" dirty="0">
              <a:solidFill>
                <a:srgbClr val="000000"/>
              </a:solidFill>
              <a:latin typeface="Calibri" panose="020F0502020204030204" pitchFamily="34" charset="0"/>
              <a:cs typeface="Calibri" panose="020F0502020204030204" pitchFamily="34" charset="0"/>
            </a:endParaRPr>
          </a:p>
        </p:txBody>
      </p:sp>
      <p:sp>
        <p:nvSpPr>
          <p:cNvPr id="6" name="Nadpis 5"/>
          <p:cNvSpPr>
            <a:spLocks noGrp="1"/>
          </p:cNvSpPr>
          <p:nvPr>
            <p:ph type="title"/>
          </p:nvPr>
        </p:nvSpPr>
        <p:spPr>
          <a:xfrm>
            <a:off x="1009830" y="643704"/>
            <a:ext cx="7416824" cy="507703"/>
          </a:xfrm>
        </p:spPr>
        <p:txBody>
          <a:bodyPr/>
          <a:lstStyle/>
          <a:p>
            <a:pPr algn="ctr"/>
            <a:r>
              <a:rPr lang="cs-CZ" sz="3200" b="1" dirty="0">
                <a:solidFill>
                  <a:srgbClr val="C00000"/>
                </a:solidFill>
                <a:latin typeface="Calibri" panose="020F0502020204030204" pitchFamily="34" charset="0"/>
                <a:cs typeface="Calibri" panose="020F0502020204030204" pitchFamily="34" charset="0"/>
              </a:rPr>
              <a:t>Posun a otáčení křivky IS</a:t>
            </a:r>
          </a:p>
        </p:txBody>
      </p:sp>
    </p:spTree>
    <p:extLst>
      <p:ext uri="{BB962C8B-B14F-4D97-AF65-F5344CB8AC3E}">
        <p14:creationId xmlns:p14="http://schemas.microsoft.com/office/powerpoint/2010/main" val="4047284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91989" y="907174"/>
            <a:ext cx="7776865" cy="507703"/>
          </a:xfrm>
        </p:spPr>
        <p:txBody>
          <a:bodyPr/>
          <a:lstStyle/>
          <a:p>
            <a:r>
              <a:rPr lang="cs-CZ" altLang="sk-SK" sz="2800" b="1" dirty="0">
                <a:solidFill>
                  <a:srgbClr val="C00000"/>
                </a:solidFill>
                <a:latin typeface="Calibri" panose="020F0502020204030204" pitchFamily="34" charset="0"/>
                <a:cs typeface="Calibri" panose="020F0502020204030204" pitchFamily="34" charset="0"/>
              </a:rPr>
              <a:t>Vliv změny autonomních výdajů na křivku IS</a:t>
            </a:r>
          </a:p>
        </p:txBody>
      </p:sp>
      <p:sp>
        <p:nvSpPr>
          <p:cNvPr id="120835" name="Line 3"/>
          <p:cNvSpPr>
            <a:spLocks noChangeShapeType="1"/>
          </p:cNvSpPr>
          <p:nvPr/>
        </p:nvSpPr>
        <p:spPr bwMode="auto">
          <a:xfrm>
            <a:off x="2627784" y="1781175"/>
            <a:ext cx="0" cy="307895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36" name="Line 4"/>
          <p:cNvSpPr>
            <a:spLocks noChangeShapeType="1"/>
          </p:cNvSpPr>
          <p:nvPr/>
        </p:nvSpPr>
        <p:spPr bwMode="auto">
          <a:xfrm>
            <a:off x="2627785" y="4869160"/>
            <a:ext cx="4105275"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37" name="Text Box 5"/>
          <p:cNvSpPr txBox="1">
            <a:spLocks noChangeArrowheads="1"/>
          </p:cNvSpPr>
          <p:nvPr/>
        </p:nvSpPr>
        <p:spPr bwMode="auto">
          <a:xfrm>
            <a:off x="6660232" y="4889770"/>
            <a:ext cx="432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p>
        </p:txBody>
      </p:sp>
      <p:sp>
        <p:nvSpPr>
          <p:cNvPr id="120838" name="Text Box 6"/>
          <p:cNvSpPr txBox="1">
            <a:spLocks noChangeArrowheads="1"/>
          </p:cNvSpPr>
          <p:nvPr/>
        </p:nvSpPr>
        <p:spPr bwMode="auto">
          <a:xfrm>
            <a:off x="2412206" y="1710713"/>
            <a:ext cx="215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i</a:t>
            </a:r>
          </a:p>
        </p:txBody>
      </p:sp>
      <p:sp>
        <p:nvSpPr>
          <p:cNvPr id="120839" name="Line 7"/>
          <p:cNvSpPr>
            <a:spLocks noChangeShapeType="1"/>
          </p:cNvSpPr>
          <p:nvPr/>
        </p:nvSpPr>
        <p:spPr bwMode="auto">
          <a:xfrm>
            <a:off x="3330180" y="2181163"/>
            <a:ext cx="2753915" cy="2321719"/>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40" name="Text Box 8"/>
          <p:cNvSpPr txBox="1">
            <a:spLocks noChangeArrowheads="1"/>
          </p:cNvSpPr>
          <p:nvPr/>
        </p:nvSpPr>
        <p:spPr bwMode="auto">
          <a:xfrm>
            <a:off x="6191622" y="4294837"/>
            <a:ext cx="16207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66FF"/>
                </a:solidFill>
                <a:latin typeface="Times New Roman"/>
                <a:ea typeface="+mn-ea"/>
                <a:cs typeface="+mn-cs"/>
              </a:rPr>
              <a:t>Y = </a:t>
            </a:r>
            <a:r>
              <a:rPr lang="el-GR" altLang="sk-SK" sz="1600" b="1" kern="1200" dirty="0">
                <a:solidFill>
                  <a:srgbClr val="0066FF"/>
                </a:solidFill>
                <a:latin typeface="Times New Roman"/>
                <a:ea typeface="+mn-ea"/>
                <a:cs typeface="+mn-cs"/>
              </a:rPr>
              <a:t>α</a:t>
            </a:r>
            <a:r>
              <a:rPr lang="cs-CZ" altLang="sk-SK" sz="1600" b="1" kern="1200" baseline="-25000" dirty="0">
                <a:solidFill>
                  <a:srgbClr val="0066FF"/>
                </a:solidFill>
                <a:latin typeface="Times New Roman"/>
                <a:ea typeface="+mn-ea"/>
                <a:cs typeface="+mn-cs"/>
              </a:rPr>
              <a:t>G</a:t>
            </a:r>
            <a:r>
              <a:rPr lang="cs-CZ" altLang="sk-SK" sz="1600" b="1" kern="1200" dirty="0">
                <a:solidFill>
                  <a:srgbClr val="0066FF"/>
                </a:solidFill>
                <a:latin typeface="Times New Roman"/>
                <a:ea typeface="+mn-ea"/>
                <a:cs typeface="+mn-cs"/>
              </a:rPr>
              <a:t>*(A</a:t>
            </a:r>
            <a:r>
              <a:rPr lang="cs-CZ" altLang="sk-SK" sz="1600" b="1" kern="1200" baseline="-25000" dirty="0">
                <a:solidFill>
                  <a:srgbClr val="0066FF"/>
                </a:solidFill>
                <a:latin typeface="Times New Roman"/>
                <a:ea typeface="+mn-ea"/>
                <a:cs typeface="+mn-cs"/>
              </a:rPr>
              <a:t>0</a:t>
            </a:r>
            <a:r>
              <a:rPr lang="cs-CZ" altLang="sk-SK" sz="1600" b="1" kern="1200" dirty="0">
                <a:solidFill>
                  <a:srgbClr val="0066FF"/>
                </a:solidFill>
                <a:latin typeface="Times New Roman"/>
                <a:ea typeface="+mn-ea"/>
                <a:cs typeface="+mn-cs"/>
              </a:rPr>
              <a:t>- </a:t>
            </a:r>
            <a:r>
              <a:rPr lang="cs-CZ" altLang="sk-SK" sz="1600" b="1" kern="1200" dirty="0" err="1">
                <a:solidFill>
                  <a:srgbClr val="0066FF"/>
                </a:solidFill>
                <a:latin typeface="Times New Roman"/>
                <a:ea typeface="+mn-ea"/>
                <a:cs typeface="+mn-cs"/>
              </a:rPr>
              <a:t>bi</a:t>
            </a:r>
            <a:r>
              <a:rPr lang="cs-CZ" altLang="sk-SK" sz="1600" b="1" kern="1200" dirty="0">
                <a:solidFill>
                  <a:srgbClr val="0066FF"/>
                </a:solidFill>
                <a:latin typeface="Times New Roman"/>
                <a:ea typeface="+mn-ea"/>
                <a:cs typeface="+mn-cs"/>
              </a:rPr>
              <a:t>)</a:t>
            </a:r>
          </a:p>
        </p:txBody>
      </p:sp>
      <p:sp>
        <p:nvSpPr>
          <p:cNvPr id="120841" name="Line 9"/>
          <p:cNvSpPr>
            <a:spLocks noChangeShapeType="1"/>
          </p:cNvSpPr>
          <p:nvPr/>
        </p:nvSpPr>
        <p:spPr bwMode="auto">
          <a:xfrm>
            <a:off x="2681289" y="2780928"/>
            <a:ext cx="1350169"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42" name="Line 10"/>
          <p:cNvSpPr>
            <a:spLocks noChangeShapeType="1"/>
          </p:cNvSpPr>
          <p:nvPr/>
        </p:nvSpPr>
        <p:spPr bwMode="auto">
          <a:xfrm>
            <a:off x="4031456" y="2780928"/>
            <a:ext cx="0" cy="20526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45" name="Text Box 13"/>
          <p:cNvSpPr txBox="1">
            <a:spLocks noChangeArrowheads="1"/>
          </p:cNvSpPr>
          <p:nvPr/>
        </p:nvSpPr>
        <p:spPr bwMode="auto">
          <a:xfrm>
            <a:off x="2033588" y="4346972"/>
            <a:ext cx="54054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endParaRPr lang="sk-SK" altLang="sk-SK" sz="1350" kern="1200">
              <a:solidFill>
                <a:srgbClr val="307871"/>
              </a:solidFill>
              <a:latin typeface="Times New Roman"/>
              <a:ea typeface="+mn-ea"/>
              <a:cs typeface="+mn-cs"/>
            </a:endParaRPr>
          </a:p>
        </p:txBody>
      </p:sp>
      <p:sp>
        <p:nvSpPr>
          <p:cNvPr id="120846" name="Text Box 14"/>
          <p:cNvSpPr txBox="1">
            <a:spLocks noChangeArrowheads="1"/>
          </p:cNvSpPr>
          <p:nvPr/>
        </p:nvSpPr>
        <p:spPr bwMode="auto">
          <a:xfrm>
            <a:off x="2385417" y="2594398"/>
            <a:ext cx="4042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20848" name="Text Box 16"/>
          <p:cNvSpPr txBox="1">
            <a:spLocks noChangeArrowheads="1"/>
          </p:cNvSpPr>
          <p:nvPr/>
        </p:nvSpPr>
        <p:spPr bwMode="auto">
          <a:xfrm>
            <a:off x="4489846" y="4878190"/>
            <a:ext cx="4421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20849" name="Text Box 17"/>
          <p:cNvSpPr txBox="1">
            <a:spLocks noChangeArrowheads="1"/>
          </p:cNvSpPr>
          <p:nvPr/>
        </p:nvSpPr>
        <p:spPr bwMode="auto">
          <a:xfrm>
            <a:off x="3851920" y="4878685"/>
            <a:ext cx="432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20852" name="Line 20"/>
          <p:cNvSpPr>
            <a:spLocks noChangeShapeType="1"/>
          </p:cNvSpPr>
          <p:nvPr/>
        </p:nvSpPr>
        <p:spPr bwMode="auto">
          <a:xfrm>
            <a:off x="3330179" y="2161070"/>
            <a:ext cx="2753915" cy="2321719"/>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53" name="Text Box 21"/>
          <p:cNvSpPr txBox="1">
            <a:spLocks noChangeArrowheads="1"/>
          </p:cNvSpPr>
          <p:nvPr/>
        </p:nvSpPr>
        <p:spPr bwMode="auto">
          <a:xfrm>
            <a:off x="6220418" y="3654086"/>
            <a:ext cx="15919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C0504D"/>
                </a:solidFill>
                <a:latin typeface="Times New Roman"/>
                <a:ea typeface="+mn-ea"/>
                <a:cs typeface="+mn-cs"/>
              </a:rPr>
              <a:t>Y = </a:t>
            </a:r>
            <a:r>
              <a:rPr lang="el-GR" altLang="sk-SK" sz="1600" b="1" kern="1200" dirty="0">
                <a:solidFill>
                  <a:srgbClr val="C0504D"/>
                </a:solidFill>
                <a:latin typeface="Times New Roman"/>
                <a:ea typeface="+mn-ea"/>
                <a:cs typeface="+mn-cs"/>
              </a:rPr>
              <a:t>α</a:t>
            </a:r>
            <a:r>
              <a:rPr lang="cs-CZ" altLang="sk-SK" sz="1600" b="1" kern="1200" baseline="-25000" dirty="0">
                <a:solidFill>
                  <a:srgbClr val="C0504D"/>
                </a:solidFill>
                <a:latin typeface="Times New Roman"/>
                <a:ea typeface="+mn-ea"/>
                <a:cs typeface="+mn-cs"/>
              </a:rPr>
              <a:t>G</a:t>
            </a:r>
            <a:r>
              <a:rPr lang="cs-CZ" altLang="sk-SK" sz="1600" b="1" kern="1200" dirty="0">
                <a:solidFill>
                  <a:srgbClr val="C0504D"/>
                </a:solidFill>
                <a:latin typeface="Times New Roman"/>
                <a:ea typeface="+mn-ea"/>
                <a:cs typeface="+mn-cs"/>
              </a:rPr>
              <a:t>*(A</a:t>
            </a:r>
            <a:r>
              <a:rPr lang="cs-CZ" altLang="sk-SK" sz="1600" b="1" kern="1200" baseline="-25000" dirty="0">
                <a:solidFill>
                  <a:srgbClr val="C0504D"/>
                </a:solidFill>
                <a:latin typeface="Times New Roman"/>
                <a:ea typeface="+mn-ea"/>
                <a:cs typeface="+mn-cs"/>
              </a:rPr>
              <a:t>1</a:t>
            </a:r>
            <a:r>
              <a:rPr lang="cs-CZ" altLang="sk-SK" sz="1600" b="1" kern="1200" dirty="0">
                <a:solidFill>
                  <a:srgbClr val="C0504D"/>
                </a:solidFill>
                <a:latin typeface="Times New Roman"/>
                <a:ea typeface="+mn-ea"/>
                <a:cs typeface="+mn-cs"/>
              </a:rPr>
              <a:t>- </a:t>
            </a:r>
            <a:r>
              <a:rPr lang="cs-CZ" altLang="sk-SK" sz="1600" b="1" kern="1200" dirty="0" err="1">
                <a:solidFill>
                  <a:srgbClr val="C0504D"/>
                </a:solidFill>
                <a:latin typeface="Times New Roman"/>
                <a:ea typeface="+mn-ea"/>
                <a:cs typeface="+mn-cs"/>
              </a:rPr>
              <a:t>bi</a:t>
            </a:r>
            <a:r>
              <a:rPr lang="cs-CZ" altLang="sk-SK" sz="1600" b="1" kern="1200" dirty="0">
                <a:solidFill>
                  <a:srgbClr val="C0504D"/>
                </a:solidFill>
                <a:latin typeface="Times New Roman"/>
                <a:ea typeface="+mn-ea"/>
                <a:cs typeface="+mn-cs"/>
              </a:rPr>
              <a:t>)</a:t>
            </a:r>
          </a:p>
        </p:txBody>
      </p:sp>
      <p:sp>
        <p:nvSpPr>
          <p:cNvPr id="120855" name="Line 23"/>
          <p:cNvSpPr>
            <a:spLocks noChangeShapeType="1"/>
          </p:cNvSpPr>
          <p:nvPr/>
        </p:nvSpPr>
        <p:spPr bwMode="auto">
          <a:xfrm>
            <a:off x="4058245" y="2780928"/>
            <a:ext cx="540544"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56" name="Line 24"/>
          <p:cNvSpPr>
            <a:spLocks noChangeShapeType="1"/>
          </p:cNvSpPr>
          <p:nvPr/>
        </p:nvSpPr>
        <p:spPr bwMode="auto">
          <a:xfrm>
            <a:off x="4644008" y="2780928"/>
            <a:ext cx="0" cy="20526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57" name="Line 25"/>
          <p:cNvSpPr>
            <a:spLocks noChangeShapeType="1"/>
          </p:cNvSpPr>
          <p:nvPr/>
        </p:nvSpPr>
        <p:spPr bwMode="auto">
          <a:xfrm>
            <a:off x="4139803" y="3933056"/>
            <a:ext cx="377428" cy="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58" name="Text Box 26"/>
          <p:cNvSpPr txBox="1">
            <a:spLocks noChangeArrowheads="1"/>
          </p:cNvSpPr>
          <p:nvPr/>
        </p:nvSpPr>
        <p:spPr bwMode="auto">
          <a:xfrm>
            <a:off x="3923928" y="4023048"/>
            <a:ext cx="79208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350" kern="1200" dirty="0">
                <a:solidFill>
                  <a:srgbClr val="FF00FF"/>
                </a:solidFill>
                <a:latin typeface="Times New Roman"/>
                <a:ea typeface="+mn-ea"/>
                <a:cs typeface="Arial" panose="020B0604020202020204" pitchFamily="34" charset="0"/>
              </a:rPr>
              <a:t> </a:t>
            </a:r>
            <a:r>
              <a:rPr lang="el-GR" altLang="sk-SK" sz="1350" kern="1200" dirty="0">
                <a:solidFill>
                  <a:srgbClr val="FF00FF"/>
                </a:solidFill>
                <a:latin typeface="Times New Roman"/>
                <a:ea typeface="+mn-ea"/>
                <a:cs typeface="Arial" panose="020B0604020202020204" pitchFamily="34" charset="0"/>
              </a:rPr>
              <a:t>α</a:t>
            </a:r>
            <a:r>
              <a:rPr lang="sk-SK" altLang="sk-SK" sz="1350" kern="1200" baseline="-25000" dirty="0">
                <a:solidFill>
                  <a:srgbClr val="FF00FF"/>
                </a:solidFill>
                <a:latin typeface="Times New Roman"/>
                <a:ea typeface="+mn-ea"/>
                <a:cs typeface="Arial" panose="020B0604020202020204" pitchFamily="34" charset="0"/>
              </a:rPr>
              <a:t>G</a:t>
            </a:r>
            <a:r>
              <a:rPr lang="sk-SK" altLang="sk-SK" sz="1350" kern="1200" dirty="0">
                <a:solidFill>
                  <a:srgbClr val="FF00FF"/>
                </a:solidFill>
                <a:latin typeface="Times New Roman"/>
                <a:ea typeface="+mn-ea"/>
                <a:cs typeface="Arial" panose="020B0604020202020204" pitchFamily="34" charset="0"/>
              </a:rPr>
              <a:t> *</a:t>
            </a:r>
            <a:r>
              <a:rPr lang="el-GR" altLang="sk-SK" sz="1350" kern="1200" dirty="0">
                <a:solidFill>
                  <a:srgbClr val="FF00FF"/>
                </a:solidFill>
                <a:latin typeface="Times New Roman"/>
                <a:ea typeface="+mn-ea"/>
                <a:cs typeface="Arial" panose="020B0604020202020204" pitchFamily="34" charset="0"/>
              </a:rPr>
              <a:t>Δ</a:t>
            </a:r>
            <a:r>
              <a:rPr lang="sk-SK" altLang="sk-SK" sz="1350" kern="1200" dirty="0">
                <a:solidFill>
                  <a:srgbClr val="FF00FF"/>
                </a:solidFill>
                <a:latin typeface="Times New Roman"/>
                <a:ea typeface="+mn-ea"/>
                <a:cs typeface="Arial" panose="020B0604020202020204" pitchFamily="34" charset="0"/>
              </a:rPr>
              <a:t>A</a:t>
            </a:r>
          </a:p>
        </p:txBody>
      </p:sp>
      <p:sp>
        <p:nvSpPr>
          <p:cNvPr id="120859" name="Text Box 27"/>
          <p:cNvSpPr txBox="1">
            <a:spLocks noChangeArrowheads="1"/>
          </p:cNvSpPr>
          <p:nvPr/>
        </p:nvSpPr>
        <p:spPr bwMode="auto">
          <a:xfrm>
            <a:off x="5868145" y="2349103"/>
            <a:ext cx="1837581" cy="707886"/>
          </a:xfrm>
          <a:prstGeom prst="rect">
            <a:avLst/>
          </a:prstGeom>
          <a:solidFill>
            <a:srgbClr val="00B0F0"/>
          </a:solidFill>
          <a:ln>
            <a:noFill/>
          </a:ln>
          <a:effectLst/>
        </p:spPr>
        <p:txBody>
          <a:bodyPr wrap="square">
            <a:spAutoFit/>
          </a:bodyPr>
          <a:lstStyle/>
          <a:p>
            <a:pPr algn="ctr">
              <a:spcBef>
                <a:spcPct val="50000"/>
              </a:spcBef>
              <a:buClrTx/>
            </a:pPr>
            <a:r>
              <a:rPr lang="cs-CZ" altLang="sk-SK" sz="1600" b="1" kern="1200" dirty="0">
                <a:solidFill>
                  <a:srgbClr val="FFFFFF"/>
                </a:solidFill>
                <a:latin typeface="Times New Roman"/>
                <a:ea typeface="+mn-ea"/>
                <a:cs typeface="+mn-cs"/>
              </a:rPr>
              <a:t>Změna A</a:t>
            </a:r>
            <a:r>
              <a:rPr lang="cs-CZ" altLang="sk-SK" sz="1600" b="1" kern="1200" baseline="-25000" dirty="0">
                <a:solidFill>
                  <a:srgbClr val="FFFFFF"/>
                </a:solidFill>
                <a:latin typeface="Times New Roman"/>
                <a:ea typeface="+mn-ea"/>
                <a:cs typeface="+mn-cs"/>
              </a:rPr>
              <a:t>0</a:t>
            </a:r>
            <a:r>
              <a:rPr lang="cs-CZ" altLang="sk-SK" sz="1600" b="1" kern="1200" dirty="0">
                <a:solidFill>
                  <a:srgbClr val="FFFFFF"/>
                </a:solidFill>
                <a:latin typeface="Times New Roman"/>
                <a:ea typeface="+mn-ea"/>
                <a:cs typeface="+mn-cs"/>
              </a:rPr>
              <a:t> na A</a:t>
            </a:r>
            <a:r>
              <a:rPr lang="cs-CZ" altLang="sk-SK" sz="1600" b="1" kern="1200" baseline="-25000" dirty="0">
                <a:solidFill>
                  <a:srgbClr val="FFFFFF"/>
                </a:solidFill>
                <a:latin typeface="Times New Roman"/>
                <a:ea typeface="+mn-ea"/>
                <a:cs typeface="+mn-cs"/>
              </a:rPr>
              <a:t>1</a:t>
            </a:r>
          </a:p>
          <a:p>
            <a:pPr algn="ctr">
              <a:spcBef>
                <a:spcPct val="50000"/>
              </a:spcBef>
              <a:buClrTx/>
            </a:pPr>
            <a:r>
              <a:rPr lang="cs-CZ" altLang="sk-SK" sz="1600" b="1" kern="1200" dirty="0">
                <a:solidFill>
                  <a:srgbClr val="FFFFFF"/>
                </a:solidFill>
                <a:latin typeface="Times New Roman"/>
                <a:ea typeface="+mn-ea"/>
                <a:cs typeface="+mn-cs"/>
              </a:rPr>
              <a:t>A</a:t>
            </a:r>
            <a:r>
              <a:rPr lang="cs-CZ" altLang="sk-SK" sz="1600" b="1" kern="1200" baseline="-25000" dirty="0">
                <a:solidFill>
                  <a:srgbClr val="FFFFFF"/>
                </a:solidFill>
                <a:latin typeface="Times New Roman"/>
                <a:ea typeface="+mn-ea"/>
                <a:cs typeface="+mn-cs"/>
              </a:rPr>
              <a:t>1 </a:t>
            </a:r>
            <a:r>
              <a:rPr lang="en-US" altLang="sk-SK" sz="1600" b="1" kern="1200" dirty="0">
                <a:solidFill>
                  <a:srgbClr val="FFFFFF"/>
                </a:solidFill>
                <a:latin typeface="Times New Roman"/>
                <a:ea typeface="+mn-ea"/>
                <a:cs typeface="Arial" panose="020B0604020202020204" pitchFamily="34" charset="0"/>
              </a:rPr>
              <a:t>&gt; </a:t>
            </a:r>
            <a:r>
              <a:rPr lang="cs-CZ" altLang="sk-SK" sz="1600" b="1" kern="1200" dirty="0">
                <a:solidFill>
                  <a:srgbClr val="FFFFFF"/>
                </a:solidFill>
                <a:latin typeface="Times New Roman"/>
                <a:ea typeface="+mn-ea"/>
                <a:cs typeface="Arial" panose="020B0604020202020204" pitchFamily="34" charset="0"/>
              </a:rPr>
              <a:t>A</a:t>
            </a:r>
            <a:r>
              <a:rPr lang="cs-CZ" altLang="sk-SK" sz="1600" b="1" kern="1200" baseline="-25000" dirty="0">
                <a:solidFill>
                  <a:srgbClr val="FFFFFF"/>
                </a:solidFill>
                <a:latin typeface="Times New Roman"/>
                <a:ea typeface="+mn-ea"/>
                <a:cs typeface="+mn-cs"/>
              </a:rPr>
              <a:t>0</a:t>
            </a:r>
            <a:endParaRPr lang="cs-CZ" altLang="sk-SK" sz="1600" b="1" kern="1200" dirty="0">
              <a:solidFill>
                <a:srgbClr val="FFFFFF"/>
              </a:solidFill>
              <a:latin typeface="Times New Roman"/>
              <a:ea typeface="+mn-ea"/>
              <a:cs typeface="+mn-cs"/>
            </a:endParaRPr>
          </a:p>
        </p:txBody>
      </p:sp>
      <p:sp>
        <p:nvSpPr>
          <p:cNvPr id="22" name="Text Box 21"/>
          <p:cNvSpPr txBox="1">
            <a:spLocks noChangeArrowheads="1"/>
          </p:cNvSpPr>
          <p:nvPr/>
        </p:nvSpPr>
        <p:spPr bwMode="auto">
          <a:xfrm>
            <a:off x="323528" y="5301208"/>
            <a:ext cx="83529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kern="1200" dirty="0">
                <a:latin typeface="Times New Roman"/>
                <a:ea typeface="+mn-ea"/>
                <a:cs typeface="+mn-cs"/>
              </a:rPr>
              <a:t>Pokud dochází ke změně autonomních výdajů, křivka IS se POSOUVÁ </a:t>
            </a:r>
          </a:p>
        </p:txBody>
      </p:sp>
    </p:spTree>
    <p:extLst>
      <p:ext uri="{BB962C8B-B14F-4D97-AF65-F5344CB8AC3E}">
        <p14:creationId xmlns:p14="http://schemas.microsoft.com/office/powerpoint/2010/main" val="246514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500" fill="hold"/>
                                        <p:tgtEl>
                                          <p:spTgt spid="1208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08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08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083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120859"/>
                                        </p:tgtEl>
                                        <p:attrNameLst>
                                          <p:attrName>style.visibility</p:attrName>
                                        </p:attrNameLst>
                                      </p:cBhvr>
                                      <p:to>
                                        <p:strVal val="visible"/>
                                      </p:to>
                                    </p:set>
                                    <p:anim calcmode="lin" valueType="num">
                                      <p:cBhvr>
                                        <p:cTn id="14" dur="500" decel="50000" fill="hold">
                                          <p:stCondLst>
                                            <p:cond delay="0"/>
                                          </p:stCondLst>
                                        </p:cTn>
                                        <p:tgtEl>
                                          <p:spTgt spid="12085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2085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20859"/>
                                        </p:tgtEl>
                                        <p:attrNameLst>
                                          <p:attrName>ppt_w</p:attrName>
                                        </p:attrNameLst>
                                      </p:cBhvr>
                                      <p:tavLst>
                                        <p:tav tm="0">
                                          <p:val>
                                            <p:strVal val="#ppt_w*.05"/>
                                          </p:val>
                                        </p:tav>
                                        <p:tav tm="100000">
                                          <p:val>
                                            <p:strVal val="#ppt_w"/>
                                          </p:val>
                                        </p:tav>
                                      </p:tavLst>
                                    </p:anim>
                                    <p:anim calcmode="lin" valueType="num">
                                      <p:cBhvr>
                                        <p:cTn id="17" dur="1000" fill="hold"/>
                                        <p:tgtEl>
                                          <p:spTgt spid="12085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2085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2085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2085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208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120852"/>
                                        </p:tgtEl>
                                        <p:attrNameLst>
                                          <p:attrName>style.visibility</p:attrName>
                                        </p:attrNameLst>
                                      </p:cBhvr>
                                      <p:to>
                                        <p:strVal val="visible"/>
                                      </p:to>
                                    </p:set>
                                    <p:anim calcmode="lin" valueType="num">
                                      <p:cBhvr>
                                        <p:cTn id="26" dur="500" fill="hold"/>
                                        <p:tgtEl>
                                          <p:spTgt spid="120852"/>
                                        </p:tgtEl>
                                        <p:attrNameLst>
                                          <p:attrName>ppt_w</p:attrName>
                                        </p:attrNameLst>
                                      </p:cBhvr>
                                      <p:tavLst>
                                        <p:tav tm="0">
                                          <p:val>
                                            <p:fltVal val="0"/>
                                          </p:val>
                                        </p:tav>
                                        <p:tav tm="100000">
                                          <p:val>
                                            <p:strVal val="#ppt_w"/>
                                          </p:val>
                                        </p:tav>
                                      </p:tavLst>
                                    </p:anim>
                                    <p:anim calcmode="lin" valueType="num">
                                      <p:cBhvr>
                                        <p:cTn id="27" dur="500" fill="hold"/>
                                        <p:tgtEl>
                                          <p:spTgt spid="120852"/>
                                        </p:tgtEl>
                                        <p:attrNameLst>
                                          <p:attrName>ppt_h</p:attrName>
                                        </p:attrNameLst>
                                      </p:cBhvr>
                                      <p:tavLst>
                                        <p:tav tm="0">
                                          <p:val>
                                            <p:fltVal val="0"/>
                                          </p:val>
                                        </p:tav>
                                        <p:tav tm="100000">
                                          <p:val>
                                            <p:strVal val="#ppt_h"/>
                                          </p:val>
                                        </p:tav>
                                      </p:tavLst>
                                    </p:anim>
                                  </p:childTnLst>
                                </p:cTn>
                              </p:par>
                            </p:childTnLst>
                          </p:cTn>
                        </p:par>
                        <p:par>
                          <p:cTn id="28" fill="hold" nodeType="afterGroup">
                            <p:stCondLst>
                              <p:cond delay="500"/>
                            </p:stCondLst>
                            <p:childTnLst>
                              <p:par>
                                <p:cTn id="29" presetID="0" presetClass="path" presetSubtype="0" accel="50000" decel="50000" fill="hold" nodeType="afterEffect">
                                  <p:stCondLst>
                                    <p:cond delay="0"/>
                                  </p:stCondLst>
                                  <p:childTnLst>
                                    <p:animMotion origin="layout" path="M 0.00087 0.01173 L 0.00087 -0.08271 " pathEditMode="relative" rAng="0" ptsTypes="AA">
                                      <p:cBhvr>
                                        <p:cTn id="30" dur="2000" fill="hold"/>
                                        <p:tgtEl>
                                          <p:spTgt spid="120852"/>
                                        </p:tgtEl>
                                        <p:attrNameLst>
                                          <p:attrName>ppt_x</p:attrName>
                                          <p:attrName>ppt_y</p:attrName>
                                        </p:attrNameLst>
                                      </p:cBhvr>
                                      <p:rCtr x="0" y="-4722"/>
                                    </p:animMotion>
                                  </p:childTnLst>
                                </p:cTn>
                              </p:par>
                            </p:childTnLst>
                          </p:cTn>
                        </p:par>
                        <p:par>
                          <p:cTn id="31" fill="hold" nodeType="afterGroup">
                            <p:stCondLst>
                              <p:cond delay="2500"/>
                            </p:stCondLst>
                            <p:childTnLst>
                              <p:par>
                                <p:cTn id="32" presetID="23" presetClass="entr" presetSubtype="16" fill="hold" grpId="0" nodeType="afterEffect">
                                  <p:stCondLst>
                                    <p:cond delay="0"/>
                                  </p:stCondLst>
                                  <p:childTnLst>
                                    <p:set>
                                      <p:cBhvr>
                                        <p:cTn id="33" dur="1" fill="hold">
                                          <p:stCondLst>
                                            <p:cond delay="0"/>
                                          </p:stCondLst>
                                        </p:cTn>
                                        <p:tgtEl>
                                          <p:spTgt spid="120853"/>
                                        </p:tgtEl>
                                        <p:attrNameLst>
                                          <p:attrName>style.visibility</p:attrName>
                                        </p:attrNameLst>
                                      </p:cBhvr>
                                      <p:to>
                                        <p:strVal val="visible"/>
                                      </p:to>
                                    </p:set>
                                    <p:anim calcmode="lin" valueType="num">
                                      <p:cBhvr>
                                        <p:cTn id="34" dur="500" fill="hold"/>
                                        <p:tgtEl>
                                          <p:spTgt spid="120853"/>
                                        </p:tgtEl>
                                        <p:attrNameLst>
                                          <p:attrName>ppt_w</p:attrName>
                                        </p:attrNameLst>
                                      </p:cBhvr>
                                      <p:tavLst>
                                        <p:tav tm="0">
                                          <p:val>
                                            <p:fltVal val="0"/>
                                          </p:val>
                                        </p:tav>
                                        <p:tav tm="100000">
                                          <p:val>
                                            <p:strVal val="#ppt_w"/>
                                          </p:val>
                                        </p:tav>
                                      </p:tavLst>
                                    </p:anim>
                                    <p:anim calcmode="lin" valueType="num">
                                      <p:cBhvr>
                                        <p:cTn id="35" dur="500" fill="hold"/>
                                        <p:tgtEl>
                                          <p:spTgt spid="120853"/>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17" presetClass="entr" presetSubtype="10" fill="hold" nodeType="afterEffect">
                                  <p:stCondLst>
                                    <p:cond delay="0"/>
                                  </p:stCondLst>
                                  <p:childTnLst>
                                    <p:set>
                                      <p:cBhvr>
                                        <p:cTn id="38" dur="1" fill="hold">
                                          <p:stCondLst>
                                            <p:cond delay="0"/>
                                          </p:stCondLst>
                                        </p:cTn>
                                        <p:tgtEl>
                                          <p:spTgt spid="120855"/>
                                        </p:tgtEl>
                                        <p:attrNameLst>
                                          <p:attrName>style.visibility</p:attrName>
                                        </p:attrNameLst>
                                      </p:cBhvr>
                                      <p:to>
                                        <p:strVal val="visible"/>
                                      </p:to>
                                    </p:set>
                                    <p:anim calcmode="lin" valueType="num">
                                      <p:cBhvr>
                                        <p:cTn id="39" dur="500" fill="hold"/>
                                        <p:tgtEl>
                                          <p:spTgt spid="120855"/>
                                        </p:tgtEl>
                                        <p:attrNameLst>
                                          <p:attrName>ppt_w</p:attrName>
                                        </p:attrNameLst>
                                      </p:cBhvr>
                                      <p:tavLst>
                                        <p:tav tm="0">
                                          <p:val>
                                            <p:fltVal val="0"/>
                                          </p:val>
                                        </p:tav>
                                        <p:tav tm="100000">
                                          <p:val>
                                            <p:strVal val="#ppt_w"/>
                                          </p:val>
                                        </p:tav>
                                      </p:tavLst>
                                    </p:anim>
                                    <p:anim calcmode="lin" valueType="num">
                                      <p:cBhvr>
                                        <p:cTn id="40" dur="500" fill="hold"/>
                                        <p:tgtEl>
                                          <p:spTgt spid="120855"/>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3500"/>
                            </p:stCondLst>
                            <p:childTnLst>
                              <p:par>
                                <p:cTn id="42" presetID="17" presetClass="entr" presetSubtype="10" fill="hold" nodeType="afterEffect">
                                  <p:stCondLst>
                                    <p:cond delay="0"/>
                                  </p:stCondLst>
                                  <p:childTnLst>
                                    <p:set>
                                      <p:cBhvr>
                                        <p:cTn id="43" dur="1" fill="hold">
                                          <p:stCondLst>
                                            <p:cond delay="0"/>
                                          </p:stCondLst>
                                        </p:cTn>
                                        <p:tgtEl>
                                          <p:spTgt spid="120856"/>
                                        </p:tgtEl>
                                        <p:attrNameLst>
                                          <p:attrName>style.visibility</p:attrName>
                                        </p:attrNameLst>
                                      </p:cBhvr>
                                      <p:to>
                                        <p:strVal val="visible"/>
                                      </p:to>
                                    </p:set>
                                    <p:anim calcmode="lin" valueType="num">
                                      <p:cBhvr>
                                        <p:cTn id="44" dur="500" fill="hold"/>
                                        <p:tgtEl>
                                          <p:spTgt spid="120856"/>
                                        </p:tgtEl>
                                        <p:attrNameLst>
                                          <p:attrName>ppt_w</p:attrName>
                                        </p:attrNameLst>
                                      </p:cBhvr>
                                      <p:tavLst>
                                        <p:tav tm="0">
                                          <p:val>
                                            <p:fltVal val="0"/>
                                          </p:val>
                                        </p:tav>
                                        <p:tav tm="100000">
                                          <p:val>
                                            <p:strVal val="#ppt_w"/>
                                          </p:val>
                                        </p:tav>
                                      </p:tavLst>
                                    </p:anim>
                                    <p:anim calcmode="lin" valueType="num">
                                      <p:cBhvr>
                                        <p:cTn id="45" dur="500" fill="hold"/>
                                        <p:tgtEl>
                                          <p:spTgt spid="120856"/>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120848"/>
                                        </p:tgtEl>
                                        <p:attrNameLst>
                                          <p:attrName>style.visibility</p:attrName>
                                        </p:attrNameLst>
                                      </p:cBhvr>
                                      <p:to>
                                        <p:strVal val="visible"/>
                                      </p:to>
                                    </p:set>
                                    <p:anim calcmode="lin" valueType="num">
                                      <p:cBhvr>
                                        <p:cTn id="49" dur="500" fill="hold"/>
                                        <p:tgtEl>
                                          <p:spTgt spid="120848"/>
                                        </p:tgtEl>
                                        <p:attrNameLst>
                                          <p:attrName>ppt_w</p:attrName>
                                        </p:attrNameLst>
                                      </p:cBhvr>
                                      <p:tavLst>
                                        <p:tav tm="0">
                                          <p:val>
                                            <p:fltVal val="0"/>
                                          </p:val>
                                        </p:tav>
                                        <p:tav tm="100000">
                                          <p:val>
                                            <p:strVal val="#ppt_w"/>
                                          </p:val>
                                        </p:tav>
                                      </p:tavLst>
                                    </p:anim>
                                    <p:anim calcmode="lin" valueType="num">
                                      <p:cBhvr>
                                        <p:cTn id="50" dur="500" fill="hold"/>
                                        <p:tgtEl>
                                          <p:spTgt spid="120848"/>
                                        </p:tgtEl>
                                        <p:attrNameLst>
                                          <p:attrName>ppt_h</p:attrName>
                                        </p:attrNameLst>
                                      </p:cBhvr>
                                      <p:tavLst>
                                        <p:tav tm="0">
                                          <p:val>
                                            <p:fltVal val="0"/>
                                          </p:val>
                                        </p:tav>
                                        <p:tav tm="100000">
                                          <p:val>
                                            <p:strVal val="#ppt_h"/>
                                          </p:val>
                                        </p:tav>
                                      </p:tavLst>
                                    </p:anim>
                                  </p:childTnLst>
                                </p:cTn>
                              </p:par>
                            </p:childTnLst>
                          </p:cTn>
                        </p:par>
                        <p:par>
                          <p:cTn id="51" fill="hold" nodeType="afterGroup">
                            <p:stCondLst>
                              <p:cond delay="4500"/>
                            </p:stCondLst>
                            <p:childTnLst>
                              <p:par>
                                <p:cTn id="52" presetID="39" presetClass="entr" presetSubtype="0" accel="100000" fill="hold" nodeType="afterEffect">
                                  <p:stCondLst>
                                    <p:cond delay="0"/>
                                  </p:stCondLst>
                                  <p:childTnLst>
                                    <p:set>
                                      <p:cBhvr>
                                        <p:cTn id="53" dur="1" fill="hold">
                                          <p:stCondLst>
                                            <p:cond delay="0"/>
                                          </p:stCondLst>
                                        </p:cTn>
                                        <p:tgtEl>
                                          <p:spTgt spid="120857"/>
                                        </p:tgtEl>
                                        <p:attrNameLst>
                                          <p:attrName>style.visibility</p:attrName>
                                        </p:attrNameLst>
                                      </p:cBhvr>
                                      <p:to>
                                        <p:strVal val="visible"/>
                                      </p:to>
                                    </p:set>
                                    <p:anim calcmode="lin" valueType="num">
                                      <p:cBhvr>
                                        <p:cTn id="54" dur="500" fill="hold"/>
                                        <p:tgtEl>
                                          <p:spTgt spid="120857"/>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120857"/>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120857"/>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120857"/>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0"/>
                            </p:stCondLst>
                            <p:childTnLst>
                              <p:par>
                                <p:cTn id="59" presetID="23" presetClass="entr" presetSubtype="16" fill="hold" grpId="0" nodeType="afterEffect">
                                  <p:stCondLst>
                                    <p:cond delay="0"/>
                                  </p:stCondLst>
                                  <p:childTnLst>
                                    <p:set>
                                      <p:cBhvr>
                                        <p:cTn id="60" dur="1" fill="hold">
                                          <p:stCondLst>
                                            <p:cond delay="0"/>
                                          </p:stCondLst>
                                        </p:cTn>
                                        <p:tgtEl>
                                          <p:spTgt spid="120858"/>
                                        </p:tgtEl>
                                        <p:attrNameLst>
                                          <p:attrName>style.visibility</p:attrName>
                                        </p:attrNameLst>
                                      </p:cBhvr>
                                      <p:to>
                                        <p:strVal val="visible"/>
                                      </p:to>
                                    </p:set>
                                    <p:anim calcmode="lin" valueType="num">
                                      <p:cBhvr>
                                        <p:cTn id="61" dur="500" fill="hold"/>
                                        <p:tgtEl>
                                          <p:spTgt spid="120858"/>
                                        </p:tgtEl>
                                        <p:attrNameLst>
                                          <p:attrName>ppt_w</p:attrName>
                                        </p:attrNameLst>
                                      </p:cBhvr>
                                      <p:tavLst>
                                        <p:tav tm="0">
                                          <p:val>
                                            <p:fltVal val="0"/>
                                          </p:val>
                                        </p:tav>
                                        <p:tav tm="100000">
                                          <p:val>
                                            <p:strVal val="#ppt_w"/>
                                          </p:val>
                                        </p:tav>
                                      </p:tavLst>
                                    </p:anim>
                                    <p:anim calcmode="lin" valueType="num">
                                      <p:cBhvr>
                                        <p:cTn id="62" dur="500" fill="hold"/>
                                        <p:tgtEl>
                                          <p:spTgt spid="120858"/>
                                        </p:tgtEl>
                                        <p:attrNameLst>
                                          <p:attrName>ppt_h</p:attrName>
                                        </p:attrNameLst>
                                      </p:cBhvr>
                                      <p:tavLst>
                                        <p:tav tm="0">
                                          <p:val>
                                            <p:fltVal val="0"/>
                                          </p:val>
                                        </p:tav>
                                        <p:tav tm="100000">
                                          <p:val>
                                            <p:strVal val="#ppt_h"/>
                                          </p:val>
                                        </p:tav>
                                      </p:tavLst>
                                    </p:anim>
                                  </p:childTnLst>
                                </p:cTn>
                              </p:par>
                            </p:childTnLst>
                          </p:cTn>
                        </p:par>
                        <p:par>
                          <p:cTn id="63" fill="hold">
                            <p:stCondLst>
                              <p:cond delay="5500"/>
                            </p:stCondLst>
                            <p:childTnLst>
                              <p:par>
                                <p:cTn id="64" presetID="2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48" grpId="0"/>
      <p:bldP spid="120853" grpId="0"/>
      <p:bldP spid="120858" grpId="0"/>
      <p:bldP spid="120859" grpId="0" animBg="1"/>
      <p:bldP spid="22"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62454" y="501931"/>
            <a:ext cx="8366235" cy="1058510"/>
          </a:xfrm>
        </p:spPr>
        <p:txBody>
          <a:bodyPr/>
          <a:lstStyle/>
          <a:p>
            <a:pPr algn="ctr"/>
            <a:r>
              <a:rPr lang="cs-CZ" altLang="sk-SK" sz="3200" b="1" dirty="0">
                <a:solidFill>
                  <a:srgbClr val="C00000"/>
                </a:solidFill>
                <a:latin typeface="Calibri" panose="020F0502020204030204" pitchFamily="34" charset="0"/>
                <a:cs typeface="Calibri" panose="020F0502020204030204" pitchFamily="34" charset="0"/>
              </a:rPr>
              <a:t>Vliv změny citlivosti investic na úrokovou míru (↑b) na křivku IS</a:t>
            </a:r>
          </a:p>
        </p:txBody>
      </p:sp>
      <p:sp>
        <p:nvSpPr>
          <p:cNvPr id="122883" name="Line 3"/>
          <p:cNvSpPr>
            <a:spLocks noChangeShapeType="1"/>
          </p:cNvSpPr>
          <p:nvPr/>
        </p:nvSpPr>
        <p:spPr bwMode="auto">
          <a:xfrm>
            <a:off x="2627784" y="1781175"/>
            <a:ext cx="0" cy="307895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2884" name="Line 4"/>
          <p:cNvSpPr>
            <a:spLocks noChangeShapeType="1"/>
          </p:cNvSpPr>
          <p:nvPr/>
        </p:nvSpPr>
        <p:spPr bwMode="auto">
          <a:xfrm>
            <a:off x="2627785" y="4869160"/>
            <a:ext cx="4105275"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2885" name="Text Box 5"/>
          <p:cNvSpPr txBox="1">
            <a:spLocks noChangeArrowheads="1"/>
          </p:cNvSpPr>
          <p:nvPr/>
        </p:nvSpPr>
        <p:spPr bwMode="auto">
          <a:xfrm>
            <a:off x="6599813" y="4896350"/>
            <a:ext cx="5941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Y</a:t>
            </a:r>
          </a:p>
        </p:txBody>
      </p:sp>
      <p:sp>
        <p:nvSpPr>
          <p:cNvPr id="122886" name="Text Box 6"/>
          <p:cNvSpPr txBox="1">
            <a:spLocks noChangeArrowheads="1"/>
          </p:cNvSpPr>
          <p:nvPr/>
        </p:nvSpPr>
        <p:spPr bwMode="auto">
          <a:xfrm>
            <a:off x="2374089" y="1778845"/>
            <a:ext cx="2159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p>
        </p:txBody>
      </p:sp>
      <p:sp>
        <p:nvSpPr>
          <p:cNvPr id="122887" name="Line 7"/>
          <p:cNvSpPr>
            <a:spLocks noChangeShapeType="1"/>
          </p:cNvSpPr>
          <p:nvPr/>
        </p:nvSpPr>
        <p:spPr bwMode="auto">
          <a:xfrm>
            <a:off x="3030559" y="1988841"/>
            <a:ext cx="3029307" cy="2321719"/>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2888" name="Text Box 8"/>
          <p:cNvSpPr txBox="1">
            <a:spLocks noChangeArrowheads="1"/>
          </p:cNvSpPr>
          <p:nvPr/>
        </p:nvSpPr>
        <p:spPr bwMode="auto">
          <a:xfrm>
            <a:off x="6059866" y="4196931"/>
            <a:ext cx="160847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66FF"/>
                </a:solidFill>
                <a:latin typeface="Times New Roman"/>
                <a:ea typeface="+mn-ea"/>
                <a:cs typeface="+mn-cs"/>
              </a:rPr>
              <a:t>Y = </a:t>
            </a:r>
            <a:r>
              <a:rPr lang="el-GR" altLang="sk-SK" sz="1600" b="1" kern="1200" dirty="0">
                <a:solidFill>
                  <a:srgbClr val="0066FF"/>
                </a:solidFill>
                <a:latin typeface="Times New Roman"/>
                <a:ea typeface="+mn-ea"/>
                <a:cs typeface="+mn-cs"/>
              </a:rPr>
              <a:t>α</a:t>
            </a:r>
            <a:r>
              <a:rPr lang="cs-CZ" altLang="sk-SK" sz="1600" b="1" kern="1200" baseline="-25000" dirty="0">
                <a:solidFill>
                  <a:srgbClr val="0066FF"/>
                </a:solidFill>
                <a:latin typeface="Times New Roman"/>
                <a:ea typeface="+mn-ea"/>
                <a:cs typeface="+mn-cs"/>
              </a:rPr>
              <a:t>G</a:t>
            </a:r>
            <a:r>
              <a:rPr lang="cs-CZ" altLang="sk-SK" sz="1600" b="1" kern="1200" dirty="0">
                <a:solidFill>
                  <a:srgbClr val="0066FF"/>
                </a:solidFill>
                <a:latin typeface="Times New Roman"/>
                <a:ea typeface="+mn-ea"/>
                <a:cs typeface="+mn-cs"/>
              </a:rPr>
              <a:t> (A- b</a:t>
            </a:r>
            <a:r>
              <a:rPr lang="cs-CZ" altLang="sk-SK" sz="1600" b="1" kern="1200" baseline="-25000" dirty="0">
                <a:solidFill>
                  <a:srgbClr val="0066FF"/>
                </a:solidFill>
                <a:latin typeface="Times New Roman"/>
                <a:ea typeface="+mn-ea"/>
                <a:cs typeface="+mn-cs"/>
              </a:rPr>
              <a:t>0</a:t>
            </a:r>
            <a:r>
              <a:rPr lang="cs-CZ" altLang="sk-SK" sz="1600" b="1" kern="1200" dirty="0">
                <a:solidFill>
                  <a:srgbClr val="0066FF"/>
                </a:solidFill>
                <a:latin typeface="Times New Roman"/>
                <a:ea typeface="+mn-ea"/>
                <a:cs typeface="+mn-cs"/>
              </a:rPr>
              <a:t>i)</a:t>
            </a:r>
          </a:p>
        </p:txBody>
      </p:sp>
      <p:sp>
        <p:nvSpPr>
          <p:cNvPr id="122889" name="Line 9"/>
          <p:cNvSpPr>
            <a:spLocks noChangeShapeType="1"/>
          </p:cNvSpPr>
          <p:nvPr/>
        </p:nvSpPr>
        <p:spPr bwMode="auto">
          <a:xfrm>
            <a:off x="2681289" y="2780928"/>
            <a:ext cx="1350169"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2890" name="Line 10"/>
          <p:cNvSpPr>
            <a:spLocks noChangeShapeType="1"/>
          </p:cNvSpPr>
          <p:nvPr/>
        </p:nvSpPr>
        <p:spPr bwMode="auto">
          <a:xfrm>
            <a:off x="4031456" y="2780928"/>
            <a:ext cx="0" cy="20526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2891" name="Line 11"/>
          <p:cNvSpPr>
            <a:spLocks noChangeShapeType="1"/>
          </p:cNvSpPr>
          <p:nvPr/>
        </p:nvSpPr>
        <p:spPr bwMode="auto">
          <a:xfrm>
            <a:off x="2681288" y="3789040"/>
            <a:ext cx="2646760"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2892" name="Line 12"/>
          <p:cNvSpPr>
            <a:spLocks noChangeShapeType="1"/>
          </p:cNvSpPr>
          <p:nvPr/>
        </p:nvSpPr>
        <p:spPr bwMode="auto">
          <a:xfrm>
            <a:off x="5328047" y="3896420"/>
            <a:ext cx="0" cy="97274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2893" name="Text Box 13"/>
          <p:cNvSpPr txBox="1">
            <a:spLocks noChangeArrowheads="1"/>
          </p:cNvSpPr>
          <p:nvPr/>
        </p:nvSpPr>
        <p:spPr bwMode="auto">
          <a:xfrm>
            <a:off x="2033588" y="4346972"/>
            <a:ext cx="54054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endParaRPr lang="sk-SK" altLang="sk-SK" sz="1350" kern="1200">
              <a:solidFill>
                <a:srgbClr val="307871"/>
              </a:solidFill>
              <a:latin typeface="Times New Roman"/>
              <a:ea typeface="+mn-ea"/>
              <a:cs typeface="+mn-cs"/>
            </a:endParaRPr>
          </a:p>
        </p:txBody>
      </p:sp>
      <p:sp>
        <p:nvSpPr>
          <p:cNvPr id="122894" name="Text Box 14"/>
          <p:cNvSpPr txBox="1">
            <a:spLocks noChangeArrowheads="1"/>
          </p:cNvSpPr>
          <p:nvPr/>
        </p:nvSpPr>
        <p:spPr bwMode="auto">
          <a:xfrm>
            <a:off x="2331803" y="2630887"/>
            <a:ext cx="3775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22895" name="Text Box 15"/>
          <p:cNvSpPr txBox="1">
            <a:spLocks noChangeArrowheads="1"/>
          </p:cNvSpPr>
          <p:nvPr/>
        </p:nvSpPr>
        <p:spPr bwMode="auto">
          <a:xfrm>
            <a:off x="2360260" y="3621339"/>
            <a:ext cx="3397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22896" name="Text Box 16"/>
          <p:cNvSpPr txBox="1">
            <a:spLocks noChangeArrowheads="1"/>
          </p:cNvSpPr>
          <p:nvPr/>
        </p:nvSpPr>
        <p:spPr bwMode="auto">
          <a:xfrm>
            <a:off x="5216785" y="4871472"/>
            <a:ext cx="4797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22897" name="Text Box 17"/>
          <p:cNvSpPr txBox="1">
            <a:spLocks noChangeArrowheads="1"/>
          </p:cNvSpPr>
          <p:nvPr/>
        </p:nvSpPr>
        <p:spPr bwMode="auto">
          <a:xfrm>
            <a:off x="3896320" y="4849934"/>
            <a:ext cx="5316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22898" name="Line 18"/>
          <p:cNvSpPr>
            <a:spLocks noChangeShapeType="1"/>
          </p:cNvSpPr>
          <p:nvPr/>
        </p:nvSpPr>
        <p:spPr bwMode="auto">
          <a:xfrm>
            <a:off x="2482064" y="3053160"/>
            <a:ext cx="0" cy="535289"/>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2899" name="Line 19"/>
          <p:cNvSpPr>
            <a:spLocks noChangeShapeType="1"/>
          </p:cNvSpPr>
          <p:nvPr/>
        </p:nvSpPr>
        <p:spPr bwMode="auto">
          <a:xfrm>
            <a:off x="4298812" y="5019211"/>
            <a:ext cx="91797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2900" name="Line 20"/>
          <p:cNvSpPr>
            <a:spLocks noChangeShapeType="1"/>
          </p:cNvSpPr>
          <p:nvPr/>
        </p:nvSpPr>
        <p:spPr bwMode="auto">
          <a:xfrm>
            <a:off x="3030484" y="2204865"/>
            <a:ext cx="2909669" cy="1584176"/>
          </a:xfrm>
          <a:prstGeom prst="line">
            <a:avLst/>
          </a:prstGeom>
          <a:noFill/>
          <a:ln w="571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21" name="Text Box 27"/>
          <p:cNvSpPr txBox="1">
            <a:spLocks noChangeArrowheads="1"/>
          </p:cNvSpPr>
          <p:nvPr/>
        </p:nvSpPr>
        <p:spPr bwMode="auto">
          <a:xfrm>
            <a:off x="5978084" y="2115763"/>
            <a:ext cx="1837581" cy="707886"/>
          </a:xfrm>
          <a:prstGeom prst="rect">
            <a:avLst/>
          </a:prstGeom>
          <a:solidFill>
            <a:srgbClr val="00B0F0"/>
          </a:solidFill>
          <a:ln>
            <a:noFill/>
          </a:ln>
          <a:effectLst/>
        </p:spPr>
        <p:txBody>
          <a:bodyPr wrap="square">
            <a:spAutoFit/>
          </a:bodyPr>
          <a:lstStyle/>
          <a:p>
            <a:pPr algn="ctr">
              <a:spcBef>
                <a:spcPct val="50000"/>
              </a:spcBef>
              <a:buClrTx/>
            </a:pPr>
            <a:r>
              <a:rPr lang="cs-CZ" altLang="sk-SK" sz="1600" b="1" kern="1200" dirty="0">
                <a:solidFill>
                  <a:srgbClr val="FFFFFF"/>
                </a:solidFill>
                <a:latin typeface="Times New Roman"/>
                <a:ea typeface="+mn-ea"/>
                <a:cs typeface="+mn-cs"/>
              </a:rPr>
              <a:t>Změna b</a:t>
            </a:r>
            <a:r>
              <a:rPr lang="cs-CZ" altLang="sk-SK" sz="1600" b="1" kern="1200" baseline="-25000" dirty="0">
                <a:solidFill>
                  <a:srgbClr val="FFFFFF"/>
                </a:solidFill>
                <a:latin typeface="Times New Roman"/>
                <a:ea typeface="+mn-ea"/>
                <a:cs typeface="+mn-cs"/>
              </a:rPr>
              <a:t>0</a:t>
            </a:r>
            <a:r>
              <a:rPr lang="cs-CZ" altLang="sk-SK" sz="1600" b="1" kern="1200" dirty="0">
                <a:solidFill>
                  <a:srgbClr val="FFFFFF"/>
                </a:solidFill>
                <a:latin typeface="Times New Roman"/>
                <a:ea typeface="+mn-ea"/>
                <a:cs typeface="+mn-cs"/>
              </a:rPr>
              <a:t> na b</a:t>
            </a:r>
            <a:r>
              <a:rPr lang="cs-CZ" altLang="sk-SK" sz="1600" b="1" kern="1200" baseline="-25000" dirty="0">
                <a:solidFill>
                  <a:srgbClr val="FFFFFF"/>
                </a:solidFill>
                <a:latin typeface="Times New Roman"/>
                <a:ea typeface="+mn-ea"/>
                <a:cs typeface="+mn-cs"/>
              </a:rPr>
              <a:t>1</a:t>
            </a:r>
          </a:p>
          <a:p>
            <a:pPr algn="ctr">
              <a:spcBef>
                <a:spcPct val="50000"/>
              </a:spcBef>
              <a:buClrTx/>
            </a:pPr>
            <a:r>
              <a:rPr lang="cs-CZ" altLang="sk-SK" sz="1600" b="1" kern="1200" dirty="0">
                <a:solidFill>
                  <a:srgbClr val="FFFFFF"/>
                </a:solidFill>
                <a:latin typeface="Times New Roman"/>
                <a:ea typeface="+mn-ea"/>
                <a:cs typeface="+mn-cs"/>
              </a:rPr>
              <a:t>b</a:t>
            </a:r>
            <a:r>
              <a:rPr lang="cs-CZ" altLang="sk-SK" sz="1600" b="1" kern="1200" baseline="-25000" dirty="0">
                <a:solidFill>
                  <a:srgbClr val="FFFFFF"/>
                </a:solidFill>
                <a:latin typeface="Times New Roman"/>
                <a:ea typeface="+mn-ea"/>
                <a:cs typeface="+mn-cs"/>
              </a:rPr>
              <a:t>1 </a:t>
            </a:r>
            <a:r>
              <a:rPr lang="en-US" altLang="sk-SK" sz="1600" b="1" kern="1200" dirty="0">
                <a:solidFill>
                  <a:srgbClr val="FFFFFF"/>
                </a:solidFill>
                <a:latin typeface="Times New Roman"/>
                <a:ea typeface="+mn-ea"/>
                <a:cs typeface="Arial" panose="020B0604020202020204" pitchFamily="34" charset="0"/>
              </a:rPr>
              <a:t>&gt; </a:t>
            </a:r>
            <a:r>
              <a:rPr lang="cs-CZ" altLang="sk-SK" sz="1600" b="1" kern="1200" dirty="0">
                <a:solidFill>
                  <a:srgbClr val="FFFFFF"/>
                </a:solidFill>
                <a:latin typeface="Times New Roman"/>
                <a:ea typeface="+mn-ea"/>
                <a:cs typeface="Arial" panose="020B0604020202020204" pitchFamily="34" charset="0"/>
              </a:rPr>
              <a:t>b</a:t>
            </a:r>
            <a:r>
              <a:rPr lang="cs-CZ" altLang="sk-SK" sz="1600" b="1" kern="1200" baseline="-25000" dirty="0">
                <a:solidFill>
                  <a:srgbClr val="FFFFFF"/>
                </a:solidFill>
                <a:latin typeface="Times New Roman"/>
                <a:ea typeface="+mn-ea"/>
                <a:cs typeface="+mn-cs"/>
              </a:rPr>
              <a:t>0</a:t>
            </a:r>
            <a:endParaRPr lang="cs-CZ" altLang="sk-SK" sz="1600" b="1" kern="1200" dirty="0">
              <a:solidFill>
                <a:srgbClr val="FFFFFF"/>
              </a:solidFill>
              <a:latin typeface="Times New Roman"/>
              <a:ea typeface="+mn-ea"/>
              <a:cs typeface="+mn-cs"/>
            </a:endParaRPr>
          </a:p>
        </p:txBody>
      </p:sp>
    </p:spTree>
    <p:extLst>
      <p:ext uri="{BB962C8B-B14F-4D97-AF65-F5344CB8AC3E}">
        <p14:creationId xmlns:p14="http://schemas.microsoft.com/office/powerpoint/2010/main" val="155191122"/>
      </p:ext>
    </p:extLst>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sz="3600" b="1" dirty="0">
                <a:solidFill>
                  <a:srgbClr val="C00000"/>
                </a:solidFill>
                <a:latin typeface="+mn-lt"/>
              </a:rPr>
              <a:t>Spotřební funkce</a:t>
            </a:r>
          </a:p>
        </p:txBody>
      </p:sp>
      <p:sp>
        <p:nvSpPr>
          <p:cNvPr id="98" name="Google Shape;98;p14"/>
          <p:cNvSpPr txBox="1">
            <a:spLocks noGrp="1"/>
          </p:cNvSpPr>
          <p:nvPr>
            <p:ph idx="1"/>
          </p:nvPr>
        </p:nvSpPr>
        <p:spPr>
          <a:xfrm>
            <a:off x="212652" y="1440495"/>
            <a:ext cx="8593146" cy="4701515"/>
          </a:xfrm>
          <a:prstGeom prst="rect">
            <a:avLst/>
          </a:prstGeom>
          <a:noFill/>
          <a:ln>
            <a:noFill/>
          </a:ln>
        </p:spPr>
        <p:txBody>
          <a:bodyPr spcFirstLastPara="1" wrap="square" lIns="91425" tIns="45700" rIns="91425" bIns="45700" anchor="t" anchorCtr="0">
            <a:normAutofit/>
          </a:bodyPr>
          <a:lstStyle/>
          <a:p>
            <a:pPr algn="just">
              <a:lnSpc>
                <a:spcPct val="110000"/>
              </a:lnSpc>
              <a:spcAft>
                <a:spcPts val="800"/>
              </a:spcAft>
            </a:pPr>
            <a:r>
              <a:rPr lang="cs-CZ" sz="2800" b="1" dirty="0"/>
              <a:t>C = Ca + c*YD</a:t>
            </a:r>
          </a:p>
          <a:p>
            <a:pPr algn="just">
              <a:lnSpc>
                <a:spcPct val="110000"/>
              </a:lnSpc>
              <a:spcAft>
                <a:spcPts val="800"/>
              </a:spcAft>
            </a:pPr>
            <a:r>
              <a:rPr lang="cs-CZ" sz="2800" b="1" dirty="0"/>
              <a:t>Ca = autonomní spotřeba</a:t>
            </a:r>
          </a:p>
          <a:p>
            <a:pPr algn="just">
              <a:lnSpc>
                <a:spcPct val="110000"/>
              </a:lnSpc>
              <a:spcAft>
                <a:spcPts val="800"/>
              </a:spcAft>
            </a:pPr>
            <a:r>
              <a:rPr lang="cs-CZ" sz="2800" dirty="0"/>
              <a:t>Zahrnují pouze ty výdaje domácnosti na statky a služby, jejichž výše nezávisí na velikosti jejich disponibilního důchodu. </a:t>
            </a:r>
          </a:p>
          <a:p>
            <a:pPr algn="just">
              <a:lnSpc>
                <a:spcPct val="110000"/>
              </a:lnSpc>
              <a:spcAft>
                <a:spcPts val="800"/>
              </a:spcAft>
            </a:pPr>
            <a:r>
              <a:rPr lang="cs-CZ" sz="2800" dirty="0"/>
              <a:t>Domácnosti je musí vynaložit, i když je jejich důchod nulový (nájem, jídlo, atd.)</a:t>
            </a:r>
          </a:p>
        </p:txBody>
      </p:sp>
    </p:spTree>
    <p:extLst>
      <p:ext uri="{BB962C8B-B14F-4D97-AF65-F5344CB8AC3E}">
        <p14:creationId xmlns:p14="http://schemas.microsoft.com/office/powerpoint/2010/main" val="36436040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51366" y="698970"/>
            <a:ext cx="7992888" cy="507703"/>
          </a:xfrm>
        </p:spPr>
        <p:txBody>
          <a:bodyPr/>
          <a:lstStyle/>
          <a:p>
            <a:pPr algn="ctr"/>
            <a:r>
              <a:rPr lang="cs-CZ" altLang="sk-SK" sz="3200" b="1" dirty="0">
                <a:solidFill>
                  <a:srgbClr val="C00000"/>
                </a:solidFill>
                <a:latin typeface="Calibri" panose="020F0502020204030204" pitchFamily="34" charset="0"/>
                <a:cs typeface="Calibri" panose="020F0502020204030204" pitchFamily="34" charset="0"/>
              </a:rPr>
              <a:t>Vliv změny citlivosti investic na úrokovou míru (↑b) na křivku IS</a:t>
            </a:r>
            <a:endParaRPr lang="cs-CZ" altLang="sk-SK" sz="4000" b="1" dirty="0">
              <a:solidFill>
                <a:srgbClr val="C00000"/>
              </a:solidFill>
              <a:latin typeface="Calibri" panose="020F0502020204030204" pitchFamily="34" charset="0"/>
              <a:cs typeface="Calibri" panose="020F0502020204030204" pitchFamily="34" charset="0"/>
            </a:endParaRPr>
          </a:p>
        </p:txBody>
      </p:sp>
      <p:sp>
        <p:nvSpPr>
          <p:cNvPr id="129027" name="Line 3"/>
          <p:cNvSpPr>
            <a:spLocks noChangeShapeType="1"/>
          </p:cNvSpPr>
          <p:nvPr/>
        </p:nvSpPr>
        <p:spPr bwMode="auto">
          <a:xfrm>
            <a:off x="2687109" y="1781175"/>
            <a:ext cx="0" cy="307895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9028" name="Line 4"/>
          <p:cNvSpPr>
            <a:spLocks noChangeShapeType="1"/>
          </p:cNvSpPr>
          <p:nvPr/>
        </p:nvSpPr>
        <p:spPr bwMode="auto">
          <a:xfrm>
            <a:off x="2681289" y="4869160"/>
            <a:ext cx="4105275"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9029" name="Text Box 5"/>
          <p:cNvSpPr txBox="1">
            <a:spLocks noChangeArrowheads="1"/>
          </p:cNvSpPr>
          <p:nvPr/>
        </p:nvSpPr>
        <p:spPr bwMode="auto">
          <a:xfrm>
            <a:off x="6643042" y="4892807"/>
            <a:ext cx="5941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Y</a:t>
            </a:r>
          </a:p>
        </p:txBody>
      </p:sp>
      <p:sp>
        <p:nvSpPr>
          <p:cNvPr id="129030" name="Text Box 6"/>
          <p:cNvSpPr txBox="1">
            <a:spLocks noChangeArrowheads="1"/>
          </p:cNvSpPr>
          <p:nvPr/>
        </p:nvSpPr>
        <p:spPr bwMode="auto">
          <a:xfrm>
            <a:off x="2412802" y="1722139"/>
            <a:ext cx="215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i</a:t>
            </a:r>
          </a:p>
        </p:txBody>
      </p:sp>
      <p:sp>
        <p:nvSpPr>
          <p:cNvPr id="129031" name="Line 7"/>
          <p:cNvSpPr>
            <a:spLocks noChangeShapeType="1"/>
          </p:cNvSpPr>
          <p:nvPr/>
        </p:nvSpPr>
        <p:spPr bwMode="auto">
          <a:xfrm>
            <a:off x="3168255" y="1988841"/>
            <a:ext cx="2753915" cy="2321719"/>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9033" name="Line 9"/>
          <p:cNvSpPr>
            <a:spLocks noChangeShapeType="1"/>
          </p:cNvSpPr>
          <p:nvPr/>
        </p:nvSpPr>
        <p:spPr bwMode="auto">
          <a:xfrm>
            <a:off x="2681289" y="2780928"/>
            <a:ext cx="1350169"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9034" name="Line 10"/>
          <p:cNvSpPr>
            <a:spLocks noChangeShapeType="1"/>
          </p:cNvSpPr>
          <p:nvPr/>
        </p:nvSpPr>
        <p:spPr bwMode="auto">
          <a:xfrm>
            <a:off x="4067944" y="2780928"/>
            <a:ext cx="0" cy="20526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9035" name="Line 11"/>
          <p:cNvSpPr>
            <a:spLocks noChangeShapeType="1"/>
          </p:cNvSpPr>
          <p:nvPr/>
        </p:nvSpPr>
        <p:spPr bwMode="auto">
          <a:xfrm>
            <a:off x="2681288" y="3861048"/>
            <a:ext cx="2646760"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9036" name="Line 12"/>
          <p:cNvSpPr>
            <a:spLocks noChangeShapeType="1"/>
          </p:cNvSpPr>
          <p:nvPr/>
        </p:nvSpPr>
        <p:spPr bwMode="auto">
          <a:xfrm>
            <a:off x="5328047" y="3861048"/>
            <a:ext cx="0" cy="97274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9037" name="Text Box 13"/>
          <p:cNvSpPr txBox="1">
            <a:spLocks noChangeArrowheads="1"/>
          </p:cNvSpPr>
          <p:nvPr/>
        </p:nvSpPr>
        <p:spPr bwMode="auto">
          <a:xfrm>
            <a:off x="2033588" y="4346972"/>
            <a:ext cx="54054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endParaRPr lang="sk-SK" altLang="sk-SK" sz="1350" kern="1200">
              <a:solidFill>
                <a:srgbClr val="307871"/>
              </a:solidFill>
              <a:latin typeface="Times New Roman"/>
              <a:ea typeface="+mn-ea"/>
              <a:cs typeface="+mn-cs"/>
            </a:endParaRPr>
          </a:p>
        </p:txBody>
      </p:sp>
      <p:sp>
        <p:nvSpPr>
          <p:cNvPr id="129038" name="Text Box 14"/>
          <p:cNvSpPr txBox="1">
            <a:spLocks noChangeArrowheads="1"/>
          </p:cNvSpPr>
          <p:nvPr/>
        </p:nvSpPr>
        <p:spPr bwMode="auto">
          <a:xfrm>
            <a:off x="2360646" y="2619294"/>
            <a:ext cx="3780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29039" name="Text Box 15"/>
          <p:cNvSpPr txBox="1">
            <a:spLocks noChangeArrowheads="1"/>
          </p:cNvSpPr>
          <p:nvPr/>
        </p:nvSpPr>
        <p:spPr bwMode="auto">
          <a:xfrm>
            <a:off x="2394817" y="3662864"/>
            <a:ext cx="3852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29040" name="Text Box 16"/>
          <p:cNvSpPr txBox="1">
            <a:spLocks noChangeArrowheads="1"/>
          </p:cNvSpPr>
          <p:nvPr/>
        </p:nvSpPr>
        <p:spPr bwMode="auto">
          <a:xfrm>
            <a:off x="5220073" y="4878189"/>
            <a:ext cx="4324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29041" name="Text Box 17"/>
          <p:cNvSpPr txBox="1">
            <a:spLocks noChangeArrowheads="1"/>
          </p:cNvSpPr>
          <p:nvPr/>
        </p:nvSpPr>
        <p:spPr bwMode="auto">
          <a:xfrm>
            <a:off x="3835401" y="4878189"/>
            <a:ext cx="4123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29042" name="Line 18"/>
          <p:cNvSpPr>
            <a:spLocks noChangeShapeType="1"/>
          </p:cNvSpPr>
          <p:nvPr/>
        </p:nvSpPr>
        <p:spPr bwMode="auto">
          <a:xfrm>
            <a:off x="2520554" y="2957848"/>
            <a:ext cx="0" cy="6477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9043" name="Line 19"/>
          <p:cNvSpPr>
            <a:spLocks noChangeShapeType="1"/>
          </p:cNvSpPr>
          <p:nvPr/>
        </p:nvSpPr>
        <p:spPr bwMode="auto">
          <a:xfrm>
            <a:off x="4247777" y="5047202"/>
            <a:ext cx="91797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9044" name="Line 20"/>
          <p:cNvSpPr>
            <a:spLocks noChangeShapeType="1"/>
          </p:cNvSpPr>
          <p:nvPr/>
        </p:nvSpPr>
        <p:spPr bwMode="auto">
          <a:xfrm>
            <a:off x="2979404" y="2352527"/>
            <a:ext cx="3536813" cy="1242943"/>
          </a:xfrm>
          <a:prstGeom prst="line">
            <a:avLst/>
          </a:prstGeom>
          <a:noFill/>
          <a:ln w="571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9045" name="Text Box 21"/>
          <p:cNvSpPr txBox="1">
            <a:spLocks noChangeArrowheads="1"/>
          </p:cNvSpPr>
          <p:nvPr/>
        </p:nvSpPr>
        <p:spPr bwMode="auto">
          <a:xfrm>
            <a:off x="5955374" y="4118699"/>
            <a:ext cx="14969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66FF"/>
                </a:solidFill>
                <a:latin typeface="Times New Roman"/>
                <a:ea typeface="+mn-ea"/>
                <a:cs typeface="+mn-cs"/>
              </a:rPr>
              <a:t>Y = </a:t>
            </a:r>
            <a:r>
              <a:rPr lang="el-GR" altLang="sk-SK" sz="1600" b="1" kern="1200" dirty="0">
                <a:solidFill>
                  <a:srgbClr val="0066FF"/>
                </a:solidFill>
                <a:latin typeface="Times New Roman"/>
                <a:ea typeface="+mn-ea"/>
                <a:cs typeface="+mn-cs"/>
              </a:rPr>
              <a:t>α</a:t>
            </a:r>
            <a:r>
              <a:rPr lang="cs-CZ" altLang="sk-SK" sz="1600" b="1" kern="1200" baseline="-25000" dirty="0">
                <a:solidFill>
                  <a:srgbClr val="0066FF"/>
                </a:solidFill>
                <a:latin typeface="Times New Roman"/>
                <a:ea typeface="+mn-ea"/>
                <a:cs typeface="+mn-cs"/>
              </a:rPr>
              <a:t>G</a:t>
            </a:r>
            <a:r>
              <a:rPr lang="cs-CZ" altLang="sk-SK" sz="1600" b="1" kern="1200" dirty="0">
                <a:solidFill>
                  <a:srgbClr val="0066FF"/>
                </a:solidFill>
                <a:latin typeface="Times New Roman"/>
                <a:ea typeface="+mn-ea"/>
                <a:cs typeface="+mn-cs"/>
              </a:rPr>
              <a:t> (A- b</a:t>
            </a:r>
            <a:r>
              <a:rPr lang="cs-CZ" altLang="sk-SK" sz="1600" b="1" kern="1200" baseline="-25000" dirty="0">
                <a:solidFill>
                  <a:srgbClr val="0066FF"/>
                </a:solidFill>
                <a:latin typeface="Times New Roman"/>
                <a:ea typeface="+mn-ea"/>
                <a:cs typeface="+mn-cs"/>
              </a:rPr>
              <a:t>0</a:t>
            </a:r>
            <a:r>
              <a:rPr lang="cs-CZ" altLang="sk-SK" sz="1600" b="1" kern="1200" dirty="0">
                <a:solidFill>
                  <a:srgbClr val="0066FF"/>
                </a:solidFill>
                <a:latin typeface="Times New Roman"/>
                <a:ea typeface="+mn-ea"/>
                <a:cs typeface="+mn-cs"/>
              </a:rPr>
              <a:t>i)</a:t>
            </a:r>
          </a:p>
        </p:txBody>
      </p:sp>
      <p:sp>
        <p:nvSpPr>
          <p:cNvPr id="21" name="Text Box 27"/>
          <p:cNvSpPr txBox="1">
            <a:spLocks noChangeArrowheads="1"/>
          </p:cNvSpPr>
          <p:nvPr/>
        </p:nvSpPr>
        <p:spPr bwMode="auto">
          <a:xfrm>
            <a:off x="6021313" y="1995993"/>
            <a:ext cx="1837581" cy="707886"/>
          </a:xfrm>
          <a:prstGeom prst="rect">
            <a:avLst/>
          </a:prstGeom>
          <a:solidFill>
            <a:srgbClr val="00B0F0"/>
          </a:solidFill>
          <a:ln>
            <a:noFill/>
          </a:ln>
          <a:effectLst/>
        </p:spPr>
        <p:txBody>
          <a:bodyPr wrap="square">
            <a:spAutoFit/>
          </a:bodyPr>
          <a:lstStyle/>
          <a:p>
            <a:pPr algn="ctr">
              <a:spcBef>
                <a:spcPct val="50000"/>
              </a:spcBef>
              <a:buClrTx/>
            </a:pPr>
            <a:r>
              <a:rPr lang="cs-CZ" altLang="sk-SK" sz="1600" b="1" kern="1200" dirty="0">
                <a:solidFill>
                  <a:srgbClr val="FFFFFF"/>
                </a:solidFill>
                <a:latin typeface="Times New Roman"/>
                <a:ea typeface="+mn-ea"/>
                <a:cs typeface="+mn-cs"/>
              </a:rPr>
              <a:t>Změna b</a:t>
            </a:r>
            <a:r>
              <a:rPr lang="cs-CZ" altLang="sk-SK" sz="1600" b="1" kern="1200" baseline="-25000" dirty="0">
                <a:solidFill>
                  <a:srgbClr val="FFFFFF"/>
                </a:solidFill>
                <a:latin typeface="Times New Roman"/>
                <a:ea typeface="+mn-ea"/>
                <a:cs typeface="+mn-cs"/>
              </a:rPr>
              <a:t>0</a:t>
            </a:r>
            <a:r>
              <a:rPr lang="cs-CZ" altLang="sk-SK" sz="1600" b="1" kern="1200" dirty="0">
                <a:solidFill>
                  <a:srgbClr val="FFFFFF"/>
                </a:solidFill>
                <a:latin typeface="Times New Roman"/>
                <a:ea typeface="+mn-ea"/>
                <a:cs typeface="+mn-cs"/>
              </a:rPr>
              <a:t> na b</a:t>
            </a:r>
            <a:r>
              <a:rPr lang="cs-CZ" altLang="sk-SK" sz="1600" b="1" kern="1200" baseline="-25000" dirty="0">
                <a:solidFill>
                  <a:srgbClr val="FFFFFF"/>
                </a:solidFill>
                <a:latin typeface="Times New Roman"/>
                <a:ea typeface="+mn-ea"/>
                <a:cs typeface="+mn-cs"/>
              </a:rPr>
              <a:t>1</a:t>
            </a:r>
          </a:p>
          <a:p>
            <a:pPr algn="ctr">
              <a:spcBef>
                <a:spcPct val="50000"/>
              </a:spcBef>
              <a:buClrTx/>
            </a:pPr>
            <a:r>
              <a:rPr lang="cs-CZ" altLang="sk-SK" sz="1600" b="1" kern="1200" dirty="0">
                <a:solidFill>
                  <a:srgbClr val="FFFFFF"/>
                </a:solidFill>
                <a:latin typeface="Times New Roman"/>
                <a:ea typeface="+mn-ea"/>
                <a:cs typeface="+mn-cs"/>
              </a:rPr>
              <a:t>b</a:t>
            </a:r>
            <a:r>
              <a:rPr lang="cs-CZ" altLang="sk-SK" sz="1600" b="1" kern="1200" baseline="-25000" dirty="0">
                <a:solidFill>
                  <a:srgbClr val="FFFFFF"/>
                </a:solidFill>
                <a:latin typeface="Times New Roman"/>
                <a:ea typeface="+mn-ea"/>
                <a:cs typeface="+mn-cs"/>
              </a:rPr>
              <a:t>1 </a:t>
            </a:r>
            <a:r>
              <a:rPr lang="en-US" altLang="sk-SK" sz="1600" b="1" kern="1200" dirty="0">
                <a:solidFill>
                  <a:srgbClr val="FFFFFF"/>
                </a:solidFill>
                <a:latin typeface="Times New Roman"/>
                <a:ea typeface="+mn-ea"/>
                <a:cs typeface="Arial" panose="020B0604020202020204" pitchFamily="34" charset="0"/>
              </a:rPr>
              <a:t>&gt; </a:t>
            </a:r>
            <a:r>
              <a:rPr lang="cs-CZ" altLang="sk-SK" sz="1600" b="1" kern="1200" dirty="0">
                <a:solidFill>
                  <a:srgbClr val="FFFFFF"/>
                </a:solidFill>
                <a:latin typeface="Times New Roman"/>
                <a:ea typeface="+mn-ea"/>
                <a:cs typeface="Arial" panose="020B0604020202020204" pitchFamily="34" charset="0"/>
              </a:rPr>
              <a:t>b</a:t>
            </a:r>
            <a:r>
              <a:rPr lang="cs-CZ" altLang="sk-SK" sz="1600" b="1" kern="1200" baseline="-25000" dirty="0">
                <a:solidFill>
                  <a:srgbClr val="FFFFFF"/>
                </a:solidFill>
                <a:latin typeface="Times New Roman"/>
                <a:ea typeface="+mn-ea"/>
                <a:cs typeface="+mn-cs"/>
              </a:rPr>
              <a:t>0</a:t>
            </a:r>
            <a:endParaRPr lang="cs-CZ" altLang="sk-SK" sz="1600" b="1" kern="1200" dirty="0">
              <a:solidFill>
                <a:srgbClr val="FFFFFF"/>
              </a:solidFill>
              <a:latin typeface="Times New Roman"/>
              <a:ea typeface="+mn-ea"/>
              <a:cs typeface="+mn-cs"/>
            </a:endParaRPr>
          </a:p>
        </p:txBody>
      </p:sp>
    </p:spTree>
    <p:extLst>
      <p:ext uri="{BB962C8B-B14F-4D97-AF65-F5344CB8AC3E}">
        <p14:creationId xmlns:p14="http://schemas.microsoft.com/office/powerpoint/2010/main" val="2953212692"/>
      </p:ext>
    </p:extLst>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57876" y="980729"/>
            <a:ext cx="7974656" cy="507703"/>
          </a:xfrm>
          <a:ln>
            <a:noFill/>
          </a:ln>
        </p:spPr>
        <p:txBody>
          <a:bodyPr/>
          <a:lstStyle/>
          <a:p>
            <a:pPr algn="ctr"/>
            <a:r>
              <a:rPr lang="cs-CZ" altLang="sk-SK" sz="3200" b="1" dirty="0">
                <a:solidFill>
                  <a:srgbClr val="C00000"/>
                </a:solidFill>
                <a:latin typeface="Calibri" panose="020F0502020204030204" pitchFamily="34" charset="0"/>
                <a:cs typeface="Calibri" panose="020F0502020204030204" pitchFamily="34" charset="0"/>
              </a:rPr>
              <a:t>Vliv změny citlivosti investic na úrokovou míru (↑b) na křivku IS</a:t>
            </a:r>
            <a:endParaRPr lang="cs-CZ" altLang="sk-SK" sz="4000" b="1" dirty="0">
              <a:solidFill>
                <a:srgbClr val="C00000"/>
              </a:solidFill>
              <a:latin typeface="Calibri" panose="020F0502020204030204" pitchFamily="34" charset="0"/>
              <a:cs typeface="Calibri" panose="020F0502020204030204" pitchFamily="34" charset="0"/>
            </a:endParaRPr>
          </a:p>
        </p:txBody>
      </p:sp>
      <p:sp>
        <p:nvSpPr>
          <p:cNvPr id="131075" name="Line 3"/>
          <p:cNvSpPr>
            <a:spLocks noChangeShapeType="1"/>
          </p:cNvSpPr>
          <p:nvPr/>
        </p:nvSpPr>
        <p:spPr bwMode="auto">
          <a:xfrm>
            <a:off x="2681288" y="2060848"/>
            <a:ext cx="0" cy="307895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76" name="Line 4"/>
          <p:cNvSpPr>
            <a:spLocks noChangeShapeType="1"/>
          </p:cNvSpPr>
          <p:nvPr/>
        </p:nvSpPr>
        <p:spPr bwMode="auto">
          <a:xfrm>
            <a:off x="2681289" y="5157192"/>
            <a:ext cx="4105275"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77" name="Text Box 5"/>
          <p:cNvSpPr txBox="1">
            <a:spLocks noChangeArrowheads="1"/>
          </p:cNvSpPr>
          <p:nvPr/>
        </p:nvSpPr>
        <p:spPr bwMode="auto">
          <a:xfrm>
            <a:off x="8194972" y="5193443"/>
            <a:ext cx="2428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Y</a:t>
            </a:r>
          </a:p>
        </p:txBody>
      </p:sp>
      <p:sp>
        <p:nvSpPr>
          <p:cNvPr id="131078" name="Text Box 6"/>
          <p:cNvSpPr txBox="1">
            <a:spLocks noChangeArrowheads="1"/>
          </p:cNvSpPr>
          <p:nvPr/>
        </p:nvSpPr>
        <p:spPr bwMode="auto">
          <a:xfrm>
            <a:off x="2438996" y="1943636"/>
            <a:ext cx="2702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p>
        </p:txBody>
      </p:sp>
      <p:sp>
        <p:nvSpPr>
          <p:cNvPr id="131079" name="Line 7"/>
          <p:cNvSpPr>
            <a:spLocks noChangeShapeType="1"/>
          </p:cNvSpPr>
          <p:nvPr/>
        </p:nvSpPr>
        <p:spPr bwMode="auto">
          <a:xfrm>
            <a:off x="3168255" y="2348881"/>
            <a:ext cx="2753915" cy="2321719"/>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81" name="Line 9"/>
          <p:cNvSpPr>
            <a:spLocks noChangeShapeType="1"/>
          </p:cNvSpPr>
          <p:nvPr/>
        </p:nvSpPr>
        <p:spPr bwMode="auto">
          <a:xfrm>
            <a:off x="2681289" y="3068960"/>
            <a:ext cx="1350169"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82" name="Line 10"/>
          <p:cNvSpPr>
            <a:spLocks noChangeShapeType="1"/>
          </p:cNvSpPr>
          <p:nvPr/>
        </p:nvSpPr>
        <p:spPr bwMode="auto">
          <a:xfrm>
            <a:off x="4031456" y="3068960"/>
            <a:ext cx="0" cy="20526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83" name="Line 11"/>
          <p:cNvSpPr>
            <a:spLocks noChangeShapeType="1"/>
          </p:cNvSpPr>
          <p:nvPr/>
        </p:nvSpPr>
        <p:spPr bwMode="auto">
          <a:xfrm>
            <a:off x="2681288" y="4149080"/>
            <a:ext cx="2646760"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84" name="Line 12"/>
          <p:cNvSpPr>
            <a:spLocks noChangeShapeType="1"/>
          </p:cNvSpPr>
          <p:nvPr/>
        </p:nvSpPr>
        <p:spPr bwMode="auto">
          <a:xfrm>
            <a:off x="5328047" y="4149080"/>
            <a:ext cx="0" cy="97274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85" name="Text Box 13"/>
          <p:cNvSpPr txBox="1">
            <a:spLocks noChangeArrowheads="1"/>
          </p:cNvSpPr>
          <p:nvPr/>
        </p:nvSpPr>
        <p:spPr bwMode="auto">
          <a:xfrm>
            <a:off x="2033588" y="4346972"/>
            <a:ext cx="54054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endParaRPr lang="sk-SK" altLang="sk-SK" sz="1350" kern="1200">
              <a:solidFill>
                <a:srgbClr val="307871"/>
              </a:solidFill>
              <a:latin typeface="Times New Roman"/>
              <a:ea typeface="+mn-ea"/>
              <a:cs typeface="+mn-cs"/>
            </a:endParaRPr>
          </a:p>
        </p:txBody>
      </p:sp>
      <p:sp>
        <p:nvSpPr>
          <p:cNvPr id="131086" name="Text Box 14"/>
          <p:cNvSpPr txBox="1">
            <a:spLocks noChangeArrowheads="1"/>
          </p:cNvSpPr>
          <p:nvPr/>
        </p:nvSpPr>
        <p:spPr bwMode="auto">
          <a:xfrm>
            <a:off x="2385419" y="2877081"/>
            <a:ext cx="4845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31087" name="Text Box 15"/>
          <p:cNvSpPr txBox="1">
            <a:spLocks noChangeArrowheads="1"/>
          </p:cNvSpPr>
          <p:nvPr/>
        </p:nvSpPr>
        <p:spPr bwMode="auto">
          <a:xfrm>
            <a:off x="2416028" y="3975030"/>
            <a:ext cx="4216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31088" name="Text Box 16"/>
          <p:cNvSpPr txBox="1">
            <a:spLocks noChangeArrowheads="1"/>
          </p:cNvSpPr>
          <p:nvPr/>
        </p:nvSpPr>
        <p:spPr bwMode="auto">
          <a:xfrm>
            <a:off x="5228804" y="5185160"/>
            <a:ext cx="4953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31089" name="Text Box 17"/>
          <p:cNvSpPr txBox="1">
            <a:spLocks noChangeArrowheads="1"/>
          </p:cNvSpPr>
          <p:nvPr/>
        </p:nvSpPr>
        <p:spPr bwMode="auto">
          <a:xfrm>
            <a:off x="3779913" y="5174207"/>
            <a:ext cx="4654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31090" name="Line 18"/>
          <p:cNvSpPr>
            <a:spLocks noChangeShapeType="1"/>
          </p:cNvSpPr>
          <p:nvPr/>
        </p:nvSpPr>
        <p:spPr bwMode="auto">
          <a:xfrm>
            <a:off x="2524259" y="3276476"/>
            <a:ext cx="0" cy="6477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91" name="Line 19"/>
          <p:cNvSpPr>
            <a:spLocks noChangeShapeType="1"/>
          </p:cNvSpPr>
          <p:nvPr/>
        </p:nvSpPr>
        <p:spPr bwMode="auto">
          <a:xfrm>
            <a:off x="4245371" y="5343484"/>
            <a:ext cx="91797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92" name="Line 20"/>
          <p:cNvSpPr>
            <a:spLocks noChangeShapeType="1"/>
          </p:cNvSpPr>
          <p:nvPr/>
        </p:nvSpPr>
        <p:spPr bwMode="auto">
          <a:xfrm>
            <a:off x="2951560" y="2780929"/>
            <a:ext cx="4914900" cy="1350169"/>
          </a:xfrm>
          <a:prstGeom prst="line">
            <a:avLst/>
          </a:prstGeom>
          <a:noFill/>
          <a:ln w="5715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93" name="Text Box 21"/>
          <p:cNvSpPr txBox="1">
            <a:spLocks noChangeArrowheads="1"/>
          </p:cNvSpPr>
          <p:nvPr/>
        </p:nvSpPr>
        <p:spPr bwMode="auto">
          <a:xfrm>
            <a:off x="7056897" y="3576913"/>
            <a:ext cx="16285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339933"/>
                </a:solidFill>
                <a:latin typeface="Times New Roman"/>
                <a:ea typeface="+mn-ea"/>
                <a:cs typeface="+mn-cs"/>
              </a:rPr>
              <a:t>Y = </a:t>
            </a:r>
            <a:r>
              <a:rPr lang="el-GR" altLang="sk-SK" sz="1600" b="1" kern="1200" dirty="0">
                <a:solidFill>
                  <a:srgbClr val="339933"/>
                </a:solidFill>
                <a:latin typeface="Times New Roman"/>
                <a:ea typeface="+mn-ea"/>
                <a:cs typeface="+mn-cs"/>
              </a:rPr>
              <a:t>α</a:t>
            </a:r>
            <a:r>
              <a:rPr lang="cs-CZ" altLang="sk-SK" sz="1600" b="1" kern="1200" baseline="-25000" dirty="0">
                <a:solidFill>
                  <a:srgbClr val="339933"/>
                </a:solidFill>
                <a:latin typeface="Times New Roman"/>
                <a:ea typeface="+mn-ea"/>
                <a:cs typeface="+mn-cs"/>
              </a:rPr>
              <a:t>G </a:t>
            </a:r>
            <a:r>
              <a:rPr lang="cs-CZ" altLang="sk-SK" sz="1600" b="1" kern="1200" dirty="0">
                <a:solidFill>
                  <a:srgbClr val="339933"/>
                </a:solidFill>
                <a:latin typeface="Times New Roman"/>
                <a:ea typeface="+mn-ea"/>
                <a:cs typeface="+mn-cs"/>
              </a:rPr>
              <a:t>(A- b</a:t>
            </a:r>
            <a:r>
              <a:rPr lang="cs-CZ" altLang="sk-SK" sz="1600" b="1" kern="1200" baseline="-25000" dirty="0">
                <a:solidFill>
                  <a:srgbClr val="339933"/>
                </a:solidFill>
                <a:latin typeface="Times New Roman"/>
                <a:ea typeface="+mn-ea"/>
                <a:cs typeface="+mn-cs"/>
              </a:rPr>
              <a:t>1</a:t>
            </a:r>
            <a:r>
              <a:rPr lang="cs-CZ" altLang="sk-SK" sz="1600" b="1" kern="1200" dirty="0">
                <a:solidFill>
                  <a:srgbClr val="339933"/>
                </a:solidFill>
                <a:latin typeface="Times New Roman"/>
                <a:ea typeface="+mn-ea"/>
                <a:cs typeface="+mn-cs"/>
              </a:rPr>
              <a:t>i)</a:t>
            </a:r>
          </a:p>
        </p:txBody>
      </p:sp>
      <p:sp>
        <p:nvSpPr>
          <p:cNvPr id="131094" name="Line 22"/>
          <p:cNvSpPr>
            <a:spLocks noChangeShapeType="1"/>
          </p:cNvSpPr>
          <p:nvPr/>
        </p:nvSpPr>
        <p:spPr bwMode="auto">
          <a:xfrm>
            <a:off x="5328049" y="4149080"/>
            <a:ext cx="2430065" cy="0"/>
          </a:xfrm>
          <a:prstGeom prst="line">
            <a:avLst/>
          </a:prstGeom>
          <a:noFill/>
          <a:ln w="2857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95" name="Line 23"/>
          <p:cNvSpPr>
            <a:spLocks noChangeShapeType="1"/>
          </p:cNvSpPr>
          <p:nvPr/>
        </p:nvSpPr>
        <p:spPr bwMode="auto">
          <a:xfrm>
            <a:off x="6786562" y="5157192"/>
            <a:ext cx="1529854" cy="17389"/>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96" name="Line 24"/>
          <p:cNvSpPr>
            <a:spLocks noChangeShapeType="1"/>
          </p:cNvSpPr>
          <p:nvPr/>
        </p:nvSpPr>
        <p:spPr bwMode="auto">
          <a:xfrm>
            <a:off x="7758113" y="4149080"/>
            <a:ext cx="0" cy="972740"/>
          </a:xfrm>
          <a:prstGeom prst="line">
            <a:avLst/>
          </a:prstGeom>
          <a:noFill/>
          <a:ln w="2857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97" name="Text Box 25"/>
          <p:cNvSpPr txBox="1">
            <a:spLocks noChangeArrowheads="1"/>
          </p:cNvSpPr>
          <p:nvPr/>
        </p:nvSpPr>
        <p:spPr bwMode="auto">
          <a:xfrm>
            <a:off x="7656910" y="5193762"/>
            <a:ext cx="4310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FF00FF"/>
                </a:solidFill>
                <a:latin typeface="Times New Roman"/>
                <a:ea typeface="+mn-ea"/>
                <a:cs typeface="+mn-cs"/>
              </a:rPr>
              <a:t>Y</a:t>
            </a:r>
            <a:r>
              <a:rPr lang="cs-CZ" altLang="sk-SK" sz="1600" b="1" kern="1200" baseline="-25000" dirty="0">
                <a:solidFill>
                  <a:srgbClr val="FF00FF"/>
                </a:solidFill>
                <a:latin typeface="Times New Roman"/>
                <a:ea typeface="+mn-ea"/>
                <a:cs typeface="+mn-cs"/>
              </a:rPr>
              <a:t>2</a:t>
            </a:r>
            <a:endParaRPr lang="cs-CZ" altLang="sk-SK" sz="1600" b="1" kern="1200" dirty="0">
              <a:solidFill>
                <a:srgbClr val="FF00FF"/>
              </a:solidFill>
              <a:latin typeface="Times New Roman"/>
              <a:ea typeface="+mn-ea"/>
              <a:cs typeface="+mn-cs"/>
            </a:endParaRPr>
          </a:p>
        </p:txBody>
      </p:sp>
      <p:sp>
        <p:nvSpPr>
          <p:cNvPr id="131098" name="Line 26"/>
          <p:cNvSpPr>
            <a:spLocks noChangeShapeType="1"/>
          </p:cNvSpPr>
          <p:nvPr/>
        </p:nvSpPr>
        <p:spPr bwMode="auto">
          <a:xfrm>
            <a:off x="4257526" y="5493844"/>
            <a:ext cx="3348038" cy="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31099" name="Text Box 27"/>
          <p:cNvSpPr txBox="1">
            <a:spLocks noChangeArrowheads="1"/>
          </p:cNvSpPr>
          <p:nvPr/>
        </p:nvSpPr>
        <p:spPr bwMode="auto">
          <a:xfrm>
            <a:off x="5931546" y="4406423"/>
            <a:ext cx="1520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66FF"/>
                </a:solidFill>
                <a:latin typeface="Times New Roman"/>
                <a:ea typeface="+mn-ea"/>
                <a:cs typeface="+mn-cs"/>
              </a:rPr>
              <a:t>Y = </a:t>
            </a:r>
            <a:r>
              <a:rPr lang="el-GR" altLang="sk-SK" sz="1600" b="1" kern="1200" dirty="0">
                <a:solidFill>
                  <a:srgbClr val="0066FF"/>
                </a:solidFill>
                <a:latin typeface="Times New Roman"/>
                <a:ea typeface="+mn-ea"/>
                <a:cs typeface="+mn-cs"/>
              </a:rPr>
              <a:t>α</a:t>
            </a:r>
            <a:r>
              <a:rPr lang="cs-CZ" altLang="sk-SK" sz="1600" b="1" kern="1200" baseline="-25000" dirty="0">
                <a:solidFill>
                  <a:srgbClr val="0066FF"/>
                </a:solidFill>
                <a:latin typeface="Times New Roman"/>
                <a:ea typeface="+mn-ea"/>
                <a:cs typeface="+mn-cs"/>
              </a:rPr>
              <a:t>G</a:t>
            </a:r>
            <a:r>
              <a:rPr lang="cs-CZ" altLang="sk-SK" sz="1600" b="1" kern="1200" dirty="0">
                <a:solidFill>
                  <a:srgbClr val="0066FF"/>
                </a:solidFill>
                <a:latin typeface="Times New Roman"/>
                <a:ea typeface="+mn-ea"/>
                <a:cs typeface="+mn-cs"/>
              </a:rPr>
              <a:t> (A- b</a:t>
            </a:r>
            <a:r>
              <a:rPr lang="cs-CZ" altLang="sk-SK" sz="1600" b="1" kern="1200" baseline="-25000" dirty="0">
                <a:solidFill>
                  <a:srgbClr val="0066FF"/>
                </a:solidFill>
                <a:latin typeface="Times New Roman"/>
                <a:ea typeface="+mn-ea"/>
                <a:cs typeface="+mn-cs"/>
              </a:rPr>
              <a:t>0</a:t>
            </a:r>
            <a:r>
              <a:rPr lang="cs-CZ" altLang="sk-SK" sz="1600" b="1" kern="1200" dirty="0">
                <a:solidFill>
                  <a:srgbClr val="0066FF"/>
                </a:solidFill>
                <a:latin typeface="Times New Roman"/>
                <a:ea typeface="+mn-ea"/>
                <a:cs typeface="+mn-cs"/>
              </a:rPr>
              <a:t>i)</a:t>
            </a:r>
          </a:p>
        </p:txBody>
      </p:sp>
      <p:sp>
        <p:nvSpPr>
          <p:cNvPr id="27" name="Text Box 27"/>
          <p:cNvSpPr txBox="1">
            <a:spLocks noChangeArrowheads="1"/>
          </p:cNvSpPr>
          <p:nvPr/>
        </p:nvSpPr>
        <p:spPr bwMode="auto">
          <a:xfrm>
            <a:off x="6021925" y="2231180"/>
            <a:ext cx="1837581" cy="707886"/>
          </a:xfrm>
          <a:prstGeom prst="rect">
            <a:avLst/>
          </a:prstGeom>
          <a:solidFill>
            <a:srgbClr val="00B0F0"/>
          </a:solidFill>
          <a:ln>
            <a:noFill/>
          </a:ln>
          <a:effectLst/>
        </p:spPr>
        <p:txBody>
          <a:bodyPr wrap="square">
            <a:spAutoFit/>
          </a:bodyPr>
          <a:lstStyle/>
          <a:p>
            <a:pPr algn="ctr">
              <a:spcBef>
                <a:spcPct val="50000"/>
              </a:spcBef>
              <a:buClrTx/>
            </a:pPr>
            <a:r>
              <a:rPr lang="cs-CZ" altLang="sk-SK" sz="1600" b="1" kern="1200" dirty="0">
                <a:solidFill>
                  <a:srgbClr val="FFFFFF"/>
                </a:solidFill>
                <a:latin typeface="Times New Roman"/>
                <a:ea typeface="+mn-ea"/>
                <a:cs typeface="+mn-cs"/>
              </a:rPr>
              <a:t>Změna b</a:t>
            </a:r>
            <a:r>
              <a:rPr lang="cs-CZ" altLang="sk-SK" sz="1600" b="1" kern="1200" baseline="-25000" dirty="0">
                <a:solidFill>
                  <a:srgbClr val="FFFFFF"/>
                </a:solidFill>
                <a:latin typeface="Times New Roman"/>
                <a:ea typeface="+mn-ea"/>
                <a:cs typeface="+mn-cs"/>
              </a:rPr>
              <a:t>0</a:t>
            </a:r>
            <a:r>
              <a:rPr lang="cs-CZ" altLang="sk-SK" sz="1600" b="1" kern="1200" dirty="0">
                <a:solidFill>
                  <a:srgbClr val="FFFFFF"/>
                </a:solidFill>
                <a:latin typeface="Times New Roman"/>
                <a:ea typeface="+mn-ea"/>
                <a:cs typeface="+mn-cs"/>
              </a:rPr>
              <a:t> na b</a:t>
            </a:r>
            <a:r>
              <a:rPr lang="cs-CZ" altLang="sk-SK" sz="1600" b="1" kern="1200" baseline="-25000" dirty="0">
                <a:solidFill>
                  <a:srgbClr val="FFFFFF"/>
                </a:solidFill>
                <a:latin typeface="Times New Roman"/>
                <a:ea typeface="+mn-ea"/>
                <a:cs typeface="+mn-cs"/>
              </a:rPr>
              <a:t>1</a:t>
            </a:r>
          </a:p>
          <a:p>
            <a:pPr algn="ctr">
              <a:spcBef>
                <a:spcPct val="50000"/>
              </a:spcBef>
              <a:buClrTx/>
            </a:pPr>
            <a:r>
              <a:rPr lang="cs-CZ" altLang="sk-SK" sz="1600" b="1" kern="1200" dirty="0">
                <a:solidFill>
                  <a:srgbClr val="FFFFFF"/>
                </a:solidFill>
                <a:latin typeface="Times New Roman"/>
                <a:ea typeface="+mn-ea"/>
                <a:cs typeface="+mn-cs"/>
              </a:rPr>
              <a:t>b</a:t>
            </a:r>
            <a:r>
              <a:rPr lang="cs-CZ" altLang="sk-SK" sz="1600" b="1" kern="1200" baseline="-25000" dirty="0">
                <a:solidFill>
                  <a:srgbClr val="FFFFFF"/>
                </a:solidFill>
                <a:latin typeface="Times New Roman"/>
                <a:ea typeface="+mn-ea"/>
                <a:cs typeface="+mn-cs"/>
              </a:rPr>
              <a:t>1 </a:t>
            </a:r>
            <a:r>
              <a:rPr lang="en-US" altLang="sk-SK" sz="1600" b="1" kern="1200" dirty="0">
                <a:solidFill>
                  <a:srgbClr val="FFFFFF"/>
                </a:solidFill>
                <a:latin typeface="Times New Roman"/>
                <a:ea typeface="+mn-ea"/>
                <a:cs typeface="Arial" panose="020B0604020202020204" pitchFamily="34" charset="0"/>
              </a:rPr>
              <a:t>&gt; </a:t>
            </a:r>
            <a:r>
              <a:rPr lang="cs-CZ" altLang="sk-SK" sz="1600" b="1" kern="1200" dirty="0">
                <a:solidFill>
                  <a:srgbClr val="FFFFFF"/>
                </a:solidFill>
                <a:latin typeface="Times New Roman"/>
                <a:ea typeface="+mn-ea"/>
                <a:cs typeface="Arial" panose="020B0604020202020204" pitchFamily="34" charset="0"/>
              </a:rPr>
              <a:t>b</a:t>
            </a:r>
            <a:r>
              <a:rPr lang="cs-CZ" altLang="sk-SK" sz="1600" b="1" kern="1200" baseline="-25000" dirty="0">
                <a:solidFill>
                  <a:srgbClr val="FFFFFF"/>
                </a:solidFill>
                <a:latin typeface="Times New Roman"/>
                <a:ea typeface="+mn-ea"/>
                <a:cs typeface="+mn-cs"/>
              </a:rPr>
              <a:t>0</a:t>
            </a:r>
            <a:endParaRPr lang="cs-CZ" altLang="sk-SK" sz="1600" b="1" kern="1200" dirty="0">
              <a:solidFill>
                <a:srgbClr val="FFFFFF"/>
              </a:solidFill>
              <a:latin typeface="Times New Roman"/>
              <a:ea typeface="+mn-ea"/>
              <a:cs typeface="+mn-cs"/>
            </a:endParaRPr>
          </a:p>
        </p:txBody>
      </p:sp>
    </p:spTree>
    <p:extLst>
      <p:ext uri="{BB962C8B-B14F-4D97-AF65-F5344CB8AC3E}">
        <p14:creationId xmlns:p14="http://schemas.microsoft.com/office/powerpoint/2010/main" val="12550321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1093"/>
                                        </p:tgtEl>
                                        <p:attrNameLst>
                                          <p:attrName>style.visibility</p:attrName>
                                        </p:attrNameLst>
                                      </p:cBhvr>
                                      <p:to>
                                        <p:strVal val="visible"/>
                                      </p:to>
                                    </p:set>
                                    <p:anim calcmode="lin" valueType="num">
                                      <p:cBhvr>
                                        <p:cTn id="7" dur="1100" fill="hold"/>
                                        <p:tgtEl>
                                          <p:spTgt spid="131093"/>
                                        </p:tgtEl>
                                        <p:attrNameLst>
                                          <p:attrName>ppt_w</p:attrName>
                                        </p:attrNameLst>
                                      </p:cBhvr>
                                      <p:tavLst>
                                        <p:tav tm="0">
                                          <p:val>
                                            <p:fltVal val="0"/>
                                          </p:val>
                                        </p:tav>
                                        <p:tav tm="100000">
                                          <p:val>
                                            <p:strVal val="#ppt_w"/>
                                          </p:val>
                                        </p:tav>
                                      </p:tavLst>
                                    </p:anim>
                                    <p:anim calcmode="lin" valueType="num">
                                      <p:cBhvr>
                                        <p:cTn id="8" dur="1100" fill="hold"/>
                                        <p:tgtEl>
                                          <p:spTgt spid="13109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1094"/>
                                        </p:tgtEl>
                                        <p:attrNameLst>
                                          <p:attrName>style.visibility</p:attrName>
                                        </p:attrNameLst>
                                      </p:cBhvr>
                                      <p:to>
                                        <p:strVal val="visible"/>
                                      </p:to>
                                    </p:set>
                                    <p:anim calcmode="lin" valueType="num">
                                      <p:cBhvr additive="base">
                                        <p:cTn id="13" dur="500" fill="hold"/>
                                        <p:tgtEl>
                                          <p:spTgt spid="131094"/>
                                        </p:tgtEl>
                                        <p:attrNameLst>
                                          <p:attrName>ppt_x</p:attrName>
                                        </p:attrNameLst>
                                      </p:cBhvr>
                                      <p:tavLst>
                                        <p:tav tm="0">
                                          <p:val>
                                            <p:strVal val="#ppt_x"/>
                                          </p:val>
                                        </p:tav>
                                        <p:tav tm="100000">
                                          <p:val>
                                            <p:strVal val="#ppt_x"/>
                                          </p:val>
                                        </p:tav>
                                      </p:tavLst>
                                    </p:anim>
                                    <p:anim calcmode="lin" valueType="num">
                                      <p:cBhvr additive="base">
                                        <p:cTn id="14" dur="500" fill="hold"/>
                                        <p:tgtEl>
                                          <p:spTgt spid="13109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131096"/>
                                        </p:tgtEl>
                                        <p:attrNameLst>
                                          <p:attrName>style.visibility</p:attrName>
                                        </p:attrNameLst>
                                      </p:cBhvr>
                                      <p:to>
                                        <p:strVal val="visible"/>
                                      </p:to>
                                    </p:set>
                                    <p:anim calcmode="lin" valueType="num">
                                      <p:cBhvr additive="base">
                                        <p:cTn id="18" dur="500" fill="hold"/>
                                        <p:tgtEl>
                                          <p:spTgt spid="131096"/>
                                        </p:tgtEl>
                                        <p:attrNameLst>
                                          <p:attrName>ppt_x</p:attrName>
                                        </p:attrNameLst>
                                      </p:cBhvr>
                                      <p:tavLst>
                                        <p:tav tm="0">
                                          <p:val>
                                            <p:strVal val="#ppt_x"/>
                                          </p:val>
                                        </p:tav>
                                        <p:tav tm="100000">
                                          <p:val>
                                            <p:strVal val="#ppt_x"/>
                                          </p:val>
                                        </p:tav>
                                      </p:tavLst>
                                    </p:anim>
                                    <p:anim calcmode="lin" valueType="num">
                                      <p:cBhvr additive="base">
                                        <p:cTn id="19" dur="500" fill="hold"/>
                                        <p:tgtEl>
                                          <p:spTgt spid="13109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39" presetClass="entr" presetSubtype="0" accel="100000" fill="hold" nodeType="afterEffect">
                                  <p:stCondLst>
                                    <p:cond delay="0"/>
                                  </p:stCondLst>
                                  <p:childTnLst>
                                    <p:set>
                                      <p:cBhvr>
                                        <p:cTn id="22" dur="1" fill="hold">
                                          <p:stCondLst>
                                            <p:cond delay="0"/>
                                          </p:stCondLst>
                                        </p:cTn>
                                        <p:tgtEl>
                                          <p:spTgt spid="131098"/>
                                        </p:tgtEl>
                                        <p:attrNameLst>
                                          <p:attrName>style.visibility</p:attrName>
                                        </p:attrNameLst>
                                      </p:cBhvr>
                                      <p:to>
                                        <p:strVal val="visible"/>
                                      </p:to>
                                    </p:set>
                                    <p:anim calcmode="lin" valueType="num">
                                      <p:cBhvr>
                                        <p:cTn id="23" dur="500" fill="hold"/>
                                        <p:tgtEl>
                                          <p:spTgt spid="131098"/>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31098"/>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31098"/>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31098"/>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131097"/>
                                        </p:tgtEl>
                                        <p:attrNameLst>
                                          <p:attrName>style.visibility</p:attrName>
                                        </p:attrNameLst>
                                      </p:cBhvr>
                                      <p:to>
                                        <p:strVal val="visible"/>
                                      </p:to>
                                    </p:set>
                                    <p:anim calcmode="lin" valueType="num">
                                      <p:cBhvr>
                                        <p:cTn id="30" dur="500" fill="hold"/>
                                        <p:tgtEl>
                                          <p:spTgt spid="131097"/>
                                        </p:tgtEl>
                                        <p:attrNameLst>
                                          <p:attrName>ppt_w</p:attrName>
                                        </p:attrNameLst>
                                      </p:cBhvr>
                                      <p:tavLst>
                                        <p:tav tm="0">
                                          <p:val>
                                            <p:fltVal val="0"/>
                                          </p:val>
                                        </p:tav>
                                        <p:tav tm="100000">
                                          <p:val>
                                            <p:strVal val="#ppt_w"/>
                                          </p:val>
                                        </p:tav>
                                      </p:tavLst>
                                    </p:anim>
                                    <p:anim calcmode="lin" valueType="num">
                                      <p:cBhvr>
                                        <p:cTn id="31" dur="500" fill="hold"/>
                                        <p:tgtEl>
                                          <p:spTgt spid="131097"/>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25"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38" dur="1000" fill="hold"/>
                                        <p:tgtEl>
                                          <p:spTgt spid="27"/>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3" grpId="0"/>
      <p:bldP spid="131097" grpId="0"/>
      <p:bldP spid="27"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5" name="Line 3"/>
          <p:cNvSpPr>
            <a:spLocks noChangeShapeType="1"/>
          </p:cNvSpPr>
          <p:nvPr/>
        </p:nvSpPr>
        <p:spPr bwMode="auto">
          <a:xfrm>
            <a:off x="2680097" y="1772817"/>
            <a:ext cx="15478" cy="344847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66916" name="Line 4"/>
          <p:cNvSpPr>
            <a:spLocks noChangeShapeType="1"/>
          </p:cNvSpPr>
          <p:nvPr/>
        </p:nvSpPr>
        <p:spPr bwMode="auto">
          <a:xfrm flipV="1">
            <a:off x="2681288" y="5221290"/>
            <a:ext cx="4555008" cy="7911"/>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66917" name="Text Box 5"/>
          <p:cNvSpPr txBox="1">
            <a:spLocks noChangeArrowheads="1"/>
          </p:cNvSpPr>
          <p:nvPr/>
        </p:nvSpPr>
        <p:spPr bwMode="auto">
          <a:xfrm>
            <a:off x="7078622" y="5236444"/>
            <a:ext cx="5941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Y</a:t>
            </a:r>
          </a:p>
        </p:txBody>
      </p:sp>
      <p:sp>
        <p:nvSpPr>
          <p:cNvPr id="166918" name="Text Box 6"/>
          <p:cNvSpPr txBox="1">
            <a:spLocks noChangeArrowheads="1"/>
          </p:cNvSpPr>
          <p:nvPr/>
        </p:nvSpPr>
        <p:spPr bwMode="auto">
          <a:xfrm>
            <a:off x="2414192" y="1724762"/>
            <a:ext cx="215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i</a:t>
            </a:r>
          </a:p>
        </p:txBody>
      </p:sp>
      <p:sp>
        <p:nvSpPr>
          <p:cNvPr id="166919" name="Line 7"/>
          <p:cNvSpPr>
            <a:spLocks noChangeShapeType="1"/>
          </p:cNvSpPr>
          <p:nvPr/>
        </p:nvSpPr>
        <p:spPr bwMode="auto">
          <a:xfrm>
            <a:off x="2681288" y="2276873"/>
            <a:ext cx="3619500" cy="2355409"/>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66920" name="Text Box 8"/>
          <p:cNvSpPr txBox="1">
            <a:spLocks noChangeArrowheads="1"/>
          </p:cNvSpPr>
          <p:nvPr/>
        </p:nvSpPr>
        <p:spPr bwMode="auto">
          <a:xfrm>
            <a:off x="6624638" y="3450168"/>
            <a:ext cx="21958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66FF"/>
                </a:solidFill>
                <a:latin typeface="Times New Roman"/>
                <a:ea typeface="+mn-ea"/>
                <a:cs typeface="+mn-cs"/>
              </a:rPr>
              <a:t>IS</a:t>
            </a:r>
            <a:r>
              <a:rPr lang="cs-CZ" altLang="sk-SK" sz="1600" b="1" kern="1200" baseline="-25000" dirty="0">
                <a:solidFill>
                  <a:srgbClr val="0066FF"/>
                </a:solidFill>
                <a:latin typeface="Times New Roman"/>
                <a:ea typeface="+mn-ea"/>
                <a:cs typeface="+mn-cs"/>
              </a:rPr>
              <a:t>0</a:t>
            </a:r>
            <a:r>
              <a:rPr lang="cs-CZ" altLang="sk-SK" sz="1600" b="1" kern="1200" dirty="0">
                <a:solidFill>
                  <a:srgbClr val="0066FF"/>
                </a:solidFill>
                <a:latin typeface="Times New Roman"/>
                <a:ea typeface="+mn-ea"/>
                <a:cs typeface="+mn-cs"/>
              </a:rPr>
              <a:t>: Y = </a:t>
            </a:r>
            <a:r>
              <a:rPr lang="el-GR" altLang="sk-SK" sz="1600" b="1" kern="1200" dirty="0">
                <a:solidFill>
                  <a:srgbClr val="0066FF"/>
                </a:solidFill>
                <a:latin typeface="Times New Roman"/>
                <a:ea typeface="+mn-ea"/>
                <a:cs typeface="Arial" panose="020B0604020202020204" pitchFamily="34" charset="0"/>
              </a:rPr>
              <a:t>α</a:t>
            </a:r>
            <a:r>
              <a:rPr lang="cs-CZ" altLang="sk-SK" sz="1600" b="1" kern="1200" baseline="-25000" dirty="0">
                <a:solidFill>
                  <a:srgbClr val="0066FF"/>
                </a:solidFill>
                <a:latin typeface="Times New Roman"/>
                <a:ea typeface="+mn-ea"/>
                <a:cs typeface="Arial" panose="020B0604020202020204" pitchFamily="34" charset="0"/>
              </a:rPr>
              <a:t>G0 </a:t>
            </a:r>
            <a:r>
              <a:rPr lang="cs-CZ" altLang="sk-SK" sz="1600" b="1" kern="1200" dirty="0">
                <a:solidFill>
                  <a:srgbClr val="0066FF"/>
                </a:solidFill>
                <a:latin typeface="Times New Roman"/>
                <a:ea typeface="+mn-ea"/>
                <a:cs typeface="Arial" panose="020B0604020202020204" pitchFamily="34" charset="0"/>
              </a:rPr>
              <a:t>(A </a:t>
            </a:r>
            <a:r>
              <a:rPr lang="cs-CZ" altLang="sk-SK" sz="1600" b="1" kern="1200" dirty="0">
                <a:solidFill>
                  <a:srgbClr val="0066FF"/>
                </a:solidFill>
                <a:latin typeface="Times New Roman"/>
                <a:ea typeface="+mn-ea"/>
                <a:cs typeface="+mn-cs"/>
              </a:rPr>
              <a:t>- </a:t>
            </a:r>
            <a:r>
              <a:rPr lang="cs-CZ" altLang="sk-SK" sz="1600" b="1" kern="1200" dirty="0" err="1">
                <a:solidFill>
                  <a:srgbClr val="0066FF"/>
                </a:solidFill>
                <a:latin typeface="Times New Roman"/>
                <a:ea typeface="+mn-ea"/>
                <a:cs typeface="+mn-cs"/>
              </a:rPr>
              <a:t>bi</a:t>
            </a:r>
            <a:r>
              <a:rPr lang="cs-CZ" altLang="sk-SK" sz="1600" b="1" kern="1200" dirty="0">
                <a:solidFill>
                  <a:srgbClr val="0066FF"/>
                </a:solidFill>
                <a:latin typeface="Times New Roman"/>
                <a:ea typeface="+mn-ea"/>
                <a:cs typeface="+mn-cs"/>
              </a:rPr>
              <a:t>)</a:t>
            </a:r>
          </a:p>
        </p:txBody>
      </p:sp>
      <p:sp>
        <p:nvSpPr>
          <p:cNvPr id="166921" name="Line 9"/>
          <p:cNvSpPr>
            <a:spLocks noChangeShapeType="1"/>
          </p:cNvSpPr>
          <p:nvPr/>
        </p:nvSpPr>
        <p:spPr bwMode="auto">
          <a:xfrm>
            <a:off x="2681289" y="3140968"/>
            <a:ext cx="1350169"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66922" name="Line 10"/>
          <p:cNvSpPr>
            <a:spLocks noChangeShapeType="1"/>
          </p:cNvSpPr>
          <p:nvPr/>
        </p:nvSpPr>
        <p:spPr bwMode="auto">
          <a:xfrm>
            <a:off x="4031456" y="3140968"/>
            <a:ext cx="0" cy="20526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66923" name="Text Box 11"/>
          <p:cNvSpPr txBox="1">
            <a:spLocks noChangeArrowheads="1"/>
          </p:cNvSpPr>
          <p:nvPr/>
        </p:nvSpPr>
        <p:spPr bwMode="auto">
          <a:xfrm>
            <a:off x="2033588" y="4346972"/>
            <a:ext cx="54054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endParaRPr lang="sk-SK" altLang="sk-SK" sz="1350" kern="1200">
              <a:solidFill>
                <a:srgbClr val="307871"/>
              </a:solidFill>
              <a:latin typeface="Times New Roman"/>
              <a:ea typeface="+mn-ea"/>
              <a:cs typeface="+mn-cs"/>
            </a:endParaRPr>
          </a:p>
        </p:txBody>
      </p:sp>
      <p:sp>
        <p:nvSpPr>
          <p:cNvPr id="166924" name="Text Box 12"/>
          <p:cNvSpPr txBox="1">
            <a:spLocks noChangeArrowheads="1"/>
          </p:cNvSpPr>
          <p:nvPr/>
        </p:nvSpPr>
        <p:spPr bwMode="auto">
          <a:xfrm>
            <a:off x="2375841" y="3566991"/>
            <a:ext cx="3762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66925" name="Text Box 13"/>
          <p:cNvSpPr txBox="1">
            <a:spLocks noChangeArrowheads="1"/>
          </p:cNvSpPr>
          <p:nvPr/>
        </p:nvSpPr>
        <p:spPr bwMode="auto">
          <a:xfrm>
            <a:off x="3869890" y="5193605"/>
            <a:ext cx="5673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2</a:t>
            </a:r>
            <a:endParaRPr lang="cs-CZ" altLang="sk-SK" sz="1600" b="1" kern="1200" dirty="0">
              <a:latin typeface="Times New Roman"/>
              <a:ea typeface="+mn-ea"/>
              <a:cs typeface="+mn-cs"/>
            </a:endParaRPr>
          </a:p>
        </p:txBody>
      </p:sp>
      <p:sp>
        <p:nvSpPr>
          <p:cNvPr id="166926" name="Text Box 14"/>
          <p:cNvSpPr txBox="1">
            <a:spLocks noChangeArrowheads="1"/>
          </p:cNvSpPr>
          <p:nvPr/>
        </p:nvSpPr>
        <p:spPr bwMode="auto">
          <a:xfrm>
            <a:off x="4752058" y="5235134"/>
            <a:ext cx="4545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66927" name="Text Box 15"/>
          <p:cNvSpPr txBox="1">
            <a:spLocks noChangeArrowheads="1"/>
          </p:cNvSpPr>
          <p:nvPr/>
        </p:nvSpPr>
        <p:spPr bwMode="auto">
          <a:xfrm>
            <a:off x="6354897" y="4332199"/>
            <a:ext cx="1916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FF0000"/>
                </a:solidFill>
                <a:latin typeface="Times New Roman"/>
                <a:ea typeface="+mn-ea"/>
                <a:cs typeface="+mn-cs"/>
              </a:rPr>
              <a:t>IS</a:t>
            </a:r>
            <a:r>
              <a:rPr lang="cs-CZ" altLang="sk-SK" sz="1600" b="1" kern="1200" baseline="-25000" dirty="0">
                <a:solidFill>
                  <a:srgbClr val="FF0000"/>
                </a:solidFill>
                <a:latin typeface="Times New Roman"/>
                <a:ea typeface="+mn-ea"/>
                <a:cs typeface="+mn-cs"/>
              </a:rPr>
              <a:t>1</a:t>
            </a:r>
            <a:r>
              <a:rPr lang="cs-CZ" altLang="sk-SK" sz="1600" b="1" kern="1200" dirty="0">
                <a:solidFill>
                  <a:srgbClr val="FF0000"/>
                </a:solidFill>
                <a:latin typeface="Times New Roman"/>
                <a:ea typeface="+mn-ea"/>
                <a:cs typeface="+mn-cs"/>
              </a:rPr>
              <a:t>: Y = </a:t>
            </a:r>
            <a:r>
              <a:rPr lang="el-GR" altLang="sk-SK" sz="1600" b="1" kern="1200" dirty="0">
                <a:solidFill>
                  <a:srgbClr val="FF0000"/>
                </a:solidFill>
                <a:latin typeface="Times New Roman"/>
                <a:ea typeface="+mn-ea"/>
                <a:cs typeface="Arial" panose="020B0604020202020204" pitchFamily="34" charset="0"/>
              </a:rPr>
              <a:t>α</a:t>
            </a:r>
            <a:r>
              <a:rPr lang="cs-CZ" altLang="sk-SK" sz="1600" b="1" kern="1200" baseline="-25000" dirty="0">
                <a:solidFill>
                  <a:srgbClr val="FF0000"/>
                </a:solidFill>
                <a:latin typeface="Times New Roman"/>
                <a:ea typeface="+mn-ea"/>
                <a:cs typeface="Arial" panose="020B0604020202020204" pitchFamily="34" charset="0"/>
              </a:rPr>
              <a:t>G1 </a:t>
            </a:r>
            <a:r>
              <a:rPr lang="cs-CZ" altLang="sk-SK" sz="1600" b="1" kern="1200" dirty="0">
                <a:solidFill>
                  <a:srgbClr val="FF0000"/>
                </a:solidFill>
                <a:latin typeface="Times New Roman"/>
                <a:ea typeface="+mn-ea"/>
                <a:cs typeface="Arial" panose="020B0604020202020204" pitchFamily="34" charset="0"/>
              </a:rPr>
              <a:t>(A </a:t>
            </a:r>
            <a:r>
              <a:rPr lang="cs-CZ" altLang="sk-SK" sz="1600" b="1" kern="1200" dirty="0">
                <a:solidFill>
                  <a:srgbClr val="FF0000"/>
                </a:solidFill>
                <a:latin typeface="Times New Roman"/>
                <a:ea typeface="+mn-ea"/>
                <a:cs typeface="+mn-cs"/>
              </a:rPr>
              <a:t>- </a:t>
            </a:r>
            <a:r>
              <a:rPr lang="cs-CZ" altLang="sk-SK" sz="1600" b="1" kern="1200" dirty="0" err="1">
                <a:solidFill>
                  <a:srgbClr val="FF0000"/>
                </a:solidFill>
                <a:latin typeface="Times New Roman"/>
                <a:ea typeface="+mn-ea"/>
                <a:cs typeface="+mn-cs"/>
              </a:rPr>
              <a:t>bi</a:t>
            </a:r>
            <a:r>
              <a:rPr lang="cs-CZ" altLang="sk-SK" sz="1600" b="1" kern="1200" dirty="0">
                <a:solidFill>
                  <a:srgbClr val="FF0000"/>
                </a:solidFill>
                <a:latin typeface="Times New Roman"/>
                <a:ea typeface="+mn-ea"/>
                <a:cs typeface="+mn-cs"/>
              </a:rPr>
              <a:t>)</a:t>
            </a:r>
          </a:p>
        </p:txBody>
      </p:sp>
      <p:sp>
        <p:nvSpPr>
          <p:cNvPr id="166929" name="Line 17"/>
          <p:cNvSpPr>
            <a:spLocks noChangeShapeType="1"/>
          </p:cNvSpPr>
          <p:nvPr/>
        </p:nvSpPr>
        <p:spPr bwMode="auto">
          <a:xfrm>
            <a:off x="2681288" y="2276872"/>
            <a:ext cx="5131073" cy="1997869"/>
          </a:xfrm>
          <a:prstGeom prst="line">
            <a:avLst/>
          </a:prstGeom>
          <a:noFill/>
          <a:ln w="571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66931" name="Line 19"/>
          <p:cNvSpPr>
            <a:spLocks noChangeShapeType="1"/>
          </p:cNvSpPr>
          <p:nvPr/>
        </p:nvSpPr>
        <p:spPr bwMode="auto">
          <a:xfrm flipH="1">
            <a:off x="4895850" y="3732139"/>
            <a:ext cx="523" cy="1461467"/>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66932" name="Line 20"/>
          <p:cNvSpPr>
            <a:spLocks noChangeShapeType="1"/>
          </p:cNvSpPr>
          <p:nvPr/>
        </p:nvSpPr>
        <p:spPr bwMode="auto">
          <a:xfrm>
            <a:off x="2681288" y="3717032"/>
            <a:ext cx="3673079"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66933" name="Line 21"/>
          <p:cNvSpPr>
            <a:spLocks noChangeShapeType="1"/>
          </p:cNvSpPr>
          <p:nvPr/>
        </p:nvSpPr>
        <p:spPr bwMode="auto">
          <a:xfrm>
            <a:off x="6354366" y="3717032"/>
            <a:ext cx="0" cy="1512094"/>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66934" name="Text Box 22"/>
          <p:cNvSpPr txBox="1">
            <a:spLocks noChangeArrowheads="1"/>
          </p:cNvSpPr>
          <p:nvPr/>
        </p:nvSpPr>
        <p:spPr bwMode="auto">
          <a:xfrm>
            <a:off x="2403104" y="2914697"/>
            <a:ext cx="4123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66935" name="Text Box 23"/>
          <p:cNvSpPr txBox="1">
            <a:spLocks noChangeArrowheads="1"/>
          </p:cNvSpPr>
          <p:nvPr/>
        </p:nvSpPr>
        <p:spPr bwMode="auto">
          <a:xfrm>
            <a:off x="6206004" y="5235134"/>
            <a:ext cx="670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66936" name="Text Box 24"/>
          <p:cNvSpPr txBox="1">
            <a:spLocks noChangeArrowheads="1"/>
          </p:cNvSpPr>
          <p:nvPr/>
        </p:nvSpPr>
        <p:spPr bwMode="auto">
          <a:xfrm>
            <a:off x="5868591" y="2349104"/>
            <a:ext cx="2015777" cy="584775"/>
          </a:xfrm>
          <a:prstGeom prst="rect">
            <a:avLst/>
          </a:prstGeom>
          <a:solidFill>
            <a:srgbClr val="00B0F0"/>
          </a:solidFill>
          <a:ln>
            <a:noFill/>
          </a:ln>
          <a:effectLst/>
        </p:spPr>
        <p:txBody>
          <a:bodyPr wrap="square">
            <a:spAutoFit/>
          </a:bodyPr>
          <a:lstStyle/>
          <a:p>
            <a:pPr algn="ctr">
              <a:spcBef>
                <a:spcPct val="50000"/>
              </a:spcBef>
              <a:buClrTx/>
            </a:pPr>
            <a:r>
              <a:rPr lang="cs-CZ" altLang="sk-SK" sz="1600" b="1" kern="1200" dirty="0">
                <a:solidFill>
                  <a:srgbClr val="FFFFFF"/>
                </a:solidFill>
                <a:latin typeface="Times New Roman"/>
                <a:ea typeface="+mn-ea"/>
                <a:cs typeface="+mn-cs"/>
              </a:rPr>
              <a:t>Změna </a:t>
            </a:r>
            <a:r>
              <a:rPr lang="el-GR" altLang="sk-SK" sz="1600" b="1" kern="1200" dirty="0">
                <a:solidFill>
                  <a:srgbClr val="FFFFFF"/>
                </a:solidFill>
                <a:latin typeface="Times New Roman"/>
                <a:ea typeface="+mn-ea"/>
                <a:cs typeface="Arial" panose="020B0604020202020204" pitchFamily="34" charset="0"/>
              </a:rPr>
              <a:t>α</a:t>
            </a:r>
            <a:r>
              <a:rPr lang="cs-CZ" altLang="sk-SK" sz="1600" b="1" kern="1200" baseline="-25000" dirty="0">
                <a:solidFill>
                  <a:srgbClr val="FFFFFF"/>
                </a:solidFill>
                <a:latin typeface="Times New Roman"/>
                <a:ea typeface="+mn-ea"/>
                <a:cs typeface="+mn-cs"/>
              </a:rPr>
              <a:t>G0</a:t>
            </a:r>
            <a:r>
              <a:rPr lang="cs-CZ" altLang="sk-SK" sz="1600" b="1" kern="1200" dirty="0">
                <a:solidFill>
                  <a:srgbClr val="FFFFFF"/>
                </a:solidFill>
                <a:latin typeface="Times New Roman"/>
                <a:ea typeface="+mn-ea"/>
                <a:cs typeface="+mn-cs"/>
              </a:rPr>
              <a:t> na </a:t>
            </a:r>
            <a:r>
              <a:rPr lang="el-GR" altLang="sk-SK" sz="1600" b="1" kern="1200" dirty="0">
                <a:solidFill>
                  <a:srgbClr val="FFFFFF"/>
                </a:solidFill>
                <a:latin typeface="Times New Roman"/>
                <a:ea typeface="+mn-ea"/>
                <a:cs typeface="Arial" panose="020B0604020202020204" pitchFamily="34" charset="0"/>
              </a:rPr>
              <a:t>α</a:t>
            </a:r>
            <a:r>
              <a:rPr lang="cs-CZ" altLang="sk-SK" sz="1600" b="1" kern="1200" baseline="-25000" dirty="0">
                <a:solidFill>
                  <a:srgbClr val="FFFFFF"/>
                </a:solidFill>
                <a:latin typeface="Times New Roman"/>
                <a:ea typeface="+mn-ea"/>
                <a:cs typeface="+mn-cs"/>
              </a:rPr>
              <a:t>G1</a:t>
            </a:r>
            <a:r>
              <a:rPr lang="cs-CZ" altLang="sk-SK" sz="1600" b="1" kern="1200" dirty="0">
                <a:solidFill>
                  <a:srgbClr val="FFFFFF"/>
                </a:solidFill>
                <a:latin typeface="Times New Roman"/>
                <a:ea typeface="+mn-ea"/>
                <a:cs typeface="+mn-cs"/>
              </a:rPr>
              <a:t> </a:t>
            </a:r>
            <a:r>
              <a:rPr lang="el-GR" altLang="sk-SK" sz="1600" b="1" kern="1200" dirty="0">
                <a:solidFill>
                  <a:srgbClr val="FFFFFF"/>
                </a:solidFill>
                <a:latin typeface="Times New Roman"/>
                <a:ea typeface="+mn-ea"/>
                <a:cs typeface="Arial" panose="020B0604020202020204" pitchFamily="34" charset="0"/>
              </a:rPr>
              <a:t>α</a:t>
            </a:r>
            <a:r>
              <a:rPr lang="cs-CZ" altLang="sk-SK" sz="1600" b="1" kern="1200" baseline="-25000" dirty="0">
                <a:solidFill>
                  <a:srgbClr val="FFFFFF"/>
                </a:solidFill>
                <a:latin typeface="Times New Roman"/>
                <a:ea typeface="+mn-ea"/>
                <a:cs typeface="+mn-cs"/>
              </a:rPr>
              <a:t>G0</a:t>
            </a:r>
            <a:r>
              <a:rPr lang="cs-CZ" altLang="sk-SK" sz="1600" b="1" kern="1200" dirty="0">
                <a:solidFill>
                  <a:srgbClr val="FFFFFF"/>
                </a:solidFill>
                <a:latin typeface="Times New Roman"/>
                <a:ea typeface="+mn-ea"/>
                <a:cs typeface="+mn-cs"/>
              </a:rPr>
              <a:t> </a:t>
            </a:r>
            <a:r>
              <a:rPr lang="en-US" altLang="sk-SK" sz="1600" b="1" kern="1200" dirty="0">
                <a:solidFill>
                  <a:srgbClr val="FFFFFF"/>
                </a:solidFill>
                <a:latin typeface="Times New Roman"/>
                <a:ea typeface="+mn-ea"/>
                <a:cs typeface="Arial" panose="020B0604020202020204" pitchFamily="34" charset="0"/>
              </a:rPr>
              <a:t>&gt; </a:t>
            </a:r>
            <a:r>
              <a:rPr lang="el-GR" altLang="sk-SK" sz="1600" b="1" kern="1200" dirty="0">
                <a:solidFill>
                  <a:srgbClr val="FFFFFF"/>
                </a:solidFill>
                <a:latin typeface="Times New Roman"/>
                <a:ea typeface="+mn-ea"/>
                <a:cs typeface="Arial" panose="020B0604020202020204" pitchFamily="34" charset="0"/>
              </a:rPr>
              <a:t>α</a:t>
            </a:r>
            <a:r>
              <a:rPr lang="cs-CZ" altLang="sk-SK" sz="1600" b="1" kern="1200" baseline="-25000" dirty="0">
                <a:solidFill>
                  <a:srgbClr val="FFFFFF"/>
                </a:solidFill>
                <a:latin typeface="Times New Roman"/>
                <a:ea typeface="+mn-ea"/>
                <a:cs typeface="+mn-cs"/>
              </a:rPr>
              <a:t>G1</a:t>
            </a:r>
          </a:p>
        </p:txBody>
      </p:sp>
      <p:sp>
        <p:nvSpPr>
          <p:cNvPr id="166938" name="Rectangle 26"/>
          <p:cNvSpPr>
            <a:spLocks noGrp="1" noChangeArrowheads="1"/>
          </p:cNvSpPr>
          <p:nvPr>
            <p:ph type="title"/>
          </p:nvPr>
        </p:nvSpPr>
        <p:spPr>
          <a:xfrm>
            <a:off x="251519" y="1052737"/>
            <a:ext cx="8314411" cy="507703"/>
          </a:xfrm>
          <a:noFill/>
          <a:ln>
            <a:noFill/>
          </a:ln>
        </p:spPr>
        <p:txBody>
          <a:bodyPr/>
          <a:lstStyle/>
          <a:p>
            <a:pPr algn="ctr"/>
            <a:r>
              <a:rPr lang="cs-CZ" altLang="sk-SK" sz="3200" b="1" dirty="0">
                <a:solidFill>
                  <a:srgbClr val="C00000"/>
                </a:solidFill>
                <a:latin typeface="Calibri" panose="020F0502020204030204" pitchFamily="34" charset="0"/>
                <a:cs typeface="Calibri" panose="020F0502020204030204" pitchFamily="34" charset="0"/>
              </a:rPr>
              <a:t>Vliv změny multiplikátoru (↓</a:t>
            </a:r>
            <a:r>
              <a:rPr lang="el-GR" altLang="sk-SK" sz="3200" b="1" dirty="0">
                <a:solidFill>
                  <a:srgbClr val="C00000"/>
                </a:solidFill>
                <a:latin typeface="Calibri" panose="020F0502020204030204" pitchFamily="34" charset="0"/>
                <a:cs typeface="Calibri" panose="020F0502020204030204" pitchFamily="34" charset="0"/>
              </a:rPr>
              <a:t>α</a:t>
            </a:r>
            <a:r>
              <a:rPr lang="cs-CZ" altLang="sk-SK" sz="3200" b="1" baseline="-25000" dirty="0">
                <a:solidFill>
                  <a:srgbClr val="C00000"/>
                </a:solidFill>
                <a:latin typeface="Calibri" panose="020F0502020204030204" pitchFamily="34" charset="0"/>
                <a:cs typeface="Calibri" panose="020F0502020204030204" pitchFamily="34" charset="0"/>
              </a:rPr>
              <a:t>G</a:t>
            </a:r>
            <a:r>
              <a:rPr lang="cs-CZ" altLang="sk-SK" sz="3200" b="1" dirty="0">
                <a:solidFill>
                  <a:srgbClr val="C00000"/>
                </a:solidFill>
                <a:latin typeface="Calibri" panose="020F0502020204030204" pitchFamily="34" charset="0"/>
                <a:cs typeface="Calibri" panose="020F0502020204030204" pitchFamily="34" charset="0"/>
              </a:rPr>
              <a:t>) na křivku IS</a:t>
            </a:r>
          </a:p>
        </p:txBody>
      </p:sp>
      <p:sp>
        <p:nvSpPr>
          <p:cNvPr id="2" name="Šipka doleva 1"/>
          <p:cNvSpPr/>
          <p:nvPr/>
        </p:nvSpPr>
        <p:spPr>
          <a:xfrm>
            <a:off x="4684136" y="3406142"/>
            <a:ext cx="626700" cy="45719"/>
          </a:xfrm>
          <a:prstGeom prst="leftArrow">
            <a:avLst/>
          </a:prstGeom>
          <a:solidFill>
            <a:srgbClr val="00B050"/>
          </a:solidFill>
          <a:ln w="22225" cap="sq">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sk-SK" sz="1800" kern="1200">
              <a:solidFill>
                <a:prstClr val="white"/>
              </a:solidFill>
              <a:latin typeface="Times New Roman"/>
            </a:endParaRPr>
          </a:p>
        </p:txBody>
      </p:sp>
    </p:spTree>
    <p:extLst>
      <p:ext uri="{BB962C8B-B14F-4D97-AF65-F5344CB8AC3E}">
        <p14:creationId xmlns:p14="http://schemas.microsoft.com/office/powerpoint/2010/main" val="374797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6927"/>
                                        </p:tgtEl>
                                        <p:attrNameLst>
                                          <p:attrName>style.visibility</p:attrName>
                                        </p:attrNameLst>
                                      </p:cBhvr>
                                      <p:to>
                                        <p:strVal val="visible"/>
                                      </p:to>
                                    </p:set>
                                    <p:anim calcmode="lin" valueType="num">
                                      <p:cBhvr>
                                        <p:cTn id="7" dur="500" fill="hold"/>
                                        <p:tgtEl>
                                          <p:spTgt spid="166927"/>
                                        </p:tgtEl>
                                        <p:attrNameLst>
                                          <p:attrName>ppt_w</p:attrName>
                                        </p:attrNameLst>
                                      </p:cBhvr>
                                      <p:tavLst>
                                        <p:tav tm="0">
                                          <p:val>
                                            <p:fltVal val="0"/>
                                          </p:val>
                                        </p:tav>
                                        <p:tav tm="100000">
                                          <p:val>
                                            <p:strVal val="#ppt_w"/>
                                          </p:val>
                                        </p:tav>
                                      </p:tavLst>
                                    </p:anim>
                                    <p:anim calcmode="lin" valueType="num">
                                      <p:cBhvr>
                                        <p:cTn id="8" dur="500" fill="hold"/>
                                        <p:tgtEl>
                                          <p:spTgt spid="16692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66925"/>
                                        </p:tgtEl>
                                        <p:attrNameLst>
                                          <p:attrName>style.visibility</p:attrName>
                                        </p:attrNameLst>
                                      </p:cBhvr>
                                      <p:to>
                                        <p:strVal val="visible"/>
                                      </p:to>
                                    </p:set>
                                    <p:anim calcmode="lin" valueType="num">
                                      <p:cBhvr>
                                        <p:cTn id="12" dur="500" fill="hold"/>
                                        <p:tgtEl>
                                          <p:spTgt spid="166925"/>
                                        </p:tgtEl>
                                        <p:attrNameLst>
                                          <p:attrName>ppt_w</p:attrName>
                                        </p:attrNameLst>
                                      </p:cBhvr>
                                      <p:tavLst>
                                        <p:tav tm="0">
                                          <p:val>
                                            <p:fltVal val="0"/>
                                          </p:val>
                                        </p:tav>
                                        <p:tav tm="100000">
                                          <p:val>
                                            <p:strVal val="#ppt_w"/>
                                          </p:val>
                                        </p:tav>
                                      </p:tavLst>
                                    </p:anim>
                                    <p:anim calcmode="lin" valueType="num">
                                      <p:cBhvr>
                                        <p:cTn id="13" dur="500" fill="hold"/>
                                        <p:tgtEl>
                                          <p:spTgt spid="16692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166932"/>
                                        </p:tgtEl>
                                        <p:attrNameLst>
                                          <p:attrName>style.visibility</p:attrName>
                                        </p:attrNameLst>
                                      </p:cBhvr>
                                      <p:to>
                                        <p:strVal val="visible"/>
                                      </p:to>
                                    </p:set>
                                    <p:animEffect transition="in" filter="blinds(horizontal)">
                                      <p:cBhvr>
                                        <p:cTn id="17" dur="500"/>
                                        <p:tgtEl>
                                          <p:spTgt spid="166932"/>
                                        </p:tgtEl>
                                      </p:cBhvr>
                                    </p:animEffect>
                                  </p:childTnLst>
                                </p:cTn>
                              </p:par>
                            </p:childTnLst>
                          </p:cTn>
                        </p:par>
                        <p:par>
                          <p:cTn id="18" fill="hold" nodeType="afterGroup">
                            <p:stCondLst>
                              <p:cond delay="1500"/>
                            </p:stCondLst>
                            <p:childTnLst>
                              <p:par>
                                <p:cTn id="19" presetID="3" presetClass="entr" presetSubtype="10" fill="hold" nodeType="afterEffect">
                                  <p:stCondLst>
                                    <p:cond delay="0"/>
                                  </p:stCondLst>
                                  <p:childTnLst>
                                    <p:set>
                                      <p:cBhvr>
                                        <p:cTn id="20" dur="1" fill="hold">
                                          <p:stCondLst>
                                            <p:cond delay="0"/>
                                          </p:stCondLst>
                                        </p:cTn>
                                        <p:tgtEl>
                                          <p:spTgt spid="166933"/>
                                        </p:tgtEl>
                                        <p:attrNameLst>
                                          <p:attrName>style.visibility</p:attrName>
                                        </p:attrNameLst>
                                      </p:cBhvr>
                                      <p:to>
                                        <p:strVal val="visible"/>
                                      </p:to>
                                    </p:set>
                                    <p:animEffect transition="in" filter="blinds(horizontal)">
                                      <p:cBhvr>
                                        <p:cTn id="21" dur="500"/>
                                        <p:tgtEl>
                                          <p:spTgt spid="166933"/>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66934"/>
                                        </p:tgtEl>
                                        <p:attrNameLst>
                                          <p:attrName>style.visibility</p:attrName>
                                        </p:attrNameLst>
                                      </p:cBhvr>
                                      <p:to>
                                        <p:strVal val="visible"/>
                                      </p:to>
                                    </p:set>
                                    <p:anim calcmode="lin" valueType="num">
                                      <p:cBhvr>
                                        <p:cTn id="25" dur="500" fill="hold"/>
                                        <p:tgtEl>
                                          <p:spTgt spid="166934"/>
                                        </p:tgtEl>
                                        <p:attrNameLst>
                                          <p:attrName>ppt_w</p:attrName>
                                        </p:attrNameLst>
                                      </p:cBhvr>
                                      <p:tavLst>
                                        <p:tav tm="0">
                                          <p:val>
                                            <p:fltVal val="0"/>
                                          </p:val>
                                        </p:tav>
                                        <p:tav tm="100000">
                                          <p:val>
                                            <p:strVal val="#ppt_w"/>
                                          </p:val>
                                        </p:tav>
                                      </p:tavLst>
                                    </p:anim>
                                    <p:anim calcmode="lin" valueType="num">
                                      <p:cBhvr>
                                        <p:cTn id="26" dur="500" fill="hold"/>
                                        <p:tgtEl>
                                          <p:spTgt spid="166934"/>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66935"/>
                                        </p:tgtEl>
                                        <p:attrNameLst>
                                          <p:attrName>style.visibility</p:attrName>
                                        </p:attrNameLst>
                                      </p:cBhvr>
                                      <p:to>
                                        <p:strVal val="visible"/>
                                      </p:to>
                                    </p:set>
                                    <p:anim calcmode="lin" valueType="num">
                                      <p:cBhvr>
                                        <p:cTn id="30" dur="500" fill="hold"/>
                                        <p:tgtEl>
                                          <p:spTgt spid="166935"/>
                                        </p:tgtEl>
                                        <p:attrNameLst>
                                          <p:attrName>ppt_w</p:attrName>
                                        </p:attrNameLst>
                                      </p:cBhvr>
                                      <p:tavLst>
                                        <p:tav tm="0">
                                          <p:val>
                                            <p:fltVal val="0"/>
                                          </p:val>
                                        </p:tav>
                                        <p:tav tm="100000">
                                          <p:val>
                                            <p:strVal val="#ppt_w"/>
                                          </p:val>
                                        </p:tav>
                                      </p:tavLst>
                                    </p:anim>
                                    <p:anim calcmode="lin" valueType="num">
                                      <p:cBhvr>
                                        <p:cTn id="31" dur="500" fill="hold"/>
                                        <p:tgtEl>
                                          <p:spTgt spid="166935"/>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166936"/>
                                        </p:tgtEl>
                                        <p:attrNameLst>
                                          <p:attrName>style.visibility</p:attrName>
                                        </p:attrNameLst>
                                      </p:cBhvr>
                                      <p:to>
                                        <p:strVal val="visible"/>
                                      </p:to>
                                    </p:set>
                                    <p:anim calcmode="lin" valueType="num">
                                      <p:cBhvr>
                                        <p:cTn id="35" dur="500" decel="50000" fill="hold">
                                          <p:stCondLst>
                                            <p:cond delay="0"/>
                                          </p:stCondLst>
                                        </p:cTn>
                                        <p:tgtEl>
                                          <p:spTgt spid="16693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6693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66936"/>
                                        </p:tgtEl>
                                        <p:attrNameLst>
                                          <p:attrName>ppt_w</p:attrName>
                                        </p:attrNameLst>
                                      </p:cBhvr>
                                      <p:tavLst>
                                        <p:tav tm="0">
                                          <p:val>
                                            <p:strVal val="#ppt_w*.05"/>
                                          </p:val>
                                        </p:tav>
                                        <p:tav tm="100000">
                                          <p:val>
                                            <p:strVal val="#ppt_w"/>
                                          </p:val>
                                        </p:tav>
                                      </p:tavLst>
                                    </p:anim>
                                    <p:anim calcmode="lin" valueType="num">
                                      <p:cBhvr>
                                        <p:cTn id="38" dur="1000" fill="hold"/>
                                        <p:tgtEl>
                                          <p:spTgt spid="16693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6693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6693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6693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66936"/>
                                        </p:tgtEl>
                                      </p:cBhvr>
                                    </p:animEffect>
                                  </p:childTnLst>
                                </p:cTn>
                              </p:par>
                            </p:childTnLst>
                          </p:cTn>
                        </p:par>
                        <p:par>
                          <p:cTn id="43" fill="hold" nodeType="afterGroup">
                            <p:stCondLst>
                              <p:cond delay="4000"/>
                            </p:stCondLst>
                            <p:childTnLst>
                              <p:par>
                                <p:cTn id="44" presetID="39" presetClass="entr" presetSubtype="0" accel="100000" fill="hold" grpId="0" nodeType="afterEffect">
                                  <p:stCondLst>
                                    <p:cond delay="0"/>
                                  </p:stCondLst>
                                  <p:childTnLst>
                                    <p:set>
                                      <p:cBhvr>
                                        <p:cTn id="45" dur="1" fill="hold">
                                          <p:stCondLst>
                                            <p:cond delay="0"/>
                                          </p:stCondLst>
                                        </p:cTn>
                                        <p:tgtEl>
                                          <p:spTgt spid="166938"/>
                                        </p:tgtEl>
                                        <p:attrNameLst>
                                          <p:attrName>style.visibility</p:attrName>
                                        </p:attrNameLst>
                                      </p:cBhvr>
                                      <p:to>
                                        <p:strVal val="visible"/>
                                      </p:to>
                                    </p:set>
                                    <p:anim calcmode="lin" valueType="num">
                                      <p:cBhvr>
                                        <p:cTn id="46" dur="500" fill="hold"/>
                                        <p:tgtEl>
                                          <p:spTgt spid="166938"/>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166938"/>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166938"/>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166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5" grpId="0"/>
      <p:bldP spid="166927" grpId="0"/>
      <p:bldP spid="166934" grpId="0"/>
      <p:bldP spid="166935" grpId="0"/>
      <p:bldP spid="166936" grpId="0" animBg="1"/>
      <p:bldP spid="166938"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92882"/>
            <a:ext cx="8280920" cy="4870202"/>
          </a:xfrm>
          <a:prstGeom prst="rect">
            <a:avLst/>
          </a:prstGeom>
        </p:spPr>
        <p:txBody>
          <a:bodyPr>
            <a:noAutofit/>
          </a:bodyPr>
          <a:lstStyle/>
          <a:p>
            <a:pPr algn="just">
              <a:spcBef>
                <a:spcPts val="0"/>
              </a:spcBef>
              <a:spcAft>
                <a:spcPts val="600"/>
              </a:spcAft>
              <a:buClr>
                <a:srgbClr val="000000"/>
              </a:buClr>
              <a:buSzPct val="120000"/>
            </a:pPr>
            <a:r>
              <a:rPr lang="cs-CZ" sz="2800" dirty="0">
                <a:solidFill>
                  <a:srgbClr val="000000"/>
                </a:solidFill>
                <a:latin typeface="Calibri" panose="020F0502020204030204" pitchFamily="34" charset="0"/>
                <a:cs typeface="Calibri" panose="020F0502020204030204" pitchFamily="34" charset="0"/>
              </a:rPr>
              <a:t>V bodech mimo křivku IS je ekonomika v nerovnováze</a:t>
            </a:r>
          </a:p>
          <a:p>
            <a:pPr algn="just">
              <a:spcBef>
                <a:spcPts val="0"/>
              </a:spcBef>
              <a:spcAft>
                <a:spcPts val="600"/>
              </a:spcAft>
              <a:buClr>
                <a:srgbClr val="000000"/>
              </a:buClr>
              <a:buSzPct val="120000"/>
            </a:pPr>
            <a:r>
              <a:rPr lang="cs-CZ" sz="2800" dirty="0">
                <a:solidFill>
                  <a:srgbClr val="000000"/>
                </a:solidFill>
                <a:latin typeface="Calibri" panose="020F0502020204030204" pitchFamily="34" charset="0"/>
                <a:cs typeface="Calibri" panose="020F0502020204030204" pitchFamily="34" charset="0"/>
              </a:rPr>
              <a:t>Pokud se ekonomika nachází v oblasti nalevo do křivky IS, dochází k převisu agregátní poptávky nad nabídkou a dochází k neplánovanému čerpání zásob (IU&lt;0) z důvodu příliš nízké produkce</a:t>
            </a:r>
          </a:p>
          <a:p>
            <a:pPr algn="just">
              <a:spcBef>
                <a:spcPts val="0"/>
              </a:spcBef>
              <a:spcAft>
                <a:spcPts val="600"/>
              </a:spcAft>
              <a:buClr>
                <a:srgbClr val="000000"/>
              </a:buClr>
              <a:buSzPct val="120000"/>
            </a:pPr>
            <a:r>
              <a:rPr lang="cs-CZ" sz="2800" dirty="0">
                <a:solidFill>
                  <a:srgbClr val="000000"/>
                </a:solidFill>
                <a:latin typeface="Calibri" panose="020F0502020204030204" pitchFamily="34" charset="0"/>
                <a:cs typeface="Calibri" panose="020F0502020204030204" pitchFamily="34" charset="0"/>
              </a:rPr>
              <a:t>Naopak body napravo od křivky IS znázorňují převis nabídky nad agregátní poptávkou, která je nedostatečná a dochází k neplánovanému hromadění zásob (IU&gt;0)</a:t>
            </a:r>
          </a:p>
          <a:p>
            <a:pPr algn="just">
              <a:spcBef>
                <a:spcPts val="0"/>
              </a:spcBef>
              <a:spcAft>
                <a:spcPts val="600"/>
              </a:spcAft>
              <a:buClr>
                <a:srgbClr val="000000"/>
              </a:buClr>
              <a:buSzPct val="120000"/>
            </a:pPr>
            <a:r>
              <a:rPr lang="cs-CZ" sz="2800" dirty="0">
                <a:solidFill>
                  <a:srgbClr val="000000"/>
                </a:solidFill>
                <a:latin typeface="Calibri" panose="020F0502020204030204" pitchFamily="34" charset="0"/>
                <a:cs typeface="Calibri" panose="020F0502020204030204" pitchFamily="34" charset="0"/>
              </a:rPr>
              <a:t>V bodech mimo křivku tedy vzniká tlak na přizpůsobení produkce agregátní poptávce</a:t>
            </a:r>
          </a:p>
          <a:p>
            <a:pPr marL="0" indent="0" algn="just">
              <a:spcBef>
                <a:spcPts val="0"/>
              </a:spcBef>
              <a:spcAft>
                <a:spcPts val="600"/>
              </a:spcAft>
              <a:buClr>
                <a:schemeClr val="tx1"/>
              </a:buClr>
              <a:buSzPct val="120000"/>
              <a:buNone/>
            </a:pPr>
            <a:endParaRPr lang="cs-CZ" sz="2000" dirty="0">
              <a:solidFill>
                <a:srgbClr val="000000"/>
              </a:solidFill>
            </a:endParaRPr>
          </a:p>
          <a:p>
            <a:pPr marL="0" indent="0" algn="just">
              <a:spcBef>
                <a:spcPts val="0"/>
              </a:spcBef>
              <a:spcAft>
                <a:spcPts val="600"/>
              </a:spcAft>
              <a:buClr>
                <a:schemeClr val="tx1"/>
              </a:buClr>
              <a:buSzPct val="120000"/>
              <a:buNone/>
            </a:pPr>
            <a:endParaRPr lang="cs-CZ" sz="2000" dirty="0">
              <a:solidFill>
                <a:srgbClr val="000000"/>
              </a:solidFill>
            </a:endParaRPr>
          </a:p>
          <a:p>
            <a:pPr lvl="0" algn="just">
              <a:buClr>
                <a:schemeClr val="tx1"/>
              </a:buClr>
              <a:buSzPct val="120000"/>
            </a:pPr>
            <a:endParaRPr lang="cs-CZ" sz="2400" dirty="0">
              <a:solidFill>
                <a:srgbClr val="000000"/>
              </a:solidFill>
            </a:endParaRPr>
          </a:p>
        </p:txBody>
      </p:sp>
      <p:sp>
        <p:nvSpPr>
          <p:cNvPr id="6" name="Nadpis 5"/>
          <p:cNvSpPr>
            <a:spLocks noGrp="1"/>
          </p:cNvSpPr>
          <p:nvPr>
            <p:ph type="title"/>
          </p:nvPr>
        </p:nvSpPr>
        <p:spPr>
          <a:xfrm>
            <a:off x="719572" y="485179"/>
            <a:ext cx="7632848" cy="507703"/>
          </a:xfrm>
        </p:spPr>
        <p:txBody>
          <a:bodyPr/>
          <a:lstStyle/>
          <a:p>
            <a:pPr algn="ctr"/>
            <a:r>
              <a:rPr lang="cs-CZ" altLang="sk-SK" sz="3200" b="1" dirty="0">
                <a:solidFill>
                  <a:srgbClr val="C00000"/>
                </a:solidFill>
                <a:latin typeface="Calibri" panose="020F0502020204030204" pitchFamily="34" charset="0"/>
                <a:cs typeface="Calibri" panose="020F0502020204030204" pitchFamily="34" charset="0"/>
              </a:rPr>
              <a:t>Body mimo křivku IS</a:t>
            </a:r>
            <a:endParaRPr lang="cs-CZ" sz="32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42626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566880" y="989443"/>
            <a:ext cx="6264772" cy="507703"/>
          </a:xfrm>
        </p:spPr>
        <p:txBody>
          <a:bodyPr/>
          <a:lstStyle/>
          <a:p>
            <a:pPr algn="ctr"/>
            <a:r>
              <a:rPr lang="cs-CZ" altLang="sk-SK" sz="3600" b="1" dirty="0">
                <a:solidFill>
                  <a:srgbClr val="C00000"/>
                </a:solidFill>
                <a:latin typeface="Calibri" panose="020F0502020204030204" pitchFamily="34" charset="0"/>
                <a:cs typeface="Calibri" panose="020F0502020204030204" pitchFamily="34" charset="0"/>
              </a:rPr>
              <a:t>Body mimo křivku IS</a:t>
            </a:r>
          </a:p>
        </p:txBody>
      </p:sp>
      <p:sp>
        <p:nvSpPr>
          <p:cNvPr id="141316" name="Line 4"/>
          <p:cNvSpPr>
            <a:spLocks noChangeShapeType="1"/>
          </p:cNvSpPr>
          <p:nvPr/>
        </p:nvSpPr>
        <p:spPr bwMode="auto">
          <a:xfrm>
            <a:off x="2897981" y="2204864"/>
            <a:ext cx="0" cy="270033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1317" name="Line 5"/>
          <p:cNvSpPr>
            <a:spLocks noChangeShapeType="1"/>
          </p:cNvSpPr>
          <p:nvPr/>
        </p:nvSpPr>
        <p:spPr bwMode="auto">
          <a:xfrm>
            <a:off x="2897981" y="4915901"/>
            <a:ext cx="399573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1318" name="Line 6"/>
          <p:cNvSpPr>
            <a:spLocks noChangeShapeType="1"/>
          </p:cNvSpPr>
          <p:nvPr/>
        </p:nvSpPr>
        <p:spPr bwMode="auto">
          <a:xfrm>
            <a:off x="3383756" y="2348880"/>
            <a:ext cx="2667002" cy="221050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1319" name="Line 7"/>
          <p:cNvSpPr>
            <a:spLocks noChangeShapeType="1"/>
          </p:cNvSpPr>
          <p:nvPr/>
        </p:nvSpPr>
        <p:spPr bwMode="auto">
          <a:xfrm>
            <a:off x="2897982" y="3068960"/>
            <a:ext cx="1350168"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1320" name="Line 8"/>
          <p:cNvSpPr>
            <a:spLocks noChangeShapeType="1"/>
          </p:cNvSpPr>
          <p:nvPr/>
        </p:nvSpPr>
        <p:spPr bwMode="auto">
          <a:xfrm flipH="1">
            <a:off x="5112544" y="3789040"/>
            <a:ext cx="10716" cy="1154906"/>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1321" name="Line 9"/>
          <p:cNvSpPr>
            <a:spLocks noChangeShapeType="1"/>
          </p:cNvSpPr>
          <p:nvPr/>
        </p:nvSpPr>
        <p:spPr bwMode="auto">
          <a:xfrm>
            <a:off x="4248150" y="3068960"/>
            <a:ext cx="0" cy="1835944"/>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1322" name="Line 10"/>
          <p:cNvSpPr>
            <a:spLocks noChangeShapeType="1"/>
          </p:cNvSpPr>
          <p:nvPr/>
        </p:nvSpPr>
        <p:spPr bwMode="auto">
          <a:xfrm flipH="1">
            <a:off x="2908698" y="3789040"/>
            <a:ext cx="2214563"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1323" name="Text Box 11"/>
          <p:cNvSpPr txBox="1">
            <a:spLocks noChangeArrowheads="1"/>
          </p:cNvSpPr>
          <p:nvPr/>
        </p:nvSpPr>
        <p:spPr bwMode="auto">
          <a:xfrm>
            <a:off x="6786561" y="4901826"/>
            <a:ext cx="215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Y</a:t>
            </a:r>
          </a:p>
        </p:txBody>
      </p:sp>
      <p:sp>
        <p:nvSpPr>
          <p:cNvPr id="141324" name="Text Box 12"/>
          <p:cNvSpPr txBox="1">
            <a:spLocks noChangeArrowheads="1"/>
          </p:cNvSpPr>
          <p:nvPr/>
        </p:nvSpPr>
        <p:spPr bwMode="auto">
          <a:xfrm>
            <a:off x="2595563" y="2086886"/>
            <a:ext cx="2704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p>
        </p:txBody>
      </p:sp>
      <p:sp>
        <p:nvSpPr>
          <p:cNvPr id="141325" name="Text Box 13"/>
          <p:cNvSpPr txBox="1">
            <a:spLocks noChangeArrowheads="1"/>
          </p:cNvSpPr>
          <p:nvPr/>
        </p:nvSpPr>
        <p:spPr bwMode="auto">
          <a:xfrm>
            <a:off x="6050758" y="4072252"/>
            <a:ext cx="5941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IS</a:t>
            </a:r>
          </a:p>
        </p:txBody>
      </p:sp>
      <p:sp>
        <p:nvSpPr>
          <p:cNvPr id="141326" name="Text Box 14"/>
          <p:cNvSpPr txBox="1">
            <a:spLocks noChangeArrowheads="1"/>
          </p:cNvSpPr>
          <p:nvPr/>
        </p:nvSpPr>
        <p:spPr bwMode="auto">
          <a:xfrm>
            <a:off x="2595562" y="3645066"/>
            <a:ext cx="323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41327" name="Text Box 15"/>
          <p:cNvSpPr txBox="1">
            <a:spLocks noChangeArrowheads="1"/>
          </p:cNvSpPr>
          <p:nvPr/>
        </p:nvSpPr>
        <p:spPr bwMode="auto">
          <a:xfrm>
            <a:off x="2627709" y="2889942"/>
            <a:ext cx="323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41329" name="Text Box 17"/>
          <p:cNvSpPr txBox="1">
            <a:spLocks noChangeArrowheads="1"/>
          </p:cNvSpPr>
          <p:nvPr/>
        </p:nvSpPr>
        <p:spPr bwMode="auto">
          <a:xfrm>
            <a:off x="5004197" y="4890647"/>
            <a:ext cx="4310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41330" name="Text Box 18"/>
          <p:cNvSpPr txBox="1">
            <a:spLocks noChangeArrowheads="1"/>
          </p:cNvSpPr>
          <p:nvPr/>
        </p:nvSpPr>
        <p:spPr bwMode="auto">
          <a:xfrm>
            <a:off x="4106334" y="4883864"/>
            <a:ext cx="5929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41331" name="Text Box 19"/>
          <p:cNvSpPr txBox="1">
            <a:spLocks noChangeArrowheads="1"/>
          </p:cNvSpPr>
          <p:nvPr/>
        </p:nvSpPr>
        <p:spPr bwMode="auto">
          <a:xfrm>
            <a:off x="4213160" y="2799026"/>
            <a:ext cx="4337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E</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41332" name="Text Box 20"/>
          <p:cNvSpPr txBox="1">
            <a:spLocks noChangeArrowheads="1"/>
          </p:cNvSpPr>
          <p:nvPr/>
        </p:nvSpPr>
        <p:spPr bwMode="auto">
          <a:xfrm>
            <a:off x="5165098" y="3572316"/>
            <a:ext cx="5590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E</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41333" name="AutoShape 21"/>
          <p:cNvSpPr>
            <a:spLocks noChangeArrowheads="1"/>
          </p:cNvSpPr>
          <p:nvPr/>
        </p:nvSpPr>
        <p:spPr bwMode="auto">
          <a:xfrm>
            <a:off x="4924758" y="2900569"/>
            <a:ext cx="269081" cy="216694"/>
          </a:xfrm>
          <a:prstGeom prst="sun">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pPr>
            <a:endParaRPr lang="sk-SK" sz="1350" kern="1200">
              <a:solidFill>
                <a:srgbClr val="307871"/>
              </a:solidFill>
              <a:latin typeface="Times New Roman"/>
              <a:ea typeface="+mn-ea"/>
              <a:cs typeface="+mn-cs"/>
            </a:endParaRPr>
          </a:p>
        </p:txBody>
      </p:sp>
      <p:sp>
        <p:nvSpPr>
          <p:cNvPr id="141334" name="AutoShape 22"/>
          <p:cNvSpPr>
            <a:spLocks noChangeArrowheads="1"/>
          </p:cNvSpPr>
          <p:nvPr/>
        </p:nvSpPr>
        <p:spPr bwMode="auto">
          <a:xfrm>
            <a:off x="3471862" y="3883706"/>
            <a:ext cx="269081" cy="216694"/>
          </a:xfrm>
          <a:prstGeom prst="sun">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pPr>
            <a:endParaRPr lang="sk-SK" sz="1350" kern="1200">
              <a:solidFill>
                <a:srgbClr val="307871"/>
              </a:solidFill>
              <a:latin typeface="Times New Roman"/>
              <a:ea typeface="+mn-ea"/>
              <a:cs typeface="+mn-cs"/>
            </a:endParaRPr>
          </a:p>
        </p:txBody>
      </p:sp>
      <p:sp>
        <p:nvSpPr>
          <p:cNvPr id="141335" name="Text Box 23"/>
          <p:cNvSpPr txBox="1">
            <a:spLocks noChangeArrowheads="1"/>
          </p:cNvSpPr>
          <p:nvPr/>
        </p:nvSpPr>
        <p:spPr bwMode="auto">
          <a:xfrm>
            <a:off x="5241069" y="2813307"/>
            <a:ext cx="24300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350" b="1" kern="1200" dirty="0">
                <a:solidFill>
                  <a:srgbClr val="FF00FF"/>
                </a:solidFill>
                <a:latin typeface="Times New Roman"/>
                <a:ea typeface="+mn-ea"/>
                <a:cs typeface="+mn-cs"/>
              </a:rPr>
              <a:t>přebytek nabídky nad poptávkou  (Y &gt; AD)</a:t>
            </a:r>
          </a:p>
        </p:txBody>
      </p:sp>
      <p:sp>
        <p:nvSpPr>
          <p:cNvPr id="141336" name="Text Box 24"/>
          <p:cNvSpPr txBox="1">
            <a:spLocks noChangeArrowheads="1"/>
          </p:cNvSpPr>
          <p:nvPr/>
        </p:nvSpPr>
        <p:spPr bwMode="auto">
          <a:xfrm>
            <a:off x="2908697" y="4167847"/>
            <a:ext cx="1891904" cy="507831"/>
          </a:xfrm>
          <a:prstGeom prst="rect">
            <a:avLst/>
          </a:prstGeom>
          <a:solidFill>
            <a:schemeClr val="bg1"/>
          </a:solidFill>
          <a:ln>
            <a:noFill/>
          </a:ln>
          <a:effectLst/>
        </p:spPr>
        <p:txBody>
          <a:bodyPr wrap="square">
            <a:spAutoFit/>
          </a:bodyPr>
          <a:lstStyle/>
          <a:p>
            <a:pPr>
              <a:spcBef>
                <a:spcPct val="50000"/>
              </a:spcBef>
              <a:buClrTx/>
            </a:pPr>
            <a:r>
              <a:rPr lang="cs-CZ" altLang="sk-SK" sz="1350" b="1" kern="1200" dirty="0">
                <a:solidFill>
                  <a:srgbClr val="FF00FF"/>
                </a:solidFill>
                <a:latin typeface="Times New Roman"/>
                <a:ea typeface="+mn-ea"/>
                <a:cs typeface="+mn-cs"/>
              </a:rPr>
              <a:t>přebytek poptávky nad nabídkou (Y &lt; AD)</a:t>
            </a:r>
          </a:p>
        </p:txBody>
      </p:sp>
    </p:spTree>
    <p:extLst>
      <p:ext uri="{BB962C8B-B14F-4D97-AF65-F5344CB8AC3E}">
        <p14:creationId xmlns:p14="http://schemas.microsoft.com/office/powerpoint/2010/main" val="21808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41314"/>
                                        </p:tgtEl>
                                        <p:attrNameLst>
                                          <p:attrName>style.visibility</p:attrName>
                                        </p:attrNameLst>
                                      </p:cBhvr>
                                      <p:to>
                                        <p:strVal val="visible"/>
                                      </p:to>
                                    </p:set>
                                    <p:animEffect transition="in" filter="fade">
                                      <p:cBhvr>
                                        <p:cTn id="7" dur="1000"/>
                                        <p:tgtEl>
                                          <p:spTgt spid="141314"/>
                                        </p:tgtEl>
                                      </p:cBhvr>
                                    </p:animEffect>
                                    <p:anim calcmode="lin" valueType="num">
                                      <p:cBhvr>
                                        <p:cTn id="8" dur="1000" fill="hold"/>
                                        <p:tgtEl>
                                          <p:spTgt spid="141314"/>
                                        </p:tgtEl>
                                        <p:attrNameLst>
                                          <p:attrName>ppt_x</p:attrName>
                                        </p:attrNameLst>
                                      </p:cBhvr>
                                      <p:tavLst>
                                        <p:tav tm="0">
                                          <p:val>
                                            <p:strVal val="#ppt_x-.1"/>
                                          </p:val>
                                        </p:tav>
                                        <p:tav tm="100000">
                                          <p:val>
                                            <p:strVal val="#ppt_x"/>
                                          </p:val>
                                        </p:tav>
                                      </p:tavLst>
                                    </p:anim>
                                    <p:anim calcmode="lin" valueType="num">
                                      <p:cBhvr>
                                        <p:cTn id="9" dur="1000" fill="hold"/>
                                        <p:tgtEl>
                                          <p:spTgt spid="141314"/>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500"/>
                            </p:stCondLst>
                            <p:childTnLst>
                              <p:par>
                                <p:cTn id="11" presetID="26" presetClass="entr" presetSubtype="0" fill="hold" nodeType="afterEffect">
                                  <p:stCondLst>
                                    <p:cond delay="0"/>
                                  </p:stCondLst>
                                  <p:childTnLst>
                                    <p:set>
                                      <p:cBhvr>
                                        <p:cTn id="12" dur="1" fill="hold">
                                          <p:stCondLst>
                                            <p:cond delay="0"/>
                                          </p:stCondLst>
                                        </p:cTn>
                                        <p:tgtEl>
                                          <p:spTgt spid="141316"/>
                                        </p:tgtEl>
                                        <p:attrNameLst>
                                          <p:attrName>style.visibility</p:attrName>
                                        </p:attrNameLst>
                                      </p:cBhvr>
                                      <p:to>
                                        <p:strVal val="visible"/>
                                      </p:to>
                                    </p:set>
                                    <p:animEffect transition="in" filter="wipe(down)">
                                      <p:cBhvr>
                                        <p:cTn id="13" dur="580">
                                          <p:stCondLst>
                                            <p:cond delay="0"/>
                                          </p:stCondLst>
                                        </p:cTn>
                                        <p:tgtEl>
                                          <p:spTgt spid="141316"/>
                                        </p:tgtEl>
                                      </p:cBhvr>
                                    </p:animEffect>
                                    <p:anim calcmode="lin" valueType="num">
                                      <p:cBhvr>
                                        <p:cTn id="14" dur="1822" tmFilter="0,0; 0.14,0.36; 0.43,0.73; 0.71,0.91; 1.0,1.0">
                                          <p:stCondLst>
                                            <p:cond delay="0"/>
                                          </p:stCondLst>
                                        </p:cTn>
                                        <p:tgtEl>
                                          <p:spTgt spid="14131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131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131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131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1316"/>
                                        </p:tgtEl>
                                        <p:attrNameLst>
                                          <p:attrName>ppt_y</p:attrName>
                                        </p:attrNameLst>
                                      </p:cBhvr>
                                      <p:tavLst>
                                        <p:tav tm="0" fmla="#ppt_y-sin(pi*$)/81">
                                          <p:val>
                                            <p:fltVal val="0"/>
                                          </p:val>
                                        </p:tav>
                                        <p:tav tm="100000">
                                          <p:val>
                                            <p:fltVal val="1"/>
                                          </p:val>
                                        </p:tav>
                                      </p:tavLst>
                                    </p:anim>
                                    <p:animScale>
                                      <p:cBhvr>
                                        <p:cTn id="19" dur="26">
                                          <p:stCondLst>
                                            <p:cond delay="650"/>
                                          </p:stCondLst>
                                        </p:cTn>
                                        <p:tgtEl>
                                          <p:spTgt spid="141316"/>
                                        </p:tgtEl>
                                      </p:cBhvr>
                                      <p:to x="100000" y="60000"/>
                                    </p:animScale>
                                    <p:animScale>
                                      <p:cBhvr>
                                        <p:cTn id="20" dur="166" decel="50000">
                                          <p:stCondLst>
                                            <p:cond delay="676"/>
                                          </p:stCondLst>
                                        </p:cTn>
                                        <p:tgtEl>
                                          <p:spTgt spid="141316"/>
                                        </p:tgtEl>
                                      </p:cBhvr>
                                      <p:to x="100000" y="100000"/>
                                    </p:animScale>
                                    <p:animScale>
                                      <p:cBhvr>
                                        <p:cTn id="21" dur="26">
                                          <p:stCondLst>
                                            <p:cond delay="1312"/>
                                          </p:stCondLst>
                                        </p:cTn>
                                        <p:tgtEl>
                                          <p:spTgt spid="141316"/>
                                        </p:tgtEl>
                                      </p:cBhvr>
                                      <p:to x="100000" y="80000"/>
                                    </p:animScale>
                                    <p:animScale>
                                      <p:cBhvr>
                                        <p:cTn id="22" dur="166" decel="50000">
                                          <p:stCondLst>
                                            <p:cond delay="1338"/>
                                          </p:stCondLst>
                                        </p:cTn>
                                        <p:tgtEl>
                                          <p:spTgt spid="141316"/>
                                        </p:tgtEl>
                                      </p:cBhvr>
                                      <p:to x="100000" y="100000"/>
                                    </p:animScale>
                                    <p:animScale>
                                      <p:cBhvr>
                                        <p:cTn id="23" dur="26">
                                          <p:stCondLst>
                                            <p:cond delay="1642"/>
                                          </p:stCondLst>
                                        </p:cTn>
                                        <p:tgtEl>
                                          <p:spTgt spid="141316"/>
                                        </p:tgtEl>
                                      </p:cBhvr>
                                      <p:to x="100000" y="90000"/>
                                    </p:animScale>
                                    <p:animScale>
                                      <p:cBhvr>
                                        <p:cTn id="24" dur="166" decel="50000">
                                          <p:stCondLst>
                                            <p:cond delay="1668"/>
                                          </p:stCondLst>
                                        </p:cTn>
                                        <p:tgtEl>
                                          <p:spTgt spid="141316"/>
                                        </p:tgtEl>
                                      </p:cBhvr>
                                      <p:to x="100000" y="100000"/>
                                    </p:animScale>
                                    <p:animScale>
                                      <p:cBhvr>
                                        <p:cTn id="25" dur="26">
                                          <p:stCondLst>
                                            <p:cond delay="1808"/>
                                          </p:stCondLst>
                                        </p:cTn>
                                        <p:tgtEl>
                                          <p:spTgt spid="141316"/>
                                        </p:tgtEl>
                                      </p:cBhvr>
                                      <p:to x="100000" y="95000"/>
                                    </p:animScale>
                                    <p:animScale>
                                      <p:cBhvr>
                                        <p:cTn id="26" dur="166" decel="50000">
                                          <p:stCondLst>
                                            <p:cond delay="1834"/>
                                          </p:stCondLst>
                                        </p:cTn>
                                        <p:tgtEl>
                                          <p:spTgt spid="141316"/>
                                        </p:tgtEl>
                                      </p:cBhvr>
                                      <p:to x="100000" y="100000"/>
                                    </p:animScale>
                                  </p:childTnLst>
                                </p:cTn>
                              </p:par>
                            </p:childTnLst>
                          </p:cTn>
                        </p:par>
                        <p:par>
                          <p:cTn id="27" fill="hold" nodeType="afterGroup">
                            <p:stCondLst>
                              <p:cond delay="4500"/>
                            </p:stCondLst>
                            <p:childTnLst>
                              <p:par>
                                <p:cTn id="28" presetID="26" presetClass="entr" presetSubtype="0" fill="hold" nodeType="afterEffect">
                                  <p:stCondLst>
                                    <p:cond delay="0"/>
                                  </p:stCondLst>
                                  <p:childTnLst>
                                    <p:set>
                                      <p:cBhvr>
                                        <p:cTn id="29" dur="1" fill="hold">
                                          <p:stCondLst>
                                            <p:cond delay="0"/>
                                          </p:stCondLst>
                                        </p:cTn>
                                        <p:tgtEl>
                                          <p:spTgt spid="141317"/>
                                        </p:tgtEl>
                                        <p:attrNameLst>
                                          <p:attrName>style.visibility</p:attrName>
                                        </p:attrNameLst>
                                      </p:cBhvr>
                                      <p:to>
                                        <p:strVal val="visible"/>
                                      </p:to>
                                    </p:set>
                                    <p:animEffect transition="in" filter="wipe(down)">
                                      <p:cBhvr>
                                        <p:cTn id="30" dur="580">
                                          <p:stCondLst>
                                            <p:cond delay="0"/>
                                          </p:stCondLst>
                                        </p:cTn>
                                        <p:tgtEl>
                                          <p:spTgt spid="141317"/>
                                        </p:tgtEl>
                                      </p:cBhvr>
                                    </p:animEffect>
                                    <p:anim calcmode="lin" valueType="num">
                                      <p:cBhvr>
                                        <p:cTn id="31" dur="1822" tmFilter="0,0; 0.14,0.36; 0.43,0.73; 0.71,0.91; 1.0,1.0">
                                          <p:stCondLst>
                                            <p:cond delay="0"/>
                                          </p:stCondLst>
                                        </p:cTn>
                                        <p:tgtEl>
                                          <p:spTgt spid="14131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131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131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131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1317"/>
                                        </p:tgtEl>
                                        <p:attrNameLst>
                                          <p:attrName>ppt_y</p:attrName>
                                        </p:attrNameLst>
                                      </p:cBhvr>
                                      <p:tavLst>
                                        <p:tav tm="0" fmla="#ppt_y-sin(pi*$)/81">
                                          <p:val>
                                            <p:fltVal val="0"/>
                                          </p:val>
                                        </p:tav>
                                        <p:tav tm="100000">
                                          <p:val>
                                            <p:fltVal val="1"/>
                                          </p:val>
                                        </p:tav>
                                      </p:tavLst>
                                    </p:anim>
                                    <p:animScale>
                                      <p:cBhvr>
                                        <p:cTn id="36" dur="26">
                                          <p:stCondLst>
                                            <p:cond delay="650"/>
                                          </p:stCondLst>
                                        </p:cTn>
                                        <p:tgtEl>
                                          <p:spTgt spid="141317"/>
                                        </p:tgtEl>
                                      </p:cBhvr>
                                      <p:to x="100000" y="60000"/>
                                    </p:animScale>
                                    <p:animScale>
                                      <p:cBhvr>
                                        <p:cTn id="37" dur="166" decel="50000">
                                          <p:stCondLst>
                                            <p:cond delay="676"/>
                                          </p:stCondLst>
                                        </p:cTn>
                                        <p:tgtEl>
                                          <p:spTgt spid="141317"/>
                                        </p:tgtEl>
                                      </p:cBhvr>
                                      <p:to x="100000" y="100000"/>
                                    </p:animScale>
                                    <p:animScale>
                                      <p:cBhvr>
                                        <p:cTn id="38" dur="26">
                                          <p:stCondLst>
                                            <p:cond delay="1312"/>
                                          </p:stCondLst>
                                        </p:cTn>
                                        <p:tgtEl>
                                          <p:spTgt spid="141317"/>
                                        </p:tgtEl>
                                      </p:cBhvr>
                                      <p:to x="100000" y="80000"/>
                                    </p:animScale>
                                    <p:animScale>
                                      <p:cBhvr>
                                        <p:cTn id="39" dur="166" decel="50000">
                                          <p:stCondLst>
                                            <p:cond delay="1338"/>
                                          </p:stCondLst>
                                        </p:cTn>
                                        <p:tgtEl>
                                          <p:spTgt spid="141317"/>
                                        </p:tgtEl>
                                      </p:cBhvr>
                                      <p:to x="100000" y="100000"/>
                                    </p:animScale>
                                    <p:animScale>
                                      <p:cBhvr>
                                        <p:cTn id="40" dur="26">
                                          <p:stCondLst>
                                            <p:cond delay="1642"/>
                                          </p:stCondLst>
                                        </p:cTn>
                                        <p:tgtEl>
                                          <p:spTgt spid="141317"/>
                                        </p:tgtEl>
                                      </p:cBhvr>
                                      <p:to x="100000" y="90000"/>
                                    </p:animScale>
                                    <p:animScale>
                                      <p:cBhvr>
                                        <p:cTn id="41" dur="166" decel="50000">
                                          <p:stCondLst>
                                            <p:cond delay="1668"/>
                                          </p:stCondLst>
                                        </p:cTn>
                                        <p:tgtEl>
                                          <p:spTgt spid="141317"/>
                                        </p:tgtEl>
                                      </p:cBhvr>
                                      <p:to x="100000" y="100000"/>
                                    </p:animScale>
                                    <p:animScale>
                                      <p:cBhvr>
                                        <p:cTn id="42" dur="26">
                                          <p:stCondLst>
                                            <p:cond delay="1808"/>
                                          </p:stCondLst>
                                        </p:cTn>
                                        <p:tgtEl>
                                          <p:spTgt spid="141317"/>
                                        </p:tgtEl>
                                      </p:cBhvr>
                                      <p:to x="100000" y="95000"/>
                                    </p:animScale>
                                    <p:animScale>
                                      <p:cBhvr>
                                        <p:cTn id="43" dur="166" decel="50000">
                                          <p:stCondLst>
                                            <p:cond delay="1834"/>
                                          </p:stCondLst>
                                        </p:cTn>
                                        <p:tgtEl>
                                          <p:spTgt spid="141317"/>
                                        </p:tgtEl>
                                      </p:cBhvr>
                                      <p:to x="100000" y="100000"/>
                                    </p:animScale>
                                  </p:childTnLst>
                                </p:cTn>
                              </p:par>
                            </p:childTnLst>
                          </p:cTn>
                        </p:par>
                        <p:par>
                          <p:cTn id="44" fill="hold" nodeType="afterGroup">
                            <p:stCondLst>
                              <p:cond delay="6500"/>
                            </p:stCondLst>
                            <p:childTnLst>
                              <p:par>
                                <p:cTn id="45" presetID="23" presetClass="entr" presetSubtype="16" fill="hold" grpId="0" nodeType="afterEffect">
                                  <p:stCondLst>
                                    <p:cond delay="0"/>
                                  </p:stCondLst>
                                  <p:childTnLst>
                                    <p:set>
                                      <p:cBhvr>
                                        <p:cTn id="46" dur="1" fill="hold">
                                          <p:stCondLst>
                                            <p:cond delay="0"/>
                                          </p:stCondLst>
                                        </p:cTn>
                                        <p:tgtEl>
                                          <p:spTgt spid="141324"/>
                                        </p:tgtEl>
                                        <p:attrNameLst>
                                          <p:attrName>style.visibility</p:attrName>
                                        </p:attrNameLst>
                                      </p:cBhvr>
                                      <p:to>
                                        <p:strVal val="visible"/>
                                      </p:to>
                                    </p:set>
                                    <p:anim calcmode="lin" valueType="num">
                                      <p:cBhvr>
                                        <p:cTn id="47" dur="500" fill="hold"/>
                                        <p:tgtEl>
                                          <p:spTgt spid="141324"/>
                                        </p:tgtEl>
                                        <p:attrNameLst>
                                          <p:attrName>ppt_w</p:attrName>
                                        </p:attrNameLst>
                                      </p:cBhvr>
                                      <p:tavLst>
                                        <p:tav tm="0">
                                          <p:val>
                                            <p:fltVal val="0"/>
                                          </p:val>
                                        </p:tav>
                                        <p:tav tm="100000">
                                          <p:val>
                                            <p:strVal val="#ppt_w"/>
                                          </p:val>
                                        </p:tav>
                                      </p:tavLst>
                                    </p:anim>
                                    <p:anim calcmode="lin" valueType="num">
                                      <p:cBhvr>
                                        <p:cTn id="48" dur="500" fill="hold"/>
                                        <p:tgtEl>
                                          <p:spTgt spid="141324"/>
                                        </p:tgtEl>
                                        <p:attrNameLst>
                                          <p:attrName>ppt_h</p:attrName>
                                        </p:attrNameLst>
                                      </p:cBhvr>
                                      <p:tavLst>
                                        <p:tav tm="0">
                                          <p:val>
                                            <p:fltVal val="0"/>
                                          </p:val>
                                        </p:tav>
                                        <p:tav tm="100000">
                                          <p:val>
                                            <p:strVal val="#ppt_h"/>
                                          </p:val>
                                        </p:tav>
                                      </p:tavLst>
                                    </p:anim>
                                  </p:childTnLst>
                                </p:cTn>
                              </p:par>
                            </p:childTnLst>
                          </p:cTn>
                        </p:par>
                        <p:par>
                          <p:cTn id="49" fill="hold" nodeType="afterGroup">
                            <p:stCondLst>
                              <p:cond delay="7000"/>
                            </p:stCondLst>
                            <p:childTnLst>
                              <p:par>
                                <p:cTn id="50" presetID="23" presetClass="entr" presetSubtype="16" fill="hold" grpId="0" nodeType="afterEffect">
                                  <p:stCondLst>
                                    <p:cond delay="0"/>
                                  </p:stCondLst>
                                  <p:childTnLst>
                                    <p:set>
                                      <p:cBhvr>
                                        <p:cTn id="51" dur="1" fill="hold">
                                          <p:stCondLst>
                                            <p:cond delay="0"/>
                                          </p:stCondLst>
                                        </p:cTn>
                                        <p:tgtEl>
                                          <p:spTgt spid="141323"/>
                                        </p:tgtEl>
                                        <p:attrNameLst>
                                          <p:attrName>style.visibility</p:attrName>
                                        </p:attrNameLst>
                                      </p:cBhvr>
                                      <p:to>
                                        <p:strVal val="visible"/>
                                      </p:to>
                                    </p:set>
                                    <p:anim calcmode="lin" valueType="num">
                                      <p:cBhvr>
                                        <p:cTn id="52" dur="500" fill="hold"/>
                                        <p:tgtEl>
                                          <p:spTgt spid="141323"/>
                                        </p:tgtEl>
                                        <p:attrNameLst>
                                          <p:attrName>ppt_w</p:attrName>
                                        </p:attrNameLst>
                                      </p:cBhvr>
                                      <p:tavLst>
                                        <p:tav tm="0">
                                          <p:val>
                                            <p:fltVal val="0"/>
                                          </p:val>
                                        </p:tav>
                                        <p:tav tm="100000">
                                          <p:val>
                                            <p:strVal val="#ppt_w"/>
                                          </p:val>
                                        </p:tav>
                                      </p:tavLst>
                                    </p:anim>
                                    <p:anim calcmode="lin" valueType="num">
                                      <p:cBhvr>
                                        <p:cTn id="53" dur="500" fill="hold"/>
                                        <p:tgtEl>
                                          <p:spTgt spid="141323"/>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10" fill="hold" nodeType="clickEffect">
                                  <p:stCondLst>
                                    <p:cond delay="0"/>
                                  </p:stCondLst>
                                  <p:childTnLst>
                                    <p:set>
                                      <p:cBhvr>
                                        <p:cTn id="57" dur="1" fill="hold">
                                          <p:stCondLst>
                                            <p:cond delay="0"/>
                                          </p:stCondLst>
                                        </p:cTn>
                                        <p:tgtEl>
                                          <p:spTgt spid="141318"/>
                                        </p:tgtEl>
                                        <p:attrNameLst>
                                          <p:attrName>style.visibility</p:attrName>
                                        </p:attrNameLst>
                                      </p:cBhvr>
                                      <p:to>
                                        <p:strVal val="visible"/>
                                      </p:to>
                                    </p:set>
                                    <p:anim calcmode="lin" valueType="num">
                                      <p:cBhvr>
                                        <p:cTn id="58" dur="500" fill="hold"/>
                                        <p:tgtEl>
                                          <p:spTgt spid="141318"/>
                                        </p:tgtEl>
                                        <p:attrNameLst>
                                          <p:attrName>ppt_w</p:attrName>
                                        </p:attrNameLst>
                                      </p:cBhvr>
                                      <p:tavLst>
                                        <p:tav tm="0">
                                          <p:val>
                                            <p:fltVal val="0"/>
                                          </p:val>
                                        </p:tav>
                                        <p:tav tm="100000">
                                          <p:val>
                                            <p:strVal val="#ppt_w"/>
                                          </p:val>
                                        </p:tav>
                                      </p:tavLst>
                                    </p:anim>
                                    <p:anim calcmode="lin" valueType="num">
                                      <p:cBhvr>
                                        <p:cTn id="59" dur="500" fill="hold"/>
                                        <p:tgtEl>
                                          <p:spTgt spid="141318"/>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500"/>
                            </p:stCondLst>
                            <p:childTnLst>
                              <p:par>
                                <p:cTn id="61" presetID="23" presetClass="entr" presetSubtype="16" fill="hold" grpId="0" nodeType="afterEffect">
                                  <p:stCondLst>
                                    <p:cond delay="0"/>
                                  </p:stCondLst>
                                  <p:childTnLst>
                                    <p:set>
                                      <p:cBhvr>
                                        <p:cTn id="62" dur="1" fill="hold">
                                          <p:stCondLst>
                                            <p:cond delay="0"/>
                                          </p:stCondLst>
                                        </p:cTn>
                                        <p:tgtEl>
                                          <p:spTgt spid="141325"/>
                                        </p:tgtEl>
                                        <p:attrNameLst>
                                          <p:attrName>style.visibility</p:attrName>
                                        </p:attrNameLst>
                                      </p:cBhvr>
                                      <p:to>
                                        <p:strVal val="visible"/>
                                      </p:to>
                                    </p:set>
                                    <p:anim calcmode="lin" valueType="num">
                                      <p:cBhvr>
                                        <p:cTn id="63" dur="500" fill="hold"/>
                                        <p:tgtEl>
                                          <p:spTgt spid="141325"/>
                                        </p:tgtEl>
                                        <p:attrNameLst>
                                          <p:attrName>ppt_w</p:attrName>
                                        </p:attrNameLst>
                                      </p:cBhvr>
                                      <p:tavLst>
                                        <p:tav tm="0">
                                          <p:val>
                                            <p:fltVal val="0"/>
                                          </p:val>
                                        </p:tav>
                                        <p:tav tm="100000">
                                          <p:val>
                                            <p:strVal val="#ppt_w"/>
                                          </p:val>
                                        </p:tav>
                                      </p:tavLst>
                                    </p:anim>
                                    <p:anim calcmode="lin" valueType="num">
                                      <p:cBhvr>
                                        <p:cTn id="64" dur="500" fill="hold"/>
                                        <p:tgtEl>
                                          <p:spTgt spid="141325"/>
                                        </p:tgtEl>
                                        <p:attrNameLst>
                                          <p:attrName>ppt_h</p:attrName>
                                        </p:attrNameLst>
                                      </p:cBhvr>
                                      <p:tavLst>
                                        <p:tav tm="0">
                                          <p:val>
                                            <p:fltVal val="0"/>
                                          </p:val>
                                        </p:tav>
                                        <p:tav tm="100000">
                                          <p:val>
                                            <p:strVal val="#ppt_h"/>
                                          </p:val>
                                        </p:tav>
                                      </p:tavLst>
                                    </p:anim>
                                  </p:childTnLst>
                                </p:cTn>
                              </p:par>
                            </p:childTnLst>
                          </p:cTn>
                        </p:par>
                        <p:par>
                          <p:cTn id="65" fill="hold" nodeType="afterGroup">
                            <p:stCondLst>
                              <p:cond delay="1000"/>
                            </p:stCondLst>
                            <p:childTnLst>
                              <p:par>
                                <p:cTn id="66" presetID="3" presetClass="entr" presetSubtype="10" fill="hold" nodeType="afterEffect">
                                  <p:stCondLst>
                                    <p:cond delay="0"/>
                                  </p:stCondLst>
                                  <p:childTnLst>
                                    <p:set>
                                      <p:cBhvr>
                                        <p:cTn id="67" dur="1" fill="hold">
                                          <p:stCondLst>
                                            <p:cond delay="0"/>
                                          </p:stCondLst>
                                        </p:cTn>
                                        <p:tgtEl>
                                          <p:spTgt spid="141319"/>
                                        </p:tgtEl>
                                        <p:attrNameLst>
                                          <p:attrName>style.visibility</p:attrName>
                                        </p:attrNameLst>
                                      </p:cBhvr>
                                      <p:to>
                                        <p:strVal val="visible"/>
                                      </p:to>
                                    </p:set>
                                    <p:animEffect transition="in" filter="blinds(horizontal)">
                                      <p:cBhvr>
                                        <p:cTn id="68" dur="500"/>
                                        <p:tgtEl>
                                          <p:spTgt spid="141319"/>
                                        </p:tgtEl>
                                      </p:cBhvr>
                                    </p:animEffect>
                                  </p:childTnLst>
                                </p:cTn>
                              </p:par>
                            </p:childTnLst>
                          </p:cTn>
                        </p:par>
                        <p:par>
                          <p:cTn id="69" fill="hold" nodeType="afterGroup">
                            <p:stCondLst>
                              <p:cond delay="1500"/>
                            </p:stCondLst>
                            <p:childTnLst>
                              <p:par>
                                <p:cTn id="70" presetID="3" presetClass="entr" presetSubtype="10" fill="hold" nodeType="afterEffect">
                                  <p:stCondLst>
                                    <p:cond delay="0"/>
                                  </p:stCondLst>
                                  <p:childTnLst>
                                    <p:set>
                                      <p:cBhvr>
                                        <p:cTn id="71" dur="1" fill="hold">
                                          <p:stCondLst>
                                            <p:cond delay="0"/>
                                          </p:stCondLst>
                                        </p:cTn>
                                        <p:tgtEl>
                                          <p:spTgt spid="141322"/>
                                        </p:tgtEl>
                                        <p:attrNameLst>
                                          <p:attrName>style.visibility</p:attrName>
                                        </p:attrNameLst>
                                      </p:cBhvr>
                                      <p:to>
                                        <p:strVal val="visible"/>
                                      </p:to>
                                    </p:set>
                                    <p:animEffect transition="in" filter="blinds(horizontal)">
                                      <p:cBhvr>
                                        <p:cTn id="72" dur="500"/>
                                        <p:tgtEl>
                                          <p:spTgt spid="141322"/>
                                        </p:tgtEl>
                                      </p:cBhvr>
                                    </p:animEffect>
                                  </p:childTnLst>
                                </p:cTn>
                              </p:par>
                            </p:childTnLst>
                          </p:cTn>
                        </p:par>
                        <p:par>
                          <p:cTn id="73" fill="hold" nodeType="afterGroup">
                            <p:stCondLst>
                              <p:cond delay="2000"/>
                            </p:stCondLst>
                            <p:childTnLst>
                              <p:par>
                                <p:cTn id="74" presetID="3" presetClass="entr" presetSubtype="10" fill="hold" nodeType="afterEffect">
                                  <p:stCondLst>
                                    <p:cond delay="0"/>
                                  </p:stCondLst>
                                  <p:childTnLst>
                                    <p:set>
                                      <p:cBhvr>
                                        <p:cTn id="75" dur="1" fill="hold">
                                          <p:stCondLst>
                                            <p:cond delay="0"/>
                                          </p:stCondLst>
                                        </p:cTn>
                                        <p:tgtEl>
                                          <p:spTgt spid="141321"/>
                                        </p:tgtEl>
                                        <p:attrNameLst>
                                          <p:attrName>style.visibility</p:attrName>
                                        </p:attrNameLst>
                                      </p:cBhvr>
                                      <p:to>
                                        <p:strVal val="visible"/>
                                      </p:to>
                                    </p:set>
                                    <p:animEffect transition="in" filter="blinds(horizontal)">
                                      <p:cBhvr>
                                        <p:cTn id="76" dur="500"/>
                                        <p:tgtEl>
                                          <p:spTgt spid="141321"/>
                                        </p:tgtEl>
                                      </p:cBhvr>
                                    </p:animEffect>
                                  </p:childTnLst>
                                </p:cTn>
                              </p:par>
                            </p:childTnLst>
                          </p:cTn>
                        </p:par>
                        <p:par>
                          <p:cTn id="77" fill="hold" nodeType="afterGroup">
                            <p:stCondLst>
                              <p:cond delay="2500"/>
                            </p:stCondLst>
                            <p:childTnLst>
                              <p:par>
                                <p:cTn id="78" presetID="3" presetClass="entr" presetSubtype="10" fill="hold" nodeType="afterEffect">
                                  <p:stCondLst>
                                    <p:cond delay="0"/>
                                  </p:stCondLst>
                                  <p:childTnLst>
                                    <p:set>
                                      <p:cBhvr>
                                        <p:cTn id="79" dur="1" fill="hold">
                                          <p:stCondLst>
                                            <p:cond delay="0"/>
                                          </p:stCondLst>
                                        </p:cTn>
                                        <p:tgtEl>
                                          <p:spTgt spid="141320"/>
                                        </p:tgtEl>
                                        <p:attrNameLst>
                                          <p:attrName>style.visibility</p:attrName>
                                        </p:attrNameLst>
                                      </p:cBhvr>
                                      <p:to>
                                        <p:strVal val="visible"/>
                                      </p:to>
                                    </p:set>
                                    <p:animEffect transition="in" filter="blinds(horizontal)">
                                      <p:cBhvr>
                                        <p:cTn id="80" dur="500"/>
                                        <p:tgtEl>
                                          <p:spTgt spid="141320"/>
                                        </p:tgtEl>
                                      </p:cBhvr>
                                    </p:animEffect>
                                  </p:childTnLst>
                                </p:cTn>
                              </p:par>
                            </p:childTnLst>
                          </p:cTn>
                        </p:par>
                        <p:par>
                          <p:cTn id="81" fill="hold" nodeType="afterGroup">
                            <p:stCondLst>
                              <p:cond delay="3000"/>
                            </p:stCondLst>
                            <p:childTnLst>
                              <p:par>
                                <p:cTn id="82" presetID="23" presetClass="entr" presetSubtype="16" fill="hold" grpId="0" nodeType="afterEffect">
                                  <p:stCondLst>
                                    <p:cond delay="0"/>
                                  </p:stCondLst>
                                  <p:childTnLst>
                                    <p:set>
                                      <p:cBhvr>
                                        <p:cTn id="83" dur="1" fill="hold">
                                          <p:stCondLst>
                                            <p:cond delay="0"/>
                                          </p:stCondLst>
                                        </p:cTn>
                                        <p:tgtEl>
                                          <p:spTgt spid="141326"/>
                                        </p:tgtEl>
                                        <p:attrNameLst>
                                          <p:attrName>style.visibility</p:attrName>
                                        </p:attrNameLst>
                                      </p:cBhvr>
                                      <p:to>
                                        <p:strVal val="visible"/>
                                      </p:to>
                                    </p:set>
                                    <p:anim calcmode="lin" valueType="num">
                                      <p:cBhvr>
                                        <p:cTn id="84" dur="500" fill="hold"/>
                                        <p:tgtEl>
                                          <p:spTgt spid="141326"/>
                                        </p:tgtEl>
                                        <p:attrNameLst>
                                          <p:attrName>ppt_w</p:attrName>
                                        </p:attrNameLst>
                                      </p:cBhvr>
                                      <p:tavLst>
                                        <p:tav tm="0">
                                          <p:val>
                                            <p:fltVal val="0"/>
                                          </p:val>
                                        </p:tav>
                                        <p:tav tm="100000">
                                          <p:val>
                                            <p:strVal val="#ppt_w"/>
                                          </p:val>
                                        </p:tav>
                                      </p:tavLst>
                                    </p:anim>
                                    <p:anim calcmode="lin" valueType="num">
                                      <p:cBhvr>
                                        <p:cTn id="85" dur="500" fill="hold"/>
                                        <p:tgtEl>
                                          <p:spTgt spid="141326"/>
                                        </p:tgtEl>
                                        <p:attrNameLst>
                                          <p:attrName>ppt_h</p:attrName>
                                        </p:attrNameLst>
                                      </p:cBhvr>
                                      <p:tavLst>
                                        <p:tav tm="0">
                                          <p:val>
                                            <p:fltVal val="0"/>
                                          </p:val>
                                        </p:tav>
                                        <p:tav tm="100000">
                                          <p:val>
                                            <p:strVal val="#ppt_h"/>
                                          </p:val>
                                        </p:tav>
                                      </p:tavLst>
                                    </p:anim>
                                  </p:childTnLst>
                                </p:cTn>
                              </p:par>
                            </p:childTnLst>
                          </p:cTn>
                        </p:par>
                        <p:par>
                          <p:cTn id="86" fill="hold" nodeType="afterGroup">
                            <p:stCondLst>
                              <p:cond delay="3500"/>
                            </p:stCondLst>
                            <p:childTnLst>
                              <p:par>
                                <p:cTn id="87" presetID="23" presetClass="entr" presetSubtype="16" fill="hold" grpId="0" nodeType="afterEffect">
                                  <p:stCondLst>
                                    <p:cond delay="0"/>
                                  </p:stCondLst>
                                  <p:childTnLst>
                                    <p:set>
                                      <p:cBhvr>
                                        <p:cTn id="88" dur="1" fill="hold">
                                          <p:stCondLst>
                                            <p:cond delay="0"/>
                                          </p:stCondLst>
                                        </p:cTn>
                                        <p:tgtEl>
                                          <p:spTgt spid="141327"/>
                                        </p:tgtEl>
                                        <p:attrNameLst>
                                          <p:attrName>style.visibility</p:attrName>
                                        </p:attrNameLst>
                                      </p:cBhvr>
                                      <p:to>
                                        <p:strVal val="visible"/>
                                      </p:to>
                                    </p:set>
                                    <p:anim calcmode="lin" valueType="num">
                                      <p:cBhvr>
                                        <p:cTn id="89" dur="500" fill="hold"/>
                                        <p:tgtEl>
                                          <p:spTgt spid="141327"/>
                                        </p:tgtEl>
                                        <p:attrNameLst>
                                          <p:attrName>ppt_w</p:attrName>
                                        </p:attrNameLst>
                                      </p:cBhvr>
                                      <p:tavLst>
                                        <p:tav tm="0">
                                          <p:val>
                                            <p:fltVal val="0"/>
                                          </p:val>
                                        </p:tav>
                                        <p:tav tm="100000">
                                          <p:val>
                                            <p:strVal val="#ppt_w"/>
                                          </p:val>
                                        </p:tav>
                                      </p:tavLst>
                                    </p:anim>
                                    <p:anim calcmode="lin" valueType="num">
                                      <p:cBhvr>
                                        <p:cTn id="90" dur="500" fill="hold"/>
                                        <p:tgtEl>
                                          <p:spTgt spid="141327"/>
                                        </p:tgtEl>
                                        <p:attrNameLst>
                                          <p:attrName>ppt_h</p:attrName>
                                        </p:attrNameLst>
                                      </p:cBhvr>
                                      <p:tavLst>
                                        <p:tav tm="0">
                                          <p:val>
                                            <p:fltVal val="0"/>
                                          </p:val>
                                        </p:tav>
                                        <p:tav tm="100000">
                                          <p:val>
                                            <p:strVal val="#ppt_h"/>
                                          </p:val>
                                        </p:tav>
                                      </p:tavLst>
                                    </p:anim>
                                  </p:childTnLst>
                                </p:cTn>
                              </p:par>
                            </p:childTnLst>
                          </p:cTn>
                        </p:par>
                        <p:par>
                          <p:cTn id="91" fill="hold" nodeType="afterGroup">
                            <p:stCondLst>
                              <p:cond delay="4000"/>
                            </p:stCondLst>
                            <p:childTnLst>
                              <p:par>
                                <p:cTn id="92" presetID="23" presetClass="entr" presetSubtype="16" fill="hold" grpId="0" nodeType="afterEffect">
                                  <p:stCondLst>
                                    <p:cond delay="0"/>
                                  </p:stCondLst>
                                  <p:childTnLst>
                                    <p:set>
                                      <p:cBhvr>
                                        <p:cTn id="93" dur="1" fill="hold">
                                          <p:stCondLst>
                                            <p:cond delay="0"/>
                                          </p:stCondLst>
                                        </p:cTn>
                                        <p:tgtEl>
                                          <p:spTgt spid="141329"/>
                                        </p:tgtEl>
                                        <p:attrNameLst>
                                          <p:attrName>style.visibility</p:attrName>
                                        </p:attrNameLst>
                                      </p:cBhvr>
                                      <p:to>
                                        <p:strVal val="visible"/>
                                      </p:to>
                                    </p:set>
                                    <p:anim calcmode="lin" valueType="num">
                                      <p:cBhvr>
                                        <p:cTn id="94" dur="500" fill="hold"/>
                                        <p:tgtEl>
                                          <p:spTgt spid="141329"/>
                                        </p:tgtEl>
                                        <p:attrNameLst>
                                          <p:attrName>ppt_w</p:attrName>
                                        </p:attrNameLst>
                                      </p:cBhvr>
                                      <p:tavLst>
                                        <p:tav tm="0">
                                          <p:val>
                                            <p:fltVal val="0"/>
                                          </p:val>
                                        </p:tav>
                                        <p:tav tm="100000">
                                          <p:val>
                                            <p:strVal val="#ppt_w"/>
                                          </p:val>
                                        </p:tav>
                                      </p:tavLst>
                                    </p:anim>
                                    <p:anim calcmode="lin" valueType="num">
                                      <p:cBhvr>
                                        <p:cTn id="95" dur="500" fill="hold"/>
                                        <p:tgtEl>
                                          <p:spTgt spid="141329"/>
                                        </p:tgtEl>
                                        <p:attrNameLst>
                                          <p:attrName>ppt_h</p:attrName>
                                        </p:attrNameLst>
                                      </p:cBhvr>
                                      <p:tavLst>
                                        <p:tav tm="0">
                                          <p:val>
                                            <p:fltVal val="0"/>
                                          </p:val>
                                        </p:tav>
                                        <p:tav tm="100000">
                                          <p:val>
                                            <p:strVal val="#ppt_h"/>
                                          </p:val>
                                        </p:tav>
                                      </p:tavLst>
                                    </p:anim>
                                  </p:childTnLst>
                                </p:cTn>
                              </p:par>
                            </p:childTnLst>
                          </p:cTn>
                        </p:par>
                        <p:par>
                          <p:cTn id="96" fill="hold" nodeType="afterGroup">
                            <p:stCondLst>
                              <p:cond delay="4500"/>
                            </p:stCondLst>
                            <p:childTnLst>
                              <p:par>
                                <p:cTn id="97" presetID="23" presetClass="entr" presetSubtype="16" fill="hold" grpId="0" nodeType="afterEffect">
                                  <p:stCondLst>
                                    <p:cond delay="0"/>
                                  </p:stCondLst>
                                  <p:childTnLst>
                                    <p:set>
                                      <p:cBhvr>
                                        <p:cTn id="98" dur="1" fill="hold">
                                          <p:stCondLst>
                                            <p:cond delay="0"/>
                                          </p:stCondLst>
                                        </p:cTn>
                                        <p:tgtEl>
                                          <p:spTgt spid="141330"/>
                                        </p:tgtEl>
                                        <p:attrNameLst>
                                          <p:attrName>style.visibility</p:attrName>
                                        </p:attrNameLst>
                                      </p:cBhvr>
                                      <p:to>
                                        <p:strVal val="visible"/>
                                      </p:to>
                                    </p:set>
                                    <p:anim calcmode="lin" valueType="num">
                                      <p:cBhvr>
                                        <p:cTn id="99" dur="500" fill="hold"/>
                                        <p:tgtEl>
                                          <p:spTgt spid="141330"/>
                                        </p:tgtEl>
                                        <p:attrNameLst>
                                          <p:attrName>ppt_w</p:attrName>
                                        </p:attrNameLst>
                                      </p:cBhvr>
                                      <p:tavLst>
                                        <p:tav tm="0">
                                          <p:val>
                                            <p:fltVal val="0"/>
                                          </p:val>
                                        </p:tav>
                                        <p:tav tm="100000">
                                          <p:val>
                                            <p:strVal val="#ppt_w"/>
                                          </p:val>
                                        </p:tav>
                                      </p:tavLst>
                                    </p:anim>
                                    <p:anim calcmode="lin" valueType="num">
                                      <p:cBhvr>
                                        <p:cTn id="100" dur="500" fill="hold"/>
                                        <p:tgtEl>
                                          <p:spTgt spid="141330"/>
                                        </p:tgtEl>
                                        <p:attrNameLst>
                                          <p:attrName>ppt_h</p:attrName>
                                        </p:attrNameLst>
                                      </p:cBhvr>
                                      <p:tavLst>
                                        <p:tav tm="0">
                                          <p:val>
                                            <p:fltVal val="0"/>
                                          </p:val>
                                        </p:tav>
                                        <p:tav tm="100000">
                                          <p:val>
                                            <p:strVal val="#ppt_h"/>
                                          </p:val>
                                        </p:tav>
                                      </p:tavLst>
                                    </p:anim>
                                  </p:childTnLst>
                                </p:cTn>
                              </p:par>
                            </p:childTnLst>
                          </p:cTn>
                        </p:par>
                        <p:par>
                          <p:cTn id="101" fill="hold" nodeType="afterGroup">
                            <p:stCondLst>
                              <p:cond delay="5000"/>
                            </p:stCondLst>
                            <p:childTnLst>
                              <p:par>
                                <p:cTn id="102" presetID="23" presetClass="entr" presetSubtype="16" fill="hold" grpId="0" nodeType="afterEffect">
                                  <p:stCondLst>
                                    <p:cond delay="0"/>
                                  </p:stCondLst>
                                  <p:childTnLst>
                                    <p:set>
                                      <p:cBhvr>
                                        <p:cTn id="103" dur="1" fill="hold">
                                          <p:stCondLst>
                                            <p:cond delay="0"/>
                                          </p:stCondLst>
                                        </p:cTn>
                                        <p:tgtEl>
                                          <p:spTgt spid="141331"/>
                                        </p:tgtEl>
                                        <p:attrNameLst>
                                          <p:attrName>style.visibility</p:attrName>
                                        </p:attrNameLst>
                                      </p:cBhvr>
                                      <p:to>
                                        <p:strVal val="visible"/>
                                      </p:to>
                                    </p:set>
                                    <p:anim calcmode="lin" valueType="num">
                                      <p:cBhvr>
                                        <p:cTn id="104" dur="500" fill="hold"/>
                                        <p:tgtEl>
                                          <p:spTgt spid="141331"/>
                                        </p:tgtEl>
                                        <p:attrNameLst>
                                          <p:attrName>ppt_w</p:attrName>
                                        </p:attrNameLst>
                                      </p:cBhvr>
                                      <p:tavLst>
                                        <p:tav tm="0">
                                          <p:val>
                                            <p:fltVal val="0"/>
                                          </p:val>
                                        </p:tav>
                                        <p:tav tm="100000">
                                          <p:val>
                                            <p:strVal val="#ppt_w"/>
                                          </p:val>
                                        </p:tav>
                                      </p:tavLst>
                                    </p:anim>
                                    <p:anim calcmode="lin" valueType="num">
                                      <p:cBhvr>
                                        <p:cTn id="105" dur="500" fill="hold"/>
                                        <p:tgtEl>
                                          <p:spTgt spid="141331"/>
                                        </p:tgtEl>
                                        <p:attrNameLst>
                                          <p:attrName>ppt_h</p:attrName>
                                        </p:attrNameLst>
                                      </p:cBhvr>
                                      <p:tavLst>
                                        <p:tav tm="0">
                                          <p:val>
                                            <p:fltVal val="0"/>
                                          </p:val>
                                        </p:tav>
                                        <p:tav tm="100000">
                                          <p:val>
                                            <p:strVal val="#ppt_h"/>
                                          </p:val>
                                        </p:tav>
                                      </p:tavLst>
                                    </p:anim>
                                  </p:childTnLst>
                                </p:cTn>
                              </p:par>
                            </p:childTnLst>
                          </p:cTn>
                        </p:par>
                        <p:par>
                          <p:cTn id="106" fill="hold" nodeType="afterGroup">
                            <p:stCondLst>
                              <p:cond delay="5500"/>
                            </p:stCondLst>
                            <p:childTnLst>
                              <p:par>
                                <p:cTn id="107" presetID="23" presetClass="entr" presetSubtype="16" fill="hold" grpId="0" nodeType="afterEffect">
                                  <p:stCondLst>
                                    <p:cond delay="0"/>
                                  </p:stCondLst>
                                  <p:childTnLst>
                                    <p:set>
                                      <p:cBhvr>
                                        <p:cTn id="108" dur="1" fill="hold">
                                          <p:stCondLst>
                                            <p:cond delay="0"/>
                                          </p:stCondLst>
                                        </p:cTn>
                                        <p:tgtEl>
                                          <p:spTgt spid="141332"/>
                                        </p:tgtEl>
                                        <p:attrNameLst>
                                          <p:attrName>style.visibility</p:attrName>
                                        </p:attrNameLst>
                                      </p:cBhvr>
                                      <p:to>
                                        <p:strVal val="visible"/>
                                      </p:to>
                                    </p:set>
                                    <p:anim calcmode="lin" valueType="num">
                                      <p:cBhvr>
                                        <p:cTn id="109" dur="500" fill="hold"/>
                                        <p:tgtEl>
                                          <p:spTgt spid="141332"/>
                                        </p:tgtEl>
                                        <p:attrNameLst>
                                          <p:attrName>ppt_w</p:attrName>
                                        </p:attrNameLst>
                                      </p:cBhvr>
                                      <p:tavLst>
                                        <p:tav tm="0">
                                          <p:val>
                                            <p:fltVal val="0"/>
                                          </p:val>
                                        </p:tav>
                                        <p:tav tm="100000">
                                          <p:val>
                                            <p:strVal val="#ppt_w"/>
                                          </p:val>
                                        </p:tav>
                                      </p:tavLst>
                                    </p:anim>
                                    <p:anim calcmode="lin" valueType="num">
                                      <p:cBhvr>
                                        <p:cTn id="110" dur="500" fill="hold"/>
                                        <p:tgtEl>
                                          <p:spTgt spid="141332"/>
                                        </p:tgtEl>
                                        <p:attrNameLst>
                                          <p:attrName>ppt_h</p:attrName>
                                        </p:attrNameLst>
                                      </p:cBhvr>
                                      <p:tavLst>
                                        <p:tav tm="0">
                                          <p:val>
                                            <p:fltVal val="0"/>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5" presetClass="entr" presetSubtype="0" fill="hold" nodeType="clickEffect">
                                  <p:stCondLst>
                                    <p:cond delay="0"/>
                                  </p:stCondLst>
                                  <p:childTnLst>
                                    <p:set>
                                      <p:cBhvr>
                                        <p:cTn id="114" dur="1" fill="hold">
                                          <p:stCondLst>
                                            <p:cond delay="0"/>
                                          </p:stCondLst>
                                        </p:cTn>
                                        <p:tgtEl>
                                          <p:spTgt spid="141333"/>
                                        </p:tgtEl>
                                        <p:attrNameLst>
                                          <p:attrName>style.visibility</p:attrName>
                                        </p:attrNameLst>
                                      </p:cBhvr>
                                      <p:to>
                                        <p:strVal val="visible"/>
                                      </p:to>
                                    </p:set>
                                    <p:anim calcmode="lin" valueType="num">
                                      <p:cBhvr>
                                        <p:cTn id="115" dur="500" decel="50000" fill="hold">
                                          <p:stCondLst>
                                            <p:cond delay="0"/>
                                          </p:stCondLst>
                                        </p:cTn>
                                        <p:tgtEl>
                                          <p:spTgt spid="141333"/>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41333"/>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41333"/>
                                        </p:tgtEl>
                                        <p:attrNameLst>
                                          <p:attrName>ppt_w</p:attrName>
                                        </p:attrNameLst>
                                      </p:cBhvr>
                                      <p:tavLst>
                                        <p:tav tm="0">
                                          <p:val>
                                            <p:strVal val="#ppt_w*.05"/>
                                          </p:val>
                                        </p:tav>
                                        <p:tav tm="100000">
                                          <p:val>
                                            <p:strVal val="#ppt_w"/>
                                          </p:val>
                                        </p:tav>
                                      </p:tavLst>
                                    </p:anim>
                                    <p:anim calcmode="lin" valueType="num">
                                      <p:cBhvr>
                                        <p:cTn id="118" dur="1000" fill="hold"/>
                                        <p:tgtEl>
                                          <p:spTgt spid="141333"/>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41333"/>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41333"/>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41333"/>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41333"/>
                                        </p:tgtEl>
                                      </p:cBhvr>
                                    </p:animEffect>
                                  </p:childTnLst>
                                </p:cTn>
                              </p:par>
                            </p:childTnLst>
                          </p:cTn>
                        </p:par>
                        <p:par>
                          <p:cTn id="123" fill="hold" nodeType="afterGroup">
                            <p:stCondLst>
                              <p:cond delay="1000"/>
                            </p:stCondLst>
                            <p:childTnLst>
                              <p:par>
                                <p:cTn id="124" presetID="25" presetClass="entr" presetSubtype="0" fill="hold" grpId="0" nodeType="afterEffect">
                                  <p:stCondLst>
                                    <p:cond delay="0"/>
                                  </p:stCondLst>
                                  <p:childTnLst>
                                    <p:set>
                                      <p:cBhvr>
                                        <p:cTn id="125" dur="1" fill="hold">
                                          <p:stCondLst>
                                            <p:cond delay="0"/>
                                          </p:stCondLst>
                                        </p:cTn>
                                        <p:tgtEl>
                                          <p:spTgt spid="141335"/>
                                        </p:tgtEl>
                                        <p:attrNameLst>
                                          <p:attrName>style.visibility</p:attrName>
                                        </p:attrNameLst>
                                      </p:cBhvr>
                                      <p:to>
                                        <p:strVal val="visible"/>
                                      </p:to>
                                    </p:set>
                                    <p:anim calcmode="lin" valueType="num">
                                      <p:cBhvr>
                                        <p:cTn id="126" dur="500" decel="50000" fill="hold">
                                          <p:stCondLst>
                                            <p:cond delay="0"/>
                                          </p:stCondLst>
                                        </p:cTn>
                                        <p:tgtEl>
                                          <p:spTgt spid="141335"/>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141335"/>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141335"/>
                                        </p:tgtEl>
                                        <p:attrNameLst>
                                          <p:attrName>ppt_w</p:attrName>
                                        </p:attrNameLst>
                                      </p:cBhvr>
                                      <p:tavLst>
                                        <p:tav tm="0">
                                          <p:val>
                                            <p:strVal val="#ppt_w*.05"/>
                                          </p:val>
                                        </p:tav>
                                        <p:tav tm="100000">
                                          <p:val>
                                            <p:strVal val="#ppt_w"/>
                                          </p:val>
                                        </p:tav>
                                      </p:tavLst>
                                    </p:anim>
                                    <p:anim calcmode="lin" valueType="num">
                                      <p:cBhvr>
                                        <p:cTn id="129" dur="1000" fill="hold"/>
                                        <p:tgtEl>
                                          <p:spTgt spid="141335"/>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141335"/>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141335"/>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141335"/>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14133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5" presetClass="entr" presetSubtype="0" fill="hold" nodeType="clickEffect">
                                  <p:stCondLst>
                                    <p:cond delay="0"/>
                                  </p:stCondLst>
                                  <p:childTnLst>
                                    <p:set>
                                      <p:cBhvr>
                                        <p:cTn id="137" dur="1" fill="hold">
                                          <p:stCondLst>
                                            <p:cond delay="0"/>
                                          </p:stCondLst>
                                        </p:cTn>
                                        <p:tgtEl>
                                          <p:spTgt spid="141334"/>
                                        </p:tgtEl>
                                        <p:attrNameLst>
                                          <p:attrName>style.visibility</p:attrName>
                                        </p:attrNameLst>
                                      </p:cBhvr>
                                      <p:to>
                                        <p:strVal val="visible"/>
                                      </p:to>
                                    </p:set>
                                    <p:anim calcmode="lin" valueType="num">
                                      <p:cBhvr>
                                        <p:cTn id="138" dur="500" decel="50000" fill="hold">
                                          <p:stCondLst>
                                            <p:cond delay="0"/>
                                          </p:stCondLst>
                                        </p:cTn>
                                        <p:tgtEl>
                                          <p:spTgt spid="141334"/>
                                        </p:tgtEl>
                                        <p:attrNameLst>
                                          <p:attrName>style.rotation</p:attrName>
                                        </p:attrNameLst>
                                      </p:cBhvr>
                                      <p:tavLst>
                                        <p:tav tm="0">
                                          <p:val>
                                            <p:fltVal val="-90"/>
                                          </p:val>
                                        </p:tav>
                                        <p:tav tm="100000">
                                          <p:val>
                                            <p:fltVal val="0"/>
                                          </p:val>
                                        </p:tav>
                                      </p:tavLst>
                                    </p:anim>
                                    <p:anim calcmode="lin" valueType="num">
                                      <p:cBhvr>
                                        <p:cTn id="139" dur="500" decel="50000" fill="hold">
                                          <p:stCondLst>
                                            <p:cond delay="0"/>
                                          </p:stCondLst>
                                        </p:cTn>
                                        <p:tgtEl>
                                          <p:spTgt spid="141334"/>
                                        </p:tgtEl>
                                        <p:attrNameLst>
                                          <p:attrName>ppt_w</p:attrName>
                                        </p:attrNameLst>
                                      </p:cBhvr>
                                      <p:tavLst>
                                        <p:tav tm="0">
                                          <p:val>
                                            <p:strVal val="#ppt_w"/>
                                          </p:val>
                                        </p:tav>
                                        <p:tav tm="100000">
                                          <p:val>
                                            <p:strVal val="#ppt_w*.05"/>
                                          </p:val>
                                        </p:tav>
                                      </p:tavLst>
                                    </p:anim>
                                    <p:anim calcmode="lin" valueType="num">
                                      <p:cBhvr>
                                        <p:cTn id="140" dur="500" accel="50000" fill="hold">
                                          <p:stCondLst>
                                            <p:cond delay="500"/>
                                          </p:stCondLst>
                                        </p:cTn>
                                        <p:tgtEl>
                                          <p:spTgt spid="141334"/>
                                        </p:tgtEl>
                                        <p:attrNameLst>
                                          <p:attrName>ppt_w</p:attrName>
                                        </p:attrNameLst>
                                      </p:cBhvr>
                                      <p:tavLst>
                                        <p:tav tm="0">
                                          <p:val>
                                            <p:strVal val="#ppt_w*.05"/>
                                          </p:val>
                                        </p:tav>
                                        <p:tav tm="100000">
                                          <p:val>
                                            <p:strVal val="#ppt_w"/>
                                          </p:val>
                                        </p:tav>
                                      </p:tavLst>
                                    </p:anim>
                                    <p:anim calcmode="lin" valueType="num">
                                      <p:cBhvr>
                                        <p:cTn id="141" dur="1000" fill="hold"/>
                                        <p:tgtEl>
                                          <p:spTgt spid="141334"/>
                                        </p:tgtEl>
                                        <p:attrNameLst>
                                          <p:attrName>ppt_h</p:attrName>
                                        </p:attrNameLst>
                                      </p:cBhvr>
                                      <p:tavLst>
                                        <p:tav tm="0">
                                          <p:val>
                                            <p:strVal val="#ppt_h"/>
                                          </p:val>
                                        </p:tav>
                                        <p:tav tm="100000">
                                          <p:val>
                                            <p:strVal val="#ppt_h"/>
                                          </p:val>
                                        </p:tav>
                                      </p:tavLst>
                                    </p:anim>
                                    <p:anim calcmode="lin" valueType="num">
                                      <p:cBhvr>
                                        <p:cTn id="142" dur="500" decel="50000" fill="hold">
                                          <p:stCondLst>
                                            <p:cond delay="0"/>
                                          </p:stCondLst>
                                        </p:cTn>
                                        <p:tgtEl>
                                          <p:spTgt spid="141334"/>
                                        </p:tgtEl>
                                        <p:attrNameLst>
                                          <p:attrName>ppt_x</p:attrName>
                                        </p:attrNameLst>
                                      </p:cBhvr>
                                      <p:tavLst>
                                        <p:tav tm="0">
                                          <p:val>
                                            <p:strVal val="#ppt_x+.4"/>
                                          </p:val>
                                        </p:tav>
                                        <p:tav tm="100000">
                                          <p:val>
                                            <p:strVal val="#ppt_x"/>
                                          </p:val>
                                        </p:tav>
                                      </p:tavLst>
                                    </p:anim>
                                    <p:anim calcmode="lin" valueType="num">
                                      <p:cBhvr>
                                        <p:cTn id="143" dur="500" decel="50000" fill="hold">
                                          <p:stCondLst>
                                            <p:cond delay="0"/>
                                          </p:stCondLst>
                                        </p:cTn>
                                        <p:tgtEl>
                                          <p:spTgt spid="141334"/>
                                        </p:tgtEl>
                                        <p:attrNameLst>
                                          <p:attrName>ppt_y</p:attrName>
                                        </p:attrNameLst>
                                      </p:cBhvr>
                                      <p:tavLst>
                                        <p:tav tm="0">
                                          <p:val>
                                            <p:strVal val="#ppt_y-.2"/>
                                          </p:val>
                                        </p:tav>
                                        <p:tav tm="100000">
                                          <p:val>
                                            <p:strVal val="#ppt_y+.1"/>
                                          </p:val>
                                        </p:tav>
                                      </p:tavLst>
                                    </p:anim>
                                    <p:anim calcmode="lin" valueType="num">
                                      <p:cBhvr>
                                        <p:cTn id="144" dur="500" accel="50000" fill="hold">
                                          <p:stCondLst>
                                            <p:cond delay="500"/>
                                          </p:stCondLst>
                                        </p:cTn>
                                        <p:tgtEl>
                                          <p:spTgt spid="141334"/>
                                        </p:tgtEl>
                                        <p:attrNameLst>
                                          <p:attrName>ppt_y</p:attrName>
                                        </p:attrNameLst>
                                      </p:cBhvr>
                                      <p:tavLst>
                                        <p:tav tm="0">
                                          <p:val>
                                            <p:strVal val="#ppt_y+.1"/>
                                          </p:val>
                                        </p:tav>
                                        <p:tav tm="100000">
                                          <p:val>
                                            <p:strVal val="#ppt_y"/>
                                          </p:val>
                                        </p:tav>
                                      </p:tavLst>
                                    </p:anim>
                                    <p:animEffect transition="in" filter="fade">
                                      <p:cBhvr>
                                        <p:cTn id="145" dur="1000" decel="50000">
                                          <p:stCondLst>
                                            <p:cond delay="0"/>
                                          </p:stCondLst>
                                        </p:cTn>
                                        <p:tgtEl>
                                          <p:spTgt spid="141334"/>
                                        </p:tgtEl>
                                      </p:cBhvr>
                                    </p:animEffect>
                                  </p:childTnLst>
                                </p:cTn>
                              </p:par>
                            </p:childTnLst>
                          </p:cTn>
                        </p:par>
                        <p:par>
                          <p:cTn id="146" fill="hold" nodeType="afterGroup">
                            <p:stCondLst>
                              <p:cond delay="1000"/>
                            </p:stCondLst>
                            <p:childTnLst>
                              <p:par>
                                <p:cTn id="147" presetID="25" presetClass="entr" presetSubtype="0" fill="hold" grpId="0" nodeType="afterEffect">
                                  <p:stCondLst>
                                    <p:cond delay="0"/>
                                  </p:stCondLst>
                                  <p:childTnLst>
                                    <p:set>
                                      <p:cBhvr>
                                        <p:cTn id="148" dur="1" fill="hold">
                                          <p:stCondLst>
                                            <p:cond delay="0"/>
                                          </p:stCondLst>
                                        </p:cTn>
                                        <p:tgtEl>
                                          <p:spTgt spid="141336"/>
                                        </p:tgtEl>
                                        <p:attrNameLst>
                                          <p:attrName>style.visibility</p:attrName>
                                        </p:attrNameLst>
                                      </p:cBhvr>
                                      <p:to>
                                        <p:strVal val="visible"/>
                                      </p:to>
                                    </p:set>
                                    <p:anim calcmode="lin" valueType="num">
                                      <p:cBhvr>
                                        <p:cTn id="149" dur="500" decel="50000" fill="hold">
                                          <p:stCondLst>
                                            <p:cond delay="0"/>
                                          </p:stCondLst>
                                        </p:cTn>
                                        <p:tgtEl>
                                          <p:spTgt spid="141336"/>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141336"/>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141336"/>
                                        </p:tgtEl>
                                        <p:attrNameLst>
                                          <p:attrName>ppt_w</p:attrName>
                                        </p:attrNameLst>
                                      </p:cBhvr>
                                      <p:tavLst>
                                        <p:tav tm="0">
                                          <p:val>
                                            <p:strVal val="#ppt_w*.05"/>
                                          </p:val>
                                        </p:tav>
                                        <p:tav tm="100000">
                                          <p:val>
                                            <p:strVal val="#ppt_w"/>
                                          </p:val>
                                        </p:tav>
                                      </p:tavLst>
                                    </p:anim>
                                    <p:anim calcmode="lin" valueType="num">
                                      <p:cBhvr>
                                        <p:cTn id="152" dur="1000" fill="hold"/>
                                        <p:tgtEl>
                                          <p:spTgt spid="141336"/>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141336"/>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141336"/>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141336"/>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141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23" grpId="0"/>
      <p:bldP spid="141324" grpId="0"/>
      <p:bldP spid="141325" grpId="0"/>
      <p:bldP spid="141326" grpId="0"/>
      <p:bldP spid="141327" grpId="0"/>
      <p:bldP spid="141329" grpId="0"/>
      <p:bldP spid="141330" grpId="0"/>
      <p:bldP spid="141331" grpId="0"/>
      <p:bldP spid="141332" grpId="0"/>
      <p:bldP spid="141335" grpId="0"/>
      <p:bldP spid="141336"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156138"/>
            <a:ext cx="7992888" cy="4737704"/>
          </a:xfrm>
          <a:prstGeom prst="rect">
            <a:avLst/>
          </a:prstGeom>
        </p:spPr>
        <p:txBody>
          <a:bodyPr>
            <a:noAutofit/>
          </a:bodyPr>
          <a:lstStyle/>
          <a:p>
            <a:pPr algn="just">
              <a:spcBef>
                <a:spcPts val="0"/>
              </a:spcBef>
              <a:spcAft>
                <a:spcPts val="1200"/>
              </a:spcAft>
              <a:buClr>
                <a:srgbClr val="000000"/>
              </a:buClr>
              <a:buSzPct val="120000"/>
            </a:pPr>
            <a:r>
              <a:rPr lang="cs-CZ" sz="2400" dirty="0">
                <a:solidFill>
                  <a:srgbClr val="000000"/>
                </a:solidFill>
                <a:latin typeface="Calibri" panose="020F0502020204030204" pitchFamily="34" charset="0"/>
                <a:cs typeface="Calibri" panose="020F0502020204030204" pitchFamily="34" charset="0"/>
              </a:rPr>
              <a:t>Křivka LM představuje množinu bodů, které každé úrovní důchodu přiřazují takovou úrokovou míru, která zabezpečí rovnováhu mezi nabídkou peněz a poptávkou po penězích (L=M)</a:t>
            </a:r>
          </a:p>
          <a:p>
            <a:pPr algn="just">
              <a:spcBef>
                <a:spcPts val="0"/>
              </a:spcBef>
              <a:spcAft>
                <a:spcPts val="1200"/>
              </a:spcAft>
              <a:buClr>
                <a:srgbClr val="000000"/>
              </a:buClr>
              <a:buSzPct val="120000"/>
            </a:pPr>
            <a:r>
              <a:rPr lang="cs-CZ" sz="2400" dirty="0">
                <a:solidFill>
                  <a:srgbClr val="000000"/>
                </a:solidFill>
                <a:latin typeface="Calibri" panose="020F0502020204030204" pitchFamily="34" charset="0"/>
                <a:cs typeface="Calibri" panose="020F0502020204030204" pitchFamily="34" charset="0"/>
              </a:rPr>
              <a:t>Nabídka peněz (M) je plně v kompetenci centrální banky a je tudíž exogenní proměnnou</a:t>
            </a:r>
          </a:p>
          <a:p>
            <a:pPr algn="just">
              <a:spcBef>
                <a:spcPts val="0"/>
              </a:spcBef>
              <a:spcAft>
                <a:spcPts val="1200"/>
              </a:spcAft>
              <a:buClr>
                <a:srgbClr val="000000"/>
              </a:buClr>
              <a:buSzPct val="120000"/>
            </a:pPr>
            <a:r>
              <a:rPr lang="cs-CZ" sz="2400" dirty="0">
                <a:solidFill>
                  <a:srgbClr val="000000"/>
                </a:solidFill>
                <a:latin typeface="Calibri" panose="020F0502020204030204" pitchFamily="34" charset="0"/>
                <a:cs typeface="Calibri" panose="020F0502020204030204" pitchFamily="34" charset="0"/>
              </a:rPr>
              <a:t>Poptávka po penězích (L) je veličinou endogenní a v tomto modelu vychází z keynesovské teorie preference likvidity (motivy držby peněz: oběhu, opatrnostní a spekulativní)</a:t>
            </a:r>
          </a:p>
          <a:p>
            <a:pPr algn="just">
              <a:spcBef>
                <a:spcPts val="0"/>
              </a:spcBef>
              <a:spcAft>
                <a:spcPts val="1200"/>
              </a:spcAft>
              <a:buClr>
                <a:srgbClr val="000000"/>
              </a:buClr>
              <a:buSzPct val="120000"/>
            </a:pPr>
            <a:r>
              <a:rPr lang="cs-CZ" sz="2400" dirty="0">
                <a:solidFill>
                  <a:srgbClr val="000000"/>
                </a:solidFill>
                <a:latin typeface="Calibri" panose="020F0502020204030204" pitchFamily="34" charset="0"/>
                <a:cs typeface="Calibri" panose="020F0502020204030204" pitchFamily="34" charset="0"/>
              </a:rPr>
              <a:t>Jak v případě nabídky peněz, tak i poptávky po penězích pracujeme s reálnými veličinami!!!!!!</a:t>
            </a:r>
          </a:p>
          <a:p>
            <a:pPr marL="0" indent="0" algn="just">
              <a:spcBef>
                <a:spcPts val="0"/>
              </a:spcBef>
              <a:spcAft>
                <a:spcPts val="1200"/>
              </a:spcAft>
              <a:buClr>
                <a:schemeClr val="tx1"/>
              </a:buClr>
              <a:buSzPct val="120000"/>
              <a:buNone/>
            </a:pPr>
            <a:endParaRPr lang="cs-CZ" sz="2000" dirty="0">
              <a:solidFill>
                <a:srgbClr val="000000"/>
              </a:solidFill>
            </a:endParaRPr>
          </a:p>
          <a:p>
            <a:pPr marL="0" indent="0" algn="just">
              <a:spcBef>
                <a:spcPts val="0"/>
              </a:spcBef>
              <a:spcAft>
                <a:spcPts val="600"/>
              </a:spcAft>
              <a:buClr>
                <a:schemeClr val="tx1"/>
              </a:buClr>
              <a:buSzPct val="120000"/>
              <a:buNone/>
            </a:pPr>
            <a:endParaRPr lang="cs-CZ" sz="2000" dirty="0">
              <a:solidFill>
                <a:srgbClr val="000000"/>
              </a:solidFill>
            </a:endParaRPr>
          </a:p>
          <a:p>
            <a:pPr algn="just">
              <a:spcBef>
                <a:spcPts val="0"/>
              </a:spcBef>
              <a:spcAft>
                <a:spcPts val="600"/>
              </a:spcAft>
              <a:buClr>
                <a:schemeClr val="tx1"/>
              </a:buClr>
              <a:buSzPct val="120000"/>
            </a:pPr>
            <a:endParaRPr lang="cs-CZ" sz="2000" dirty="0">
              <a:solidFill>
                <a:srgbClr val="000000"/>
              </a:solidFill>
            </a:endParaRPr>
          </a:p>
          <a:p>
            <a:pPr marL="0" indent="0" algn="just">
              <a:spcBef>
                <a:spcPts val="0"/>
              </a:spcBef>
              <a:spcAft>
                <a:spcPts val="1200"/>
              </a:spcAft>
              <a:buClr>
                <a:schemeClr val="tx1"/>
              </a:buClr>
              <a:buSzPct val="120000"/>
              <a:buNone/>
            </a:pPr>
            <a:endParaRPr lang="cs-CZ" sz="2200" dirty="0">
              <a:solidFill>
                <a:srgbClr val="000000"/>
              </a:solidFill>
            </a:endParaRPr>
          </a:p>
          <a:p>
            <a:pPr algn="just">
              <a:spcBef>
                <a:spcPts val="0"/>
              </a:spcBef>
              <a:spcAft>
                <a:spcPts val="600"/>
              </a:spcAft>
              <a:buClr>
                <a:schemeClr val="tx1"/>
              </a:buClr>
              <a:buSzPct val="120000"/>
            </a:pPr>
            <a:endParaRPr lang="cs-CZ" sz="2000" dirty="0">
              <a:solidFill>
                <a:srgbClr val="000000"/>
              </a:solidFill>
            </a:endParaRPr>
          </a:p>
          <a:p>
            <a:pPr marL="0" indent="0" algn="just">
              <a:buClr>
                <a:schemeClr val="tx1"/>
              </a:buClr>
              <a:buSzPct val="120000"/>
              <a:buNone/>
            </a:pPr>
            <a:endParaRPr lang="cs-CZ" sz="2400" dirty="0">
              <a:solidFill>
                <a:srgbClr val="000000"/>
              </a:solidFill>
            </a:endParaRPr>
          </a:p>
        </p:txBody>
      </p:sp>
      <p:sp>
        <p:nvSpPr>
          <p:cNvPr id="6" name="Nadpis 5"/>
          <p:cNvSpPr>
            <a:spLocks noGrp="1"/>
          </p:cNvSpPr>
          <p:nvPr>
            <p:ph type="title"/>
          </p:nvPr>
        </p:nvSpPr>
        <p:spPr>
          <a:xfrm>
            <a:off x="1019502" y="516710"/>
            <a:ext cx="6918981" cy="507703"/>
          </a:xfrm>
        </p:spPr>
        <p:txBody>
          <a:bodyPr/>
          <a:lstStyle/>
          <a:p>
            <a:pPr algn="ctr"/>
            <a:r>
              <a:rPr lang="cs-CZ" sz="3200" b="1" dirty="0">
                <a:solidFill>
                  <a:srgbClr val="C00000"/>
                </a:solidFill>
                <a:latin typeface="Calibri" panose="020F0502020204030204" pitchFamily="34" charset="0"/>
                <a:cs typeface="Calibri" panose="020F0502020204030204" pitchFamily="34" charset="0"/>
              </a:rPr>
              <a:t>Východiska pro konstrukci křivky LM</a:t>
            </a:r>
          </a:p>
        </p:txBody>
      </p:sp>
    </p:spTree>
    <p:extLst>
      <p:ext uri="{BB962C8B-B14F-4D97-AF65-F5344CB8AC3E}">
        <p14:creationId xmlns:p14="http://schemas.microsoft.com/office/powerpoint/2010/main" val="40794735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8352" y="1182564"/>
            <a:ext cx="8280920" cy="4543598"/>
          </a:xfrm>
          <a:prstGeom prst="rect">
            <a:avLst/>
          </a:prstGeom>
        </p:spPr>
        <p:txBody>
          <a:bodyPr>
            <a:noAutofit/>
          </a:bodyPr>
          <a:lstStyle/>
          <a:p>
            <a:pPr algn="just">
              <a:spcBef>
                <a:spcPts val="0"/>
              </a:spcBef>
              <a:spcAft>
                <a:spcPts val="600"/>
              </a:spcAft>
              <a:buClr>
                <a:schemeClr val="tx1"/>
              </a:buClr>
              <a:buSzPct val="120000"/>
            </a:pPr>
            <a:r>
              <a:rPr lang="cs-CZ" sz="2000" dirty="0">
                <a:solidFill>
                  <a:srgbClr val="000000"/>
                </a:solidFill>
                <a:latin typeface="Calibri" panose="020F0502020204030204" pitchFamily="34" charset="0"/>
                <a:cs typeface="Calibri" panose="020F0502020204030204" pitchFamily="34" charset="0"/>
              </a:rPr>
              <a:t>Poptávka po penězích je poptávkou po reálných peněžních zůstatcích (L), tzn. že musíme vydělit nominální poptávku po penězích cenovou úrovní</a:t>
            </a:r>
          </a:p>
          <a:p>
            <a:pPr algn="just">
              <a:spcBef>
                <a:spcPts val="0"/>
              </a:spcBef>
              <a:spcAft>
                <a:spcPts val="600"/>
              </a:spcAft>
              <a:buClr>
                <a:schemeClr val="tx1"/>
              </a:buClr>
              <a:buSzPct val="120000"/>
            </a:pPr>
            <a:r>
              <a:rPr lang="cs-CZ" sz="2000" dirty="0">
                <a:solidFill>
                  <a:srgbClr val="000000"/>
                </a:solidFill>
                <a:latin typeface="Calibri" panose="020F0502020204030204" pitchFamily="34" charset="0"/>
                <a:cs typeface="Calibri" panose="020F0502020204030204" pitchFamily="34" charset="0"/>
              </a:rPr>
              <a:t>Poptávka po reálných peněžních zůstatcích (dále jen poptávka po penězích) závisí na výši reálného důchodu a úrokové míře</a:t>
            </a:r>
          </a:p>
          <a:p>
            <a:pPr algn="just">
              <a:spcBef>
                <a:spcPts val="0"/>
              </a:spcBef>
              <a:spcAft>
                <a:spcPts val="600"/>
              </a:spcAft>
              <a:buClr>
                <a:schemeClr val="tx1"/>
              </a:buClr>
              <a:buSzPct val="120000"/>
            </a:pPr>
            <a:r>
              <a:rPr lang="cs-CZ" sz="2000" dirty="0">
                <a:solidFill>
                  <a:srgbClr val="000000"/>
                </a:solidFill>
                <a:latin typeface="Calibri" panose="020F0502020204030204" pitchFamily="34" charset="0"/>
                <a:cs typeface="Calibri" panose="020F0502020204030204" pitchFamily="34" charset="0"/>
              </a:rPr>
              <a:t>Poptávku po penězích můžeme zapsat rovnicí ve tvaru:</a:t>
            </a:r>
          </a:p>
          <a:p>
            <a:pPr marL="0" indent="0" algn="ctr">
              <a:spcBef>
                <a:spcPts val="0"/>
              </a:spcBef>
              <a:spcAft>
                <a:spcPts val="600"/>
              </a:spcAft>
              <a:buClr>
                <a:schemeClr val="tx1"/>
              </a:buClr>
              <a:buSzPct val="120000"/>
              <a:buNone/>
            </a:pPr>
            <a:r>
              <a:rPr lang="cs-CZ"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L = k*Y  - h*i</a:t>
            </a:r>
          </a:p>
          <a:p>
            <a:pPr marL="355600" indent="0" algn="just">
              <a:spcBef>
                <a:spcPts val="0"/>
              </a:spcBef>
              <a:spcAft>
                <a:spcPts val="600"/>
              </a:spcAft>
              <a:buClr>
                <a:schemeClr val="tx1"/>
              </a:buClr>
              <a:buSzPct val="120000"/>
              <a:buNone/>
            </a:pPr>
            <a:r>
              <a:rPr lang="cs-CZ" sz="2000" dirty="0">
                <a:solidFill>
                  <a:srgbClr val="000000"/>
                </a:solidFill>
                <a:latin typeface="Calibri" panose="020F0502020204030204" pitchFamily="34" charset="0"/>
                <a:cs typeface="Calibri" panose="020F0502020204030204" pitchFamily="34" charset="0"/>
              </a:rPr>
              <a:t>Kde:</a:t>
            </a:r>
          </a:p>
          <a:p>
            <a:pPr marL="896938" indent="-355600" algn="just">
              <a:spcBef>
                <a:spcPts val="0"/>
              </a:spcBef>
              <a:spcAft>
                <a:spcPts val="600"/>
              </a:spcAft>
              <a:buClr>
                <a:srgbClr val="000000"/>
              </a:buClr>
              <a:buSzPct val="120000"/>
            </a:pPr>
            <a:r>
              <a:rPr lang="cs-CZ" sz="2000" b="1" dirty="0" smtClean="0">
                <a:solidFill>
                  <a:srgbClr val="000000"/>
                </a:solidFill>
                <a:latin typeface="Calibri" panose="020F0502020204030204" pitchFamily="34" charset="0"/>
                <a:cs typeface="Calibri" panose="020F0502020204030204" pitchFamily="34" charset="0"/>
              </a:rPr>
              <a:t>k</a:t>
            </a:r>
            <a:r>
              <a:rPr lang="cs-CZ" sz="2000" dirty="0" smtClean="0">
                <a:solidFill>
                  <a:srgbClr val="000000"/>
                </a:solidFill>
                <a:latin typeface="Calibri" panose="020F0502020204030204" pitchFamily="34" charset="0"/>
                <a:cs typeface="Calibri" panose="020F0502020204030204" pitchFamily="34" charset="0"/>
              </a:rPr>
              <a:t> </a:t>
            </a:r>
            <a:r>
              <a:rPr lang="cs-CZ" sz="2000" dirty="0">
                <a:solidFill>
                  <a:srgbClr val="000000"/>
                </a:solidFill>
                <a:latin typeface="Calibri" panose="020F0502020204030204" pitchFamily="34" charset="0"/>
                <a:cs typeface="Calibri" panose="020F0502020204030204" pitchFamily="34" charset="0"/>
              </a:rPr>
              <a:t>– citlivost poptávky po reálných peněžních zůstatcích na důchod:   </a:t>
            </a:r>
            <a:r>
              <a:rPr lang="el-GR" sz="2000" dirty="0">
                <a:solidFill>
                  <a:srgbClr val="000000"/>
                </a:solidFill>
                <a:latin typeface="Calibri" panose="020F0502020204030204" pitchFamily="34" charset="0"/>
                <a:cs typeface="Calibri" panose="020F0502020204030204" pitchFamily="34" charset="0"/>
              </a:rPr>
              <a:t>Δ</a:t>
            </a:r>
            <a:r>
              <a:rPr lang="cs-CZ" sz="2000" dirty="0">
                <a:solidFill>
                  <a:srgbClr val="000000"/>
                </a:solidFill>
                <a:latin typeface="Calibri" panose="020F0502020204030204" pitchFamily="34" charset="0"/>
                <a:cs typeface="Calibri" panose="020F0502020204030204" pitchFamily="34" charset="0"/>
              </a:rPr>
              <a:t>L/</a:t>
            </a:r>
            <a:r>
              <a:rPr lang="el-GR" sz="2000" dirty="0">
                <a:solidFill>
                  <a:srgbClr val="000000"/>
                </a:solidFill>
                <a:latin typeface="Calibri" panose="020F0502020204030204" pitchFamily="34" charset="0"/>
                <a:cs typeface="Calibri" panose="020F0502020204030204" pitchFamily="34" charset="0"/>
              </a:rPr>
              <a:t>Δ</a:t>
            </a:r>
            <a:r>
              <a:rPr lang="cs-CZ" sz="2000" dirty="0">
                <a:solidFill>
                  <a:srgbClr val="000000"/>
                </a:solidFill>
                <a:latin typeface="Calibri" panose="020F0502020204030204" pitchFamily="34" charset="0"/>
                <a:cs typeface="Calibri" panose="020F0502020204030204" pitchFamily="34" charset="0"/>
              </a:rPr>
              <a:t>Y</a:t>
            </a:r>
          </a:p>
          <a:p>
            <a:pPr marL="896938" indent="-355600" algn="just">
              <a:spcBef>
                <a:spcPts val="0"/>
              </a:spcBef>
              <a:spcAft>
                <a:spcPts val="600"/>
              </a:spcAft>
              <a:buClr>
                <a:srgbClr val="000000"/>
              </a:buClr>
              <a:buSzPct val="120000"/>
            </a:pPr>
            <a:r>
              <a:rPr lang="cs-CZ" sz="2000" b="1" dirty="0">
                <a:solidFill>
                  <a:srgbClr val="000000"/>
                </a:solidFill>
                <a:latin typeface="Calibri" panose="020F0502020204030204" pitchFamily="34" charset="0"/>
                <a:cs typeface="Calibri" panose="020F0502020204030204" pitchFamily="34" charset="0"/>
              </a:rPr>
              <a:t>h</a:t>
            </a:r>
            <a:r>
              <a:rPr lang="cs-CZ" sz="2000" dirty="0">
                <a:solidFill>
                  <a:srgbClr val="000000"/>
                </a:solidFill>
                <a:latin typeface="Calibri" panose="020F0502020204030204" pitchFamily="34" charset="0"/>
                <a:cs typeface="Calibri" panose="020F0502020204030204" pitchFamily="34" charset="0"/>
              </a:rPr>
              <a:t> - citlivost poptávky po reálných peněžních zůstatcích na úrokovou míru: </a:t>
            </a:r>
            <a:r>
              <a:rPr lang="el-GR" sz="2000" dirty="0">
                <a:solidFill>
                  <a:srgbClr val="000000"/>
                </a:solidFill>
                <a:latin typeface="Calibri" panose="020F0502020204030204" pitchFamily="34" charset="0"/>
                <a:cs typeface="Calibri" panose="020F0502020204030204" pitchFamily="34" charset="0"/>
              </a:rPr>
              <a:t>Δ</a:t>
            </a:r>
            <a:r>
              <a:rPr lang="cs-CZ" sz="2000" dirty="0">
                <a:solidFill>
                  <a:srgbClr val="000000"/>
                </a:solidFill>
                <a:latin typeface="Calibri" panose="020F0502020204030204" pitchFamily="34" charset="0"/>
                <a:cs typeface="Calibri" panose="020F0502020204030204" pitchFamily="34" charset="0"/>
              </a:rPr>
              <a:t>L/</a:t>
            </a:r>
            <a:r>
              <a:rPr lang="el-GR" sz="2000" dirty="0">
                <a:solidFill>
                  <a:srgbClr val="000000"/>
                </a:solidFill>
                <a:latin typeface="Calibri" panose="020F0502020204030204" pitchFamily="34" charset="0"/>
                <a:cs typeface="Calibri" panose="020F0502020204030204" pitchFamily="34" charset="0"/>
              </a:rPr>
              <a:t>Δ</a:t>
            </a:r>
            <a:r>
              <a:rPr lang="cs-CZ" sz="2000" dirty="0">
                <a:solidFill>
                  <a:srgbClr val="000000"/>
                </a:solidFill>
                <a:latin typeface="Calibri" panose="020F0502020204030204" pitchFamily="34" charset="0"/>
                <a:cs typeface="Calibri" panose="020F0502020204030204" pitchFamily="34" charset="0"/>
              </a:rPr>
              <a:t>i</a:t>
            </a:r>
          </a:p>
          <a:p>
            <a:pPr marL="0" indent="0" algn="just">
              <a:spcBef>
                <a:spcPts val="0"/>
              </a:spcBef>
              <a:spcAft>
                <a:spcPts val="600"/>
              </a:spcAft>
              <a:buClr>
                <a:schemeClr val="tx1"/>
              </a:buClr>
              <a:buSzPct val="120000"/>
              <a:buNone/>
            </a:pPr>
            <a:endParaRPr lang="cs-CZ" sz="2000" dirty="0">
              <a:solidFill>
                <a:srgbClr val="000000"/>
              </a:solidFill>
              <a:latin typeface="Calibri" panose="020F0502020204030204" pitchFamily="34" charset="0"/>
              <a:cs typeface="Calibri" panose="020F0502020204030204" pitchFamily="34" charset="0"/>
            </a:endParaRPr>
          </a:p>
          <a:p>
            <a:pPr lvl="0" algn="just">
              <a:buClr>
                <a:schemeClr val="tx1"/>
              </a:buClr>
              <a:buSzPct val="120000"/>
            </a:pPr>
            <a:endParaRPr lang="cs-CZ" sz="2400" dirty="0">
              <a:solidFill>
                <a:srgbClr val="000000"/>
              </a:solidFill>
              <a:latin typeface="Calibri" panose="020F0502020204030204" pitchFamily="34" charset="0"/>
              <a:cs typeface="Calibri" panose="020F0502020204030204" pitchFamily="34" charset="0"/>
            </a:endParaRPr>
          </a:p>
        </p:txBody>
      </p:sp>
      <p:sp>
        <p:nvSpPr>
          <p:cNvPr id="6" name="Nadpis 5"/>
          <p:cNvSpPr>
            <a:spLocks noGrp="1"/>
          </p:cNvSpPr>
          <p:nvPr>
            <p:ph type="title"/>
          </p:nvPr>
        </p:nvSpPr>
        <p:spPr>
          <a:xfrm>
            <a:off x="179512" y="493987"/>
            <a:ext cx="7776864" cy="688577"/>
          </a:xfrm>
        </p:spPr>
        <p:txBody>
          <a:bodyPr/>
          <a:lstStyle/>
          <a:p>
            <a:pPr algn="ctr"/>
            <a:r>
              <a:rPr lang="cs-CZ" sz="3200" b="1" dirty="0">
                <a:solidFill>
                  <a:srgbClr val="C00000"/>
                </a:solidFill>
                <a:latin typeface="Calibri" panose="020F0502020204030204" pitchFamily="34" charset="0"/>
                <a:cs typeface="Calibri" panose="020F0502020204030204" pitchFamily="34" charset="0"/>
              </a:rPr>
              <a:t>Poptávka po penězích</a:t>
            </a:r>
          </a:p>
        </p:txBody>
      </p:sp>
    </p:spTree>
    <p:extLst>
      <p:ext uri="{BB962C8B-B14F-4D97-AF65-F5344CB8AC3E}">
        <p14:creationId xmlns:p14="http://schemas.microsoft.com/office/powerpoint/2010/main" val="12353496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71500" y="1114097"/>
            <a:ext cx="8280920" cy="4748987"/>
          </a:xfrm>
          <a:prstGeom prst="rect">
            <a:avLst/>
          </a:prstGeom>
        </p:spPr>
        <p:txBody>
          <a:bodyPr>
            <a:noAutofit/>
          </a:bodyPr>
          <a:lstStyle/>
          <a:p>
            <a:pPr algn="just">
              <a:spcBef>
                <a:spcPts val="0"/>
              </a:spcBef>
              <a:buClr>
                <a:schemeClr val="tx1"/>
              </a:buClr>
              <a:buSzPct val="120000"/>
            </a:pPr>
            <a:r>
              <a:rPr lang="cs-CZ" sz="2000" dirty="0">
                <a:solidFill>
                  <a:srgbClr val="000000"/>
                </a:solidFill>
                <a:latin typeface="Calibri" panose="020F0502020204030204" pitchFamily="34" charset="0"/>
                <a:cs typeface="Calibri" panose="020F0502020204030204" pitchFamily="34" charset="0"/>
              </a:rPr>
              <a:t>Modely poptávky po penězích dělíme na 2 </a:t>
            </a:r>
            <a:r>
              <a:rPr lang="cs-CZ" sz="2000" dirty="0" smtClean="0">
                <a:solidFill>
                  <a:srgbClr val="000000"/>
                </a:solidFill>
                <a:latin typeface="Calibri" panose="020F0502020204030204" pitchFamily="34" charset="0"/>
                <a:cs typeface="Calibri" panose="020F0502020204030204" pitchFamily="34" charset="0"/>
              </a:rPr>
              <a:t>skupiny:</a:t>
            </a:r>
          </a:p>
          <a:p>
            <a:pPr marL="896938" indent="-355600" algn="just">
              <a:spcBef>
                <a:spcPts val="0"/>
              </a:spcBef>
              <a:spcAft>
                <a:spcPts val="600"/>
              </a:spcAft>
              <a:buClr>
                <a:srgbClr val="000000"/>
              </a:buClr>
              <a:buSzPct val="120000"/>
            </a:pPr>
            <a:r>
              <a:rPr lang="cs-CZ" sz="2000" b="1" i="1" u="sng" dirty="0">
                <a:solidFill>
                  <a:srgbClr val="000000"/>
                </a:solidFill>
                <a:latin typeface="Calibri" panose="020F0502020204030204" pitchFamily="34" charset="0"/>
                <a:cs typeface="Calibri" panose="020F0502020204030204" pitchFamily="34" charset="0"/>
              </a:rPr>
              <a:t>transakční modely </a:t>
            </a:r>
          </a:p>
          <a:p>
            <a:pPr marL="1252538" indent="-355600" algn="just">
              <a:spcBef>
                <a:spcPts val="0"/>
              </a:spcBef>
              <a:spcAft>
                <a:spcPts val="600"/>
              </a:spcAft>
              <a:buClr>
                <a:srgbClr val="000000"/>
              </a:buClr>
              <a:buSzPct val="120000"/>
            </a:pPr>
            <a:r>
              <a:rPr lang="cs-CZ" sz="2000" dirty="0" smtClean="0">
                <a:solidFill>
                  <a:srgbClr val="000000"/>
                </a:solidFill>
                <a:latin typeface="Calibri" panose="020F0502020204030204" pitchFamily="34" charset="0"/>
                <a:cs typeface="Calibri" panose="020F0502020204030204" pitchFamily="34" charset="0"/>
              </a:rPr>
              <a:t>Zdůrazňují </a:t>
            </a:r>
            <a:r>
              <a:rPr lang="cs-CZ" sz="2000" dirty="0">
                <a:solidFill>
                  <a:srgbClr val="000000"/>
                </a:solidFill>
                <a:latin typeface="Calibri" panose="020F0502020204030204" pitchFamily="34" charset="0"/>
                <a:cs typeface="Calibri" panose="020F0502020204030204" pitchFamily="34" charset="0"/>
              </a:rPr>
              <a:t>funkce peněz jako zprostředkovatele směny. Tyto modely nepředpokládají, že peníze jsou drženy pro peníze samé, ale jediným důvodem jejich držby je schopnost peněz zprostředkovávat transakce</a:t>
            </a:r>
          </a:p>
          <a:p>
            <a:pPr marL="1252538" indent="-355600" algn="just">
              <a:spcBef>
                <a:spcPts val="0"/>
              </a:spcBef>
              <a:spcAft>
                <a:spcPts val="600"/>
              </a:spcAft>
              <a:buClr>
                <a:srgbClr val="000000"/>
              </a:buClr>
              <a:buSzPct val="120000"/>
            </a:pPr>
            <a:r>
              <a:rPr lang="cs-CZ" sz="2000" dirty="0" smtClean="0">
                <a:solidFill>
                  <a:srgbClr val="000000"/>
                </a:solidFill>
                <a:latin typeface="Calibri" panose="020F0502020204030204" pitchFamily="34" charset="0"/>
                <a:cs typeface="Calibri" panose="020F0502020204030204" pitchFamily="34" charset="0"/>
              </a:rPr>
              <a:t>kvantitativní </a:t>
            </a:r>
            <a:r>
              <a:rPr lang="cs-CZ" sz="2000" dirty="0">
                <a:solidFill>
                  <a:srgbClr val="000000"/>
                </a:solidFill>
                <a:latin typeface="Calibri" panose="020F0502020204030204" pitchFamily="34" charset="0"/>
                <a:cs typeface="Calibri" panose="020F0502020204030204" pitchFamily="34" charset="0"/>
              </a:rPr>
              <a:t>teorie peněz a </a:t>
            </a:r>
            <a:r>
              <a:rPr lang="cs-CZ" sz="2000" dirty="0" err="1">
                <a:solidFill>
                  <a:srgbClr val="000000"/>
                </a:solidFill>
                <a:latin typeface="Calibri" panose="020F0502020204030204" pitchFamily="34" charset="0"/>
                <a:cs typeface="Calibri" panose="020F0502020204030204" pitchFamily="34" charset="0"/>
              </a:rPr>
              <a:t>Baumolův-Tobinův</a:t>
            </a:r>
            <a:r>
              <a:rPr lang="cs-CZ" sz="2000" dirty="0">
                <a:solidFill>
                  <a:srgbClr val="000000"/>
                </a:solidFill>
                <a:latin typeface="Calibri" panose="020F0502020204030204" pitchFamily="34" charset="0"/>
                <a:cs typeface="Calibri" panose="020F0502020204030204" pitchFamily="34" charset="0"/>
              </a:rPr>
              <a:t> model</a:t>
            </a:r>
          </a:p>
          <a:p>
            <a:pPr marL="896938" indent="-355600" algn="just">
              <a:spcBef>
                <a:spcPts val="0"/>
              </a:spcBef>
              <a:spcAft>
                <a:spcPts val="600"/>
              </a:spcAft>
              <a:buClr>
                <a:srgbClr val="000000"/>
              </a:buClr>
              <a:buSzPct val="120000"/>
            </a:pPr>
            <a:r>
              <a:rPr lang="cs-CZ" sz="2000" b="1" i="1" u="sng" dirty="0" smtClean="0">
                <a:solidFill>
                  <a:srgbClr val="000000"/>
                </a:solidFill>
                <a:latin typeface="Calibri" panose="020F0502020204030204" pitchFamily="34" charset="0"/>
                <a:cs typeface="Calibri" panose="020F0502020204030204" pitchFamily="34" charset="0"/>
              </a:rPr>
              <a:t>portfoliové </a:t>
            </a:r>
            <a:r>
              <a:rPr lang="cs-CZ" sz="2000" b="1" i="1" u="sng" dirty="0">
                <a:solidFill>
                  <a:srgbClr val="000000"/>
                </a:solidFill>
                <a:latin typeface="Calibri" panose="020F0502020204030204" pitchFamily="34" charset="0"/>
                <a:cs typeface="Calibri" panose="020F0502020204030204" pitchFamily="34" charset="0"/>
              </a:rPr>
              <a:t>modely</a:t>
            </a:r>
          </a:p>
          <a:p>
            <a:pPr marL="1252538" indent="-355600" algn="just">
              <a:spcBef>
                <a:spcPts val="0"/>
              </a:spcBef>
              <a:buClr>
                <a:srgbClr val="000000"/>
              </a:buClr>
              <a:buSzPct val="120000"/>
            </a:pPr>
            <a:r>
              <a:rPr lang="cs-CZ" sz="2000" dirty="0">
                <a:solidFill>
                  <a:srgbClr val="000000"/>
                </a:solidFill>
                <a:latin typeface="Calibri" panose="020F0502020204030204" pitchFamily="34" charset="0"/>
                <a:cs typeface="Calibri" panose="020F0502020204030204" pitchFamily="34" charset="0"/>
              </a:rPr>
              <a:t>Tyto teoretické přístupy nahlíží na peníze jako na uchovatele hodnoty. Pro ekonomické subjekty jsou peníze jedním z aktiv, ve kterém mohou držet své bohatství</a:t>
            </a:r>
          </a:p>
          <a:p>
            <a:pPr marL="1252538" indent="-355600" algn="just">
              <a:spcBef>
                <a:spcPts val="0"/>
              </a:spcBef>
              <a:spcAft>
                <a:spcPts val="600"/>
              </a:spcAft>
              <a:buClr>
                <a:srgbClr val="000000"/>
              </a:buClr>
              <a:buSzPct val="120000"/>
            </a:pPr>
            <a:r>
              <a:rPr lang="cs-CZ" sz="2000" dirty="0" err="1">
                <a:solidFill>
                  <a:srgbClr val="000000"/>
                </a:solidFill>
                <a:latin typeface="Calibri" panose="020F0502020204030204" pitchFamily="34" charset="0"/>
                <a:cs typeface="Calibri" panose="020F0502020204030204" pitchFamily="34" charset="0"/>
              </a:rPr>
              <a:t>Friedmanova</a:t>
            </a:r>
            <a:r>
              <a:rPr lang="cs-CZ" sz="2000" dirty="0">
                <a:solidFill>
                  <a:srgbClr val="000000"/>
                </a:solidFill>
                <a:latin typeface="Calibri" panose="020F0502020204030204" pitchFamily="34" charset="0"/>
                <a:cs typeface="Calibri" panose="020F0502020204030204" pitchFamily="34" charset="0"/>
              </a:rPr>
              <a:t> teorie poptávky po penězích a </a:t>
            </a:r>
            <a:r>
              <a:rPr lang="cs-CZ" sz="2000" dirty="0" err="1">
                <a:solidFill>
                  <a:srgbClr val="000000"/>
                </a:solidFill>
                <a:latin typeface="Calibri" panose="020F0502020204030204" pitchFamily="34" charset="0"/>
                <a:cs typeface="Calibri" panose="020F0502020204030204" pitchFamily="34" charset="0"/>
              </a:rPr>
              <a:t>Tobinův</a:t>
            </a:r>
            <a:r>
              <a:rPr lang="cs-CZ" sz="2000" dirty="0">
                <a:solidFill>
                  <a:srgbClr val="000000"/>
                </a:solidFill>
                <a:latin typeface="Calibri" panose="020F0502020204030204" pitchFamily="34" charset="0"/>
                <a:cs typeface="Calibri" panose="020F0502020204030204" pitchFamily="34" charset="0"/>
              </a:rPr>
              <a:t> model</a:t>
            </a:r>
          </a:p>
        </p:txBody>
      </p:sp>
      <p:sp>
        <p:nvSpPr>
          <p:cNvPr id="6" name="Nadpis 5"/>
          <p:cNvSpPr>
            <a:spLocks noGrp="1"/>
          </p:cNvSpPr>
          <p:nvPr>
            <p:ph type="title"/>
          </p:nvPr>
        </p:nvSpPr>
        <p:spPr>
          <a:xfrm>
            <a:off x="575556" y="516709"/>
            <a:ext cx="7776864" cy="507703"/>
          </a:xfrm>
        </p:spPr>
        <p:txBody>
          <a:bodyPr/>
          <a:lstStyle/>
          <a:p>
            <a:pPr algn="ctr"/>
            <a:r>
              <a:rPr lang="cs-CZ" sz="3200" b="1" dirty="0">
                <a:solidFill>
                  <a:srgbClr val="C00000"/>
                </a:solidFill>
                <a:latin typeface="Calibri" panose="020F0502020204030204" pitchFamily="34" charset="0"/>
                <a:cs typeface="Calibri" panose="020F0502020204030204" pitchFamily="34" charset="0"/>
              </a:rPr>
              <a:t>Modely poptávky po penězích</a:t>
            </a:r>
          </a:p>
        </p:txBody>
      </p:sp>
    </p:spTree>
    <p:extLst>
      <p:ext uri="{BB962C8B-B14F-4D97-AF65-F5344CB8AC3E}">
        <p14:creationId xmlns:p14="http://schemas.microsoft.com/office/powerpoint/2010/main" val="8055090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71500" y="836026"/>
            <a:ext cx="8280920" cy="5027058"/>
          </a:xfrm>
          <a:prstGeom prst="rect">
            <a:avLst/>
          </a:prstGeom>
        </p:spPr>
        <p:txBody>
          <a:bodyPr>
            <a:noAutofit/>
          </a:bodyPr>
          <a:lstStyle/>
          <a:p>
            <a:pPr algn="just">
              <a:spcBef>
                <a:spcPts val="0"/>
              </a:spcBef>
              <a:spcAft>
                <a:spcPts val="600"/>
              </a:spcAft>
              <a:buClr>
                <a:schemeClr val="tx1"/>
              </a:buClr>
              <a:buSzPct val="120000"/>
            </a:pPr>
            <a:r>
              <a:rPr lang="cs-CZ" sz="2000" b="1" dirty="0">
                <a:solidFill>
                  <a:srgbClr val="000000"/>
                </a:solidFill>
                <a:latin typeface="Calibri" panose="020F0502020204030204" pitchFamily="34" charset="0"/>
                <a:cs typeface="Calibri" panose="020F0502020204030204" pitchFamily="34" charset="0"/>
              </a:rPr>
              <a:t>J. M. </a:t>
            </a:r>
            <a:r>
              <a:rPr lang="cs-CZ" sz="2000" b="1" dirty="0" err="1">
                <a:solidFill>
                  <a:srgbClr val="000000"/>
                </a:solidFill>
                <a:latin typeface="Calibri" panose="020F0502020204030204" pitchFamily="34" charset="0"/>
                <a:cs typeface="Calibri" panose="020F0502020204030204" pitchFamily="34" charset="0"/>
              </a:rPr>
              <a:t>Keynes</a:t>
            </a:r>
            <a:r>
              <a:rPr lang="cs-CZ" sz="2000" b="1" dirty="0">
                <a:solidFill>
                  <a:srgbClr val="000000"/>
                </a:solidFill>
                <a:latin typeface="Calibri" panose="020F0502020204030204" pitchFamily="34" charset="0"/>
                <a:cs typeface="Calibri" panose="020F0502020204030204" pitchFamily="34" charset="0"/>
              </a:rPr>
              <a:t> </a:t>
            </a:r>
            <a:r>
              <a:rPr lang="cs-CZ" sz="2000" dirty="0">
                <a:solidFill>
                  <a:srgbClr val="000000"/>
                </a:solidFill>
                <a:latin typeface="Calibri" panose="020F0502020204030204" pitchFamily="34" charset="0"/>
                <a:cs typeface="Calibri" panose="020F0502020204030204" pitchFamily="34" charset="0"/>
              </a:rPr>
              <a:t>rozlišoval tři motivy preference likvidity:</a:t>
            </a:r>
          </a:p>
          <a:p>
            <a:pPr marL="1074738" indent="-355600" algn="just">
              <a:spcBef>
                <a:spcPts val="0"/>
              </a:spcBef>
              <a:buClr>
                <a:srgbClr val="000000"/>
              </a:buClr>
              <a:buSzPct val="120000"/>
            </a:pPr>
            <a:r>
              <a:rPr lang="cs-CZ" sz="2000" dirty="0">
                <a:solidFill>
                  <a:srgbClr val="000000"/>
                </a:solidFill>
                <a:latin typeface="Calibri" panose="020F0502020204030204" pitchFamily="34" charset="0"/>
                <a:cs typeface="Calibri" panose="020F0502020204030204" pitchFamily="34" charset="0"/>
              </a:rPr>
              <a:t>transakční (poptávka je ovlivněna výši důchodu) </a:t>
            </a:r>
          </a:p>
          <a:p>
            <a:pPr marL="1074738" indent="-355600" algn="just">
              <a:spcBef>
                <a:spcPts val="0"/>
              </a:spcBef>
              <a:buClr>
                <a:srgbClr val="000000"/>
              </a:buClr>
              <a:buSzPct val="120000"/>
            </a:pPr>
            <a:r>
              <a:rPr lang="cs-CZ" sz="2000" dirty="0">
                <a:solidFill>
                  <a:srgbClr val="000000"/>
                </a:solidFill>
                <a:latin typeface="Calibri" panose="020F0502020204030204" pitchFamily="34" charset="0"/>
                <a:cs typeface="Calibri" panose="020F0502020204030204" pitchFamily="34" charset="0"/>
              </a:rPr>
              <a:t>opatrnostní </a:t>
            </a:r>
            <a:r>
              <a:rPr lang="cs-CZ" altLang="sk-SK" sz="2000" dirty="0">
                <a:solidFill>
                  <a:srgbClr val="000000"/>
                </a:solidFill>
                <a:latin typeface="Calibri" panose="020F0502020204030204" pitchFamily="34" charset="0"/>
                <a:cs typeface="Calibri" panose="020F0502020204030204" pitchFamily="34" charset="0"/>
              </a:rPr>
              <a:t>(poptávka je ovlivněna výši důchodu) </a:t>
            </a:r>
          </a:p>
          <a:p>
            <a:pPr marL="1074738" indent="-355600" algn="just">
              <a:spcBef>
                <a:spcPts val="0"/>
              </a:spcBef>
              <a:spcAft>
                <a:spcPts val="1200"/>
              </a:spcAft>
              <a:buClr>
                <a:srgbClr val="000000"/>
              </a:buClr>
              <a:buSzPct val="120000"/>
            </a:pPr>
            <a:r>
              <a:rPr lang="cs-CZ" sz="2000" dirty="0">
                <a:solidFill>
                  <a:srgbClr val="000000"/>
                </a:solidFill>
                <a:latin typeface="Calibri" panose="020F0502020204030204" pitchFamily="34" charset="0"/>
                <a:cs typeface="Calibri" panose="020F0502020204030204" pitchFamily="34" charset="0"/>
              </a:rPr>
              <a:t>spekulativní (poptávka je ovlivněna výši úrokové míry) </a:t>
            </a:r>
          </a:p>
          <a:p>
            <a:pPr algn="just">
              <a:spcBef>
                <a:spcPts val="0"/>
              </a:spcBef>
              <a:spcAft>
                <a:spcPts val="600"/>
              </a:spcAft>
              <a:buClr>
                <a:schemeClr val="tx1"/>
              </a:buClr>
              <a:buSzPct val="120000"/>
            </a:pPr>
            <a:r>
              <a:rPr lang="cs-CZ" sz="2000" b="1" dirty="0">
                <a:solidFill>
                  <a:srgbClr val="000000"/>
                </a:solidFill>
                <a:latin typeface="Calibri" panose="020F0502020204030204" pitchFamily="34" charset="0"/>
                <a:cs typeface="Calibri" panose="020F0502020204030204" pitchFamily="34" charset="0"/>
              </a:rPr>
              <a:t>M. </a:t>
            </a:r>
            <a:r>
              <a:rPr lang="cs-CZ" sz="2000" b="1" dirty="0" err="1">
                <a:solidFill>
                  <a:srgbClr val="000000"/>
                </a:solidFill>
                <a:latin typeface="Calibri" panose="020F0502020204030204" pitchFamily="34" charset="0"/>
                <a:cs typeface="Calibri" panose="020F0502020204030204" pitchFamily="34" charset="0"/>
              </a:rPr>
              <a:t>Friedman</a:t>
            </a:r>
            <a:r>
              <a:rPr lang="cs-CZ" sz="2000" b="1" dirty="0">
                <a:solidFill>
                  <a:srgbClr val="000000"/>
                </a:solidFill>
                <a:latin typeface="Calibri" panose="020F0502020204030204" pitchFamily="34" charset="0"/>
                <a:cs typeface="Calibri" panose="020F0502020204030204" pitchFamily="34" charset="0"/>
              </a:rPr>
              <a:t> </a:t>
            </a:r>
            <a:r>
              <a:rPr lang="cs-CZ" sz="2000" dirty="0">
                <a:solidFill>
                  <a:srgbClr val="000000"/>
                </a:solidFill>
                <a:latin typeface="Calibri" panose="020F0502020204030204" pitchFamily="34" charset="0"/>
                <a:cs typeface="Calibri" panose="020F0502020204030204" pitchFamily="34" charset="0"/>
              </a:rPr>
              <a:t>pracoval s pojmy optimalizační princip a permanentní důchod:</a:t>
            </a:r>
          </a:p>
          <a:p>
            <a:pPr marL="1074738" indent="-355600" algn="just">
              <a:spcBef>
                <a:spcPts val="0"/>
              </a:spcBef>
              <a:spcAft>
                <a:spcPts val="600"/>
              </a:spcAft>
              <a:buClr>
                <a:srgbClr val="000000"/>
              </a:buClr>
              <a:buSzPct val="120000"/>
            </a:pPr>
            <a:r>
              <a:rPr lang="cs-CZ" sz="2000" b="1" i="1" u="sng" dirty="0">
                <a:solidFill>
                  <a:srgbClr val="000000"/>
                </a:solidFill>
                <a:latin typeface="Calibri" panose="020F0502020204030204" pitchFamily="34" charset="0"/>
                <a:cs typeface="Calibri" panose="020F0502020204030204" pitchFamily="34" charset="0"/>
              </a:rPr>
              <a:t>OP</a:t>
            </a:r>
            <a:r>
              <a:rPr lang="cs-CZ" sz="2000" dirty="0">
                <a:solidFill>
                  <a:srgbClr val="000000"/>
                </a:solidFill>
                <a:latin typeface="Calibri" panose="020F0502020204030204" pitchFamily="34" charset="0"/>
                <a:cs typeface="Calibri" panose="020F0502020204030204" pitchFamily="34" charset="0"/>
              </a:rPr>
              <a:t> - Ekonomický subjekt se rozhoduje, mezi jaká aktiva bude alokovat své bohatství, které tak představuje jeho rozpočtové omezení. To jak se rozhodne, bude záležet na jeho užitkové funkci, mezi jejíž komponenty patří míra výnosnosti zvažovaných aktiv, míra rizika očekávané výnosnosti, likvidita zvažovaných aktiv a další proměnné.</a:t>
            </a:r>
          </a:p>
          <a:p>
            <a:pPr marL="1074738" indent="-355600" algn="just">
              <a:spcBef>
                <a:spcPts val="0"/>
              </a:spcBef>
              <a:spcAft>
                <a:spcPts val="1200"/>
              </a:spcAft>
              <a:buClr>
                <a:srgbClr val="000000"/>
              </a:buClr>
              <a:buSzPct val="120000"/>
            </a:pPr>
            <a:r>
              <a:rPr lang="cs-CZ" sz="2000" b="1" i="1" u="sng" dirty="0">
                <a:solidFill>
                  <a:srgbClr val="000000"/>
                </a:solidFill>
                <a:latin typeface="Calibri" panose="020F0502020204030204" pitchFamily="34" charset="0"/>
                <a:cs typeface="Calibri" panose="020F0502020204030204" pitchFamily="34" charset="0"/>
              </a:rPr>
              <a:t>PD</a:t>
            </a:r>
            <a:r>
              <a:rPr lang="cs-CZ" sz="2000" dirty="0">
                <a:solidFill>
                  <a:srgbClr val="000000"/>
                </a:solidFill>
                <a:latin typeface="Calibri" panose="020F0502020204030204" pitchFamily="34" charset="0"/>
                <a:cs typeface="Calibri" panose="020F0502020204030204" pitchFamily="34" charset="0"/>
              </a:rPr>
              <a:t> - Permanentní důchod má podobu pracovních a vlastnických důchodů, kdy pracovní vyplývají z lidského kapitálu, kterým disponuje daný subjekt a vlastnické důchodu plynou z držby různých  druhů aktiv (hmotný či nehmotný kapitál).</a:t>
            </a:r>
          </a:p>
        </p:txBody>
      </p:sp>
      <p:sp>
        <p:nvSpPr>
          <p:cNvPr id="6" name="Nadpis 5"/>
          <p:cNvSpPr>
            <a:spLocks noGrp="1"/>
          </p:cNvSpPr>
          <p:nvPr>
            <p:ph type="title"/>
          </p:nvPr>
        </p:nvSpPr>
        <p:spPr>
          <a:xfrm>
            <a:off x="575556" y="328323"/>
            <a:ext cx="7776864" cy="507703"/>
          </a:xfrm>
        </p:spPr>
        <p:txBody>
          <a:bodyPr/>
          <a:lstStyle/>
          <a:p>
            <a:pPr algn="ctr"/>
            <a:r>
              <a:rPr lang="cs-CZ" sz="3200" b="1" dirty="0">
                <a:solidFill>
                  <a:srgbClr val="C00000"/>
                </a:solidFill>
                <a:latin typeface="Calibri" panose="020F0502020204030204" pitchFamily="34" charset="0"/>
                <a:cs typeface="Calibri" panose="020F0502020204030204" pitchFamily="34" charset="0"/>
              </a:rPr>
              <a:t>Vybrané teorie poptávky po penězích</a:t>
            </a:r>
          </a:p>
        </p:txBody>
      </p:sp>
    </p:spTree>
    <p:extLst>
      <p:ext uri="{BB962C8B-B14F-4D97-AF65-F5344CB8AC3E}">
        <p14:creationId xmlns:p14="http://schemas.microsoft.com/office/powerpoint/2010/main" val="8922029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84772" y="571203"/>
            <a:ext cx="7920880" cy="507703"/>
          </a:xfrm>
        </p:spPr>
        <p:txBody>
          <a:bodyPr/>
          <a:lstStyle/>
          <a:p>
            <a:pPr algn="ctr"/>
            <a:r>
              <a:rPr lang="cs-CZ" altLang="sk-SK" sz="3200" b="1" dirty="0">
                <a:solidFill>
                  <a:srgbClr val="C00000"/>
                </a:solidFill>
                <a:latin typeface="Calibri" panose="020F0502020204030204" pitchFamily="34" charset="0"/>
                <a:cs typeface="Calibri" panose="020F0502020204030204" pitchFamily="34" charset="0"/>
              </a:rPr>
              <a:t>Funkce poptávky po reálných peněžních zůstatcích</a:t>
            </a:r>
          </a:p>
        </p:txBody>
      </p:sp>
      <p:sp>
        <p:nvSpPr>
          <p:cNvPr id="146435" name="Line 3"/>
          <p:cNvSpPr>
            <a:spLocks noChangeShapeType="1"/>
          </p:cNvSpPr>
          <p:nvPr/>
        </p:nvSpPr>
        <p:spPr bwMode="auto">
          <a:xfrm>
            <a:off x="2681288" y="2132856"/>
            <a:ext cx="0" cy="307895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6436" name="Line 4"/>
          <p:cNvSpPr>
            <a:spLocks noChangeShapeType="1"/>
          </p:cNvSpPr>
          <p:nvPr/>
        </p:nvSpPr>
        <p:spPr bwMode="auto">
          <a:xfrm>
            <a:off x="2681289" y="5229200"/>
            <a:ext cx="4105275"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6437" name="Text Box 5"/>
          <p:cNvSpPr txBox="1">
            <a:spLocks noChangeArrowheads="1"/>
          </p:cNvSpPr>
          <p:nvPr/>
        </p:nvSpPr>
        <p:spPr bwMode="auto">
          <a:xfrm>
            <a:off x="6642298" y="5211812"/>
            <a:ext cx="5941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L</a:t>
            </a:r>
          </a:p>
        </p:txBody>
      </p:sp>
      <p:sp>
        <p:nvSpPr>
          <p:cNvPr id="146438" name="Text Box 6"/>
          <p:cNvSpPr txBox="1">
            <a:spLocks noChangeArrowheads="1"/>
          </p:cNvSpPr>
          <p:nvPr/>
        </p:nvSpPr>
        <p:spPr bwMode="auto">
          <a:xfrm>
            <a:off x="2412206" y="2045772"/>
            <a:ext cx="215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i</a:t>
            </a:r>
          </a:p>
        </p:txBody>
      </p:sp>
      <p:sp>
        <p:nvSpPr>
          <p:cNvPr id="146439" name="Line 7"/>
          <p:cNvSpPr>
            <a:spLocks noChangeShapeType="1"/>
          </p:cNvSpPr>
          <p:nvPr/>
        </p:nvSpPr>
        <p:spPr bwMode="auto">
          <a:xfrm>
            <a:off x="3168255" y="2348881"/>
            <a:ext cx="2753915" cy="2321719"/>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6440" name="Text Box 8"/>
          <p:cNvSpPr txBox="1">
            <a:spLocks noChangeArrowheads="1"/>
          </p:cNvSpPr>
          <p:nvPr/>
        </p:nvSpPr>
        <p:spPr bwMode="auto">
          <a:xfrm>
            <a:off x="6030516" y="4464538"/>
            <a:ext cx="16378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66FF"/>
                </a:solidFill>
                <a:latin typeface="Times New Roman"/>
                <a:ea typeface="+mn-ea"/>
                <a:cs typeface="+mn-cs"/>
              </a:rPr>
              <a:t>L = k*Y – h*i</a:t>
            </a:r>
          </a:p>
        </p:txBody>
      </p:sp>
      <p:sp>
        <p:nvSpPr>
          <p:cNvPr id="146441" name="Line 9"/>
          <p:cNvSpPr>
            <a:spLocks noChangeShapeType="1"/>
          </p:cNvSpPr>
          <p:nvPr/>
        </p:nvSpPr>
        <p:spPr bwMode="auto">
          <a:xfrm>
            <a:off x="2681289" y="3140968"/>
            <a:ext cx="1350169"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6442" name="Line 10"/>
          <p:cNvSpPr>
            <a:spLocks noChangeShapeType="1"/>
          </p:cNvSpPr>
          <p:nvPr/>
        </p:nvSpPr>
        <p:spPr bwMode="auto">
          <a:xfrm>
            <a:off x="4031456" y="3140968"/>
            <a:ext cx="0" cy="20526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6443" name="Line 11"/>
          <p:cNvSpPr>
            <a:spLocks noChangeShapeType="1"/>
          </p:cNvSpPr>
          <p:nvPr/>
        </p:nvSpPr>
        <p:spPr bwMode="auto">
          <a:xfrm>
            <a:off x="2681288" y="4221088"/>
            <a:ext cx="2646760"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6444" name="Line 12"/>
          <p:cNvSpPr>
            <a:spLocks noChangeShapeType="1"/>
          </p:cNvSpPr>
          <p:nvPr/>
        </p:nvSpPr>
        <p:spPr bwMode="auto">
          <a:xfrm>
            <a:off x="5328047" y="4221088"/>
            <a:ext cx="0" cy="97274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6446" name="Text Box 14"/>
          <p:cNvSpPr txBox="1">
            <a:spLocks noChangeArrowheads="1"/>
          </p:cNvSpPr>
          <p:nvPr/>
        </p:nvSpPr>
        <p:spPr bwMode="auto">
          <a:xfrm>
            <a:off x="2330650" y="2915668"/>
            <a:ext cx="5941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46447" name="Text Box 15"/>
          <p:cNvSpPr txBox="1">
            <a:spLocks noChangeArrowheads="1"/>
          </p:cNvSpPr>
          <p:nvPr/>
        </p:nvSpPr>
        <p:spPr bwMode="auto">
          <a:xfrm>
            <a:off x="2346131" y="4001970"/>
            <a:ext cx="4845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46448" name="Text Box 16"/>
          <p:cNvSpPr txBox="1">
            <a:spLocks noChangeArrowheads="1"/>
          </p:cNvSpPr>
          <p:nvPr/>
        </p:nvSpPr>
        <p:spPr bwMode="auto">
          <a:xfrm>
            <a:off x="5185106" y="5246589"/>
            <a:ext cx="4949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307871"/>
                </a:solidFill>
                <a:latin typeface="Times New Roman"/>
                <a:ea typeface="+mn-ea"/>
                <a:cs typeface="+mn-cs"/>
              </a:rPr>
              <a:t>L</a:t>
            </a:r>
            <a:r>
              <a:rPr lang="cs-CZ" altLang="sk-SK" sz="1600" b="1" kern="1200" baseline="-25000" dirty="0">
                <a:solidFill>
                  <a:srgbClr val="307871"/>
                </a:solidFill>
                <a:latin typeface="Times New Roman"/>
                <a:ea typeface="+mn-ea"/>
                <a:cs typeface="+mn-cs"/>
              </a:rPr>
              <a:t>1</a:t>
            </a:r>
            <a:endParaRPr lang="cs-CZ" altLang="sk-SK" sz="1600" b="1" kern="1200" dirty="0">
              <a:solidFill>
                <a:srgbClr val="307871"/>
              </a:solidFill>
              <a:latin typeface="Times New Roman"/>
              <a:ea typeface="+mn-ea"/>
              <a:cs typeface="+mn-cs"/>
            </a:endParaRPr>
          </a:p>
        </p:txBody>
      </p:sp>
      <p:sp>
        <p:nvSpPr>
          <p:cNvPr id="146449" name="Text Box 17"/>
          <p:cNvSpPr txBox="1">
            <a:spLocks noChangeArrowheads="1"/>
          </p:cNvSpPr>
          <p:nvPr/>
        </p:nvSpPr>
        <p:spPr bwMode="auto">
          <a:xfrm>
            <a:off x="3903234" y="5218585"/>
            <a:ext cx="1831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L</a:t>
            </a:r>
            <a:r>
              <a:rPr lang="cs-CZ" altLang="sk-SK" sz="1600" b="1" kern="1200" baseline="-25000" dirty="0">
                <a:latin typeface="Times New Roman"/>
                <a:ea typeface="+mn-ea"/>
                <a:cs typeface="+mn-cs"/>
              </a:rPr>
              <a:t>0</a:t>
            </a:r>
          </a:p>
        </p:txBody>
      </p:sp>
      <p:sp>
        <p:nvSpPr>
          <p:cNvPr id="146450" name="Line 18"/>
          <p:cNvSpPr>
            <a:spLocks noChangeShapeType="1"/>
          </p:cNvSpPr>
          <p:nvPr/>
        </p:nvSpPr>
        <p:spPr bwMode="auto">
          <a:xfrm>
            <a:off x="2483768" y="3347823"/>
            <a:ext cx="0" cy="6477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6451" name="Line 19"/>
          <p:cNvSpPr>
            <a:spLocks noChangeShapeType="1"/>
          </p:cNvSpPr>
          <p:nvPr/>
        </p:nvSpPr>
        <p:spPr bwMode="auto">
          <a:xfrm>
            <a:off x="4211960" y="5445224"/>
            <a:ext cx="91797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Tree>
    <p:extLst>
      <p:ext uri="{BB962C8B-B14F-4D97-AF65-F5344CB8AC3E}">
        <p14:creationId xmlns:p14="http://schemas.microsoft.com/office/powerpoint/2010/main" val="335461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p:cTn id="7" dur="500" fill="hold"/>
                                        <p:tgtEl>
                                          <p:spTgt spid="1464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64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64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643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2" presetClass="entr" presetSubtype="4" fill="hold" nodeType="afterEffect">
                                  <p:stCondLst>
                                    <p:cond delay="0"/>
                                  </p:stCondLst>
                                  <p:childTnLst>
                                    <p:set>
                                      <p:cBhvr>
                                        <p:cTn id="13" dur="1" fill="hold">
                                          <p:stCondLst>
                                            <p:cond delay="0"/>
                                          </p:stCondLst>
                                        </p:cTn>
                                        <p:tgtEl>
                                          <p:spTgt spid="146436"/>
                                        </p:tgtEl>
                                        <p:attrNameLst>
                                          <p:attrName>style.visibility</p:attrName>
                                        </p:attrNameLst>
                                      </p:cBhvr>
                                      <p:to>
                                        <p:strVal val="visible"/>
                                      </p:to>
                                    </p:set>
                                    <p:anim calcmode="lin" valueType="num">
                                      <p:cBhvr additive="base">
                                        <p:cTn id="14" dur="500" fill="hold"/>
                                        <p:tgtEl>
                                          <p:spTgt spid="146436"/>
                                        </p:tgtEl>
                                        <p:attrNameLst>
                                          <p:attrName>ppt_x</p:attrName>
                                        </p:attrNameLst>
                                      </p:cBhvr>
                                      <p:tavLst>
                                        <p:tav tm="0">
                                          <p:val>
                                            <p:strVal val="#ppt_x"/>
                                          </p:val>
                                        </p:tav>
                                        <p:tav tm="100000">
                                          <p:val>
                                            <p:strVal val="#ppt_x"/>
                                          </p:val>
                                        </p:tav>
                                      </p:tavLst>
                                    </p:anim>
                                    <p:anim calcmode="lin" valueType="num">
                                      <p:cBhvr additive="base">
                                        <p:cTn id="15" dur="500" fill="hold"/>
                                        <p:tgtEl>
                                          <p:spTgt spid="146436"/>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 presetClass="entr" presetSubtype="8" fill="hold" nodeType="afterEffect">
                                  <p:stCondLst>
                                    <p:cond delay="0"/>
                                  </p:stCondLst>
                                  <p:childTnLst>
                                    <p:set>
                                      <p:cBhvr>
                                        <p:cTn id="18" dur="1" fill="hold">
                                          <p:stCondLst>
                                            <p:cond delay="0"/>
                                          </p:stCondLst>
                                        </p:cTn>
                                        <p:tgtEl>
                                          <p:spTgt spid="146435"/>
                                        </p:tgtEl>
                                        <p:attrNameLst>
                                          <p:attrName>style.visibility</p:attrName>
                                        </p:attrNameLst>
                                      </p:cBhvr>
                                      <p:to>
                                        <p:strVal val="visible"/>
                                      </p:to>
                                    </p:set>
                                    <p:anim calcmode="lin" valueType="num">
                                      <p:cBhvr additive="base">
                                        <p:cTn id="19" dur="500" fill="hold"/>
                                        <p:tgtEl>
                                          <p:spTgt spid="146435"/>
                                        </p:tgtEl>
                                        <p:attrNameLst>
                                          <p:attrName>ppt_x</p:attrName>
                                        </p:attrNameLst>
                                      </p:cBhvr>
                                      <p:tavLst>
                                        <p:tav tm="0">
                                          <p:val>
                                            <p:strVal val="0-#ppt_w/2"/>
                                          </p:val>
                                        </p:tav>
                                        <p:tav tm="100000">
                                          <p:val>
                                            <p:strVal val="#ppt_x"/>
                                          </p:val>
                                        </p:tav>
                                      </p:tavLst>
                                    </p:anim>
                                    <p:anim calcmode="lin" valueType="num">
                                      <p:cBhvr additive="base">
                                        <p:cTn id="20" dur="500" fill="hold"/>
                                        <p:tgtEl>
                                          <p:spTgt spid="14643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146437"/>
                                        </p:tgtEl>
                                        <p:attrNameLst>
                                          <p:attrName>style.visibility</p:attrName>
                                        </p:attrNameLst>
                                      </p:cBhvr>
                                      <p:to>
                                        <p:strVal val="visible"/>
                                      </p:to>
                                    </p:set>
                                    <p:anim calcmode="lin" valueType="num">
                                      <p:cBhvr>
                                        <p:cTn id="24" dur="500" fill="hold"/>
                                        <p:tgtEl>
                                          <p:spTgt spid="146437"/>
                                        </p:tgtEl>
                                        <p:attrNameLst>
                                          <p:attrName>ppt_w</p:attrName>
                                        </p:attrNameLst>
                                      </p:cBhvr>
                                      <p:tavLst>
                                        <p:tav tm="0">
                                          <p:val>
                                            <p:fltVal val="0"/>
                                          </p:val>
                                        </p:tav>
                                        <p:tav tm="100000">
                                          <p:val>
                                            <p:strVal val="#ppt_w"/>
                                          </p:val>
                                        </p:tav>
                                      </p:tavLst>
                                    </p:anim>
                                    <p:anim calcmode="lin" valueType="num">
                                      <p:cBhvr>
                                        <p:cTn id="25" dur="500" fill="hold"/>
                                        <p:tgtEl>
                                          <p:spTgt spid="146437"/>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146438"/>
                                        </p:tgtEl>
                                        <p:attrNameLst>
                                          <p:attrName>style.visibility</p:attrName>
                                        </p:attrNameLst>
                                      </p:cBhvr>
                                      <p:to>
                                        <p:strVal val="visible"/>
                                      </p:to>
                                    </p:set>
                                    <p:anim calcmode="lin" valueType="num">
                                      <p:cBhvr>
                                        <p:cTn id="29" dur="500" fill="hold"/>
                                        <p:tgtEl>
                                          <p:spTgt spid="146438"/>
                                        </p:tgtEl>
                                        <p:attrNameLst>
                                          <p:attrName>ppt_w</p:attrName>
                                        </p:attrNameLst>
                                      </p:cBhvr>
                                      <p:tavLst>
                                        <p:tav tm="0">
                                          <p:val>
                                            <p:fltVal val="0"/>
                                          </p:val>
                                        </p:tav>
                                        <p:tav tm="100000">
                                          <p:val>
                                            <p:strVal val="#ppt_w"/>
                                          </p:val>
                                        </p:tav>
                                      </p:tavLst>
                                    </p:anim>
                                    <p:anim calcmode="lin" valueType="num">
                                      <p:cBhvr>
                                        <p:cTn id="30" dur="500" fill="hold"/>
                                        <p:tgtEl>
                                          <p:spTgt spid="146438"/>
                                        </p:tgtEl>
                                        <p:attrNameLst>
                                          <p:attrName>ppt_h</p:attrName>
                                        </p:attrNameLst>
                                      </p:cBhvr>
                                      <p:tavLst>
                                        <p:tav tm="0">
                                          <p:val>
                                            <p:fltVal val="0"/>
                                          </p:val>
                                        </p:tav>
                                        <p:tav tm="100000">
                                          <p:val>
                                            <p:strVal val="#ppt_h"/>
                                          </p:val>
                                        </p:tav>
                                      </p:tavLst>
                                    </p:anim>
                                  </p:childTnLst>
                                </p:cTn>
                              </p:par>
                            </p:childTnLst>
                          </p:cTn>
                        </p:par>
                        <p:par>
                          <p:cTn id="31" fill="hold" nodeType="afterGroup">
                            <p:stCondLst>
                              <p:cond delay="2500"/>
                            </p:stCondLst>
                            <p:childTnLst>
                              <p:par>
                                <p:cTn id="32" presetID="25" presetClass="entr" presetSubtype="0" fill="hold" nodeType="afterEffect">
                                  <p:stCondLst>
                                    <p:cond delay="0"/>
                                  </p:stCondLst>
                                  <p:childTnLst>
                                    <p:set>
                                      <p:cBhvr>
                                        <p:cTn id="33" dur="1" fill="hold">
                                          <p:stCondLst>
                                            <p:cond delay="0"/>
                                          </p:stCondLst>
                                        </p:cTn>
                                        <p:tgtEl>
                                          <p:spTgt spid="146439"/>
                                        </p:tgtEl>
                                        <p:attrNameLst>
                                          <p:attrName>style.visibility</p:attrName>
                                        </p:attrNameLst>
                                      </p:cBhvr>
                                      <p:to>
                                        <p:strVal val="visible"/>
                                      </p:to>
                                    </p:set>
                                    <p:anim calcmode="lin" valueType="num">
                                      <p:cBhvr>
                                        <p:cTn id="34" dur="500" decel="50000" fill="hold">
                                          <p:stCondLst>
                                            <p:cond delay="0"/>
                                          </p:stCondLst>
                                        </p:cTn>
                                        <p:tgtEl>
                                          <p:spTgt spid="146439"/>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46439"/>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46439"/>
                                        </p:tgtEl>
                                        <p:attrNameLst>
                                          <p:attrName>ppt_w</p:attrName>
                                        </p:attrNameLst>
                                      </p:cBhvr>
                                      <p:tavLst>
                                        <p:tav tm="0">
                                          <p:val>
                                            <p:strVal val="#ppt_w*.05"/>
                                          </p:val>
                                        </p:tav>
                                        <p:tav tm="100000">
                                          <p:val>
                                            <p:strVal val="#ppt_w"/>
                                          </p:val>
                                        </p:tav>
                                      </p:tavLst>
                                    </p:anim>
                                    <p:anim calcmode="lin" valueType="num">
                                      <p:cBhvr>
                                        <p:cTn id="37" dur="1000" fill="hold"/>
                                        <p:tgtEl>
                                          <p:spTgt spid="146439"/>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46439"/>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46439"/>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46439"/>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46439"/>
                                        </p:tgtEl>
                                      </p:cBhvr>
                                    </p:animEffect>
                                  </p:childTnLst>
                                </p:cTn>
                              </p:par>
                            </p:childTnLst>
                          </p:cTn>
                        </p:par>
                        <p:par>
                          <p:cTn id="42" fill="hold" nodeType="afterGroup">
                            <p:stCondLst>
                              <p:cond delay="3500"/>
                            </p:stCondLst>
                            <p:childTnLst>
                              <p:par>
                                <p:cTn id="43" presetID="23" presetClass="entr" presetSubtype="16" fill="hold" grpId="0" nodeType="afterEffect">
                                  <p:stCondLst>
                                    <p:cond delay="0"/>
                                  </p:stCondLst>
                                  <p:childTnLst>
                                    <p:set>
                                      <p:cBhvr>
                                        <p:cTn id="44" dur="1" fill="hold">
                                          <p:stCondLst>
                                            <p:cond delay="0"/>
                                          </p:stCondLst>
                                        </p:cTn>
                                        <p:tgtEl>
                                          <p:spTgt spid="146440"/>
                                        </p:tgtEl>
                                        <p:attrNameLst>
                                          <p:attrName>style.visibility</p:attrName>
                                        </p:attrNameLst>
                                      </p:cBhvr>
                                      <p:to>
                                        <p:strVal val="visible"/>
                                      </p:to>
                                    </p:set>
                                    <p:anim calcmode="lin" valueType="num">
                                      <p:cBhvr>
                                        <p:cTn id="45" dur="500" fill="hold"/>
                                        <p:tgtEl>
                                          <p:spTgt spid="146440"/>
                                        </p:tgtEl>
                                        <p:attrNameLst>
                                          <p:attrName>ppt_w</p:attrName>
                                        </p:attrNameLst>
                                      </p:cBhvr>
                                      <p:tavLst>
                                        <p:tav tm="0">
                                          <p:val>
                                            <p:fltVal val="0"/>
                                          </p:val>
                                        </p:tav>
                                        <p:tav tm="100000">
                                          <p:val>
                                            <p:strVal val="#ppt_w"/>
                                          </p:val>
                                        </p:tav>
                                      </p:tavLst>
                                    </p:anim>
                                    <p:anim calcmode="lin" valueType="num">
                                      <p:cBhvr>
                                        <p:cTn id="46" dur="500" fill="hold"/>
                                        <p:tgtEl>
                                          <p:spTgt spid="146440"/>
                                        </p:tgtEl>
                                        <p:attrNameLst>
                                          <p:attrName>ppt_h</p:attrName>
                                        </p:attrNameLst>
                                      </p:cBhvr>
                                      <p:tavLst>
                                        <p:tav tm="0">
                                          <p:val>
                                            <p:fltVal val="0"/>
                                          </p:val>
                                        </p:tav>
                                        <p:tav tm="100000">
                                          <p:val>
                                            <p:strVal val="#ppt_h"/>
                                          </p:val>
                                        </p:tav>
                                      </p:tavLst>
                                    </p:anim>
                                  </p:childTnLst>
                                </p:cTn>
                              </p:par>
                            </p:childTnLst>
                          </p:cTn>
                        </p:par>
                        <p:par>
                          <p:cTn id="47" fill="hold" nodeType="afterGroup">
                            <p:stCondLst>
                              <p:cond delay="4000"/>
                            </p:stCondLst>
                            <p:childTnLst>
                              <p:par>
                                <p:cTn id="48" presetID="23" presetClass="entr" presetSubtype="16" fill="hold" grpId="0" nodeType="afterEffect">
                                  <p:stCondLst>
                                    <p:cond delay="0"/>
                                  </p:stCondLst>
                                  <p:childTnLst>
                                    <p:set>
                                      <p:cBhvr>
                                        <p:cTn id="49" dur="1" fill="hold">
                                          <p:stCondLst>
                                            <p:cond delay="0"/>
                                          </p:stCondLst>
                                        </p:cTn>
                                        <p:tgtEl>
                                          <p:spTgt spid="146446"/>
                                        </p:tgtEl>
                                        <p:attrNameLst>
                                          <p:attrName>style.visibility</p:attrName>
                                        </p:attrNameLst>
                                      </p:cBhvr>
                                      <p:to>
                                        <p:strVal val="visible"/>
                                      </p:to>
                                    </p:set>
                                    <p:anim calcmode="lin" valueType="num">
                                      <p:cBhvr>
                                        <p:cTn id="50" dur="500" fill="hold"/>
                                        <p:tgtEl>
                                          <p:spTgt spid="146446"/>
                                        </p:tgtEl>
                                        <p:attrNameLst>
                                          <p:attrName>ppt_w</p:attrName>
                                        </p:attrNameLst>
                                      </p:cBhvr>
                                      <p:tavLst>
                                        <p:tav tm="0">
                                          <p:val>
                                            <p:fltVal val="0"/>
                                          </p:val>
                                        </p:tav>
                                        <p:tav tm="100000">
                                          <p:val>
                                            <p:strVal val="#ppt_w"/>
                                          </p:val>
                                        </p:tav>
                                      </p:tavLst>
                                    </p:anim>
                                    <p:anim calcmode="lin" valueType="num">
                                      <p:cBhvr>
                                        <p:cTn id="51" dur="500" fill="hold"/>
                                        <p:tgtEl>
                                          <p:spTgt spid="146446"/>
                                        </p:tgtEl>
                                        <p:attrNameLst>
                                          <p:attrName>ppt_h</p:attrName>
                                        </p:attrNameLst>
                                      </p:cBhvr>
                                      <p:tavLst>
                                        <p:tav tm="0">
                                          <p:val>
                                            <p:fltVal val="0"/>
                                          </p:val>
                                        </p:tav>
                                        <p:tav tm="100000">
                                          <p:val>
                                            <p:strVal val="#ppt_h"/>
                                          </p:val>
                                        </p:tav>
                                      </p:tavLst>
                                    </p:anim>
                                  </p:childTnLst>
                                </p:cTn>
                              </p:par>
                            </p:childTnLst>
                          </p:cTn>
                        </p:par>
                        <p:par>
                          <p:cTn id="52" fill="hold" nodeType="afterGroup">
                            <p:stCondLst>
                              <p:cond delay="4500"/>
                            </p:stCondLst>
                            <p:childTnLst>
                              <p:par>
                                <p:cTn id="53" presetID="2" presetClass="entr" presetSubtype="4" fill="hold" nodeType="afterEffect">
                                  <p:stCondLst>
                                    <p:cond delay="0"/>
                                  </p:stCondLst>
                                  <p:childTnLst>
                                    <p:set>
                                      <p:cBhvr>
                                        <p:cTn id="54" dur="1" fill="hold">
                                          <p:stCondLst>
                                            <p:cond delay="0"/>
                                          </p:stCondLst>
                                        </p:cTn>
                                        <p:tgtEl>
                                          <p:spTgt spid="146441"/>
                                        </p:tgtEl>
                                        <p:attrNameLst>
                                          <p:attrName>style.visibility</p:attrName>
                                        </p:attrNameLst>
                                      </p:cBhvr>
                                      <p:to>
                                        <p:strVal val="visible"/>
                                      </p:to>
                                    </p:set>
                                    <p:anim calcmode="lin" valueType="num">
                                      <p:cBhvr additive="base">
                                        <p:cTn id="55" dur="500" fill="hold"/>
                                        <p:tgtEl>
                                          <p:spTgt spid="146441"/>
                                        </p:tgtEl>
                                        <p:attrNameLst>
                                          <p:attrName>ppt_x</p:attrName>
                                        </p:attrNameLst>
                                      </p:cBhvr>
                                      <p:tavLst>
                                        <p:tav tm="0">
                                          <p:val>
                                            <p:strVal val="#ppt_x"/>
                                          </p:val>
                                        </p:tav>
                                        <p:tav tm="100000">
                                          <p:val>
                                            <p:strVal val="#ppt_x"/>
                                          </p:val>
                                        </p:tav>
                                      </p:tavLst>
                                    </p:anim>
                                    <p:anim calcmode="lin" valueType="num">
                                      <p:cBhvr additive="base">
                                        <p:cTn id="56" dur="500" fill="hold"/>
                                        <p:tgtEl>
                                          <p:spTgt spid="146441"/>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5000"/>
                            </p:stCondLst>
                            <p:childTnLst>
                              <p:par>
                                <p:cTn id="58" presetID="23" presetClass="entr" presetSubtype="16" fill="hold" grpId="0" nodeType="afterEffect">
                                  <p:stCondLst>
                                    <p:cond delay="0"/>
                                  </p:stCondLst>
                                  <p:childTnLst>
                                    <p:set>
                                      <p:cBhvr>
                                        <p:cTn id="59" dur="1" fill="hold">
                                          <p:stCondLst>
                                            <p:cond delay="0"/>
                                          </p:stCondLst>
                                        </p:cTn>
                                        <p:tgtEl>
                                          <p:spTgt spid="146449"/>
                                        </p:tgtEl>
                                        <p:attrNameLst>
                                          <p:attrName>style.visibility</p:attrName>
                                        </p:attrNameLst>
                                      </p:cBhvr>
                                      <p:to>
                                        <p:strVal val="visible"/>
                                      </p:to>
                                    </p:set>
                                    <p:anim calcmode="lin" valueType="num">
                                      <p:cBhvr>
                                        <p:cTn id="60" dur="500" fill="hold"/>
                                        <p:tgtEl>
                                          <p:spTgt spid="146449"/>
                                        </p:tgtEl>
                                        <p:attrNameLst>
                                          <p:attrName>ppt_w</p:attrName>
                                        </p:attrNameLst>
                                      </p:cBhvr>
                                      <p:tavLst>
                                        <p:tav tm="0">
                                          <p:val>
                                            <p:fltVal val="0"/>
                                          </p:val>
                                        </p:tav>
                                        <p:tav tm="100000">
                                          <p:val>
                                            <p:strVal val="#ppt_w"/>
                                          </p:val>
                                        </p:tav>
                                      </p:tavLst>
                                    </p:anim>
                                    <p:anim calcmode="lin" valueType="num">
                                      <p:cBhvr>
                                        <p:cTn id="61" dur="500" fill="hold"/>
                                        <p:tgtEl>
                                          <p:spTgt spid="146449"/>
                                        </p:tgtEl>
                                        <p:attrNameLst>
                                          <p:attrName>ppt_h</p:attrName>
                                        </p:attrNameLst>
                                      </p:cBhvr>
                                      <p:tavLst>
                                        <p:tav tm="0">
                                          <p:val>
                                            <p:fltVal val="0"/>
                                          </p:val>
                                        </p:tav>
                                        <p:tav tm="100000">
                                          <p:val>
                                            <p:strVal val="#ppt_h"/>
                                          </p:val>
                                        </p:tav>
                                      </p:tavLst>
                                    </p:anim>
                                  </p:childTnLst>
                                </p:cTn>
                              </p:par>
                            </p:childTnLst>
                          </p:cTn>
                        </p:par>
                        <p:par>
                          <p:cTn id="62" fill="hold" nodeType="afterGroup">
                            <p:stCondLst>
                              <p:cond delay="5500"/>
                            </p:stCondLst>
                            <p:childTnLst>
                              <p:par>
                                <p:cTn id="63" presetID="23" presetClass="entr" presetSubtype="16" fill="hold" grpId="1" nodeType="afterEffect">
                                  <p:stCondLst>
                                    <p:cond delay="0"/>
                                  </p:stCondLst>
                                  <p:childTnLst>
                                    <p:set>
                                      <p:cBhvr>
                                        <p:cTn id="64" dur="1" fill="hold">
                                          <p:stCondLst>
                                            <p:cond delay="0"/>
                                          </p:stCondLst>
                                        </p:cTn>
                                        <p:tgtEl>
                                          <p:spTgt spid="146449"/>
                                        </p:tgtEl>
                                        <p:attrNameLst>
                                          <p:attrName>style.visibility</p:attrName>
                                        </p:attrNameLst>
                                      </p:cBhvr>
                                      <p:to>
                                        <p:strVal val="visible"/>
                                      </p:to>
                                    </p:set>
                                    <p:anim calcmode="lin" valueType="num">
                                      <p:cBhvr>
                                        <p:cTn id="65" dur="500" fill="hold"/>
                                        <p:tgtEl>
                                          <p:spTgt spid="146449"/>
                                        </p:tgtEl>
                                        <p:attrNameLst>
                                          <p:attrName>ppt_w</p:attrName>
                                        </p:attrNameLst>
                                      </p:cBhvr>
                                      <p:tavLst>
                                        <p:tav tm="0">
                                          <p:val>
                                            <p:fltVal val="0"/>
                                          </p:val>
                                        </p:tav>
                                        <p:tav tm="100000">
                                          <p:val>
                                            <p:strVal val="#ppt_w"/>
                                          </p:val>
                                        </p:tav>
                                      </p:tavLst>
                                    </p:anim>
                                    <p:anim calcmode="lin" valueType="num">
                                      <p:cBhvr>
                                        <p:cTn id="66" dur="500" fill="hold"/>
                                        <p:tgtEl>
                                          <p:spTgt spid="146449"/>
                                        </p:tgtEl>
                                        <p:attrNameLst>
                                          <p:attrName>ppt_h</p:attrName>
                                        </p:attrNameLst>
                                      </p:cBhvr>
                                      <p:tavLst>
                                        <p:tav tm="0">
                                          <p:val>
                                            <p:fltVal val="0"/>
                                          </p:val>
                                        </p:tav>
                                        <p:tav tm="100000">
                                          <p:val>
                                            <p:strVal val="#ppt_h"/>
                                          </p:val>
                                        </p:tav>
                                      </p:tavLst>
                                    </p:anim>
                                  </p:childTnLst>
                                </p:cTn>
                              </p:par>
                            </p:childTnLst>
                          </p:cTn>
                        </p:par>
                        <p:par>
                          <p:cTn id="67" fill="hold" nodeType="afterGroup">
                            <p:stCondLst>
                              <p:cond delay="6000"/>
                            </p:stCondLst>
                            <p:childTnLst>
                              <p:par>
                                <p:cTn id="68" presetID="2" presetClass="entr" presetSubtype="8" fill="hold" nodeType="afterEffect">
                                  <p:stCondLst>
                                    <p:cond delay="0"/>
                                  </p:stCondLst>
                                  <p:childTnLst>
                                    <p:set>
                                      <p:cBhvr>
                                        <p:cTn id="69" dur="1" fill="hold">
                                          <p:stCondLst>
                                            <p:cond delay="0"/>
                                          </p:stCondLst>
                                        </p:cTn>
                                        <p:tgtEl>
                                          <p:spTgt spid="146442"/>
                                        </p:tgtEl>
                                        <p:attrNameLst>
                                          <p:attrName>style.visibility</p:attrName>
                                        </p:attrNameLst>
                                      </p:cBhvr>
                                      <p:to>
                                        <p:strVal val="visible"/>
                                      </p:to>
                                    </p:set>
                                    <p:anim calcmode="lin" valueType="num">
                                      <p:cBhvr additive="base">
                                        <p:cTn id="70" dur="500" fill="hold"/>
                                        <p:tgtEl>
                                          <p:spTgt spid="146442"/>
                                        </p:tgtEl>
                                        <p:attrNameLst>
                                          <p:attrName>ppt_x</p:attrName>
                                        </p:attrNameLst>
                                      </p:cBhvr>
                                      <p:tavLst>
                                        <p:tav tm="0">
                                          <p:val>
                                            <p:strVal val="0-#ppt_w/2"/>
                                          </p:val>
                                        </p:tav>
                                        <p:tav tm="100000">
                                          <p:val>
                                            <p:strVal val="#ppt_x"/>
                                          </p:val>
                                        </p:tav>
                                      </p:tavLst>
                                    </p:anim>
                                    <p:anim calcmode="lin" valueType="num">
                                      <p:cBhvr additive="base">
                                        <p:cTn id="71" dur="500" fill="hold"/>
                                        <p:tgtEl>
                                          <p:spTgt spid="146442"/>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46450"/>
                                        </p:tgtEl>
                                        <p:attrNameLst>
                                          <p:attrName>style.visibility</p:attrName>
                                        </p:attrNameLst>
                                      </p:cBhvr>
                                      <p:to>
                                        <p:strVal val="visible"/>
                                      </p:to>
                                    </p:set>
                                    <p:animEffect transition="in" filter="blinds(horizontal)">
                                      <p:cBhvr>
                                        <p:cTn id="76" dur="500"/>
                                        <p:tgtEl>
                                          <p:spTgt spid="146450"/>
                                        </p:tgtEl>
                                      </p:cBhvr>
                                    </p:animEffect>
                                  </p:childTnLst>
                                </p:cTn>
                              </p:par>
                            </p:childTnLst>
                          </p:cTn>
                        </p:par>
                        <p:par>
                          <p:cTn id="77" fill="hold" nodeType="afterGroup">
                            <p:stCondLst>
                              <p:cond delay="500"/>
                            </p:stCondLst>
                            <p:childTnLst>
                              <p:par>
                                <p:cTn id="78" presetID="23" presetClass="entr" presetSubtype="16" fill="hold" grpId="0" nodeType="afterEffect">
                                  <p:stCondLst>
                                    <p:cond delay="0"/>
                                  </p:stCondLst>
                                  <p:childTnLst>
                                    <p:set>
                                      <p:cBhvr>
                                        <p:cTn id="79" dur="1" fill="hold">
                                          <p:stCondLst>
                                            <p:cond delay="0"/>
                                          </p:stCondLst>
                                        </p:cTn>
                                        <p:tgtEl>
                                          <p:spTgt spid="146447"/>
                                        </p:tgtEl>
                                        <p:attrNameLst>
                                          <p:attrName>style.visibility</p:attrName>
                                        </p:attrNameLst>
                                      </p:cBhvr>
                                      <p:to>
                                        <p:strVal val="visible"/>
                                      </p:to>
                                    </p:set>
                                    <p:anim calcmode="lin" valueType="num">
                                      <p:cBhvr>
                                        <p:cTn id="80" dur="500" fill="hold"/>
                                        <p:tgtEl>
                                          <p:spTgt spid="146447"/>
                                        </p:tgtEl>
                                        <p:attrNameLst>
                                          <p:attrName>ppt_w</p:attrName>
                                        </p:attrNameLst>
                                      </p:cBhvr>
                                      <p:tavLst>
                                        <p:tav tm="0">
                                          <p:val>
                                            <p:fltVal val="0"/>
                                          </p:val>
                                        </p:tav>
                                        <p:tav tm="100000">
                                          <p:val>
                                            <p:strVal val="#ppt_w"/>
                                          </p:val>
                                        </p:tav>
                                      </p:tavLst>
                                    </p:anim>
                                    <p:anim calcmode="lin" valueType="num">
                                      <p:cBhvr>
                                        <p:cTn id="81" dur="500" fill="hold"/>
                                        <p:tgtEl>
                                          <p:spTgt spid="146447"/>
                                        </p:tgtEl>
                                        <p:attrNameLst>
                                          <p:attrName>ppt_h</p:attrName>
                                        </p:attrNameLst>
                                      </p:cBhvr>
                                      <p:tavLst>
                                        <p:tav tm="0">
                                          <p:val>
                                            <p:fltVal val="0"/>
                                          </p:val>
                                        </p:tav>
                                        <p:tav tm="100000">
                                          <p:val>
                                            <p:strVal val="#ppt_h"/>
                                          </p:val>
                                        </p:tav>
                                      </p:tavLst>
                                    </p:anim>
                                  </p:childTnLst>
                                </p:cTn>
                              </p:par>
                            </p:childTnLst>
                          </p:cTn>
                        </p:par>
                        <p:par>
                          <p:cTn id="82" fill="hold" nodeType="afterGroup">
                            <p:stCondLst>
                              <p:cond delay="1000"/>
                            </p:stCondLst>
                            <p:childTnLst>
                              <p:par>
                                <p:cTn id="83" presetID="2" presetClass="entr" presetSubtype="4" fill="hold" nodeType="afterEffect">
                                  <p:stCondLst>
                                    <p:cond delay="0"/>
                                  </p:stCondLst>
                                  <p:childTnLst>
                                    <p:set>
                                      <p:cBhvr>
                                        <p:cTn id="84" dur="1" fill="hold">
                                          <p:stCondLst>
                                            <p:cond delay="0"/>
                                          </p:stCondLst>
                                        </p:cTn>
                                        <p:tgtEl>
                                          <p:spTgt spid="146443"/>
                                        </p:tgtEl>
                                        <p:attrNameLst>
                                          <p:attrName>style.visibility</p:attrName>
                                        </p:attrNameLst>
                                      </p:cBhvr>
                                      <p:to>
                                        <p:strVal val="visible"/>
                                      </p:to>
                                    </p:set>
                                    <p:anim calcmode="lin" valueType="num">
                                      <p:cBhvr additive="base">
                                        <p:cTn id="85" dur="500" fill="hold"/>
                                        <p:tgtEl>
                                          <p:spTgt spid="146443"/>
                                        </p:tgtEl>
                                        <p:attrNameLst>
                                          <p:attrName>ppt_x</p:attrName>
                                        </p:attrNameLst>
                                      </p:cBhvr>
                                      <p:tavLst>
                                        <p:tav tm="0">
                                          <p:val>
                                            <p:strVal val="#ppt_x"/>
                                          </p:val>
                                        </p:tav>
                                        <p:tav tm="100000">
                                          <p:val>
                                            <p:strVal val="#ppt_x"/>
                                          </p:val>
                                        </p:tav>
                                      </p:tavLst>
                                    </p:anim>
                                    <p:anim calcmode="lin" valueType="num">
                                      <p:cBhvr additive="base">
                                        <p:cTn id="86" dur="500" fill="hold"/>
                                        <p:tgtEl>
                                          <p:spTgt spid="146443"/>
                                        </p:tgtEl>
                                        <p:attrNameLst>
                                          <p:attrName>ppt_y</p:attrName>
                                        </p:attrNameLst>
                                      </p:cBhvr>
                                      <p:tavLst>
                                        <p:tav tm="0">
                                          <p:val>
                                            <p:strVal val="1+#ppt_h/2"/>
                                          </p:val>
                                        </p:tav>
                                        <p:tav tm="100000">
                                          <p:val>
                                            <p:strVal val="#ppt_y"/>
                                          </p:val>
                                        </p:tav>
                                      </p:tavLst>
                                    </p:anim>
                                  </p:childTnLst>
                                </p:cTn>
                              </p:par>
                            </p:childTnLst>
                          </p:cTn>
                        </p:par>
                        <p:par>
                          <p:cTn id="87" fill="hold" nodeType="afterGroup">
                            <p:stCondLst>
                              <p:cond delay="1500"/>
                            </p:stCondLst>
                            <p:childTnLst>
                              <p:par>
                                <p:cTn id="88" presetID="2" presetClass="entr" presetSubtype="4" fill="hold" nodeType="afterEffect">
                                  <p:stCondLst>
                                    <p:cond delay="0"/>
                                  </p:stCondLst>
                                  <p:childTnLst>
                                    <p:set>
                                      <p:cBhvr>
                                        <p:cTn id="89" dur="1" fill="hold">
                                          <p:stCondLst>
                                            <p:cond delay="0"/>
                                          </p:stCondLst>
                                        </p:cTn>
                                        <p:tgtEl>
                                          <p:spTgt spid="146444"/>
                                        </p:tgtEl>
                                        <p:attrNameLst>
                                          <p:attrName>style.visibility</p:attrName>
                                        </p:attrNameLst>
                                      </p:cBhvr>
                                      <p:to>
                                        <p:strVal val="visible"/>
                                      </p:to>
                                    </p:set>
                                    <p:anim calcmode="lin" valueType="num">
                                      <p:cBhvr additive="base">
                                        <p:cTn id="90" dur="500" fill="hold"/>
                                        <p:tgtEl>
                                          <p:spTgt spid="146444"/>
                                        </p:tgtEl>
                                        <p:attrNameLst>
                                          <p:attrName>ppt_x</p:attrName>
                                        </p:attrNameLst>
                                      </p:cBhvr>
                                      <p:tavLst>
                                        <p:tav tm="0">
                                          <p:val>
                                            <p:strVal val="#ppt_x"/>
                                          </p:val>
                                        </p:tav>
                                        <p:tav tm="100000">
                                          <p:val>
                                            <p:strVal val="#ppt_x"/>
                                          </p:val>
                                        </p:tav>
                                      </p:tavLst>
                                    </p:anim>
                                    <p:anim calcmode="lin" valueType="num">
                                      <p:cBhvr additive="base">
                                        <p:cTn id="91" dur="500" fill="hold"/>
                                        <p:tgtEl>
                                          <p:spTgt spid="146444"/>
                                        </p:tgtEl>
                                        <p:attrNameLst>
                                          <p:attrName>ppt_y</p:attrName>
                                        </p:attrNameLst>
                                      </p:cBhvr>
                                      <p:tavLst>
                                        <p:tav tm="0">
                                          <p:val>
                                            <p:strVal val="1+#ppt_h/2"/>
                                          </p:val>
                                        </p:tav>
                                        <p:tav tm="100000">
                                          <p:val>
                                            <p:strVal val="#ppt_y"/>
                                          </p:val>
                                        </p:tav>
                                      </p:tavLst>
                                    </p:anim>
                                  </p:childTnLst>
                                </p:cTn>
                              </p:par>
                            </p:childTnLst>
                          </p:cTn>
                        </p:par>
                        <p:par>
                          <p:cTn id="92" fill="hold" nodeType="afterGroup">
                            <p:stCondLst>
                              <p:cond delay="2000"/>
                            </p:stCondLst>
                            <p:childTnLst>
                              <p:par>
                                <p:cTn id="93" presetID="3" presetClass="entr" presetSubtype="10" fill="hold" nodeType="afterEffect">
                                  <p:stCondLst>
                                    <p:cond delay="0"/>
                                  </p:stCondLst>
                                  <p:childTnLst>
                                    <p:set>
                                      <p:cBhvr>
                                        <p:cTn id="94" dur="1" fill="hold">
                                          <p:stCondLst>
                                            <p:cond delay="0"/>
                                          </p:stCondLst>
                                        </p:cTn>
                                        <p:tgtEl>
                                          <p:spTgt spid="146451"/>
                                        </p:tgtEl>
                                        <p:attrNameLst>
                                          <p:attrName>style.visibility</p:attrName>
                                        </p:attrNameLst>
                                      </p:cBhvr>
                                      <p:to>
                                        <p:strVal val="visible"/>
                                      </p:to>
                                    </p:set>
                                    <p:animEffect transition="in" filter="blinds(horizontal)">
                                      <p:cBhvr>
                                        <p:cTn id="95" dur="500"/>
                                        <p:tgtEl>
                                          <p:spTgt spid="146451"/>
                                        </p:tgtEl>
                                      </p:cBhvr>
                                    </p:animEffect>
                                  </p:childTnLst>
                                </p:cTn>
                              </p:par>
                            </p:childTnLst>
                          </p:cTn>
                        </p:par>
                        <p:par>
                          <p:cTn id="96" fill="hold" nodeType="afterGroup">
                            <p:stCondLst>
                              <p:cond delay="2500"/>
                            </p:stCondLst>
                            <p:childTnLst>
                              <p:par>
                                <p:cTn id="97" presetID="23" presetClass="entr" presetSubtype="16" fill="hold" grpId="0" nodeType="afterEffect">
                                  <p:stCondLst>
                                    <p:cond delay="0"/>
                                  </p:stCondLst>
                                  <p:childTnLst>
                                    <p:set>
                                      <p:cBhvr>
                                        <p:cTn id="98" dur="1" fill="hold">
                                          <p:stCondLst>
                                            <p:cond delay="0"/>
                                          </p:stCondLst>
                                        </p:cTn>
                                        <p:tgtEl>
                                          <p:spTgt spid="146448"/>
                                        </p:tgtEl>
                                        <p:attrNameLst>
                                          <p:attrName>style.visibility</p:attrName>
                                        </p:attrNameLst>
                                      </p:cBhvr>
                                      <p:to>
                                        <p:strVal val="visible"/>
                                      </p:to>
                                    </p:set>
                                    <p:anim calcmode="lin" valueType="num">
                                      <p:cBhvr>
                                        <p:cTn id="99" dur="500" fill="hold"/>
                                        <p:tgtEl>
                                          <p:spTgt spid="146448"/>
                                        </p:tgtEl>
                                        <p:attrNameLst>
                                          <p:attrName>ppt_w</p:attrName>
                                        </p:attrNameLst>
                                      </p:cBhvr>
                                      <p:tavLst>
                                        <p:tav tm="0">
                                          <p:val>
                                            <p:fltVal val="0"/>
                                          </p:val>
                                        </p:tav>
                                        <p:tav tm="100000">
                                          <p:val>
                                            <p:strVal val="#ppt_w"/>
                                          </p:val>
                                        </p:tav>
                                      </p:tavLst>
                                    </p:anim>
                                    <p:anim calcmode="lin" valueType="num">
                                      <p:cBhvr>
                                        <p:cTn id="100" dur="500" fill="hold"/>
                                        <p:tgtEl>
                                          <p:spTgt spid="1464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7" grpId="0"/>
      <p:bldP spid="146438" grpId="0"/>
      <p:bldP spid="146440" grpId="0"/>
      <p:bldP spid="146446" grpId="0"/>
      <p:bldP spid="146447" grpId="0"/>
      <p:bldP spid="146448" grpId="0"/>
      <p:bldP spid="146449" grpId="0"/>
      <p:bldP spid="14644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algn="ctr"/>
            <a:r>
              <a:rPr lang="cs-CZ" sz="3600" b="1" dirty="0">
                <a:solidFill>
                  <a:srgbClr val="C00000"/>
                </a:solidFill>
                <a:latin typeface="+mn-lt"/>
              </a:rPr>
              <a:t>Spotřební funkce</a:t>
            </a:r>
          </a:p>
        </p:txBody>
      </p:sp>
      <p:sp>
        <p:nvSpPr>
          <p:cNvPr id="98" name="Google Shape;98;p14"/>
          <p:cNvSpPr txBox="1">
            <a:spLocks noGrp="1"/>
          </p:cNvSpPr>
          <p:nvPr>
            <p:ph idx="1"/>
          </p:nvPr>
        </p:nvSpPr>
        <p:spPr>
          <a:xfrm>
            <a:off x="212652" y="1440495"/>
            <a:ext cx="8593146" cy="4701515"/>
          </a:xfrm>
          <a:prstGeom prst="rect">
            <a:avLst/>
          </a:prstGeom>
          <a:noFill/>
          <a:ln>
            <a:noFill/>
          </a:ln>
        </p:spPr>
        <p:txBody>
          <a:bodyPr spcFirstLastPara="1" wrap="square" lIns="91425" tIns="45700" rIns="91425" bIns="45700" anchor="t" anchorCtr="0">
            <a:normAutofit fontScale="92500" lnSpcReduction="20000"/>
          </a:bodyPr>
          <a:lstStyle/>
          <a:p>
            <a:pPr algn="just">
              <a:lnSpc>
                <a:spcPct val="150000"/>
              </a:lnSpc>
              <a:spcAft>
                <a:spcPts val="800"/>
              </a:spcAft>
            </a:pPr>
            <a:r>
              <a:rPr lang="cs-CZ" sz="2800" b="1" dirty="0"/>
              <a:t>C = Ca + c*YD</a:t>
            </a:r>
          </a:p>
          <a:p>
            <a:pPr algn="just">
              <a:lnSpc>
                <a:spcPct val="150000"/>
              </a:lnSpc>
              <a:spcAft>
                <a:spcPts val="800"/>
              </a:spcAft>
            </a:pPr>
            <a:r>
              <a:rPr lang="cs-CZ" sz="2800" b="1" i="1" dirty="0"/>
              <a:t>c = mezní sklon ke spotřebě</a:t>
            </a:r>
            <a:r>
              <a:rPr lang="cs-CZ" sz="2800" dirty="0"/>
              <a:t> (</a:t>
            </a:r>
            <a:r>
              <a:rPr lang="cs-CZ" sz="2800" dirty="0" err="1"/>
              <a:t>mpc</a:t>
            </a:r>
            <a:r>
              <a:rPr lang="cs-CZ" sz="2800" dirty="0"/>
              <a:t>) – vyjadřuje, jak se změní spotřební výdaje domácnosti při změně reálného důchodu </a:t>
            </a:r>
          </a:p>
          <a:p>
            <a:pPr algn="just">
              <a:lnSpc>
                <a:spcPct val="150000"/>
              </a:lnSpc>
              <a:spcAft>
                <a:spcPts val="800"/>
              </a:spcAft>
            </a:pPr>
            <a:r>
              <a:rPr lang="cs-CZ" sz="2800" dirty="0"/>
              <a:t>0 &lt; </a:t>
            </a:r>
            <a:r>
              <a:rPr lang="cs-CZ" sz="2800" dirty="0" err="1"/>
              <a:t>mpc</a:t>
            </a:r>
            <a:r>
              <a:rPr lang="cs-CZ" sz="2800" dirty="0"/>
              <a:t> &lt; 1</a:t>
            </a:r>
          </a:p>
          <a:p>
            <a:pPr algn="just">
              <a:lnSpc>
                <a:spcPct val="150000"/>
              </a:lnSpc>
              <a:spcAft>
                <a:spcPts val="800"/>
              </a:spcAft>
            </a:pPr>
            <a:r>
              <a:rPr lang="cs-CZ" sz="2800" b="1" i="1" dirty="0"/>
              <a:t>c*Y</a:t>
            </a:r>
            <a:r>
              <a:rPr lang="cs-CZ" sz="2800" b="1" i="1" baseline="-25000" dirty="0"/>
              <a:t>D</a:t>
            </a:r>
            <a:r>
              <a:rPr lang="cs-CZ" sz="2800" b="1" i="1" dirty="0"/>
              <a:t> = indukovaná spotřeba (C´)</a:t>
            </a:r>
            <a:r>
              <a:rPr lang="cs-CZ" sz="2800" dirty="0"/>
              <a:t> (= složka spotřeby závislá na výši důchodu, s růstem důchodu se zvyšuje ochota spotřebitelů více spotřebovávat).</a:t>
            </a:r>
          </a:p>
        </p:txBody>
      </p:sp>
    </p:spTree>
    <p:extLst>
      <p:ext uri="{BB962C8B-B14F-4D97-AF65-F5344CB8AC3E}">
        <p14:creationId xmlns:p14="http://schemas.microsoft.com/office/powerpoint/2010/main" val="292611176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340767" y="581950"/>
            <a:ext cx="8352928" cy="507703"/>
          </a:xfrm>
        </p:spPr>
        <p:txBody>
          <a:bodyPr/>
          <a:lstStyle/>
          <a:p>
            <a:pPr algn="ctr"/>
            <a:r>
              <a:rPr lang="cs-CZ" altLang="sk-SK" sz="2800" b="1" dirty="0" smtClean="0">
                <a:solidFill>
                  <a:srgbClr val="C00000"/>
                </a:solidFill>
              </a:rPr>
              <a:t>Funkce poptávky po reálných peněžních zůstatcích – změna důchodu (růst)</a:t>
            </a:r>
            <a:endParaRPr lang="cs-CZ" altLang="sk-SK" sz="2800" b="1" dirty="0">
              <a:solidFill>
                <a:srgbClr val="C00000"/>
              </a:solidFill>
            </a:endParaRPr>
          </a:p>
        </p:txBody>
      </p:sp>
      <p:sp>
        <p:nvSpPr>
          <p:cNvPr id="120835" name="Line 3"/>
          <p:cNvSpPr>
            <a:spLocks noChangeShapeType="1"/>
          </p:cNvSpPr>
          <p:nvPr/>
        </p:nvSpPr>
        <p:spPr bwMode="auto">
          <a:xfrm>
            <a:off x="2627784" y="1781175"/>
            <a:ext cx="0" cy="307895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36" name="Line 4"/>
          <p:cNvSpPr>
            <a:spLocks noChangeShapeType="1"/>
          </p:cNvSpPr>
          <p:nvPr/>
        </p:nvSpPr>
        <p:spPr bwMode="auto">
          <a:xfrm>
            <a:off x="2627785" y="4869160"/>
            <a:ext cx="4105275"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37" name="Text Box 5"/>
          <p:cNvSpPr txBox="1">
            <a:spLocks noChangeArrowheads="1"/>
          </p:cNvSpPr>
          <p:nvPr/>
        </p:nvSpPr>
        <p:spPr bwMode="auto">
          <a:xfrm>
            <a:off x="6660232" y="4889770"/>
            <a:ext cx="432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L</a:t>
            </a:r>
          </a:p>
        </p:txBody>
      </p:sp>
      <p:sp>
        <p:nvSpPr>
          <p:cNvPr id="120838" name="Text Box 6"/>
          <p:cNvSpPr txBox="1">
            <a:spLocks noChangeArrowheads="1"/>
          </p:cNvSpPr>
          <p:nvPr/>
        </p:nvSpPr>
        <p:spPr bwMode="auto">
          <a:xfrm>
            <a:off x="2412206" y="1710713"/>
            <a:ext cx="215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i</a:t>
            </a:r>
          </a:p>
        </p:txBody>
      </p:sp>
      <p:sp>
        <p:nvSpPr>
          <p:cNvPr id="120839" name="Line 7"/>
          <p:cNvSpPr>
            <a:spLocks noChangeShapeType="1"/>
          </p:cNvSpPr>
          <p:nvPr/>
        </p:nvSpPr>
        <p:spPr bwMode="auto">
          <a:xfrm>
            <a:off x="3330180" y="2181163"/>
            <a:ext cx="2753915" cy="2321719"/>
          </a:xfrm>
          <a:prstGeom prst="line">
            <a:avLst/>
          </a:prstGeom>
          <a:noFill/>
          <a:ln w="5715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40" name="Text Box 8"/>
          <p:cNvSpPr txBox="1">
            <a:spLocks noChangeArrowheads="1"/>
          </p:cNvSpPr>
          <p:nvPr/>
        </p:nvSpPr>
        <p:spPr bwMode="auto">
          <a:xfrm>
            <a:off x="6191622" y="4294837"/>
            <a:ext cx="16207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66FF"/>
                </a:solidFill>
                <a:latin typeface="Times New Roman"/>
                <a:ea typeface="+mn-ea"/>
                <a:cs typeface="+mn-cs"/>
              </a:rPr>
              <a:t>L</a:t>
            </a:r>
            <a:r>
              <a:rPr lang="cs-CZ" altLang="sk-SK" sz="1600" b="1" kern="1200" baseline="-25000" dirty="0">
                <a:solidFill>
                  <a:srgbClr val="0066FF"/>
                </a:solidFill>
                <a:latin typeface="Times New Roman"/>
                <a:ea typeface="+mn-ea"/>
                <a:cs typeface="+mn-cs"/>
              </a:rPr>
              <a:t>0</a:t>
            </a:r>
            <a:r>
              <a:rPr lang="cs-CZ" altLang="sk-SK" sz="1600" b="1" kern="1200" dirty="0">
                <a:solidFill>
                  <a:srgbClr val="0066FF"/>
                </a:solidFill>
                <a:latin typeface="Times New Roman"/>
                <a:ea typeface="+mn-ea"/>
                <a:cs typeface="+mn-cs"/>
              </a:rPr>
              <a:t> = k*Y</a:t>
            </a:r>
            <a:r>
              <a:rPr lang="cs-CZ" altLang="sk-SK" sz="1600" b="1" kern="1200" baseline="-25000" dirty="0">
                <a:solidFill>
                  <a:srgbClr val="0066FF"/>
                </a:solidFill>
                <a:latin typeface="Times New Roman"/>
                <a:ea typeface="+mn-ea"/>
                <a:cs typeface="+mn-cs"/>
              </a:rPr>
              <a:t>0</a:t>
            </a:r>
            <a:r>
              <a:rPr lang="cs-CZ" altLang="sk-SK" sz="1600" b="1" kern="1200" dirty="0">
                <a:solidFill>
                  <a:srgbClr val="0066FF"/>
                </a:solidFill>
                <a:latin typeface="Times New Roman"/>
                <a:ea typeface="+mn-ea"/>
                <a:cs typeface="+mn-cs"/>
              </a:rPr>
              <a:t>- </a:t>
            </a:r>
            <a:r>
              <a:rPr lang="cs-CZ" altLang="sk-SK" sz="1600" b="1" kern="1200" dirty="0" err="1">
                <a:solidFill>
                  <a:srgbClr val="0066FF"/>
                </a:solidFill>
                <a:latin typeface="Times New Roman"/>
                <a:ea typeface="+mn-ea"/>
                <a:cs typeface="+mn-cs"/>
              </a:rPr>
              <a:t>hi</a:t>
            </a:r>
            <a:endParaRPr lang="cs-CZ" altLang="sk-SK" sz="1600" b="1" kern="1200" dirty="0">
              <a:solidFill>
                <a:srgbClr val="0066FF"/>
              </a:solidFill>
              <a:latin typeface="Times New Roman"/>
              <a:ea typeface="+mn-ea"/>
              <a:cs typeface="+mn-cs"/>
            </a:endParaRPr>
          </a:p>
        </p:txBody>
      </p:sp>
      <p:sp>
        <p:nvSpPr>
          <p:cNvPr id="120841" name="Line 9"/>
          <p:cNvSpPr>
            <a:spLocks noChangeShapeType="1"/>
          </p:cNvSpPr>
          <p:nvPr/>
        </p:nvSpPr>
        <p:spPr bwMode="auto">
          <a:xfrm>
            <a:off x="2681289" y="2780928"/>
            <a:ext cx="1350169"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42" name="Line 10"/>
          <p:cNvSpPr>
            <a:spLocks noChangeShapeType="1"/>
          </p:cNvSpPr>
          <p:nvPr/>
        </p:nvSpPr>
        <p:spPr bwMode="auto">
          <a:xfrm>
            <a:off x="4031456" y="2780928"/>
            <a:ext cx="0" cy="20526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45" name="Text Box 13"/>
          <p:cNvSpPr txBox="1">
            <a:spLocks noChangeArrowheads="1"/>
          </p:cNvSpPr>
          <p:nvPr/>
        </p:nvSpPr>
        <p:spPr bwMode="auto">
          <a:xfrm>
            <a:off x="2033588" y="4346972"/>
            <a:ext cx="54054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endParaRPr lang="sk-SK" altLang="sk-SK" sz="1350" kern="1200">
              <a:solidFill>
                <a:srgbClr val="307871"/>
              </a:solidFill>
              <a:latin typeface="Times New Roman"/>
              <a:ea typeface="+mn-ea"/>
              <a:cs typeface="+mn-cs"/>
            </a:endParaRPr>
          </a:p>
        </p:txBody>
      </p:sp>
      <p:sp>
        <p:nvSpPr>
          <p:cNvPr id="120846" name="Text Box 14"/>
          <p:cNvSpPr txBox="1">
            <a:spLocks noChangeArrowheads="1"/>
          </p:cNvSpPr>
          <p:nvPr/>
        </p:nvSpPr>
        <p:spPr bwMode="auto">
          <a:xfrm>
            <a:off x="2385417" y="2594398"/>
            <a:ext cx="4042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20848" name="Text Box 16"/>
          <p:cNvSpPr txBox="1">
            <a:spLocks noChangeArrowheads="1"/>
          </p:cNvSpPr>
          <p:nvPr/>
        </p:nvSpPr>
        <p:spPr bwMode="auto">
          <a:xfrm>
            <a:off x="4489846" y="4878190"/>
            <a:ext cx="4421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L</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20849" name="Text Box 17"/>
          <p:cNvSpPr txBox="1">
            <a:spLocks noChangeArrowheads="1"/>
          </p:cNvSpPr>
          <p:nvPr/>
        </p:nvSpPr>
        <p:spPr bwMode="auto">
          <a:xfrm>
            <a:off x="3851920" y="4878685"/>
            <a:ext cx="4320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L</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20852" name="Line 20"/>
          <p:cNvSpPr>
            <a:spLocks noChangeShapeType="1"/>
          </p:cNvSpPr>
          <p:nvPr/>
        </p:nvSpPr>
        <p:spPr bwMode="auto">
          <a:xfrm>
            <a:off x="3330179" y="2161070"/>
            <a:ext cx="2753915" cy="2321719"/>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53" name="Text Box 21"/>
          <p:cNvSpPr txBox="1">
            <a:spLocks noChangeArrowheads="1"/>
          </p:cNvSpPr>
          <p:nvPr/>
        </p:nvSpPr>
        <p:spPr bwMode="auto">
          <a:xfrm>
            <a:off x="6220418" y="3654086"/>
            <a:ext cx="15919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C0504D"/>
                </a:solidFill>
                <a:latin typeface="Times New Roman"/>
                <a:ea typeface="+mn-ea"/>
                <a:cs typeface="+mn-cs"/>
              </a:rPr>
              <a:t>L</a:t>
            </a:r>
            <a:r>
              <a:rPr lang="cs-CZ" altLang="sk-SK" sz="1600" b="1" kern="1200" baseline="-25000" dirty="0">
                <a:solidFill>
                  <a:srgbClr val="C0504D"/>
                </a:solidFill>
                <a:latin typeface="Times New Roman"/>
                <a:ea typeface="+mn-ea"/>
                <a:cs typeface="+mn-cs"/>
              </a:rPr>
              <a:t>1</a:t>
            </a:r>
            <a:r>
              <a:rPr lang="cs-CZ" altLang="sk-SK" sz="1600" b="1" kern="1200" dirty="0">
                <a:solidFill>
                  <a:srgbClr val="C0504D"/>
                </a:solidFill>
                <a:latin typeface="Times New Roman"/>
                <a:ea typeface="+mn-ea"/>
                <a:cs typeface="+mn-cs"/>
              </a:rPr>
              <a:t> = k*Y</a:t>
            </a:r>
            <a:r>
              <a:rPr lang="cs-CZ" altLang="sk-SK" sz="1600" b="1" kern="1200" baseline="-25000" dirty="0">
                <a:solidFill>
                  <a:srgbClr val="C0504D"/>
                </a:solidFill>
                <a:latin typeface="Times New Roman"/>
                <a:ea typeface="+mn-ea"/>
                <a:cs typeface="+mn-cs"/>
              </a:rPr>
              <a:t>1</a:t>
            </a:r>
            <a:r>
              <a:rPr lang="cs-CZ" altLang="sk-SK" sz="1600" b="1" kern="1200" dirty="0">
                <a:solidFill>
                  <a:srgbClr val="C0504D"/>
                </a:solidFill>
                <a:latin typeface="Times New Roman"/>
                <a:ea typeface="+mn-ea"/>
                <a:cs typeface="+mn-cs"/>
              </a:rPr>
              <a:t>- </a:t>
            </a:r>
            <a:r>
              <a:rPr lang="cs-CZ" altLang="sk-SK" sz="1600" b="1" kern="1200" dirty="0" err="1">
                <a:solidFill>
                  <a:srgbClr val="C0504D"/>
                </a:solidFill>
                <a:latin typeface="Times New Roman"/>
                <a:ea typeface="+mn-ea"/>
                <a:cs typeface="+mn-cs"/>
              </a:rPr>
              <a:t>hi</a:t>
            </a:r>
            <a:endParaRPr lang="cs-CZ" altLang="sk-SK" sz="1600" b="1" kern="1200" dirty="0">
              <a:solidFill>
                <a:srgbClr val="C0504D"/>
              </a:solidFill>
              <a:latin typeface="Times New Roman"/>
              <a:ea typeface="+mn-ea"/>
              <a:cs typeface="+mn-cs"/>
            </a:endParaRPr>
          </a:p>
        </p:txBody>
      </p:sp>
      <p:sp>
        <p:nvSpPr>
          <p:cNvPr id="120855" name="Line 23"/>
          <p:cNvSpPr>
            <a:spLocks noChangeShapeType="1"/>
          </p:cNvSpPr>
          <p:nvPr/>
        </p:nvSpPr>
        <p:spPr bwMode="auto">
          <a:xfrm>
            <a:off x="4058245" y="2780928"/>
            <a:ext cx="540544"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56" name="Line 24"/>
          <p:cNvSpPr>
            <a:spLocks noChangeShapeType="1"/>
          </p:cNvSpPr>
          <p:nvPr/>
        </p:nvSpPr>
        <p:spPr bwMode="auto">
          <a:xfrm>
            <a:off x="4644008" y="2780928"/>
            <a:ext cx="0" cy="205263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57" name="Line 25"/>
          <p:cNvSpPr>
            <a:spLocks noChangeShapeType="1"/>
          </p:cNvSpPr>
          <p:nvPr/>
        </p:nvSpPr>
        <p:spPr bwMode="auto">
          <a:xfrm>
            <a:off x="4139803" y="3933056"/>
            <a:ext cx="377428" cy="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20858" name="Text Box 26"/>
          <p:cNvSpPr txBox="1">
            <a:spLocks noChangeArrowheads="1"/>
          </p:cNvSpPr>
          <p:nvPr/>
        </p:nvSpPr>
        <p:spPr bwMode="auto">
          <a:xfrm>
            <a:off x="3923928" y="4023048"/>
            <a:ext cx="79208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350" kern="1200" dirty="0">
                <a:solidFill>
                  <a:srgbClr val="FF00FF"/>
                </a:solidFill>
                <a:latin typeface="Times New Roman"/>
                <a:ea typeface="+mn-ea"/>
                <a:cs typeface="Arial" panose="020B0604020202020204" pitchFamily="34" charset="0"/>
              </a:rPr>
              <a:t>  k</a:t>
            </a:r>
            <a:r>
              <a:rPr lang="sk-SK" altLang="sk-SK" sz="1350" kern="1200" dirty="0">
                <a:solidFill>
                  <a:srgbClr val="FF00FF"/>
                </a:solidFill>
                <a:latin typeface="Times New Roman"/>
                <a:ea typeface="+mn-ea"/>
                <a:cs typeface="Arial" panose="020B0604020202020204" pitchFamily="34" charset="0"/>
              </a:rPr>
              <a:t> *</a:t>
            </a:r>
            <a:r>
              <a:rPr lang="el-GR" altLang="sk-SK" sz="1350" kern="1200" dirty="0">
                <a:solidFill>
                  <a:srgbClr val="FF00FF"/>
                </a:solidFill>
                <a:latin typeface="Times New Roman"/>
                <a:ea typeface="+mn-ea"/>
                <a:cs typeface="Arial" panose="020B0604020202020204" pitchFamily="34" charset="0"/>
              </a:rPr>
              <a:t>Δ</a:t>
            </a:r>
            <a:r>
              <a:rPr lang="sk-SK" altLang="sk-SK" sz="1350" kern="1200" dirty="0">
                <a:solidFill>
                  <a:srgbClr val="FF00FF"/>
                </a:solidFill>
                <a:latin typeface="Times New Roman"/>
                <a:ea typeface="+mn-ea"/>
                <a:cs typeface="Arial" panose="020B0604020202020204" pitchFamily="34" charset="0"/>
              </a:rPr>
              <a:t>Y</a:t>
            </a:r>
          </a:p>
        </p:txBody>
      </p:sp>
      <p:sp>
        <p:nvSpPr>
          <p:cNvPr id="120859" name="Text Box 27"/>
          <p:cNvSpPr txBox="1">
            <a:spLocks noChangeArrowheads="1"/>
          </p:cNvSpPr>
          <p:nvPr/>
        </p:nvSpPr>
        <p:spPr bwMode="auto">
          <a:xfrm>
            <a:off x="5868145" y="2349103"/>
            <a:ext cx="1837581" cy="707886"/>
          </a:xfrm>
          <a:prstGeom prst="rect">
            <a:avLst/>
          </a:prstGeom>
          <a:solidFill>
            <a:srgbClr val="00B0F0"/>
          </a:solidFill>
          <a:ln>
            <a:noFill/>
          </a:ln>
          <a:effectLst/>
        </p:spPr>
        <p:txBody>
          <a:bodyPr wrap="square">
            <a:spAutoFit/>
          </a:bodyPr>
          <a:lstStyle/>
          <a:p>
            <a:pPr algn="ctr">
              <a:spcBef>
                <a:spcPct val="50000"/>
              </a:spcBef>
              <a:buClrTx/>
            </a:pPr>
            <a:r>
              <a:rPr lang="cs-CZ" altLang="sk-SK" sz="1600" b="1" kern="1200" dirty="0">
                <a:solidFill>
                  <a:srgbClr val="FFFFFF"/>
                </a:solidFill>
                <a:latin typeface="Times New Roman"/>
                <a:ea typeface="+mn-ea"/>
                <a:cs typeface="+mn-cs"/>
              </a:rPr>
              <a:t>Změna Y</a:t>
            </a:r>
            <a:r>
              <a:rPr lang="cs-CZ" altLang="sk-SK" sz="1600" b="1" kern="1200" baseline="-25000" dirty="0">
                <a:solidFill>
                  <a:srgbClr val="FFFFFF"/>
                </a:solidFill>
                <a:latin typeface="Times New Roman"/>
                <a:ea typeface="+mn-ea"/>
                <a:cs typeface="+mn-cs"/>
              </a:rPr>
              <a:t>0</a:t>
            </a:r>
            <a:r>
              <a:rPr lang="cs-CZ" altLang="sk-SK" sz="1600" b="1" kern="1200" dirty="0">
                <a:solidFill>
                  <a:srgbClr val="FFFFFF"/>
                </a:solidFill>
                <a:latin typeface="Times New Roman"/>
                <a:ea typeface="+mn-ea"/>
                <a:cs typeface="+mn-cs"/>
              </a:rPr>
              <a:t> na Y</a:t>
            </a:r>
            <a:r>
              <a:rPr lang="cs-CZ" altLang="sk-SK" sz="1600" b="1" kern="1200" baseline="-25000" dirty="0">
                <a:solidFill>
                  <a:srgbClr val="FFFFFF"/>
                </a:solidFill>
                <a:latin typeface="Times New Roman"/>
                <a:ea typeface="+mn-ea"/>
                <a:cs typeface="+mn-cs"/>
              </a:rPr>
              <a:t>1</a:t>
            </a:r>
          </a:p>
          <a:p>
            <a:pPr algn="ctr">
              <a:spcBef>
                <a:spcPct val="50000"/>
              </a:spcBef>
              <a:buClrTx/>
            </a:pPr>
            <a:r>
              <a:rPr lang="cs-CZ" altLang="sk-SK" sz="1600" b="1" kern="1200" dirty="0">
                <a:solidFill>
                  <a:srgbClr val="FFFFFF"/>
                </a:solidFill>
                <a:latin typeface="Times New Roman"/>
                <a:ea typeface="+mn-ea"/>
                <a:cs typeface="+mn-cs"/>
              </a:rPr>
              <a:t>Y</a:t>
            </a:r>
            <a:r>
              <a:rPr lang="cs-CZ" altLang="sk-SK" sz="1600" b="1" kern="1200" baseline="-25000" dirty="0">
                <a:solidFill>
                  <a:srgbClr val="FFFFFF"/>
                </a:solidFill>
                <a:latin typeface="Times New Roman"/>
                <a:ea typeface="+mn-ea"/>
                <a:cs typeface="+mn-cs"/>
              </a:rPr>
              <a:t>1 </a:t>
            </a:r>
            <a:r>
              <a:rPr lang="en-US" altLang="sk-SK" sz="1600" b="1" kern="1200" dirty="0">
                <a:solidFill>
                  <a:srgbClr val="FFFFFF"/>
                </a:solidFill>
                <a:latin typeface="Times New Roman"/>
                <a:ea typeface="+mn-ea"/>
                <a:cs typeface="Arial" panose="020B0604020202020204" pitchFamily="34" charset="0"/>
              </a:rPr>
              <a:t>&gt; </a:t>
            </a:r>
            <a:r>
              <a:rPr lang="cs-CZ" altLang="sk-SK" sz="1600" b="1" kern="1200" dirty="0">
                <a:solidFill>
                  <a:srgbClr val="FFFFFF"/>
                </a:solidFill>
                <a:latin typeface="Times New Roman"/>
                <a:ea typeface="+mn-ea"/>
                <a:cs typeface="Arial" panose="020B0604020202020204" pitchFamily="34" charset="0"/>
              </a:rPr>
              <a:t>Y</a:t>
            </a:r>
            <a:r>
              <a:rPr lang="cs-CZ" altLang="sk-SK" sz="1600" b="1" kern="1200" baseline="-25000" dirty="0">
                <a:solidFill>
                  <a:srgbClr val="FFFFFF"/>
                </a:solidFill>
                <a:latin typeface="Times New Roman"/>
                <a:ea typeface="+mn-ea"/>
                <a:cs typeface="+mn-cs"/>
              </a:rPr>
              <a:t>0</a:t>
            </a:r>
            <a:endParaRPr lang="cs-CZ" altLang="sk-SK" sz="1600" b="1" kern="1200" dirty="0">
              <a:solidFill>
                <a:srgbClr val="FFFFFF"/>
              </a:solidFill>
              <a:latin typeface="Times New Roman"/>
              <a:ea typeface="+mn-ea"/>
              <a:cs typeface="+mn-cs"/>
            </a:endParaRPr>
          </a:p>
        </p:txBody>
      </p:sp>
      <p:sp>
        <p:nvSpPr>
          <p:cNvPr id="22" name="Text Box 21"/>
          <p:cNvSpPr txBox="1">
            <a:spLocks noChangeArrowheads="1"/>
          </p:cNvSpPr>
          <p:nvPr/>
        </p:nvSpPr>
        <p:spPr bwMode="auto">
          <a:xfrm>
            <a:off x="323528" y="5301208"/>
            <a:ext cx="83529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kern="1200" dirty="0">
                <a:latin typeface="Times New Roman"/>
                <a:ea typeface="+mn-ea"/>
                <a:cs typeface="+mn-cs"/>
              </a:rPr>
              <a:t>Pokud dochází ke změně důchodu křivka L se POSOUVÁ </a:t>
            </a:r>
          </a:p>
        </p:txBody>
      </p:sp>
    </p:spTree>
    <p:extLst>
      <p:ext uri="{BB962C8B-B14F-4D97-AF65-F5344CB8AC3E}">
        <p14:creationId xmlns:p14="http://schemas.microsoft.com/office/powerpoint/2010/main" val="279080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500" fill="hold"/>
                                        <p:tgtEl>
                                          <p:spTgt spid="1208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08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08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083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120859"/>
                                        </p:tgtEl>
                                        <p:attrNameLst>
                                          <p:attrName>style.visibility</p:attrName>
                                        </p:attrNameLst>
                                      </p:cBhvr>
                                      <p:to>
                                        <p:strVal val="visible"/>
                                      </p:to>
                                    </p:set>
                                    <p:anim calcmode="lin" valueType="num">
                                      <p:cBhvr>
                                        <p:cTn id="14" dur="500" decel="50000" fill="hold">
                                          <p:stCondLst>
                                            <p:cond delay="0"/>
                                          </p:stCondLst>
                                        </p:cTn>
                                        <p:tgtEl>
                                          <p:spTgt spid="12085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2085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20859"/>
                                        </p:tgtEl>
                                        <p:attrNameLst>
                                          <p:attrName>ppt_w</p:attrName>
                                        </p:attrNameLst>
                                      </p:cBhvr>
                                      <p:tavLst>
                                        <p:tav tm="0">
                                          <p:val>
                                            <p:strVal val="#ppt_w*.05"/>
                                          </p:val>
                                        </p:tav>
                                        <p:tav tm="100000">
                                          <p:val>
                                            <p:strVal val="#ppt_w"/>
                                          </p:val>
                                        </p:tav>
                                      </p:tavLst>
                                    </p:anim>
                                    <p:anim calcmode="lin" valueType="num">
                                      <p:cBhvr>
                                        <p:cTn id="17" dur="1000" fill="hold"/>
                                        <p:tgtEl>
                                          <p:spTgt spid="12085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2085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2085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2085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208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120852"/>
                                        </p:tgtEl>
                                        <p:attrNameLst>
                                          <p:attrName>style.visibility</p:attrName>
                                        </p:attrNameLst>
                                      </p:cBhvr>
                                      <p:to>
                                        <p:strVal val="visible"/>
                                      </p:to>
                                    </p:set>
                                    <p:anim calcmode="lin" valueType="num">
                                      <p:cBhvr>
                                        <p:cTn id="26" dur="500" fill="hold"/>
                                        <p:tgtEl>
                                          <p:spTgt spid="120852"/>
                                        </p:tgtEl>
                                        <p:attrNameLst>
                                          <p:attrName>ppt_w</p:attrName>
                                        </p:attrNameLst>
                                      </p:cBhvr>
                                      <p:tavLst>
                                        <p:tav tm="0">
                                          <p:val>
                                            <p:fltVal val="0"/>
                                          </p:val>
                                        </p:tav>
                                        <p:tav tm="100000">
                                          <p:val>
                                            <p:strVal val="#ppt_w"/>
                                          </p:val>
                                        </p:tav>
                                      </p:tavLst>
                                    </p:anim>
                                    <p:anim calcmode="lin" valueType="num">
                                      <p:cBhvr>
                                        <p:cTn id="27" dur="500" fill="hold"/>
                                        <p:tgtEl>
                                          <p:spTgt spid="120852"/>
                                        </p:tgtEl>
                                        <p:attrNameLst>
                                          <p:attrName>ppt_h</p:attrName>
                                        </p:attrNameLst>
                                      </p:cBhvr>
                                      <p:tavLst>
                                        <p:tav tm="0">
                                          <p:val>
                                            <p:fltVal val="0"/>
                                          </p:val>
                                        </p:tav>
                                        <p:tav tm="100000">
                                          <p:val>
                                            <p:strVal val="#ppt_h"/>
                                          </p:val>
                                        </p:tav>
                                      </p:tavLst>
                                    </p:anim>
                                  </p:childTnLst>
                                </p:cTn>
                              </p:par>
                            </p:childTnLst>
                          </p:cTn>
                        </p:par>
                        <p:par>
                          <p:cTn id="28" fill="hold" nodeType="afterGroup">
                            <p:stCondLst>
                              <p:cond delay="500"/>
                            </p:stCondLst>
                            <p:childTnLst>
                              <p:par>
                                <p:cTn id="29" presetID="0" presetClass="path" presetSubtype="0" accel="50000" decel="50000" fill="hold" nodeType="afterEffect">
                                  <p:stCondLst>
                                    <p:cond delay="0"/>
                                  </p:stCondLst>
                                  <p:childTnLst>
                                    <p:animMotion origin="layout" path="M 0.00087 0.01173 L 0.00087 -0.08271 " pathEditMode="relative" rAng="0" ptsTypes="AA">
                                      <p:cBhvr>
                                        <p:cTn id="30" dur="2000" fill="hold"/>
                                        <p:tgtEl>
                                          <p:spTgt spid="120852"/>
                                        </p:tgtEl>
                                        <p:attrNameLst>
                                          <p:attrName>ppt_x</p:attrName>
                                          <p:attrName>ppt_y</p:attrName>
                                        </p:attrNameLst>
                                      </p:cBhvr>
                                      <p:rCtr x="0" y="-4722"/>
                                    </p:animMotion>
                                  </p:childTnLst>
                                </p:cTn>
                              </p:par>
                            </p:childTnLst>
                          </p:cTn>
                        </p:par>
                        <p:par>
                          <p:cTn id="31" fill="hold" nodeType="afterGroup">
                            <p:stCondLst>
                              <p:cond delay="2500"/>
                            </p:stCondLst>
                            <p:childTnLst>
                              <p:par>
                                <p:cTn id="32" presetID="23" presetClass="entr" presetSubtype="16" fill="hold" grpId="0" nodeType="afterEffect">
                                  <p:stCondLst>
                                    <p:cond delay="0"/>
                                  </p:stCondLst>
                                  <p:childTnLst>
                                    <p:set>
                                      <p:cBhvr>
                                        <p:cTn id="33" dur="1" fill="hold">
                                          <p:stCondLst>
                                            <p:cond delay="0"/>
                                          </p:stCondLst>
                                        </p:cTn>
                                        <p:tgtEl>
                                          <p:spTgt spid="120853"/>
                                        </p:tgtEl>
                                        <p:attrNameLst>
                                          <p:attrName>style.visibility</p:attrName>
                                        </p:attrNameLst>
                                      </p:cBhvr>
                                      <p:to>
                                        <p:strVal val="visible"/>
                                      </p:to>
                                    </p:set>
                                    <p:anim calcmode="lin" valueType="num">
                                      <p:cBhvr>
                                        <p:cTn id="34" dur="500" fill="hold"/>
                                        <p:tgtEl>
                                          <p:spTgt spid="120853"/>
                                        </p:tgtEl>
                                        <p:attrNameLst>
                                          <p:attrName>ppt_w</p:attrName>
                                        </p:attrNameLst>
                                      </p:cBhvr>
                                      <p:tavLst>
                                        <p:tav tm="0">
                                          <p:val>
                                            <p:fltVal val="0"/>
                                          </p:val>
                                        </p:tav>
                                        <p:tav tm="100000">
                                          <p:val>
                                            <p:strVal val="#ppt_w"/>
                                          </p:val>
                                        </p:tav>
                                      </p:tavLst>
                                    </p:anim>
                                    <p:anim calcmode="lin" valueType="num">
                                      <p:cBhvr>
                                        <p:cTn id="35" dur="500" fill="hold"/>
                                        <p:tgtEl>
                                          <p:spTgt spid="120853"/>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17" presetClass="entr" presetSubtype="10" fill="hold" nodeType="afterEffect">
                                  <p:stCondLst>
                                    <p:cond delay="0"/>
                                  </p:stCondLst>
                                  <p:childTnLst>
                                    <p:set>
                                      <p:cBhvr>
                                        <p:cTn id="38" dur="1" fill="hold">
                                          <p:stCondLst>
                                            <p:cond delay="0"/>
                                          </p:stCondLst>
                                        </p:cTn>
                                        <p:tgtEl>
                                          <p:spTgt spid="120855"/>
                                        </p:tgtEl>
                                        <p:attrNameLst>
                                          <p:attrName>style.visibility</p:attrName>
                                        </p:attrNameLst>
                                      </p:cBhvr>
                                      <p:to>
                                        <p:strVal val="visible"/>
                                      </p:to>
                                    </p:set>
                                    <p:anim calcmode="lin" valueType="num">
                                      <p:cBhvr>
                                        <p:cTn id="39" dur="500" fill="hold"/>
                                        <p:tgtEl>
                                          <p:spTgt spid="120855"/>
                                        </p:tgtEl>
                                        <p:attrNameLst>
                                          <p:attrName>ppt_w</p:attrName>
                                        </p:attrNameLst>
                                      </p:cBhvr>
                                      <p:tavLst>
                                        <p:tav tm="0">
                                          <p:val>
                                            <p:fltVal val="0"/>
                                          </p:val>
                                        </p:tav>
                                        <p:tav tm="100000">
                                          <p:val>
                                            <p:strVal val="#ppt_w"/>
                                          </p:val>
                                        </p:tav>
                                      </p:tavLst>
                                    </p:anim>
                                    <p:anim calcmode="lin" valueType="num">
                                      <p:cBhvr>
                                        <p:cTn id="40" dur="500" fill="hold"/>
                                        <p:tgtEl>
                                          <p:spTgt spid="120855"/>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3500"/>
                            </p:stCondLst>
                            <p:childTnLst>
                              <p:par>
                                <p:cTn id="42" presetID="17" presetClass="entr" presetSubtype="10" fill="hold" nodeType="afterEffect">
                                  <p:stCondLst>
                                    <p:cond delay="0"/>
                                  </p:stCondLst>
                                  <p:childTnLst>
                                    <p:set>
                                      <p:cBhvr>
                                        <p:cTn id="43" dur="1" fill="hold">
                                          <p:stCondLst>
                                            <p:cond delay="0"/>
                                          </p:stCondLst>
                                        </p:cTn>
                                        <p:tgtEl>
                                          <p:spTgt spid="120856"/>
                                        </p:tgtEl>
                                        <p:attrNameLst>
                                          <p:attrName>style.visibility</p:attrName>
                                        </p:attrNameLst>
                                      </p:cBhvr>
                                      <p:to>
                                        <p:strVal val="visible"/>
                                      </p:to>
                                    </p:set>
                                    <p:anim calcmode="lin" valueType="num">
                                      <p:cBhvr>
                                        <p:cTn id="44" dur="500" fill="hold"/>
                                        <p:tgtEl>
                                          <p:spTgt spid="120856"/>
                                        </p:tgtEl>
                                        <p:attrNameLst>
                                          <p:attrName>ppt_w</p:attrName>
                                        </p:attrNameLst>
                                      </p:cBhvr>
                                      <p:tavLst>
                                        <p:tav tm="0">
                                          <p:val>
                                            <p:fltVal val="0"/>
                                          </p:val>
                                        </p:tav>
                                        <p:tav tm="100000">
                                          <p:val>
                                            <p:strVal val="#ppt_w"/>
                                          </p:val>
                                        </p:tav>
                                      </p:tavLst>
                                    </p:anim>
                                    <p:anim calcmode="lin" valueType="num">
                                      <p:cBhvr>
                                        <p:cTn id="45" dur="500" fill="hold"/>
                                        <p:tgtEl>
                                          <p:spTgt spid="120856"/>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120848"/>
                                        </p:tgtEl>
                                        <p:attrNameLst>
                                          <p:attrName>style.visibility</p:attrName>
                                        </p:attrNameLst>
                                      </p:cBhvr>
                                      <p:to>
                                        <p:strVal val="visible"/>
                                      </p:to>
                                    </p:set>
                                    <p:anim calcmode="lin" valueType="num">
                                      <p:cBhvr>
                                        <p:cTn id="49" dur="500" fill="hold"/>
                                        <p:tgtEl>
                                          <p:spTgt spid="120848"/>
                                        </p:tgtEl>
                                        <p:attrNameLst>
                                          <p:attrName>ppt_w</p:attrName>
                                        </p:attrNameLst>
                                      </p:cBhvr>
                                      <p:tavLst>
                                        <p:tav tm="0">
                                          <p:val>
                                            <p:fltVal val="0"/>
                                          </p:val>
                                        </p:tav>
                                        <p:tav tm="100000">
                                          <p:val>
                                            <p:strVal val="#ppt_w"/>
                                          </p:val>
                                        </p:tav>
                                      </p:tavLst>
                                    </p:anim>
                                    <p:anim calcmode="lin" valueType="num">
                                      <p:cBhvr>
                                        <p:cTn id="50" dur="500" fill="hold"/>
                                        <p:tgtEl>
                                          <p:spTgt spid="120848"/>
                                        </p:tgtEl>
                                        <p:attrNameLst>
                                          <p:attrName>ppt_h</p:attrName>
                                        </p:attrNameLst>
                                      </p:cBhvr>
                                      <p:tavLst>
                                        <p:tav tm="0">
                                          <p:val>
                                            <p:fltVal val="0"/>
                                          </p:val>
                                        </p:tav>
                                        <p:tav tm="100000">
                                          <p:val>
                                            <p:strVal val="#ppt_h"/>
                                          </p:val>
                                        </p:tav>
                                      </p:tavLst>
                                    </p:anim>
                                  </p:childTnLst>
                                </p:cTn>
                              </p:par>
                            </p:childTnLst>
                          </p:cTn>
                        </p:par>
                        <p:par>
                          <p:cTn id="51" fill="hold" nodeType="afterGroup">
                            <p:stCondLst>
                              <p:cond delay="4500"/>
                            </p:stCondLst>
                            <p:childTnLst>
                              <p:par>
                                <p:cTn id="52" presetID="39" presetClass="entr" presetSubtype="0" accel="100000" fill="hold" nodeType="afterEffect">
                                  <p:stCondLst>
                                    <p:cond delay="0"/>
                                  </p:stCondLst>
                                  <p:childTnLst>
                                    <p:set>
                                      <p:cBhvr>
                                        <p:cTn id="53" dur="1" fill="hold">
                                          <p:stCondLst>
                                            <p:cond delay="0"/>
                                          </p:stCondLst>
                                        </p:cTn>
                                        <p:tgtEl>
                                          <p:spTgt spid="120857"/>
                                        </p:tgtEl>
                                        <p:attrNameLst>
                                          <p:attrName>style.visibility</p:attrName>
                                        </p:attrNameLst>
                                      </p:cBhvr>
                                      <p:to>
                                        <p:strVal val="visible"/>
                                      </p:to>
                                    </p:set>
                                    <p:anim calcmode="lin" valueType="num">
                                      <p:cBhvr>
                                        <p:cTn id="54" dur="500" fill="hold"/>
                                        <p:tgtEl>
                                          <p:spTgt spid="120857"/>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120857"/>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120857"/>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120857"/>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0"/>
                            </p:stCondLst>
                            <p:childTnLst>
                              <p:par>
                                <p:cTn id="59" presetID="23" presetClass="entr" presetSubtype="16" fill="hold" grpId="0" nodeType="afterEffect">
                                  <p:stCondLst>
                                    <p:cond delay="0"/>
                                  </p:stCondLst>
                                  <p:childTnLst>
                                    <p:set>
                                      <p:cBhvr>
                                        <p:cTn id="60" dur="1" fill="hold">
                                          <p:stCondLst>
                                            <p:cond delay="0"/>
                                          </p:stCondLst>
                                        </p:cTn>
                                        <p:tgtEl>
                                          <p:spTgt spid="120858"/>
                                        </p:tgtEl>
                                        <p:attrNameLst>
                                          <p:attrName>style.visibility</p:attrName>
                                        </p:attrNameLst>
                                      </p:cBhvr>
                                      <p:to>
                                        <p:strVal val="visible"/>
                                      </p:to>
                                    </p:set>
                                    <p:anim calcmode="lin" valueType="num">
                                      <p:cBhvr>
                                        <p:cTn id="61" dur="500" fill="hold"/>
                                        <p:tgtEl>
                                          <p:spTgt spid="120858"/>
                                        </p:tgtEl>
                                        <p:attrNameLst>
                                          <p:attrName>ppt_w</p:attrName>
                                        </p:attrNameLst>
                                      </p:cBhvr>
                                      <p:tavLst>
                                        <p:tav tm="0">
                                          <p:val>
                                            <p:fltVal val="0"/>
                                          </p:val>
                                        </p:tav>
                                        <p:tav tm="100000">
                                          <p:val>
                                            <p:strVal val="#ppt_w"/>
                                          </p:val>
                                        </p:tav>
                                      </p:tavLst>
                                    </p:anim>
                                    <p:anim calcmode="lin" valueType="num">
                                      <p:cBhvr>
                                        <p:cTn id="62" dur="500" fill="hold"/>
                                        <p:tgtEl>
                                          <p:spTgt spid="120858"/>
                                        </p:tgtEl>
                                        <p:attrNameLst>
                                          <p:attrName>ppt_h</p:attrName>
                                        </p:attrNameLst>
                                      </p:cBhvr>
                                      <p:tavLst>
                                        <p:tav tm="0">
                                          <p:val>
                                            <p:fltVal val="0"/>
                                          </p:val>
                                        </p:tav>
                                        <p:tav tm="100000">
                                          <p:val>
                                            <p:strVal val="#ppt_h"/>
                                          </p:val>
                                        </p:tav>
                                      </p:tavLst>
                                    </p:anim>
                                  </p:childTnLst>
                                </p:cTn>
                              </p:par>
                            </p:childTnLst>
                          </p:cTn>
                        </p:par>
                        <p:par>
                          <p:cTn id="63" fill="hold">
                            <p:stCondLst>
                              <p:cond delay="5500"/>
                            </p:stCondLst>
                            <p:childTnLst>
                              <p:par>
                                <p:cTn id="64" presetID="2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48" grpId="0"/>
      <p:bldP spid="120853" grpId="0"/>
      <p:bldP spid="120858" grpId="0"/>
      <p:bldP spid="120859" grpId="0" animBg="1"/>
      <p:bldP spid="22"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007604" y="831471"/>
            <a:ext cx="7056784" cy="507703"/>
          </a:xfrm>
        </p:spPr>
        <p:txBody>
          <a:bodyPr/>
          <a:lstStyle/>
          <a:p>
            <a:pPr algn="ctr"/>
            <a:r>
              <a:rPr lang="cs-CZ" altLang="sk-SK" sz="3200" b="1" dirty="0">
                <a:solidFill>
                  <a:srgbClr val="C00000"/>
                </a:solidFill>
                <a:latin typeface="Calibri" panose="020F0502020204030204" pitchFamily="34" charset="0"/>
                <a:cs typeface="Calibri" panose="020F0502020204030204" pitchFamily="34" charset="0"/>
              </a:rPr>
              <a:t>Konstrukce křivky LM  (</a:t>
            </a:r>
            <a:r>
              <a:rPr lang="cs-CZ" altLang="sk-SK" sz="3200" b="1" dirty="0" err="1">
                <a:solidFill>
                  <a:srgbClr val="C00000"/>
                </a:solidFill>
                <a:latin typeface="Calibri" panose="020F0502020204030204" pitchFamily="34" charset="0"/>
                <a:cs typeface="Calibri" panose="020F0502020204030204" pitchFamily="34" charset="0"/>
              </a:rPr>
              <a:t>Hicksův</a:t>
            </a:r>
            <a:r>
              <a:rPr lang="cs-CZ" altLang="sk-SK" sz="3200" b="1" dirty="0">
                <a:solidFill>
                  <a:srgbClr val="C00000"/>
                </a:solidFill>
                <a:latin typeface="Calibri" panose="020F0502020204030204" pitchFamily="34" charset="0"/>
                <a:cs typeface="Calibri" panose="020F0502020204030204" pitchFamily="34" charset="0"/>
              </a:rPr>
              <a:t> kříž)</a:t>
            </a:r>
          </a:p>
        </p:txBody>
      </p:sp>
      <p:sp>
        <p:nvSpPr>
          <p:cNvPr id="143364" name="Line 4"/>
          <p:cNvSpPr>
            <a:spLocks noChangeShapeType="1"/>
          </p:cNvSpPr>
          <p:nvPr/>
        </p:nvSpPr>
        <p:spPr bwMode="auto">
          <a:xfrm flipH="1">
            <a:off x="4211960" y="1700809"/>
            <a:ext cx="3178" cy="379799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65" name="Line 5"/>
          <p:cNvSpPr>
            <a:spLocks noChangeShapeType="1"/>
          </p:cNvSpPr>
          <p:nvPr/>
        </p:nvSpPr>
        <p:spPr bwMode="auto">
          <a:xfrm>
            <a:off x="2051720" y="3645024"/>
            <a:ext cx="4968552" cy="25349"/>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66" name="Text Box 6"/>
          <p:cNvSpPr txBox="1">
            <a:spLocks noChangeArrowheads="1"/>
          </p:cNvSpPr>
          <p:nvPr/>
        </p:nvSpPr>
        <p:spPr bwMode="auto">
          <a:xfrm>
            <a:off x="4187718" y="1557594"/>
            <a:ext cx="2155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kern="1200" dirty="0">
                <a:latin typeface="Times New Roman"/>
                <a:ea typeface="+mn-ea"/>
                <a:cs typeface="+mn-cs"/>
              </a:rPr>
              <a:t>i</a:t>
            </a:r>
          </a:p>
        </p:txBody>
      </p:sp>
      <p:sp>
        <p:nvSpPr>
          <p:cNvPr id="143367" name="Text Box 7"/>
          <p:cNvSpPr txBox="1">
            <a:spLocks noChangeArrowheads="1"/>
          </p:cNvSpPr>
          <p:nvPr/>
        </p:nvSpPr>
        <p:spPr bwMode="auto">
          <a:xfrm>
            <a:off x="6843056" y="3689069"/>
            <a:ext cx="2702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kern="1200" dirty="0">
                <a:latin typeface="Times New Roman"/>
                <a:ea typeface="+mn-ea"/>
                <a:cs typeface="+mn-cs"/>
              </a:rPr>
              <a:t>Y</a:t>
            </a:r>
          </a:p>
        </p:txBody>
      </p:sp>
      <p:sp>
        <p:nvSpPr>
          <p:cNvPr id="143368" name="Text Box 8"/>
          <p:cNvSpPr txBox="1">
            <a:spLocks noChangeArrowheads="1"/>
          </p:cNvSpPr>
          <p:nvPr/>
        </p:nvSpPr>
        <p:spPr bwMode="auto">
          <a:xfrm>
            <a:off x="1908746" y="3664796"/>
            <a:ext cx="4310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L</a:t>
            </a:r>
            <a:r>
              <a:rPr lang="cs-CZ" altLang="sk-SK" sz="1600" b="1" kern="1200" baseline="-25000" dirty="0">
                <a:latin typeface="Times New Roman"/>
                <a:ea typeface="+mn-ea"/>
                <a:cs typeface="+mn-cs"/>
              </a:rPr>
              <a:t>S</a:t>
            </a:r>
            <a:endParaRPr lang="cs-CZ" altLang="sk-SK" sz="1600" b="1" kern="1200" dirty="0">
              <a:latin typeface="Times New Roman"/>
              <a:ea typeface="+mn-ea"/>
              <a:cs typeface="+mn-cs"/>
            </a:endParaRPr>
          </a:p>
        </p:txBody>
      </p:sp>
      <p:sp>
        <p:nvSpPr>
          <p:cNvPr id="143369" name="Text Box 9"/>
          <p:cNvSpPr txBox="1">
            <a:spLocks noChangeArrowheads="1"/>
          </p:cNvSpPr>
          <p:nvPr/>
        </p:nvSpPr>
        <p:spPr bwMode="auto">
          <a:xfrm>
            <a:off x="4233313" y="5282450"/>
            <a:ext cx="4310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L</a:t>
            </a:r>
            <a:r>
              <a:rPr lang="cs-CZ" altLang="sk-SK" sz="1600" b="1" kern="1200" baseline="-25000" dirty="0">
                <a:latin typeface="Times New Roman"/>
                <a:ea typeface="+mn-ea"/>
                <a:cs typeface="+mn-cs"/>
              </a:rPr>
              <a:t>T</a:t>
            </a:r>
            <a:endParaRPr lang="cs-CZ" altLang="sk-SK" sz="1600" b="1" kern="1200" dirty="0">
              <a:latin typeface="Times New Roman"/>
              <a:ea typeface="+mn-ea"/>
              <a:cs typeface="+mn-cs"/>
            </a:endParaRPr>
          </a:p>
        </p:txBody>
      </p:sp>
      <p:sp>
        <p:nvSpPr>
          <p:cNvPr id="143370" name="Line 10"/>
          <p:cNvSpPr>
            <a:spLocks noChangeShapeType="1"/>
          </p:cNvSpPr>
          <p:nvPr/>
        </p:nvSpPr>
        <p:spPr bwMode="auto">
          <a:xfrm>
            <a:off x="4211960" y="3645025"/>
            <a:ext cx="2231368" cy="1480139"/>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71" name="Text Box 11"/>
          <p:cNvSpPr txBox="1">
            <a:spLocks noChangeArrowheads="1"/>
          </p:cNvSpPr>
          <p:nvPr/>
        </p:nvSpPr>
        <p:spPr bwMode="auto">
          <a:xfrm>
            <a:off x="5990903" y="2098410"/>
            <a:ext cx="24541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Tx/>
            </a:pPr>
            <a:r>
              <a:rPr lang="cs-CZ" altLang="sk-SK" sz="1600" b="1" kern="1200" dirty="0">
                <a:solidFill>
                  <a:srgbClr val="FF9900"/>
                </a:solidFill>
                <a:latin typeface="Times New Roman"/>
                <a:ea typeface="+mn-ea"/>
                <a:cs typeface="+mn-cs"/>
              </a:rPr>
              <a:t>Kvadrant pro konstrukci křivky LM</a:t>
            </a:r>
          </a:p>
        </p:txBody>
      </p:sp>
      <p:sp>
        <p:nvSpPr>
          <p:cNvPr id="143372" name="Text Box 12"/>
          <p:cNvSpPr txBox="1">
            <a:spLocks noChangeArrowheads="1"/>
          </p:cNvSpPr>
          <p:nvPr/>
        </p:nvSpPr>
        <p:spPr bwMode="auto">
          <a:xfrm>
            <a:off x="6029922" y="4852324"/>
            <a:ext cx="21324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Tx/>
            </a:pPr>
            <a:r>
              <a:rPr lang="cs-CZ" altLang="sk-SK" sz="1600" b="1" kern="1200" dirty="0">
                <a:solidFill>
                  <a:srgbClr val="FF00FF"/>
                </a:solidFill>
                <a:latin typeface="Times New Roman"/>
                <a:ea typeface="+mn-ea"/>
                <a:cs typeface="+mn-cs"/>
              </a:rPr>
              <a:t>L</a:t>
            </a:r>
            <a:r>
              <a:rPr lang="cs-CZ" altLang="sk-SK" sz="1600" b="1" kern="1200" baseline="-25000" dirty="0">
                <a:solidFill>
                  <a:srgbClr val="FF00FF"/>
                </a:solidFill>
                <a:latin typeface="Times New Roman"/>
                <a:ea typeface="+mn-ea"/>
                <a:cs typeface="+mn-cs"/>
              </a:rPr>
              <a:t>T</a:t>
            </a:r>
            <a:r>
              <a:rPr lang="cs-CZ" altLang="sk-SK" sz="1600" b="1" kern="1200" dirty="0">
                <a:solidFill>
                  <a:srgbClr val="FF00FF"/>
                </a:solidFill>
                <a:latin typeface="Times New Roman"/>
                <a:ea typeface="+mn-ea"/>
                <a:cs typeface="+mn-cs"/>
              </a:rPr>
              <a:t>= f(Y)</a:t>
            </a:r>
          </a:p>
          <a:p>
            <a:pPr algn="ctr">
              <a:buClrTx/>
            </a:pPr>
            <a:r>
              <a:rPr lang="cs-CZ" altLang="sk-SK" sz="1600" b="1" kern="1200" dirty="0">
                <a:solidFill>
                  <a:srgbClr val="FF00FF"/>
                </a:solidFill>
                <a:latin typeface="Times New Roman"/>
                <a:ea typeface="+mn-ea"/>
                <a:cs typeface="+mn-cs"/>
              </a:rPr>
              <a:t>transakční poptávka</a:t>
            </a:r>
          </a:p>
        </p:txBody>
      </p:sp>
      <p:sp>
        <p:nvSpPr>
          <p:cNvPr id="143373" name="Line 13"/>
          <p:cNvSpPr>
            <a:spLocks noChangeShapeType="1"/>
          </p:cNvSpPr>
          <p:nvPr/>
        </p:nvSpPr>
        <p:spPr bwMode="auto">
          <a:xfrm flipH="1">
            <a:off x="2555777" y="2060848"/>
            <a:ext cx="1296591" cy="1241822"/>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74" name="Text Box 14"/>
          <p:cNvSpPr txBox="1">
            <a:spLocks noChangeArrowheads="1"/>
          </p:cNvSpPr>
          <p:nvPr/>
        </p:nvSpPr>
        <p:spPr bwMode="auto">
          <a:xfrm>
            <a:off x="554297" y="2670566"/>
            <a:ext cx="23965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Tx/>
            </a:pPr>
            <a:r>
              <a:rPr lang="cs-CZ" altLang="sk-SK" sz="1600" b="1" kern="1200" dirty="0">
                <a:solidFill>
                  <a:srgbClr val="0066FF"/>
                </a:solidFill>
                <a:latin typeface="Times New Roman"/>
                <a:ea typeface="+mn-ea"/>
                <a:cs typeface="+mn-cs"/>
              </a:rPr>
              <a:t>L</a:t>
            </a:r>
            <a:r>
              <a:rPr lang="cs-CZ" altLang="sk-SK" sz="1600" b="1" kern="1200" baseline="-25000" dirty="0">
                <a:solidFill>
                  <a:srgbClr val="0066FF"/>
                </a:solidFill>
                <a:latin typeface="Times New Roman"/>
                <a:ea typeface="+mn-ea"/>
                <a:cs typeface="+mn-cs"/>
              </a:rPr>
              <a:t>S</a:t>
            </a:r>
            <a:r>
              <a:rPr lang="cs-CZ" altLang="sk-SK" sz="1600" b="1" kern="1200" dirty="0">
                <a:solidFill>
                  <a:srgbClr val="0066FF"/>
                </a:solidFill>
                <a:latin typeface="Times New Roman"/>
                <a:ea typeface="+mn-ea"/>
                <a:cs typeface="+mn-cs"/>
              </a:rPr>
              <a:t>= f(i)</a:t>
            </a:r>
          </a:p>
          <a:p>
            <a:pPr>
              <a:buClrTx/>
            </a:pPr>
            <a:r>
              <a:rPr lang="cs-CZ" altLang="sk-SK" sz="1600" b="1" kern="1200" dirty="0">
                <a:solidFill>
                  <a:srgbClr val="0066FF"/>
                </a:solidFill>
                <a:latin typeface="Times New Roman"/>
                <a:ea typeface="+mn-ea"/>
                <a:cs typeface="+mn-cs"/>
              </a:rPr>
              <a:t>spekulativní poptávka</a:t>
            </a:r>
          </a:p>
        </p:txBody>
      </p:sp>
      <p:sp>
        <p:nvSpPr>
          <p:cNvPr id="143375" name="Line 15"/>
          <p:cNvSpPr>
            <a:spLocks noChangeShapeType="1"/>
          </p:cNvSpPr>
          <p:nvPr/>
        </p:nvSpPr>
        <p:spPr bwMode="auto">
          <a:xfrm flipH="1">
            <a:off x="2070002" y="3284984"/>
            <a:ext cx="485775"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76" name="Line 16"/>
          <p:cNvSpPr>
            <a:spLocks noChangeShapeType="1"/>
          </p:cNvSpPr>
          <p:nvPr/>
        </p:nvSpPr>
        <p:spPr bwMode="auto">
          <a:xfrm>
            <a:off x="2627784" y="3645024"/>
            <a:ext cx="1620440" cy="1619250"/>
          </a:xfrm>
          <a:prstGeom prst="line">
            <a:avLst/>
          </a:prstGeom>
          <a:noFill/>
          <a:ln w="28575">
            <a:solidFill>
              <a:srgbClr val="33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77" name="Text Box 17"/>
          <p:cNvSpPr txBox="1">
            <a:spLocks noChangeArrowheads="1"/>
          </p:cNvSpPr>
          <p:nvPr/>
        </p:nvSpPr>
        <p:spPr bwMode="auto">
          <a:xfrm>
            <a:off x="1215380" y="4384876"/>
            <a:ext cx="25190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Tx/>
            </a:pPr>
            <a:r>
              <a:rPr lang="cs-CZ" altLang="sk-SK" sz="1600" b="1" kern="1200" dirty="0">
                <a:solidFill>
                  <a:srgbClr val="339933"/>
                </a:solidFill>
                <a:latin typeface="Times New Roman"/>
                <a:ea typeface="+mn-ea"/>
                <a:cs typeface="+mn-cs"/>
              </a:rPr>
              <a:t>L= M</a:t>
            </a:r>
          </a:p>
          <a:p>
            <a:pPr algn="ctr">
              <a:buClrTx/>
            </a:pPr>
            <a:r>
              <a:rPr lang="cs-CZ" altLang="sk-SK" sz="1600" b="1" kern="1200" dirty="0">
                <a:solidFill>
                  <a:srgbClr val="339933"/>
                </a:solidFill>
                <a:latin typeface="Times New Roman"/>
                <a:ea typeface="+mn-ea"/>
                <a:cs typeface="+mn-cs"/>
              </a:rPr>
              <a:t>Podmínka rovnováhy na trhu peněz</a:t>
            </a:r>
          </a:p>
        </p:txBody>
      </p:sp>
      <p:sp>
        <p:nvSpPr>
          <p:cNvPr id="143382" name="Line 22"/>
          <p:cNvSpPr>
            <a:spLocks noChangeShapeType="1"/>
          </p:cNvSpPr>
          <p:nvPr/>
        </p:nvSpPr>
        <p:spPr bwMode="auto">
          <a:xfrm>
            <a:off x="5292080" y="3645025"/>
            <a:ext cx="0" cy="756047"/>
          </a:xfrm>
          <a:prstGeom prst="line">
            <a:avLst/>
          </a:prstGeom>
          <a:noFill/>
          <a:ln w="28575">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83" name="Line 23"/>
          <p:cNvSpPr>
            <a:spLocks noChangeShapeType="1"/>
          </p:cNvSpPr>
          <p:nvPr/>
        </p:nvSpPr>
        <p:spPr bwMode="auto">
          <a:xfrm flipH="1">
            <a:off x="3347865" y="4365104"/>
            <a:ext cx="1944291" cy="0"/>
          </a:xfrm>
          <a:prstGeom prst="line">
            <a:avLst/>
          </a:prstGeom>
          <a:noFill/>
          <a:ln w="28575">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84" name="Line 24"/>
          <p:cNvSpPr>
            <a:spLocks noChangeShapeType="1"/>
          </p:cNvSpPr>
          <p:nvPr/>
        </p:nvSpPr>
        <p:spPr bwMode="auto">
          <a:xfrm flipV="1">
            <a:off x="3347864" y="2527970"/>
            <a:ext cx="0" cy="1837135"/>
          </a:xfrm>
          <a:prstGeom prst="line">
            <a:avLst/>
          </a:prstGeom>
          <a:noFill/>
          <a:ln w="28575">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85" name="Line 25"/>
          <p:cNvSpPr>
            <a:spLocks noChangeShapeType="1"/>
          </p:cNvSpPr>
          <p:nvPr/>
        </p:nvSpPr>
        <p:spPr bwMode="auto">
          <a:xfrm>
            <a:off x="3347864" y="2564904"/>
            <a:ext cx="864394"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86" name="Line 26"/>
          <p:cNvSpPr>
            <a:spLocks noChangeShapeType="1"/>
          </p:cNvSpPr>
          <p:nvPr/>
        </p:nvSpPr>
        <p:spPr bwMode="auto">
          <a:xfrm>
            <a:off x="5796136" y="3645025"/>
            <a:ext cx="0" cy="1079897"/>
          </a:xfrm>
          <a:prstGeom prst="line">
            <a:avLst/>
          </a:prstGeom>
          <a:noFill/>
          <a:ln w="2857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87" name="Line 27"/>
          <p:cNvSpPr>
            <a:spLocks noChangeShapeType="1"/>
          </p:cNvSpPr>
          <p:nvPr/>
        </p:nvSpPr>
        <p:spPr bwMode="auto">
          <a:xfrm flipH="1">
            <a:off x="3707905" y="4725144"/>
            <a:ext cx="2051447" cy="0"/>
          </a:xfrm>
          <a:prstGeom prst="line">
            <a:avLst/>
          </a:prstGeom>
          <a:noFill/>
          <a:ln w="2857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88" name="Line 28"/>
          <p:cNvSpPr>
            <a:spLocks noChangeShapeType="1"/>
          </p:cNvSpPr>
          <p:nvPr/>
        </p:nvSpPr>
        <p:spPr bwMode="auto">
          <a:xfrm flipV="1">
            <a:off x="3706950" y="2204864"/>
            <a:ext cx="955" cy="2460322"/>
          </a:xfrm>
          <a:prstGeom prst="line">
            <a:avLst/>
          </a:prstGeom>
          <a:noFill/>
          <a:ln w="2857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89" name="Line 29"/>
          <p:cNvSpPr>
            <a:spLocks noChangeShapeType="1"/>
          </p:cNvSpPr>
          <p:nvPr/>
        </p:nvSpPr>
        <p:spPr bwMode="auto">
          <a:xfrm>
            <a:off x="3707905" y="2204864"/>
            <a:ext cx="485775" cy="0"/>
          </a:xfrm>
          <a:prstGeom prst="line">
            <a:avLst/>
          </a:prstGeom>
          <a:noFill/>
          <a:ln w="28575">
            <a:solidFill>
              <a:schemeClr val="hlink"/>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90" name="Line 30"/>
          <p:cNvSpPr>
            <a:spLocks noChangeShapeType="1"/>
          </p:cNvSpPr>
          <p:nvPr/>
        </p:nvSpPr>
        <p:spPr bwMode="auto">
          <a:xfrm flipV="1">
            <a:off x="5292080" y="2564904"/>
            <a:ext cx="0" cy="1081088"/>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91" name="Line 31"/>
          <p:cNvSpPr>
            <a:spLocks noChangeShapeType="1"/>
          </p:cNvSpPr>
          <p:nvPr/>
        </p:nvSpPr>
        <p:spPr bwMode="auto">
          <a:xfrm flipH="1">
            <a:off x="4211961" y="2564904"/>
            <a:ext cx="1079897"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92" name="Line 32"/>
          <p:cNvSpPr>
            <a:spLocks noChangeShapeType="1"/>
          </p:cNvSpPr>
          <p:nvPr/>
        </p:nvSpPr>
        <p:spPr bwMode="auto">
          <a:xfrm flipV="1">
            <a:off x="5796136" y="2204864"/>
            <a:ext cx="0" cy="1404938"/>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93" name="Line 33"/>
          <p:cNvSpPr>
            <a:spLocks noChangeShapeType="1"/>
          </p:cNvSpPr>
          <p:nvPr/>
        </p:nvSpPr>
        <p:spPr bwMode="auto">
          <a:xfrm>
            <a:off x="4233407" y="2204864"/>
            <a:ext cx="1620441" cy="0"/>
          </a:xfrm>
          <a:prstGeom prst="line">
            <a:avLst/>
          </a:prstGeom>
          <a:noFill/>
          <a:ln w="28575">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94" name="Line 34"/>
          <p:cNvSpPr>
            <a:spLocks noChangeShapeType="1"/>
          </p:cNvSpPr>
          <p:nvPr/>
        </p:nvSpPr>
        <p:spPr bwMode="auto">
          <a:xfrm flipH="1">
            <a:off x="4499992" y="2060849"/>
            <a:ext cx="1512094" cy="1079897"/>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43395" name="Text Box 35"/>
          <p:cNvSpPr txBox="1">
            <a:spLocks noChangeArrowheads="1"/>
          </p:cNvSpPr>
          <p:nvPr/>
        </p:nvSpPr>
        <p:spPr bwMode="auto">
          <a:xfrm>
            <a:off x="4949516" y="3624263"/>
            <a:ext cx="5393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kern="1200" dirty="0">
                <a:latin typeface="Times New Roman"/>
                <a:ea typeface="+mn-ea"/>
                <a:cs typeface="+mn-cs"/>
              </a:rPr>
              <a:t>Y</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43396" name="Text Box 36"/>
          <p:cNvSpPr txBox="1">
            <a:spLocks noChangeArrowheads="1"/>
          </p:cNvSpPr>
          <p:nvPr/>
        </p:nvSpPr>
        <p:spPr bwMode="auto">
          <a:xfrm>
            <a:off x="5777941" y="3640534"/>
            <a:ext cx="538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kern="1200" dirty="0">
                <a:solidFill>
                  <a:srgbClr val="0000FF"/>
                </a:solidFill>
                <a:latin typeface="Times New Roman"/>
                <a:ea typeface="+mn-ea"/>
                <a:cs typeface="+mn-cs"/>
              </a:rPr>
              <a:t>Y</a:t>
            </a:r>
            <a:r>
              <a:rPr lang="cs-CZ" altLang="sk-SK" sz="1600" b="1" kern="1200" baseline="-25000" dirty="0">
                <a:solidFill>
                  <a:srgbClr val="0000FF"/>
                </a:solidFill>
                <a:latin typeface="Times New Roman"/>
                <a:ea typeface="+mn-ea"/>
                <a:cs typeface="+mn-cs"/>
              </a:rPr>
              <a:t>1</a:t>
            </a:r>
            <a:endParaRPr lang="cs-CZ" altLang="sk-SK" sz="1600" b="1" kern="1200" dirty="0">
              <a:solidFill>
                <a:srgbClr val="0000FF"/>
              </a:solidFill>
              <a:latin typeface="Times New Roman"/>
              <a:ea typeface="+mn-ea"/>
              <a:cs typeface="+mn-cs"/>
            </a:endParaRPr>
          </a:p>
        </p:txBody>
      </p:sp>
      <p:sp>
        <p:nvSpPr>
          <p:cNvPr id="143397" name="Text Box 37"/>
          <p:cNvSpPr txBox="1">
            <a:spLocks noChangeArrowheads="1"/>
          </p:cNvSpPr>
          <p:nvPr/>
        </p:nvSpPr>
        <p:spPr bwMode="auto">
          <a:xfrm>
            <a:off x="4190495" y="4693023"/>
            <a:ext cx="6337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00FF"/>
                </a:solidFill>
                <a:latin typeface="Times New Roman"/>
                <a:ea typeface="+mn-ea"/>
                <a:cs typeface="+mn-cs"/>
              </a:rPr>
              <a:t>L</a:t>
            </a:r>
            <a:r>
              <a:rPr lang="cs-CZ" altLang="sk-SK" sz="1600" b="1" kern="1200" baseline="-25000" dirty="0">
                <a:solidFill>
                  <a:srgbClr val="0000FF"/>
                </a:solidFill>
                <a:latin typeface="Times New Roman"/>
                <a:ea typeface="+mn-ea"/>
                <a:cs typeface="+mn-cs"/>
              </a:rPr>
              <a:t>T1</a:t>
            </a:r>
            <a:endParaRPr lang="cs-CZ" altLang="sk-SK" sz="1600" b="1" kern="1200" dirty="0">
              <a:solidFill>
                <a:srgbClr val="0000FF"/>
              </a:solidFill>
              <a:latin typeface="Times New Roman"/>
              <a:ea typeface="+mn-ea"/>
              <a:cs typeface="+mn-cs"/>
            </a:endParaRPr>
          </a:p>
        </p:txBody>
      </p:sp>
      <p:sp>
        <p:nvSpPr>
          <p:cNvPr id="143398" name="Text Box 38"/>
          <p:cNvSpPr txBox="1">
            <a:spLocks noChangeArrowheads="1"/>
          </p:cNvSpPr>
          <p:nvPr/>
        </p:nvSpPr>
        <p:spPr bwMode="auto">
          <a:xfrm>
            <a:off x="4170501" y="4053268"/>
            <a:ext cx="4669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L</a:t>
            </a:r>
            <a:r>
              <a:rPr lang="cs-CZ" altLang="sk-SK" sz="1600" b="1" kern="1200" baseline="-25000" dirty="0">
                <a:latin typeface="Times New Roman"/>
                <a:ea typeface="+mn-ea"/>
                <a:cs typeface="+mn-cs"/>
              </a:rPr>
              <a:t>T0</a:t>
            </a:r>
            <a:endParaRPr lang="cs-CZ" altLang="sk-SK" sz="1600" b="1" kern="1200" dirty="0">
              <a:latin typeface="Times New Roman"/>
              <a:ea typeface="+mn-ea"/>
              <a:cs typeface="+mn-cs"/>
            </a:endParaRPr>
          </a:p>
        </p:txBody>
      </p:sp>
      <p:sp>
        <p:nvSpPr>
          <p:cNvPr id="143399" name="Text Box 39"/>
          <p:cNvSpPr txBox="1">
            <a:spLocks noChangeArrowheads="1"/>
          </p:cNvSpPr>
          <p:nvPr/>
        </p:nvSpPr>
        <p:spPr bwMode="auto">
          <a:xfrm>
            <a:off x="2952840" y="3624263"/>
            <a:ext cx="500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L</a:t>
            </a:r>
            <a:r>
              <a:rPr lang="cs-CZ" altLang="sk-SK" sz="1600" b="1" kern="1200" baseline="-25000" dirty="0">
                <a:latin typeface="Times New Roman"/>
                <a:ea typeface="+mn-ea"/>
                <a:cs typeface="+mn-cs"/>
              </a:rPr>
              <a:t>S0</a:t>
            </a:r>
            <a:endParaRPr lang="cs-CZ" altLang="sk-SK" sz="1600" b="1" kern="1200" dirty="0">
              <a:latin typeface="Times New Roman"/>
              <a:ea typeface="+mn-ea"/>
              <a:cs typeface="+mn-cs"/>
            </a:endParaRPr>
          </a:p>
        </p:txBody>
      </p:sp>
      <p:sp>
        <p:nvSpPr>
          <p:cNvPr id="143400" name="Text Box 40"/>
          <p:cNvSpPr txBox="1">
            <a:spLocks noChangeArrowheads="1"/>
          </p:cNvSpPr>
          <p:nvPr/>
        </p:nvSpPr>
        <p:spPr bwMode="auto">
          <a:xfrm>
            <a:off x="3700109" y="3664796"/>
            <a:ext cx="4903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0000FF"/>
                </a:solidFill>
                <a:latin typeface="Times New Roman"/>
                <a:ea typeface="+mn-ea"/>
                <a:cs typeface="+mn-cs"/>
              </a:rPr>
              <a:t>L</a:t>
            </a:r>
            <a:r>
              <a:rPr lang="cs-CZ" altLang="sk-SK" sz="1600" b="1" kern="1200" baseline="-25000" dirty="0">
                <a:solidFill>
                  <a:srgbClr val="0000FF"/>
                </a:solidFill>
                <a:latin typeface="Times New Roman"/>
                <a:ea typeface="+mn-ea"/>
                <a:cs typeface="+mn-cs"/>
              </a:rPr>
              <a:t>S1</a:t>
            </a:r>
            <a:endParaRPr lang="cs-CZ" altLang="sk-SK" sz="1600" b="1" kern="1200" dirty="0">
              <a:solidFill>
                <a:srgbClr val="0000FF"/>
              </a:solidFill>
              <a:latin typeface="Times New Roman"/>
              <a:ea typeface="+mn-ea"/>
              <a:cs typeface="+mn-cs"/>
            </a:endParaRPr>
          </a:p>
        </p:txBody>
      </p:sp>
      <p:sp>
        <p:nvSpPr>
          <p:cNvPr id="143401" name="Text Box 41"/>
          <p:cNvSpPr txBox="1">
            <a:spLocks noChangeArrowheads="1"/>
          </p:cNvSpPr>
          <p:nvPr/>
        </p:nvSpPr>
        <p:spPr bwMode="auto">
          <a:xfrm>
            <a:off x="4230562" y="1896422"/>
            <a:ext cx="3334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kern="1200" dirty="0">
                <a:solidFill>
                  <a:srgbClr val="0000FF"/>
                </a:solidFill>
                <a:latin typeface="Times New Roman"/>
                <a:ea typeface="+mn-ea"/>
                <a:cs typeface="+mn-cs"/>
              </a:rPr>
              <a:t>i</a:t>
            </a:r>
            <a:r>
              <a:rPr lang="cs-CZ" altLang="sk-SK" sz="1600" b="1" kern="1200" baseline="-25000" dirty="0">
                <a:solidFill>
                  <a:srgbClr val="0000FF"/>
                </a:solidFill>
                <a:latin typeface="Times New Roman"/>
                <a:ea typeface="+mn-ea"/>
                <a:cs typeface="+mn-cs"/>
              </a:rPr>
              <a:t>1</a:t>
            </a:r>
            <a:endParaRPr lang="cs-CZ" altLang="sk-SK" sz="1600" b="1" kern="1200" dirty="0">
              <a:solidFill>
                <a:srgbClr val="0000FF"/>
              </a:solidFill>
              <a:latin typeface="Times New Roman"/>
              <a:ea typeface="+mn-ea"/>
              <a:cs typeface="+mn-cs"/>
            </a:endParaRPr>
          </a:p>
        </p:txBody>
      </p:sp>
      <p:sp>
        <p:nvSpPr>
          <p:cNvPr id="143402" name="Text Box 42"/>
          <p:cNvSpPr txBox="1">
            <a:spLocks noChangeArrowheads="1"/>
          </p:cNvSpPr>
          <p:nvPr/>
        </p:nvSpPr>
        <p:spPr bwMode="auto">
          <a:xfrm>
            <a:off x="4221623" y="2562370"/>
            <a:ext cx="323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43403" name="Text Box 43"/>
          <p:cNvSpPr txBox="1">
            <a:spLocks noChangeArrowheads="1"/>
          </p:cNvSpPr>
          <p:nvPr/>
        </p:nvSpPr>
        <p:spPr bwMode="auto">
          <a:xfrm>
            <a:off x="5547683" y="1831157"/>
            <a:ext cx="6123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kern="1200" dirty="0">
                <a:solidFill>
                  <a:srgbClr val="C0504D"/>
                </a:solidFill>
                <a:latin typeface="Times New Roman"/>
                <a:ea typeface="+mn-ea"/>
                <a:cs typeface="+mn-cs"/>
              </a:rPr>
              <a:t>LM</a:t>
            </a:r>
          </a:p>
        </p:txBody>
      </p:sp>
      <p:sp>
        <p:nvSpPr>
          <p:cNvPr id="143404" name="Text Box 44"/>
          <p:cNvSpPr txBox="1">
            <a:spLocks noChangeArrowheads="1"/>
          </p:cNvSpPr>
          <p:nvPr/>
        </p:nvSpPr>
        <p:spPr bwMode="auto">
          <a:xfrm>
            <a:off x="5265142" y="2540524"/>
            <a:ext cx="2702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0</a:t>
            </a:r>
          </a:p>
        </p:txBody>
      </p:sp>
      <p:sp>
        <p:nvSpPr>
          <p:cNvPr id="143405" name="Text Box 45"/>
          <p:cNvSpPr txBox="1">
            <a:spLocks noChangeArrowheads="1"/>
          </p:cNvSpPr>
          <p:nvPr/>
        </p:nvSpPr>
        <p:spPr bwMode="auto">
          <a:xfrm>
            <a:off x="5775398" y="2127556"/>
            <a:ext cx="215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solidFill>
                  <a:srgbClr val="0000FF"/>
                </a:solidFill>
                <a:latin typeface="Times New Roman"/>
                <a:ea typeface="+mn-ea"/>
                <a:cs typeface="+mn-cs"/>
              </a:rPr>
              <a:t>1</a:t>
            </a:r>
          </a:p>
        </p:txBody>
      </p:sp>
    </p:spTree>
    <p:extLst>
      <p:ext uri="{BB962C8B-B14F-4D97-AF65-F5344CB8AC3E}">
        <p14:creationId xmlns:p14="http://schemas.microsoft.com/office/powerpoint/2010/main" val="390110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 from="(-#ppt_w/2)" to="(#ppt_x)" calcmode="lin" valueType="num">
                                      <p:cBhvr>
                                        <p:cTn id="7" dur="600" fill="hold">
                                          <p:stCondLst>
                                            <p:cond delay="0"/>
                                          </p:stCondLst>
                                        </p:cTn>
                                        <p:tgtEl>
                                          <p:spTgt spid="143362"/>
                                        </p:tgtEl>
                                        <p:attrNameLst>
                                          <p:attrName>ppt_x</p:attrName>
                                        </p:attrNameLst>
                                      </p:cBhvr>
                                    </p:anim>
                                    <p:anim from="0" to="-1.0" calcmode="lin" valueType="num">
                                      <p:cBhvr>
                                        <p:cTn id="8" dur="200" decel="50000" autoRev="1" fill="hold">
                                          <p:stCondLst>
                                            <p:cond delay="600"/>
                                          </p:stCondLst>
                                        </p:cTn>
                                        <p:tgtEl>
                                          <p:spTgt spid="143362"/>
                                        </p:tgtEl>
                                        <p:attrNameLst>
                                          <p:attrName>xshear</p:attrName>
                                        </p:attrNameLst>
                                      </p:cBhvr>
                                    </p:anim>
                                    <p:animScale>
                                      <p:cBhvr>
                                        <p:cTn id="9" dur="200" decel="100000" autoRev="1" fill="hold">
                                          <p:stCondLst>
                                            <p:cond delay="600"/>
                                          </p:stCondLst>
                                        </p:cTn>
                                        <p:tgtEl>
                                          <p:spTgt spid="143362"/>
                                        </p:tgtEl>
                                      </p:cBhvr>
                                      <p:from x="100000" y="100000"/>
                                      <p:to x="80000" y="100000"/>
                                    </p:animScale>
                                    <p:anim by="(#ppt_h/3+#ppt_w*0.1)" calcmode="lin" valueType="num">
                                      <p:cBhvr additive="sum">
                                        <p:cTn id="10" dur="200" decel="100000" autoRev="1" fill="hold">
                                          <p:stCondLst>
                                            <p:cond delay="600"/>
                                          </p:stCondLst>
                                        </p:cTn>
                                        <p:tgtEl>
                                          <p:spTgt spid="143362"/>
                                        </p:tgtEl>
                                        <p:attrNameLst>
                                          <p:attrName>ppt_x</p:attrName>
                                        </p:attrNameLst>
                                      </p:cBhvr>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143364"/>
                                        </p:tgtEl>
                                        <p:attrNameLst>
                                          <p:attrName>style.visibility</p:attrName>
                                        </p:attrNameLst>
                                      </p:cBhvr>
                                      <p:to>
                                        <p:strVal val="visible"/>
                                      </p:to>
                                    </p:set>
                                    <p:animEffect transition="in" filter="fade">
                                      <p:cBhvr>
                                        <p:cTn id="14" dur="1000"/>
                                        <p:tgtEl>
                                          <p:spTgt spid="143364"/>
                                        </p:tgtEl>
                                      </p:cBhvr>
                                    </p:animEffect>
                                    <p:anim calcmode="lin" valueType="num">
                                      <p:cBhvr>
                                        <p:cTn id="15" dur="1000" fill="hold"/>
                                        <p:tgtEl>
                                          <p:spTgt spid="143364"/>
                                        </p:tgtEl>
                                        <p:attrNameLst>
                                          <p:attrName>ppt_x</p:attrName>
                                        </p:attrNameLst>
                                      </p:cBhvr>
                                      <p:tavLst>
                                        <p:tav tm="0">
                                          <p:val>
                                            <p:strVal val="#ppt_x"/>
                                          </p:val>
                                        </p:tav>
                                        <p:tav tm="100000">
                                          <p:val>
                                            <p:strVal val="#ppt_x"/>
                                          </p:val>
                                        </p:tav>
                                      </p:tavLst>
                                    </p:anim>
                                    <p:anim calcmode="lin" valueType="num">
                                      <p:cBhvr>
                                        <p:cTn id="16" dur="900" decel="100000" fill="hold"/>
                                        <p:tgtEl>
                                          <p:spTgt spid="14336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43364"/>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3365"/>
                                        </p:tgtEl>
                                        <p:attrNameLst>
                                          <p:attrName>style.visibility</p:attrName>
                                        </p:attrNameLst>
                                      </p:cBhvr>
                                      <p:to>
                                        <p:strVal val="visible"/>
                                      </p:to>
                                    </p:set>
                                    <p:animEffect transition="in" filter="fade">
                                      <p:cBhvr>
                                        <p:cTn id="21" dur="1000"/>
                                        <p:tgtEl>
                                          <p:spTgt spid="143365"/>
                                        </p:tgtEl>
                                      </p:cBhvr>
                                    </p:animEffect>
                                    <p:anim calcmode="lin" valueType="num">
                                      <p:cBhvr>
                                        <p:cTn id="22" dur="1000" fill="hold"/>
                                        <p:tgtEl>
                                          <p:spTgt spid="143365"/>
                                        </p:tgtEl>
                                        <p:attrNameLst>
                                          <p:attrName>ppt_x</p:attrName>
                                        </p:attrNameLst>
                                      </p:cBhvr>
                                      <p:tavLst>
                                        <p:tav tm="0">
                                          <p:val>
                                            <p:strVal val="#ppt_x"/>
                                          </p:val>
                                        </p:tav>
                                        <p:tav tm="100000">
                                          <p:val>
                                            <p:strVal val="#ppt_x"/>
                                          </p:val>
                                        </p:tav>
                                      </p:tavLst>
                                    </p:anim>
                                    <p:anim calcmode="lin" valueType="num">
                                      <p:cBhvr>
                                        <p:cTn id="23" dur="900" decel="100000" fill="hold"/>
                                        <p:tgtEl>
                                          <p:spTgt spid="14336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3365"/>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3000"/>
                            </p:stCondLst>
                            <p:childTnLst>
                              <p:par>
                                <p:cTn id="26" presetID="23" presetClass="entr" presetSubtype="16" fill="hold" grpId="0" nodeType="afterEffect">
                                  <p:stCondLst>
                                    <p:cond delay="0"/>
                                  </p:stCondLst>
                                  <p:childTnLst>
                                    <p:set>
                                      <p:cBhvr>
                                        <p:cTn id="27" dur="1" fill="hold">
                                          <p:stCondLst>
                                            <p:cond delay="0"/>
                                          </p:stCondLst>
                                        </p:cTn>
                                        <p:tgtEl>
                                          <p:spTgt spid="143367"/>
                                        </p:tgtEl>
                                        <p:attrNameLst>
                                          <p:attrName>style.visibility</p:attrName>
                                        </p:attrNameLst>
                                      </p:cBhvr>
                                      <p:to>
                                        <p:strVal val="visible"/>
                                      </p:to>
                                    </p:set>
                                    <p:anim calcmode="lin" valueType="num">
                                      <p:cBhvr>
                                        <p:cTn id="28" dur="500" fill="hold"/>
                                        <p:tgtEl>
                                          <p:spTgt spid="143367"/>
                                        </p:tgtEl>
                                        <p:attrNameLst>
                                          <p:attrName>ppt_w</p:attrName>
                                        </p:attrNameLst>
                                      </p:cBhvr>
                                      <p:tavLst>
                                        <p:tav tm="0">
                                          <p:val>
                                            <p:fltVal val="0"/>
                                          </p:val>
                                        </p:tav>
                                        <p:tav tm="100000">
                                          <p:val>
                                            <p:strVal val="#ppt_w"/>
                                          </p:val>
                                        </p:tav>
                                      </p:tavLst>
                                    </p:anim>
                                    <p:anim calcmode="lin" valueType="num">
                                      <p:cBhvr>
                                        <p:cTn id="29" dur="500" fill="hold"/>
                                        <p:tgtEl>
                                          <p:spTgt spid="143367"/>
                                        </p:tgtEl>
                                        <p:attrNameLst>
                                          <p:attrName>ppt_h</p:attrName>
                                        </p:attrNameLst>
                                      </p:cBhvr>
                                      <p:tavLst>
                                        <p:tav tm="0">
                                          <p:val>
                                            <p:fltVal val="0"/>
                                          </p:val>
                                        </p:tav>
                                        <p:tav tm="100000">
                                          <p:val>
                                            <p:strVal val="#ppt_h"/>
                                          </p:val>
                                        </p:tav>
                                      </p:tavLst>
                                    </p:anim>
                                  </p:childTnLst>
                                </p:cTn>
                              </p:par>
                            </p:childTnLst>
                          </p:cTn>
                        </p:par>
                        <p:par>
                          <p:cTn id="30" fill="hold" nodeType="afterGroup">
                            <p:stCondLst>
                              <p:cond delay="3500"/>
                            </p:stCondLst>
                            <p:childTnLst>
                              <p:par>
                                <p:cTn id="31" presetID="23" presetClass="entr" presetSubtype="16" fill="hold" grpId="0" nodeType="afterEffect">
                                  <p:stCondLst>
                                    <p:cond delay="0"/>
                                  </p:stCondLst>
                                  <p:childTnLst>
                                    <p:set>
                                      <p:cBhvr>
                                        <p:cTn id="32" dur="1" fill="hold">
                                          <p:stCondLst>
                                            <p:cond delay="0"/>
                                          </p:stCondLst>
                                        </p:cTn>
                                        <p:tgtEl>
                                          <p:spTgt spid="143369"/>
                                        </p:tgtEl>
                                        <p:attrNameLst>
                                          <p:attrName>style.visibility</p:attrName>
                                        </p:attrNameLst>
                                      </p:cBhvr>
                                      <p:to>
                                        <p:strVal val="visible"/>
                                      </p:to>
                                    </p:set>
                                    <p:anim calcmode="lin" valueType="num">
                                      <p:cBhvr>
                                        <p:cTn id="33" dur="500" fill="hold"/>
                                        <p:tgtEl>
                                          <p:spTgt spid="143369"/>
                                        </p:tgtEl>
                                        <p:attrNameLst>
                                          <p:attrName>ppt_w</p:attrName>
                                        </p:attrNameLst>
                                      </p:cBhvr>
                                      <p:tavLst>
                                        <p:tav tm="0">
                                          <p:val>
                                            <p:fltVal val="0"/>
                                          </p:val>
                                        </p:tav>
                                        <p:tav tm="100000">
                                          <p:val>
                                            <p:strVal val="#ppt_w"/>
                                          </p:val>
                                        </p:tav>
                                      </p:tavLst>
                                    </p:anim>
                                    <p:anim calcmode="lin" valueType="num">
                                      <p:cBhvr>
                                        <p:cTn id="34" dur="500" fill="hold"/>
                                        <p:tgtEl>
                                          <p:spTgt spid="143369"/>
                                        </p:tgtEl>
                                        <p:attrNameLst>
                                          <p:attrName>ppt_h</p:attrName>
                                        </p:attrNameLst>
                                      </p:cBhvr>
                                      <p:tavLst>
                                        <p:tav tm="0">
                                          <p:val>
                                            <p:fltVal val="0"/>
                                          </p:val>
                                        </p:tav>
                                        <p:tav tm="100000">
                                          <p:val>
                                            <p:strVal val="#ppt_h"/>
                                          </p:val>
                                        </p:tav>
                                      </p:tavLst>
                                    </p:anim>
                                  </p:childTnLst>
                                </p:cTn>
                              </p:par>
                            </p:childTnLst>
                          </p:cTn>
                        </p:par>
                        <p:par>
                          <p:cTn id="35" fill="hold" nodeType="afterGroup">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143368"/>
                                        </p:tgtEl>
                                        <p:attrNameLst>
                                          <p:attrName>style.visibility</p:attrName>
                                        </p:attrNameLst>
                                      </p:cBhvr>
                                      <p:to>
                                        <p:strVal val="visible"/>
                                      </p:to>
                                    </p:set>
                                    <p:anim calcmode="lin" valueType="num">
                                      <p:cBhvr>
                                        <p:cTn id="38" dur="500" fill="hold"/>
                                        <p:tgtEl>
                                          <p:spTgt spid="143368"/>
                                        </p:tgtEl>
                                        <p:attrNameLst>
                                          <p:attrName>ppt_w</p:attrName>
                                        </p:attrNameLst>
                                      </p:cBhvr>
                                      <p:tavLst>
                                        <p:tav tm="0">
                                          <p:val>
                                            <p:fltVal val="0"/>
                                          </p:val>
                                        </p:tav>
                                        <p:tav tm="100000">
                                          <p:val>
                                            <p:strVal val="#ppt_w"/>
                                          </p:val>
                                        </p:tav>
                                      </p:tavLst>
                                    </p:anim>
                                    <p:anim calcmode="lin" valueType="num">
                                      <p:cBhvr>
                                        <p:cTn id="39" dur="500" fill="hold"/>
                                        <p:tgtEl>
                                          <p:spTgt spid="143368"/>
                                        </p:tgtEl>
                                        <p:attrNameLst>
                                          <p:attrName>ppt_h</p:attrName>
                                        </p:attrNameLst>
                                      </p:cBhvr>
                                      <p:tavLst>
                                        <p:tav tm="0">
                                          <p:val>
                                            <p:fltVal val="0"/>
                                          </p:val>
                                        </p:tav>
                                        <p:tav tm="100000">
                                          <p:val>
                                            <p:strVal val="#ppt_h"/>
                                          </p:val>
                                        </p:tav>
                                      </p:tavLst>
                                    </p:anim>
                                  </p:childTnLst>
                                </p:cTn>
                              </p:par>
                            </p:childTnLst>
                          </p:cTn>
                        </p:par>
                        <p:par>
                          <p:cTn id="40" fill="hold" nodeType="afterGroup">
                            <p:stCondLst>
                              <p:cond delay="4500"/>
                            </p:stCondLst>
                            <p:childTnLst>
                              <p:par>
                                <p:cTn id="41" presetID="23" presetClass="entr" presetSubtype="16" fill="hold" grpId="0" nodeType="afterEffect">
                                  <p:stCondLst>
                                    <p:cond delay="0"/>
                                  </p:stCondLst>
                                  <p:childTnLst>
                                    <p:set>
                                      <p:cBhvr>
                                        <p:cTn id="42" dur="1" fill="hold">
                                          <p:stCondLst>
                                            <p:cond delay="0"/>
                                          </p:stCondLst>
                                        </p:cTn>
                                        <p:tgtEl>
                                          <p:spTgt spid="143366"/>
                                        </p:tgtEl>
                                        <p:attrNameLst>
                                          <p:attrName>style.visibility</p:attrName>
                                        </p:attrNameLst>
                                      </p:cBhvr>
                                      <p:to>
                                        <p:strVal val="visible"/>
                                      </p:to>
                                    </p:set>
                                    <p:anim calcmode="lin" valueType="num">
                                      <p:cBhvr>
                                        <p:cTn id="43" dur="500" fill="hold"/>
                                        <p:tgtEl>
                                          <p:spTgt spid="143366"/>
                                        </p:tgtEl>
                                        <p:attrNameLst>
                                          <p:attrName>ppt_w</p:attrName>
                                        </p:attrNameLst>
                                      </p:cBhvr>
                                      <p:tavLst>
                                        <p:tav tm="0">
                                          <p:val>
                                            <p:fltVal val="0"/>
                                          </p:val>
                                        </p:tav>
                                        <p:tav tm="100000">
                                          <p:val>
                                            <p:strVal val="#ppt_w"/>
                                          </p:val>
                                        </p:tav>
                                      </p:tavLst>
                                    </p:anim>
                                    <p:anim calcmode="lin" valueType="num">
                                      <p:cBhvr>
                                        <p:cTn id="44" dur="500" fill="hold"/>
                                        <p:tgtEl>
                                          <p:spTgt spid="143366"/>
                                        </p:tgtEl>
                                        <p:attrNameLst>
                                          <p:attrName>ppt_h</p:attrName>
                                        </p:attrNameLst>
                                      </p:cBhvr>
                                      <p:tavLst>
                                        <p:tav tm="0">
                                          <p:val>
                                            <p:fltVal val="0"/>
                                          </p:val>
                                        </p:tav>
                                        <p:tav tm="100000">
                                          <p:val>
                                            <p:strVal val="#ppt_h"/>
                                          </p:val>
                                        </p:tav>
                                      </p:tavLst>
                                    </p:anim>
                                  </p:childTnLst>
                                </p:cTn>
                              </p:par>
                            </p:childTnLst>
                          </p:cTn>
                        </p:par>
                        <p:par>
                          <p:cTn id="45" fill="hold" nodeType="afterGroup">
                            <p:stCondLst>
                              <p:cond delay="5000"/>
                            </p:stCondLst>
                            <p:childTnLst>
                              <p:par>
                                <p:cTn id="46" presetID="3" presetClass="entr" presetSubtype="10" fill="hold" grpId="0" nodeType="afterEffect">
                                  <p:stCondLst>
                                    <p:cond delay="0"/>
                                  </p:stCondLst>
                                  <p:childTnLst>
                                    <p:set>
                                      <p:cBhvr>
                                        <p:cTn id="47" dur="1" fill="hold">
                                          <p:stCondLst>
                                            <p:cond delay="0"/>
                                          </p:stCondLst>
                                        </p:cTn>
                                        <p:tgtEl>
                                          <p:spTgt spid="143371"/>
                                        </p:tgtEl>
                                        <p:attrNameLst>
                                          <p:attrName>style.visibility</p:attrName>
                                        </p:attrNameLst>
                                      </p:cBhvr>
                                      <p:to>
                                        <p:strVal val="visible"/>
                                      </p:to>
                                    </p:set>
                                    <p:animEffect transition="in" filter="blinds(horizontal)">
                                      <p:cBhvr>
                                        <p:cTn id="48" dur="500"/>
                                        <p:tgtEl>
                                          <p:spTgt spid="14337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8" presetClass="entr" presetSubtype="0" accel="100000" fill="hold" nodeType="clickEffect">
                                  <p:stCondLst>
                                    <p:cond delay="0"/>
                                  </p:stCondLst>
                                  <p:childTnLst>
                                    <p:set>
                                      <p:cBhvr>
                                        <p:cTn id="52" dur="1" fill="hold">
                                          <p:stCondLst>
                                            <p:cond delay="0"/>
                                          </p:stCondLst>
                                        </p:cTn>
                                        <p:tgtEl>
                                          <p:spTgt spid="143370"/>
                                        </p:tgtEl>
                                        <p:attrNameLst>
                                          <p:attrName>style.visibility</p:attrName>
                                        </p:attrNameLst>
                                      </p:cBhvr>
                                      <p:to>
                                        <p:strVal val="visible"/>
                                      </p:to>
                                    </p:set>
                                    <p:anim calcmode="lin" valueType="num">
                                      <p:cBhvr>
                                        <p:cTn id="53" dur="500" fill="hold"/>
                                        <p:tgtEl>
                                          <p:spTgt spid="143370"/>
                                        </p:tgtEl>
                                        <p:attrNameLst>
                                          <p:attrName>ppt_w</p:attrName>
                                        </p:attrNameLst>
                                      </p:cBhvr>
                                      <p:tavLst>
                                        <p:tav tm="0">
                                          <p:val>
                                            <p:strVal val="#ppt_w*2.5"/>
                                          </p:val>
                                        </p:tav>
                                        <p:tav tm="100000">
                                          <p:val>
                                            <p:strVal val="#ppt_w"/>
                                          </p:val>
                                        </p:tav>
                                      </p:tavLst>
                                    </p:anim>
                                    <p:anim calcmode="lin" valueType="num">
                                      <p:cBhvr>
                                        <p:cTn id="54" dur="500" fill="hold"/>
                                        <p:tgtEl>
                                          <p:spTgt spid="143370"/>
                                        </p:tgtEl>
                                        <p:attrNameLst>
                                          <p:attrName>ppt_h</p:attrName>
                                        </p:attrNameLst>
                                      </p:cBhvr>
                                      <p:tavLst>
                                        <p:tav tm="0">
                                          <p:val>
                                            <p:strVal val="#ppt_h*0.01"/>
                                          </p:val>
                                        </p:tav>
                                        <p:tav tm="100000">
                                          <p:val>
                                            <p:strVal val="#ppt_h"/>
                                          </p:val>
                                        </p:tav>
                                      </p:tavLst>
                                    </p:anim>
                                    <p:anim calcmode="lin" valueType="num">
                                      <p:cBhvr>
                                        <p:cTn id="55" dur="500" fill="hold"/>
                                        <p:tgtEl>
                                          <p:spTgt spid="143370"/>
                                        </p:tgtEl>
                                        <p:attrNameLst>
                                          <p:attrName>ppt_x</p:attrName>
                                        </p:attrNameLst>
                                      </p:cBhvr>
                                      <p:tavLst>
                                        <p:tav tm="0">
                                          <p:val>
                                            <p:strVal val="#ppt_x"/>
                                          </p:val>
                                        </p:tav>
                                        <p:tav tm="100000">
                                          <p:val>
                                            <p:strVal val="#ppt_x"/>
                                          </p:val>
                                        </p:tav>
                                      </p:tavLst>
                                    </p:anim>
                                    <p:anim calcmode="lin" valueType="num">
                                      <p:cBhvr>
                                        <p:cTn id="56" dur="500" fill="hold"/>
                                        <p:tgtEl>
                                          <p:spTgt spid="143370"/>
                                        </p:tgtEl>
                                        <p:attrNameLst>
                                          <p:attrName>ppt_y</p:attrName>
                                        </p:attrNameLst>
                                      </p:cBhvr>
                                      <p:tavLst>
                                        <p:tav tm="0">
                                          <p:val>
                                            <p:strVal val="#ppt_h+1"/>
                                          </p:val>
                                        </p:tav>
                                        <p:tav tm="100000">
                                          <p:val>
                                            <p:strVal val="#ppt_y"/>
                                          </p:val>
                                        </p:tav>
                                      </p:tavLst>
                                    </p:anim>
                                    <p:animEffect transition="in" filter="fade">
                                      <p:cBhvr>
                                        <p:cTn id="57" dur="500"/>
                                        <p:tgtEl>
                                          <p:spTgt spid="143370"/>
                                        </p:tgtEl>
                                      </p:cBhvr>
                                    </p:animEffect>
                                  </p:childTnLst>
                                </p:cTn>
                              </p:par>
                            </p:childTnLst>
                          </p:cTn>
                        </p:par>
                        <p:par>
                          <p:cTn id="58" fill="hold" nodeType="afterGroup">
                            <p:stCondLst>
                              <p:cond delay="500"/>
                            </p:stCondLst>
                            <p:childTnLst>
                              <p:par>
                                <p:cTn id="59" presetID="23" presetClass="entr" presetSubtype="16" fill="hold" grpId="0" nodeType="afterEffect">
                                  <p:stCondLst>
                                    <p:cond delay="0"/>
                                  </p:stCondLst>
                                  <p:childTnLst>
                                    <p:set>
                                      <p:cBhvr>
                                        <p:cTn id="60" dur="1" fill="hold">
                                          <p:stCondLst>
                                            <p:cond delay="0"/>
                                          </p:stCondLst>
                                        </p:cTn>
                                        <p:tgtEl>
                                          <p:spTgt spid="143372"/>
                                        </p:tgtEl>
                                        <p:attrNameLst>
                                          <p:attrName>style.visibility</p:attrName>
                                        </p:attrNameLst>
                                      </p:cBhvr>
                                      <p:to>
                                        <p:strVal val="visible"/>
                                      </p:to>
                                    </p:set>
                                    <p:anim calcmode="lin" valueType="num">
                                      <p:cBhvr>
                                        <p:cTn id="61" dur="500" fill="hold"/>
                                        <p:tgtEl>
                                          <p:spTgt spid="143372"/>
                                        </p:tgtEl>
                                        <p:attrNameLst>
                                          <p:attrName>ppt_w</p:attrName>
                                        </p:attrNameLst>
                                      </p:cBhvr>
                                      <p:tavLst>
                                        <p:tav tm="0">
                                          <p:val>
                                            <p:fltVal val="0"/>
                                          </p:val>
                                        </p:tav>
                                        <p:tav tm="100000">
                                          <p:val>
                                            <p:strVal val="#ppt_w"/>
                                          </p:val>
                                        </p:tav>
                                      </p:tavLst>
                                    </p:anim>
                                    <p:anim calcmode="lin" valueType="num">
                                      <p:cBhvr>
                                        <p:cTn id="62" dur="500" fill="hold"/>
                                        <p:tgtEl>
                                          <p:spTgt spid="143372"/>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43373"/>
                                        </p:tgtEl>
                                        <p:attrNameLst>
                                          <p:attrName>style.visibility</p:attrName>
                                        </p:attrNameLst>
                                      </p:cBhvr>
                                      <p:to>
                                        <p:strVal val="visible"/>
                                      </p:to>
                                    </p:set>
                                    <p:animEffect transition="in" filter="blinds(horizontal)">
                                      <p:cBhvr>
                                        <p:cTn id="67" dur="500"/>
                                        <p:tgtEl>
                                          <p:spTgt spid="143373"/>
                                        </p:tgtEl>
                                      </p:cBhvr>
                                    </p:animEffect>
                                  </p:childTnLst>
                                </p:cTn>
                              </p:par>
                            </p:childTnLst>
                          </p:cTn>
                        </p:par>
                        <p:par>
                          <p:cTn id="68" fill="hold" nodeType="afterGroup">
                            <p:stCondLst>
                              <p:cond delay="500"/>
                            </p:stCondLst>
                            <p:childTnLst>
                              <p:par>
                                <p:cTn id="69" presetID="3" presetClass="entr" presetSubtype="10" fill="hold" nodeType="afterEffect">
                                  <p:stCondLst>
                                    <p:cond delay="0"/>
                                  </p:stCondLst>
                                  <p:childTnLst>
                                    <p:set>
                                      <p:cBhvr>
                                        <p:cTn id="70" dur="1" fill="hold">
                                          <p:stCondLst>
                                            <p:cond delay="0"/>
                                          </p:stCondLst>
                                        </p:cTn>
                                        <p:tgtEl>
                                          <p:spTgt spid="143375"/>
                                        </p:tgtEl>
                                        <p:attrNameLst>
                                          <p:attrName>style.visibility</p:attrName>
                                        </p:attrNameLst>
                                      </p:cBhvr>
                                      <p:to>
                                        <p:strVal val="visible"/>
                                      </p:to>
                                    </p:set>
                                    <p:animEffect transition="in" filter="blinds(horizontal)">
                                      <p:cBhvr>
                                        <p:cTn id="71" dur="500"/>
                                        <p:tgtEl>
                                          <p:spTgt spid="143375"/>
                                        </p:tgtEl>
                                      </p:cBhvr>
                                    </p:animEffect>
                                  </p:childTnLst>
                                </p:cTn>
                              </p:par>
                            </p:childTnLst>
                          </p:cTn>
                        </p:par>
                        <p:par>
                          <p:cTn id="72" fill="hold" nodeType="afterGroup">
                            <p:stCondLst>
                              <p:cond delay="1000"/>
                            </p:stCondLst>
                            <p:childTnLst>
                              <p:par>
                                <p:cTn id="73" presetID="23" presetClass="entr" presetSubtype="16" fill="hold" grpId="0" nodeType="afterEffect">
                                  <p:stCondLst>
                                    <p:cond delay="0"/>
                                  </p:stCondLst>
                                  <p:childTnLst>
                                    <p:set>
                                      <p:cBhvr>
                                        <p:cTn id="74" dur="1" fill="hold">
                                          <p:stCondLst>
                                            <p:cond delay="0"/>
                                          </p:stCondLst>
                                        </p:cTn>
                                        <p:tgtEl>
                                          <p:spTgt spid="143374"/>
                                        </p:tgtEl>
                                        <p:attrNameLst>
                                          <p:attrName>style.visibility</p:attrName>
                                        </p:attrNameLst>
                                      </p:cBhvr>
                                      <p:to>
                                        <p:strVal val="visible"/>
                                      </p:to>
                                    </p:set>
                                    <p:anim calcmode="lin" valueType="num">
                                      <p:cBhvr>
                                        <p:cTn id="75" dur="500" fill="hold"/>
                                        <p:tgtEl>
                                          <p:spTgt spid="143374"/>
                                        </p:tgtEl>
                                        <p:attrNameLst>
                                          <p:attrName>ppt_w</p:attrName>
                                        </p:attrNameLst>
                                      </p:cBhvr>
                                      <p:tavLst>
                                        <p:tav tm="0">
                                          <p:val>
                                            <p:fltVal val="0"/>
                                          </p:val>
                                        </p:tav>
                                        <p:tav tm="100000">
                                          <p:val>
                                            <p:strVal val="#ppt_w"/>
                                          </p:val>
                                        </p:tav>
                                      </p:tavLst>
                                    </p:anim>
                                    <p:anim calcmode="lin" valueType="num">
                                      <p:cBhvr>
                                        <p:cTn id="76" dur="500" fill="hold"/>
                                        <p:tgtEl>
                                          <p:spTgt spid="143374"/>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58" presetClass="entr" presetSubtype="0" accel="100000" fill="hold" nodeType="clickEffect">
                                  <p:stCondLst>
                                    <p:cond delay="0"/>
                                  </p:stCondLst>
                                  <p:childTnLst>
                                    <p:set>
                                      <p:cBhvr>
                                        <p:cTn id="80" dur="1" fill="hold">
                                          <p:stCondLst>
                                            <p:cond delay="0"/>
                                          </p:stCondLst>
                                        </p:cTn>
                                        <p:tgtEl>
                                          <p:spTgt spid="143376"/>
                                        </p:tgtEl>
                                        <p:attrNameLst>
                                          <p:attrName>style.visibility</p:attrName>
                                        </p:attrNameLst>
                                      </p:cBhvr>
                                      <p:to>
                                        <p:strVal val="visible"/>
                                      </p:to>
                                    </p:set>
                                    <p:anim calcmode="lin" valueType="num">
                                      <p:cBhvr>
                                        <p:cTn id="81" dur="500" fill="hold"/>
                                        <p:tgtEl>
                                          <p:spTgt spid="143376"/>
                                        </p:tgtEl>
                                        <p:attrNameLst>
                                          <p:attrName>ppt_w</p:attrName>
                                        </p:attrNameLst>
                                      </p:cBhvr>
                                      <p:tavLst>
                                        <p:tav tm="0">
                                          <p:val>
                                            <p:strVal val="#ppt_w*2.5"/>
                                          </p:val>
                                        </p:tav>
                                        <p:tav tm="100000">
                                          <p:val>
                                            <p:strVal val="#ppt_w"/>
                                          </p:val>
                                        </p:tav>
                                      </p:tavLst>
                                    </p:anim>
                                    <p:anim calcmode="lin" valueType="num">
                                      <p:cBhvr>
                                        <p:cTn id="82" dur="500" fill="hold"/>
                                        <p:tgtEl>
                                          <p:spTgt spid="143376"/>
                                        </p:tgtEl>
                                        <p:attrNameLst>
                                          <p:attrName>ppt_h</p:attrName>
                                        </p:attrNameLst>
                                      </p:cBhvr>
                                      <p:tavLst>
                                        <p:tav tm="0">
                                          <p:val>
                                            <p:strVal val="#ppt_h*0.01"/>
                                          </p:val>
                                        </p:tav>
                                        <p:tav tm="100000">
                                          <p:val>
                                            <p:strVal val="#ppt_h"/>
                                          </p:val>
                                        </p:tav>
                                      </p:tavLst>
                                    </p:anim>
                                    <p:anim calcmode="lin" valueType="num">
                                      <p:cBhvr>
                                        <p:cTn id="83" dur="500" fill="hold"/>
                                        <p:tgtEl>
                                          <p:spTgt spid="143376"/>
                                        </p:tgtEl>
                                        <p:attrNameLst>
                                          <p:attrName>ppt_x</p:attrName>
                                        </p:attrNameLst>
                                      </p:cBhvr>
                                      <p:tavLst>
                                        <p:tav tm="0">
                                          <p:val>
                                            <p:strVal val="#ppt_x"/>
                                          </p:val>
                                        </p:tav>
                                        <p:tav tm="100000">
                                          <p:val>
                                            <p:strVal val="#ppt_x"/>
                                          </p:val>
                                        </p:tav>
                                      </p:tavLst>
                                    </p:anim>
                                    <p:anim calcmode="lin" valueType="num">
                                      <p:cBhvr>
                                        <p:cTn id="84" dur="500" fill="hold"/>
                                        <p:tgtEl>
                                          <p:spTgt spid="143376"/>
                                        </p:tgtEl>
                                        <p:attrNameLst>
                                          <p:attrName>ppt_y</p:attrName>
                                        </p:attrNameLst>
                                      </p:cBhvr>
                                      <p:tavLst>
                                        <p:tav tm="0">
                                          <p:val>
                                            <p:strVal val="#ppt_h+1"/>
                                          </p:val>
                                        </p:tav>
                                        <p:tav tm="100000">
                                          <p:val>
                                            <p:strVal val="#ppt_y"/>
                                          </p:val>
                                        </p:tav>
                                      </p:tavLst>
                                    </p:anim>
                                    <p:animEffect transition="in" filter="fade">
                                      <p:cBhvr>
                                        <p:cTn id="85" dur="500"/>
                                        <p:tgtEl>
                                          <p:spTgt spid="143376"/>
                                        </p:tgtEl>
                                      </p:cBhvr>
                                    </p:animEffect>
                                  </p:childTnLst>
                                </p:cTn>
                              </p:par>
                            </p:childTnLst>
                          </p:cTn>
                        </p:par>
                        <p:par>
                          <p:cTn id="86" fill="hold" nodeType="afterGroup">
                            <p:stCondLst>
                              <p:cond delay="500"/>
                            </p:stCondLst>
                            <p:childTnLst>
                              <p:par>
                                <p:cTn id="87" presetID="23" presetClass="entr" presetSubtype="16" fill="hold" grpId="0" nodeType="afterEffect">
                                  <p:stCondLst>
                                    <p:cond delay="0"/>
                                  </p:stCondLst>
                                  <p:childTnLst>
                                    <p:set>
                                      <p:cBhvr>
                                        <p:cTn id="88" dur="1" fill="hold">
                                          <p:stCondLst>
                                            <p:cond delay="0"/>
                                          </p:stCondLst>
                                        </p:cTn>
                                        <p:tgtEl>
                                          <p:spTgt spid="143377"/>
                                        </p:tgtEl>
                                        <p:attrNameLst>
                                          <p:attrName>style.visibility</p:attrName>
                                        </p:attrNameLst>
                                      </p:cBhvr>
                                      <p:to>
                                        <p:strVal val="visible"/>
                                      </p:to>
                                    </p:set>
                                    <p:anim calcmode="lin" valueType="num">
                                      <p:cBhvr>
                                        <p:cTn id="89" dur="500" fill="hold"/>
                                        <p:tgtEl>
                                          <p:spTgt spid="143377"/>
                                        </p:tgtEl>
                                        <p:attrNameLst>
                                          <p:attrName>ppt_w</p:attrName>
                                        </p:attrNameLst>
                                      </p:cBhvr>
                                      <p:tavLst>
                                        <p:tav tm="0">
                                          <p:val>
                                            <p:fltVal val="0"/>
                                          </p:val>
                                        </p:tav>
                                        <p:tav tm="100000">
                                          <p:val>
                                            <p:strVal val="#ppt_w"/>
                                          </p:val>
                                        </p:tav>
                                      </p:tavLst>
                                    </p:anim>
                                    <p:anim calcmode="lin" valueType="num">
                                      <p:cBhvr>
                                        <p:cTn id="90" dur="500" fill="hold"/>
                                        <p:tgtEl>
                                          <p:spTgt spid="143377"/>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143395"/>
                                        </p:tgtEl>
                                        <p:attrNameLst>
                                          <p:attrName>style.visibility</p:attrName>
                                        </p:attrNameLst>
                                      </p:cBhvr>
                                      <p:to>
                                        <p:strVal val="visible"/>
                                      </p:to>
                                    </p:set>
                                    <p:anim calcmode="lin" valueType="num">
                                      <p:cBhvr>
                                        <p:cTn id="95" dur="500" fill="hold"/>
                                        <p:tgtEl>
                                          <p:spTgt spid="143395"/>
                                        </p:tgtEl>
                                        <p:attrNameLst>
                                          <p:attrName>ppt_w</p:attrName>
                                        </p:attrNameLst>
                                      </p:cBhvr>
                                      <p:tavLst>
                                        <p:tav tm="0">
                                          <p:val>
                                            <p:fltVal val="0"/>
                                          </p:val>
                                        </p:tav>
                                        <p:tav tm="100000">
                                          <p:val>
                                            <p:strVal val="#ppt_w"/>
                                          </p:val>
                                        </p:tav>
                                      </p:tavLst>
                                    </p:anim>
                                    <p:anim calcmode="lin" valueType="num">
                                      <p:cBhvr>
                                        <p:cTn id="96" dur="500" fill="hold"/>
                                        <p:tgtEl>
                                          <p:spTgt spid="143395"/>
                                        </p:tgtEl>
                                        <p:attrNameLst>
                                          <p:attrName>ppt_h</p:attrName>
                                        </p:attrNameLst>
                                      </p:cBhvr>
                                      <p:tavLst>
                                        <p:tav tm="0">
                                          <p:val>
                                            <p:fltVal val="0"/>
                                          </p:val>
                                        </p:tav>
                                        <p:tav tm="100000">
                                          <p:val>
                                            <p:strVal val="#ppt_h"/>
                                          </p:val>
                                        </p:tav>
                                      </p:tavLst>
                                    </p:anim>
                                  </p:childTnLst>
                                </p:cTn>
                              </p:par>
                            </p:childTnLst>
                          </p:cTn>
                        </p:par>
                        <p:par>
                          <p:cTn id="97" fill="hold" nodeType="afterGroup">
                            <p:stCondLst>
                              <p:cond delay="500"/>
                            </p:stCondLst>
                            <p:childTnLst>
                              <p:par>
                                <p:cTn id="98" presetID="26" presetClass="entr" presetSubtype="0" fill="hold" nodeType="afterEffect">
                                  <p:stCondLst>
                                    <p:cond delay="0"/>
                                  </p:stCondLst>
                                  <p:childTnLst>
                                    <p:set>
                                      <p:cBhvr>
                                        <p:cTn id="99" dur="1" fill="hold">
                                          <p:stCondLst>
                                            <p:cond delay="0"/>
                                          </p:stCondLst>
                                        </p:cTn>
                                        <p:tgtEl>
                                          <p:spTgt spid="143382"/>
                                        </p:tgtEl>
                                        <p:attrNameLst>
                                          <p:attrName>style.visibility</p:attrName>
                                        </p:attrNameLst>
                                      </p:cBhvr>
                                      <p:to>
                                        <p:strVal val="visible"/>
                                      </p:to>
                                    </p:set>
                                    <p:animEffect transition="in" filter="wipe(down)">
                                      <p:cBhvr>
                                        <p:cTn id="100" dur="580">
                                          <p:stCondLst>
                                            <p:cond delay="0"/>
                                          </p:stCondLst>
                                        </p:cTn>
                                        <p:tgtEl>
                                          <p:spTgt spid="143382"/>
                                        </p:tgtEl>
                                      </p:cBhvr>
                                    </p:animEffect>
                                    <p:anim calcmode="lin" valueType="num">
                                      <p:cBhvr>
                                        <p:cTn id="101" dur="1822" tmFilter="0,0; 0.14,0.36; 0.43,0.73; 0.71,0.91; 1.0,1.0">
                                          <p:stCondLst>
                                            <p:cond delay="0"/>
                                          </p:stCondLst>
                                        </p:cTn>
                                        <p:tgtEl>
                                          <p:spTgt spid="143382"/>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43382"/>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43382"/>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43382"/>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43382"/>
                                        </p:tgtEl>
                                        <p:attrNameLst>
                                          <p:attrName>ppt_y</p:attrName>
                                        </p:attrNameLst>
                                      </p:cBhvr>
                                      <p:tavLst>
                                        <p:tav tm="0" fmla="#ppt_y-sin(pi*$)/81">
                                          <p:val>
                                            <p:fltVal val="0"/>
                                          </p:val>
                                        </p:tav>
                                        <p:tav tm="100000">
                                          <p:val>
                                            <p:fltVal val="1"/>
                                          </p:val>
                                        </p:tav>
                                      </p:tavLst>
                                    </p:anim>
                                    <p:animScale>
                                      <p:cBhvr>
                                        <p:cTn id="106" dur="26">
                                          <p:stCondLst>
                                            <p:cond delay="650"/>
                                          </p:stCondLst>
                                        </p:cTn>
                                        <p:tgtEl>
                                          <p:spTgt spid="143382"/>
                                        </p:tgtEl>
                                      </p:cBhvr>
                                      <p:to x="100000" y="60000"/>
                                    </p:animScale>
                                    <p:animScale>
                                      <p:cBhvr>
                                        <p:cTn id="107" dur="166" decel="50000">
                                          <p:stCondLst>
                                            <p:cond delay="676"/>
                                          </p:stCondLst>
                                        </p:cTn>
                                        <p:tgtEl>
                                          <p:spTgt spid="143382"/>
                                        </p:tgtEl>
                                      </p:cBhvr>
                                      <p:to x="100000" y="100000"/>
                                    </p:animScale>
                                    <p:animScale>
                                      <p:cBhvr>
                                        <p:cTn id="108" dur="26">
                                          <p:stCondLst>
                                            <p:cond delay="1312"/>
                                          </p:stCondLst>
                                        </p:cTn>
                                        <p:tgtEl>
                                          <p:spTgt spid="143382"/>
                                        </p:tgtEl>
                                      </p:cBhvr>
                                      <p:to x="100000" y="80000"/>
                                    </p:animScale>
                                    <p:animScale>
                                      <p:cBhvr>
                                        <p:cTn id="109" dur="166" decel="50000">
                                          <p:stCondLst>
                                            <p:cond delay="1338"/>
                                          </p:stCondLst>
                                        </p:cTn>
                                        <p:tgtEl>
                                          <p:spTgt spid="143382"/>
                                        </p:tgtEl>
                                      </p:cBhvr>
                                      <p:to x="100000" y="100000"/>
                                    </p:animScale>
                                    <p:animScale>
                                      <p:cBhvr>
                                        <p:cTn id="110" dur="26">
                                          <p:stCondLst>
                                            <p:cond delay="1642"/>
                                          </p:stCondLst>
                                        </p:cTn>
                                        <p:tgtEl>
                                          <p:spTgt spid="143382"/>
                                        </p:tgtEl>
                                      </p:cBhvr>
                                      <p:to x="100000" y="90000"/>
                                    </p:animScale>
                                    <p:animScale>
                                      <p:cBhvr>
                                        <p:cTn id="111" dur="166" decel="50000">
                                          <p:stCondLst>
                                            <p:cond delay="1668"/>
                                          </p:stCondLst>
                                        </p:cTn>
                                        <p:tgtEl>
                                          <p:spTgt spid="143382"/>
                                        </p:tgtEl>
                                      </p:cBhvr>
                                      <p:to x="100000" y="100000"/>
                                    </p:animScale>
                                    <p:animScale>
                                      <p:cBhvr>
                                        <p:cTn id="112" dur="26">
                                          <p:stCondLst>
                                            <p:cond delay="1808"/>
                                          </p:stCondLst>
                                        </p:cTn>
                                        <p:tgtEl>
                                          <p:spTgt spid="143382"/>
                                        </p:tgtEl>
                                      </p:cBhvr>
                                      <p:to x="100000" y="95000"/>
                                    </p:animScale>
                                    <p:animScale>
                                      <p:cBhvr>
                                        <p:cTn id="113" dur="166" decel="50000">
                                          <p:stCondLst>
                                            <p:cond delay="1834"/>
                                          </p:stCondLst>
                                        </p:cTn>
                                        <p:tgtEl>
                                          <p:spTgt spid="143382"/>
                                        </p:tgtEl>
                                      </p:cBhvr>
                                      <p:to x="100000" y="100000"/>
                                    </p:animScale>
                                  </p:childTnLst>
                                </p:cTn>
                              </p:par>
                            </p:childTnLst>
                          </p:cTn>
                        </p:par>
                        <p:par>
                          <p:cTn id="114" fill="hold" nodeType="afterGroup">
                            <p:stCondLst>
                              <p:cond delay="2500"/>
                            </p:stCondLst>
                            <p:childTnLst>
                              <p:par>
                                <p:cTn id="115" presetID="37" presetClass="entr" presetSubtype="0" fill="hold" nodeType="afterEffect">
                                  <p:stCondLst>
                                    <p:cond delay="0"/>
                                  </p:stCondLst>
                                  <p:childTnLst>
                                    <p:set>
                                      <p:cBhvr>
                                        <p:cTn id="116" dur="1" fill="hold">
                                          <p:stCondLst>
                                            <p:cond delay="0"/>
                                          </p:stCondLst>
                                        </p:cTn>
                                        <p:tgtEl>
                                          <p:spTgt spid="143383"/>
                                        </p:tgtEl>
                                        <p:attrNameLst>
                                          <p:attrName>style.visibility</p:attrName>
                                        </p:attrNameLst>
                                      </p:cBhvr>
                                      <p:to>
                                        <p:strVal val="visible"/>
                                      </p:to>
                                    </p:set>
                                    <p:animEffect transition="in" filter="fade">
                                      <p:cBhvr>
                                        <p:cTn id="117" dur="1000"/>
                                        <p:tgtEl>
                                          <p:spTgt spid="143383"/>
                                        </p:tgtEl>
                                      </p:cBhvr>
                                    </p:animEffect>
                                    <p:anim calcmode="lin" valueType="num">
                                      <p:cBhvr>
                                        <p:cTn id="118" dur="1000" fill="hold"/>
                                        <p:tgtEl>
                                          <p:spTgt spid="143383"/>
                                        </p:tgtEl>
                                        <p:attrNameLst>
                                          <p:attrName>ppt_x</p:attrName>
                                        </p:attrNameLst>
                                      </p:cBhvr>
                                      <p:tavLst>
                                        <p:tav tm="0">
                                          <p:val>
                                            <p:strVal val="#ppt_x"/>
                                          </p:val>
                                        </p:tav>
                                        <p:tav tm="100000">
                                          <p:val>
                                            <p:strVal val="#ppt_x"/>
                                          </p:val>
                                        </p:tav>
                                      </p:tavLst>
                                    </p:anim>
                                    <p:anim calcmode="lin" valueType="num">
                                      <p:cBhvr>
                                        <p:cTn id="119" dur="900" decel="100000" fill="hold"/>
                                        <p:tgtEl>
                                          <p:spTgt spid="14338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43383"/>
                                        </p:tgtEl>
                                        <p:attrNameLst>
                                          <p:attrName>ppt_y</p:attrName>
                                        </p:attrNameLst>
                                      </p:cBhvr>
                                      <p:tavLst>
                                        <p:tav tm="0">
                                          <p:val>
                                            <p:strVal val="#ppt_y-.03"/>
                                          </p:val>
                                        </p:tav>
                                        <p:tav tm="100000">
                                          <p:val>
                                            <p:strVal val="#ppt_y"/>
                                          </p:val>
                                        </p:tav>
                                      </p:tavLst>
                                    </p:anim>
                                  </p:childTnLst>
                                </p:cTn>
                              </p:par>
                            </p:childTnLst>
                          </p:cTn>
                        </p:par>
                        <p:par>
                          <p:cTn id="121" fill="hold" nodeType="afterGroup">
                            <p:stCondLst>
                              <p:cond delay="3500"/>
                            </p:stCondLst>
                            <p:childTnLst>
                              <p:par>
                                <p:cTn id="122" presetID="23" presetClass="entr" presetSubtype="16" fill="hold" nodeType="afterEffect">
                                  <p:stCondLst>
                                    <p:cond delay="0"/>
                                  </p:stCondLst>
                                  <p:childTnLst>
                                    <p:set>
                                      <p:cBhvr>
                                        <p:cTn id="123" dur="1" fill="hold">
                                          <p:stCondLst>
                                            <p:cond delay="0"/>
                                          </p:stCondLst>
                                        </p:cTn>
                                        <p:tgtEl>
                                          <p:spTgt spid="143398">
                                            <p:txEl>
                                              <p:pRg st="0" end="0"/>
                                            </p:txEl>
                                          </p:spTgt>
                                        </p:tgtEl>
                                        <p:attrNameLst>
                                          <p:attrName>style.visibility</p:attrName>
                                        </p:attrNameLst>
                                      </p:cBhvr>
                                      <p:to>
                                        <p:strVal val="visible"/>
                                      </p:to>
                                    </p:set>
                                    <p:anim calcmode="lin" valueType="num">
                                      <p:cBhvr>
                                        <p:cTn id="124" dur="500" fill="hold"/>
                                        <p:tgtEl>
                                          <p:spTgt spid="143398">
                                            <p:txEl>
                                              <p:pRg st="0" end="0"/>
                                            </p:txEl>
                                          </p:spTgt>
                                        </p:tgtEl>
                                        <p:attrNameLst>
                                          <p:attrName>ppt_w</p:attrName>
                                        </p:attrNameLst>
                                      </p:cBhvr>
                                      <p:tavLst>
                                        <p:tav tm="0">
                                          <p:val>
                                            <p:fltVal val="0"/>
                                          </p:val>
                                        </p:tav>
                                        <p:tav tm="100000">
                                          <p:val>
                                            <p:strVal val="#ppt_w"/>
                                          </p:val>
                                        </p:tav>
                                      </p:tavLst>
                                    </p:anim>
                                    <p:anim calcmode="lin" valueType="num">
                                      <p:cBhvr>
                                        <p:cTn id="125" dur="500" fill="hold"/>
                                        <p:tgtEl>
                                          <p:spTgt spid="1433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7" presetClass="entr" presetSubtype="0" fill="hold" nodeType="clickEffect">
                                  <p:stCondLst>
                                    <p:cond delay="0"/>
                                  </p:stCondLst>
                                  <p:childTnLst>
                                    <p:set>
                                      <p:cBhvr>
                                        <p:cTn id="129" dur="1" fill="hold">
                                          <p:stCondLst>
                                            <p:cond delay="0"/>
                                          </p:stCondLst>
                                        </p:cTn>
                                        <p:tgtEl>
                                          <p:spTgt spid="143384"/>
                                        </p:tgtEl>
                                        <p:attrNameLst>
                                          <p:attrName>style.visibility</p:attrName>
                                        </p:attrNameLst>
                                      </p:cBhvr>
                                      <p:to>
                                        <p:strVal val="visible"/>
                                      </p:to>
                                    </p:set>
                                    <p:animEffect transition="in" filter="fade">
                                      <p:cBhvr>
                                        <p:cTn id="130" dur="1000"/>
                                        <p:tgtEl>
                                          <p:spTgt spid="143384"/>
                                        </p:tgtEl>
                                      </p:cBhvr>
                                    </p:animEffect>
                                    <p:anim calcmode="lin" valueType="num">
                                      <p:cBhvr>
                                        <p:cTn id="131" dur="1000" fill="hold"/>
                                        <p:tgtEl>
                                          <p:spTgt spid="143384"/>
                                        </p:tgtEl>
                                        <p:attrNameLst>
                                          <p:attrName>ppt_x</p:attrName>
                                        </p:attrNameLst>
                                      </p:cBhvr>
                                      <p:tavLst>
                                        <p:tav tm="0">
                                          <p:val>
                                            <p:strVal val="#ppt_x"/>
                                          </p:val>
                                        </p:tav>
                                        <p:tav tm="100000">
                                          <p:val>
                                            <p:strVal val="#ppt_x"/>
                                          </p:val>
                                        </p:tav>
                                      </p:tavLst>
                                    </p:anim>
                                    <p:anim calcmode="lin" valueType="num">
                                      <p:cBhvr>
                                        <p:cTn id="132" dur="900" decel="100000" fill="hold"/>
                                        <p:tgtEl>
                                          <p:spTgt spid="143384"/>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143384"/>
                                        </p:tgtEl>
                                        <p:attrNameLst>
                                          <p:attrName>ppt_y</p:attrName>
                                        </p:attrNameLst>
                                      </p:cBhvr>
                                      <p:tavLst>
                                        <p:tav tm="0">
                                          <p:val>
                                            <p:strVal val="#ppt_y-.03"/>
                                          </p:val>
                                        </p:tav>
                                        <p:tav tm="100000">
                                          <p:val>
                                            <p:strVal val="#ppt_y"/>
                                          </p:val>
                                        </p:tav>
                                      </p:tavLst>
                                    </p:anim>
                                  </p:childTnLst>
                                </p:cTn>
                              </p:par>
                            </p:childTnLst>
                          </p:cTn>
                        </p:par>
                        <p:par>
                          <p:cTn id="134" fill="hold" nodeType="afterGroup">
                            <p:stCondLst>
                              <p:cond delay="1000"/>
                            </p:stCondLst>
                            <p:childTnLst>
                              <p:par>
                                <p:cTn id="135" presetID="23" presetClass="entr" presetSubtype="16" fill="hold" grpId="0" nodeType="afterEffect">
                                  <p:stCondLst>
                                    <p:cond delay="0"/>
                                  </p:stCondLst>
                                  <p:childTnLst>
                                    <p:set>
                                      <p:cBhvr>
                                        <p:cTn id="136" dur="1" fill="hold">
                                          <p:stCondLst>
                                            <p:cond delay="0"/>
                                          </p:stCondLst>
                                        </p:cTn>
                                        <p:tgtEl>
                                          <p:spTgt spid="143399"/>
                                        </p:tgtEl>
                                        <p:attrNameLst>
                                          <p:attrName>style.visibility</p:attrName>
                                        </p:attrNameLst>
                                      </p:cBhvr>
                                      <p:to>
                                        <p:strVal val="visible"/>
                                      </p:to>
                                    </p:set>
                                    <p:anim calcmode="lin" valueType="num">
                                      <p:cBhvr>
                                        <p:cTn id="137" dur="500" fill="hold"/>
                                        <p:tgtEl>
                                          <p:spTgt spid="143399"/>
                                        </p:tgtEl>
                                        <p:attrNameLst>
                                          <p:attrName>ppt_w</p:attrName>
                                        </p:attrNameLst>
                                      </p:cBhvr>
                                      <p:tavLst>
                                        <p:tav tm="0">
                                          <p:val>
                                            <p:fltVal val="0"/>
                                          </p:val>
                                        </p:tav>
                                        <p:tav tm="100000">
                                          <p:val>
                                            <p:strVal val="#ppt_w"/>
                                          </p:val>
                                        </p:tav>
                                      </p:tavLst>
                                    </p:anim>
                                    <p:anim calcmode="lin" valueType="num">
                                      <p:cBhvr>
                                        <p:cTn id="138" dur="500" fill="hold"/>
                                        <p:tgtEl>
                                          <p:spTgt spid="143399"/>
                                        </p:tgtEl>
                                        <p:attrNameLst>
                                          <p:attrName>ppt_h</p:attrName>
                                        </p:attrNameLst>
                                      </p:cBhvr>
                                      <p:tavLst>
                                        <p:tav tm="0">
                                          <p:val>
                                            <p:fltVal val="0"/>
                                          </p:val>
                                        </p:tav>
                                        <p:tav tm="100000">
                                          <p:val>
                                            <p:strVal val="#ppt_h"/>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7" presetClass="entr" presetSubtype="0" fill="hold" nodeType="clickEffect">
                                  <p:stCondLst>
                                    <p:cond delay="0"/>
                                  </p:stCondLst>
                                  <p:childTnLst>
                                    <p:set>
                                      <p:cBhvr>
                                        <p:cTn id="142" dur="1" fill="hold">
                                          <p:stCondLst>
                                            <p:cond delay="0"/>
                                          </p:stCondLst>
                                        </p:cTn>
                                        <p:tgtEl>
                                          <p:spTgt spid="143385"/>
                                        </p:tgtEl>
                                        <p:attrNameLst>
                                          <p:attrName>style.visibility</p:attrName>
                                        </p:attrNameLst>
                                      </p:cBhvr>
                                      <p:to>
                                        <p:strVal val="visible"/>
                                      </p:to>
                                    </p:set>
                                    <p:animEffect transition="in" filter="fade">
                                      <p:cBhvr>
                                        <p:cTn id="143" dur="1000"/>
                                        <p:tgtEl>
                                          <p:spTgt spid="143385"/>
                                        </p:tgtEl>
                                      </p:cBhvr>
                                    </p:animEffect>
                                    <p:anim calcmode="lin" valueType="num">
                                      <p:cBhvr>
                                        <p:cTn id="144" dur="1000" fill="hold"/>
                                        <p:tgtEl>
                                          <p:spTgt spid="143385"/>
                                        </p:tgtEl>
                                        <p:attrNameLst>
                                          <p:attrName>ppt_x</p:attrName>
                                        </p:attrNameLst>
                                      </p:cBhvr>
                                      <p:tavLst>
                                        <p:tav tm="0">
                                          <p:val>
                                            <p:strVal val="#ppt_x"/>
                                          </p:val>
                                        </p:tav>
                                        <p:tav tm="100000">
                                          <p:val>
                                            <p:strVal val="#ppt_x"/>
                                          </p:val>
                                        </p:tav>
                                      </p:tavLst>
                                    </p:anim>
                                    <p:anim calcmode="lin" valueType="num">
                                      <p:cBhvr>
                                        <p:cTn id="145" dur="900" decel="100000" fill="hold"/>
                                        <p:tgtEl>
                                          <p:spTgt spid="143385"/>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43385"/>
                                        </p:tgtEl>
                                        <p:attrNameLst>
                                          <p:attrName>ppt_y</p:attrName>
                                        </p:attrNameLst>
                                      </p:cBhvr>
                                      <p:tavLst>
                                        <p:tav tm="0">
                                          <p:val>
                                            <p:strVal val="#ppt_y-.03"/>
                                          </p:val>
                                        </p:tav>
                                        <p:tav tm="100000">
                                          <p:val>
                                            <p:strVal val="#ppt_y"/>
                                          </p:val>
                                        </p:tav>
                                      </p:tavLst>
                                    </p:anim>
                                  </p:childTnLst>
                                </p:cTn>
                              </p:par>
                            </p:childTnLst>
                          </p:cTn>
                        </p:par>
                        <p:par>
                          <p:cTn id="147" fill="hold" nodeType="afterGroup">
                            <p:stCondLst>
                              <p:cond delay="1000"/>
                            </p:stCondLst>
                            <p:childTnLst>
                              <p:par>
                                <p:cTn id="148" presetID="23" presetClass="entr" presetSubtype="16" fill="hold" grpId="0" nodeType="afterEffect">
                                  <p:stCondLst>
                                    <p:cond delay="0"/>
                                  </p:stCondLst>
                                  <p:childTnLst>
                                    <p:set>
                                      <p:cBhvr>
                                        <p:cTn id="149" dur="1" fill="hold">
                                          <p:stCondLst>
                                            <p:cond delay="0"/>
                                          </p:stCondLst>
                                        </p:cTn>
                                        <p:tgtEl>
                                          <p:spTgt spid="143402"/>
                                        </p:tgtEl>
                                        <p:attrNameLst>
                                          <p:attrName>style.visibility</p:attrName>
                                        </p:attrNameLst>
                                      </p:cBhvr>
                                      <p:to>
                                        <p:strVal val="visible"/>
                                      </p:to>
                                    </p:set>
                                    <p:anim calcmode="lin" valueType="num">
                                      <p:cBhvr>
                                        <p:cTn id="150" dur="500" fill="hold"/>
                                        <p:tgtEl>
                                          <p:spTgt spid="143402"/>
                                        </p:tgtEl>
                                        <p:attrNameLst>
                                          <p:attrName>ppt_w</p:attrName>
                                        </p:attrNameLst>
                                      </p:cBhvr>
                                      <p:tavLst>
                                        <p:tav tm="0">
                                          <p:val>
                                            <p:fltVal val="0"/>
                                          </p:val>
                                        </p:tav>
                                        <p:tav tm="100000">
                                          <p:val>
                                            <p:strVal val="#ppt_w"/>
                                          </p:val>
                                        </p:tav>
                                      </p:tavLst>
                                    </p:anim>
                                    <p:anim calcmode="lin" valueType="num">
                                      <p:cBhvr>
                                        <p:cTn id="151" dur="500" fill="hold"/>
                                        <p:tgtEl>
                                          <p:spTgt spid="143402"/>
                                        </p:tgtEl>
                                        <p:attrNameLst>
                                          <p:attrName>ppt_h</p:attrName>
                                        </p:attrNameLst>
                                      </p:cBhvr>
                                      <p:tavLst>
                                        <p:tav tm="0">
                                          <p:val>
                                            <p:fltVal val="0"/>
                                          </p:val>
                                        </p:tav>
                                        <p:tav tm="100000">
                                          <p:val>
                                            <p:strVal val="#ppt_h"/>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7" presetClass="entr" presetSubtype="10" fill="hold" nodeType="clickEffect">
                                  <p:stCondLst>
                                    <p:cond delay="0"/>
                                  </p:stCondLst>
                                  <p:childTnLst>
                                    <p:set>
                                      <p:cBhvr>
                                        <p:cTn id="155" dur="1" fill="hold">
                                          <p:stCondLst>
                                            <p:cond delay="0"/>
                                          </p:stCondLst>
                                        </p:cTn>
                                        <p:tgtEl>
                                          <p:spTgt spid="143391"/>
                                        </p:tgtEl>
                                        <p:attrNameLst>
                                          <p:attrName>style.visibility</p:attrName>
                                        </p:attrNameLst>
                                      </p:cBhvr>
                                      <p:to>
                                        <p:strVal val="visible"/>
                                      </p:to>
                                    </p:set>
                                    <p:anim calcmode="lin" valueType="num">
                                      <p:cBhvr>
                                        <p:cTn id="156" dur="500" fill="hold"/>
                                        <p:tgtEl>
                                          <p:spTgt spid="143391"/>
                                        </p:tgtEl>
                                        <p:attrNameLst>
                                          <p:attrName>ppt_w</p:attrName>
                                        </p:attrNameLst>
                                      </p:cBhvr>
                                      <p:tavLst>
                                        <p:tav tm="0">
                                          <p:val>
                                            <p:fltVal val="0"/>
                                          </p:val>
                                        </p:tav>
                                        <p:tav tm="100000">
                                          <p:val>
                                            <p:strVal val="#ppt_w"/>
                                          </p:val>
                                        </p:tav>
                                      </p:tavLst>
                                    </p:anim>
                                    <p:anim calcmode="lin" valueType="num">
                                      <p:cBhvr>
                                        <p:cTn id="157" dur="500" fill="hold"/>
                                        <p:tgtEl>
                                          <p:spTgt spid="143391"/>
                                        </p:tgtEl>
                                        <p:attrNameLst>
                                          <p:attrName>ppt_h</p:attrName>
                                        </p:attrNameLst>
                                      </p:cBhvr>
                                      <p:tavLst>
                                        <p:tav tm="0">
                                          <p:val>
                                            <p:strVal val="#ppt_h"/>
                                          </p:val>
                                        </p:tav>
                                        <p:tav tm="100000">
                                          <p:val>
                                            <p:strVal val="#ppt_h"/>
                                          </p:val>
                                        </p:tav>
                                      </p:tavLst>
                                    </p:anim>
                                  </p:childTnLst>
                                </p:cTn>
                              </p:par>
                            </p:childTnLst>
                          </p:cTn>
                        </p:par>
                        <p:par>
                          <p:cTn id="158" fill="hold" nodeType="afterGroup">
                            <p:stCondLst>
                              <p:cond delay="500"/>
                            </p:stCondLst>
                            <p:childTnLst>
                              <p:par>
                                <p:cTn id="159" presetID="17" presetClass="entr" presetSubtype="10" fill="hold" nodeType="afterEffect">
                                  <p:stCondLst>
                                    <p:cond delay="0"/>
                                  </p:stCondLst>
                                  <p:childTnLst>
                                    <p:set>
                                      <p:cBhvr>
                                        <p:cTn id="160" dur="1" fill="hold">
                                          <p:stCondLst>
                                            <p:cond delay="0"/>
                                          </p:stCondLst>
                                        </p:cTn>
                                        <p:tgtEl>
                                          <p:spTgt spid="143390"/>
                                        </p:tgtEl>
                                        <p:attrNameLst>
                                          <p:attrName>style.visibility</p:attrName>
                                        </p:attrNameLst>
                                      </p:cBhvr>
                                      <p:to>
                                        <p:strVal val="visible"/>
                                      </p:to>
                                    </p:set>
                                    <p:anim calcmode="lin" valueType="num">
                                      <p:cBhvr>
                                        <p:cTn id="161" dur="500" fill="hold"/>
                                        <p:tgtEl>
                                          <p:spTgt spid="143390"/>
                                        </p:tgtEl>
                                        <p:attrNameLst>
                                          <p:attrName>ppt_w</p:attrName>
                                        </p:attrNameLst>
                                      </p:cBhvr>
                                      <p:tavLst>
                                        <p:tav tm="0">
                                          <p:val>
                                            <p:fltVal val="0"/>
                                          </p:val>
                                        </p:tav>
                                        <p:tav tm="100000">
                                          <p:val>
                                            <p:strVal val="#ppt_w"/>
                                          </p:val>
                                        </p:tav>
                                      </p:tavLst>
                                    </p:anim>
                                    <p:anim calcmode="lin" valueType="num">
                                      <p:cBhvr>
                                        <p:cTn id="162" dur="500" fill="hold"/>
                                        <p:tgtEl>
                                          <p:spTgt spid="143390"/>
                                        </p:tgtEl>
                                        <p:attrNameLst>
                                          <p:attrName>ppt_h</p:attrName>
                                        </p:attrNameLst>
                                      </p:cBhvr>
                                      <p:tavLst>
                                        <p:tav tm="0">
                                          <p:val>
                                            <p:strVal val="#ppt_h"/>
                                          </p:val>
                                        </p:tav>
                                        <p:tav tm="100000">
                                          <p:val>
                                            <p:strVal val="#ppt_h"/>
                                          </p:val>
                                        </p:tav>
                                      </p:tavLst>
                                    </p:anim>
                                  </p:childTnLst>
                                </p:cTn>
                              </p:par>
                            </p:childTnLst>
                          </p:cTn>
                        </p:par>
                        <p:par>
                          <p:cTn id="163" fill="hold" nodeType="afterGroup">
                            <p:stCondLst>
                              <p:cond delay="1000"/>
                            </p:stCondLst>
                            <p:childTnLst>
                              <p:par>
                                <p:cTn id="164" presetID="23" presetClass="entr" presetSubtype="16" fill="hold" grpId="0" nodeType="afterEffect">
                                  <p:stCondLst>
                                    <p:cond delay="0"/>
                                  </p:stCondLst>
                                  <p:childTnLst>
                                    <p:set>
                                      <p:cBhvr>
                                        <p:cTn id="165" dur="1" fill="hold">
                                          <p:stCondLst>
                                            <p:cond delay="0"/>
                                          </p:stCondLst>
                                        </p:cTn>
                                        <p:tgtEl>
                                          <p:spTgt spid="143404"/>
                                        </p:tgtEl>
                                        <p:attrNameLst>
                                          <p:attrName>style.visibility</p:attrName>
                                        </p:attrNameLst>
                                      </p:cBhvr>
                                      <p:to>
                                        <p:strVal val="visible"/>
                                      </p:to>
                                    </p:set>
                                    <p:anim calcmode="lin" valueType="num">
                                      <p:cBhvr>
                                        <p:cTn id="166" dur="500" fill="hold"/>
                                        <p:tgtEl>
                                          <p:spTgt spid="143404"/>
                                        </p:tgtEl>
                                        <p:attrNameLst>
                                          <p:attrName>ppt_w</p:attrName>
                                        </p:attrNameLst>
                                      </p:cBhvr>
                                      <p:tavLst>
                                        <p:tav tm="0">
                                          <p:val>
                                            <p:fltVal val="0"/>
                                          </p:val>
                                        </p:tav>
                                        <p:tav tm="100000">
                                          <p:val>
                                            <p:strVal val="#ppt_w"/>
                                          </p:val>
                                        </p:tav>
                                      </p:tavLst>
                                    </p:anim>
                                    <p:anim calcmode="lin" valueType="num">
                                      <p:cBhvr>
                                        <p:cTn id="167" dur="500" fill="hold"/>
                                        <p:tgtEl>
                                          <p:spTgt spid="143404"/>
                                        </p:tgtEl>
                                        <p:attrNameLst>
                                          <p:attrName>ppt_h</p:attrName>
                                        </p:attrNameLst>
                                      </p:cBhvr>
                                      <p:tavLst>
                                        <p:tav tm="0">
                                          <p:val>
                                            <p:fltVal val="0"/>
                                          </p:val>
                                        </p:tav>
                                        <p:tav tm="100000">
                                          <p:val>
                                            <p:strVal val="#ppt_h"/>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3" presetClass="entr" presetSubtype="16" fill="hold" grpId="0" nodeType="clickEffect">
                                  <p:stCondLst>
                                    <p:cond delay="0"/>
                                  </p:stCondLst>
                                  <p:childTnLst>
                                    <p:set>
                                      <p:cBhvr>
                                        <p:cTn id="171" dur="1" fill="hold">
                                          <p:stCondLst>
                                            <p:cond delay="0"/>
                                          </p:stCondLst>
                                        </p:cTn>
                                        <p:tgtEl>
                                          <p:spTgt spid="143396"/>
                                        </p:tgtEl>
                                        <p:attrNameLst>
                                          <p:attrName>style.visibility</p:attrName>
                                        </p:attrNameLst>
                                      </p:cBhvr>
                                      <p:to>
                                        <p:strVal val="visible"/>
                                      </p:to>
                                    </p:set>
                                    <p:anim calcmode="lin" valueType="num">
                                      <p:cBhvr>
                                        <p:cTn id="172" dur="500" fill="hold"/>
                                        <p:tgtEl>
                                          <p:spTgt spid="143396"/>
                                        </p:tgtEl>
                                        <p:attrNameLst>
                                          <p:attrName>ppt_w</p:attrName>
                                        </p:attrNameLst>
                                      </p:cBhvr>
                                      <p:tavLst>
                                        <p:tav tm="0">
                                          <p:val>
                                            <p:fltVal val="0"/>
                                          </p:val>
                                        </p:tav>
                                        <p:tav tm="100000">
                                          <p:val>
                                            <p:strVal val="#ppt_w"/>
                                          </p:val>
                                        </p:tav>
                                      </p:tavLst>
                                    </p:anim>
                                    <p:anim calcmode="lin" valueType="num">
                                      <p:cBhvr>
                                        <p:cTn id="173" dur="500" fill="hold"/>
                                        <p:tgtEl>
                                          <p:spTgt spid="143396"/>
                                        </p:tgtEl>
                                        <p:attrNameLst>
                                          <p:attrName>ppt_h</p:attrName>
                                        </p:attrNameLst>
                                      </p:cBhvr>
                                      <p:tavLst>
                                        <p:tav tm="0">
                                          <p:val>
                                            <p:fltVal val="0"/>
                                          </p:val>
                                        </p:tav>
                                        <p:tav tm="100000">
                                          <p:val>
                                            <p:strVal val="#ppt_h"/>
                                          </p:val>
                                        </p:tav>
                                      </p:tavLst>
                                    </p:anim>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7" presetClass="entr" presetSubtype="10" fill="hold" nodeType="clickEffect">
                                  <p:stCondLst>
                                    <p:cond delay="0"/>
                                  </p:stCondLst>
                                  <p:childTnLst>
                                    <p:set>
                                      <p:cBhvr>
                                        <p:cTn id="177" dur="1" fill="hold">
                                          <p:stCondLst>
                                            <p:cond delay="0"/>
                                          </p:stCondLst>
                                        </p:cTn>
                                        <p:tgtEl>
                                          <p:spTgt spid="143386"/>
                                        </p:tgtEl>
                                        <p:attrNameLst>
                                          <p:attrName>style.visibility</p:attrName>
                                        </p:attrNameLst>
                                      </p:cBhvr>
                                      <p:to>
                                        <p:strVal val="visible"/>
                                      </p:to>
                                    </p:set>
                                    <p:anim calcmode="lin" valueType="num">
                                      <p:cBhvr>
                                        <p:cTn id="178" dur="500" fill="hold"/>
                                        <p:tgtEl>
                                          <p:spTgt spid="143386"/>
                                        </p:tgtEl>
                                        <p:attrNameLst>
                                          <p:attrName>ppt_w</p:attrName>
                                        </p:attrNameLst>
                                      </p:cBhvr>
                                      <p:tavLst>
                                        <p:tav tm="0">
                                          <p:val>
                                            <p:fltVal val="0"/>
                                          </p:val>
                                        </p:tav>
                                        <p:tav tm="100000">
                                          <p:val>
                                            <p:strVal val="#ppt_w"/>
                                          </p:val>
                                        </p:tav>
                                      </p:tavLst>
                                    </p:anim>
                                    <p:anim calcmode="lin" valueType="num">
                                      <p:cBhvr>
                                        <p:cTn id="179" dur="500" fill="hold"/>
                                        <p:tgtEl>
                                          <p:spTgt spid="143386"/>
                                        </p:tgtEl>
                                        <p:attrNameLst>
                                          <p:attrName>ppt_h</p:attrName>
                                        </p:attrNameLst>
                                      </p:cBhvr>
                                      <p:tavLst>
                                        <p:tav tm="0">
                                          <p:val>
                                            <p:strVal val="#ppt_h"/>
                                          </p:val>
                                        </p:tav>
                                        <p:tav tm="100000">
                                          <p:val>
                                            <p:strVal val="#ppt_h"/>
                                          </p:val>
                                        </p:tav>
                                      </p:tavLst>
                                    </p:anim>
                                  </p:childTnLst>
                                </p:cTn>
                              </p:par>
                            </p:childTnLst>
                          </p:cTn>
                        </p:par>
                        <p:par>
                          <p:cTn id="180" fill="hold" nodeType="afterGroup">
                            <p:stCondLst>
                              <p:cond delay="500"/>
                            </p:stCondLst>
                            <p:childTnLst>
                              <p:par>
                                <p:cTn id="181" presetID="3" presetClass="entr" presetSubtype="10" fill="hold" nodeType="afterEffect">
                                  <p:stCondLst>
                                    <p:cond delay="0"/>
                                  </p:stCondLst>
                                  <p:childTnLst>
                                    <p:set>
                                      <p:cBhvr>
                                        <p:cTn id="182" dur="1" fill="hold">
                                          <p:stCondLst>
                                            <p:cond delay="0"/>
                                          </p:stCondLst>
                                        </p:cTn>
                                        <p:tgtEl>
                                          <p:spTgt spid="143387"/>
                                        </p:tgtEl>
                                        <p:attrNameLst>
                                          <p:attrName>style.visibility</p:attrName>
                                        </p:attrNameLst>
                                      </p:cBhvr>
                                      <p:to>
                                        <p:strVal val="visible"/>
                                      </p:to>
                                    </p:set>
                                    <p:animEffect transition="in" filter="blinds(horizontal)">
                                      <p:cBhvr>
                                        <p:cTn id="183" dur="500"/>
                                        <p:tgtEl>
                                          <p:spTgt spid="143387"/>
                                        </p:tgtEl>
                                      </p:cBhvr>
                                    </p:animEffect>
                                  </p:childTnLst>
                                </p:cTn>
                              </p:par>
                            </p:childTnLst>
                          </p:cTn>
                        </p:par>
                        <p:par>
                          <p:cTn id="184" fill="hold" nodeType="afterGroup">
                            <p:stCondLst>
                              <p:cond delay="1000"/>
                            </p:stCondLst>
                            <p:childTnLst>
                              <p:par>
                                <p:cTn id="185" presetID="23" presetClass="entr" presetSubtype="16" fill="hold" grpId="0" nodeType="afterEffect">
                                  <p:stCondLst>
                                    <p:cond delay="0"/>
                                  </p:stCondLst>
                                  <p:childTnLst>
                                    <p:set>
                                      <p:cBhvr>
                                        <p:cTn id="186" dur="1" fill="hold">
                                          <p:stCondLst>
                                            <p:cond delay="0"/>
                                          </p:stCondLst>
                                        </p:cTn>
                                        <p:tgtEl>
                                          <p:spTgt spid="143397"/>
                                        </p:tgtEl>
                                        <p:attrNameLst>
                                          <p:attrName>style.visibility</p:attrName>
                                        </p:attrNameLst>
                                      </p:cBhvr>
                                      <p:to>
                                        <p:strVal val="visible"/>
                                      </p:to>
                                    </p:set>
                                    <p:anim calcmode="lin" valueType="num">
                                      <p:cBhvr>
                                        <p:cTn id="187" dur="500" fill="hold"/>
                                        <p:tgtEl>
                                          <p:spTgt spid="143397"/>
                                        </p:tgtEl>
                                        <p:attrNameLst>
                                          <p:attrName>ppt_w</p:attrName>
                                        </p:attrNameLst>
                                      </p:cBhvr>
                                      <p:tavLst>
                                        <p:tav tm="0">
                                          <p:val>
                                            <p:fltVal val="0"/>
                                          </p:val>
                                        </p:tav>
                                        <p:tav tm="100000">
                                          <p:val>
                                            <p:strVal val="#ppt_w"/>
                                          </p:val>
                                        </p:tav>
                                      </p:tavLst>
                                    </p:anim>
                                    <p:anim calcmode="lin" valueType="num">
                                      <p:cBhvr>
                                        <p:cTn id="188" dur="500" fill="hold"/>
                                        <p:tgtEl>
                                          <p:spTgt spid="143397"/>
                                        </p:tgtEl>
                                        <p:attrNameLst>
                                          <p:attrName>ppt_h</p:attrName>
                                        </p:attrNameLst>
                                      </p:cBhvr>
                                      <p:tavLst>
                                        <p:tav tm="0">
                                          <p:val>
                                            <p:fltVal val="0"/>
                                          </p:val>
                                        </p:tav>
                                        <p:tav tm="100000">
                                          <p:val>
                                            <p:strVal val="#ppt_h"/>
                                          </p:val>
                                        </p:tav>
                                      </p:tavLst>
                                    </p:anim>
                                  </p:childTnLst>
                                </p:cTn>
                              </p:par>
                            </p:childTnLst>
                          </p:cTn>
                        </p:par>
                      </p:childTnLst>
                    </p:cTn>
                  </p:par>
                  <p:par>
                    <p:cTn id="189" fill="hold" nodeType="clickPar">
                      <p:stCondLst>
                        <p:cond delay="indefinite"/>
                      </p:stCondLst>
                      <p:childTnLst>
                        <p:par>
                          <p:cTn id="190" fill="hold" nodeType="withGroup">
                            <p:stCondLst>
                              <p:cond delay="0"/>
                            </p:stCondLst>
                            <p:childTnLst>
                              <p:par>
                                <p:cTn id="191" presetID="17" presetClass="entr" presetSubtype="10" fill="hold" nodeType="clickEffect">
                                  <p:stCondLst>
                                    <p:cond delay="0"/>
                                  </p:stCondLst>
                                  <p:childTnLst>
                                    <p:set>
                                      <p:cBhvr>
                                        <p:cTn id="192" dur="1" fill="hold">
                                          <p:stCondLst>
                                            <p:cond delay="0"/>
                                          </p:stCondLst>
                                        </p:cTn>
                                        <p:tgtEl>
                                          <p:spTgt spid="143388"/>
                                        </p:tgtEl>
                                        <p:attrNameLst>
                                          <p:attrName>style.visibility</p:attrName>
                                        </p:attrNameLst>
                                      </p:cBhvr>
                                      <p:to>
                                        <p:strVal val="visible"/>
                                      </p:to>
                                    </p:set>
                                    <p:anim calcmode="lin" valueType="num">
                                      <p:cBhvr>
                                        <p:cTn id="193" dur="500" fill="hold"/>
                                        <p:tgtEl>
                                          <p:spTgt spid="143388"/>
                                        </p:tgtEl>
                                        <p:attrNameLst>
                                          <p:attrName>ppt_w</p:attrName>
                                        </p:attrNameLst>
                                      </p:cBhvr>
                                      <p:tavLst>
                                        <p:tav tm="0">
                                          <p:val>
                                            <p:fltVal val="0"/>
                                          </p:val>
                                        </p:tav>
                                        <p:tav tm="100000">
                                          <p:val>
                                            <p:strVal val="#ppt_w"/>
                                          </p:val>
                                        </p:tav>
                                      </p:tavLst>
                                    </p:anim>
                                    <p:anim calcmode="lin" valueType="num">
                                      <p:cBhvr>
                                        <p:cTn id="194" dur="500" fill="hold"/>
                                        <p:tgtEl>
                                          <p:spTgt spid="143388"/>
                                        </p:tgtEl>
                                        <p:attrNameLst>
                                          <p:attrName>ppt_h</p:attrName>
                                        </p:attrNameLst>
                                      </p:cBhvr>
                                      <p:tavLst>
                                        <p:tav tm="0">
                                          <p:val>
                                            <p:strVal val="#ppt_h"/>
                                          </p:val>
                                        </p:tav>
                                        <p:tav tm="100000">
                                          <p:val>
                                            <p:strVal val="#ppt_h"/>
                                          </p:val>
                                        </p:tav>
                                      </p:tavLst>
                                    </p:anim>
                                  </p:childTnLst>
                                </p:cTn>
                              </p:par>
                            </p:childTnLst>
                          </p:cTn>
                        </p:par>
                        <p:par>
                          <p:cTn id="195" fill="hold" nodeType="afterGroup">
                            <p:stCondLst>
                              <p:cond delay="500"/>
                            </p:stCondLst>
                            <p:childTnLst>
                              <p:par>
                                <p:cTn id="196" presetID="23" presetClass="entr" presetSubtype="16" fill="hold" grpId="0" nodeType="afterEffect">
                                  <p:stCondLst>
                                    <p:cond delay="0"/>
                                  </p:stCondLst>
                                  <p:childTnLst>
                                    <p:set>
                                      <p:cBhvr>
                                        <p:cTn id="197" dur="1" fill="hold">
                                          <p:stCondLst>
                                            <p:cond delay="0"/>
                                          </p:stCondLst>
                                        </p:cTn>
                                        <p:tgtEl>
                                          <p:spTgt spid="143400"/>
                                        </p:tgtEl>
                                        <p:attrNameLst>
                                          <p:attrName>style.visibility</p:attrName>
                                        </p:attrNameLst>
                                      </p:cBhvr>
                                      <p:to>
                                        <p:strVal val="visible"/>
                                      </p:to>
                                    </p:set>
                                    <p:anim calcmode="lin" valueType="num">
                                      <p:cBhvr>
                                        <p:cTn id="198" dur="500" fill="hold"/>
                                        <p:tgtEl>
                                          <p:spTgt spid="143400"/>
                                        </p:tgtEl>
                                        <p:attrNameLst>
                                          <p:attrName>ppt_w</p:attrName>
                                        </p:attrNameLst>
                                      </p:cBhvr>
                                      <p:tavLst>
                                        <p:tav tm="0">
                                          <p:val>
                                            <p:fltVal val="0"/>
                                          </p:val>
                                        </p:tav>
                                        <p:tav tm="100000">
                                          <p:val>
                                            <p:strVal val="#ppt_w"/>
                                          </p:val>
                                        </p:tav>
                                      </p:tavLst>
                                    </p:anim>
                                    <p:anim calcmode="lin" valueType="num">
                                      <p:cBhvr>
                                        <p:cTn id="199" dur="500" fill="hold"/>
                                        <p:tgtEl>
                                          <p:spTgt spid="143400"/>
                                        </p:tgtEl>
                                        <p:attrNameLst>
                                          <p:attrName>ppt_h</p:attrName>
                                        </p:attrNameLst>
                                      </p:cBhvr>
                                      <p:tavLst>
                                        <p:tav tm="0">
                                          <p:val>
                                            <p:fltVal val="0"/>
                                          </p:val>
                                        </p:tav>
                                        <p:tav tm="100000">
                                          <p:val>
                                            <p:strVal val="#ppt_h"/>
                                          </p:val>
                                        </p:tav>
                                      </p:tavLst>
                                    </p:anim>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6" presetClass="entr" presetSubtype="0" fill="hold" nodeType="clickEffect">
                                  <p:stCondLst>
                                    <p:cond delay="0"/>
                                  </p:stCondLst>
                                  <p:childTnLst>
                                    <p:set>
                                      <p:cBhvr>
                                        <p:cTn id="203" dur="1" fill="hold">
                                          <p:stCondLst>
                                            <p:cond delay="0"/>
                                          </p:stCondLst>
                                        </p:cTn>
                                        <p:tgtEl>
                                          <p:spTgt spid="143389"/>
                                        </p:tgtEl>
                                        <p:attrNameLst>
                                          <p:attrName>style.visibility</p:attrName>
                                        </p:attrNameLst>
                                      </p:cBhvr>
                                      <p:to>
                                        <p:strVal val="visible"/>
                                      </p:to>
                                    </p:set>
                                    <p:animEffect transition="in" filter="wipe(down)">
                                      <p:cBhvr>
                                        <p:cTn id="204" dur="580">
                                          <p:stCondLst>
                                            <p:cond delay="0"/>
                                          </p:stCondLst>
                                        </p:cTn>
                                        <p:tgtEl>
                                          <p:spTgt spid="143389"/>
                                        </p:tgtEl>
                                      </p:cBhvr>
                                    </p:animEffect>
                                    <p:anim calcmode="lin" valueType="num">
                                      <p:cBhvr>
                                        <p:cTn id="205" dur="1822" tmFilter="0,0; 0.14,0.36; 0.43,0.73; 0.71,0.91; 1.0,1.0">
                                          <p:stCondLst>
                                            <p:cond delay="0"/>
                                          </p:stCondLst>
                                        </p:cTn>
                                        <p:tgtEl>
                                          <p:spTgt spid="143389"/>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143389"/>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143389"/>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143389"/>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143389"/>
                                        </p:tgtEl>
                                        <p:attrNameLst>
                                          <p:attrName>ppt_y</p:attrName>
                                        </p:attrNameLst>
                                      </p:cBhvr>
                                      <p:tavLst>
                                        <p:tav tm="0" fmla="#ppt_y-sin(pi*$)/81">
                                          <p:val>
                                            <p:fltVal val="0"/>
                                          </p:val>
                                        </p:tav>
                                        <p:tav tm="100000">
                                          <p:val>
                                            <p:fltVal val="1"/>
                                          </p:val>
                                        </p:tav>
                                      </p:tavLst>
                                    </p:anim>
                                    <p:animScale>
                                      <p:cBhvr>
                                        <p:cTn id="210" dur="26">
                                          <p:stCondLst>
                                            <p:cond delay="650"/>
                                          </p:stCondLst>
                                        </p:cTn>
                                        <p:tgtEl>
                                          <p:spTgt spid="143389"/>
                                        </p:tgtEl>
                                      </p:cBhvr>
                                      <p:to x="100000" y="60000"/>
                                    </p:animScale>
                                    <p:animScale>
                                      <p:cBhvr>
                                        <p:cTn id="211" dur="166" decel="50000">
                                          <p:stCondLst>
                                            <p:cond delay="676"/>
                                          </p:stCondLst>
                                        </p:cTn>
                                        <p:tgtEl>
                                          <p:spTgt spid="143389"/>
                                        </p:tgtEl>
                                      </p:cBhvr>
                                      <p:to x="100000" y="100000"/>
                                    </p:animScale>
                                    <p:animScale>
                                      <p:cBhvr>
                                        <p:cTn id="212" dur="26">
                                          <p:stCondLst>
                                            <p:cond delay="1312"/>
                                          </p:stCondLst>
                                        </p:cTn>
                                        <p:tgtEl>
                                          <p:spTgt spid="143389"/>
                                        </p:tgtEl>
                                      </p:cBhvr>
                                      <p:to x="100000" y="80000"/>
                                    </p:animScale>
                                    <p:animScale>
                                      <p:cBhvr>
                                        <p:cTn id="213" dur="166" decel="50000">
                                          <p:stCondLst>
                                            <p:cond delay="1338"/>
                                          </p:stCondLst>
                                        </p:cTn>
                                        <p:tgtEl>
                                          <p:spTgt spid="143389"/>
                                        </p:tgtEl>
                                      </p:cBhvr>
                                      <p:to x="100000" y="100000"/>
                                    </p:animScale>
                                    <p:animScale>
                                      <p:cBhvr>
                                        <p:cTn id="214" dur="26">
                                          <p:stCondLst>
                                            <p:cond delay="1642"/>
                                          </p:stCondLst>
                                        </p:cTn>
                                        <p:tgtEl>
                                          <p:spTgt spid="143389"/>
                                        </p:tgtEl>
                                      </p:cBhvr>
                                      <p:to x="100000" y="90000"/>
                                    </p:animScale>
                                    <p:animScale>
                                      <p:cBhvr>
                                        <p:cTn id="215" dur="166" decel="50000">
                                          <p:stCondLst>
                                            <p:cond delay="1668"/>
                                          </p:stCondLst>
                                        </p:cTn>
                                        <p:tgtEl>
                                          <p:spTgt spid="143389"/>
                                        </p:tgtEl>
                                      </p:cBhvr>
                                      <p:to x="100000" y="100000"/>
                                    </p:animScale>
                                    <p:animScale>
                                      <p:cBhvr>
                                        <p:cTn id="216" dur="26">
                                          <p:stCondLst>
                                            <p:cond delay="1808"/>
                                          </p:stCondLst>
                                        </p:cTn>
                                        <p:tgtEl>
                                          <p:spTgt spid="143389"/>
                                        </p:tgtEl>
                                      </p:cBhvr>
                                      <p:to x="100000" y="95000"/>
                                    </p:animScale>
                                    <p:animScale>
                                      <p:cBhvr>
                                        <p:cTn id="217" dur="166" decel="50000">
                                          <p:stCondLst>
                                            <p:cond delay="1834"/>
                                          </p:stCondLst>
                                        </p:cTn>
                                        <p:tgtEl>
                                          <p:spTgt spid="143389"/>
                                        </p:tgtEl>
                                      </p:cBhvr>
                                      <p:to x="100000" y="100000"/>
                                    </p:animScale>
                                  </p:childTnLst>
                                </p:cTn>
                              </p:par>
                            </p:childTnLst>
                          </p:cTn>
                        </p:par>
                        <p:par>
                          <p:cTn id="218" fill="hold" nodeType="afterGroup">
                            <p:stCondLst>
                              <p:cond delay="2000"/>
                            </p:stCondLst>
                            <p:childTnLst>
                              <p:par>
                                <p:cTn id="219" presetID="23" presetClass="entr" presetSubtype="16" fill="hold" grpId="0" nodeType="afterEffect">
                                  <p:stCondLst>
                                    <p:cond delay="0"/>
                                  </p:stCondLst>
                                  <p:childTnLst>
                                    <p:set>
                                      <p:cBhvr>
                                        <p:cTn id="220" dur="1" fill="hold">
                                          <p:stCondLst>
                                            <p:cond delay="0"/>
                                          </p:stCondLst>
                                        </p:cTn>
                                        <p:tgtEl>
                                          <p:spTgt spid="143401"/>
                                        </p:tgtEl>
                                        <p:attrNameLst>
                                          <p:attrName>style.visibility</p:attrName>
                                        </p:attrNameLst>
                                      </p:cBhvr>
                                      <p:to>
                                        <p:strVal val="visible"/>
                                      </p:to>
                                    </p:set>
                                    <p:anim calcmode="lin" valueType="num">
                                      <p:cBhvr>
                                        <p:cTn id="221" dur="500" fill="hold"/>
                                        <p:tgtEl>
                                          <p:spTgt spid="143401"/>
                                        </p:tgtEl>
                                        <p:attrNameLst>
                                          <p:attrName>ppt_w</p:attrName>
                                        </p:attrNameLst>
                                      </p:cBhvr>
                                      <p:tavLst>
                                        <p:tav tm="0">
                                          <p:val>
                                            <p:fltVal val="0"/>
                                          </p:val>
                                        </p:tav>
                                        <p:tav tm="100000">
                                          <p:val>
                                            <p:strVal val="#ppt_w"/>
                                          </p:val>
                                        </p:tav>
                                      </p:tavLst>
                                    </p:anim>
                                    <p:anim calcmode="lin" valueType="num">
                                      <p:cBhvr>
                                        <p:cTn id="222" dur="500" fill="hold"/>
                                        <p:tgtEl>
                                          <p:spTgt spid="143401"/>
                                        </p:tgtEl>
                                        <p:attrNameLst>
                                          <p:attrName>ppt_h</p:attrName>
                                        </p:attrNameLst>
                                      </p:cBhvr>
                                      <p:tavLst>
                                        <p:tav tm="0">
                                          <p:val>
                                            <p:fltVal val="0"/>
                                          </p:val>
                                        </p:tav>
                                        <p:tav tm="100000">
                                          <p:val>
                                            <p:strVal val="#ppt_h"/>
                                          </p:val>
                                        </p:tav>
                                      </p:tavLst>
                                    </p:anim>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7" presetClass="entr" presetSubtype="10" fill="hold" nodeType="clickEffect">
                                  <p:stCondLst>
                                    <p:cond delay="0"/>
                                  </p:stCondLst>
                                  <p:childTnLst>
                                    <p:set>
                                      <p:cBhvr>
                                        <p:cTn id="226" dur="1" fill="hold">
                                          <p:stCondLst>
                                            <p:cond delay="0"/>
                                          </p:stCondLst>
                                        </p:cTn>
                                        <p:tgtEl>
                                          <p:spTgt spid="143393"/>
                                        </p:tgtEl>
                                        <p:attrNameLst>
                                          <p:attrName>style.visibility</p:attrName>
                                        </p:attrNameLst>
                                      </p:cBhvr>
                                      <p:to>
                                        <p:strVal val="visible"/>
                                      </p:to>
                                    </p:set>
                                    <p:anim calcmode="lin" valueType="num">
                                      <p:cBhvr>
                                        <p:cTn id="227" dur="500" fill="hold"/>
                                        <p:tgtEl>
                                          <p:spTgt spid="143393"/>
                                        </p:tgtEl>
                                        <p:attrNameLst>
                                          <p:attrName>ppt_w</p:attrName>
                                        </p:attrNameLst>
                                      </p:cBhvr>
                                      <p:tavLst>
                                        <p:tav tm="0">
                                          <p:val>
                                            <p:fltVal val="0"/>
                                          </p:val>
                                        </p:tav>
                                        <p:tav tm="100000">
                                          <p:val>
                                            <p:strVal val="#ppt_w"/>
                                          </p:val>
                                        </p:tav>
                                      </p:tavLst>
                                    </p:anim>
                                    <p:anim calcmode="lin" valueType="num">
                                      <p:cBhvr>
                                        <p:cTn id="228" dur="500" fill="hold"/>
                                        <p:tgtEl>
                                          <p:spTgt spid="143393"/>
                                        </p:tgtEl>
                                        <p:attrNameLst>
                                          <p:attrName>ppt_h</p:attrName>
                                        </p:attrNameLst>
                                      </p:cBhvr>
                                      <p:tavLst>
                                        <p:tav tm="0">
                                          <p:val>
                                            <p:strVal val="#ppt_h"/>
                                          </p:val>
                                        </p:tav>
                                        <p:tav tm="100000">
                                          <p:val>
                                            <p:strVal val="#ppt_h"/>
                                          </p:val>
                                        </p:tav>
                                      </p:tavLst>
                                    </p:anim>
                                  </p:childTnLst>
                                </p:cTn>
                              </p:par>
                            </p:childTnLst>
                          </p:cTn>
                        </p:par>
                        <p:par>
                          <p:cTn id="229" fill="hold" nodeType="afterGroup">
                            <p:stCondLst>
                              <p:cond delay="500"/>
                            </p:stCondLst>
                            <p:childTnLst>
                              <p:par>
                                <p:cTn id="230" presetID="17" presetClass="entr" presetSubtype="10" fill="hold" nodeType="afterEffect">
                                  <p:stCondLst>
                                    <p:cond delay="0"/>
                                  </p:stCondLst>
                                  <p:childTnLst>
                                    <p:set>
                                      <p:cBhvr>
                                        <p:cTn id="231" dur="1" fill="hold">
                                          <p:stCondLst>
                                            <p:cond delay="0"/>
                                          </p:stCondLst>
                                        </p:cTn>
                                        <p:tgtEl>
                                          <p:spTgt spid="143392"/>
                                        </p:tgtEl>
                                        <p:attrNameLst>
                                          <p:attrName>style.visibility</p:attrName>
                                        </p:attrNameLst>
                                      </p:cBhvr>
                                      <p:to>
                                        <p:strVal val="visible"/>
                                      </p:to>
                                    </p:set>
                                    <p:anim calcmode="lin" valueType="num">
                                      <p:cBhvr>
                                        <p:cTn id="232" dur="500" fill="hold"/>
                                        <p:tgtEl>
                                          <p:spTgt spid="143392"/>
                                        </p:tgtEl>
                                        <p:attrNameLst>
                                          <p:attrName>ppt_w</p:attrName>
                                        </p:attrNameLst>
                                      </p:cBhvr>
                                      <p:tavLst>
                                        <p:tav tm="0">
                                          <p:val>
                                            <p:fltVal val="0"/>
                                          </p:val>
                                        </p:tav>
                                        <p:tav tm="100000">
                                          <p:val>
                                            <p:strVal val="#ppt_w"/>
                                          </p:val>
                                        </p:tav>
                                      </p:tavLst>
                                    </p:anim>
                                    <p:anim calcmode="lin" valueType="num">
                                      <p:cBhvr>
                                        <p:cTn id="233" dur="500" fill="hold"/>
                                        <p:tgtEl>
                                          <p:spTgt spid="143392"/>
                                        </p:tgtEl>
                                        <p:attrNameLst>
                                          <p:attrName>ppt_h</p:attrName>
                                        </p:attrNameLst>
                                      </p:cBhvr>
                                      <p:tavLst>
                                        <p:tav tm="0">
                                          <p:val>
                                            <p:strVal val="#ppt_h"/>
                                          </p:val>
                                        </p:tav>
                                        <p:tav tm="100000">
                                          <p:val>
                                            <p:strVal val="#ppt_h"/>
                                          </p:val>
                                        </p:tav>
                                      </p:tavLst>
                                    </p:anim>
                                  </p:childTnLst>
                                </p:cTn>
                              </p:par>
                            </p:childTnLst>
                          </p:cTn>
                        </p:par>
                        <p:par>
                          <p:cTn id="234" fill="hold" nodeType="afterGroup">
                            <p:stCondLst>
                              <p:cond delay="1000"/>
                            </p:stCondLst>
                            <p:childTnLst>
                              <p:par>
                                <p:cTn id="235" presetID="23" presetClass="entr" presetSubtype="16" fill="hold" grpId="0" nodeType="afterEffect">
                                  <p:stCondLst>
                                    <p:cond delay="0"/>
                                  </p:stCondLst>
                                  <p:childTnLst>
                                    <p:set>
                                      <p:cBhvr>
                                        <p:cTn id="236" dur="1" fill="hold">
                                          <p:stCondLst>
                                            <p:cond delay="0"/>
                                          </p:stCondLst>
                                        </p:cTn>
                                        <p:tgtEl>
                                          <p:spTgt spid="143405"/>
                                        </p:tgtEl>
                                        <p:attrNameLst>
                                          <p:attrName>style.visibility</p:attrName>
                                        </p:attrNameLst>
                                      </p:cBhvr>
                                      <p:to>
                                        <p:strVal val="visible"/>
                                      </p:to>
                                    </p:set>
                                    <p:anim calcmode="lin" valueType="num">
                                      <p:cBhvr>
                                        <p:cTn id="237" dur="500" fill="hold"/>
                                        <p:tgtEl>
                                          <p:spTgt spid="143405"/>
                                        </p:tgtEl>
                                        <p:attrNameLst>
                                          <p:attrName>ppt_w</p:attrName>
                                        </p:attrNameLst>
                                      </p:cBhvr>
                                      <p:tavLst>
                                        <p:tav tm="0">
                                          <p:val>
                                            <p:fltVal val="0"/>
                                          </p:val>
                                        </p:tav>
                                        <p:tav tm="100000">
                                          <p:val>
                                            <p:strVal val="#ppt_w"/>
                                          </p:val>
                                        </p:tav>
                                      </p:tavLst>
                                    </p:anim>
                                    <p:anim calcmode="lin" valueType="num">
                                      <p:cBhvr>
                                        <p:cTn id="238" dur="500" fill="hold"/>
                                        <p:tgtEl>
                                          <p:spTgt spid="143405"/>
                                        </p:tgtEl>
                                        <p:attrNameLst>
                                          <p:attrName>ppt_h</p:attrName>
                                        </p:attrNameLst>
                                      </p:cBhvr>
                                      <p:tavLst>
                                        <p:tav tm="0">
                                          <p:val>
                                            <p:fltVal val="0"/>
                                          </p:val>
                                        </p:tav>
                                        <p:tav tm="100000">
                                          <p:val>
                                            <p:strVal val="#ppt_h"/>
                                          </p:val>
                                        </p:tav>
                                      </p:tavLst>
                                    </p:anim>
                                  </p:childTnLst>
                                </p:cTn>
                              </p:par>
                            </p:childTnLst>
                          </p:cTn>
                        </p:par>
                      </p:childTnLst>
                    </p:cTn>
                  </p:par>
                  <p:par>
                    <p:cTn id="239" fill="hold" nodeType="clickPar">
                      <p:stCondLst>
                        <p:cond delay="indefinite"/>
                      </p:stCondLst>
                      <p:childTnLst>
                        <p:par>
                          <p:cTn id="240" fill="hold" nodeType="withGroup">
                            <p:stCondLst>
                              <p:cond delay="0"/>
                            </p:stCondLst>
                            <p:childTnLst>
                              <p:par>
                                <p:cTn id="241" presetID="15" presetClass="entr" presetSubtype="0" fill="hold" nodeType="clickEffect">
                                  <p:stCondLst>
                                    <p:cond delay="0"/>
                                  </p:stCondLst>
                                  <p:childTnLst>
                                    <p:set>
                                      <p:cBhvr>
                                        <p:cTn id="242" dur="1" fill="hold">
                                          <p:stCondLst>
                                            <p:cond delay="0"/>
                                          </p:stCondLst>
                                        </p:cTn>
                                        <p:tgtEl>
                                          <p:spTgt spid="143394"/>
                                        </p:tgtEl>
                                        <p:attrNameLst>
                                          <p:attrName>style.visibility</p:attrName>
                                        </p:attrNameLst>
                                      </p:cBhvr>
                                      <p:to>
                                        <p:strVal val="visible"/>
                                      </p:to>
                                    </p:set>
                                    <p:anim calcmode="lin" valueType="num">
                                      <p:cBhvr>
                                        <p:cTn id="243" dur="1000" fill="hold"/>
                                        <p:tgtEl>
                                          <p:spTgt spid="143394"/>
                                        </p:tgtEl>
                                        <p:attrNameLst>
                                          <p:attrName>ppt_w</p:attrName>
                                        </p:attrNameLst>
                                      </p:cBhvr>
                                      <p:tavLst>
                                        <p:tav tm="0">
                                          <p:val>
                                            <p:fltVal val="0"/>
                                          </p:val>
                                        </p:tav>
                                        <p:tav tm="100000">
                                          <p:val>
                                            <p:strVal val="#ppt_w"/>
                                          </p:val>
                                        </p:tav>
                                      </p:tavLst>
                                    </p:anim>
                                    <p:anim calcmode="lin" valueType="num">
                                      <p:cBhvr>
                                        <p:cTn id="244" dur="1000" fill="hold"/>
                                        <p:tgtEl>
                                          <p:spTgt spid="143394"/>
                                        </p:tgtEl>
                                        <p:attrNameLst>
                                          <p:attrName>ppt_h</p:attrName>
                                        </p:attrNameLst>
                                      </p:cBhvr>
                                      <p:tavLst>
                                        <p:tav tm="0">
                                          <p:val>
                                            <p:fltVal val="0"/>
                                          </p:val>
                                        </p:tav>
                                        <p:tav tm="100000">
                                          <p:val>
                                            <p:strVal val="#ppt_h"/>
                                          </p:val>
                                        </p:tav>
                                      </p:tavLst>
                                    </p:anim>
                                    <p:anim calcmode="lin" valueType="num">
                                      <p:cBhvr>
                                        <p:cTn id="245" dur="1000" fill="hold"/>
                                        <p:tgtEl>
                                          <p:spTgt spid="143394"/>
                                        </p:tgtEl>
                                        <p:attrNameLst>
                                          <p:attrName>ppt_x</p:attrName>
                                        </p:attrNameLst>
                                      </p:cBhvr>
                                      <p:tavLst>
                                        <p:tav tm="0" fmla="#ppt_x+(cos(-2*pi*(1-$))*-#ppt_x-sin(-2*pi*(1-$))*(1-#ppt_y))*(1-$)">
                                          <p:val>
                                            <p:fltVal val="0"/>
                                          </p:val>
                                        </p:tav>
                                        <p:tav tm="100000">
                                          <p:val>
                                            <p:fltVal val="1"/>
                                          </p:val>
                                        </p:tav>
                                      </p:tavLst>
                                    </p:anim>
                                    <p:anim calcmode="lin" valueType="num">
                                      <p:cBhvr>
                                        <p:cTn id="246" dur="1000" fill="hold"/>
                                        <p:tgtEl>
                                          <p:spTgt spid="143394"/>
                                        </p:tgtEl>
                                        <p:attrNameLst>
                                          <p:attrName>ppt_y</p:attrName>
                                        </p:attrNameLst>
                                      </p:cBhvr>
                                      <p:tavLst>
                                        <p:tav tm="0" fmla="#ppt_y+(sin(-2*pi*(1-$))*-#ppt_x+cos(-2*pi*(1-$))*(1-#ppt_y))*(1-$)">
                                          <p:val>
                                            <p:fltVal val="0"/>
                                          </p:val>
                                        </p:tav>
                                        <p:tav tm="100000">
                                          <p:val>
                                            <p:fltVal val="1"/>
                                          </p:val>
                                        </p:tav>
                                      </p:tavLst>
                                    </p:anim>
                                  </p:childTnLst>
                                </p:cTn>
                              </p:par>
                            </p:childTnLst>
                          </p:cTn>
                        </p:par>
                        <p:par>
                          <p:cTn id="247" fill="hold" nodeType="afterGroup">
                            <p:stCondLst>
                              <p:cond delay="1000"/>
                            </p:stCondLst>
                            <p:childTnLst>
                              <p:par>
                                <p:cTn id="248" presetID="23" presetClass="entr" presetSubtype="16" fill="hold" grpId="0" nodeType="afterEffect">
                                  <p:stCondLst>
                                    <p:cond delay="0"/>
                                  </p:stCondLst>
                                  <p:childTnLst>
                                    <p:set>
                                      <p:cBhvr>
                                        <p:cTn id="249" dur="1" fill="hold">
                                          <p:stCondLst>
                                            <p:cond delay="0"/>
                                          </p:stCondLst>
                                        </p:cTn>
                                        <p:tgtEl>
                                          <p:spTgt spid="143403"/>
                                        </p:tgtEl>
                                        <p:attrNameLst>
                                          <p:attrName>style.visibility</p:attrName>
                                        </p:attrNameLst>
                                      </p:cBhvr>
                                      <p:to>
                                        <p:strVal val="visible"/>
                                      </p:to>
                                    </p:set>
                                    <p:anim calcmode="lin" valueType="num">
                                      <p:cBhvr>
                                        <p:cTn id="250" dur="500" fill="hold"/>
                                        <p:tgtEl>
                                          <p:spTgt spid="143403"/>
                                        </p:tgtEl>
                                        <p:attrNameLst>
                                          <p:attrName>ppt_w</p:attrName>
                                        </p:attrNameLst>
                                      </p:cBhvr>
                                      <p:tavLst>
                                        <p:tav tm="0">
                                          <p:val>
                                            <p:fltVal val="0"/>
                                          </p:val>
                                        </p:tav>
                                        <p:tav tm="100000">
                                          <p:val>
                                            <p:strVal val="#ppt_w"/>
                                          </p:val>
                                        </p:tav>
                                      </p:tavLst>
                                    </p:anim>
                                    <p:anim calcmode="lin" valueType="num">
                                      <p:cBhvr>
                                        <p:cTn id="251" dur="500" fill="hold"/>
                                        <p:tgtEl>
                                          <p:spTgt spid="1434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6" grpId="0"/>
      <p:bldP spid="143367" grpId="0"/>
      <p:bldP spid="143368" grpId="0"/>
      <p:bldP spid="143369" grpId="0"/>
      <p:bldP spid="143371" grpId="0"/>
      <p:bldP spid="143372" grpId="0"/>
      <p:bldP spid="143374" grpId="0"/>
      <p:bldP spid="143377" grpId="0"/>
      <p:bldP spid="143395" grpId="0"/>
      <p:bldP spid="143396" grpId="0"/>
      <p:bldP spid="143397" grpId="0"/>
      <p:bldP spid="143399" grpId="0"/>
      <p:bldP spid="143400" grpId="0"/>
      <p:bldP spid="143401" grpId="0"/>
      <p:bldP spid="143402" grpId="0"/>
      <p:bldP spid="143403" grpId="0"/>
      <p:bldP spid="143404" grpId="0"/>
      <p:bldP spid="143405"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179512" y="1345325"/>
                <a:ext cx="8280920" cy="4517760"/>
              </a:xfrm>
              <a:prstGeom prst="rect">
                <a:avLst/>
              </a:prstGeom>
            </p:spPr>
            <p:txBody>
              <a:bodyPr>
                <a:noAutofit/>
              </a:bodyPr>
              <a:lstStyle/>
              <a:p>
                <a:pPr algn="just">
                  <a:spcBef>
                    <a:spcPts val="0"/>
                  </a:spcBef>
                  <a:spcAft>
                    <a:spcPts val="1200"/>
                  </a:spcAft>
                  <a:buClr>
                    <a:schemeClr val="tx1"/>
                  </a:buClr>
                  <a:buSzPct val="120000"/>
                </a:pPr>
                <a:r>
                  <a:rPr lang="cs-CZ" sz="2400" dirty="0">
                    <a:solidFill>
                      <a:srgbClr val="000000"/>
                    </a:solidFill>
                    <a:latin typeface="Calibri" panose="020F0502020204030204" pitchFamily="34" charset="0"/>
                    <a:cs typeface="Calibri" panose="020F0502020204030204" pitchFamily="34" charset="0"/>
                  </a:rPr>
                  <a:t>Vycházíme z podmínky rovnováhy na trhu peněz: </a:t>
                </a:r>
              </a:p>
              <a:p>
                <a:pPr marL="0" indent="0" algn="ctr">
                  <a:spcBef>
                    <a:spcPts val="0"/>
                  </a:spcBef>
                  <a:spcAft>
                    <a:spcPts val="1200"/>
                  </a:spcAft>
                  <a:buClr>
                    <a:schemeClr val="tx1"/>
                  </a:buClr>
                  <a:buSzPct val="120000"/>
                  <a:buNone/>
                </a:pPr>
                <a:r>
                  <a:rPr lang="cs-CZ" sz="2400" b="1" dirty="0" smtClean="0">
                    <a:solidFill>
                      <a:srgbClr val="000000"/>
                    </a:solidFill>
                    <a:latin typeface="Calibri" panose="020F0502020204030204" pitchFamily="34" charset="0"/>
                    <a:cs typeface="Calibri" panose="020F0502020204030204" pitchFamily="34" charset="0"/>
                  </a:rPr>
                  <a:t>L </a:t>
                </a:r>
                <a:r>
                  <a:rPr lang="cs-CZ" sz="2400" b="1" dirty="0">
                    <a:solidFill>
                      <a:srgbClr val="000000"/>
                    </a:solidFill>
                    <a:latin typeface="Calibri" panose="020F0502020204030204" pitchFamily="34" charset="0"/>
                    <a:cs typeface="Calibri" panose="020F0502020204030204" pitchFamily="34" charset="0"/>
                  </a:rPr>
                  <a:t>= M/P </a:t>
                </a:r>
              </a:p>
              <a:p>
                <a:pPr marL="0" indent="0" algn="ctr">
                  <a:spcBef>
                    <a:spcPts val="0"/>
                  </a:spcBef>
                  <a:spcAft>
                    <a:spcPts val="1200"/>
                  </a:spcAft>
                  <a:buClr>
                    <a:schemeClr val="tx1"/>
                  </a:buClr>
                  <a:buSzPct val="120000"/>
                  <a:buNone/>
                </a:pPr>
                <a:r>
                  <a:rPr lang="cs-CZ" sz="2400" b="1" dirty="0">
                    <a:solidFill>
                      <a:srgbClr val="000000"/>
                    </a:solidFill>
                    <a:latin typeface="Calibri" panose="020F0502020204030204" pitchFamily="34" charset="0"/>
                    <a:cs typeface="Calibri" panose="020F0502020204030204" pitchFamily="34" charset="0"/>
                  </a:rPr>
                  <a:t>k*Y – h*i = M/P</a:t>
                </a:r>
              </a:p>
              <a:p>
                <a:pPr marL="0" indent="0" algn="ctr">
                  <a:spcBef>
                    <a:spcPts val="0"/>
                  </a:spcBef>
                  <a:spcAft>
                    <a:spcPts val="1200"/>
                  </a:spcAft>
                  <a:buClr>
                    <a:schemeClr val="tx1"/>
                  </a:buClr>
                  <a:buSzPct val="120000"/>
                  <a:buNone/>
                </a:pPr>
                <a:r>
                  <a:rPr lang="cs-CZ" sz="2400" b="1" dirty="0" err="1">
                    <a:solidFill>
                      <a:srgbClr val="000000"/>
                    </a:solidFill>
                    <a:latin typeface="Calibri" panose="020F0502020204030204" pitchFamily="34" charset="0"/>
                    <a:cs typeface="Calibri" panose="020F0502020204030204" pitchFamily="34" charset="0"/>
                  </a:rPr>
                  <a:t>hi</a:t>
                </a:r>
                <a:r>
                  <a:rPr lang="cs-CZ" sz="2400" b="1" dirty="0">
                    <a:solidFill>
                      <a:srgbClr val="000000"/>
                    </a:solidFill>
                    <a:latin typeface="Calibri" panose="020F0502020204030204" pitchFamily="34" charset="0"/>
                    <a:cs typeface="Calibri" panose="020F0502020204030204" pitchFamily="34" charset="0"/>
                  </a:rPr>
                  <a:t> = </a:t>
                </a:r>
                <a:r>
                  <a:rPr lang="cs-CZ" sz="2400" b="1" dirty="0" smtClean="0">
                    <a:solidFill>
                      <a:srgbClr val="000000"/>
                    </a:solidFill>
                    <a:latin typeface="Calibri" panose="020F0502020204030204" pitchFamily="34" charset="0"/>
                    <a:cs typeface="Calibri" panose="020F0502020204030204" pitchFamily="34" charset="0"/>
                  </a:rPr>
                  <a:t>k*Y+M/P</a:t>
                </a:r>
                <a:endParaRPr lang="cs-CZ" sz="2400" b="1" dirty="0">
                  <a:solidFill>
                    <a:srgbClr val="000000"/>
                  </a:solidFill>
                  <a:latin typeface="Calibri" panose="020F0502020204030204" pitchFamily="34" charset="0"/>
                  <a:cs typeface="Calibri" panose="020F0502020204030204" pitchFamily="34" charset="0"/>
                </a:endParaRPr>
              </a:p>
              <a:p>
                <a:pPr marL="0" indent="0" algn="ctr">
                  <a:spcBef>
                    <a:spcPts val="0"/>
                  </a:spcBef>
                  <a:spcAft>
                    <a:spcPts val="1200"/>
                  </a:spcAft>
                  <a:buClr>
                    <a:schemeClr val="tx1"/>
                  </a:buClr>
                  <a:buSzPct val="120000"/>
                  <a:buNone/>
                </a:pPr>
                <a:r>
                  <a:rPr lang="cs-CZ" sz="2400" b="1" dirty="0">
                    <a:solidFill>
                      <a:srgbClr val="000000"/>
                    </a:solidFill>
                    <a:latin typeface="Calibri" panose="020F0502020204030204" pitchFamily="34" charset="0"/>
                    <a:cs typeface="Calibri" panose="020F0502020204030204" pitchFamily="34" charset="0"/>
                  </a:rPr>
                  <a:t>Rovnice křivky LM pak bude mít tvar:</a:t>
                </a:r>
              </a:p>
              <a:p>
                <a:pPr marL="0" indent="0" algn="ctr">
                  <a:spcBef>
                    <a:spcPts val="0"/>
                  </a:spcBef>
                  <a:spcAft>
                    <a:spcPts val="1200"/>
                  </a:spcAft>
                  <a:buClr>
                    <a:schemeClr val="tx1"/>
                  </a:buClr>
                  <a:buSzPct val="120000"/>
                  <a:buNone/>
                </a:pPr>
                <a:r>
                  <a:rPr lang="cs-CZ" sz="2400" b="1" dirty="0">
                    <a:solidFill>
                      <a:srgbClr val="000000"/>
                    </a:solidFill>
                    <a:latin typeface="Calibri" panose="020F0502020204030204" pitchFamily="34" charset="0"/>
                    <a:cs typeface="Calibri" panose="020F0502020204030204" pitchFamily="34" charset="0"/>
                  </a:rPr>
                  <a:t>i = </a:t>
                </a:r>
                <a14:m>
                  <m:oMath xmlns:m="http://schemas.openxmlformats.org/officeDocument/2006/math">
                    <m:f>
                      <m:fPr>
                        <m:ctrlPr>
                          <a:rPr lang="cs-CZ" sz="2400" b="1" i="1">
                            <a:solidFill>
                              <a:srgbClr val="000000"/>
                            </a:solidFill>
                            <a:latin typeface="Cambria Math" panose="02040503050406030204" pitchFamily="18" charset="0"/>
                          </a:rPr>
                        </m:ctrlPr>
                      </m:fPr>
                      <m:num>
                        <m:r>
                          <a:rPr lang="cs-CZ" sz="2400" b="1" i="1">
                            <a:solidFill>
                              <a:srgbClr val="000000"/>
                            </a:solidFill>
                            <a:latin typeface="Cambria Math" panose="02040503050406030204" pitchFamily="18" charset="0"/>
                          </a:rPr>
                          <m:t>𝟏</m:t>
                        </m:r>
                      </m:num>
                      <m:den>
                        <m:r>
                          <a:rPr lang="cs-CZ" sz="2400" b="1" i="1">
                            <a:solidFill>
                              <a:srgbClr val="000000"/>
                            </a:solidFill>
                            <a:latin typeface="Cambria Math" panose="02040503050406030204" pitchFamily="18" charset="0"/>
                          </a:rPr>
                          <m:t>𝒉</m:t>
                        </m:r>
                      </m:den>
                    </m:f>
                    <m:r>
                      <a:rPr lang="cs-CZ" sz="2400" b="1" i="1">
                        <a:solidFill>
                          <a:srgbClr val="000000"/>
                        </a:solidFill>
                        <a:latin typeface="Cambria Math" panose="02040503050406030204" pitchFamily="18" charset="0"/>
                      </a:rPr>
                      <m:t>∗(</m:t>
                    </m:r>
                    <m:r>
                      <a:rPr lang="cs-CZ" sz="2400" b="1" i="1">
                        <a:solidFill>
                          <a:srgbClr val="000000"/>
                        </a:solidFill>
                        <a:latin typeface="Cambria Math" panose="02040503050406030204" pitchFamily="18" charset="0"/>
                      </a:rPr>
                      <m:t>𝒌</m:t>
                    </m:r>
                    <m:r>
                      <a:rPr lang="cs-CZ" sz="2400" b="1" i="1">
                        <a:solidFill>
                          <a:srgbClr val="000000"/>
                        </a:solidFill>
                        <a:latin typeface="Cambria Math" panose="02040503050406030204" pitchFamily="18" charset="0"/>
                      </a:rPr>
                      <m:t>∗</m:t>
                    </m:r>
                    <m:r>
                      <a:rPr lang="cs-CZ" sz="2400" b="1" i="1">
                        <a:solidFill>
                          <a:srgbClr val="000000"/>
                        </a:solidFill>
                        <a:latin typeface="Cambria Math" panose="02040503050406030204" pitchFamily="18" charset="0"/>
                      </a:rPr>
                      <m:t>𝒀</m:t>
                    </m:r>
                    <m:r>
                      <a:rPr lang="cs-CZ" sz="2400" b="1" i="1">
                        <a:solidFill>
                          <a:srgbClr val="000000"/>
                        </a:solidFill>
                        <a:latin typeface="Cambria Math" panose="02040503050406030204" pitchFamily="18" charset="0"/>
                      </a:rPr>
                      <m:t> −</m:t>
                    </m:r>
                    <m:f>
                      <m:fPr>
                        <m:ctrlPr>
                          <a:rPr lang="cs-CZ" sz="2400" b="1" i="1">
                            <a:solidFill>
                              <a:srgbClr val="000000"/>
                            </a:solidFill>
                            <a:latin typeface="Cambria Math" panose="02040503050406030204" pitchFamily="18" charset="0"/>
                          </a:rPr>
                        </m:ctrlPr>
                      </m:fPr>
                      <m:num>
                        <m:r>
                          <a:rPr lang="cs-CZ" sz="2400" b="1" i="1">
                            <a:solidFill>
                              <a:srgbClr val="000000"/>
                            </a:solidFill>
                            <a:latin typeface="Cambria Math" panose="02040503050406030204" pitchFamily="18" charset="0"/>
                          </a:rPr>
                          <m:t>𝑴</m:t>
                        </m:r>
                      </m:num>
                      <m:den>
                        <m:r>
                          <a:rPr lang="cs-CZ" sz="2400" b="1" i="1">
                            <a:solidFill>
                              <a:srgbClr val="000000"/>
                            </a:solidFill>
                            <a:latin typeface="Cambria Math" panose="02040503050406030204" pitchFamily="18" charset="0"/>
                          </a:rPr>
                          <m:t>𝑷</m:t>
                        </m:r>
                      </m:den>
                    </m:f>
                    <m:r>
                      <a:rPr lang="cs-CZ" sz="2400" b="1" i="1">
                        <a:solidFill>
                          <a:srgbClr val="000000"/>
                        </a:solidFill>
                        <a:latin typeface="Cambria Math" panose="02040503050406030204" pitchFamily="18" charset="0"/>
                      </a:rPr>
                      <m:t>)</m:t>
                    </m:r>
                  </m:oMath>
                </a14:m>
                <a:endParaRPr lang="cs-CZ" sz="2400" b="1" dirty="0">
                  <a:solidFill>
                    <a:srgbClr val="000000"/>
                  </a:solidFill>
                  <a:latin typeface="Calibri" panose="020F0502020204030204" pitchFamily="34" charset="0"/>
                  <a:cs typeface="Calibri" panose="020F0502020204030204" pitchFamily="34" charset="0"/>
                </a:endParaRPr>
              </a:p>
              <a:p>
                <a:pPr marL="0" indent="0" algn="ctr">
                  <a:spcBef>
                    <a:spcPts val="0"/>
                  </a:spcBef>
                  <a:spcAft>
                    <a:spcPts val="1200"/>
                  </a:spcAft>
                  <a:buClr>
                    <a:schemeClr val="tx1"/>
                  </a:buClr>
                  <a:buSzPct val="120000"/>
                  <a:buNone/>
                </a:pPr>
                <a:endParaRPr lang="cs-CZ" sz="2400" b="1" dirty="0">
                  <a:solidFill>
                    <a:srgbClr val="000000"/>
                  </a:solidFill>
                  <a:latin typeface="Calibri" panose="020F0502020204030204" pitchFamily="34" charset="0"/>
                  <a:cs typeface="Calibri" panose="020F0502020204030204" pitchFamily="34" charset="0"/>
                </a:endParaRPr>
              </a:p>
              <a:p>
                <a:pPr marL="0" indent="0" algn="ctr">
                  <a:spcBef>
                    <a:spcPts val="0"/>
                  </a:spcBef>
                  <a:spcAft>
                    <a:spcPts val="1200"/>
                  </a:spcAft>
                  <a:buClr>
                    <a:schemeClr val="tx1"/>
                  </a:buClr>
                  <a:buSzPct val="120000"/>
                  <a:buNone/>
                </a:pPr>
                <a:endParaRPr lang="cs-CZ" sz="2400" b="1" dirty="0">
                  <a:latin typeface="Calibri" panose="020F0502020204030204" pitchFamily="34" charset="0"/>
                  <a:cs typeface="Calibri" panose="020F0502020204030204" pitchFamily="34" charset="0"/>
                </a:endParaRPr>
              </a:p>
              <a:p>
                <a:pPr marL="0" indent="0" algn="just">
                  <a:buClr>
                    <a:schemeClr val="tx1"/>
                  </a:buClr>
                  <a:buSzPct val="120000"/>
                  <a:buNone/>
                </a:pPr>
                <a:endParaRPr lang="cs-CZ" sz="2800" dirty="0">
                  <a:solidFill>
                    <a:srgbClr val="000000"/>
                  </a:solidFill>
                  <a:latin typeface="Calibri" panose="020F0502020204030204" pitchFamily="34" charset="0"/>
                  <a:cs typeface="Calibri" panose="020F0502020204030204" pitchFamily="34"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179512" y="1345325"/>
                <a:ext cx="8280920" cy="4517760"/>
              </a:xfrm>
              <a:prstGeom prst="rect">
                <a:avLst/>
              </a:prstGeom>
              <a:blipFill>
                <a:blip r:embed="rId3"/>
                <a:stretch>
                  <a:fillRect l="-1398" t="-2294"/>
                </a:stretch>
              </a:blipFill>
            </p:spPr>
            <p:txBody>
              <a:bodyPr/>
              <a:lstStyle/>
              <a:p>
                <a:r>
                  <a:rPr lang="cs-CZ">
                    <a:noFill/>
                  </a:rPr>
                  <a:t> </a:t>
                </a:r>
              </a:p>
            </p:txBody>
          </p:sp>
        </mc:Fallback>
      </mc:AlternateContent>
      <p:sp>
        <p:nvSpPr>
          <p:cNvPr id="6" name="Nadpis 5"/>
          <p:cNvSpPr>
            <a:spLocks noGrp="1"/>
          </p:cNvSpPr>
          <p:nvPr>
            <p:ph type="title"/>
          </p:nvPr>
        </p:nvSpPr>
        <p:spPr>
          <a:xfrm>
            <a:off x="431540" y="677804"/>
            <a:ext cx="7776864" cy="507703"/>
          </a:xfrm>
        </p:spPr>
        <p:txBody>
          <a:bodyPr/>
          <a:lstStyle/>
          <a:p>
            <a:pPr algn="ctr"/>
            <a:r>
              <a:rPr lang="cs-CZ" sz="3200" b="1" dirty="0">
                <a:solidFill>
                  <a:srgbClr val="C00000"/>
                </a:solidFill>
                <a:latin typeface="Calibri" panose="020F0502020204030204" pitchFamily="34" charset="0"/>
                <a:cs typeface="Calibri" panose="020F0502020204030204" pitchFamily="34" charset="0"/>
              </a:rPr>
              <a:t>Rovnice křivky LM</a:t>
            </a:r>
          </a:p>
        </p:txBody>
      </p:sp>
      <p:sp>
        <p:nvSpPr>
          <p:cNvPr id="4" name="Rectangle 2"/>
          <p:cNvSpPr>
            <a:spLocks noChangeArrowheads="1"/>
          </p:cNvSpPr>
          <p:nvPr/>
        </p:nvSpPr>
        <p:spPr bwMode="auto">
          <a:xfrm>
            <a:off x="1" y="6725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buClrTx/>
            </a:pPr>
            <a:endParaRPr lang="sk-SK" sz="1800" kern="1200">
              <a:solidFill>
                <a:srgbClr val="307871"/>
              </a:solidFill>
              <a:latin typeface="Times New Roman"/>
              <a:ea typeface="+mn-ea"/>
              <a:cs typeface="+mn-cs"/>
            </a:endParaRPr>
          </a:p>
        </p:txBody>
      </p:sp>
    </p:spTree>
    <p:extLst>
      <p:ext uri="{BB962C8B-B14F-4D97-AF65-F5344CB8AC3E}">
        <p14:creationId xmlns:p14="http://schemas.microsoft.com/office/powerpoint/2010/main" val="34944163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506986"/>
            <a:ext cx="8496944" cy="4091176"/>
          </a:xfrm>
          <a:prstGeom prst="rect">
            <a:avLst/>
          </a:prstGeom>
        </p:spPr>
        <p:txBody>
          <a:bodyPr>
            <a:noAutofit/>
          </a:bodyPr>
          <a:lstStyle/>
          <a:p>
            <a:pPr algn="just">
              <a:spcBef>
                <a:spcPts val="0"/>
              </a:spcBef>
              <a:spcAft>
                <a:spcPts val="600"/>
              </a:spcAft>
              <a:buClr>
                <a:srgbClr val="000000"/>
              </a:buClr>
              <a:buSzPct val="120000"/>
              <a:tabLst>
                <a:tab pos="228600" algn="l"/>
              </a:tabLst>
            </a:pPr>
            <a:r>
              <a:rPr lang="cs-CZ" sz="2000" dirty="0">
                <a:solidFill>
                  <a:srgbClr val="000000"/>
                </a:solidFill>
                <a:latin typeface="Calibri" panose="020F0502020204030204" pitchFamily="34" charset="0"/>
                <a:cs typeface="Calibri" panose="020F0502020204030204" pitchFamily="34" charset="0"/>
              </a:rPr>
              <a:t>Posuny křivky LM doprava a doleva jsou způsobeny změnou nabídky reálných peněžních zůstatků (M/P): </a:t>
            </a:r>
          </a:p>
          <a:p>
            <a:pPr marL="1074738" indent="-447675" algn="just">
              <a:spcBef>
                <a:spcPts val="0"/>
              </a:spcBef>
              <a:buClr>
                <a:srgbClr val="000000"/>
              </a:buClr>
              <a:buSzPct val="120000"/>
              <a:tabLst>
                <a:tab pos="228600" algn="l"/>
              </a:tabLst>
            </a:pPr>
            <a:r>
              <a:rPr lang="cs-CZ" sz="2000" dirty="0">
                <a:solidFill>
                  <a:srgbClr val="000000"/>
                </a:solidFill>
                <a:latin typeface="Calibri" panose="020F0502020204030204" pitchFamily="34" charset="0"/>
                <a:cs typeface="Calibri" panose="020F0502020204030204" pitchFamily="34" charset="0"/>
              </a:rPr>
              <a:t>při růstu M/P se křivka LM posune doprava</a:t>
            </a:r>
          </a:p>
          <a:p>
            <a:pPr marL="1074738" indent="-447675" algn="just">
              <a:spcBef>
                <a:spcPts val="0"/>
              </a:spcBef>
              <a:spcAft>
                <a:spcPts val="600"/>
              </a:spcAft>
              <a:buClr>
                <a:srgbClr val="000000"/>
              </a:buClr>
              <a:buSzPct val="120000"/>
              <a:tabLst>
                <a:tab pos="228600" algn="l"/>
              </a:tabLst>
            </a:pPr>
            <a:r>
              <a:rPr lang="cs-CZ" sz="2000" dirty="0">
                <a:solidFill>
                  <a:srgbClr val="000000"/>
                </a:solidFill>
                <a:latin typeface="Calibri" panose="020F0502020204030204" pitchFamily="34" charset="0"/>
                <a:cs typeface="Calibri" panose="020F0502020204030204" pitchFamily="34" charset="0"/>
              </a:rPr>
              <a:t>při poklesu M/P se křivka LM posune</a:t>
            </a:r>
          </a:p>
          <a:p>
            <a:pPr algn="just">
              <a:spcBef>
                <a:spcPts val="0"/>
              </a:spcBef>
              <a:spcAft>
                <a:spcPts val="600"/>
              </a:spcAft>
              <a:buClr>
                <a:srgbClr val="000000"/>
              </a:buClr>
              <a:buSzPct val="120000"/>
            </a:pPr>
            <a:r>
              <a:rPr lang="cs-CZ" sz="2000" dirty="0">
                <a:solidFill>
                  <a:srgbClr val="000000"/>
                </a:solidFill>
                <a:latin typeface="Calibri" panose="020F0502020204030204" pitchFamily="34" charset="0"/>
                <a:cs typeface="Calibri" panose="020F0502020204030204" pitchFamily="34" charset="0"/>
              </a:rPr>
              <a:t>Sklon křivky LM závisí na citlivosti poptávky po penězích na důchod (k) a na citlivosti poptávky po penězích na úrokovou sazbu (h):</a:t>
            </a:r>
          </a:p>
          <a:p>
            <a:pPr marL="1074738" indent="-447675" algn="just">
              <a:spcBef>
                <a:spcPts val="0"/>
              </a:spcBef>
              <a:spcAft>
                <a:spcPts val="600"/>
              </a:spcAft>
              <a:buClr>
                <a:srgbClr val="000000"/>
              </a:buClr>
              <a:buSzPct val="120000"/>
            </a:pPr>
            <a:r>
              <a:rPr lang="cs-CZ" sz="2000" dirty="0">
                <a:solidFill>
                  <a:srgbClr val="000000"/>
                </a:solidFill>
                <a:latin typeface="Calibri" panose="020F0502020204030204" pitchFamily="34" charset="0"/>
                <a:cs typeface="Calibri" panose="020F0502020204030204" pitchFamily="34" charset="0"/>
              </a:rPr>
              <a:t>Čím </a:t>
            </a:r>
            <a:r>
              <a:rPr lang="cs-CZ" sz="2000" b="1" dirty="0">
                <a:solidFill>
                  <a:srgbClr val="000000"/>
                </a:solidFill>
                <a:latin typeface="Calibri" panose="020F0502020204030204" pitchFamily="34" charset="0"/>
                <a:cs typeface="Calibri" panose="020F0502020204030204" pitchFamily="34" charset="0"/>
              </a:rPr>
              <a:t>vyšší</a:t>
            </a:r>
            <a:r>
              <a:rPr lang="cs-CZ" sz="2000" dirty="0">
                <a:solidFill>
                  <a:srgbClr val="000000"/>
                </a:solidFill>
                <a:latin typeface="Calibri" panose="020F0502020204030204" pitchFamily="34" charset="0"/>
                <a:cs typeface="Calibri" panose="020F0502020204030204" pitchFamily="34" charset="0"/>
              </a:rPr>
              <a:t> je </a:t>
            </a:r>
            <a:r>
              <a:rPr lang="cs-CZ" sz="2000" b="1" dirty="0">
                <a:solidFill>
                  <a:srgbClr val="000000"/>
                </a:solidFill>
                <a:latin typeface="Calibri" panose="020F0502020204030204" pitchFamily="34" charset="0"/>
                <a:cs typeface="Calibri" panose="020F0502020204030204" pitchFamily="34" charset="0"/>
              </a:rPr>
              <a:t>k</a:t>
            </a:r>
            <a:r>
              <a:rPr lang="cs-CZ" sz="2000" dirty="0">
                <a:solidFill>
                  <a:srgbClr val="000000"/>
                </a:solidFill>
                <a:latin typeface="Calibri" panose="020F0502020204030204" pitchFamily="34" charset="0"/>
                <a:cs typeface="Calibri" panose="020F0502020204030204" pitchFamily="34" charset="0"/>
              </a:rPr>
              <a:t> a čím </a:t>
            </a:r>
            <a:r>
              <a:rPr lang="cs-CZ" sz="2000" b="1" dirty="0">
                <a:solidFill>
                  <a:srgbClr val="000000"/>
                </a:solidFill>
                <a:latin typeface="Calibri" panose="020F0502020204030204" pitchFamily="34" charset="0"/>
                <a:cs typeface="Calibri" panose="020F0502020204030204" pitchFamily="34" charset="0"/>
              </a:rPr>
              <a:t>nižší</a:t>
            </a:r>
            <a:r>
              <a:rPr lang="cs-CZ" sz="2000" dirty="0">
                <a:solidFill>
                  <a:srgbClr val="000000"/>
                </a:solidFill>
                <a:latin typeface="Calibri" panose="020F0502020204030204" pitchFamily="34" charset="0"/>
                <a:cs typeface="Calibri" panose="020F0502020204030204" pitchFamily="34" charset="0"/>
              </a:rPr>
              <a:t> je </a:t>
            </a:r>
            <a:r>
              <a:rPr lang="cs-CZ" sz="2000" b="1" dirty="0">
                <a:solidFill>
                  <a:srgbClr val="000000"/>
                </a:solidFill>
                <a:latin typeface="Calibri" panose="020F0502020204030204" pitchFamily="34" charset="0"/>
                <a:cs typeface="Calibri" panose="020F0502020204030204" pitchFamily="34" charset="0"/>
              </a:rPr>
              <a:t>h</a:t>
            </a:r>
            <a:r>
              <a:rPr lang="cs-CZ" sz="2000" dirty="0">
                <a:solidFill>
                  <a:srgbClr val="000000"/>
                </a:solidFill>
                <a:latin typeface="Calibri" panose="020F0502020204030204" pitchFamily="34" charset="0"/>
                <a:cs typeface="Calibri" panose="020F0502020204030204" pitchFamily="34" charset="0"/>
              </a:rPr>
              <a:t>, tím </a:t>
            </a:r>
            <a:r>
              <a:rPr lang="cs-CZ" sz="2000" b="1" dirty="0">
                <a:solidFill>
                  <a:srgbClr val="000000"/>
                </a:solidFill>
                <a:latin typeface="Calibri" panose="020F0502020204030204" pitchFamily="34" charset="0"/>
                <a:cs typeface="Calibri" panose="020F0502020204030204" pitchFamily="34" charset="0"/>
              </a:rPr>
              <a:t>strmější</a:t>
            </a:r>
            <a:r>
              <a:rPr lang="cs-CZ" sz="2000" dirty="0">
                <a:solidFill>
                  <a:srgbClr val="000000"/>
                </a:solidFill>
                <a:latin typeface="Calibri" panose="020F0502020204030204" pitchFamily="34" charset="0"/>
                <a:cs typeface="Calibri" panose="020F0502020204030204" pitchFamily="34" charset="0"/>
              </a:rPr>
              <a:t> bude křivka LM (rotuje kolem bodu, kde protíná horizontální osu, a to doleva)</a:t>
            </a:r>
          </a:p>
          <a:p>
            <a:pPr marL="1074738" indent="-447675" algn="just">
              <a:spcBef>
                <a:spcPts val="0"/>
              </a:spcBef>
              <a:spcAft>
                <a:spcPts val="600"/>
              </a:spcAft>
              <a:buClr>
                <a:srgbClr val="000000"/>
              </a:buClr>
              <a:buSzPct val="120000"/>
            </a:pPr>
            <a:r>
              <a:rPr lang="cs-CZ" sz="2000" dirty="0">
                <a:solidFill>
                  <a:srgbClr val="000000"/>
                </a:solidFill>
                <a:latin typeface="Calibri" panose="020F0502020204030204" pitchFamily="34" charset="0"/>
                <a:cs typeface="Calibri" panose="020F0502020204030204" pitchFamily="34" charset="0"/>
              </a:rPr>
              <a:t>čím </a:t>
            </a:r>
            <a:r>
              <a:rPr lang="cs-CZ" sz="2000" b="1" dirty="0">
                <a:solidFill>
                  <a:srgbClr val="000000"/>
                </a:solidFill>
                <a:latin typeface="Calibri" panose="020F0502020204030204" pitchFamily="34" charset="0"/>
                <a:cs typeface="Calibri" panose="020F0502020204030204" pitchFamily="34" charset="0"/>
              </a:rPr>
              <a:t>nižší </a:t>
            </a:r>
            <a:r>
              <a:rPr lang="cs-CZ" sz="2000" dirty="0">
                <a:solidFill>
                  <a:srgbClr val="000000"/>
                </a:solidFill>
                <a:latin typeface="Calibri" panose="020F0502020204030204" pitchFamily="34" charset="0"/>
                <a:cs typeface="Calibri" panose="020F0502020204030204" pitchFamily="34" charset="0"/>
              </a:rPr>
              <a:t>je </a:t>
            </a:r>
            <a:r>
              <a:rPr lang="cs-CZ" sz="2000" b="1" dirty="0">
                <a:solidFill>
                  <a:srgbClr val="000000"/>
                </a:solidFill>
                <a:latin typeface="Calibri" panose="020F0502020204030204" pitchFamily="34" charset="0"/>
                <a:cs typeface="Calibri" panose="020F0502020204030204" pitchFamily="34" charset="0"/>
              </a:rPr>
              <a:t>k</a:t>
            </a:r>
            <a:r>
              <a:rPr lang="cs-CZ" sz="2000" dirty="0">
                <a:solidFill>
                  <a:srgbClr val="000000"/>
                </a:solidFill>
                <a:latin typeface="Calibri" panose="020F0502020204030204" pitchFamily="34" charset="0"/>
                <a:cs typeface="Calibri" panose="020F0502020204030204" pitchFamily="34" charset="0"/>
              </a:rPr>
              <a:t> a </a:t>
            </a:r>
            <a:r>
              <a:rPr lang="cs-CZ" sz="2000" b="1" dirty="0">
                <a:solidFill>
                  <a:srgbClr val="000000"/>
                </a:solidFill>
                <a:latin typeface="Calibri" panose="020F0502020204030204" pitchFamily="34" charset="0"/>
                <a:cs typeface="Calibri" panose="020F0502020204030204" pitchFamily="34" charset="0"/>
              </a:rPr>
              <a:t>vyšší</a:t>
            </a:r>
            <a:r>
              <a:rPr lang="cs-CZ" sz="2000" dirty="0">
                <a:solidFill>
                  <a:srgbClr val="000000"/>
                </a:solidFill>
                <a:latin typeface="Calibri" panose="020F0502020204030204" pitchFamily="34" charset="0"/>
                <a:cs typeface="Calibri" panose="020F0502020204030204" pitchFamily="34" charset="0"/>
              </a:rPr>
              <a:t> je </a:t>
            </a:r>
            <a:r>
              <a:rPr lang="cs-CZ" sz="2000" b="1" dirty="0">
                <a:solidFill>
                  <a:srgbClr val="000000"/>
                </a:solidFill>
                <a:latin typeface="Calibri" panose="020F0502020204030204" pitchFamily="34" charset="0"/>
                <a:cs typeface="Calibri" panose="020F0502020204030204" pitchFamily="34" charset="0"/>
              </a:rPr>
              <a:t>h</a:t>
            </a:r>
            <a:r>
              <a:rPr lang="cs-CZ" sz="2000" dirty="0">
                <a:solidFill>
                  <a:srgbClr val="000000"/>
                </a:solidFill>
                <a:latin typeface="Calibri" panose="020F0502020204030204" pitchFamily="34" charset="0"/>
                <a:cs typeface="Calibri" panose="020F0502020204030204" pitchFamily="34" charset="0"/>
              </a:rPr>
              <a:t>, tím bude křivka LM </a:t>
            </a:r>
            <a:r>
              <a:rPr lang="cs-CZ" sz="2000" b="1" dirty="0">
                <a:solidFill>
                  <a:srgbClr val="000000"/>
                </a:solidFill>
                <a:latin typeface="Calibri" panose="020F0502020204030204" pitchFamily="34" charset="0"/>
                <a:cs typeface="Calibri" panose="020F0502020204030204" pitchFamily="34" charset="0"/>
              </a:rPr>
              <a:t>plošší</a:t>
            </a:r>
            <a:r>
              <a:rPr lang="cs-CZ" sz="2000" dirty="0">
                <a:solidFill>
                  <a:srgbClr val="000000"/>
                </a:solidFill>
                <a:latin typeface="Calibri" panose="020F0502020204030204" pitchFamily="34" charset="0"/>
                <a:cs typeface="Calibri" panose="020F0502020204030204" pitchFamily="34" charset="0"/>
              </a:rPr>
              <a:t> (rotuje kolem bodu, kde protíná horizontální osu, a to doprava). </a:t>
            </a:r>
          </a:p>
          <a:p>
            <a:pPr marL="1074738" indent="-447675" algn="just">
              <a:spcBef>
                <a:spcPts val="0"/>
              </a:spcBef>
              <a:spcAft>
                <a:spcPts val="600"/>
              </a:spcAft>
              <a:buClr>
                <a:srgbClr val="000000"/>
              </a:buClr>
              <a:buSzPct val="120000"/>
            </a:pPr>
            <a:r>
              <a:rPr lang="cs-CZ" sz="2000" dirty="0">
                <a:solidFill>
                  <a:srgbClr val="000000"/>
                </a:solidFill>
                <a:latin typeface="Calibri" panose="020F0502020204030204" pitchFamily="34" charset="0"/>
                <a:cs typeface="Calibri" panose="020F0502020204030204" pitchFamily="34" charset="0"/>
              </a:rPr>
              <a:t>Je-li </a:t>
            </a:r>
            <a:r>
              <a:rPr lang="cs-CZ" sz="2000" b="1" dirty="0">
                <a:solidFill>
                  <a:srgbClr val="000000"/>
                </a:solidFill>
                <a:latin typeface="Calibri" panose="020F0502020204030204" pitchFamily="34" charset="0"/>
                <a:cs typeface="Calibri" panose="020F0502020204030204" pitchFamily="34" charset="0"/>
              </a:rPr>
              <a:t>h = 0</a:t>
            </a:r>
            <a:r>
              <a:rPr lang="cs-CZ" sz="2000" dirty="0">
                <a:solidFill>
                  <a:srgbClr val="000000"/>
                </a:solidFill>
                <a:latin typeface="Calibri" panose="020F0502020204030204" pitchFamily="34" charset="0"/>
                <a:cs typeface="Calibri" panose="020F0502020204030204" pitchFamily="34" charset="0"/>
              </a:rPr>
              <a:t>, křivka LM je </a:t>
            </a:r>
            <a:r>
              <a:rPr lang="cs-CZ" sz="2000" b="1" dirty="0">
                <a:solidFill>
                  <a:srgbClr val="000000"/>
                </a:solidFill>
                <a:latin typeface="Calibri" panose="020F0502020204030204" pitchFamily="34" charset="0"/>
                <a:cs typeface="Calibri" panose="020F0502020204030204" pitchFamily="34" charset="0"/>
              </a:rPr>
              <a:t>vertikální.</a:t>
            </a:r>
          </a:p>
          <a:p>
            <a:pPr marL="357188" indent="0">
              <a:spcBef>
                <a:spcPts val="0"/>
              </a:spcBef>
              <a:spcAft>
                <a:spcPts val="1200"/>
              </a:spcAft>
              <a:buClr>
                <a:schemeClr val="tx1"/>
              </a:buClr>
              <a:buSzPct val="120000"/>
              <a:buNone/>
            </a:pPr>
            <a:endParaRPr lang="cs-CZ" sz="2200" dirty="0">
              <a:solidFill>
                <a:srgbClr val="000000"/>
              </a:solidFill>
              <a:latin typeface="Calibri" panose="020F0502020204030204" pitchFamily="34" charset="0"/>
              <a:cs typeface="Calibri" panose="020F0502020204030204" pitchFamily="34" charset="0"/>
            </a:endParaRPr>
          </a:p>
          <a:p>
            <a:pPr marL="0" indent="0" algn="just">
              <a:spcBef>
                <a:spcPts val="0"/>
              </a:spcBef>
              <a:spcAft>
                <a:spcPts val="1200"/>
              </a:spcAft>
              <a:buClr>
                <a:schemeClr val="tx1"/>
              </a:buClr>
              <a:buSzPct val="120000"/>
              <a:buNone/>
            </a:pPr>
            <a:endParaRPr lang="cs-CZ" sz="2200" dirty="0">
              <a:solidFill>
                <a:srgbClr val="000000"/>
              </a:solidFill>
              <a:latin typeface="Calibri" panose="020F0502020204030204" pitchFamily="34" charset="0"/>
              <a:cs typeface="Calibri" panose="020F0502020204030204" pitchFamily="34" charset="0"/>
            </a:endParaRPr>
          </a:p>
          <a:p>
            <a:pPr algn="just">
              <a:spcBef>
                <a:spcPts val="0"/>
              </a:spcBef>
              <a:spcAft>
                <a:spcPts val="600"/>
              </a:spcAft>
              <a:buClr>
                <a:schemeClr val="tx1"/>
              </a:buClr>
              <a:buSzPct val="120000"/>
            </a:pPr>
            <a:endParaRPr lang="cs-CZ" sz="2000" dirty="0">
              <a:solidFill>
                <a:srgbClr val="000000"/>
              </a:solidFill>
              <a:latin typeface="Calibri" panose="020F0502020204030204" pitchFamily="34" charset="0"/>
              <a:cs typeface="Calibri" panose="020F0502020204030204" pitchFamily="34" charset="0"/>
            </a:endParaRPr>
          </a:p>
          <a:p>
            <a:pPr marL="0" indent="0" algn="just">
              <a:buClr>
                <a:schemeClr val="tx1"/>
              </a:buClr>
              <a:buSzPct val="120000"/>
              <a:buNone/>
            </a:pPr>
            <a:endParaRPr lang="cs-CZ" sz="2400" dirty="0">
              <a:solidFill>
                <a:srgbClr val="000000"/>
              </a:solidFill>
              <a:latin typeface="Calibri" panose="020F0502020204030204" pitchFamily="34" charset="0"/>
              <a:cs typeface="Calibri" panose="020F0502020204030204" pitchFamily="34" charset="0"/>
            </a:endParaRPr>
          </a:p>
        </p:txBody>
      </p:sp>
      <p:sp>
        <p:nvSpPr>
          <p:cNvPr id="6" name="Nadpis 5"/>
          <p:cNvSpPr>
            <a:spLocks noGrp="1"/>
          </p:cNvSpPr>
          <p:nvPr>
            <p:ph type="title"/>
          </p:nvPr>
        </p:nvSpPr>
        <p:spPr>
          <a:xfrm>
            <a:off x="791580" y="643704"/>
            <a:ext cx="7416824" cy="507703"/>
          </a:xfrm>
        </p:spPr>
        <p:txBody>
          <a:bodyPr/>
          <a:lstStyle/>
          <a:p>
            <a:pPr algn="ctr"/>
            <a:r>
              <a:rPr lang="cs-CZ" sz="3200" b="1" dirty="0">
                <a:solidFill>
                  <a:srgbClr val="C00000"/>
                </a:solidFill>
                <a:latin typeface="Calibri" panose="020F0502020204030204" pitchFamily="34" charset="0"/>
                <a:cs typeface="Calibri" panose="020F0502020204030204" pitchFamily="34" charset="0"/>
              </a:rPr>
              <a:t>Posun a otáčení křivky LM</a:t>
            </a:r>
          </a:p>
        </p:txBody>
      </p:sp>
    </p:spTree>
    <p:extLst>
      <p:ext uri="{BB962C8B-B14F-4D97-AF65-F5344CB8AC3E}">
        <p14:creationId xmlns:p14="http://schemas.microsoft.com/office/powerpoint/2010/main" val="40304486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527918" y="590281"/>
            <a:ext cx="7920880" cy="507703"/>
          </a:xfrm>
        </p:spPr>
        <p:txBody>
          <a:bodyPr/>
          <a:lstStyle/>
          <a:p>
            <a:pPr algn="ctr"/>
            <a:r>
              <a:rPr lang="cs-CZ" altLang="sk-SK" sz="3200" b="1" dirty="0">
                <a:solidFill>
                  <a:srgbClr val="C00000"/>
                </a:solidFill>
                <a:latin typeface="Calibri" panose="020F0502020204030204" pitchFamily="34" charset="0"/>
                <a:cs typeface="Calibri" panose="020F0502020204030204" pitchFamily="34" charset="0"/>
              </a:rPr>
              <a:t>Vliv změny citlivosti poptávky po penězích na úrokovou míru na křivku LM</a:t>
            </a:r>
          </a:p>
        </p:txBody>
      </p:sp>
      <p:graphicFrame>
        <p:nvGraphicFramePr>
          <p:cNvPr id="168963" name="Group 3"/>
          <p:cNvGraphicFramePr>
            <a:graphicFrameLocks noGrp="1"/>
          </p:cNvGraphicFramePr>
          <p:nvPr>
            <p:ph idx="4294967295"/>
            <p:extLst>
              <p:ext uri="{D42A27DB-BD31-4B8C-83A1-F6EECF244321}">
                <p14:modId xmlns:p14="http://schemas.microsoft.com/office/powerpoint/2010/main" val="2984029939"/>
              </p:ext>
            </p:extLst>
          </p:nvPr>
        </p:nvGraphicFramePr>
        <p:xfrm>
          <a:off x="792550" y="1666149"/>
          <a:ext cx="7391616" cy="3988415"/>
        </p:xfrm>
        <a:graphic>
          <a:graphicData uri="http://schemas.openxmlformats.org/drawingml/2006/table">
            <a:tbl>
              <a:tblPr/>
              <a:tblGrid>
                <a:gridCol w="1561056">
                  <a:extLst>
                    <a:ext uri="{9D8B030D-6E8A-4147-A177-3AD203B41FA5}">
                      <a16:colId xmlns:a16="http://schemas.microsoft.com/office/drawing/2014/main" val="3916916791"/>
                    </a:ext>
                  </a:extLst>
                </a:gridCol>
                <a:gridCol w="2670705">
                  <a:extLst>
                    <a:ext uri="{9D8B030D-6E8A-4147-A177-3AD203B41FA5}">
                      <a16:colId xmlns:a16="http://schemas.microsoft.com/office/drawing/2014/main" val="911747063"/>
                    </a:ext>
                  </a:extLst>
                </a:gridCol>
                <a:gridCol w="3159855">
                  <a:extLst>
                    <a:ext uri="{9D8B030D-6E8A-4147-A177-3AD203B41FA5}">
                      <a16:colId xmlns:a16="http://schemas.microsoft.com/office/drawing/2014/main" val="1404320126"/>
                    </a:ext>
                  </a:extLst>
                </a:gridCol>
              </a:tblGrid>
              <a:tr h="802461">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1" i="0" u="none" strike="noStrike" cap="none" normalizeH="0" baseline="0" dirty="0" smtClean="0">
                          <a:ln>
                            <a:noFill/>
                          </a:ln>
                          <a:solidFill>
                            <a:srgbClr val="000000"/>
                          </a:solidFill>
                          <a:effectLst/>
                          <a:latin typeface="+mn-lt"/>
                        </a:rPr>
                        <a:t>h</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1" i="0" u="none" strike="noStrike" cap="none" normalizeH="0" baseline="0" dirty="0" smtClean="0">
                          <a:ln>
                            <a:noFill/>
                          </a:ln>
                          <a:solidFill>
                            <a:srgbClr val="000000"/>
                          </a:solidFill>
                          <a:effectLst/>
                          <a:latin typeface="+mn-lt"/>
                        </a:rPr>
                        <a:t>Poloha křivky LM</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el-GR" altLang="sk-SK" sz="1800" b="1" i="0" u="none" strike="noStrike" cap="none" normalizeH="0" baseline="0" smtClean="0">
                          <a:ln>
                            <a:noFill/>
                          </a:ln>
                          <a:solidFill>
                            <a:srgbClr val="000000"/>
                          </a:solidFill>
                          <a:effectLst/>
                          <a:latin typeface="+mn-lt"/>
                          <a:cs typeface="Arial" panose="020B0604020202020204" pitchFamily="34" charset="0"/>
                        </a:rPr>
                        <a:t>Δ</a:t>
                      </a:r>
                      <a:r>
                        <a:rPr kumimoji="0" lang="cs-CZ" altLang="sk-SK" sz="1800" b="1" i="0" u="none" strike="noStrike" cap="none" normalizeH="0" baseline="0" smtClean="0">
                          <a:ln>
                            <a:noFill/>
                          </a:ln>
                          <a:solidFill>
                            <a:srgbClr val="000000"/>
                          </a:solidFill>
                          <a:effectLst/>
                          <a:latin typeface="+mn-lt"/>
                          <a:cs typeface="Arial" panose="020B0604020202020204" pitchFamily="34" charset="0"/>
                        </a:rPr>
                        <a:t>L→ </a:t>
                      </a:r>
                      <a:r>
                        <a:rPr kumimoji="0" lang="el-GR" altLang="sk-SK" sz="1800" b="1" i="0" u="none" strike="noStrike" cap="none" normalizeH="0" baseline="0" smtClean="0">
                          <a:ln>
                            <a:noFill/>
                          </a:ln>
                          <a:solidFill>
                            <a:srgbClr val="000000"/>
                          </a:solidFill>
                          <a:effectLst/>
                          <a:latin typeface="+mn-lt"/>
                          <a:cs typeface="Arial" panose="020B0604020202020204" pitchFamily="34" charset="0"/>
                        </a:rPr>
                        <a:t>Δ</a:t>
                      </a:r>
                      <a:r>
                        <a:rPr kumimoji="0" lang="cs-CZ" altLang="sk-SK" sz="1800" b="1" i="0" u="none" strike="noStrike" cap="none" normalizeH="0" baseline="0" smtClean="0">
                          <a:ln>
                            <a:noFill/>
                          </a:ln>
                          <a:solidFill>
                            <a:srgbClr val="000000"/>
                          </a:solidFill>
                          <a:effectLst/>
                          <a:latin typeface="+mn-lt"/>
                          <a:cs typeface="Arial" panose="020B0604020202020204" pitchFamily="34" charset="0"/>
                        </a:rPr>
                        <a:t>i</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3417557"/>
                  </a:ext>
                </a:extLst>
              </a:tr>
              <a:tr h="753273">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h=</a:t>
                      </a: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horizontála</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nekonečná citlivost</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2154247"/>
                  </a:ext>
                </a:extLst>
              </a:tr>
              <a:tr h="827759">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h→∞</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err="1" smtClean="0">
                          <a:ln>
                            <a:noFill/>
                          </a:ln>
                          <a:solidFill>
                            <a:srgbClr val="000000"/>
                          </a:solidFill>
                          <a:effectLst/>
                          <a:latin typeface="+mn-lt"/>
                        </a:rPr>
                        <a:t>blíži</a:t>
                      </a:r>
                      <a:r>
                        <a:rPr kumimoji="0" lang="cs-CZ" altLang="sk-SK" sz="1800" b="0" i="0" u="none" strike="noStrike" cap="none" normalizeH="0" baseline="0" dirty="0" smtClean="0">
                          <a:ln>
                            <a:noFill/>
                          </a:ln>
                          <a:solidFill>
                            <a:srgbClr val="000000"/>
                          </a:solidFill>
                          <a:effectLst/>
                          <a:latin typeface="+mn-lt"/>
                        </a:rPr>
                        <a:t> se horizontále</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malá </a:t>
                      </a:r>
                      <a:r>
                        <a:rPr kumimoji="0" lang="el-GR" altLang="sk-SK" sz="1800" b="0" i="0" u="none" strike="noStrike" cap="none" normalizeH="0" baseline="0" dirty="0" smtClean="0">
                          <a:ln>
                            <a:noFill/>
                          </a:ln>
                          <a:solidFill>
                            <a:srgbClr val="000000"/>
                          </a:solidFill>
                          <a:effectLst/>
                          <a:latin typeface="+mn-lt"/>
                          <a:cs typeface="Arial" panose="020B0604020202020204" pitchFamily="34" charset="0"/>
                        </a:rPr>
                        <a:t>Δ</a:t>
                      </a: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i → velká </a:t>
                      </a:r>
                      <a:r>
                        <a:rPr kumimoji="0" lang="el-GR" altLang="sk-SK" sz="1800" b="0" i="0" u="none" strike="noStrike" cap="none" normalizeH="0" baseline="0" dirty="0" smtClean="0">
                          <a:ln>
                            <a:noFill/>
                          </a:ln>
                          <a:solidFill>
                            <a:srgbClr val="000000"/>
                          </a:solidFill>
                          <a:effectLst/>
                          <a:latin typeface="+mn-lt"/>
                          <a:cs typeface="Arial" panose="020B0604020202020204" pitchFamily="34" charset="0"/>
                        </a:rPr>
                        <a:t>Δ</a:t>
                      </a: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L</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1236691"/>
                  </a:ext>
                </a:extLst>
              </a:tr>
              <a:tr h="802461">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h→0</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err="1" smtClean="0">
                          <a:ln>
                            <a:noFill/>
                          </a:ln>
                          <a:solidFill>
                            <a:srgbClr val="000000"/>
                          </a:solidFill>
                          <a:effectLst/>
                          <a:latin typeface="+mn-lt"/>
                        </a:rPr>
                        <a:t>blíži</a:t>
                      </a:r>
                      <a:r>
                        <a:rPr kumimoji="0" lang="cs-CZ" altLang="sk-SK" sz="1800" b="0" i="0" u="none" strike="noStrike" cap="none" normalizeH="0" baseline="0" dirty="0" smtClean="0">
                          <a:ln>
                            <a:noFill/>
                          </a:ln>
                          <a:solidFill>
                            <a:srgbClr val="000000"/>
                          </a:solidFill>
                          <a:effectLst/>
                          <a:latin typeface="+mn-lt"/>
                        </a:rPr>
                        <a:t> se vertikále</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velká </a:t>
                      </a:r>
                      <a:r>
                        <a:rPr kumimoji="0" lang="el-GR" altLang="sk-SK" sz="1800" b="0" i="0" u="none" strike="noStrike" cap="none" normalizeH="0" baseline="0" dirty="0" smtClean="0">
                          <a:ln>
                            <a:noFill/>
                          </a:ln>
                          <a:solidFill>
                            <a:srgbClr val="000000"/>
                          </a:solidFill>
                          <a:effectLst/>
                          <a:latin typeface="+mn-lt"/>
                          <a:cs typeface="Arial" panose="020B0604020202020204" pitchFamily="34" charset="0"/>
                        </a:rPr>
                        <a:t>Δ</a:t>
                      </a: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i → malá </a:t>
                      </a:r>
                      <a:r>
                        <a:rPr kumimoji="0" lang="el-GR" altLang="sk-SK" sz="1800" b="0" i="0" u="none" strike="noStrike" cap="none" normalizeH="0" baseline="0" dirty="0" smtClean="0">
                          <a:ln>
                            <a:noFill/>
                          </a:ln>
                          <a:solidFill>
                            <a:srgbClr val="000000"/>
                          </a:solidFill>
                          <a:effectLst/>
                          <a:latin typeface="+mn-lt"/>
                          <a:cs typeface="Arial" panose="020B0604020202020204" pitchFamily="34" charset="0"/>
                        </a:rPr>
                        <a:t>Δ</a:t>
                      </a: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L</a:t>
                      </a:r>
                      <a:endParaRPr kumimoji="0" lang="cs-CZ" altLang="sk-SK" sz="1800" b="0" i="0" u="none" strike="noStrike" cap="none" normalizeH="0" baseline="0" dirty="0" smtClean="0">
                        <a:ln>
                          <a:noFill/>
                        </a:ln>
                        <a:solidFill>
                          <a:srgbClr val="000000"/>
                        </a:solidFill>
                        <a:effectLst/>
                        <a:latin typeface="+mn-lt"/>
                      </a:endParaRP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6649384"/>
                  </a:ext>
                </a:extLst>
              </a:tr>
              <a:tr h="802461">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h=</a:t>
                      </a: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0</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smtClean="0">
                          <a:ln>
                            <a:noFill/>
                          </a:ln>
                          <a:solidFill>
                            <a:srgbClr val="000000"/>
                          </a:solidFill>
                          <a:effectLst/>
                          <a:latin typeface="+mn-lt"/>
                        </a:rPr>
                        <a:t>vertikála</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r>
                        <a:rPr kumimoji="0" lang="cs-CZ" altLang="sk-SK" sz="1800" b="0" i="0" u="none" strike="noStrike" cap="none" normalizeH="0" baseline="0" dirty="0" smtClean="0">
                          <a:ln>
                            <a:noFill/>
                          </a:ln>
                          <a:solidFill>
                            <a:srgbClr val="000000"/>
                          </a:solidFill>
                          <a:effectLst/>
                          <a:latin typeface="+mn-lt"/>
                        </a:rPr>
                        <a:t>L není citlivá na </a:t>
                      </a:r>
                      <a:r>
                        <a:rPr kumimoji="0" lang="el-GR" altLang="sk-SK" sz="1800" b="0" i="0" u="none" strike="noStrike" cap="none" normalizeH="0" baseline="0" dirty="0" smtClean="0">
                          <a:ln>
                            <a:noFill/>
                          </a:ln>
                          <a:solidFill>
                            <a:srgbClr val="000000"/>
                          </a:solidFill>
                          <a:effectLst/>
                          <a:latin typeface="+mn-lt"/>
                          <a:cs typeface="Arial" panose="020B0604020202020204" pitchFamily="34" charset="0"/>
                        </a:rPr>
                        <a:t>Δ</a:t>
                      </a:r>
                      <a:r>
                        <a:rPr kumimoji="0" lang="cs-CZ" altLang="sk-SK" sz="1800" b="0" i="0" u="none" strike="noStrike" cap="none" normalizeH="0" baseline="0" dirty="0" smtClean="0">
                          <a:ln>
                            <a:noFill/>
                          </a:ln>
                          <a:solidFill>
                            <a:srgbClr val="000000"/>
                          </a:solidFill>
                          <a:effectLst/>
                          <a:latin typeface="+mn-lt"/>
                          <a:cs typeface="Arial" panose="020B0604020202020204" pitchFamily="34" charset="0"/>
                        </a:rPr>
                        <a:t>i </a:t>
                      </a:r>
                    </a:p>
                  </a:txBody>
                  <a:tcPr marL="68580" marR="68580" marT="34290" marB="34290" anchor="ctr" horzOverflow="overflow">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2387671"/>
                  </a:ext>
                </a:extLst>
              </a:tr>
            </a:tbl>
          </a:graphicData>
        </a:graphic>
      </p:graphicFrame>
    </p:spTree>
    <p:extLst>
      <p:ext uri="{BB962C8B-B14F-4D97-AF65-F5344CB8AC3E}">
        <p14:creationId xmlns:p14="http://schemas.microsoft.com/office/powerpoint/2010/main" val="3130010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p:cTn id="7" dur="500" fill="hold"/>
                                        <p:tgtEl>
                                          <p:spTgt spid="16896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6896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6896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68962"/>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168963"/>
                                        </p:tgtEl>
                                        <p:attrNameLst>
                                          <p:attrName>style.visibility</p:attrName>
                                        </p:attrNameLst>
                                      </p:cBhvr>
                                      <p:to>
                                        <p:strVal val="visible"/>
                                      </p:to>
                                    </p:set>
                                    <p:animEffect transition="in" filter="blinds(horizontal)">
                                      <p:cBhvr>
                                        <p:cTn id="14" dur="500"/>
                                        <p:tgtEl>
                                          <p:spTgt spid="168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8112" y="945440"/>
            <a:ext cx="8280920" cy="4783029"/>
          </a:xfrm>
          <a:prstGeom prst="rect">
            <a:avLst/>
          </a:prstGeom>
        </p:spPr>
        <p:txBody>
          <a:bodyPr>
            <a:noAutofit/>
          </a:bodyPr>
          <a:lstStyle/>
          <a:p>
            <a:pPr algn="just">
              <a:spcBef>
                <a:spcPts val="0"/>
              </a:spcBef>
              <a:spcAft>
                <a:spcPts val="600"/>
              </a:spcAft>
              <a:buClr>
                <a:schemeClr val="tx1"/>
              </a:buClr>
              <a:buSzPct val="120000"/>
            </a:pPr>
            <a:r>
              <a:rPr lang="cs-CZ" sz="2400" dirty="0">
                <a:solidFill>
                  <a:srgbClr val="000000"/>
                </a:solidFill>
                <a:latin typeface="Calibri" panose="020F0502020204030204" pitchFamily="34" charset="0"/>
                <a:cs typeface="Calibri" panose="020F0502020204030204" pitchFamily="34" charset="0"/>
              </a:rPr>
              <a:t>Body mimo křivku LM jsou body nerovnováhy a vzniká zde tlak na ustanovení nové rovnováhy</a:t>
            </a:r>
          </a:p>
          <a:p>
            <a:pPr algn="just">
              <a:spcBef>
                <a:spcPts val="0"/>
              </a:spcBef>
              <a:spcAft>
                <a:spcPts val="600"/>
              </a:spcAft>
              <a:buClr>
                <a:schemeClr val="tx1"/>
              </a:buClr>
              <a:buSzPct val="120000"/>
            </a:pPr>
            <a:r>
              <a:rPr lang="cs-CZ" sz="2400" dirty="0">
                <a:solidFill>
                  <a:srgbClr val="000000"/>
                </a:solidFill>
                <a:latin typeface="Calibri" panose="020F0502020204030204" pitchFamily="34" charset="0"/>
                <a:cs typeface="Calibri" panose="020F0502020204030204" pitchFamily="34" charset="0"/>
              </a:rPr>
              <a:t>Body nalevo od křivky LM představují přebytek nabídky peněz nad poptávkou, protože důchod je nízký pro vytvoření dostatečné poptávky po penězích. Lidé tedy budou nadbytečné peníze alokovat do ostatních finančních aktiv, vznikne tlak na růst cen těchto aktiv a tím tlak na snížení úrokové sazby. </a:t>
            </a:r>
          </a:p>
          <a:p>
            <a:pPr algn="just">
              <a:spcBef>
                <a:spcPts val="0"/>
              </a:spcBef>
              <a:spcAft>
                <a:spcPts val="600"/>
              </a:spcAft>
              <a:buClr>
                <a:schemeClr val="tx1"/>
              </a:buClr>
              <a:buSzPct val="120000"/>
            </a:pPr>
            <a:r>
              <a:rPr lang="cs-CZ" sz="2400" dirty="0">
                <a:solidFill>
                  <a:srgbClr val="000000"/>
                </a:solidFill>
                <a:latin typeface="Calibri" panose="020F0502020204030204" pitchFamily="34" charset="0"/>
                <a:cs typeface="Calibri" panose="020F0502020204030204" pitchFamily="34" charset="0"/>
              </a:rPr>
              <a:t>Body napravo od křivky LM představují přebytek poptávky nad nabídkou peněz, a to proto, že při daném důchodu vzniká vyšší poptávka po penězích. V tomto případě budou lidé prodávat ostatní finanční aktiva, aby získali peníze, což povede k tlaku na snížení cen ostatních finančních aktiv  a zvýšení úrokových sazeb. </a:t>
            </a:r>
          </a:p>
        </p:txBody>
      </p:sp>
      <p:sp>
        <p:nvSpPr>
          <p:cNvPr id="6" name="Nadpis 5"/>
          <p:cNvSpPr>
            <a:spLocks noGrp="1"/>
          </p:cNvSpPr>
          <p:nvPr>
            <p:ph type="title"/>
          </p:nvPr>
        </p:nvSpPr>
        <p:spPr>
          <a:xfrm>
            <a:off x="532148" y="437737"/>
            <a:ext cx="7632848" cy="507703"/>
          </a:xfrm>
        </p:spPr>
        <p:txBody>
          <a:bodyPr/>
          <a:lstStyle/>
          <a:p>
            <a:pPr algn="ctr"/>
            <a:r>
              <a:rPr lang="cs-CZ" altLang="sk-SK" sz="3200" b="1" dirty="0" smtClean="0">
                <a:solidFill>
                  <a:srgbClr val="C00000"/>
                </a:solidFill>
                <a:latin typeface="Calibri" panose="020F0502020204030204" pitchFamily="34" charset="0"/>
                <a:cs typeface="Calibri" panose="020F0502020204030204" pitchFamily="34" charset="0"/>
              </a:rPr>
              <a:t>Body mimo křivku LM</a:t>
            </a:r>
            <a:endParaRPr lang="cs-CZ" sz="32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08654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283889" y="902680"/>
            <a:ext cx="6480274" cy="507703"/>
          </a:xfrm>
        </p:spPr>
        <p:txBody>
          <a:bodyPr/>
          <a:lstStyle/>
          <a:p>
            <a:pPr algn="ctr"/>
            <a:r>
              <a:rPr lang="cs-CZ" altLang="sk-SK" sz="3200" b="1" dirty="0">
                <a:solidFill>
                  <a:srgbClr val="C00000"/>
                </a:solidFill>
                <a:latin typeface="Calibri" panose="020F0502020204030204" pitchFamily="34" charset="0"/>
                <a:cs typeface="Calibri" panose="020F0502020204030204" pitchFamily="34" charset="0"/>
              </a:rPr>
              <a:t>Body mimo křivku LM</a:t>
            </a:r>
            <a:endParaRPr lang="cs-CZ" altLang="sk-SK" sz="2800" b="1" dirty="0">
              <a:solidFill>
                <a:srgbClr val="C00000"/>
              </a:solidFill>
              <a:latin typeface="Calibri" panose="020F0502020204030204" pitchFamily="34" charset="0"/>
              <a:cs typeface="Calibri" panose="020F0502020204030204" pitchFamily="34" charset="0"/>
            </a:endParaRPr>
          </a:p>
        </p:txBody>
      </p:sp>
      <p:sp>
        <p:nvSpPr>
          <p:cNvPr id="154627" name="Line 3"/>
          <p:cNvSpPr>
            <a:spLocks noChangeShapeType="1"/>
          </p:cNvSpPr>
          <p:nvPr/>
        </p:nvSpPr>
        <p:spPr bwMode="auto">
          <a:xfrm>
            <a:off x="2897981" y="2204864"/>
            <a:ext cx="0" cy="270033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54628" name="Line 4"/>
          <p:cNvSpPr>
            <a:spLocks noChangeShapeType="1"/>
          </p:cNvSpPr>
          <p:nvPr/>
        </p:nvSpPr>
        <p:spPr bwMode="auto">
          <a:xfrm>
            <a:off x="2897981" y="4904904"/>
            <a:ext cx="399573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54629" name="Line 5"/>
          <p:cNvSpPr>
            <a:spLocks noChangeShapeType="1"/>
          </p:cNvSpPr>
          <p:nvPr/>
        </p:nvSpPr>
        <p:spPr bwMode="auto">
          <a:xfrm flipV="1">
            <a:off x="3275410" y="2456355"/>
            <a:ext cx="2700336" cy="203441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54630" name="Line 6"/>
          <p:cNvSpPr>
            <a:spLocks noChangeShapeType="1"/>
          </p:cNvSpPr>
          <p:nvPr/>
        </p:nvSpPr>
        <p:spPr bwMode="auto">
          <a:xfrm>
            <a:off x="2897982" y="3068960"/>
            <a:ext cx="2214563"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54631" name="Line 7"/>
          <p:cNvSpPr>
            <a:spLocks noChangeShapeType="1"/>
          </p:cNvSpPr>
          <p:nvPr/>
        </p:nvSpPr>
        <p:spPr bwMode="auto">
          <a:xfrm>
            <a:off x="5112544" y="3068960"/>
            <a:ext cx="0" cy="1835944"/>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54632" name="Line 8"/>
          <p:cNvSpPr>
            <a:spLocks noChangeShapeType="1"/>
          </p:cNvSpPr>
          <p:nvPr/>
        </p:nvSpPr>
        <p:spPr bwMode="auto">
          <a:xfrm>
            <a:off x="4248150" y="3068960"/>
            <a:ext cx="0" cy="1835944"/>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54633" name="Line 9"/>
          <p:cNvSpPr>
            <a:spLocks noChangeShapeType="1"/>
          </p:cNvSpPr>
          <p:nvPr/>
        </p:nvSpPr>
        <p:spPr bwMode="auto">
          <a:xfrm flipH="1">
            <a:off x="2908698" y="3789040"/>
            <a:ext cx="2214563" cy="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Tx/>
            </a:pPr>
            <a:endParaRPr lang="sk-SK" sz="1350" kern="1200">
              <a:solidFill>
                <a:srgbClr val="307871"/>
              </a:solidFill>
              <a:latin typeface="Times New Roman"/>
              <a:ea typeface="+mn-ea"/>
              <a:cs typeface="+mn-cs"/>
            </a:endParaRPr>
          </a:p>
        </p:txBody>
      </p:sp>
      <p:sp>
        <p:nvSpPr>
          <p:cNvPr id="154634" name="Text Box 10"/>
          <p:cNvSpPr txBox="1">
            <a:spLocks noChangeArrowheads="1"/>
          </p:cNvSpPr>
          <p:nvPr/>
        </p:nvSpPr>
        <p:spPr bwMode="auto">
          <a:xfrm>
            <a:off x="6758582" y="4909460"/>
            <a:ext cx="3232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p>
        </p:txBody>
      </p:sp>
      <p:sp>
        <p:nvSpPr>
          <p:cNvPr id="154635" name="Text Box 11"/>
          <p:cNvSpPr txBox="1">
            <a:spLocks noChangeArrowheads="1"/>
          </p:cNvSpPr>
          <p:nvPr/>
        </p:nvSpPr>
        <p:spPr bwMode="auto">
          <a:xfrm>
            <a:off x="2628304" y="2054823"/>
            <a:ext cx="2155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i</a:t>
            </a:r>
          </a:p>
        </p:txBody>
      </p:sp>
      <p:sp>
        <p:nvSpPr>
          <p:cNvPr id="154636" name="Text Box 12"/>
          <p:cNvSpPr txBox="1">
            <a:spLocks noChangeArrowheads="1"/>
          </p:cNvSpPr>
          <p:nvPr/>
        </p:nvSpPr>
        <p:spPr bwMode="auto">
          <a:xfrm>
            <a:off x="5921573" y="2442747"/>
            <a:ext cx="647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LM</a:t>
            </a:r>
          </a:p>
        </p:txBody>
      </p:sp>
      <p:sp>
        <p:nvSpPr>
          <p:cNvPr id="154637" name="Text Box 13"/>
          <p:cNvSpPr txBox="1">
            <a:spLocks noChangeArrowheads="1"/>
          </p:cNvSpPr>
          <p:nvPr/>
        </p:nvSpPr>
        <p:spPr bwMode="auto">
          <a:xfrm>
            <a:off x="2628305" y="2918919"/>
            <a:ext cx="323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54638" name="Text Box 14"/>
          <p:cNvSpPr txBox="1">
            <a:spLocks noChangeArrowheads="1"/>
          </p:cNvSpPr>
          <p:nvPr/>
        </p:nvSpPr>
        <p:spPr bwMode="auto">
          <a:xfrm>
            <a:off x="2628305" y="3631065"/>
            <a:ext cx="323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54639" name="Text Box 15"/>
          <p:cNvSpPr txBox="1">
            <a:spLocks noChangeArrowheads="1"/>
          </p:cNvSpPr>
          <p:nvPr/>
        </p:nvSpPr>
        <p:spPr bwMode="auto">
          <a:xfrm>
            <a:off x="4070626" y="4870988"/>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54640" name="Text Box 16"/>
          <p:cNvSpPr txBox="1">
            <a:spLocks noChangeArrowheads="1"/>
          </p:cNvSpPr>
          <p:nvPr/>
        </p:nvSpPr>
        <p:spPr bwMode="auto">
          <a:xfrm>
            <a:off x="4924427" y="4904607"/>
            <a:ext cx="5874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54641" name="Text Box 17"/>
          <p:cNvSpPr txBox="1">
            <a:spLocks noChangeArrowheads="1"/>
          </p:cNvSpPr>
          <p:nvPr/>
        </p:nvSpPr>
        <p:spPr bwMode="auto">
          <a:xfrm>
            <a:off x="3923705" y="3986932"/>
            <a:ext cx="4851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E</a:t>
            </a:r>
            <a:r>
              <a:rPr lang="cs-CZ" altLang="sk-SK" sz="1600" b="1" kern="1200" baseline="-25000" dirty="0">
                <a:latin typeface="Times New Roman"/>
                <a:ea typeface="+mn-ea"/>
                <a:cs typeface="+mn-cs"/>
              </a:rPr>
              <a:t>1</a:t>
            </a:r>
            <a:endParaRPr lang="cs-CZ" altLang="sk-SK" sz="1600" b="1" kern="1200" dirty="0">
              <a:latin typeface="Times New Roman"/>
              <a:ea typeface="+mn-ea"/>
              <a:cs typeface="+mn-cs"/>
            </a:endParaRPr>
          </a:p>
        </p:txBody>
      </p:sp>
      <p:sp>
        <p:nvSpPr>
          <p:cNvPr id="154642" name="Text Box 18"/>
          <p:cNvSpPr txBox="1">
            <a:spLocks noChangeArrowheads="1"/>
          </p:cNvSpPr>
          <p:nvPr/>
        </p:nvSpPr>
        <p:spPr bwMode="auto">
          <a:xfrm>
            <a:off x="5115918" y="3026369"/>
            <a:ext cx="485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E</a:t>
            </a:r>
            <a:r>
              <a:rPr lang="cs-CZ" altLang="sk-SK" sz="1600" b="1" kern="1200" baseline="-25000" dirty="0">
                <a:latin typeface="Times New Roman"/>
                <a:ea typeface="+mn-ea"/>
                <a:cs typeface="+mn-cs"/>
              </a:rPr>
              <a:t>2</a:t>
            </a:r>
            <a:endParaRPr lang="cs-CZ" altLang="sk-SK" sz="1600" b="1" kern="1200" dirty="0">
              <a:latin typeface="Times New Roman"/>
              <a:ea typeface="+mn-ea"/>
              <a:cs typeface="+mn-cs"/>
            </a:endParaRPr>
          </a:p>
        </p:txBody>
      </p:sp>
      <p:sp>
        <p:nvSpPr>
          <p:cNvPr id="154643" name="AutoShape 19"/>
          <p:cNvSpPr>
            <a:spLocks noChangeArrowheads="1"/>
          </p:cNvSpPr>
          <p:nvPr/>
        </p:nvSpPr>
        <p:spPr bwMode="auto">
          <a:xfrm>
            <a:off x="4113610" y="2943766"/>
            <a:ext cx="269081" cy="216694"/>
          </a:xfrm>
          <a:prstGeom prst="sun">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pPr>
            <a:endParaRPr lang="sk-SK" sz="1350" kern="1200">
              <a:solidFill>
                <a:srgbClr val="307871"/>
              </a:solidFill>
              <a:latin typeface="Times New Roman"/>
              <a:ea typeface="+mn-ea"/>
              <a:cs typeface="+mn-cs"/>
            </a:endParaRPr>
          </a:p>
        </p:txBody>
      </p:sp>
      <p:sp>
        <p:nvSpPr>
          <p:cNvPr id="154644" name="AutoShape 20"/>
          <p:cNvSpPr>
            <a:spLocks noChangeArrowheads="1"/>
          </p:cNvSpPr>
          <p:nvPr/>
        </p:nvSpPr>
        <p:spPr bwMode="auto">
          <a:xfrm>
            <a:off x="4997255" y="3675216"/>
            <a:ext cx="269081" cy="216694"/>
          </a:xfrm>
          <a:prstGeom prst="sun">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ClrTx/>
            </a:pPr>
            <a:endParaRPr lang="sk-SK" sz="1350" kern="1200">
              <a:solidFill>
                <a:srgbClr val="307871"/>
              </a:solidFill>
              <a:latin typeface="Times New Roman"/>
              <a:ea typeface="+mn-ea"/>
              <a:cs typeface="+mn-cs"/>
            </a:endParaRPr>
          </a:p>
        </p:txBody>
      </p:sp>
      <p:sp>
        <p:nvSpPr>
          <p:cNvPr id="154645" name="Text Box 21"/>
          <p:cNvSpPr txBox="1">
            <a:spLocks noChangeArrowheads="1"/>
          </p:cNvSpPr>
          <p:nvPr/>
        </p:nvSpPr>
        <p:spPr bwMode="auto">
          <a:xfrm>
            <a:off x="3059905" y="2250412"/>
            <a:ext cx="24300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Tx/>
            </a:pPr>
            <a:r>
              <a:rPr lang="cs-CZ" altLang="sk-SK" sz="1600" b="1" kern="1200" dirty="0">
                <a:solidFill>
                  <a:srgbClr val="FF00FF"/>
                </a:solidFill>
                <a:latin typeface="Times New Roman"/>
                <a:ea typeface="+mn-ea"/>
                <a:cs typeface="+mn-cs"/>
              </a:rPr>
              <a:t>přebytek nabídky peněz nad poptávkou (M/P &gt; L)</a:t>
            </a:r>
          </a:p>
        </p:txBody>
      </p:sp>
      <p:sp>
        <p:nvSpPr>
          <p:cNvPr id="154646" name="Text Box 22"/>
          <p:cNvSpPr txBox="1">
            <a:spLocks noChangeArrowheads="1"/>
          </p:cNvSpPr>
          <p:nvPr/>
        </p:nvSpPr>
        <p:spPr bwMode="auto">
          <a:xfrm>
            <a:off x="5334098" y="3589579"/>
            <a:ext cx="24300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pPr>
            <a:r>
              <a:rPr lang="cs-CZ" altLang="sk-SK" sz="1600" b="1" kern="1200" dirty="0">
                <a:solidFill>
                  <a:srgbClr val="FF00FF"/>
                </a:solidFill>
                <a:latin typeface="Times New Roman"/>
                <a:ea typeface="+mn-ea"/>
                <a:cs typeface="+mn-cs"/>
              </a:rPr>
              <a:t>přebytek poptávky po penězích nad nabídkou M/P &lt; L</a:t>
            </a:r>
          </a:p>
        </p:txBody>
      </p:sp>
      <p:sp>
        <p:nvSpPr>
          <p:cNvPr id="23" name="Text Box 22"/>
          <p:cNvSpPr txBox="1">
            <a:spLocks noChangeArrowheads="1"/>
          </p:cNvSpPr>
          <p:nvPr/>
        </p:nvSpPr>
        <p:spPr bwMode="auto">
          <a:xfrm>
            <a:off x="249537" y="5233545"/>
            <a:ext cx="87144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Jestliže je rovnováha na trhu peněz, je zajištěna i rovnováha na trhu ostatních finančních aktiv.</a:t>
            </a:r>
          </a:p>
        </p:txBody>
      </p:sp>
    </p:spTree>
    <p:extLst>
      <p:ext uri="{BB962C8B-B14F-4D97-AF65-F5344CB8AC3E}">
        <p14:creationId xmlns:p14="http://schemas.microsoft.com/office/powerpoint/2010/main" val="166740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54626"/>
                                        </p:tgtEl>
                                        <p:attrNameLst>
                                          <p:attrName>style.visibility</p:attrName>
                                        </p:attrNameLst>
                                      </p:cBhvr>
                                      <p:to>
                                        <p:strVal val="visible"/>
                                      </p:to>
                                    </p:set>
                                    <p:animEffect transition="in" filter="fade">
                                      <p:cBhvr>
                                        <p:cTn id="7" dur="1000"/>
                                        <p:tgtEl>
                                          <p:spTgt spid="154626"/>
                                        </p:tgtEl>
                                      </p:cBhvr>
                                    </p:animEffect>
                                    <p:anim calcmode="lin" valueType="num">
                                      <p:cBhvr>
                                        <p:cTn id="8" dur="1000" fill="hold"/>
                                        <p:tgtEl>
                                          <p:spTgt spid="154626"/>
                                        </p:tgtEl>
                                        <p:attrNameLst>
                                          <p:attrName>ppt_x</p:attrName>
                                        </p:attrNameLst>
                                      </p:cBhvr>
                                      <p:tavLst>
                                        <p:tav tm="0">
                                          <p:val>
                                            <p:strVal val="#ppt_x-.1"/>
                                          </p:val>
                                        </p:tav>
                                        <p:tav tm="100000">
                                          <p:val>
                                            <p:strVal val="#ppt_x"/>
                                          </p:val>
                                        </p:tav>
                                      </p:tavLst>
                                    </p:anim>
                                    <p:anim calcmode="lin" valueType="num">
                                      <p:cBhvr>
                                        <p:cTn id="9" dur="1000" fill="hold"/>
                                        <p:tgtEl>
                                          <p:spTgt spid="15462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500"/>
                            </p:stCondLst>
                            <p:childTnLst>
                              <p:par>
                                <p:cTn id="11" presetID="26" presetClass="entr" presetSubtype="0" fill="hold" nodeType="afterEffect">
                                  <p:stCondLst>
                                    <p:cond delay="0"/>
                                  </p:stCondLst>
                                  <p:childTnLst>
                                    <p:set>
                                      <p:cBhvr>
                                        <p:cTn id="12" dur="1" fill="hold">
                                          <p:stCondLst>
                                            <p:cond delay="0"/>
                                          </p:stCondLst>
                                        </p:cTn>
                                        <p:tgtEl>
                                          <p:spTgt spid="154627"/>
                                        </p:tgtEl>
                                        <p:attrNameLst>
                                          <p:attrName>style.visibility</p:attrName>
                                        </p:attrNameLst>
                                      </p:cBhvr>
                                      <p:to>
                                        <p:strVal val="visible"/>
                                      </p:to>
                                    </p:set>
                                    <p:animEffect transition="in" filter="wipe(down)">
                                      <p:cBhvr>
                                        <p:cTn id="13" dur="580">
                                          <p:stCondLst>
                                            <p:cond delay="0"/>
                                          </p:stCondLst>
                                        </p:cTn>
                                        <p:tgtEl>
                                          <p:spTgt spid="154627"/>
                                        </p:tgtEl>
                                      </p:cBhvr>
                                    </p:animEffect>
                                    <p:anim calcmode="lin" valueType="num">
                                      <p:cBhvr>
                                        <p:cTn id="14" dur="1822" tmFilter="0,0; 0.14,0.36; 0.43,0.73; 0.71,0.91; 1.0,1.0">
                                          <p:stCondLst>
                                            <p:cond delay="0"/>
                                          </p:stCondLst>
                                        </p:cTn>
                                        <p:tgtEl>
                                          <p:spTgt spid="15462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462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462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462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4627"/>
                                        </p:tgtEl>
                                        <p:attrNameLst>
                                          <p:attrName>ppt_y</p:attrName>
                                        </p:attrNameLst>
                                      </p:cBhvr>
                                      <p:tavLst>
                                        <p:tav tm="0" fmla="#ppt_y-sin(pi*$)/81">
                                          <p:val>
                                            <p:fltVal val="0"/>
                                          </p:val>
                                        </p:tav>
                                        <p:tav tm="100000">
                                          <p:val>
                                            <p:fltVal val="1"/>
                                          </p:val>
                                        </p:tav>
                                      </p:tavLst>
                                    </p:anim>
                                    <p:animScale>
                                      <p:cBhvr>
                                        <p:cTn id="19" dur="26">
                                          <p:stCondLst>
                                            <p:cond delay="650"/>
                                          </p:stCondLst>
                                        </p:cTn>
                                        <p:tgtEl>
                                          <p:spTgt spid="154627"/>
                                        </p:tgtEl>
                                      </p:cBhvr>
                                      <p:to x="100000" y="60000"/>
                                    </p:animScale>
                                    <p:animScale>
                                      <p:cBhvr>
                                        <p:cTn id="20" dur="166" decel="50000">
                                          <p:stCondLst>
                                            <p:cond delay="676"/>
                                          </p:stCondLst>
                                        </p:cTn>
                                        <p:tgtEl>
                                          <p:spTgt spid="154627"/>
                                        </p:tgtEl>
                                      </p:cBhvr>
                                      <p:to x="100000" y="100000"/>
                                    </p:animScale>
                                    <p:animScale>
                                      <p:cBhvr>
                                        <p:cTn id="21" dur="26">
                                          <p:stCondLst>
                                            <p:cond delay="1312"/>
                                          </p:stCondLst>
                                        </p:cTn>
                                        <p:tgtEl>
                                          <p:spTgt spid="154627"/>
                                        </p:tgtEl>
                                      </p:cBhvr>
                                      <p:to x="100000" y="80000"/>
                                    </p:animScale>
                                    <p:animScale>
                                      <p:cBhvr>
                                        <p:cTn id="22" dur="166" decel="50000">
                                          <p:stCondLst>
                                            <p:cond delay="1338"/>
                                          </p:stCondLst>
                                        </p:cTn>
                                        <p:tgtEl>
                                          <p:spTgt spid="154627"/>
                                        </p:tgtEl>
                                      </p:cBhvr>
                                      <p:to x="100000" y="100000"/>
                                    </p:animScale>
                                    <p:animScale>
                                      <p:cBhvr>
                                        <p:cTn id="23" dur="26">
                                          <p:stCondLst>
                                            <p:cond delay="1642"/>
                                          </p:stCondLst>
                                        </p:cTn>
                                        <p:tgtEl>
                                          <p:spTgt spid="154627"/>
                                        </p:tgtEl>
                                      </p:cBhvr>
                                      <p:to x="100000" y="90000"/>
                                    </p:animScale>
                                    <p:animScale>
                                      <p:cBhvr>
                                        <p:cTn id="24" dur="166" decel="50000">
                                          <p:stCondLst>
                                            <p:cond delay="1668"/>
                                          </p:stCondLst>
                                        </p:cTn>
                                        <p:tgtEl>
                                          <p:spTgt spid="154627"/>
                                        </p:tgtEl>
                                      </p:cBhvr>
                                      <p:to x="100000" y="100000"/>
                                    </p:animScale>
                                    <p:animScale>
                                      <p:cBhvr>
                                        <p:cTn id="25" dur="26">
                                          <p:stCondLst>
                                            <p:cond delay="1808"/>
                                          </p:stCondLst>
                                        </p:cTn>
                                        <p:tgtEl>
                                          <p:spTgt spid="154627"/>
                                        </p:tgtEl>
                                      </p:cBhvr>
                                      <p:to x="100000" y="95000"/>
                                    </p:animScale>
                                    <p:animScale>
                                      <p:cBhvr>
                                        <p:cTn id="26" dur="166" decel="50000">
                                          <p:stCondLst>
                                            <p:cond delay="1834"/>
                                          </p:stCondLst>
                                        </p:cTn>
                                        <p:tgtEl>
                                          <p:spTgt spid="154627"/>
                                        </p:tgtEl>
                                      </p:cBhvr>
                                      <p:to x="100000" y="100000"/>
                                    </p:animScale>
                                  </p:childTnLst>
                                </p:cTn>
                              </p:par>
                            </p:childTnLst>
                          </p:cTn>
                        </p:par>
                        <p:par>
                          <p:cTn id="27" fill="hold" nodeType="afterGroup">
                            <p:stCondLst>
                              <p:cond delay="4500"/>
                            </p:stCondLst>
                            <p:childTnLst>
                              <p:par>
                                <p:cTn id="28" presetID="26" presetClass="entr" presetSubtype="0" fill="hold" nodeType="afterEffect">
                                  <p:stCondLst>
                                    <p:cond delay="0"/>
                                  </p:stCondLst>
                                  <p:childTnLst>
                                    <p:set>
                                      <p:cBhvr>
                                        <p:cTn id="29" dur="1" fill="hold">
                                          <p:stCondLst>
                                            <p:cond delay="0"/>
                                          </p:stCondLst>
                                        </p:cTn>
                                        <p:tgtEl>
                                          <p:spTgt spid="154628"/>
                                        </p:tgtEl>
                                        <p:attrNameLst>
                                          <p:attrName>style.visibility</p:attrName>
                                        </p:attrNameLst>
                                      </p:cBhvr>
                                      <p:to>
                                        <p:strVal val="visible"/>
                                      </p:to>
                                    </p:set>
                                    <p:animEffect transition="in" filter="wipe(down)">
                                      <p:cBhvr>
                                        <p:cTn id="30" dur="580">
                                          <p:stCondLst>
                                            <p:cond delay="0"/>
                                          </p:stCondLst>
                                        </p:cTn>
                                        <p:tgtEl>
                                          <p:spTgt spid="154628"/>
                                        </p:tgtEl>
                                      </p:cBhvr>
                                    </p:animEffect>
                                    <p:anim calcmode="lin" valueType="num">
                                      <p:cBhvr>
                                        <p:cTn id="31" dur="1822" tmFilter="0,0; 0.14,0.36; 0.43,0.73; 0.71,0.91; 1.0,1.0">
                                          <p:stCondLst>
                                            <p:cond delay="0"/>
                                          </p:stCondLst>
                                        </p:cTn>
                                        <p:tgtEl>
                                          <p:spTgt spid="15462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5462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5462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5462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54628"/>
                                        </p:tgtEl>
                                        <p:attrNameLst>
                                          <p:attrName>ppt_y</p:attrName>
                                        </p:attrNameLst>
                                      </p:cBhvr>
                                      <p:tavLst>
                                        <p:tav tm="0" fmla="#ppt_y-sin(pi*$)/81">
                                          <p:val>
                                            <p:fltVal val="0"/>
                                          </p:val>
                                        </p:tav>
                                        <p:tav tm="100000">
                                          <p:val>
                                            <p:fltVal val="1"/>
                                          </p:val>
                                        </p:tav>
                                      </p:tavLst>
                                    </p:anim>
                                    <p:animScale>
                                      <p:cBhvr>
                                        <p:cTn id="36" dur="26">
                                          <p:stCondLst>
                                            <p:cond delay="650"/>
                                          </p:stCondLst>
                                        </p:cTn>
                                        <p:tgtEl>
                                          <p:spTgt spid="154628"/>
                                        </p:tgtEl>
                                      </p:cBhvr>
                                      <p:to x="100000" y="60000"/>
                                    </p:animScale>
                                    <p:animScale>
                                      <p:cBhvr>
                                        <p:cTn id="37" dur="166" decel="50000">
                                          <p:stCondLst>
                                            <p:cond delay="676"/>
                                          </p:stCondLst>
                                        </p:cTn>
                                        <p:tgtEl>
                                          <p:spTgt spid="154628"/>
                                        </p:tgtEl>
                                      </p:cBhvr>
                                      <p:to x="100000" y="100000"/>
                                    </p:animScale>
                                    <p:animScale>
                                      <p:cBhvr>
                                        <p:cTn id="38" dur="26">
                                          <p:stCondLst>
                                            <p:cond delay="1312"/>
                                          </p:stCondLst>
                                        </p:cTn>
                                        <p:tgtEl>
                                          <p:spTgt spid="154628"/>
                                        </p:tgtEl>
                                      </p:cBhvr>
                                      <p:to x="100000" y="80000"/>
                                    </p:animScale>
                                    <p:animScale>
                                      <p:cBhvr>
                                        <p:cTn id="39" dur="166" decel="50000">
                                          <p:stCondLst>
                                            <p:cond delay="1338"/>
                                          </p:stCondLst>
                                        </p:cTn>
                                        <p:tgtEl>
                                          <p:spTgt spid="154628"/>
                                        </p:tgtEl>
                                      </p:cBhvr>
                                      <p:to x="100000" y="100000"/>
                                    </p:animScale>
                                    <p:animScale>
                                      <p:cBhvr>
                                        <p:cTn id="40" dur="26">
                                          <p:stCondLst>
                                            <p:cond delay="1642"/>
                                          </p:stCondLst>
                                        </p:cTn>
                                        <p:tgtEl>
                                          <p:spTgt spid="154628"/>
                                        </p:tgtEl>
                                      </p:cBhvr>
                                      <p:to x="100000" y="90000"/>
                                    </p:animScale>
                                    <p:animScale>
                                      <p:cBhvr>
                                        <p:cTn id="41" dur="166" decel="50000">
                                          <p:stCondLst>
                                            <p:cond delay="1668"/>
                                          </p:stCondLst>
                                        </p:cTn>
                                        <p:tgtEl>
                                          <p:spTgt spid="154628"/>
                                        </p:tgtEl>
                                      </p:cBhvr>
                                      <p:to x="100000" y="100000"/>
                                    </p:animScale>
                                    <p:animScale>
                                      <p:cBhvr>
                                        <p:cTn id="42" dur="26">
                                          <p:stCondLst>
                                            <p:cond delay="1808"/>
                                          </p:stCondLst>
                                        </p:cTn>
                                        <p:tgtEl>
                                          <p:spTgt spid="154628"/>
                                        </p:tgtEl>
                                      </p:cBhvr>
                                      <p:to x="100000" y="95000"/>
                                    </p:animScale>
                                    <p:animScale>
                                      <p:cBhvr>
                                        <p:cTn id="43" dur="166" decel="50000">
                                          <p:stCondLst>
                                            <p:cond delay="1834"/>
                                          </p:stCondLst>
                                        </p:cTn>
                                        <p:tgtEl>
                                          <p:spTgt spid="154628"/>
                                        </p:tgtEl>
                                      </p:cBhvr>
                                      <p:to x="100000" y="100000"/>
                                    </p:animScale>
                                  </p:childTnLst>
                                </p:cTn>
                              </p:par>
                            </p:childTnLst>
                          </p:cTn>
                        </p:par>
                        <p:par>
                          <p:cTn id="44" fill="hold" nodeType="afterGroup">
                            <p:stCondLst>
                              <p:cond delay="6500"/>
                            </p:stCondLst>
                            <p:childTnLst>
                              <p:par>
                                <p:cTn id="45" presetID="23" presetClass="entr" presetSubtype="16" fill="hold" grpId="0" nodeType="afterEffect">
                                  <p:stCondLst>
                                    <p:cond delay="0"/>
                                  </p:stCondLst>
                                  <p:childTnLst>
                                    <p:set>
                                      <p:cBhvr>
                                        <p:cTn id="46" dur="1" fill="hold">
                                          <p:stCondLst>
                                            <p:cond delay="0"/>
                                          </p:stCondLst>
                                        </p:cTn>
                                        <p:tgtEl>
                                          <p:spTgt spid="154635"/>
                                        </p:tgtEl>
                                        <p:attrNameLst>
                                          <p:attrName>style.visibility</p:attrName>
                                        </p:attrNameLst>
                                      </p:cBhvr>
                                      <p:to>
                                        <p:strVal val="visible"/>
                                      </p:to>
                                    </p:set>
                                    <p:anim calcmode="lin" valueType="num">
                                      <p:cBhvr>
                                        <p:cTn id="47" dur="500" fill="hold"/>
                                        <p:tgtEl>
                                          <p:spTgt spid="154635"/>
                                        </p:tgtEl>
                                        <p:attrNameLst>
                                          <p:attrName>ppt_w</p:attrName>
                                        </p:attrNameLst>
                                      </p:cBhvr>
                                      <p:tavLst>
                                        <p:tav tm="0">
                                          <p:val>
                                            <p:fltVal val="0"/>
                                          </p:val>
                                        </p:tav>
                                        <p:tav tm="100000">
                                          <p:val>
                                            <p:strVal val="#ppt_w"/>
                                          </p:val>
                                        </p:tav>
                                      </p:tavLst>
                                    </p:anim>
                                    <p:anim calcmode="lin" valueType="num">
                                      <p:cBhvr>
                                        <p:cTn id="48" dur="500" fill="hold"/>
                                        <p:tgtEl>
                                          <p:spTgt spid="154635"/>
                                        </p:tgtEl>
                                        <p:attrNameLst>
                                          <p:attrName>ppt_h</p:attrName>
                                        </p:attrNameLst>
                                      </p:cBhvr>
                                      <p:tavLst>
                                        <p:tav tm="0">
                                          <p:val>
                                            <p:fltVal val="0"/>
                                          </p:val>
                                        </p:tav>
                                        <p:tav tm="100000">
                                          <p:val>
                                            <p:strVal val="#ppt_h"/>
                                          </p:val>
                                        </p:tav>
                                      </p:tavLst>
                                    </p:anim>
                                  </p:childTnLst>
                                </p:cTn>
                              </p:par>
                            </p:childTnLst>
                          </p:cTn>
                        </p:par>
                        <p:par>
                          <p:cTn id="49" fill="hold" nodeType="afterGroup">
                            <p:stCondLst>
                              <p:cond delay="7000"/>
                            </p:stCondLst>
                            <p:childTnLst>
                              <p:par>
                                <p:cTn id="50" presetID="23" presetClass="entr" presetSubtype="16" fill="hold" grpId="0" nodeType="afterEffect">
                                  <p:stCondLst>
                                    <p:cond delay="0"/>
                                  </p:stCondLst>
                                  <p:childTnLst>
                                    <p:set>
                                      <p:cBhvr>
                                        <p:cTn id="51" dur="1" fill="hold">
                                          <p:stCondLst>
                                            <p:cond delay="0"/>
                                          </p:stCondLst>
                                        </p:cTn>
                                        <p:tgtEl>
                                          <p:spTgt spid="154634"/>
                                        </p:tgtEl>
                                        <p:attrNameLst>
                                          <p:attrName>style.visibility</p:attrName>
                                        </p:attrNameLst>
                                      </p:cBhvr>
                                      <p:to>
                                        <p:strVal val="visible"/>
                                      </p:to>
                                    </p:set>
                                    <p:anim calcmode="lin" valueType="num">
                                      <p:cBhvr>
                                        <p:cTn id="52" dur="500" fill="hold"/>
                                        <p:tgtEl>
                                          <p:spTgt spid="154634"/>
                                        </p:tgtEl>
                                        <p:attrNameLst>
                                          <p:attrName>ppt_w</p:attrName>
                                        </p:attrNameLst>
                                      </p:cBhvr>
                                      <p:tavLst>
                                        <p:tav tm="0">
                                          <p:val>
                                            <p:fltVal val="0"/>
                                          </p:val>
                                        </p:tav>
                                        <p:tav tm="100000">
                                          <p:val>
                                            <p:strVal val="#ppt_w"/>
                                          </p:val>
                                        </p:tav>
                                      </p:tavLst>
                                    </p:anim>
                                    <p:anim calcmode="lin" valueType="num">
                                      <p:cBhvr>
                                        <p:cTn id="53" dur="500" fill="hold"/>
                                        <p:tgtEl>
                                          <p:spTgt spid="154634"/>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10" fill="hold" nodeType="clickEffect">
                                  <p:stCondLst>
                                    <p:cond delay="0"/>
                                  </p:stCondLst>
                                  <p:childTnLst>
                                    <p:set>
                                      <p:cBhvr>
                                        <p:cTn id="57" dur="1" fill="hold">
                                          <p:stCondLst>
                                            <p:cond delay="0"/>
                                          </p:stCondLst>
                                        </p:cTn>
                                        <p:tgtEl>
                                          <p:spTgt spid="154629"/>
                                        </p:tgtEl>
                                        <p:attrNameLst>
                                          <p:attrName>style.visibility</p:attrName>
                                        </p:attrNameLst>
                                      </p:cBhvr>
                                      <p:to>
                                        <p:strVal val="visible"/>
                                      </p:to>
                                    </p:set>
                                    <p:anim calcmode="lin" valueType="num">
                                      <p:cBhvr>
                                        <p:cTn id="58" dur="500" fill="hold"/>
                                        <p:tgtEl>
                                          <p:spTgt spid="154629"/>
                                        </p:tgtEl>
                                        <p:attrNameLst>
                                          <p:attrName>ppt_w</p:attrName>
                                        </p:attrNameLst>
                                      </p:cBhvr>
                                      <p:tavLst>
                                        <p:tav tm="0">
                                          <p:val>
                                            <p:fltVal val="0"/>
                                          </p:val>
                                        </p:tav>
                                        <p:tav tm="100000">
                                          <p:val>
                                            <p:strVal val="#ppt_w"/>
                                          </p:val>
                                        </p:tav>
                                      </p:tavLst>
                                    </p:anim>
                                    <p:anim calcmode="lin" valueType="num">
                                      <p:cBhvr>
                                        <p:cTn id="59" dur="500" fill="hold"/>
                                        <p:tgtEl>
                                          <p:spTgt spid="154629"/>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500"/>
                            </p:stCondLst>
                            <p:childTnLst>
                              <p:par>
                                <p:cTn id="61" presetID="23" presetClass="entr" presetSubtype="16" fill="hold" grpId="0" nodeType="afterEffect">
                                  <p:stCondLst>
                                    <p:cond delay="0"/>
                                  </p:stCondLst>
                                  <p:childTnLst>
                                    <p:set>
                                      <p:cBhvr>
                                        <p:cTn id="62" dur="1" fill="hold">
                                          <p:stCondLst>
                                            <p:cond delay="0"/>
                                          </p:stCondLst>
                                        </p:cTn>
                                        <p:tgtEl>
                                          <p:spTgt spid="154636"/>
                                        </p:tgtEl>
                                        <p:attrNameLst>
                                          <p:attrName>style.visibility</p:attrName>
                                        </p:attrNameLst>
                                      </p:cBhvr>
                                      <p:to>
                                        <p:strVal val="visible"/>
                                      </p:to>
                                    </p:set>
                                    <p:anim calcmode="lin" valueType="num">
                                      <p:cBhvr>
                                        <p:cTn id="63" dur="500" fill="hold"/>
                                        <p:tgtEl>
                                          <p:spTgt spid="154636"/>
                                        </p:tgtEl>
                                        <p:attrNameLst>
                                          <p:attrName>ppt_w</p:attrName>
                                        </p:attrNameLst>
                                      </p:cBhvr>
                                      <p:tavLst>
                                        <p:tav tm="0">
                                          <p:val>
                                            <p:fltVal val="0"/>
                                          </p:val>
                                        </p:tav>
                                        <p:tav tm="100000">
                                          <p:val>
                                            <p:strVal val="#ppt_w"/>
                                          </p:val>
                                        </p:tav>
                                      </p:tavLst>
                                    </p:anim>
                                    <p:anim calcmode="lin" valueType="num">
                                      <p:cBhvr>
                                        <p:cTn id="64" dur="500" fill="hold"/>
                                        <p:tgtEl>
                                          <p:spTgt spid="154636"/>
                                        </p:tgtEl>
                                        <p:attrNameLst>
                                          <p:attrName>ppt_h</p:attrName>
                                        </p:attrNameLst>
                                      </p:cBhvr>
                                      <p:tavLst>
                                        <p:tav tm="0">
                                          <p:val>
                                            <p:fltVal val="0"/>
                                          </p:val>
                                        </p:tav>
                                        <p:tav tm="100000">
                                          <p:val>
                                            <p:strVal val="#ppt_h"/>
                                          </p:val>
                                        </p:tav>
                                      </p:tavLst>
                                    </p:anim>
                                  </p:childTnLst>
                                </p:cTn>
                              </p:par>
                            </p:childTnLst>
                          </p:cTn>
                        </p:par>
                        <p:par>
                          <p:cTn id="65" fill="hold" nodeType="afterGroup">
                            <p:stCondLst>
                              <p:cond delay="1000"/>
                            </p:stCondLst>
                            <p:childTnLst>
                              <p:par>
                                <p:cTn id="66" presetID="3" presetClass="entr" presetSubtype="10" fill="hold" nodeType="afterEffect">
                                  <p:stCondLst>
                                    <p:cond delay="0"/>
                                  </p:stCondLst>
                                  <p:childTnLst>
                                    <p:set>
                                      <p:cBhvr>
                                        <p:cTn id="67" dur="1" fill="hold">
                                          <p:stCondLst>
                                            <p:cond delay="0"/>
                                          </p:stCondLst>
                                        </p:cTn>
                                        <p:tgtEl>
                                          <p:spTgt spid="154630"/>
                                        </p:tgtEl>
                                        <p:attrNameLst>
                                          <p:attrName>style.visibility</p:attrName>
                                        </p:attrNameLst>
                                      </p:cBhvr>
                                      <p:to>
                                        <p:strVal val="visible"/>
                                      </p:to>
                                    </p:set>
                                    <p:animEffect transition="in" filter="blinds(horizontal)">
                                      <p:cBhvr>
                                        <p:cTn id="68" dur="500"/>
                                        <p:tgtEl>
                                          <p:spTgt spid="154630"/>
                                        </p:tgtEl>
                                      </p:cBhvr>
                                    </p:animEffect>
                                  </p:childTnLst>
                                </p:cTn>
                              </p:par>
                            </p:childTnLst>
                          </p:cTn>
                        </p:par>
                        <p:par>
                          <p:cTn id="69" fill="hold" nodeType="afterGroup">
                            <p:stCondLst>
                              <p:cond delay="1500"/>
                            </p:stCondLst>
                            <p:childTnLst>
                              <p:par>
                                <p:cTn id="70" presetID="3" presetClass="entr" presetSubtype="10" fill="hold" nodeType="afterEffect">
                                  <p:stCondLst>
                                    <p:cond delay="0"/>
                                  </p:stCondLst>
                                  <p:childTnLst>
                                    <p:set>
                                      <p:cBhvr>
                                        <p:cTn id="71" dur="1" fill="hold">
                                          <p:stCondLst>
                                            <p:cond delay="0"/>
                                          </p:stCondLst>
                                        </p:cTn>
                                        <p:tgtEl>
                                          <p:spTgt spid="154633"/>
                                        </p:tgtEl>
                                        <p:attrNameLst>
                                          <p:attrName>style.visibility</p:attrName>
                                        </p:attrNameLst>
                                      </p:cBhvr>
                                      <p:to>
                                        <p:strVal val="visible"/>
                                      </p:to>
                                    </p:set>
                                    <p:animEffect transition="in" filter="blinds(horizontal)">
                                      <p:cBhvr>
                                        <p:cTn id="72" dur="500"/>
                                        <p:tgtEl>
                                          <p:spTgt spid="154633"/>
                                        </p:tgtEl>
                                      </p:cBhvr>
                                    </p:animEffect>
                                  </p:childTnLst>
                                </p:cTn>
                              </p:par>
                            </p:childTnLst>
                          </p:cTn>
                        </p:par>
                        <p:par>
                          <p:cTn id="73" fill="hold" nodeType="afterGroup">
                            <p:stCondLst>
                              <p:cond delay="2000"/>
                            </p:stCondLst>
                            <p:childTnLst>
                              <p:par>
                                <p:cTn id="74" presetID="3" presetClass="entr" presetSubtype="10" fill="hold" nodeType="afterEffect">
                                  <p:stCondLst>
                                    <p:cond delay="0"/>
                                  </p:stCondLst>
                                  <p:childTnLst>
                                    <p:set>
                                      <p:cBhvr>
                                        <p:cTn id="75" dur="1" fill="hold">
                                          <p:stCondLst>
                                            <p:cond delay="0"/>
                                          </p:stCondLst>
                                        </p:cTn>
                                        <p:tgtEl>
                                          <p:spTgt spid="154632"/>
                                        </p:tgtEl>
                                        <p:attrNameLst>
                                          <p:attrName>style.visibility</p:attrName>
                                        </p:attrNameLst>
                                      </p:cBhvr>
                                      <p:to>
                                        <p:strVal val="visible"/>
                                      </p:to>
                                    </p:set>
                                    <p:animEffect transition="in" filter="blinds(horizontal)">
                                      <p:cBhvr>
                                        <p:cTn id="76" dur="500"/>
                                        <p:tgtEl>
                                          <p:spTgt spid="154632"/>
                                        </p:tgtEl>
                                      </p:cBhvr>
                                    </p:animEffect>
                                  </p:childTnLst>
                                </p:cTn>
                              </p:par>
                            </p:childTnLst>
                          </p:cTn>
                        </p:par>
                        <p:par>
                          <p:cTn id="77" fill="hold" nodeType="afterGroup">
                            <p:stCondLst>
                              <p:cond delay="2500"/>
                            </p:stCondLst>
                            <p:childTnLst>
                              <p:par>
                                <p:cTn id="78" presetID="3" presetClass="entr" presetSubtype="10" fill="hold" nodeType="afterEffect">
                                  <p:stCondLst>
                                    <p:cond delay="0"/>
                                  </p:stCondLst>
                                  <p:childTnLst>
                                    <p:set>
                                      <p:cBhvr>
                                        <p:cTn id="79" dur="1" fill="hold">
                                          <p:stCondLst>
                                            <p:cond delay="0"/>
                                          </p:stCondLst>
                                        </p:cTn>
                                        <p:tgtEl>
                                          <p:spTgt spid="154631"/>
                                        </p:tgtEl>
                                        <p:attrNameLst>
                                          <p:attrName>style.visibility</p:attrName>
                                        </p:attrNameLst>
                                      </p:cBhvr>
                                      <p:to>
                                        <p:strVal val="visible"/>
                                      </p:to>
                                    </p:set>
                                    <p:animEffect transition="in" filter="blinds(horizontal)">
                                      <p:cBhvr>
                                        <p:cTn id="80" dur="500"/>
                                        <p:tgtEl>
                                          <p:spTgt spid="154631"/>
                                        </p:tgtEl>
                                      </p:cBhvr>
                                    </p:animEffect>
                                  </p:childTnLst>
                                </p:cTn>
                              </p:par>
                            </p:childTnLst>
                          </p:cTn>
                        </p:par>
                        <p:par>
                          <p:cTn id="81" fill="hold" nodeType="afterGroup">
                            <p:stCondLst>
                              <p:cond delay="3000"/>
                            </p:stCondLst>
                            <p:childTnLst>
                              <p:par>
                                <p:cTn id="82" presetID="23" presetClass="entr" presetSubtype="16" fill="hold" grpId="0" nodeType="afterEffect">
                                  <p:stCondLst>
                                    <p:cond delay="0"/>
                                  </p:stCondLst>
                                  <p:childTnLst>
                                    <p:set>
                                      <p:cBhvr>
                                        <p:cTn id="83" dur="1" fill="hold">
                                          <p:stCondLst>
                                            <p:cond delay="0"/>
                                          </p:stCondLst>
                                        </p:cTn>
                                        <p:tgtEl>
                                          <p:spTgt spid="154637"/>
                                        </p:tgtEl>
                                        <p:attrNameLst>
                                          <p:attrName>style.visibility</p:attrName>
                                        </p:attrNameLst>
                                      </p:cBhvr>
                                      <p:to>
                                        <p:strVal val="visible"/>
                                      </p:to>
                                    </p:set>
                                    <p:anim calcmode="lin" valueType="num">
                                      <p:cBhvr>
                                        <p:cTn id="84" dur="500" fill="hold"/>
                                        <p:tgtEl>
                                          <p:spTgt spid="154637"/>
                                        </p:tgtEl>
                                        <p:attrNameLst>
                                          <p:attrName>ppt_w</p:attrName>
                                        </p:attrNameLst>
                                      </p:cBhvr>
                                      <p:tavLst>
                                        <p:tav tm="0">
                                          <p:val>
                                            <p:fltVal val="0"/>
                                          </p:val>
                                        </p:tav>
                                        <p:tav tm="100000">
                                          <p:val>
                                            <p:strVal val="#ppt_w"/>
                                          </p:val>
                                        </p:tav>
                                      </p:tavLst>
                                    </p:anim>
                                    <p:anim calcmode="lin" valueType="num">
                                      <p:cBhvr>
                                        <p:cTn id="85" dur="500" fill="hold"/>
                                        <p:tgtEl>
                                          <p:spTgt spid="154637"/>
                                        </p:tgtEl>
                                        <p:attrNameLst>
                                          <p:attrName>ppt_h</p:attrName>
                                        </p:attrNameLst>
                                      </p:cBhvr>
                                      <p:tavLst>
                                        <p:tav tm="0">
                                          <p:val>
                                            <p:fltVal val="0"/>
                                          </p:val>
                                        </p:tav>
                                        <p:tav tm="100000">
                                          <p:val>
                                            <p:strVal val="#ppt_h"/>
                                          </p:val>
                                        </p:tav>
                                      </p:tavLst>
                                    </p:anim>
                                  </p:childTnLst>
                                </p:cTn>
                              </p:par>
                            </p:childTnLst>
                          </p:cTn>
                        </p:par>
                        <p:par>
                          <p:cTn id="86" fill="hold" nodeType="afterGroup">
                            <p:stCondLst>
                              <p:cond delay="3500"/>
                            </p:stCondLst>
                            <p:childTnLst>
                              <p:par>
                                <p:cTn id="87" presetID="23" presetClass="entr" presetSubtype="16" fill="hold" grpId="0" nodeType="afterEffect">
                                  <p:stCondLst>
                                    <p:cond delay="0"/>
                                  </p:stCondLst>
                                  <p:childTnLst>
                                    <p:set>
                                      <p:cBhvr>
                                        <p:cTn id="88" dur="1" fill="hold">
                                          <p:stCondLst>
                                            <p:cond delay="0"/>
                                          </p:stCondLst>
                                        </p:cTn>
                                        <p:tgtEl>
                                          <p:spTgt spid="154638"/>
                                        </p:tgtEl>
                                        <p:attrNameLst>
                                          <p:attrName>style.visibility</p:attrName>
                                        </p:attrNameLst>
                                      </p:cBhvr>
                                      <p:to>
                                        <p:strVal val="visible"/>
                                      </p:to>
                                    </p:set>
                                    <p:anim calcmode="lin" valueType="num">
                                      <p:cBhvr>
                                        <p:cTn id="89" dur="500" fill="hold"/>
                                        <p:tgtEl>
                                          <p:spTgt spid="154638"/>
                                        </p:tgtEl>
                                        <p:attrNameLst>
                                          <p:attrName>ppt_w</p:attrName>
                                        </p:attrNameLst>
                                      </p:cBhvr>
                                      <p:tavLst>
                                        <p:tav tm="0">
                                          <p:val>
                                            <p:fltVal val="0"/>
                                          </p:val>
                                        </p:tav>
                                        <p:tav tm="100000">
                                          <p:val>
                                            <p:strVal val="#ppt_w"/>
                                          </p:val>
                                        </p:tav>
                                      </p:tavLst>
                                    </p:anim>
                                    <p:anim calcmode="lin" valueType="num">
                                      <p:cBhvr>
                                        <p:cTn id="90" dur="500" fill="hold"/>
                                        <p:tgtEl>
                                          <p:spTgt spid="154638"/>
                                        </p:tgtEl>
                                        <p:attrNameLst>
                                          <p:attrName>ppt_h</p:attrName>
                                        </p:attrNameLst>
                                      </p:cBhvr>
                                      <p:tavLst>
                                        <p:tav tm="0">
                                          <p:val>
                                            <p:fltVal val="0"/>
                                          </p:val>
                                        </p:tav>
                                        <p:tav tm="100000">
                                          <p:val>
                                            <p:strVal val="#ppt_h"/>
                                          </p:val>
                                        </p:tav>
                                      </p:tavLst>
                                    </p:anim>
                                  </p:childTnLst>
                                </p:cTn>
                              </p:par>
                            </p:childTnLst>
                          </p:cTn>
                        </p:par>
                        <p:par>
                          <p:cTn id="91" fill="hold" nodeType="afterGroup">
                            <p:stCondLst>
                              <p:cond delay="4000"/>
                            </p:stCondLst>
                            <p:childTnLst>
                              <p:par>
                                <p:cTn id="92" presetID="23" presetClass="entr" presetSubtype="16" fill="hold" grpId="0" nodeType="afterEffect">
                                  <p:stCondLst>
                                    <p:cond delay="0"/>
                                  </p:stCondLst>
                                  <p:childTnLst>
                                    <p:set>
                                      <p:cBhvr>
                                        <p:cTn id="93" dur="1" fill="hold">
                                          <p:stCondLst>
                                            <p:cond delay="0"/>
                                          </p:stCondLst>
                                        </p:cTn>
                                        <p:tgtEl>
                                          <p:spTgt spid="154639"/>
                                        </p:tgtEl>
                                        <p:attrNameLst>
                                          <p:attrName>style.visibility</p:attrName>
                                        </p:attrNameLst>
                                      </p:cBhvr>
                                      <p:to>
                                        <p:strVal val="visible"/>
                                      </p:to>
                                    </p:set>
                                    <p:anim calcmode="lin" valueType="num">
                                      <p:cBhvr>
                                        <p:cTn id="94" dur="500" fill="hold"/>
                                        <p:tgtEl>
                                          <p:spTgt spid="154639"/>
                                        </p:tgtEl>
                                        <p:attrNameLst>
                                          <p:attrName>ppt_w</p:attrName>
                                        </p:attrNameLst>
                                      </p:cBhvr>
                                      <p:tavLst>
                                        <p:tav tm="0">
                                          <p:val>
                                            <p:fltVal val="0"/>
                                          </p:val>
                                        </p:tav>
                                        <p:tav tm="100000">
                                          <p:val>
                                            <p:strVal val="#ppt_w"/>
                                          </p:val>
                                        </p:tav>
                                      </p:tavLst>
                                    </p:anim>
                                    <p:anim calcmode="lin" valueType="num">
                                      <p:cBhvr>
                                        <p:cTn id="95" dur="500" fill="hold"/>
                                        <p:tgtEl>
                                          <p:spTgt spid="154639"/>
                                        </p:tgtEl>
                                        <p:attrNameLst>
                                          <p:attrName>ppt_h</p:attrName>
                                        </p:attrNameLst>
                                      </p:cBhvr>
                                      <p:tavLst>
                                        <p:tav tm="0">
                                          <p:val>
                                            <p:fltVal val="0"/>
                                          </p:val>
                                        </p:tav>
                                        <p:tav tm="100000">
                                          <p:val>
                                            <p:strVal val="#ppt_h"/>
                                          </p:val>
                                        </p:tav>
                                      </p:tavLst>
                                    </p:anim>
                                  </p:childTnLst>
                                </p:cTn>
                              </p:par>
                            </p:childTnLst>
                          </p:cTn>
                        </p:par>
                        <p:par>
                          <p:cTn id="96" fill="hold" nodeType="afterGroup">
                            <p:stCondLst>
                              <p:cond delay="4500"/>
                            </p:stCondLst>
                            <p:childTnLst>
                              <p:par>
                                <p:cTn id="97" presetID="23" presetClass="entr" presetSubtype="16" fill="hold" grpId="0" nodeType="afterEffect">
                                  <p:stCondLst>
                                    <p:cond delay="0"/>
                                  </p:stCondLst>
                                  <p:childTnLst>
                                    <p:set>
                                      <p:cBhvr>
                                        <p:cTn id="98" dur="1" fill="hold">
                                          <p:stCondLst>
                                            <p:cond delay="0"/>
                                          </p:stCondLst>
                                        </p:cTn>
                                        <p:tgtEl>
                                          <p:spTgt spid="154640"/>
                                        </p:tgtEl>
                                        <p:attrNameLst>
                                          <p:attrName>style.visibility</p:attrName>
                                        </p:attrNameLst>
                                      </p:cBhvr>
                                      <p:to>
                                        <p:strVal val="visible"/>
                                      </p:to>
                                    </p:set>
                                    <p:anim calcmode="lin" valueType="num">
                                      <p:cBhvr>
                                        <p:cTn id="99" dur="500" fill="hold"/>
                                        <p:tgtEl>
                                          <p:spTgt spid="154640"/>
                                        </p:tgtEl>
                                        <p:attrNameLst>
                                          <p:attrName>ppt_w</p:attrName>
                                        </p:attrNameLst>
                                      </p:cBhvr>
                                      <p:tavLst>
                                        <p:tav tm="0">
                                          <p:val>
                                            <p:fltVal val="0"/>
                                          </p:val>
                                        </p:tav>
                                        <p:tav tm="100000">
                                          <p:val>
                                            <p:strVal val="#ppt_w"/>
                                          </p:val>
                                        </p:tav>
                                      </p:tavLst>
                                    </p:anim>
                                    <p:anim calcmode="lin" valueType="num">
                                      <p:cBhvr>
                                        <p:cTn id="100" dur="500" fill="hold"/>
                                        <p:tgtEl>
                                          <p:spTgt spid="154640"/>
                                        </p:tgtEl>
                                        <p:attrNameLst>
                                          <p:attrName>ppt_h</p:attrName>
                                        </p:attrNameLst>
                                      </p:cBhvr>
                                      <p:tavLst>
                                        <p:tav tm="0">
                                          <p:val>
                                            <p:fltVal val="0"/>
                                          </p:val>
                                        </p:tav>
                                        <p:tav tm="100000">
                                          <p:val>
                                            <p:strVal val="#ppt_h"/>
                                          </p:val>
                                        </p:tav>
                                      </p:tavLst>
                                    </p:anim>
                                  </p:childTnLst>
                                </p:cTn>
                              </p:par>
                            </p:childTnLst>
                          </p:cTn>
                        </p:par>
                        <p:par>
                          <p:cTn id="101" fill="hold" nodeType="afterGroup">
                            <p:stCondLst>
                              <p:cond delay="5000"/>
                            </p:stCondLst>
                            <p:childTnLst>
                              <p:par>
                                <p:cTn id="102" presetID="23" presetClass="entr" presetSubtype="16" fill="hold" grpId="0" nodeType="afterEffect">
                                  <p:stCondLst>
                                    <p:cond delay="0"/>
                                  </p:stCondLst>
                                  <p:childTnLst>
                                    <p:set>
                                      <p:cBhvr>
                                        <p:cTn id="103" dur="1" fill="hold">
                                          <p:stCondLst>
                                            <p:cond delay="0"/>
                                          </p:stCondLst>
                                        </p:cTn>
                                        <p:tgtEl>
                                          <p:spTgt spid="154641"/>
                                        </p:tgtEl>
                                        <p:attrNameLst>
                                          <p:attrName>style.visibility</p:attrName>
                                        </p:attrNameLst>
                                      </p:cBhvr>
                                      <p:to>
                                        <p:strVal val="visible"/>
                                      </p:to>
                                    </p:set>
                                    <p:anim calcmode="lin" valueType="num">
                                      <p:cBhvr>
                                        <p:cTn id="104" dur="500" fill="hold"/>
                                        <p:tgtEl>
                                          <p:spTgt spid="154641"/>
                                        </p:tgtEl>
                                        <p:attrNameLst>
                                          <p:attrName>ppt_w</p:attrName>
                                        </p:attrNameLst>
                                      </p:cBhvr>
                                      <p:tavLst>
                                        <p:tav tm="0">
                                          <p:val>
                                            <p:fltVal val="0"/>
                                          </p:val>
                                        </p:tav>
                                        <p:tav tm="100000">
                                          <p:val>
                                            <p:strVal val="#ppt_w"/>
                                          </p:val>
                                        </p:tav>
                                      </p:tavLst>
                                    </p:anim>
                                    <p:anim calcmode="lin" valueType="num">
                                      <p:cBhvr>
                                        <p:cTn id="105" dur="500" fill="hold"/>
                                        <p:tgtEl>
                                          <p:spTgt spid="154641"/>
                                        </p:tgtEl>
                                        <p:attrNameLst>
                                          <p:attrName>ppt_h</p:attrName>
                                        </p:attrNameLst>
                                      </p:cBhvr>
                                      <p:tavLst>
                                        <p:tav tm="0">
                                          <p:val>
                                            <p:fltVal val="0"/>
                                          </p:val>
                                        </p:tav>
                                        <p:tav tm="100000">
                                          <p:val>
                                            <p:strVal val="#ppt_h"/>
                                          </p:val>
                                        </p:tav>
                                      </p:tavLst>
                                    </p:anim>
                                  </p:childTnLst>
                                </p:cTn>
                              </p:par>
                            </p:childTnLst>
                          </p:cTn>
                        </p:par>
                        <p:par>
                          <p:cTn id="106" fill="hold" nodeType="afterGroup">
                            <p:stCondLst>
                              <p:cond delay="5500"/>
                            </p:stCondLst>
                            <p:childTnLst>
                              <p:par>
                                <p:cTn id="107" presetID="23" presetClass="entr" presetSubtype="16" fill="hold" grpId="0" nodeType="afterEffect">
                                  <p:stCondLst>
                                    <p:cond delay="0"/>
                                  </p:stCondLst>
                                  <p:childTnLst>
                                    <p:set>
                                      <p:cBhvr>
                                        <p:cTn id="108" dur="1" fill="hold">
                                          <p:stCondLst>
                                            <p:cond delay="0"/>
                                          </p:stCondLst>
                                        </p:cTn>
                                        <p:tgtEl>
                                          <p:spTgt spid="154642"/>
                                        </p:tgtEl>
                                        <p:attrNameLst>
                                          <p:attrName>style.visibility</p:attrName>
                                        </p:attrNameLst>
                                      </p:cBhvr>
                                      <p:to>
                                        <p:strVal val="visible"/>
                                      </p:to>
                                    </p:set>
                                    <p:anim calcmode="lin" valueType="num">
                                      <p:cBhvr>
                                        <p:cTn id="109" dur="500" fill="hold"/>
                                        <p:tgtEl>
                                          <p:spTgt spid="154642"/>
                                        </p:tgtEl>
                                        <p:attrNameLst>
                                          <p:attrName>ppt_w</p:attrName>
                                        </p:attrNameLst>
                                      </p:cBhvr>
                                      <p:tavLst>
                                        <p:tav tm="0">
                                          <p:val>
                                            <p:fltVal val="0"/>
                                          </p:val>
                                        </p:tav>
                                        <p:tav tm="100000">
                                          <p:val>
                                            <p:strVal val="#ppt_w"/>
                                          </p:val>
                                        </p:tav>
                                      </p:tavLst>
                                    </p:anim>
                                    <p:anim calcmode="lin" valueType="num">
                                      <p:cBhvr>
                                        <p:cTn id="110" dur="500" fill="hold"/>
                                        <p:tgtEl>
                                          <p:spTgt spid="154642"/>
                                        </p:tgtEl>
                                        <p:attrNameLst>
                                          <p:attrName>ppt_h</p:attrName>
                                        </p:attrNameLst>
                                      </p:cBhvr>
                                      <p:tavLst>
                                        <p:tav tm="0">
                                          <p:val>
                                            <p:fltVal val="0"/>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5" presetClass="entr" presetSubtype="0" fill="hold" nodeType="clickEffect">
                                  <p:stCondLst>
                                    <p:cond delay="0"/>
                                  </p:stCondLst>
                                  <p:childTnLst>
                                    <p:set>
                                      <p:cBhvr>
                                        <p:cTn id="114" dur="1" fill="hold">
                                          <p:stCondLst>
                                            <p:cond delay="0"/>
                                          </p:stCondLst>
                                        </p:cTn>
                                        <p:tgtEl>
                                          <p:spTgt spid="154643"/>
                                        </p:tgtEl>
                                        <p:attrNameLst>
                                          <p:attrName>style.visibility</p:attrName>
                                        </p:attrNameLst>
                                      </p:cBhvr>
                                      <p:to>
                                        <p:strVal val="visible"/>
                                      </p:to>
                                    </p:set>
                                    <p:anim calcmode="lin" valueType="num">
                                      <p:cBhvr>
                                        <p:cTn id="115" dur="500" decel="50000" fill="hold">
                                          <p:stCondLst>
                                            <p:cond delay="0"/>
                                          </p:stCondLst>
                                        </p:cTn>
                                        <p:tgtEl>
                                          <p:spTgt spid="154643"/>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54643"/>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54643"/>
                                        </p:tgtEl>
                                        <p:attrNameLst>
                                          <p:attrName>ppt_w</p:attrName>
                                        </p:attrNameLst>
                                      </p:cBhvr>
                                      <p:tavLst>
                                        <p:tav tm="0">
                                          <p:val>
                                            <p:strVal val="#ppt_w*.05"/>
                                          </p:val>
                                        </p:tav>
                                        <p:tav tm="100000">
                                          <p:val>
                                            <p:strVal val="#ppt_w"/>
                                          </p:val>
                                        </p:tav>
                                      </p:tavLst>
                                    </p:anim>
                                    <p:anim calcmode="lin" valueType="num">
                                      <p:cBhvr>
                                        <p:cTn id="118" dur="1000" fill="hold"/>
                                        <p:tgtEl>
                                          <p:spTgt spid="154643"/>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54643"/>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54643"/>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54643"/>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54643"/>
                                        </p:tgtEl>
                                      </p:cBhvr>
                                    </p:animEffect>
                                  </p:childTnLst>
                                </p:cTn>
                              </p:par>
                            </p:childTnLst>
                          </p:cTn>
                        </p:par>
                        <p:par>
                          <p:cTn id="123" fill="hold" nodeType="afterGroup">
                            <p:stCondLst>
                              <p:cond delay="1000"/>
                            </p:stCondLst>
                            <p:childTnLst>
                              <p:par>
                                <p:cTn id="124" presetID="25" presetClass="entr" presetSubtype="0" fill="hold" grpId="0" nodeType="afterEffect">
                                  <p:stCondLst>
                                    <p:cond delay="0"/>
                                  </p:stCondLst>
                                  <p:childTnLst>
                                    <p:set>
                                      <p:cBhvr>
                                        <p:cTn id="125" dur="1" fill="hold">
                                          <p:stCondLst>
                                            <p:cond delay="0"/>
                                          </p:stCondLst>
                                        </p:cTn>
                                        <p:tgtEl>
                                          <p:spTgt spid="154645"/>
                                        </p:tgtEl>
                                        <p:attrNameLst>
                                          <p:attrName>style.visibility</p:attrName>
                                        </p:attrNameLst>
                                      </p:cBhvr>
                                      <p:to>
                                        <p:strVal val="visible"/>
                                      </p:to>
                                    </p:set>
                                    <p:anim calcmode="lin" valueType="num">
                                      <p:cBhvr>
                                        <p:cTn id="126" dur="500" decel="50000" fill="hold">
                                          <p:stCondLst>
                                            <p:cond delay="0"/>
                                          </p:stCondLst>
                                        </p:cTn>
                                        <p:tgtEl>
                                          <p:spTgt spid="154645"/>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154645"/>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154645"/>
                                        </p:tgtEl>
                                        <p:attrNameLst>
                                          <p:attrName>ppt_w</p:attrName>
                                        </p:attrNameLst>
                                      </p:cBhvr>
                                      <p:tavLst>
                                        <p:tav tm="0">
                                          <p:val>
                                            <p:strVal val="#ppt_w*.05"/>
                                          </p:val>
                                        </p:tav>
                                        <p:tav tm="100000">
                                          <p:val>
                                            <p:strVal val="#ppt_w"/>
                                          </p:val>
                                        </p:tav>
                                      </p:tavLst>
                                    </p:anim>
                                    <p:anim calcmode="lin" valueType="num">
                                      <p:cBhvr>
                                        <p:cTn id="129" dur="1000" fill="hold"/>
                                        <p:tgtEl>
                                          <p:spTgt spid="154645"/>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154645"/>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154645"/>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154645"/>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15464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5" presetClass="entr" presetSubtype="0" fill="hold" nodeType="clickEffect">
                                  <p:stCondLst>
                                    <p:cond delay="0"/>
                                  </p:stCondLst>
                                  <p:childTnLst>
                                    <p:set>
                                      <p:cBhvr>
                                        <p:cTn id="137" dur="1" fill="hold">
                                          <p:stCondLst>
                                            <p:cond delay="0"/>
                                          </p:stCondLst>
                                        </p:cTn>
                                        <p:tgtEl>
                                          <p:spTgt spid="154644"/>
                                        </p:tgtEl>
                                        <p:attrNameLst>
                                          <p:attrName>style.visibility</p:attrName>
                                        </p:attrNameLst>
                                      </p:cBhvr>
                                      <p:to>
                                        <p:strVal val="visible"/>
                                      </p:to>
                                    </p:set>
                                    <p:anim calcmode="lin" valueType="num">
                                      <p:cBhvr>
                                        <p:cTn id="138" dur="500" decel="50000" fill="hold">
                                          <p:stCondLst>
                                            <p:cond delay="0"/>
                                          </p:stCondLst>
                                        </p:cTn>
                                        <p:tgtEl>
                                          <p:spTgt spid="154644"/>
                                        </p:tgtEl>
                                        <p:attrNameLst>
                                          <p:attrName>style.rotation</p:attrName>
                                        </p:attrNameLst>
                                      </p:cBhvr>
                                      <p:tavLst>
                                        <p:tav tm="0">
                                          <p:val>
                                            <p:fltVal val="-90"/>
                                          </p:val>
                                        </p:tav>
                                        <p:tav tm="100000">
                                          <p:val>
                                            <p:fltVal val="0"/>
                                          </p:val>
                                        </p:tav>
                                      </p:tavLst>
                                    </p:anim>
                                    <p:anim calcmode="lin" valueType="num">
                                      <p:cBhvr>
                                        <p:cTn id="139" dur="500" decel="50000" fill="hold">
                                          <p:stCondLst>
                                            <p:cond delay="0"/>
                                          </p:stCondLst>
                                        </p:cTn>
                                        <p:tgtEl>
                                          <p:spTgt spid="154644"/>
                                        </p:tgtEl>
                                        <p:attrNameLst>
                                          <p:attrName>ppt_w</p:attrName>
                                        </p:attrNameLst>
                                      </p:cBhvr>
                                      <p:tavLst>
                                        <p:tav tm="0">
                                          <p:val>
                                            <p:strVal val="#ppt_w"/>
                                          </p:val>
                                        </p:tav>
                                        <p:tav tm="100000">
                                          <p:val>
                                            <p:strVal val="#ppt_w*.05"/>
                                          </p:val>
                                        </p:tav>
                                      </p:tavLst>
                                    </p:anim>
                                    <p:anim calcmode="lin" valueType="num">
                                      <p:cBhvr>
                                        <p:cTn id="140" dur="500" accel="50000" fill="hold">
                                          <p:stCondLst>
                                            <p:cond delay="500"/>
                                          </p:stCondLst>
                                        </p:cTn>
                                        <p:tgtEl>
                                          <p:spTgt spid="154644"/>
                                        </p:tgtEl>
                                        <p:attrNameLst>
                                          <p:attrName>ppt_w</p:attrName>
                                        </p:attrNameLst>
                                      </p:cBhvr>
                                      <p:tavLst>
                                        <p:tav tm="0">
                                          <p:val>
                                            <p:strVal val="#ppt_w*.05"/>
                                          </p:val>
                                        </p:tav>
                                        <p:tav tm="100000">
                                          <p:val>
                                            <p:strVal val="#ppt_w"/>
                                          </p:val>
                                        </p:tav>
                                      </p:tavLst>
                                    </p:anim>
                                    <p:anim calcmode="lin" valueType="num">
                                      <p:cBhvr>
                                        <p:cTn id="141" dur="1000" fill="hold"/>
                                        <p:tgtEl>
                                          <p:spTgt spid="154644"/>
                                        </p:tgtEl>
                                        <p:attrNameLst>
                                          <p:attrName>ppt_h</p:attrName>
                                        </p:attrNameLst>
                                      </p:cBhvr>
                                      <p:tavLst>
                                        <p:tav tm="0">
                                          <p:val>
                                            <p:strVal val="#ppt_h"/>
                                          </p:val>
                                        </p:tav>
                                        <p:tav tm="100000">
                                          <p:val>
                                            <p:strVal val="#ppt_h"/>
                                          </p:val>
                                        </p:tav>
                                      </p:tavLst>
                                    </p:anim>
                                    <p:anim calcmode="lin" valueType="num">
                                      <p:cBhvr>
                                        <p:cTn id="142" dur="500" decel="50000" fill="hold">
                                          <p:stCondLst>
                                            <p:cond delay="0"/>
                                          </p:stCondLst>
                                        </p:cTn>
                                        <p:tgtEl>
                                          <p:spTgt spid="154644"/>
                                        </p:tgtEl>
                                        <p:attrNameLst>
                                          <p:attrName>ppt_x</p:attrName>
                                        </p:attrNameLst>
                                      </p:cBhvr>
                                      <p:tavLst>
                                        <p:tav tm="0">
                                          <p:val>
                                            <p:strVal val="#ppt_x+.4"/>
                                          </p:val>
                                        </p:tav>
                                        <p:tav tm="100000">
                                          <p:val>
                                            <p:strVal val="#ppt_x"/>
                                          </p:val>
                                        </p:tav>
                                      </p:tavLst>
                                    </p:anim>
                                    <p:anim calcmode="lin" valueType="num">
                                      <p:cBhvr>
                                        <p:cTn id="143" dur="500" decel="50000" fill="hold">
                                          <p:stCondLst>
                                            <p:cond delay="0"/>
                                          </p:stCondLst>
                                        </p:cTn>
                                        <p:tgtEl>
                                          <p:spTgt spid="154644"/>
                                        </p:tgtEl>
                                        <p:attrNameLst>
                                          <p:attrName>ppt_y</p:attrName>
                                        </p:attrNameLst>
                                      </p:cBhvr>
                                      <p:tavLst>
                                        <p:tav tm="0">
                                          <p:val>
                                            <p:strVal val="#ppt_y-.2"/>
                                          </p:val>
                                        </p:tav>
                                        <p:tav tm="100000">
                                          <p:val>
                                            <p:strVal val="#ppt_y+.1"/>
                                          </p:val>
                                        </p:tav>
                                      </p:tavLst>
                                    </p:anim>
                                    <p:anim calcmode="lin" valueType="num">
                                      <p:cBhvr>
                                        <p:cTn id="144" dur="500" accel="50000" fill="hold">
                                          <p:stCondLst>
                                            <p:cond delay="500"/>
                                          </p:stCondLst>
                                        </p:cTn>
                                        <p:tgtEl>
                                          <p:spTgt spid="154644"/>
                                        </p:tgtEl>
                                        <p:attrNameLst>
                                          <p:attrName>ppt_y</p:attrName>
                                        </p:attrNameLst>
                                      </p:cBhvr>
                                      <p:tavLst>
                                        <p:tav tm="0">
                                          <p:val>
                                            <p:strVal val="#ppt_y+.1"/>
                                          </p:val>
                                        </p:tav>
                                        <p:tav tm="100000">
                                          <p:val>
                                            <p:strVal val="#ppt_y"/>
                                          </p:val>
                                        </p:tav>
                                      </p:tavLst>
                                    </p:anim>
                                    <p:animEffect transition="in" filter="fade">
                                      <p:cBhvr>
                                        <p:cTn id="145" dur="1000" decel="50000">
                                          <p:stCondLst>
                                            <p:cond delay="0"/>
                                          </p:stCondLst>
                                        </p:cTn>
                                        <p:tgtEl>
                                          <p:spTgt spid="154644"/>
                                        </p:tgtEl>
                                      </p:cBhvr>
                                    </p:animEffect>
                                  </p:childTnLst>
                                </p:cTn>
                              </p:par>
                            </p:childTnLst>
                          </p:cTn>
                        </p:par>
                        <p:par>
                          <p:cTn id="146" fill="hold" nodeType="afterGroup">
                            <p:stCondLst>
                              <p:cond delay="1000"/>
                            </p:stCondLst>
                            <p:childTnLst>
                              <p:par>
                                <p:cTn id="147" presetID="25" presetClass="entr" presetSubtype="0" fill="hold" grpId="0" nodeType="afterEffect">
                                  <p:stCondLst>
                                    <p:cond delay="0"/>
                                  </p:stCondLst>
                                  <p:childTnLst>
                                    <p:set>
                                      <p:cBhvr>
                                        <p:cTn id="148" dur="1" fill="hold">
                                          <p:stCondLst>
                                            <p:cond delay="0"/>
                                          </p:stCondLst>
                                        </p:cTn>
                                        <p:tgtEl>
                                          <p:spTgt spid="154646"/>
                                        </p:tgtEl>
                                        <p:attrNameLst>
                                          <p:attrName>style.visibility</p:attrName>
                                        </p:attrNameLst>
                                      </p:cBhvr>
                                      <p:to>
                                        <p:strVal val="visible"/>
                                      </p:to>
                                    </p:set>
                                    <p:anim calcmode="lin" valueType="num">
                                      <p:cBhvr>
                                        <p:cTn id="149" dur="500" decel="50000" fill="hold">
                                          <p:stCondLst>
                                            <p:cond delay="0"/>
                                          </p:stCondLst>
                                        </p:cTn>
                                        <p:tgtEl>
                                          <p:spTgt spid="154646"/>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154646"/>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154646"/>
                                        </p:tgtEl>
                                        <p:attrNameLst>
                                          <p:attrName>ppt_w</p:attrName>
                                        </p:attrNameLst>
                                      </p:cBhvr>
                                      <p:tavLst>
                                        <p:tav tm="0">
                                          <p:val>
                                            <p:strVal val="#ppt_w*.05"/>
                                          </p:val>
                                        </p:tav>
                                        <p:tav tm="100000">
                                          <p:val>
                                            <p:strVal val="#ppt_w"/>
                                          </p:val>
                                        </p:tav>
                                      </p:tavLst>
                                    </p:anim>
                                    <p:anim calcmode="lin" valueType="num">
                                      <p:cBhvr>
                                        <p:cTn id="152" dur="1000" fill="hold"/>
                                        <p:tgtEl>
                                          <p:spTgt spid="154646"/>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154646"/>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154646"/>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154646"/>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154646"/>
                                        </p:tgtEl>
                                      </p:cBhvr>
                                    </p:animEffect>
                                  </p:childTnLst>
                                </p:cTn>
                              </p:par>
                            </p:childTnLst>
                          </p:cTn>
                        </p:par>
                        <p:par>
                          <p:cTn id="157" fill="hold">
                            <p:stCondLst>
                              <p:cond delay="2000"/>
                            </p:stCondLst>
                            <p:childTnLst>
                              <p:par>
                                <p:cTn id="158" presetID="25" presetClass="entr" presetSubtype="0" fill="hold" grpId="0" nodeType="afterEffect">
                                  <p:stCondLst>
                                    <p:cond delay="0"/>
                                  </p:stCondLst>
                                  <p:childTnLst>
                                    <p:set>
                                      <p:cBhvr>
                                        <p:cTn id="159" dur="1" fill="hold">
                                          <p:stCondLst>
                                            <p:cond delay="0"/>
                                          </p:stCondLst>
                                        </p:cTn>
                                        <p:tgtEl>
                                          <p:spTgt spid="23"/>
                                        </p:tgtEl>
                                        <p:attrNameLst>
                                          <p:attrName>style.visibility</p:attrName>
                                        </p:attrNameLst>
                                      </p:cBhvr>
                                      <p:to>
                                        <p:strVal val="visible"/>
                                      </p:to>
                                    </p:set>
                                    <p:anim calcmode="lin" valueType="num">
                                      <p:cBhvr>
                                        <p:cTn id="160"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163" dur="1000" fill="hold"/>
                                        <p:tgtEl>
                                          <p:spTgt spid="2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34" grpId="0"/>
      <p:bldP spid="154635" grpId="0"/>
      <p:bldP spid="154636" grpId="0"/>
      <p:bldP spid="154637" grpId="0"/>
      <p:bldP spid="154638" grpId="0"/>
      <p:bldP spid="154639" grpId="0"/>
      <p:bldP spid="154640" grpId="0"/>
      <p:bldP spid="154641" grpId="0"/>
      <p:bldP spid="154642" grpId="0"/>
      <p:bldP spid="154645" grpId="0"/>
      <p:bldP spid="154646" grpId="0"/>
      <p:bldP spid="23" grpId="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208112" y="1768029"/>
                <a:ext cx="8280920" cy="3960440"/>
              </a:xfrm>
              <a:prstGeom prst="rect">
                <a:avLst/>
              </a:prstGeom>
            </p:spPr>
            <p:txBody>
              <a:bodyPr>
                <a:noAutofit/>
              </a:bodyPr>
              <a:lstStyle/>
              <a:p>
                <a:pPr algn="just">
                  <a:spcBef>
                    <a:spcPts val="0"/>
                  </a:spcBef>
                  <a:spcAft>
                    <a:spcPts val="600"/>
                  </a:spcAft>
                  <a:buClr>
                    <a:srgbClr val="000000"/>
                  </a:buClr>
                  <a:buSzPct val="120000"/>
                </a:pPr>
                <a:r>
                  <a:rPr lang="cs-CZ" sz="2000" dirty="0" smtClean="0">
                    <a:solidFill>
                      <a:srgbClr val="000000"/>
                    </a:solidFill>
                  </a:rPr>
                  <a:t>Rovnováha v modelu IS-LM nastává, pokud je v rovnováze současně trh zboží a služeb (křivka IS) a trh peněz a finančních aktiv (křivka LM)</a:t>
                </a:r>
              </a:p>
              <a:p>
                <a:pPr algn="just">
                  <a:spcBef>
                    <a:spcPts val="0"/>
                  </a:spcBef>
                  <a:spcAft>
                    <a:spcPts val="600"/>
                  </a:spcAft>
                  <a:buClr>
                    <a:srgbClr val="000000"/>
                  </a:buClr>
                  <a:buSzPct val="120000"/>
                </a:pPr>
                <a:r>
                  <a:rPr lang="cs-CZ" sz="2000" b="1" dirty="0">
                    <a:solidFill>
                      <a:srgbClr val="000000"/>
                    </a:solidFill>
                  </a:rPr>
                  <a:t>Rovnovážný důchod </a:t>
                </a:r>
                <a:r>
                  <a:rPr lang="cs-CZ" sz="2000" dirty="0">
                    <a:solidFill>
                      <a:srgbClr val="000000"/>
                    </a:solidFill>
                  </a:rPr>
                  <a:t>získáme křivky LM za úrokovou sazbu do rovnice IS:</a:t>
                </a:r>
              </a:p>
              <a:p>
                <a:pPr marL="0" indent="0" algn="ctr">
                  <a:spcBef>
                    <a:spcPts val="0"/>
                  </a:spcBef>
                  <a:spcAft>
                    <a:spcPts val="600"/>
                  </a:spcAft>
                  <a:buClr>
                    <a:srgbClr val="307871"/>
                  </a:buClr>
                  <a:buSzPct val="120000"/>
                  <a:buNone/>
                </a:pPr>
                <a:r>
                  <a:rPr lang="cs-CZ" sz="2000" b="1" dirty="0">
                    <a:solidFill>
                      <a:srgbClr val="000000"/>
                    </a:solidFill>
                  </a:rPr>
                  <a:t>Y = </a:t>
                </a:r>
                <a:r>
                  <a:rPr lang="el-GR" sz="2000" b="1" dirty="0">
                    <a:solidFill>
                      <a:srgbClr val="000000"/>
                    </a:solidFill>
                  </a:rPr>
                  <a:t>α</a:t>
                </a:r>
                <a:r>
                  <a:rPr lang="cs-CZ" sz="2000" b="1" baseline="-25000" dirty="0">
                    <a:solidFill>
                      <a:srgbClr val="000000"/>
                    </a:solidFill>
                  </a:rPr>
                  <a:t>G</a:t>
                </a:r>
                <a:r>
                  <a:rPr lang="cs-CZ" sz="2000" b="1" dirty="0">
                    <a:solidFill>
                      <a:srgbClr val="000000"/>
                    </a:solidFill>
                  </a:rPr>
                  <a:t>(A - </a:t>
                </a:r>
                <a:r>
                  <a:rPr lang="cs-CZ" sz="2000" b="1" dirty="0" err="1">
                    <a:solidFill>
                      <a:srgbClr val="000000"/>
                    </a:solidFill>
                  </a:rPr>
                  <a:t>bi</a:t>
                </a:r>
                <a:r>
                  <a:rPr lang="cs-CZ" sz="2000" b="1" dirty="0">
                    <a:solidFill>
                      <a:srgbClr val="000000"/>
                    </a:solidFill>
                  </a:rPr>
                  <a:t>)</a:t>
                </a:r>
              </a:p>
              <a:p>
                <a:pPr marL="0" indent="0" algn="ctr">
                  <a:spcBef>
                    <a:spcPts val="0"/>
                  </a:spcBef>
                  <a:spcAft>
                    <a:spcPts val="600"/>
                  </a:spcAft>
                  <a:buClr>
                    <a:srgbClr val="307871"/>
                  </a:buClr>
                  <a:buSzPct val="120000"/>
                  <a:buNone/>
                </a:pPr>
                <a:r>
                  <a:rPr lang="cs-CZ" sz="2000" b="1" dirty="0">
                    <a:solidFill>
                      <a:srgbClr val="000000"/>
                    </a:solidFill>
                  </a:rPr>
                  <a:t>Y = </a:t>
                </a:r>
                <a14:m>
                  <m:oMath xmlns:m="http://schemas.openxmlformats.org/officeDocument/2006/math">
                    <m:r>
                      <a:rPr lang="cs-CZ" sz="2000" b="1" i="1">
                        <a:solidFill>
                          <a:srgbClr val="000000"/>
                        </a:solidFill>
                        <a:latin typeface="Cambria Math" panose="02040503050406030204" pitchFamily="18" charset="0"/>
                        <a:ea typeface="Cambria Math" panose="02040503050406030204" pitchFamily="18" charset="0"/>
                      </a:rPr>
                      <m:t>𝜸</m:t>
                    </m:r>
                    <m:r>
                      <a:rPr lang="cs-CZ" sz="2000" b="1" i="1">
                        <a:solidFill>
                          <a:srgbClr val="000000"/>
                        </a:solidFill>
                        <a:latin typeface="Cambria Math" panose="02040503050406030204" pitchFamily="18" charset="0"/>
                        <a:ea typeface="Cambria Math" panose="02040503050406030204" pitchFamily="18" charset="0"/>
                      </a:rPr>
                      <m:t>∗</m:t>
                    </m:r>
                    <m:r>
                      <a:rPr lang="cs-CZ" sz="2000" b="1" i="1">
                        <a:solidFill>
                          <a:srgbClr val="000000"/>
                        </a:solidFill>
                        <a:latin typeface="Cambria Math" panose="02040503050406030204" pitchFamily="18" charset="0"/>
                        <a:ea typeface="Cambria Math" panose="02040503050406030204" pitchFamily="18" charset="0"/>
                      </a:rPr>
                      <m:t>𝑨</m:t>
                    </m:r>
                    <m:r>
                      <a:rPr lang="cs-CZ" sz="2000" b="1" i="1">
                        <a:solidFill>
                          <a:srgbClr val="000000"/>
                        </a:solidFill>
                        <a:latin typeface="Cambria Math" panose="02040503050406030204" pitchFamily="18" charset="0"/>
                        <a:ea typeface="Cambria Math" panose="02040503050406030204" pitchFamily="18" charset="0"/>
                      </a:rPr>
                      <m:t>+</m:t>
                    </m:r>
                    <m:r>
                      <a:rPr lang="cs-CZ" sz="2000" b="1" i="1">
                        <a:solidFill>
                          <a:srgbClr val="000000"/>
                        </a:solidFill>
                        <a:latin typeface="Cambria Math" panose="02040503050406030204" pitchFamily="18" charset="0"/>
                        <a:ea typeface="Cambria Math" panose="02040503050406030204" pitchFamily="18" charset="0"/>
                      </a:rPr>
                      <m:t>𝜸</m:t>
                    </m:r>
                    <m:r>
                      <a:rPr lang="cs-CZ" sz="2000" b="1" i="1">
                        <a:solidFill>
                          <a:srgbClr val="000000"/>
                        </a:solidFill>
                        <a:latin typeface="Cambria Math" panose="02040503050406030204" pitchFamily="18" charset="0"/>
                        <a:ea typeface="Cambria Math" panose="02040503050406030204" pitchFamily="18" charset="0"/>
                      </a:rPr>
                      <m:t>∗</m:t>
                    </m:r>
                    <m:f>
                      <m:fPr>
                        <m:ctrlPr>
                          <a:rPr lang="cs-CZ" sz="2000" b="1" i="1">
                            <a:solidFill>
                              <a:srgbClr val="000000"/>
                            </a:solidFill>
                            <a:latin typeface="Cambria Math" panose="02040503050406030204" pitchFamily="18" charset="0"/>
                            <a:ea typeface="Cambria Math" panose="02040503050406030204" pitchFamily="18" charset="0"/>
                          </a:rPr>
                        </m:ctrlPr>
                      </m:fPr>
                      <m:num>
                        <m:r>
                          <a:rPr lang="cs-CZ" sz="2000" b="1" i="1">
                            <a:solidFill>
                              <a:srgbClr val="000000"/>
                            </a:solidFill>
                            <a:latin typeface="Cambria Math" panose="02040503050406030204" pitchFamily="18" charset="0"/>
                            <a:ea typeface="Cambria Math" panose="02040503050406030204" pitchFamily="18" charset="0"/>
                          </a:rPr>
                          <m:t>𝒃</m:t>
                        </m:r>
                      </m:num>
                      <m:den>
                        <m:r>
                          <a:rPr lang="cs-CZ" sz="2000" b="1" i="1">
                            <a:solidFill>
                              <a:srgbClr val="000000"/>
                            </a:solidFill>
                            <a:latin typeface="Cambria Math" panose="02040503050406030204" pitchFamily="18" charset="0"/>
                            <a:ea typeface="Cambria Math" panose="02040503050406030204" pitchFamily="18" charset="0"/>
                          </a:rPr>
                          <m:t>𝒉</m:t>
                        </m:r>
                      </m:den>
                    </m:f>
                    <m:r>
                      <a:rPr lang="cs-CZ" sz="2000" b="1" i="1">
                        <a:solidFill>
                          <a:srgbClr val="000000"/>
                        </a:solidFill>
                        <a:latin typeface="Cambria Math" panose="02040503050406030204" pitchFamily="18" charset="0"/>
                        <a:ea typeface="Cambria Math" panose="02040503050406030204" pitchFamily="18" charset="0"/>
                      </a:rPr>
                      <m:t>∗</m:t>
                    </m:r>
                    <m:r>
                      <a:rPr lang="cs-CZ" sz="2000" b="1" i="1">
                        <a:solidFill>
                          <a:srgbClr val="000000"/>
                        </a:solidFill>
                        <a:latin typeface="Cambria Math" panose="02040503050406030204" pitchFamily="18" charset="0"/>
                        <a:ea typeface="Cambria Math" panose="02040503050406030204" pitchFamily="18" charset="0"/>
                      </a:rPr>
                      <m:t>𝑴</m:t>
                    </m:r>
                    <m:r>
                      <a:rPr lang="cs-CZ" sz="2000" b="1" i="1">
                        <a:solidFill>
                          <a:srgbClr val="000000"/>
                        </a:solidFill>
                        <a:latin typeface="Cambria Math" panose="02040503050406030204" pitchFamily="18" charset="0"/>
                        <a:ea typeface="Cambria Math" panose="02040503050406030204" pitchFamily="18" charset="0"/>
                      </a:rPr>
                      <m:t>/</m:t>
                    </m:r>
                    <m:r>
                      <a:rPr lang="cs-CZ" sz="2000" b="1" i="1">
                        <a:solidFill>
                          <a:srgbClr val="000000"/>
                        </a:solidFill>
                        <a:latin typeface="Cambria Math" panose="02040503050406030204" pitchFamily="18" charset="0"/>
                        <a:ea typeface="Cambria Math" panose="02040503050406030204" pitchFamily="18" charset="0"/>
                      </a:rPr>
                      <m:t>𝑷</m:t>
                    </m:r>
                  </m:oMath>
                </a14:m>
                <a:endParaRPr lang="cs-CZ" sz="2000" b="1" dirty="0">
                  <a:solidFill>
                    <a:srgbClr val="000000"/>
                  </a:solidFill>
                </a:endParaRPr>
              </a:p>
              <a:p>
                <a:pPr marL="357188" indent="0">
                  <a:spcBef>
                    <a:spcPts val="1200"/>
                  </a:spcBef>
                  <a:spcAft>
                    <a:spcPts val="600"/>
                  </a:spcAft>
                  <a:buClr>
                    <a:srgbClr val="307871"/>
                  </a:buClr>
                  <a:buSzPct val="120000"/>
                  <a:buNone/>
                </a:pPr>
                <a:r>
                  <a:rPr lang="cs-CZ" sz="2000" dirty="0">
                    <a:solidFill>
                      <a:srgbClr val="000000"/>
                    </a:solidFill>
                  </a:rPr>
                  <a:t>kde </a:t>
                </a:r>
                <a:r>
                  <a:rPr lang="el-GR" sz="2000" b="1" dirty="0">
                    <a:solidFill>
                      <a:srgbClr val="000000"/>
                    </a:solidFill>
                  </a:rPr>
                  <a:t>γ</a:t>
                </a:r>
                <a:r>
                  <a:rPr lang="cs-CZ" sz="2000" dirty="0">
                    <a:solidFill>
                      <a:srgbClr val="000000"/>
                    </a:solidFill>
                  </a:rPr>
                  <a:t> je multiplikátor fiskální politiky</a:t>
                </a:r>
              </a:p>
              <a:p>
                <a:pPr algn="just">
                  <a:spcBef>
                    <a:spcPts val="0"/>
                  </a:spcBef>
                  <a:spcAft>
                    <a:spcPts val="600"/>
                  </a:spcAft>
                  <a:buClr>
                    <a:srgbClr val="000000"/>
                  </a:buClr>
                  <a:buSzPct val="120000"/>
                </a:pPr>
                <a:r>
                  <a:rPr lang="cs-CZ" sz="2000" dirty="0">
                    <a:solidFill>
                      <a:srgbClr val="000000"/>
                    </a:solidFill>
                  </a:rPr>
                  <a:t>Pomocí substituce  můžeme určit také rovnici pro </a:t>
                </a:r>
                <a:r>
                  <a:rPr lang="cs-CZ" sz="2000" b="1" dirty="0">
                    <a:solidFill>
                      <a:srgbClr val="000000"/>
                    </a:solidFill>
                  </a:rPr>
                  <a:t>rovnovážnou úrokovou míru</a:t>
                </a:r>
                <a:r>
                  <a:rPr lang="cs-CZ" sz="2000" dirty="0">
                    <a:solidFill>
                      <a:srgbClr val="000000"/>
                    </a:solidFill>
                  </a:rPr>
                  <a:t>:</a:t>
                </a:r>
              </a:p>
              <a:p>
                <a:pPr marL="0" indent="0" algn="ctr">
                  <a:spcBef>
                    <a:spcPts val="0"/>
                  </a:spcBef>
                  <a:spcAft>
                    <a:spcPts val="600"/>
                  </a:spcAft>
                  <a:buClr>
                    <a:srgbClr val="307871"/>
                  </a:buClr>
                  <a:buSzPct val="120000"/>
                  <a:buNone/>
                </a:pPr>
                <a:r>
                  <a:rPr lang="cs-CZ" sz="2000" b="1" dirty="0">
                    <a:solidFill>
                      <a:srgbClr val="000000"/>
                    </a:solidFill>
                  </a:rPr>
                  <a:t>i = </a:t>
                </a:r>
                <a14:m>
                  <m:oMath xmlns:m="http://schemas.openxmlformats.org/officeDocument/2006/math">
                    <m:f>
                      <m:fPr>
                        <m:ctrlPr>
                          <a:rPr lang="cs-CZ" sz="2000" b="1" i="1">
                            <a:solidFill>
                              <a:srgbClr val="000000"/>
                            </a:solidFill>
                            <a:latin typeface="Cambria Math" panose="02040503050406030204" pitchFamily="18" charset="0"/>
                          </a:rPr>
                        </m:ctrlPr>
                      </m:fPr>
                      <m:num>
                        <m:r>
                          <a:rPr lang="cs-CZ" sz="2000" b="1" i="1">
                            <a:solidFill>
                              <a:srgbClr val="000000"/>
                            </a:solidFill>
                            <a:latin typeface="Cambria Math" panose="02040503050406030204" pitchFamily="18" charset="0"/>
                          </a:rPr>
                          <m:t>𝒌</m:t>
                        </m:r>
                      </m:num>
                      <m:den>
                        <m:r>
                          <a:rPr lang="cs-CZ" sz="2000" b="1" i="1">
                            <a:solidFill>
                              <a:srgbClr val="000000"/>
                            </a:solidFill>
                            <a:latin typeface="Cambria Math" panose="02040503050406030204" pitchFamily="18" charset="0"/>
                          </a:rPr>
                          <m:t>𝒉</m:t>
                        </m:r>
                      </m:den>
                    </m:f>
                    <m:r>
                      <a:rPr lang="cs-CZ" sz="2000" b="1">
                        <a:solidFill>
                          <a:srgbClr val="000000"/>
                        </a:solidFill>
                        <a:latin typeface="Cambria Math" panose="02040503050406030204" pitchFamily="18" charset="0"/>
                      </a:rPr>
                      <m:t>∗ </m:t>
                    </m:r>
                    <m:r>
                      <a:rPr lang="cs-CZ" sz="2000" b="1" i="1">
                        <a:solidFill>
                          <a:srgbClr val="000000"/>
                        </a:solidFill>
                        <a:latin typeface="Cambria Math" panose="02040503050406030204" pitchFamily="18" charset="0"/>
                      </a:rPr>
                      <m:t>𝜸</m:t>
                    </m:r>
                    <m:r>
                      <a:rPr lang="cs-CZ" sz="2000" b="1">
                        <a:solidFill>
                          <a:srgbClr val="000000"/>
                        </a:solidFill>
                        <a:latin typeface="Cambria Math" panose="02040503050406030204" pitchFamily="18" charset="0"/>
                      </a:rPr>
                      <m:t>∗</m:t>
                    </m:r>
                    <m:r>
                      <a:rPr lang="cs-CZ" sz="2000" b="1" i="1">
                        <a:solidFill>
                          <a:srgbClr val="000000"/>
                        </a:solidFill>
                        <a:latin typeface="Cambria Math" panose="02040503050406030204" pitchFamily="18" charset="0"/>
                      </a:rPr>
                      <m:t>𝑨</m:t>
                    </m:r>
                    <m:r>
                      <a:rPr lang="cs-CZ" sz="2000" b="1">
                        <a:solidFill>
                          <a:srgbClr val="000000"/>
                        </a:solidFill>
                        <a:latin typeface="Cambria Math" panose="02040503050406030204" pitchFamily="18" charset="0"/>
                      </a:rPr>
                      <m:t>−</m:t>
                    </m:r>
                    <m:f>
                      <m:fPr>
                        <m:ctrlPr>
                          <a:rPr lang="cs-CZ" sz="2000" b="1" i="1">
                            <a:solidFill>
                              <a:srgbClr val="000000"/>
                            </a:solidFill>
                            <a:latin typeface="Cambria Math" panose="02040503050406030204" pitchFamily="18" charset="0"/>
                          </a:rPr>
                        </m:ctrlPr>
                      </m:fPr>
                      <m:num>
                        <m:r>
                          <a:rPr lang="cs-CZ" sz="2000" b="1" i="1">
                            <a:solidFill>
                              <a:srgbClr val="000000"/>
                            </a:solidFill>
                            <a:latin typeface="Cambria Math" panose="02040503050406030204" pitchFamily="18" charset="0"/>
                          </a:rPr>
                          <m:t>𝟏</m:t>
                        </m:r>
                      </m:num>
                      <m:den>
                        <m:r>
                          <a:rPr lang="cs-CZ" sz="2000" b="1" i="1">
                            <a:solidFill>
                              <a:srgbClr val="000000"/>
                            </a:solidFill>
                            <a:latin typeface="Cambria Math" panose="02040503050406030204" pitchFamily="18" charset="0"/>
                          </a:rPr>
                          <m:t>𝒉</m:t>
                        </m:r>
                        <m:r>
                          <a:rPr lang="cs-CZ" sz="2000" b="1">
                            <a:solidFill>
                              <a:srgbClr val="000000"/>
                            </a:solidFill>
                            <a:latin typeface="Cambria Math" panose="02040503050406030204" pitchFamily="18" charset="0"/>
                          </a:rPr>
                          <m:t>+</m:t>
                        </m:r>
                        <m:r>
                          <a:rPr lang="cs-CZ" sz="2000" b="1" i="1">
                            <a:solidFill>
                              <a:srgbClr val="000000"/>
                            </a:solidFill>
                            <a:latin typeface="Cambria Math" panose="02040503050406030204" pitchFamily="18" charset="0"/>
                          </a:rPr>
                          <m:t>𝒌</m:t>
                        </m:r>
                        <m:r>
                          <a:rPr lang="cs-CZ" sz="2000" b="1">
                            <a:solidFill>
                              <a:srgbClr val="000000"/>
                            </a:solidFill>
                            <a:latin typeface="Cambria Math" panose="02040503050406030204" pitchFamily="18" charset="0"/>
                          </a:rPr>
                          <m:t>∗</m:t>
                        </m:r>
                        <m:r>
                          <a:rPr lang="cs-CZ" sz="2000" b="1" i="1">
                            <a:solidFill>
                              <a:srgbClr val="000000"/>
                            </a:solidFill>
                            <a:latin typeface="Cambria Math" panose="02040503050406030204" pitchFamily="18" charset="0"/>
                          </a:rPr>
                          <m:t>𝒃</m:t>
                        </m:r>
                        <m:r>
                          <a:rPr lang="cs-CZ" sz="2000" b="1">
                            <a:solidFill>
                              <a:srgbClr val="000000"/>
                            </a:solidFill>
                            <a:latin typeface="Cambria Math" panose="02040503050406030204" pitchFamily="18" charset="0"/>
                          </a:rPr>
                          <m:t>∗</m:t>
                        </m:r>
                        <m:r>
                          <a:rPr lang="cs-CZ" sz="2000" b="1" i="1">
                            <a:solidFill>
                              <a:srgbClr val="000000"/>
                            </a:solidFill>
                            <a:latin typeface="Cambria Math" panose="02040503050406030204" pitchFamily="18" charset="0"/>
                          </a:rPr>
                          <m:t>𝜶</m:t>
                        </m:r>
                      </m:den>
                    </m:f>
                    <m:r>
                      <a:rPr lang="cs-CZ" sz="2000" b="1">
                        <a:solidFill>
                          <a:srgbClr val="000000"/>
                        </a:solidFill>
                        <a:latin typeface="Cambria Math" panose="02040503050406030204" pitchFamily="18" charset="0"/>
                      </a:rPr>
                      <m:t>∗</m:t>
                    </m:r>
                    <m:r>
                      <a:rPr lang="cs-CZ" sz="2000" b="1" i="1">
                        <a:solidFill>
                          <a:srgbClr val="000000"/>
                        </a:solidFill>
                        <a:latin typeface="Cambria Math" panose="02040503050406030204" pitchFamily="18" charset="0"/>
                      </a:rPr>
                      <m:t>𝑴</m:t>
                    </m:r>
                    <m:r>
                      <a:rPr lang="cs-CZ" sz="2000" b="1">
                        <a:solidFill>
                          <a:srgbClr val="000000"/>
                        </a:solidFill>
                        <a:latin typeface="Cambria Math" panose="02040503050406030204" pitchFamily="18" charset="0"/>
                      </a:rPr>
                      <m:t>/</m:t>
                    </m:r>
                    <m:r>
                      <a:rPr lang="cs-CZ" sz="2000" b="1" i="1">
                        <a:solidFill>
                          <a:srgbClr val="000000"/>
                        </a:solidFill>
                        <a:latin typeface="Cambria Math" panose="02040503050406030204" pitchFamily="18" charset="0"/>
                      </a:rPr>
                      <m:t>𝑷</m:t>
                    </m:r>
                  </m:oMath>
                </a14:m>
                <a:endParaRPr lang="cs-CZ" sz="2000" b="1" dirty="0">
                  <a:solidFill>
                    <a:srgbClr val="000000"/>
                  </a:solidFill>
                </a:endParaRPr>
              </a:p>
              <a:p>
                <a:pPr marL="0" indent="0" algn="just">
                  <a:spcBef>
                    <a:spcPts val="0"/>
                  </a:spcBef>
                  <a:spcAft>
                    <a:spcPts val="600"/>
                  </a:spcAft>
                  <a:buClr>
                    <a:schemeClr val="tx1"/>
                  </a:buClr>
                  <a:buSzPct val="120000"/>
                  <a:buNone/>
                </a:pPr>
                <a:r>
                  <a:rPr lang="cs-CZ" sz="2000" dirty="0">
                    <a:solidFill>
                      <a:srgbClr val="000000"/>
                    </a:solidFill>
                  </a:rPr>
                  <a:t> </a:t>
                </a:r>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208112" y="1768029"/>
                <a:ext cx="8280920" cy="3960440"/>
              </a:xfrm>
              <a:prstGeom prst="rect">
                <a:avLst/>
              </a:prstGeom>
              <a:blipFill>
                <a:blip r:embed="rId3"/>
                <a:stretch>
                  <a:fillRect l="-957" t="-1846" r="-736"/>
                </a:stretch>
              </a:blipFill>
            </p:spPr>
            <p:txBody>
              <a:bodyPr/>
              <a:lstStyle/>
              <a:p>
                <a:r>
                  <a:rPr lang="cs-CZ">
                    <a:noFill/>
                  </a:rPr>
                  <a:t> </a:t>
                </a:r>
              </a:p>
            </p:txBody>
          </p:sp>
        </mc:Fallback>
      </mc:AlternateContent>
      <p:sp>
        <p:nvSpPr>
          <p:cNvPr id="6" name="Nadpis 5"/>
          <p:cNvSpPr>
            <a:spLocks noGrp="1"/>
          </p:cNvSpPr>
          <p:nvPr>
            <p:ph type="title"/>
          </p:nvPr>
        </p:nvSpPr>
        <p:spPr>
          <a:xfrm>
            <a:off x="620946" y="800489"/>
            <a:ext cx="7632848" cy="507703"/>
          </a:xfrm>
        </p:spPr>
        <p:txBody>
          <a:bodyPr/>
          <a:lstStyle/>
          <a:p>
            <a:pPr algn="ctr"/>
            <a:r>
              <a:rPr lang="cs-CZ" sz="3200" b="1" dirty="0">
                <a:solidFill>
                  <a:srgbClr val="C00000"/>
                </a:solidFill>
                <a:latin typeface="Calibri" panose="020F0502020204030204" pitchFamily="34" charset="0"/>
                <a:cs typeface="Calibri" panose="020F0502020204030204" pitchFamily="34" charset="0"/>
              </a:rPr>
              <a:t>Rovnováha v modelu IS-LM</a:t>
            </a:r>
          </a:p>
        </p:txBody>
      </p:sp>
    </p:spTree>
    <p:extLst>
      <p:ext uri="{BB962C8B-B14F-4D97-AF65-F5344CB8AC3E}">
        <p14:creationId xmlns:p14="http://schemas.microsoft.com/office/powerpoint/2010/main" val="6865067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1907705" y="608241"/>
            <a:ext cx="5005039" cy="676937"/>
          </a:xfrm>
        </p:spPr>
        <p:txBody>
          <a:bodyPr/>
          <a:lstStyle/>
          <a:p>
            <a:r>
              <a:rPr lang="cs-CZ" sz="3200" b="1" dirty="0">
                <a:solidFill>
                  <a:srgbClr val="C00000"/>
                </a:solidFill>
                <a:latin typeface="Calibri" panose="020F0502020204030204" pitchFamily="34" charset="0"/>
                <a:cs typeface="Calibri" panose="020F0502020204030204" pitchFamily="34" charset="0"/>
              </a:rPr>
              <a:t>Rovnováha v modelu IS-LM</a:t>
            </a:r>
            <a:endParaRPr lang="sk-SK" sz="3200" b="1" dirty="0">
              <a:solidFill>
                <a:srgbClr val="C00000"/>
              </a:solidFill>
              <a:latin typeface="Calibri" panose="020F0502020204030204" pitchFamily="34" charset="0"/>
              <a:cs typeface="Calibri" panose="020F0502020204030204" pitchFamily="34" charset="0"/>
            </a:endParaRPr>
          </a:p>
        </p:txBody>
      </p:sp>
      <p:cxnSp>
        <p:nvCxnSpPr>
          <p:cNvPr id="5" name="Přímá spojnice 4"/>
          <p:cNvCxnSpPr/>
          <p:nvPr/>
        </p:nvCxnSpPr>
        <p:spPr>
          <a:xfrm>
            <a:off x="1619672" y="4077072"/>
            <a:ext cx="3456384"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1619672" y="1772816"/>
            <a:ext cx="0" cy="2304256"/>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V="1">
            <a:off x="1979712" y="2204864"/>
            <a:ext cx="2664296" cy="1584176"/>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1979712" y="1988840"/>
            <a:ext cx="2592288" cy="1872208"/>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3347864" y="2996952"/>
            <a:ext cx="0" cy="108012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H="1">
            <a:off x="1619672" y="2996952"/>
            <a:ext cx="172819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 Box 15"/>
          <p:cNvSpPr txBox="1">
            <a:spLocks noChangeArrowheads="1"/>
          </p:cNvSpPr>
          <p:nvPr/>
        </p:nvSpPr>
        <p:spPr bwMode="auto">
          <a:xfrm>
            <a:off x="3203849" y="4119021"/>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7" name="Text Box 15"/>
          <p:cNvSpPr txBox="1">
            <a:spLocks noChangeArrowheads="1"/>
          </p:cNvSpPr>
          <p:nvPr/>
        </p:nvSpPr>
        <p:spPr bwMode="auto">
          <a:xfrm>
            <a:off x="4841789" y="4119021"/>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Y</a:t>
            </a:r>
          </a:p>
        </p:txBody>
      </p:sp>
      <p:sp>
        <p:nvSpPr>
          <p:cNvPr id="18" name="Text Box 15"/>
          <p:cNvSpPr txBox="1">
            <a:spLocks noChangeArrowheads="1"/>
          </p:cNvSpPr>
          <p:nvPr/>
        </p:nvSpPr>
        <p:spPr bwMode="auto">
          <a:xfrm>
            <a:off x="1331158" y="2827675"/>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19" name="Text Box 15"/>
          <p:cNvSpPr txBox="1">
            <a:spLocks noChangeArrowheads="1"/>
          </p:cNvSpPr>
          <p:nvPr/>
        </p:nvSpPr>
        <p:spPr bwMode="auto">
          <a:xfrm>
            <a:off x="4535512" y="2204864"/>
            <a:ext cx="6845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LM</a:t>
            </a:r>
          </a:p>
        </p:txBody>
      </p:sp>
      <p:sp>
        <p:nvSpPr>
          <p:cNvPr id="20" name="Text Box 15"/>
          <p:cNvSpPr txBox="1">
            <a:spLocks noChangeArrowheads="1"/>
          </p:cNvSpPr>
          <p:nvPr/>
        </p:nvSpPr>
        <p:spPr bwMode="auto">
          <a:xfrm>
            <a:off x="1907705" y="1713374"/>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IS</a:t>
            </a:r>
          </a:p>
        </p:txBody>
      </p:sp>
      <p:sp>
        <p:nvSpPr>
          <p:cNvPr id="21" name="Text Box 15"/>
          <p:cNvSpPr txBox="1">
            <a:spLocks noChangeArrowheads="1"/>
          </p:cNvSpPr>
          <p:nvPr/>
        </p:nvSpPr>
        <p:spPr bwMode="auto">
          <a:xfrm>
            <a:off x="1366921" y="1697034"/>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i</a:t>
            </a:r>
          </a:p>
        </p:txBody>
      </p:sp>
      <p:sp>
        <p:nvSpPr>
          <p:cNvPr id="22" name="Text Box 15"/>
          <p:cNvSpPr txBox="1">
            <a:spLocks noChangeArrowheads="1"/>
          </p:cNvSpPr>
          <p:nvPr/>
        </p:nvSpPr>
        <p:spPr bwMode="auto">
          <a:xfrm>
            <a:off x="3203848" y="2573760"/>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E</a:t>
            </a:r>
            <a:r>
              <a:rPr lang="cs-CZ" altLang="sk-SK" sz="1600" b="1" kern="1200" baseline="-25000" dirty="0">
                <a:latin typeface="Times New Roman"/>
                <a:ea typeface="+mn-ea"/>
                <a:cs typeface="+mn-cs"/>
              </a:rPr>
              <a:t>0</a:t>
            </a:r>
            <a:endParaRPr lang="cs-CZ" altLang="sk-SK" sz="1600" b="1" kern="1200" dirty="0">
              <a:latin typeface="Times New Roman"/>
              <a:ea typeface="+mn-ea"/>
              <a:cs typeface="+mn-cs"/>
            </a:endParaRPr>
          </a:p>
        </p:txBody>
      </p:sp>
      <p:sp>
        <p:nvSpPr>
          <p:cNvPr id="23" name="Čtyřcípá hvězda 22"/>
          <p:cNvSpPr/>
          <p:nvPr/>
        </p:nvSpPr>
        <p:spPr>
          <a:xfrm>
            <a:off x="3945631" y="2477525"/>
            <a:ext cx="144016" cy="169277"/>
          </a:xfrm>
          <a:prstGeom prst="star4">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sk-SK" sz="1800" kern="1200">
              <a:solidFill>
                <a:prstClr val="white"/>
              </a:solidFill>
              <a:latin typeface="Times New Roman"/>
            </a:endParaRPr>
          </a:p>
        </p:txBody>
      </p:sp>
      <p:sp>
        <p:nvSpPr>
          <p:cNvPr id="25" name="Čtyřcípá hvězda 24"/>
          <p:cNvSpPr/>
          <p:nvPr/>
        </p:nvSpPr>
        <p:spPr>
          <a:xfrm>
            <a:off x="4283968" y="3619764"/>
            <a:ext cx="144016" cy="16927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sk-SK" sz="1800" kern="1200">
              <a:solidFill>
                <a:prstClr val="white"/>
              </a:solidFill>
              <a:latin typeface="Times New Roman"/>
            </a:endParaRPr>
          </a:p>
        </p:txBody>
      </p:sp>
      <p:sp>
        <p:nvSpPr>
          <p:cNvPr id="26" name="Čtyřcípá hvězda 25"/>
          <p:cNvSpPr/>
          <p:nvPr/>
        </p:nvSpPr>
        <p:spPr>
          <a:xfrm>
            <a:off x="2141488" y="2089496"/>
            <a:ext cx="144016" cy="169277"/>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sk-SK" sz="1800" kern="1200">
              <a:solidFill>
                <a:prstClr val="white"/>
              </a:solidFill>
              <a:latin typeface="Times New Roman"/>
            </a:endParaRPr>
          </a:p>
        </p:txBody>
      </p:sp>
      <p:sp>
        <p:nvSpPr>
          <p:cNvPr id="27" name="Čtyřcípá hvězda 26"/>
          <p:cNvSpPr/>
          <p:nvPr/>
        </p:nvSpPr>
        <p:spPr>
          <a:xfrm>
            <a:off x="2627784" y="3256078"/>
            <a:ext cx="144016" cy="169277"/>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sk-SK" sz="1800" kern="1200">
              <a:solidFill>
                <a:prstClr val="white"/>
              </a:solidFill>
              <a:latin typeface="Times New Roman"/>
            </a:endParaRPr>
          </a:p>
        </p:txBody>
      </p:sp>
      <p:sp>
        <p:nvSpPr>
          <p:cNvPr id="28" name="Čtyřcípá hvězda 27"/>
          <p:cNvSpPr/>
          <p:nvPr/>
        </p:nvSpPr>
        <p:spPr>
          <a:xfrm>
            <a:off x="4769780" y="3051404"/>
            <a:ext cx="144016" cy="169277"/>
          </a:xfrm>
          <a:prstGeom prst="star4">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sk-SK" sz="1800" kern="1200">
              <a:solidFill>
                <a:prstClr val="white"/>
              </a:solidFill>
              <a:latin typeface="Times New Roman"/>
            </a:endParaRPr>
          </a:p>
        </p:txBody>
      </p:sp>
      <p:sp>
        <p:nvSpPr>
          <p:cNvPr id="29" name="Čtyřcípá hvězda 28"/>
          <p:cNvSpPr/>
          <p:nvPr/>
        </p:nvSpPr>
        <p:spPr>
          <a:xfrm>
            <a:off x="1857150" y="3081591"/>
            <a:ext cx="144016" cy="169277"/>
          </a:xfrm>
          <a:prstGeom prst="star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endParaRPr lang="sk-SK" sz="1800" kern="1200">
              <a:solidFill>
                <a:prstClr val="white"/>
              </a:solidFill>
              <a:latin typeface="Times New Roman"/>
            </a:endParaRPr>
          </a:p>
        </p:txBody>
      </p:sp>
      <p:sp>
        <p:nvSpPr>
          <p:cNvPr id="31" name="Text Box 15"/>
          <p:cNvSpPr txBox="1">
            <a:spLocks noChangeArrowheads="1"/>
          </p:cNvSpPr>
          <p:nvPr/>
        </p:nvSpPr>
        <p:spPr bwMode="auto">
          <a:xfrm>
            <a:off x="4878124" y="2966764"/>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latin typeface="Times New Roman"/>
                <a:ea typeface="+mn-ea"/>
                <a:cs typeface="+mn-cs"/>
              </a:rPr>
              <a:t>G</a:t>
            </a:r>
          </a:p>
        </p:txBody>
      </p:sp>
      <p:sp>
        <p:nvSpPr>
          <p:cNvPr id="32" name="Text Box 15"/>
          <p:cNvSpPr txBox="1">
            <a:spLocks noChangeArrowheads="1"/>
          </p:cNvSpPr>
          <p:nvPr/>
        </p:nvSpPr>
        <p:spPr bwMode="auto">
          <a:xfrm>
            <a:off x="3986256" y="3626131"/>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4F81BD"/>
                </a:solidFill>
                <a:latin typeface="Times New Roman"/>
                <a:ea typeface="+mn-ea"/>
                <a:cs typeface="+mn-cs"/>
              </a:rPr>
              <a:t>D</a:t>
            </a:r>
          </a:p>
        </p:txBody>
      </p:sp>
      <p:sp>
        <p:nvSpPr>
          <p:cNvPr id="33" name="Text Box 15"/>
          <p:cNvSpPr txBox="1">
            <a:spLocks noChangeArrowheads="1"/>
          </p:cNvSpPr>
          <p:nvPr/>
        </p:nvSpPr>
        <p:spPr bwMode="auto">
          <a:xfrm>
            <a:off x="3742701" y="2135786"/>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F79646">
                    <a:lumMod val="50000"/>
                  </a:srgbClr>
                </a:solidFill>
                <a:latin typeface="Times New Roman"/>
                <a:ea typeface="+mn-ea"/>
                <a:cs typeface="+mn-cs"/>
              </a:rPr>
              <a:t>A</a:t>
            </a:r>
          </a:p>
        </p:txBody>
      </p:sp>
      <p:sp>
        <p:nvSpPr>
          <p:cNvPr id="34" name="Text Box 15"/>
          <p:cNvSpPr txBox="1">
            <a:spLocks noChangeArrowheads="1"/>
          </p:cNvSpPr>
          <p:nvPr/>
        </p:nvSpPr>
        <p:spPr bwMode="auto">
          <a:xfrm>
            <a:off x="1964930" y="2223132"/>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FF0000"/>
                </a:solidFill>
                <a:latin typeface="Times New Roman"/>
                <a:ea typeface="+mn-ea"/>
                <a:cs typeface="+mn-cs"/>
              </a:rPr>
              <a:t>C</a:t>
            </a:r>
          </a:p>
        </p:txBody>
      </p:sp>
      <p:sp>
        <p:nvSpPr>
          <p:cNvPr id="35" name="Text Box 15"/>
          <p:cNvSpPr txBox="1">
            <a:spLocks noChangeArrowheads="1"/>
          </p:cNvSpPr>
          <p:nvPr/>
        </p:nvSpPr>
        <p:spPr bwMode="auto">
          <a:xfrm>
            <a:off x="2762120" y="3306558"/>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FFC000"/>
                </a:solidFill>
                <a:latin typeface="Times New Roman"/>
                <a:ea typeface="+mn-ea"/>
                <a:cs typeface="+mn-cs"/>
              </a:rPr>
              <a:t>B</a:t>
            </a:r>
          </a:p>
        </p:txBody>
      </p:sp>
      <p:sp>
        <p:nvSpPr>
          <p:cNvPr id="36" name="Text Box 15"/>
          <p:cNvSpPr txBox="1">
            <a:spLocks noChangeArrowheads="1"/>
          </p:cNvSpPr>
          <p:nvPr/>
        </p:nvSpPr>
        <p:spPr bwMode="auto">
          <a:xfrm>
            <a:off x="1683872" y="3189473"/>
            <a:ext cx="4685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Tx/>
            </a:pPr>
            <a:r>
              <a:rPr lang="cs-CZ" altLang="sk-SK" sz="1600" b="1" kern="1200" dirty="0">
                <a:solidFill>
                  <a:srgbClr val="92D050"/>
                </a:solidFill>
                <a:latin typeface="Times New Roman"/>
                <a:ea typeface="+mn-ea"/>
                <a:cs typeface="+mn-cs"/>
              </a:rPr>
              <a:t>H</a:t>
            </a:r>
          </a:p>
        </p:txBody>
      </p:sp>
      <p:sp>
        <p:nvSpPr>
          <p:cNvPr id="37" name="Text Box 15"/>
          <p:cNvSpPr txBox="1">
            <a:spLocks noChangeArrowheads="1"/>
          </p:cNvSpPr>
          <p:nvPr/>
        </p:nvSpPr>
        <p:spPr bwMode="auto">
          <a:xfrm>
            <a:off x="431540" y="4796904"/>
            <a:ext cx="84249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Tx/>
            </a:pPr>
            <a:r>
              <a:rPr lang="cs-CZ" altLang="sk-SK" sz="1600" kern="1200" dirty="0">
                <a:latin typeface="Times New Roman"/>
                <a:ea typeface="+mn-ea"/>
                <a:cs typeface="+mn-cs"/>
              </a:rPr>
              <a:t>Bod E – rovnováha,      </a:t>
            </a:r>
          </a:p>
          <a:p>
            <a:pPr>
              <a:buClrTx/>
            </a:pPr>
            <a:r>
              <a:rPr lang="cs-CZ" altLang="sk-SK" sz="1600" kern="1200" dirty="0">
                <a:latin typeface="Times New Roman"/>
                <a:ea typeface="+mn-ea"/>
                <a:cs typeface="+mn-cs"/>
              </a:rPr>
              <a:t>Bod A – L = M/P a Y &gt; AD;        Bod C – Y = AD a  M/P &gt; L; </a:t>
            </a:r>
          </a:p>
          <a:p>
            <a:pPr>
              <a:buClrTx/>
            </a:pPr>
            <a:r>
              <a:rPr lang="cs-CZ" altLang="sk-SK" sz="1600" kern="1200" dirty="0">
                <a:latin typeface="Times New Roman"/>
                <a:ea typeface="+mn-ea"/>
                <a:cs typeface="+mn-cs"/>
              </a:rPr>
              <a:t>Bod B – L = M/P a AD &gt; Y;        Bod D – Y = AD a M/P &lt; L;    </a:t>
            </a:r>
            <a:endParaRPr lang="cs-CZ" altLang="sk-SK" sz="1600" b="1" kern="1200" dirty="0">
              <a:solidFill>
                <a:srgbClr val="307871"/>
              </a:solidFill>
              <a:latin typeface="Times New Roman"/>
              <a:ea typeface="+mn-ea"/>
              <a:cs typeface="+mn-cs"/>
            </a:endParaRPr>
          </a:p>
        </p:txBody>
      </p:sp>
    </p:spTree>
    <p:extLst>
      <p:ext uri="{BB962C8B-B14F-4D97-AF65-F5344CB8AC3E}">
        <p14:creationId xmlns:p14="http://schemas.microsoft.com/office/powerpoint/2010/main" val="182287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p:cTn id="62" dur="500" fill="hold"/>
                                        <p:tgtEl>
                                          <p:spTgt spid="35"/>
                                        </p:tgtEl>
                                        <p:attrNameLst>
                                          <p:attrName>ppt_w</p:attrName>
                                        </p:attrNameLst>
                                      </p:cBhvr>
                                      <p:tavLst>
                                        <p:tav tm="0">
                                          <p:val>
                                            <p:fltVal val="0"/>
                                          </p:val>
                                        </p:tav>
                                        <p:tav tm="100000">
                                          <p:val>
                                            <p:strVal val="#ppt_w"/>
                                          </p:val>
                                        </p:tav>
                                      </p:tavLst>
                                    </p:anim>
                                    <p:anim calcmode="lin" valueType="num">
                                      <p:cBhvr>
                                        <p:cTn id="63" dur="500" fill="hold"/>
                                        <p:tgtEl>
                                          <p:spTgt spid="35"/>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31" grpId="0"/>
      <p:bldP spid="32" grpId="0"/>
      <p:bldP spid="33" grpId="0"/>
      <p:bldP spid="34" grpId="0"/>
      <p:bldP spid="35" grpId="0"/>
      <p:bldP spid="36" grpId="0"/>
      <p:bldP spid="37"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179512" y="1628800"/>
                <a:ext cx="8280920" cy="3960440"/>
              </a:xfrm>
              <a:prstGeom prst="rect">
                <a:avLst/>
              </a:prstGeom>
            </p:spPr>
            <p:txBody>
              <a:bodyPr>
                <a:noAutofit/>
              </a:bodyPr>
              <a:lstStyle/>
              <a:p>
                <a:pPr algn="just">
                  <a:spcBef>
                    <a:spcPts val="0"/>
                  </a:spcBef>
                  <a:spcAft>
                    <a:spcPts val="1200"/>
                  </a:spcAft>
                  <a:buClr>
                    <a:srgbClr val="000000"/>
                  </a:buClr>
                  <a:buSzPct val="120000"/>
                </a:pPr>
                <a:r>
                  <a:rPr lang="cs-CZ" sz="2000" dirty="0" smtClean="0">
                    <a:solidFill>
                      <a:srgbClr val="000000"/>
                    </a:solidFill>
                    <a:latin typeface="Calibri" panose="020F0502020204030204" pitchFamily="34" charset="0"/>
                    <a:cs typeface="Calibri" panose="020F0502020204030204" pitchFamily="34" charset="0"/>
                  </a:rPr>
                  <a:t>Vládní výdajový multiplikátor v modelu IS-LM</a:t>
                </a:r>
              </a:p>
              <a:p>
                <a:pPr algn="just">
                  <a:spcBef>
                    <a:spcPts val="0"/>
                  </a:spcBef>
                  <a:spcAft>
                    <a:spcPts val="1200"/>
                  </a:spcAft>
                  <a:buClr>
                    <a:srgbClr val="000000"/>
                  </a:buClr>
                  <a:buSzPct val="120000"/>
                </a:pPr>
                <a:r>
                  <a:rPr lang="cs-CZ" sz="2000" dirty="0">
                    <a:solidFill>
                      <a:srgbClr val="000000"/>
                    </a:solidFill>
                    <a:latin typeface="Calibri" panose="020F0502020204030204" pitchFamily="34" charset="0"/>
                    <a:cs typeface="Calibri" panose="020F0502020204030204" pitchFamily="34" charset="0"/>
                  </a:rPr>
                  <a:t>Určuje, o kolik se zvýší úroveň rovnovážného produktu v důsledků zvýšení vládních výdajů (G), respektive autonomních výdajů (A) o jednotku</a:t>
                </a:r>
              </a:p>
              <a:p>
                <a:pPr marL="0" indent="0" algn="ctr">
                  <a:spcBef>
                    <a:spcPts val="0"/>
                  </a:spcBef>
                  <a:spcAft>
                    <a:spcPts val="1200"/>
                  </a:spcAft>
                  <a:buClr>
                    <a:schemeClr val="tx1"/>
                  </a:buClr>
                  <a:buSzPct val="120000"/>
                  <a:buNone/>
                </a:pPr>
                <a:r>
                  <a:rPr lang="el-GR" sz="2400" b="1" dirty="0">
                    <a:solidFill>
                      <a:srgbClr val="000000"/>
                    </a:solidFill>
                    <a:latin typeface="Calibri" panose="020F0502020204030204" pitchFamily="34" charset="0"/>
                    <a:cs typeface="Calibri" panose="020F0502020204030204" pitchFamily="34" charset="0"/>
                  </a:rPr>
                  <a:t>γ</a:t>
                </a:r>
                <a:r>
                  <a:rPr lang="cs-CZ" sz="2400" b="1" dirty="0">
                    <a:solidFill>
                      <a:srgbClr val="000000"/>
                    </a:solidFill>
                    <a:latin typeface="Calibri" panose="020F0502020204030204" pitchFamily="34" charset="0"/>
                    <a:cs typeface="Calibri" panose="020F0502020204030204" pitchFamily="34" charset="0"/>
                  </a:rPr>
                  <a:t> = </a:t>
                </a:r>
                <a14:m>
                  <m:oMath xmlns:m="http://schemas.openxmlformats.org/officeDocument/2006/math">
                    <m:f>
                      <m:fPr>
                        <m:ctrlPr>
                          <a:rPr lang="cs-CZ" sz="2400" b="1" i="1">
                            <a:solidFill>
                              <a:srgbClr val="000000"/>
                            </a:solidFill>
                            <a:latin typeface="Cambria Math" panose="02040503050406030204" pitchFamily="18" charset="0"/>
                            <a:ea typeface="Cambria Math" panose="02040503050406030204" pitchFamily="18" charset="0"/>
                          </a:rPr>
                        </m:ctrlPr>
                      </m:fPr>
                      <m:num>
                        <m:r>
                          <a:rPr lang="cs-CZ" sz="2400" b="1" i="1">
                            <a:solidFill>
                              <a:srgbClr val="000000"/>
                            </a:solidFill>
                            <a:latin typeface="Cambria Math" panose="02040503050406030204" pitchFamily="18" charset="0"/>
                            <a:ea typeface="Cambria Math" panose="02040503050406030204" pitchFamily="18" charset="0"/>
                          </a:rPr>
                          <m:t>𝜶</m:t>
                        </m:r>
                      </m:num>
                      <m:den>
                        <m:r>
                          <a:rPr lang="cs-CZ" sz="2400" b="1" i="1">
                            <a:solidFill>
                              <a:srgbClr val="000000"/>
                            </a:solidFill>
                            <a:latin typeface="Cambria Math" panose="02040503050406030204" pitchFamily="18" charset="0"/>
                            <a:ea typeface="Cambria Math" panose="02040503050406030204" pitchFamily="18" charset="0"/>
                          </a:rPr>
                          <m:t>𝟏</m:t>
                        </m:r>
                        <m:r>
                          <a:rPr lang="cs-CZ" sz="2400" b="1" i="1">
                            <a:solidFill>
                              <a:srgbClr val="000000"/>
                            </a:solidFill>
                            <a:latin typeface="Cambria Math" panose="02040503050406030204" pitchFamily="18" charset="0"/>
                            <a:ea typeface="Cambria Math" panose="02040503050406030204" pitchFamily="18" charset="0"/>
                          </a:rPr>
                          <m:t>+</m:t>
                        </m:r>
                        <m:f>
                          <m:fPr>
                            <m:ctrlPr>
                              <a:rPr lang="cs-CZ" sz="2400" b="1" i="1">
                                <a:solidFill>
                                  <a:srgbClr val="000000"/>
                                </a:solidFill>
                                <a:latin typeface="Cambria Math" panose="02040503050406030204" pitchFamily="18" charset="0"/>
                                <a:ea typeface="Cambria Math" panose="02040503050406030204" pitchFamily="18" charset="0"/>
                              </a:rPr>
                            </m:ctrlPr>
                          </m:fPr>
                          <m:num>
                            <m:r>
                              <a:rPr lang="cs-CZ" sz="2400" b="1" i="1">
                                <a:solidFill>
                                  <a:srgbClr val="000000"/>
                                </a:solidFill>
                                <a:latin typeface="Cambria Math" panose="02040503050406030204" pitchFamily="18" charset="0"/>
                                <a:ea typeface="Cambria Math" panose="02040503050406030204" pitchFamily="18" charset="0"/>
                              </a:rPr>
                              <m:t>𝜶</m:t>
                            </m:r>
                            <m:r>
                              <a:rPr lang="cs-CZ" sz="2400" b="1" i="1">
                                <a:solidFill>
                                  <a:srgbClr val="000000"/>
                                </a:solidFill>
                                <a:latin typeface="Cambria Math" panose="02040503050406030204" pitchFamily="18" charset="0"/>
                                <a:ea typeface="Cambria Math" panose="02040503050406030204" pitchFamily="18" charset="0"/>
                              </a:rPr>
                              <m:t>∗</m:t>
                            </m:r>
                            <m:r>
                              <a:rPr lang="cs-CZ" sz="2400" b="1" i="1">
                                <a:solidFill>
                                  <a:srgbClr val="000000"/>
                                </a:solidFill>
                                <a:latin typeface="Cambria Math" panose="02040503050406030204" pitchFamily="18" charset="0"/>
                                <a:ea typeface="Cambria Math" panose="02040503050406030204" pitchFamily="18" charset="0"/>
                              </a:rPr>
                              <m:t>𝒃</m:t>
                            </m:r>
                            <m:r>
                              <a:rPr lang="cs-CZ" sz="2400" b="1" i="1">
                                <a:solidFill>
                                  <a:srgbClr val="000000"/>
                                </a:solidFill>
                                <a:latin typeface="Cambria Math" panose="02040503050406030204" pitchFamily="18" charset="0"/>
                                <a:ea typeface="Cambria Math" panose="02040503050406030204" pitchFamily="18" charset="0"/>
                              </a:rPr>
                              <m:t>∗</m:t>
                            </m:r>
                            <m:r>
                              <a:rPr lang="cs-CZ" sz="2400" b="1" i="1">
                                <a:solidFill>
                                  <a:srgbClr val="000000"/>
                                </a:solidFill>
                                <a:latin typeface="Cambria Math" panose="02040503050406030204" pitchFamily="18" charset="0"/>
                                <a:ea typeface="Cambria Math" panose="02040503050406030204" pitchFamily="18" charset="0"/>
                              </a:rPr>
                              <m:t>𝒌</m:t>
                            </m:r>
                          </m:num>
                          <m:den>
                            <m:r>
                              <a:rPr lang="cs-CZ" sz="2400" b="1" i="1">
                                <a:solidFill>
                                  <a:srgbClr val="000000"/>
                                </a:solidFill>
                                <a:latin typeface="Cambria Math" panose="02040503050406030204" pitchFamily="18" charset="0"/>
                                <a:ea typeface="Cambria Math" panose="02040503050406030204" pitchFamily="18" charset="0"/>
                              </a:rPr>
                              <m:t>𝒉</m:t>
                            </m:r>
                          </m:den>
                        </m:f>
                      </m:den>
                    </m:f>
                  </m:oMath>
                </a14:m>
                <a:endParaRPr lang="cs-CZ" sz="2400" b="1" dirty="0">
                  <a:solidFill>
                    <a:srgbClr val="000000"/>
                  </a:solidFill>
                  <a:latin typeface="Calibri" panose="020F0502020204030204" pitchFamily="34" charset="0"/>
                  <a:ea typeface="Cambria Math" panose="02040503050406030204" pitchFamily="18" charset="0"/>
                  <a:cs typeface="Calibri" panose="020F0502020204030204" pitchFamily="34" charset="0"/>
                </a:endParaRPr>
              </a:p>
              <a:p>
                <a:pPr algn="just">
                  <a:spcBef>
                    <a:spcPts val="0"/>
                  </a:spcBef>
                  <a:spcAft>
                    <a:spcPts val="1200"/>
                  </a:spcAft>
                  <a:buClr>
                    <a:srgbClr val="000000"/>
                  </a:buClr>
                  <a:buSzPct val="120000"/>
                </a:pPr>
                <a:r>
                  <a:rPr lang="cs-CZ" sz="2000" dirty="0">
                    <a:solidFill>
                      <a:srgbClr val="000000"/>
                    </a:solidFill>
                    <a:latin typeface="Calibri" panose="020F0502020204030204" pitchFamily="34" charset="0"/>
                    <a:cs typeface="Calibri" panose="020F0502020204030204" pitchFamily="34" charset="0"/>
                  </a:rPr>
                  <a:t>Multiplikátor fiskální politiky je menší než výdajový multiplikátor (</a:t>
                </a:r>
                <a:r>
                  <a:rPr lang="el-GR" sz="2000" dirty="0">
                    <a:solidFill>
                      <a:srgbClr val="000000"/>
                    </a:solidFill>
                    <a:latin typeface="Calibri" panose="020F0502020204030204" pitchFamily="34" charset="0"/>
                    <a:cs typeface="Calibri" panose="020F0502020204030204" pitchFamily="34" charset="0"/>
                  </a:rPr>
                  <a:t>α</a:t>
                </a:r>
                <a:r>
                  <a:rPr lang="cs-CZ" sz="2000" baseline="-25000" dirty="0">
                    <a:solidFill>
                      <a:srgbClr val="000000"/>
                    </a:solidFill>
                    <a:latin typeface="Calibri" panose="020F0502020204030204" pitchFamily="34" charset="0"/>
                    <a:cs typeface="Calibri" panose="020F0502020204030204" pitchFamily="34" charset="0"/>
                  </a:rPr>
                  <a:t>G</a:t>
                </a:r>
                <a:r>
                  <a:rPr lang="cs-CZ" sz="2000" dirty="0">
                    <a:solidFill>
                      <a:srgbClr val="000000"/>
                    </a:solidFill>
                    <a:latin typeface="Calibri" panose="020F0502020204030204" pitchFamily="34" charset="0"/>
                    <a:cs typeface="Calibri" panose="020F0502020204030204" pitchFamily="34" charset="0"/>
                  </a:rPr>
                  <a:t>), protože u multiplikátoru fiskální politiky (</a:t>
                </a:r>
                <a:r>
                  <a:rPr lang="el-GR" sz="2000" dirty="0">
                    <a:solidFill>
                      <a:srgbClr val="000000"/>
                    </a:solidFill>
                    <a:latin typeface="Calibri" panose="020F0502020204030204" pitchFamily="34" charset="0"/>
                    <a:cs typeface="Calibri" panose="020F0502020204030204" pitchFamily="34" charset="0"/>
                  </a:rPr>
                  <a:t>γ</a:t>
                </a:r>
                <a:r>
                  <a:rPr lang="cs-CZ" sz="2000" dirty="0">
                    <a:solidFill>
                      <a:srgbClr val="000000"/>
                    </a:solidFill>
                    <a:latin typeface="Calibri" panose="020F0502020204030204" pitchFamily="34" charset="0"/>
                    <a:cs typeface="Calibri" panose="020F0502020204030204" pitchFamily="34" charset="0"/>
                  </a:rPr>
                  <a:t>) působí brzdící vliv zvýšené úrokové sazby. Růst úrokové sazby je způsoben fiskální expanzí</a:t>
                </a:r>
              </a:p>
              <a:p>
                <a:pPr marL="0" indent="0" algn="just">
                  <a:spcBef>
                    <a:spcPts val="0"/>
                  </a:spcBef>
                  <a:spcAft>
                    <a:spcPts val="600"/>
                  </a:spcAft>
                  <a:buClr>
                    <a:schemeClr val="tx1"/>
                  </a:buClr>
                  <a:buSzPct val="120000"/>
                  <a:buNone/>
                </a:pPr>
                <a:endParaRPr lang="cs-CZ" sz="2000" dirty="0">
                  <a:solidFill>
                    <a:srgbClr val="000000"/>
                  </a:solidFill>
                </a:endParaRPr>
              </a:p>
              <a:p>
                <a:pPr marL="0" indent="0" algn="just">
                  <a:spcBef>
                    <a:spcPts val="0"/>
                  </a:spcBef>
                  <a:spcAft>
                    <a:spcPts val="600"/>
                  </a:spcAft>
                  <a:buClr>
                    <a:schemeClr val="tx1"/>
                  </a:buClr>
                  <a:buSzPct val="120000"/>
                  <a:buNone/>
                </a:pPr>
                <a:r>
                  <a:rPr lang="cs-CZ" sz="2000" dirty="0">
                    <a:solidFill>
                      <a:srgbClr val="000000"/>
                    </a:solidFill>
                  </a:rPr>
                  <a:t> </a:t>
                </a:r>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179512" y="1628800"/>
                <a:ext cx="8280920" cy="3960440"/>
              </a:xfrm>
              <a:prstGeom prst="rect">
                <a:avLst/>
              </a:prstGeom>
              <a:blipFill>
                <a:blip r:embed="rId3"/>
                <a:stretch>
                  <a:fillRect l="-957" t="-2000" r="-736"/>
                </a:stretch>
              </a:blipFill>
            </p:spPr>
            <p:txBody>
              <a:bodyPr/>
              <a:lstStyle/>
              <a:p>
                <a:r>
                  <a:rPr lang="cs-CZ">
                    <a:noFill/>
                  </a:rPr>
                  <a:t> </a:t>
                </a:r>
              </a:p>
            </p:txBody>
          </p:sp>
        </mc:Fallback>
      </mc:AlternateContent>
      <p:sp>
        <p:nvSpPr>
          <p:cNvPr id="6" name="Nadpis 5"/>
          <p:cNvSpPr>
            <a:spLocks noGrp="1"/>
          </p:cNvSpPr>
          <p:nvPr>
            <p:ph type="title"/>
          </p:nvPr>
        </p:nvSpPr>
        <p:spPr>
          <a:xfrm>
            <a:off x="1324303" y="761057"/>
            <a:ext cx="6488057" cy="507703"/>
          </a:xfrm>
        </p:spPr>
        <p:txBody>
          <a:bodyPr/>
          <a:lstStyle/>
          <a:p>
            <a:pPr algn="ctr"/>
            <a:r>
              <a:rPr lang="cs-CZ" sz="3200" b="1" dirty="0">
                <a:solidFill>
                  <a:srgbClr val="C00000"/>
                </a:solidFill>
                <a:latin typeface="Calibri" panose="020F0502020204030204" pitchFamily="34" charset="0"/>
                <a:cs typeface="Calibri" panose="020F0502020204030204" pitchFamily="34" charset="0"/>
              </a:rPr>
              <a:t>Multiplikátor fiskální politiky</a:t>
            </a:r>
          </a:p>
        </p:txBody>
      </p:sp>
    </p:spTree>
    <p:extLst>
      <p:ext uri="{BB962C8B-B14F-4D97-AF65-F5344CB8AC3E}">
        <p14:creationId xmlns:p14="http://schemas.microsoft.com/office/powerpoint/2010/main" val="325447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6AD8D7CF-3E64-4164-B8EC-7615057CF8DC}"/>
              </a:ext>
            </a:extLst>
          </p:cNvPr>
          <p:cNvSpPr>
            <a:spLocks noGrp="1"/>
          </p:cNvSpPr>
          <p:nvPr>
            <p:ph type="title"/>
          </p:nvPr>
        </p:nvSpPr>
        <p:spPr/>
        <p:txBody>
          <a:bodyPr>
            <a:normAutofit/>
          </a:bodyPr>
          <a:lstStyle/>
          <a:p>
            <a:pPr algn="ctr"/>
            <a:r>
              <a:rPr lang="cs-CZ" altLang="cs-CZ" sz="3600" b="1" dirty="0" err="1">
                <a:solidFill>
                  <a:srgbClr val="C00000"/>
                </a:solidFill>
                <a:latin typeface="+mn-lt"/>
              </a:rPr>
              <a:t>Úsporová</a:t>
            </a:r>
            <a:r>
              <a:rPr lang="cs-CZ" altLang="cs-CZ" sz="3600" b="1" dirty="0">
                <a:solidFill>
                  <a:srgbClr val="C00000"/>
                </a:solidFill>
                <a:latin typeface="+mn-lt"/>
              </a:rPr>
              <a:t> funkce</a:t>
            </a:r>
          </a:p>
        </p:txBody>
      </p:sp>
      <p:cxnSp>
        <p:nvCxnSpPr>
          <p:cNvPr id="4" name="Přímá spojovací čára 3">
            <a:extLst>
              <a:ext uri="{FF2B5EF4-FFF2-40B4-BE49-F238E27FC236}">
                <a16:creationId xmlns:a16="http://schemas.microsoft.com/office/drawing/2014/main" id="{8A65AE15-62B9-4AC6-9E01-6895EB4D032B}"/>
              </a:ext>
            </a:extLst>
          </p:cNvPr>
          <p:cNvCxnSpPr/>
          <p:nvPr/>
        </p:nvCxnSpPr>
        <p:spPr>
          <a:xfrm rot="5400000">
            <a:off x="-1414461" y="4275140"/>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a:extLst>
              <a:ext uri="{FF2B5EF4-FFF2-40B4-BE49-F238E27FC236}">
                <a16:creationId xmlns:a16="http://schemas.microsoft.com/office/drawing/2014/main" id="{30C12740-0615-442A-8DAB-518E491A1685}"/>
              </a:ext>
            </a:extLst>
          </p:cNvPr>
          <p:cNvCxnSpPr/>
          <p:nvPr/>
        </p:nvCxnSpPr>
        <p:spPr>
          <a:xfrm>
            <a:off x="900115"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197" name="TextovéPole 7">
            <a:extLst>
              <a:ext uri="{FF2B5EF4-FFF2-40B4-BE49-F238E27FC236}">
                <a16:creationId xmlns:a16="http://schemas.microsoft.com/office/drawing/2014/main" id="{CF25C2FE-6495-4B3F-8D0A-7C1385A4671B}"/>
              </a:ext>
            </a:extLst>
          </p:cNvPr>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400" kern="1200">
                <a:solidFill>
                  <a:srgbClr val="292929"/>
                </a:solidFill>
                <a:ea typeface="+mn-ea"/>
              </a:rPr>
              <a:t>Y</a:t>
            </a:r>
          </a:p>
        </p:txBody>
      </p:sp>
      <p:sp>
        <p:nvSpPr>
          <p:cNvPr id="8198" name="TextovéPole 8">
            <a:extLst>
              <a:ext uri="{FF2B5EF4-FFF2-40B4-BE49-F238E27FC236}">
                <a16:creationId xmlns:a16="http://schemas.microsoft.com/office/drawing/2014/main" id="{08848B6D-CCB5-4403-BCA4-BCC48028C9CC}"/>
              </a:ext>
            </a:extLst>
          </p:cNvPr>
          <p:cNvSpPr txBox="1">
            <a:spLocks noChangeArrowheads="1"/>
          </p:cNvSpPr>
          <p:nvPr/>
        </p:nvSpPr>
        <p:spPr bwMode="auto">
          <a:xfrm>
            <a:off x="357188" y="1785940"/>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800" kern="1200">
                <a:solidFill>
                  <a:srgbClr val="292929"/>
                </a:solidFill>
                <a:ea typeface="+mn-ea"/>
              </a:rPr>
              <a:t>S</a:t>
            </a:r>
          </a:p>
        </p:txBody>
      </p:sp>
      <p:cxnSp>
        <p:nvCxnSpPr>
          <p:cNvPr id="11" name="Přímá spojovací čára 10">
            <a:extLst>
              <a:ext uri="{FF2B5EF4-FFF2-40B4-BE49-F238E27FC236}">
                <a16:creationId xmlns:a16="http://schemas.microsoft.com/office/drawing/2014/main" id="{EBB7C88C-1DC8-4794-958D-A9D36CD95CA2}"/>
              </a:ext>
            </a:extLst>
          </p:cNvPr>
          <p:cNvCxnSpPr/>
          <p:nvPr/>
        </p:nvCxnSpPr>
        <p:spPr>
          <a:xfrm flipV="1">
            <a:off x="914400" y="3573463"/>
            <a:ext cx="5429250" cy="20002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200" name="TextovéPole 12">
            <a:extLst>
              <a:ext uri="{FF2B5EF4-FFF2-40B4-BE49-F238E27FC236}">
                <a16:creationId xmlns:a16="http://schemas.microsoft.com/office/drawing/2014/main" id="{CDAC2D82-A55D-41BF-83B6-849CFD864BE0}"/>
              </a:ext>
            </a:extLst>
          </p:cNvPr>
          <p:cNvSpPr txBox="1">
            <a:spLocks noChangeArrowheads="1"/>
          </p:cNvSpPr>
          <p:nvPr/>
        </p:nvSpPr>
        <p:spPr bwMode="auto">
          <a:xfrm>
            <a:off x="6443665" y="3284538"/>
            <a:ext cx="3000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b="1" kern="1200">
                <a:solidFill>
                  <a:srgbClr val="292929"/>
                </a:solidFill>
                <a:ea typeface="+mn-ea"/>
              </a:rPr>
              <a:t>S= -C</a:t>
            </a:r>
            <a:r>
              <a:rPr lang="cs-CZ" altLang="cs-CZ" sz="1800" b="1" kern="1200" baseline="-25000">
                <a:solidFill>
                  <a:srgbClr val="292929"/>
                </a:solidFill>
                <a:ea typeface="+mn-ea"/>
              </a:rPr>
              <a:t>A</a:t>
            </a:r>
            <a:r>
              <a:rPr lang="cs-CZ" altLang="cs-CZ" sz="1800" b="1" kern="1200">
                <a:solidFill>
                  <a:srgbClr val="292929"/>
                </a:solidFill>
                <a:ea typeface="+mn-ea"/>
              </a:rPr>
              <a:t>+(1-mpc)*Y</a:t>
            </a:r>
          </a:p>
          <a:p>
            <a:pPr fontAlgn="base">
              <a:spcBef>
                <a:spcPct val="0"/>
              </a:spcBef>
              <a:spcAft>
                <a:spcPct val="0"/>
              </a:spcAft>
              <a:buClrTx/>
              <a:buSzTx/>
              <a:buNone/>
              <a:defRPr/>
            </a:pPr>
            <a:endParaRPr lang="cs-CZ" altLang="cs-CZ" sz="1800" b="1" kern="1200">
              <a:solidFill>
                <a:srgbClr val="292929"/>
              </a:solidFill>
              <a:ea typeface="+mn-ea"/>
            </a:endParaRPr>
          </a:p>
        </p:txBody>
      </p:sp>
      <p:cxnSp>
        <p:nvCxnSpPr>
          <p:cNvPr id="15" name="Přímá spojovací šipka 14">
            <a:extLst>
              <a:ext uri="{FF2B5EF4-FFF2-40B4-BE49-F238E27FC236}">
                <a16:creationId xmlns:a16="http://schemas.microsoft.com/office/drawing/2014/main" id="{92741F54-6B03-4A70-A070-BFDFE62BC062}"/>
              </a:ext>
            </a:extLst>
          </p:cNvPr>
          <p:cNvCxnSpPr/>
          <p:nvPr/>
        </p:nvCxnSpPr>
        <p:spPr>
          <a:xfrm rot="5400000">
            <a:off x="42071" y="5007771"/>
            <a:ext cx="1285875" cy="158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02" name="TextovéPole 15">
            <a:extLst>
              <a:ext uri="{FF2B5EF4-FFF2-40B4-BE49-F238E27FC236}">
                <a16:creationId xmlns:a16="http://schemas.microsoft.com/office/drawing/2014/main" id="{9631CE18-89D0-4366-958C-C5E7433EF9F9}"/>
              </a:ext>
            </a:extLst>
          </p:cNvPr>
          <p:cNvSpPr txBox="1">
            <a:spLocks noChangeArrowheads="1"/>
          </p:cNvSpPr>
          <p:nvPr/>
        </p:nvSpPr>
        <p:spPr bwMode="auto">
          <a:xfrm>
            <a:off x="214315" y="5572125"/>
            <a:ext cx="642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2000" kern="1200">
                <a:solidFill>
                  <a:srgbClr val="292929"/>
                </a:solidFill>
                <a:ea typeface="+mn-ea"/>
              </a:rPr>
              <a:t>-C</a:t>
            </a:r>
            <a:r>
              <a:rPr lang="cs-CZ" altLang="cs-CZ" sz="2000" kern="1200" baseline="-25000">
                <a:solidFill>
                  <a:srgbClr val="292929"/>
                </a:solidFill>
                <a:ea typeface="+mn-ea"/>
              </a:rPr>
              <a:t>A</a:t>
            </a:r>
          </a:p>
        </p:txBody>
      </p:sp>
      <p:sp>
        <p:nvSpPr>
          <p:cNvPr id="17" name="Šipka doprava 16">
            <a:extLst>
              <a:ext uri="{FF2B5EF4-FFF2-40B4-BE49-F238E27FC236}">
                <a16:creationId xmlns:a16="http://schemas.microsoft.com/office/drawing/2014/main" id="{23E6EC72-19A1-4C28-9921-42FA88F63EF2}"/>
              </a:ext>
            </a:extLst>
          </p:cNvPr>
          <p:cNvSpPr>
            <a:spLocks noChangeArrowheads="1"/>
          </p:cNvSpPr>
          <p:nvPr/>
        </p:nvSpPr>
        <p:spPr bwMode="auto">
          <a:xfrm rot="3912132">
            <a:off x="3110707" y="3450433"/>
            <a:ext cx="1320800" cy="414337"/>
          </a:xfrm>
          <a:prstGeom prst="rightArrow">
            <a:avLst>
              <a:gd name="adj1" fmla="val 50000"/>
              <a:gd name="adj2" fmla="val 50000"/>
            </a:avLst>
          </a:prstGeom>
          <a:solidFill>
            <a:schemeClr val="accent1"/>
          </a:solidFill>
          <a:ln w="25400" algn="ctr">
            <a:solidFill>
              <a:srgbClr val="956F00"/>
            </a:solidFill>
            <a:miter lim="800000"/>
            <a:headEnd/>
            <a:tailEnd/>
          </a:ln>
        </p:spPr>
        <p:txBody>
          <a:bodyPr rot="10800000" vert="eaVert" anchor="ctr"/>
          <a:lstStyle/>
          <a:p>
            <a:pPr algn="ctr" fontAlgn="base">
              <a:spcBef>
                <a:spcPct val="0"/>
              </a:spcBef>
              <a:spcAft>
                <a:spcPct val="0"/>
              </a:spcAft>
              <a:buClrTx/>
              <a:defRPr/>
            </a:pPr>
            <a:endParaRPr lang="cs-CZ" sz="1800" kern="1200">
              <a:solidFill>
                <a:srgbClr val="FFFFFF"/>
              </a:solidFill>
              <a:ea typeface="+mn-ea"/>
            </a:endParaRPr>
          </a:p>
        </p:txBody>
      </p:sp>
      <p:sp>
        <p:nvSpPr>
          <p:cNvPr id="8204" name="TextovéPole 18">
            <a:extLst>
              <a:ext uri="{FF2B5EF4-FFF2-40B4-BE49-F238E27FC236}">
                <a16:creationId xmlns:a16="http://schemas.microsoft.com/office/drawing/2014/main" id="{4E567260-D394-4952-BC62-591B491BE606}"/>
              </a:ext>
            </a:extLst>
          </p:cNvPr>
          <p:cNvSpPr txBox="1">
            <a:spLocks noChangeArrowheads="1"/>
          </p:cNvSpPr>
          <p:nvPr/>
        </p:nvSpPr>
        <p:spPr bwMode="auto">
          <a:xfrm>
            <a:off x="1116015" y="2565402"/>
            <a:ext cx="3284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kern="1200">
                <a:solidFill>
                  <a:srgbClr val="292929"/>
                </a:solidFill>
                <a:ea typeface="+mn-ea"/>
              </a:rPr>
              <a:t>Až do tohoto bodu jsou úspory</a:t>
            </a:r>
          </a:p>
        </p:txBody>
      </p:sp>
      <p:sp>
        <p:nvSpPr>
          <p:cNvPr id="8205" name="TextovéPole 19">
            <a:extLst>
              <a:ext uri="{FF2B5EF4-FFF2-40B4-BE49-F238E27FC236}">
                <a16:creationId xmlns:a16="http://schemas.microsoft.com/office/drawing/2014/main" id="{D32F9FA7-85F5-48D4-8F10-2FEF1A76C7CF}"/>
              </a:ext>
            </a:extLst>
          </p:cNvPr>
          <p:cNvSpPr txBox="1">
            <a:spLocks noChangeArrowheads="1"/>
          </p:cNvSpPr>
          <p:nvPr/>
        </p:nvSpPr>
        <p:spPr bwMode="auto">
          <a:xfrm>
            <a:off x="4214815" y="442912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b="1" kern="1200" dirty="0">
                <a:solidFill>
                  <a:srgbClr val="292929"/>
                </a:solidFill>
                <a:ea typeface="+mn-ea"/>
              </a:rPr>
              <a:t>S=0</a:t>
            </a:r>
          </a:p>
        </p:txBody>
      </p:sp>
      <p:sp>
        <p:nvSpPr>
          <p:cNvPr id="8206" name="TextovéPole 20">
            <a:extLst>
              <a:ext uri="{FF2B5EF4-FFF2-40B4-BE49-F238E27FC236}">
                <a16:creationId xmlns:a16="http://schemas.microsoft.com/office/drawing/2014/main" id="{AB1468AA-AE5B-4559-9C6A-590CA922D248}"/>
              </a:ext>
            </a:extLst>
          </p:cNvPr>
          <p:cNvSpPr txBox="1">
            <a:spLocks noChangeArrowheads="1"/>
          </p:cNvSpPr>
          <p:nvPr/>
        </p:nvSpPr>
        <p:spPr bwMode="auto">
          <a:xfrm>
            <a:off x="3511550" y="4822628"/>
            <a:ext cx="4857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cs-CZ" altLang="cs-CZ" sz="1800" kern="1200" dirty="0">
                <a:solidFill>
                  <a:srgbClr val="292929"/>
                </a:solidFill>
                <a:ea typeface="+mn-ea"/>
              </a:rPr>
              <a:t>Rovnice </a:t>
            </a:r>
            <a:r>
              <a:rPr lang="cs-CZ" altLang="cs-CZ" sz="1800" kern="1200" dirty="0" err="1">
                <a:solidFill>
                  <a:srgbClr val="292929"/>
                </a:solidFill>
                <a:ea typeface="+mn-ea"/>
              </a:rPr>
              <a:t>úsporové</a:t>
            </a:r>
            <a:r>
              <a:rPr lang="cs-CZ" altLang="cs-CZ" sz="1800" kern="1200" dirty="0">
                <a:solidFill>
                  <a:srgbClr val="292929"/>
                </a:solidFill>
                <a:ea typeface="+mn-ea"/>
              </a:rPr>
              <a:t> křivky se dá zapsat i jako </a:t>
            </a:r>
            <a:r>
              <a:rPr lang="cs-CZ" altLang="cs-CZ" sz="1800" b="1" kern="1200" dirty="0">
                <a:solidFill>
                  <a:srgbClr val="292929"/>
                </a:solidFill>
                <a:ea typeface="+mn-ea"/>
              </a:rPr>
              <a:t>S= -</a:t>
            </a:r>
            <a:r>
              <a:rPr lang="cs-CZ" altLang="cs-CZ" sz="1800" b="1" kern="1200" dirty="0" err="1">
                <a:solidFill>
                  <a:srgbClr val="292929"/>
                </a:solidFill>
                <a:ea typeface="+mn-ea"/>
              </a:rPr>
              <a:t>C</a:t>
            </a:r>
            <a:r>
              <a:rPr lang="cs-CZ" altLang="cs-CZ" sz="1800" b="1" kern="1200" baseline="-25000" dirty="0" err="1">
                <a:solidFill>
                  <a:srgbClr val="292929"/>
                </a:solidFill>
                <a:ea typeface="+mn-ea"/>
              </a:rPr>
              <a:t>A</a:t>
            </a:r>
            <a:r>
              <a:rPr lang="cs-CZ" altLang="cs-CZ" sz="1800" b="1" kern="1200" dirty="0" err="1">
                <a:solidFill>
                  <a:srgbClr val="292929"/>
                </a:solidFill>
                <a:ea typeface="+mn-ea"/>
              </a:rPr>
              <a:t>+mps</a:t>
            </a:r>
            <a:r>
              <a:rPr lang="cs-CZ" altLang="cs-CZ" sz="1800" b="1" kern="1200" dirty="0">
                <a:solidFill>
                  <a:srgbClr val="292929"/>
                </a:solidFill>
                <a:ea typeface="+mn-ea"/>
              </a:rPr>
              <a:t>*Y</a:t>
            </a:r>
            <a:r>
              <a:rPr lang="cs-CZ" altLang="cs-CZ" sz="1800" kern="1200" dirty="0">
                <a:solidFill>
                  <a:srgbClr val="292929"/>
                </a:solidFill>
                <a:ea typeface="+mn-ea"/>
              </a:rPr>
              <a:t> , neboť </a:t>
            </a:r>
            <a:r>
              <a:rPr lang="cs-CZ" altLang="cs-CZ" sz="1800" kern="1200" dirty="0" err="1">
                <a:solidFill>
                  <a:srgbClr val="292929"/>
                </a:solidFill>
                <a:ea typeface="+mn-ea"/>
              </a:rPr>
              <a:t>plati</a:t>
            </a:r>
            <a:r>
              <a:rPr lang="cs-CZ" altLang="cs-CZ" sz="1800" kern="1200" dirty="0">
                <a:solidFill>
                  <a:srgbClr val="292929"/>
                </a:solidFill>
                <a:ea typeface="+mn-ea"/>
              </a:rPr>
              <a:t>:</a:t>
            </a:r>
          </a:p>
          <a:p>
            <a:pPr fontAlgn="base">
              <a:spcBef>
                <a:spcPct val="0"/>
              </a:spcBef>
              <a:spcAft>
                <a:spcPct val="0"/>
              </a:spcAft>
              <a:buClrTx/>
              <a:buSzTx/>
              <a:buNone/>
              <a:defRPr/>
            </a:pPr>
            <a:endParaRPr lang="cs-CZ" altLang="cs-CZ" sz="1800" kern="1200" dirty="0">
              <a:solidFill>
                <a:srgbClr val="292929"/>
              </a:solidFill>
              <a:ea typeface="+mn-ea"/>
            </a:endParaRPr>
          </a:p>
          <a:p>
            <a:pPr algn="ctr" fontAlgn="base">
              <a:spcBef>
                <a:spcPct val="0"/>
              </a:spcBef>
              <a:spcAft>
                <a:spcPct val="0"/>
              </a:spcAft>
              <a:buClrTx/>
              <a:buSzTx/>
              <a:buNone/>
              <a:defRPr/>
            </a:pPr>
            <a:r>
              <a:rPr lang="cs-CZ" altLang="cs-CZ" sz="2400" b="1" kern="1200" dirty="0" err="1">
                <a:solidFill>
                  <a:srgbClr val="7030A0"/>
                </a:solidFill>
                <a:ea typeface="+mn-ea"/>
              </a:rPr>
              <a:t>mps</a:t>
            </a:r>
            <a:r>
              <a:rPr lang="cs-CZ" altLang="cs-CZ" sz="2400" b="1" kern="1200" dirty="0">
                <a:solidFill>
                  <a:srgbClr val="7030A0"/>
                </a:solidFill>
                <a:ea typeface="+mn-ea"/>
              </a:rPr>
              <a:t> + </a:t>
            </a:r>
            <a:r>
              <a:rPr lang="cs-CZ" altLang="cs-CZ" sz="2400" b="1" kern="1200" dirty="0" err="1">
                <a:solidFill>
                  <a:srgbClr val="7030A0"/>
                </a:solidFill>
                <a:ea typeface="+mn-ea"/>
              </a:rPr>
              <a:t>mpc</a:t>
            </a:r>
            <a:r>
              <a:rPr lang="cs-CZ" altLang="cs-CZ" sz="2400" b="1" kern="1200" dirty="0">
                <a:solidFill>
                  <a:srgbClr val="7030A0"/>
                </a:solidFill>
                <a:ea typeface="+mn-ea"/>
              </a:rPr>
              <a:t> = 1</a:t>
            </a:r>
          </a:p>
          <a:p>
            <a:pPr fontAlgn="base">
              <a:spcBef>
                <a:spcPct val="0"/>
              </a:spcBef>
              <a:spcAft>
                <a:spcPct val="0"/>
              </a:spcAft>
              <a:buClrTx/>
              <a:buSzTx/>
              <a:buNone/>
              <a:defRPr/>
            </a:pPr>
            <a:endParaRPr lang="cs-CZ" altLang="cs-CZ" sz="1800" kern="1200" dirty="0">
              <a:solidFill>
                <a:srgbClr val="292929"/>
              </a:solidFill>
              <a:ea typeface="+mn-ea"/>
            </a:endParaRPr>
          </a:p>
        </p:txBody>
      </p:sp>
      <p:sp>
        <p:nvSpPr>
          <p:cNvPr id="8208" name="Text Box 16">
            <a:extLst>
              <a:ext uri="{FF2B5EF4-FFF2-40B4-BE49-F238E27FC236}">
                <a16:creationId xmlns:a16="http://schemas.microsoft.com/office/drawing/2014/main" id="{0642802A-2686-43F4-A679-1533A27EDD7C}"/>
              </a:ext>
            </a:extLst>
          </p:cNvPr>
          <p:cNvSpPr txBox="1">
            <a:spLocks noChangeArrowheads="1"/>
          </p:cNvSpPr>
          <p:nvPr/>
        </p:nvSpPr>
        <p:spPr bwMode="auto">
          <a:xfrm>
            <a:off x="4284665" y="2565402"/>
            <a:ext cx="1366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b="1" kern="1200">
                <a:solidFill>
                  <a:srgbClr val="FF3300"/>
                </a:solidFill>
                <a:ea typeface="+mn-ea"/>
              </a:rPr>
              <a:t>ZÁPORNÉ</a:t>
            </a:r>
            <a:endParaRPr lang="en-US" altLang="cs-CZ" sz="1800" b="1" kern="1200">
              <a:solidFill>
                <a:srgbClr val="FF3300"/>
              </a:solidFill>
              <a:ea typeface="+mn-ea"/>
            </a:endParaRPr>
          </a:p>
        </p:txBody>
      </p:sp>
      <p:sp>
        <p:nvSpPr>
          <p:cNvPr id="8209" name="Text Box 17">
            <a:extLst>
              <a:ext uri="{FF2B5EF4-FFF2-40B4-BE49-F238E27FC236}">
                <a16:creationId xmlns:a16="http://schemas.microsoft.com/office/drawing/2014/main" id="{4A042DBD-893B-4C37-A9FA-9226FA065B0D}"/>
              </a:ext>
            </a:extLst>
          </p:cNvPr>
          <p:cNvSpPr txBox="1">
            <a:spLocks noChangeArrowheads="1"/>
          </p:cNvSpPr>
          <p:nvPr/>
        </p:nvSpPr>
        <p:spPr bwMode="auto">
          <a:xfrm>
            <a:off x="5508627" y="2565402"/>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Tx/>
              <a:buSzTx/>
              <a:buNone/>
              <a:defRPr/>
            </a:pPr>
            <a:r>
              <a:rPr lang="cs-CZ" altLang="cs-CZ" sz="1800" kern="1200">
                <a:solidFill>
                  <a:srgbClr val="292929"/>
                </a:solidFill>
                <a:ea typeface="+mn-ea"/>
              </a:rPr>
              <a:t>=</a:t>
            </a:r>
            <a:r>
              <a:rPr lang="en-US" altLang="cs-CZ" sz="1800" kern="1200">
                <a:solidFill>
                  <a:srgbClr val="292929"/>
                </a:solidFill>
                <a:ea typeface="+mn-ea"/>
              </a:rPr>
              <a:t>&gt;</a:t>
            </a:r>
          </a:p>
        </p:txBody>
      </p:sp>
      <p:sp>
        <p:nvSpPr>
          <p:cNvPr id="8210" name="Text Box 18">
            <a:extLst>
              <a:ext uri="{FF2B5EF4-FFF2-40B4-BE49-F238E27FC236}">
                <a16:creationId xmlns:a16="http://schemas.microsoft.com/office/drawing/2014/main" id="{516032D6-2391-4578-BB27-AFEC2B7CE0D0}"/>
              </a:ext>
            </a:extLst>
          </p:cNvPr>
          <p:cNvSpPr txBox="1">
            <a:spLocks noChangeArrowheads="1"/>
          </p:cNvSpPr>
          <p:nvPr/>
        </p:nvSpPr>
        <p:spPr bwMode="auto">
          <a:xfrm>
            <a:off x="5940425" y="2060577"/>
            <a:ext cx="28082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0"/>
              </a:spcBef>
              <a:spcAft>
                <a:spcPct val="0"/>
              </a:spcAft>
              <a:buClrTx/>
              <a:buSzTx/>
              <a:buFontTx/>
              <a:buAutoNum type="arabicPeriod"/>
              <a:defRPr/>
            </a:pPr>
            <a:r>
              <a:rPr lang="cs-CZ" altLang="cs-CZ" sz="1800" kern="1200">
                <a:solidFill>
                  <a:srgbClr val="292929"/>
                </a:solidFill>
                <a:ea typeface="+mn-ea"/>
              </a:rPr>
              <a:t>Čerpám naspořené finance</a:t>
            </a:r>
          </a:p>
          <a:p>
            <a:pPr fontAlgn="base">
              <a:spcBef>
                <a:spcPct val="0"/>
              </a:spcBef>
              <a:spcAft>
                <a:spcPct val="0"/>
              </a:spcAft>
              <a:buClrTx/>
              <a:buSzTx/>
              <a:buNone/>
              <a:defRPr/>
            </a:pPr>
            <a:r>
              <a:rPr lang="cs-CZ" altLang="cs-CZ" sz="1800" kern="1200">
                <a:solidFill>
                  <a:srgbClr val="292929"/>
                </a:solidFill>
                <a:ea typeface="+mn-ea"/>
              </a:rPr>
              <a:t>nebo</a:t>
            </a:r>
          </a:p>
          <a:p>
            <a:pPr fontAlgn="base">
              <a:spcBef>
                <a:spcPct val="0"/>
              </a:spcBef>
              <a:spcAft>
                <a:spcPct val="0"/>
              </a:spcAft>
              <a:buClrTx/>
              <a:buSzTx/>
              <a:buFontTx/>
              <a:buAutoNum type="arabicPeriod" startAt="2"/>
              <a:defRPr/>
            </a:pPr>
            <a:r>
              <a:rPr lang="cs-CZ" altLang="cs-CZ" sz="1800" kern="1200">
                <a:solidFill>
                  <a:srgbClr val="292929"/>
                </a:solidFill>
                <a:ea typeface="+mn-ea"/>
              </a:rPr>
              <a:t>Půjčím si</a:t>
            </a:r>
            <a:endParaRPr lang="en-US" altLang="cs-CZ" sz="1800" kern="1200">
              <a:solidFill>
                <a:srgbClr val="292929"/>
              </a:solidFill>
              <a:ea typeface="+mn-ea"/>
            </a:endParaRPr>
          </a:p>
        </p:txBody>
      </p:sp>
    </p:spTree>
    <p:extLst>
      <p:ext uri="{BB962C8B-B14F-4D97-AF65-F5344CB8AC3E}">
        <p14:creationId xmlns:p14="http://schemas.microsoft.com/office/powerpoint/2010/main" val="1288240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8197"/>
                                        </p:tgtEl>
                                        <p:attrNameLst>
                                          <p:attrName>style.visibility</p:attrName>
                                        </p:attrNameLst>
                                      </p:cBhvr>
                                      <p:to>
                                        <p:strVal val="visible"/>
                                      </p:to>
                                    </p:set>
                                    <p:set>
                                      <p:cBhvr>
                                        <p:cTn id="27" dur="455" fill="hold">
                                          <p:stCondLst>
                                            <p:cond delay="0"/>
                                          </p:stCondLst>
                                        </p:cTn>
                                        <p:tgtEl>
                                          <p:spTgt spid="8197"/>
                                        </p:tgtEl>
                                        <p:attrNameLst>
                                          <p:attrName>style.rotation</p:attrName>
                                        </p:attrNameLst>
                                      </p:cBhvr>
                                      <p:to>
                                        <p:strVal val="-45.0"/>
                                      </p:to>
                                    </p:set>
                                    <p:anim calcmode="lin" valueType="num">
                                      <p:cBhvr>
                                        <p:cTn id="28" dur="455" fill="hold">
                                          <p:stCondLst>
                                            <p:cond delay="455"/>
                                          </p:stCondLst>
                                        </p:cTn>
                                        <p:tgtEl>
                                          <p:spTgt spid="8197"/>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8197"/>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8197"/>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8197"/>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8198"/>
                                        </p:tgtEl>
                                        <p:attrNameLst>
                                          <p:attrName>style.visibility</p:attrName>
                                        </p:attrNameLst>
                                      </p:cBhvr>
                                      <p:to>
                                        <p:strVal val="visible"/>
                                      </p:to>
                                    </p:set>
                                    <p:set>
                                      <p:cBhvr>
                                        <p:cTn id="36" dur="455" fill="hold">
                                          <p:stCondLst>
                                            <p:cond delay="0"/>
                                          </p:stCondLst>
                                        </p:cTn>
                                        <p:tgtEl>
                                          <p:spTgt spid="8198"/>
                                        </p:tgtEl>
                                        <p:attrNameLst>
                                          <p:attrName>style.rotation</p:attrName>
                                        </p:attrNameLst>
                                      </p:cBhvr>
                                      <p:to>
                                        <p:strVal val="-45.0"/>
                                      </p:to>
                                    </p:set>
                                    <p:anim calcmode="lin" valueType="num">
                                      <p:cBhvr>
                                        <p:cTn id="37" dur="455" fill="hold">
                                          <p:stCondLst>
                                            <p:cond delay="455"/>
                                          </p:stCondLst>
                                        </p:cTn>
                                        <p:tgtEl>
                                          <p:spTgt spid="8198"/>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8198"/>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8198"/>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8198"/>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8200"/>
                                        </p:tgtEl>
                                        <p:attrNameLst>
                                          <p:attrName>style.visibility</p:attrName>
                                        </p:attrNameLst>
                                      </p:cBhvr>
                                      <p:to>
                                        <p:strVal val="visible"/>
                                      </p:to>
                                    </p:set>
                                    <p:animEffect transition="in" filter="wipe(left)">
                                      <p:cBhvr>
                                        <p:cTn id="48" dur="1000"/>
                                        <p:tgtEl>
                                          <p:spTgt spid="82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2000"/>
                                        <p:tgtEl>
                                          <p:spTgt spid="1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8" presetClass="entr" presetSubtype="0" accel="50000" fill="hold" grpId="0" nodeType="clickEffect">
                                  <p:stCondLst>
                                    <p:cond delay="0"/>
                                  </p:stCondLst>
                                  <p:iterate type="lt">
                                    <p:tmPct val="50000"/>
                                  </p:iterate>
                                  <p:childTnLst>
                                    <p:set>
                                      <p:cBhvr>
                                        <p:cTn id="57" dur="1" fill="hold">
                                          <p:stCondLst>
                                            <p:cond delay="0"/>
                                          </p:stCondLst>
                                        </p:cTn>
                                        <p:tgtEl>
                                          <p:spTgt spid="8202"/>
                                        </p:tgtEl>
                                        <p:attrNameLst>
                                          <p:attrName>style.visibility</p:attrName>
                                        </p:attrNameLst>
                                      </p:cBhvr>
                                      <p:to>
                                        <p:strVal val="visible"/>
                                      </p:to>
                                    </p:set>
                                    <p:set>
                                      <p:cBhvr>
                                        <p:cTn id="58" dur="455" fill="hold">
                                          <p:stCondLst>
                                            <p:cond delay="0"/>
                                          </p:stCondLst>
                                        </p:cTn>
                                        <p:tgtEl>
                                          <p:spTgt spid="8202"/>
                                        </p:tgtEl>
                                        <p:attrNameLst>
                                          <p:attrName>style.rotation</p:attrName>
                                        </p:attrNameLst>
                                      </p:cBhvr>
                                      <p:to>
                                        <p:strVal val="-45.0"/>
                                      </p:to>
                                    </p:set>
                                    <p:anim calcmode="lin" valueType="num">
                                      <p:cBhvr>
                                        <p:cTn id="59" dur="455" fill="hold">
                                          <p:stCondLst>
                                            <p:cond delay="455"/>
                                          </p:stCondLst>
                                        </p:cTn>
                                        <p:tgtEl>
                                          <p:spTgt spid="8202"/>
                                        </p:tgtEl>
                                        <p:attrNameLst>
                                          <p:attrName>style.rotation</p:attrName>
                                        </p:attrNameLst>
                                      </p:cBhvr>
                                      <p:tavLst>
                                        <p:tav tm="0">
                                          <p:val>
                                            <p:fltVal val="-45"/>
                                          </p:val>
                                        </p:tav>
                                        <p:tav tm="69900">
                                          <p:val>
                                            <p:fltVal val="45"/>
                                          </p:val>
                                        </p:tav>
                                        <p:tav tm="100000">
                                          <p:val>
                                            <p:fltVal val="0"/>
                                          </p:val>
                                        </p:tav>
                                      </p:tavLst>
                                    </p:anim>
                                    <p:anim calcmode="lin" valueType="num">
                                      <p:cBhvr>
                                        <p:cTn id="60" dur="455" fill="hold">
                                          <p:stCondLst>
                                            <p:cond delay="0"/>
                                          </p:stCondLst>
                                        </p:cTn>
                                        <p:tgtEl>
                                          <p:spTgt spid="8202"/>
                                        </p:tgtEl>
                                        <p:attrNameLst>
                                          <p:attrName>ppt_y</p:attrName>
                                        </p:attrNameLst>
                                      </p:cBhvr>
                                      <p:tavLst>
                                        <p:tav tm="0">
                                          <p:val>
                                            <p:strVal val="#ppt_y-1"/>
                                          </p:val>
                                        </p:tav>
                                        <p:tav tm="100000">
                                          <p:val>
                                            <p:strVal val="#ppt_y-(0.354*#ppt_w-0.172*#ppt_h)"/>
                                          </p:val>
                                        </p:tav>
                                      </p:tavLst>
                                    </p:anim>
                                    <p:anim calcmode="lin" valueType="num">
                                      <p:cBhvr>
                                        <p:cTn id="61" dur="156" decel="50000" autoRev="1" fill="hold">
                                          <p:stCondLst>
                                            <p:cond delay="455"/>
                                          </p:stCondLst>
                                        </p:cTn>
                                        <p:tgtEl>
                                          <p:spTgt spid="8202"/>
                                        </p:tgtEl>
                                        <p:attrNameLst>
                                          <p:attrName>ppt_y</p:attrName>
                                        </p:attrNameLst>
                                      </p:cBhvr>
                                      <p:tavLst>
                                        <p:tav tm="0">
                                          <p:val>
                                            <p:strVal val="#ppt_y-(0.354*#ppt_w-0.172*#ppt_h)"/>
                                          </p:val>
                                        </p:tav>
                                        <p:tav tm="100000">
                                          <p:val>
                                            <p:strVal val="#ppt_y-(0.354*#ppt_w-0.172*#ppt_h)-#ppt_h/2"/>
                                          </p:val>
                                        </p:tav>
                                      </p:tavLst>
                                    </p:anim>
                                    <p:anim calcmode="lin" valueType="num">
                                      <p:cBhvr>
                                        <p:cTn id="62" dur="136" fill="hold">
                                          <p:stCondLst>
                                            <p:cond delay="864"/>
                                          </p:stCondLst>
                                        </p:cTn>
                                        <p:tgtEl>
                                          <p:spTgt spid="8202"/>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8" presetClass="entr" presetSubtype="0" accel="50000" fill="hold" grpId="0" nodeType="clickEffect">
                                  <p:stCondLst>
                                    <p:cond delay="0"/>
                                  </p:stCondLst>
                                  <p:iterate type="lt">
                                    <p:tmPct val="50000"/>
                                  </p:iterate>
                                  <p:childTnLst>
                                    <p:set>
                                      <p:cBhvr>
                                        <p:cTn id="66" dur="1" fill="hold">
                                          <p:stCondLst>
                                            <p:cond delay="0"/>
                                          </p:stCondLst>
                                        </p:cTn>
                                        <p:tgtEl>
                                          <p:spTgt spid="8205"/>
                                        </p:tgtEl>
                                        <p:attrNameLst>
                                          <p:attrName>style.visibility</p:attrName>
                                        </p:attrNameLst>
                                      </p:cBhvr>
                                      <p:to>
                                        <p:strVal val="visible"/>
                                      </p:to>
                                    </p:set>
                                    <p:set>
                                      <p:cBhvr>
                                        <p:cTn id="67" dur="455" fill="hold">
                                          <p:stCondLst>
                                            <p:cond delay="0"/>
                                          </p:stCondLst>
                                        </p:cTn>
                                        <p:tgtEl>
                                          <p:spTgt spid="8205"/>
                                        </p:tgtEl>
                                        <p:attrNameLst>
                                          <p:attrName>style.rotation</p:attrName>
                                        </p:attrNameLst>
                                      </p:cBhvr>
                                      <p:to>
                                        <p:strVal val="-45.0"/>
                                      </p:to>
                                    </p:set>
                                    <p:anim calcmode="lin" valueType="num">
                                      <p:cBhvr>
                                        <p:cTn id="68" dur="455" fill="hold">
                                          <p:stCondLst>
                                            <p:cond delay="455"/>
                                          </p:stCondLst>
                                        </p:cTn>
                                        <p:tgtEl>
                                          <p:spTgt spid="8205"/>
                                        </p:tgtEl>
                                        <p:attrNameLst>
                                          <p:attrName>style.rotation</p:attrName>
                                        </p:attrNameLst>
                                      </p:cBhvr>
                                      <p:tavLst>
                                        <p:tav tm="0">
                                          <p:val>
                                            <p:fltVal val="-45"/>
                                          </p:val>
                                        </p:tav>
                                        <p:tav tm="69900">
                                          <p:val>
                                            <p:fltVal val="45"/>
                                          </p:val>
                                        </p:tav>
                                        <p:tav tm="100000">
                                          <p:val>
                                            <p:fltVal val="0"/>
                                          </p:val>
                                        </p:tav>
                                      </p:tavLst>
                                    </p:anim>
                                    <p:anim calcmode="lin" valueType="num">
                                      <p:cBhvr>
                                        <p:cTn id="69" dur="455" fill="hold">
                                          <p:stCondLst>
                                            <p:cond delay="0"/>
                                          </p:stCondLst>
                                        </p:cTn>
                                        <p:tgtEl>
                                          <p:spTgt spid="8205"/>
                                        </p:tgtEl>
                                        <p:attrNameLst>
                                          <p:attrName>ppt_y</p:attrName>
                                        </p:attrNameLst>
                                      </p:cBhvr>
                                      <p:tavLst>
                                        <p:tav tm="0">
                                          <p:val>
                                            <p:strVal val="#ppt_y-1"/>
                                          </p:val>
                                        </p:tav>
                                        <p:tav tm="100000">
                                          <p:val>
                                            <p:strVal val="#ppt_y-(0.354*#ppt_w-0.172*#ppt_h)"/>
                                          </p:val>
                                        </p:tav>
                                      </p:tavLst>
                                    </p:anim>
                                    <p:anim calcmode="lin" valueType="num">
                                      <p:cBhvr>
                                        <p:cTn id="70" dur="156" decel="50000" autoRev="1" fill="hold">
                                          <p:stCondLst>
                                            <p:cond delay="455"/>
                                          </p:stCondLst>
                                        </p:cTn>
                                        <p:tgtEl>
                                          <p:spTgt spid="8205"/>
                                        </p:tgtEl>
                                        <p:attrNameLst>
                                          <p:attrName>ppt_y</p:attrName>
                                        </p:attrNameLst>
                                      </p:cBhvr>
                                      <p:tavLst>
                                        <p:tav tm="0">
                                          <p:val>
                                            <p:strVal val="#ppt_y-(0.354*#ppt_w-0.172*#ppt_h)"/>
                                          </p:val>
                                        </p:tav>
                                        <p:tav tm="100000">
                                          <p:val>
                                            <p:strVal val="#ppt_y-(0.354*#ppt_w-0.172*#ppt_h)-#ppt_h/2"/>
                                          </p:val>
                                        </p:tav>
                                      </p:tavLst>
                                    </p:anim>
                                    <p:anim calcmode="lin" valueType="num">
                                      <p:cBhvr>
                                        <p:cTn id="71" dur="136" fill="hold">
                                          <p:stCondLst>
                                            <p:cond delay="864"/>
                                          </p:stCondLst>
                                        </p:cTn>
                                        <p:tgtEl>
                                          <p:spTgt spid="8205"/>
                                        </p:tgtEl>
                                        <p:attrNameLst>
                                          <p:attrName>ppt_y</p:attrName>
                                        </p:attrNameLst>
                                      </p:cBhvr>
                                      <p:tavLst>
                                        <p:tav tm="0">
                                          <p:val>
                                            <p:strVal val="#ppt_y-(0.354*#ppt_w-0.172*#ppt_h)"/>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linds(horizontal)">
                                      <p:cBhvr>
                                        <p:cTn id="76" dur="500"/>
                                        <p:tgtEl>
                                          <p:spTgt spid="1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204"/>
                                        </p:tgtEl>
                                        <p:attrNameLst>
                                          <p:attrName>style.visibility</p:attrName>
                                        </p:attrNameLst>
                                      </p:cBhvr>
                                      <p:to>
                                        <p:strVal val="visible"/>
                                      </p:to>
                                    </p:set>
                                    <p:anim calcmode="lin" valueType="num">
                                      <p:cBhvr additive="base">
                                        <p:cTn id="81" dur="500" fill="hold"/>
                                        <p:tgtEl>
                                          <p:spTgt spid="8204"/>
                                        </p:tgtEl>
                                        <p:attrNameLst>
                                          <p:attrName>ppt_x</p:attrName>
                                        </p:attrNameLst>
                                      </p:cBhvr>
                                      <p:tavLst>
                                        <p:tav tm="0">
                                          <p:val>
                                            <p:strVal val="#ppt_x"/>
                                          </p:val>
                                        </p:tav>
                                        <p:tav tm="100000">
                                          <p:val>
                                            <p:strVal val="#ppt_x"/>
                                          </p:val>
                                        </p:tav>
                                      </p:tavLst>
                                    </p:anim>
                                    <p:anim calcmode="lin" valueType="num">
                                      <p:cBhvr additive="base">
                                        <p:cTn id="82"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8208"/>
                                        </p:tgtEl>
                                        <p:attrNameLst>
                                          <p:attrName>style.visibility</p:attrName>
                                        </p:attrNameLst>
                                      </p:cBhvr>
                                      <p:to>
                                        <p:strVal val="visible"/>
                                      </p:to>
                                    </p:set>
                                    <p:set>
                                      <p:cBhvr>
                                        <p:cTn id="87" dur="455" fill="hold">
                                          <p:stCondLst>
                                            <p:cond delay="0"/>
                                          </p:stCondLst>
                                        </p:cTn>
                                        <p:tgtEl>
                                          <p:spTgt spid="8208"/>
                                        </p:tgtEl>
                                        <p:attrNameLst>
                                          <p:attrName>style.rotation</p:attrName>
                                        </p:attrNameLst>
                                      </p:cBhvr>
                                      <p:to>
                                        <p:strVal val="-45.0"/>
                                      </p:to>
                                    </p:set>
                                    <p:anim calcmode="lin" valueType="num">
                                      <p:cBhvr>
                                        <p:cTn id="88" dur="455" fill="hold">
                                          <p:stCondLst>
                                            <p:cond delay="455"/>
                                          </p:stCondLst>
                                        </p:cTn>
                                        <p:tgtEl>
                                          <p:spTgt spid="8208"/>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8208"/>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8208"/>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8208"/>
                                        </p:tgtEl>
                                        <p:attrNameLst>
                                          <p:attrName>ppt_y</p:attrName>
                                        </p:attrNameLst>
                                      </p:cBhvr>
                                      <p:tavLst>
                                        <p:tav tm="0">
                                          <p:val>
                                            <p:strVal val="#ppt_y-(0.354*#ppt_w-0.172*#ppt_h)"/>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38" presetClass="entr" presetSubtype="0" accel="50000" fill="hold" grpId="0" nodeType="clickEffect">
                                  <p:stCondLst>
                                    <p:cond delay="0"/>
                                  </p:stCondLst>
                                  <p:iterate type="lt">
                                    <p:tmPct val="50000"/>
                                  </p:iterate>
                                  <p:childTnLst>
                                    <p:set>
                                      <p:cBhvr>
                                        <p:cTn id="95" dur="1" fill="hold">
                                          <p:stCondLst>
                                            <p:cond delay="0"/>
                                          </p:stCondLst>
                                        </p:cTn>
                                        <p:tgtEl>
                                          <p:spTgt spid="8209"/>
                                        </p:tgtEl>
                                        <p:attrNameLst>
                                          <p:attrName>style.visibility</p:attrName>
                                        </p:attrNameLst>
                                      </p:cBhvr>
                                      <p:to>
                                        <p:strVal val="visible"/>
                                      </p:to>
                                    </p:set>
                                    <p:set>
                                      <p:cBhvr>
                                        <p:cTn id="96" dur="455" fill="hold">
                                          <p:stCondLst>
                                            <p:cond delay="0"/>
                                          </p:stCondLst>
                                        </p:cTn>
                                        <p:tgtEl>
                                          <p:spTgt spid="8209"/>
                                        </p:tgtEl>
                                        <p:attrNameLst>
                                          <p:attrName>style.rotation</p:attrName>
                                        </p:attrNameLst>
                                      </p:cBhvr>
                                      <p:to>
                                        <p:strVal val="-45.0"/>
                                      </p:to>
                                    </p:set>
                                    <p:anim calcmode="lin" valueType="num">
                                      <p:cBhvr>
                                        <p:cTn id="97" dur="455" fill="hold">
                                          <p:stCondLst>
                                            <p:cond delay="455"/>
                                          </p:stCondLst>
                                        </p:cTn>
                                        <p:tgtEl>
                                          <p:spTgt spid="8209"/>
                                        </p:tgtEl>
                                        <p:attrNameLst>
                                          <p:attrName>style.rotation</p:attrName>
                                        </p:attrNameLst>
                                      </p:cBhvr>
                                      <p:tavLst>
                                        <p:tav tm="0">
                                          <p:val>
                                            <p:fltVal val="-45"/>
                                          </p:val>
                                        </p:tav>
                                        <p:tav tm="69900">
                                          <p:val>
                                            <p:fltVal val="45"/>
                                          </p:val>
                                        </p:tav>
                                        <p:tav tm="100000">
                                          <p:val>
                                            <p:fltVal val="0"/>
                                          </p:val>
                                        </p:tav>
                                      </p:tavLst>
                                    </p:anim>
                                    <p:anim calcmode="lin" valueType="num">
                                      <p:cBhvr>
                                        <p:cTn id="98" dur="455" fill="hold">
                                          <p:stCondLst>
                                            <p:cond delay="0"/>
                                          </p:stCondLst>
                                        </p:cTn>
                                        <p:tgtEl>
                                          <p:spTgt spid="8209"/>
                                        </p:tgtEl>
                                        <p:attrNameLst>
                                          <p:attrName>ppt_y</p:attrName>
                                        </p:attrNameLst>
                                      </p:cBhvr>
                                      <p:tavLst>
                                        <p:tav tm="0">
                                          <p:val>
                                            <p:strVal val="#ppt_y-1"/>
                                          </p:val>
                                        </p:tav>
                                        <p:tav tm="100000">
                                          <p:val>
                                            <p:strVal val="#ppt_y-(0.354*#ppt_w-0.172*#ppt_h)"/>
                                          </p:val>
                                        </p:tav>
                                      </p:tavLst>
                                    </p:anim>
                                    <p:anim calcmode="lin" valueType="num">
                                      <p:cBhvr>
                                        <p:cTn id="99" dur="156" decel="50000" autoRev="1" fill="hold">
                                          <p:stCondLst>
                                            <p:cond delay="455"/>
                                          </p:stCondLst>
                                        </p:cTn>
                                        <p:tgtEl>
                                          <p:spTgt spid="8209"/>
                                        </p:tgtEl>
                                        <p:attrNameLst>
                                          <p:attrName>ppt_y</p:attrName>
                                        </p:attrNameLst>
                                      </p:cBhvr>
                                      <p:tavLst>
                                        <p:tav tm="0">
                                          <p:val>
                                            <p:strVal val="#ppt_y-(0.354*#ppt_w-0.172*#ppt_h)"/>
                                          </p:val>
                                        </p:tav>
                                        <p:tav tm="100000">
                                          <p:val>
                                            <p:strVal val="#ppt_y-(0.354*#ppt_w-0.172*#ppt_h)-#ppt_h/2"/>
                                          </p:val>
                                        </p:tav>
                                      </p:tavLst>
                                    </p:anim>
                                    <p:anim calcmode="lin" valueType="num">
                                      <p:cBhvr>
                                        <p:cTn id="100" dur="136" fill="hold">
                                          <p:stCondLst>
                                            <p:cond delay="864"/>
                                          </p:stCondLst>
                                        </p:cTn>
                                        <p:tgtEl>
                                          <p:spTgt spid="8209"/>
                                        </p:tgtEl>
                                        <p:attrNameLst>
                                          <p:attrName>ppt_y</p:attrName>
                                        </p:attrNameLst>
                                      </p:cBhvr>
                                      <p:tavLst>
                                        <p:tav tm="0">
                                          <p:val>
                                            <p:strVal val="#ppt_y-(0.354*#ppt_w-0.172*#ppt_h)"/>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8" presetClass="entr" presetSubtype="0" accel="50000" fill="hold" nodeType="clickEffect">
                                  <p:stCondLst>
                                    <p:cond delay="0"/>
                                  </p:stCondLst>
                                  <p:iterate type="lt">
                                    <p:tmPct val="50000"/>
                                  </p:iterate>
                                  <p:childTnLst>
                                    <p:set>
                                      <p:cBhvr>
                                        <p:cTn id="104" dur="1" fill="hold">
                                          <p:stCondLst>
                                            <p:cond delay="0"/>
                                          </p:stCondLst>
                                        </p:cTn>
                                        <p:tgtEl>
                                          <p:spTgt spid="8210">
                                            <p:txEl>
                                              <p:pRg st="0" end="0"/>
                                            </p:txEl>
                                          </p:spTgt>
                                        </p:tgtEl>
                                        <p:attrNameLst>
                                          <p:attrName>style.visibility</p:attrName>
                                        </p:attrNameLst>
                                      </p:cBhvr>
                                      <p:to>
                                        <p:strVal val="visible"/>
                                      </p:to>
                                    </p:set>
                                    <p:set>
                                      <p:cBhvr>
                                        <p:cTn id="105" dur="455" fill="hold">
                                          <p:stCondLst>
                                            <p:cond delay="0"/>
                                          </p:stCondLst>
                                        </p:cTn>
                                        <p:tgtEl>
                                          <p:spTgt spid="8210">
                                            <p:txEl>
                                              <p:pRg st="0" end="0"/>
                                            </p:txEl>
                                          </p:spTgt>
                                        </p:tgtEl>
                                        <p:attrNameLst>
                                          <p:attrName>style.rotation</p:attrName>
                                        </p:attrNameLst>
                                      </p:cBhvr>
                                      <p:to>
                                        <p:strVal val="-45.0"/>
                                      </p:to>
                                    </p:set>
                                    <p:anim calcmode="lin" valueType="num">
                                      <p:cBhvr>
                                        <p:cTn id="106" dur="455" fill="hold">
                                          <p:stCondLst>
                                            <p:cond delay="455"/>
                                          </p:stCondLst>
                                        </p:cTn>
                                        <p:tgtEl>
                                          <p:spTgt spid="821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07" dur="455" fill="hold">
                                          <p:stCondLst>
                                            <p:cond delay="0"/>
                                          </p:stCondLst>
                                        </p:cTn>
                                        <p:tgtEl>
                                          <p:spTgt spid="8210">
                                            <p:txEl>
                                              <p:pRg st="0" end="0"/>
                                            </p:txEl>
                                          </p:spTgt>
                                        </p:tgtEl>
                                        <p:attrNameLst>
                                          <p:attrName>ppt_y</p:attrName>
                                        </p:attrNameLst>
                                      </p:cBhvr>
                                      <p:tavLst>
                                        <p:tav tm="0">
                                          <p:val>
                                            <p:strVal val="#ppt_y-1"/>
                                          </p:val>
                                        </p:tav>
                                        <p:tav tm="100000">
                                          <p:val>
                                            <p:strVal val="#ppt_y-(0.354*#ppt_w-0.172*#ppt_h)"/>
                                          </p:val>
                                        </p:tav>
                                      </p:tavLst>
                                    </p:anim>
                                    <p:anim calcmode="lin" valueType="num">
                                      <p:cBhvr>
                                        <p:cTn id="108" dur="156" decel="50000" autoRev="1" fill="hold">
                                          <p:stCondLst>
                                            <p:cond delay="455"/>
                                          </p:stCondLst>
                                        </p:cTn>
                                        <p:tgtEl>
                                          <p:spTgt spid="821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09" dur="136" fill="hold">
                                          <p:stCondLst>
                                            <p:cond delay="864"/>
                                          </p:stCondLst>
                                        </p:cTn>
                                        <p:tgtEl>
                                          <p:spTgt spid="8210">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8" presetClass="entr" presetSubtype="0" accel="50000" fill="hold" nodeType="clickEffect">
                                  <p:stCondLst>
                                    <p:cond delay="0"/>
                                  </p:stCondLst>
                                  <p:iterate type="lt">
                                    <p:tmPct val="50000"/>
                                  </p:iterate>
                                  <p:childTnLst>
                                    <p:set>
                                      <p:cBhvr>
                                        <p:cTn id="113" dur="1" fill="hold">
                                          <p:stCondLst>
                                            <p:cond delay="0"/>
                                          </p:stCondLst>
                                        </p:cTn>
                                        <p:tgtEl>
                                          <p:spTgt spid="8210">
                                            <p:txEl>
                                              <p:pRg st="1" end="1"/>
                                            </p:txEl>
                                          </p:spTgt>
                                        </p:tgtEl>
                                        <p:attrNameLst>
                                          <p:attrName>style.visibility</p:attrName>
                                        </p:attrNameLst>
                                      </p:cBhvr>
                                      <p:to>
                                        <p:strVal val="visible"/>
                                      </p:to>
                                    </p:set>
                                    <p:set>
                                      <p:cBhvr>
                                        <p:cTn id="114" dur="455" fill="hold">
                                          <p:stCondLst>
                                            <p:cond delay="0"/>
                                          </p:stCondLst>
                                        </p:cTn>
                                        <p:tgtEl>
                                          <p:spTgt spid="8210">
                                            <p:txEl>
                                              <p:pRg st="1" end="1"/>
                                            </p:txEl>
                                          </p:spTgt>
                                        </p:tgtEl>
                                        <p:attrNameLst>
                                          <p:attrName>style.rotation</p:attrName>
                                        </p:attrNameLst>
                                      </p:cBhvr>
                                      <p:to>
                                        <p:strVal val="-45.0"/>
                                      </p:to>
                                    </p:set>
                                    <p:anim calcmode="lin" valueType="num">
                                      <p:cBhvr>
                                        <p:cTn id="115" dur="455" fill="hold">
                                          <p:stCondLst>
                                            <p:cond delay="455"/>
                                          </p:stCondLst>
                                        </p:cTn>
                                        <p:tgtEl>
                                          <p:spTgt spid="8210">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16" dur="455" fill="hold">
                                          <p:stCondLst>
                                            <p:cond delay="0"/>
                                          </p:stCondLst>
                                        </p:cTn>
                                        <p:tgtEl>
                                          <p:spTgt spid="8210">
                                            <p:txEl>
                                              <p:pRg st="1" end="1"/>
                                            </p:txEl>
                                          </p:spTgt>
                                        </p:tgtEl>
                                        <p:attrNameLst>
                                          <p:attrName>ppt_y</p:attrName>
                                        </p:attrNameLst>
                                      </p:cBhvr>
                                      <p:tavLst>
                                        <p:tav tm="0">
                                          <p:val>
                                            <p:strVal val="#ppt_y-1"/>
                                          </p:val>
                                        </p:tav>
                                        <p:tav tm="100000">
                                          <p:val>
                                            <p:strVal val="#ppt_y-(0.354*#ppt_w-0.172*#ppt_h)"/>
                                          </p:val>
                                        </p:tav>
                                      </p:tavLst>
                                    </p:anim>
                                    <p:anim calcmode="lin" valueType="num">
                                      <p:cBhvr>
                                        <p:cTn id="117" dur="156" decel="50000" autoRev="1" fill="hold">
                                          <p:stCondLst>
                                            <p:cond delay="455"/>
                                          </p:stCondLst>
                                        </p:cTn>
                                        <p:tgtEl>
                                          <p:spTgt spid="8210">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18" dur="136" fill="hold">
                                          <p:stCondLst>
                                            <p:cond delay="864"/>
                                          </p:stCondLst>
                                        </p:cTn>
                                        <p:tgtEl>
                                          <p:spTgt spid="8210">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8" presetClass="entr" presetSubtype="0" accel="50000" fill="hold" nodeType="clickEffect">
                                  <p:stCondLst>
                                    <p:cond delay="0"/>
                                  </p:stCondLst>
                                  <p:iterate type="lt">
                                    <p:tmPct val="50000"/>
                                  </p:iterate>
                                  <p:childTnLst>
                                    <p:set>
                                      <p:cBhvr>
                                        <p:cTn id="122" dur="1" fill="hold">
                                          <p:stCondLst>
                                            <p:cond delay="0"/>
                                          </p:stCondLst>
                                        </p:cTn>
                                        <p:tgtEl>
                                          <p:spTgt spid="8210">
                                            <p:txEl>
                                              <p:pRg st="2" end="2"/>
                                            </p:txEl>
                                          </p:spTgt>
                                        </p:tgtEl>
                                        <p:attrNameLst>
                                          <p:attrName>style.visibility</p:attrName>
                                        </p:attrNameLst>
                                      </p:cBhvr>
                                      <p:to>
                                        <p:strVal val="visible"/>
                                      </p:to>
                                    </p:set>
                                    <p:set>
                                      <p:cBhvr>
                                        <p:cTn id="123" dur="455" fill="hold">
                                          <p:stCondLst>
                                            <p:cond delay="0"/>
                                          </p:stCondLst>
                                        </p:cTn>
                                        <p:tgtEl>
                                          <p:spTgt spid="8210">
                                            <p:txEl>
                                              <p:pRg st="2" end="2"/>
                                            </p:txEl>
                                          </p:spTgt>
                                        </p:tgtEl>
                                        <p:attrNameLst>
                                          <p:attrName>style.rotation</p:attrName>
                                        </p:attrNameLst>
                                      </p:cBhvr>
                                      <p:to>
                                        <p:strVal val="-45.0"/>
                                      </p:to>
                                    </p:set>
                                    <p:anim calcmode="lin" valueType="num">
                                      <p:cBhvr>
                                        <p:cTn id="124" dur="455" fill="hold">
                                          <p:stCondLst>
                                            <p:cond delay="455"/>
                                          </p:stCondLst>
                                        </p:cTn>
                                        <p:tgtEl>
                                          <p:spTgt spid="8210">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25" dur="455" fill="hold">
                                          <p:stCondLst>
                                            <p:cond delay="0"/>
                                          </p:stCondLst>
                                        </p:cTn>
                                        <p:tgtEl>
                                          <p:spTgt spid="8210">
                                            <p:txEl>
                                              <p:pRg st="2" end="2"/>
                                            </p:txEl>
                                          </p:spTgt>
                                        </p:tgtEl>
                                        <p:attrNameLst>
                                          <p:attrName>ppt_y</p:attrName>
                                        </p:attrNameLst>
                                      </p:cBhvr>
                                      <p:tavLst>
                                        <p:tav tm="0">
                                          <p:val>
                                            <p:strVal val="#ppt_y-1"/>
                                          </p:val>
                                        </p:tav>
                                        <p:tav tm="100000">
                                          <p:val>
                                            <p:strVal val="#ppt_y-(0.354*#ppt_w-0.172*#ppt_h)"/>
                                          </p:val>
                                        </p:tav>
                                      </p:tavLst>
                                    </p:anim>
                                    <p:anim calcmode="lin" valueType="num">
                                      <p:cBhvr>
                                        <p:cTn id="126" dur="156" decel="50000" autoRev="1" fill="hold">
                                          <p:stCondLst>
                                            <p:cond delay="455"/>
                                          </p:stCondLst>
                                        </p:cTn>
                                        <p:tgtEl>
                                          <p:spTgt spid="8210">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27" dur="136" fill="hold">
                                          <p:stCondLst>
                                            <p:cond delay="864"/>
                                          </p:stCondLst>
                                        </p:cTn>
                                        <p:tgtEl>
                                          <p:spTgt spid="8210">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4" fill="hold" nodeType="clickEffect">
                                  <p:stCondLst>
                                    <p:cond delay="0"/>
                                  </p:stCondLst>
                                  <p:iterate type="lt">
                                    <p:tmPct val="0"/>
                                  </p:iterate>
                                  <p:childTnLst>
                                    <p:set>
                                      <p:cBhvr>
                                        <p:cTn id="131" dur="1" fill="hold">
                                          <p:stCondLst>
                                            <p:cond delay="0"/>
                                          </p:stCondLst>
                                        </p:cTn>
                                        <p:tgtEl>
                                          <p:spTgt spid="8206">
                                            <p:txEl>
                                              <p:pRg st="0" end="0"/>
                                            </p:txEl>
                                          </p:spTgt>
                                        </p:tgtEl>
                                        <p:attrNameLst>
                                          <p:attrName>style.visibility</p:attrName>
                                        </p:attrNameLst>
                                      </p:cBhvr>
                                      <p:to>
                                        <p:strVal val="visible"/>
                                      </p:to>
                                    </p:set>
                                    <p:anim calcmode="lin" valueType="num">
                                      <p:cBhvr additive="base">
                                        <p:cTn id="132" dur="500" fill="hold"/>
                                        <p:tgtEl>
                                          <p:spTgt spid="820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82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nodeType="clickEffect">
                                  <p:stCondLst>
                                    <p:cond delay="0"/>
                                  </p:stCondLst>
                                  <p:childTnLst>
                                    <p:set>
                                      <p:cBhvr>
                                        <p:cTn id="137" dur="1" fill="hold">
                                          <p:stCondLst>
                                            <p:cond delay="0"/>
                                          </p:stCondLst>
                                        </p:cTn>
                                        <p:tgtEl>
                                          <p:spTgt spid="8206">
                                            <p:txEl>
                                              <p:pRg st="2" end="2"/>
                                            </p:txEl>
                                          </p:spTgt>
                                        </p:tgtEl>
                                        <p:attrNameLst>
                                          <p:attrName>style.visibility</p:attrName>
                                        </p:attrNameLst>
                                      </p:cBhvr>
                                      <p:to>
                                        <p:strVal val="visible"/>
                                      </p:to>
                                    </p:set>
                                    <p:animEffect transition="in" filter="blinds(horizontal)">
                                      <p:cBhvr>
                                        <p:cTn id="138" dur="500"/>
                                        <p:tgtEl>
                                          <p:spTgt spid="82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200" grpId="0"/>
      <p:bldP spid="8202" grpId="0"/>
      <p:bldP spid="17" grpId="0" animBg="1"/>
      <p:bldP spid="8204" grpId="0"/>
      <p:bldP spid="8205" grpId="0"/>
      <p:bldP spid="8208" grpId="0"/>
      <p:bldP spid="8209" grpId="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Zástupný symbol pro obsah 2"/>
              <p:cNvSpPr>
                <a:spLocks noGrp="1"/>
              </p:cNvSpPr>
              <p:nvPr>
                <p:ph idx="4294967295"/>
              </p:nvPr>
            </p:nvSpPr>
            <p:spPr>
              <a:xfrm>
                <a:off x="179512" y="1628800"/>
                <a:ext cx="8280920" cy="3960440"/>
              </a:xfrm>
              <a:prstGeom prst="rect">
                <a:avLst/>
              </a:prstGeom>
            </p:spPr>
            <p:txBody>
              <a:bodyPr>
                <a:noAutofit/>
              </a:bodyPr>
              <a:lstStyle/>
              <a:p>
                <a:pPr algn="just">
                  <a:spcBef>
                    <a:spcPts val="0"/>
                  </a:spcBef>
                  <a:spcAft>
                    <a:spcPts val="1200"/>
                  </a:spcAft>
                  <a:buClr>
                    <a:srgbClr val="000000"/>
                  </a:buClr>
                  <a:buSzPct val="120000"/>
                </a:pPr>
                <a:r>
                  <a:rPr lang="cs-CZ" sz="2400" dirty="0" smtClean="0">
                    <a:solidFill>
                      <a:srgbClr val="000000"/>
                    </a:solidFill>
                    <a:latin typeface="Calibri" panose="020F0502020204030204" pitchFamily="34" charset="0"/>
                    <a:cs typeface="Calibri" panose="020F0502020204030204" pitchFamily="34" charset="0"/>
                  </a:rPr>
                  <a:t>Působení tohoto multiplikátoru ovlivňuje centrální banka</a:t>
                </a:r>
              </a:p>
              <a:p>
                <a:pPr marL="0" indent="0" algn="just">
                  <a:spcBef>
                    <a:spcPts val="0"/>
                  </a:spcBef>
                  <a:spcAft>
                    <a:spcPts val="1200"/>
                  </a:spcAft>
                  <a:buClr>
                    <a:schemeClr val="tx1"/>
                  </a:buClr>
                  <a:buSzPct val="120000"/>
                  <a:buNone/>
                </a:pPr>
                <a:endParaRPr lang="cs-CZ" sz="2400" dirty="0">
                  <a:solidFill>
                    <a:srgbClr val="000000"/>
                  </a:solidFill>
                  <a:latin typeface="Calibri" panose="020F0502020204030204" pitchFamily="34" charset="0"/>
                  <a:cs typeface="Calibri" panose="020F0502020204030204" pitchFamily="34" charset="0"/>
                </a:endParaRPr>
              </a:p>
              <a:p>
                <a:pPr marL="0" indent="0" algn="ctr">
                  <a:spcBef>
                    <a:spcPts val="0"/>
                  </a:spcBef>
                  <a:spcAft>
                    <a:spcPts val="1200"/>
                  </a:spcAft>
                  <a:buClr>
                    <a:schemeClr val="tx1"/>
                  </a:buClr>
                  <a:buSzPct val="120000"/>
                  <a:buNone/>
                </a:pPr>
                <a:r>
                  <a:rPr lang="el-GR" sz="2800" b="1" dirty="0">
                    <a:solidFill>
                      <a:srgbClr val="000000"/>
                    </a:solidFill>
                    <a:latin typeface="Calibri" panose="020F0502020204030204" pitchFamily="34" charset="0"/>
                    <a:cs typeface="Calibri" panose="020F0502020204030204" pitchFamily="34" charset="0"/>
                  </a:rPr>
                  <a:t>μ</a:t>
                </a:r>
                <a:r>
                  <a:rPr lang="cs-CZ" sz="2800" b="1" dirty="0">
                    <a:solidFill>
                      <a:srgbClr val="000000"/>
                    </a:solidFill>
                    <a:latin typeface="Calibri" panose="020F0502020204030204" pitchFamily="34" charset="0"/>
                    <a:cs typeface="Calibri" panose="020F0502020204030204" pitchFamily="34" charset="0"/>
                  </a:rPr>
                  <a:t> = </a:t>
                </a:r>
                <a14:m>
                  <m:oMath xmlns:m="http://schemas.openxmlformats.org/officeDocument/2006/math">
                    <m:r>
                      <a:rPr lang="cs-CZ" sz="2800" b="1">
                        <a:solidFill>
                          <a:srgbClr val="000000"/>
                        </a:solidFill>
                        <a:latin typeface="Cambria Math" panose="02040503050406030204" pitchFamily="18" charset="0"/>
                      </a:rPr>
                      <m:t>𝐛</m:t>
                    </m:r>
                    <m:r>
                      <a:rPr lang="cs-CZ" sz="2800" b="1">
                        <a:solidFill>
                          <a:srgbClr val="000000"/>
                        </a:solidFill>
                        <a:latin typeface="Cambria Math" panose="02040503050406030204" pitchFamily="18" charset="0"/>
                      </a:rPr>
                      <m:t>/</m:t>
                    </m:r>
                    <m:r>
                      <a:rPr lang="cs-CZ" sz="2800" b="1">
                        <a:solidFill>
                          <a:srgbClr val="000000"/>
                        </a:solidFill>
                        <a:latin typeface="Cambria Math" panose="02040503050406030204" pitchFamily="18" charset="0"/>
                      </a:rPr>
                      <m:t>𝐡</m:t>
                    </m:r>
                    <m:r>
                      <a:rPr lang="cs-CZ" sz="2800" b="1" i="1">
                        <a:solidFill>
                          <a:srgbClr val="000000"/>
                        </a:solidFill>
                        <a:latin typeface="Cambria Math" panose="02040503050406030204" pitchFamily="18" charset="0"/>
                      </a:rPr>
                      <m:t>∗</m:t>
                    </m:r>
                    <m:r>
                      <m:rPr>
                        <m:sty m:val="p"/>
                      </m:rPr>
                      <a:rPr lang="el-GR" sz="2800" b="1" i="1">
                        <a:solidFill>
                          <a:srgbClr val="000000"/>
                        </a:solidFill>
                        <a:latin typeface="Cambria Math" panose="02040503050406030204" pitchFamily="18" charset="0"/>
                      </a:rPr>
                      <m:t>γ</m:t>
                    </m:r>
                  </m:oMath>
                </a14:m>
                <a:endParaRPr lang="cs-CZ" sz="2800" b="1" dirty="0">
                  <a:solidFill>
                    <a:srgbClr val="000000"/>
                  </a:solidFill>
                  <a:latin typeface="Calibri" panose="020F0502020204030204" pitchFamily="34" charset="0"/>
                  <a:ea typeface="Cambria Math" panose="02040503050406030204" pitchFamily="18" charset="0"/>
                  <a:cs typeface="Calibri" panose="020F0502020204030204" pitchFamily="34" charset="0"/>
                </a:endParaRPr>
              </a:p>
              <a:p>
                <a:pPr marL="0" indent="0" algn="just">
                  <a:spcBef>
                    <a:spcPts val="0"/>
                  </a:spcBef>
                  <a:spcAft>
                    <a:spcPts val="600"/>
                  </a:spcAft>
                  <a:buClr>
                    <a:schemeClr val="tx1"/>
                  </a:buClr>
                  <a:buSzPct val="120000"/>
                  <a:buNone/>
                </a:pPr>
                <a:endParaRPr lang="cs-CZ" sz="2800" b="1" dirty="0">
                  <a:solidFill>
                    <a:srgbClr val="000000"/>
                  </a:solidFill>
                  <a:latin typeface="Calibri" panose="020F0502020204030204" pitchFamily="34" charset="0"/>
                  <a:ea typeface="Cambria Math" panose="02040503050406030204" pitchFamily="18" charset="0"/>
                  <a:cs typeface="Calibri" panose="020F0502020204030204" pitchFamily="34" charset="0"/>
                </a:endParaRPr>
              </a:p>
              <a:p>
                <a:pPr algn="just">
                  <a:spcBef>
                    <a:spcPts val="0"/>
                  </a:spcBef>
                  <a:spcAft>
                    <a:spcPts val="1200"/>
                  </a:spcAft>
                  <a:buClr>
                    <a:srgbClr val="000000"/>
                  </a:buClr>
                  <a:buSzPct val="120000"/>
                </a:pPr>
                <a:r>
                  <a:rPr lang="cs-CZ" sz="2400" dirty="0">
                    <a:solidFill>
                      <a:srgbClr val="000000"/>
                    </a:solidFill>
                    <a:latin typeface="Calibri" panose="020F0502020204030204" pitchFamily="34" charset="0"/>
                    <a:cs typeface="Calibri" panose="020F0502020204030204" pitchFamily="34" charset="0"/>
                  </a:rPr>
                  <a:t>Určuje, jak se změní rovnovážná úroveň produktu, pokud dojde ke zvýšení nabídky reálných peněžních zůstatků, za předpokladu, že křivka IS zůstává nezměněna</a:t>
                </a:r>
              </a:p>
              <a:p>
                <a:pPr marL="0" indent="0" algn="just">
                  <a:spcBef>
                    <a:spcPts val="0"/>
                  </a:spcBef>
                  <a:spcAft>
                    <a:spcPts val="600"/>
                  </a:spcAft>
                  <a:buClr>
                    <a:schemeClr val="tx1"/>
                  </a:buClr>
                  <a:buSzPct val="120000"/>
                  <a:buNone/>
                </a:pPr>
                <a:endParaRPr lang="cs-CZ" sz="2000" dirty="0">
                  <a:solidFill>
                    <a:srgbClr val="000000"/>
                  </a:solidFill>
                </a:endParaRPr>
              </a:p>
              <a:p>
                <a:pPr marL="0" indent="0" algn="just">
                  <a:spcBef>
                    <a:spcPts val="0"/>
                  </a:spcBef>
                  <a:spcAft>
                    <a:spcPts val="600"/>
                  </a:spcAft>
                  <a:buClr>
                    <a:schemeClr val="tx1"/>
                  </a:buClr>
                  <a:buSzPct val="120000"/>
                  <a:buNone/>
                </a:pPr>
                <a:r>
                  <a:rPr lang="cs-CZ" sz="2000" dirty="0">
                    <a:solidFill>
                      <a:srgbClr val="000000"/>
                    </a:solidFill>
                  </a:rPr>
                  <a:t> </a:t>
                </a:r>
              </a:p>
            </p:txBody>
          </p:sp>
        </mc:Choice>
        <mc:Fallback xmlns="">
          <p:sp>
            <p:nvSpPr>
              <p:cNvPr id="3" name="Zástupný symbol pro obsah 2"/>
              <p:cNvSpPr>
                <a:spLocks noGrp="1" noRot="1" noChangeAspect="1" noMove="1" noResize="1" noEditPoints="1" noAdjustHandles="1" noChangeArrowheads="1" noChangeShapeType="1" noTextEdit="1"/>
              </p:cNvSpPr>
              <p:nvPr>
                <p:ph idx="4294967295"/>
              </p:nvPr>
            </p:nvSpPr>
            <p:spPr>
              <a:xfrm>
                <a:off x="179512" y="1628800"/>
                <a:ext cx="8280920" cy="3960440"/>
              </a:xfrm>
              <a:prstGeom prst="rect">
                <a:avLst/>
              </a:prstGeom>
              <a:blipFill>
                <a:blip r:embed="rId3"/>
                <a:stretch>
                  <a:fillRect l="-1398" t="-2615" r="-1104"/>
                </a:stretch>
              </a:blipFill>
            </p:spPr>
            <p:txBody>
              <a:bodyPr/>
              <a:lstStyle/>
              <a:p>
                <a:r>
                  <a:rPr lang="cs-CZ">
                    <a:noFill/>
                  </a:rPr>
                  <a:t> </a:t>
                </a:r>
              </a:p>
            </p:txBody>
          </p:sp>
        </mc:Fallback>
      </mc:AlternateContent>
      <p:sp>
        <p:nvSpPr>
          <p:cNvPr id="6" name="Nadpis 5"/>
          <p:cNvSpPr>
            <a:spLocks noGrp="1"/>
          </p:cNvSpPr>
          <p:nvPr>
            <p:ph type="title"/>
          </p:nvPr>
        </p:nvSpPr>
        <p:spPr>
          <a:xfrm>
            <a:off x="1408386" y="798787"/>
            <a:ext cx="6403974" cy="761654"/>
          </a:xfrm>
        </p:spPr>
        <p:txBody>
          <a:bodyPr/>
          <a:lstStyle/>
          <a:p>
            <a:pPr algn="ctr"/>
            <a:r>
              <a:rPr lang="cs-CZ" sz="3200" b="1" dirty="0">
                <a:solidFill>
                  <a:srgbClr val="C00000"/>
                </a:solidFill>
                <a:latin typeface="Calibri" panose="020F0502020204030204" pitchFamily="34" charset="0"/>
                <a:cs typeface="Calibri" panose="020F0502020204030204" pitchFamily="34" charset="0"/>
              </a:rPr>
              <a:t>Multiplikátor monetární politiky</a:t>
            </a:r>
          </a:p>
        </p:txBody>
      </p:sp>
    </p:spTree>
    <p:extLst>
      <p:ext uri="{BB962C8B-B14F-4D97-AF65-F5344CB8AC3E}">
        <p14:creationId xmlns:p14="http://schemas.microsoft.com/office/powerpoint/2010/main" val="36184194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78674" y="1941539"/>
            <a:ext cx="8704800" cy="3575477"/>
          </a:xfrm>
          <a:prstGeom prst="rect">
            <a:avLst/>
          </a:prstGeom>
          <a:noFill/>
          <a:ln>
            <a:noFill/>
          </a:ln>
        </p:spPr>
        <p:txBody>
          <a:bodyPr spcFirstLastPara="1" wrap="square" lIns="0" tIns="0" rIns="0" bIns="0" anchor="t" anchorCtr="0">
            <a:noAutofit/>
          </a:bodyPr>
          <a:lstStyle/>
          <a:p>
            <a:pPr lvl="0">
              <a:lnSpc>
                <a:spcPct val="150000"/>
              </a:lnSpc>
              <a:buClr>
                <a:srgbClr val="D10202"/>
              </a:buClr>
              <a:buSzPts val="4400"/>
            </a:pPr>
            <a:r>
              <a:rPr lang="cs-CZ" sz="3200" b="1" dirty="0">
                <a:solidFill>
                  <a:srgbClr val="D10202"/>
                </a:solidFill>
                <a:latin typeface="+mn-lt"/>
              </a:rPr>
              <a:t>Makroekonomie II</a:t>
            </a:r>
            <a:br>
              <a:rPr lang="cs-CZ" sz="3200" b="1" dirty="0">
                <a:solidFill>
                  <a:srgbClr val="D10202"/>
                </a:solidFill>
                <a:latin typeface="+mn-lt"/>
              </a:rPr>
            </a:br>
            <a:r>
              <a:rPr lang="cs-CZ" sz="3200" b="1" i="1" dirty="0">
                <a:solidFill>
                  <a:srgbClr val="D10202"/>
                </a:solidFill>
                <a:latin typeface="+mn-lt"/>
              </a:rPr>
              <a:t>Model IS-LM a účinnost monetární a fiskální </a:t>
            </a:r>
            <a:r>
              <a:rPr lang="cs-CZ" sz="3200" b="1" i="1" dirty="0" smtClean="0">
                <a:solidFill>
                  <a:srgbClr val="D10202"/>
                </a:solidFill>
                <a:latin typeface="+mn-lt"/>
              </a:rPr>
              <a:t>politiky</a:t>
            </a:r>
            <a:br>
              <a:rPr lang="cs-CZ" sz="3200" b="1" i="1" dirty="0" smtClean="0">
                <a:solidFill>
                  <a:srgbClr val="D10202"/>
                </a:solidFill>
                <a:latin typeface="+mn-lt"/>
              </a:rPr>
            </a:br>
            <a:r>
              <a:rPr lang="cs-CZ" sz="3200" b="1" dirty="0">
                <a:solidFill>
                  <a:srgbClr val="D10202"/>
                </a:solidFill>
                <a:latin typeface="+mn-lt"/>
              </a:rPr>
              <a:t>Y</a:t>
            </a:r>
            <a:r>
              <a:rPr lang="cs-CZ" sz="3200" b="1" dirty="0" smtClean="0">
                <a:solidFill>
                  <a:srgbClr val="D10202"/>
                </a:solidFill>
                <a:latin typeface="+mn-lt"/>
              </a:rPr>
              <a:t>MAK2</a:t>
            </a:r>
            <a:r>
              <a:rPr lang="cs-CZ" sz="3200" b="1" dirty="0">
                <a:solidFill>
                  <a:srgbClr val="D10202"/>
                </a:solidFill>
                <a:latin typeface="+mn-lt"/>
              </a:rPr>
              <a:t/>
            </a:r>
            <a:br>
              <a:rPr lang="cs-CZ" sz="3200" b="1" dirty="0">
                <a:solidFill>
                  <a:srgbClr val="D10202"/>
                </a:solidFill>
                <a:latin typeface="+mn-lt"/>
              </a:rPr>
            </a:br>
            <a:r>
              <a:rPr lang="cs-CZ" sz="3200" b="1" dirty="0" smtClean="0">
                <a:solidFill>
                  <a:srgbClr val="D10202"/>
                </a:solidFill>
                <a:latin typeface="+mn-lt"/>
              </a:rPr>
              <a:t>III.</a:t>
            </a:r>
            <a:endParaRPr sz="3200" b="1" dirty="0">
              <a:latin typeface="+mn-lt"/>
            </a:endParaRPr>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cs-CZ" sz="1800" b="1" i="0" u="none" strike="noStrike" kern="0" cap="none" spc="0" normalizeH="0" baseline="0" noProof="0" dirty="0">
                <a:ln>
                  <a:noFill/>
                </a:ln>
                <a:solidFill>
                  <a:srgbClr val="000000"/>
                </a:solidFill>
                <a:effectLst/>
                <a:uLnTx/>
                <a:uFillTx/>
                <a:latin typeface="Calibri"/>
                <a:ea typeface="Calibri"/>
                <a:cs typeface="Calibri"/>
                <a:sym typeface="Calibri"/>
              </a:rPr>
              <a:t>Autor: Ing. Jaroslav Škrabal, Ph.D.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1" name="Google Shape;91;p13" descr="Výsledek obrázku pro ikea logo"/>
          <p:cNvSpPr/>
          <p:nvPr/>
        </p:nvSpPr>
        <p:spPr>
          <a:xfrm>
            <a:off x="4419601" y="1703719"/>
            <a:ext cx="1877683" cy="187768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3"/>
          <p:cNvSpPr txBox="1"/>
          <p:nvPr/>
        </p:nvSpPr>
        <p:spPr>
          <a:xfrm>
            <a:off x="4800942" y="5604870"/>
            <a:ext cx="3878824" cy="725593"/>
          </a:xfrm>
          <a:prstGeom prst="rect">
            <a:avLst/>
          </a:prstGeom>
          <a:noFill/>
          <a:ln>
            <a:noFill/>
          </a:ln>
        </p:spPr>
        <p:txBody>
          <a:bodyPr spcFirstLastPara="1" wrap="square" lIns="0" tIns="0" rIns="0" bIns="0" anchor="t"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cs-CZ" sz="1800" b="1" i="0" u="none" strike="noStrike" kern="0" cap="none" spc="0" normalizeH="0" baseline="0" noProof="0" dirty="0">
                <a:ln>
                  <a:noFill/>
                </a:ln>
                <a:solidFill>
                  <a:srgbClr val="000000"/>
                </a:solidFill>
                <a:effectLst/>
                <a:uLnTx/>
                <a:uFillTx/>
                <a:latin typeface="Calibri"/>
                <a:ea typeface="Calibri"/>
                <a:cs typeface="Calibri"/>
                <a:sym typeface="Calibri"/>
              </a:rPr>
              <a:t>27. 10. 2023</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cs-CZ" sz="1800" b="1" i="0" u="none" strike="noStrike" kern="0" cap="none" spc="0" normalizeH="0" baseline="0" noProof="0" dirty="0">
                <a:ln>
                  <a:noFill/>
                </a:ln>
                <a:solidFill>
                  <a:srgbClr val="000000"/>
                </a:solidFill>
                <a:effectLst/>
                <a:uLnTx/>
                <a:uFillTx/>
                <a:latin typeface="Calibri"/>
                <a:ea typeface="Calibri"/>
                <a:cs typeface="Calibri"/>
                <a:sym typeface="Calibri"/>
              </a:rPr>
              <a:t>Olomouc</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650012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Fiskální politika</a:t>
            </a:r>
            <a:endParaRPr lang="cs-CZ" sz="4000" b="1" dirty="0">
              <a:solidFill>
                <a:srgbClr val="C00000"/>
              </a:solidFill>
            </a:endParaRP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a:bodyPr>
          <a:lstStyle/>
          <a:p>
            <a:pPr>
              <a:spcBef>
                <a:spcPts val="600"/>
              </a:spcBef>
            </a:pPr>
            <a:r>
              <a:rPr lang="cs-CZ" sz="3600" dirty="0"/>
              <a:t>Fiskální politika </a:t>
            </a:r>
            <a:r>
              <a:rPr lang="cs-CZ" sz="3600" b="1" dirty="0">
                <a:solidFill>
                  <a:srgbClr val="C00000"/>
                </a:solidFill>
              </a:rPr>
              <a:t>ovlivňuje tvar a polohu křivky IS</a:t>
            </a:r>
            <a:r>
              <a:rPr lang="cs-CZ" sz="3600" dirty="0"/>
              <a:t>, tedy rovnováhu na trhu zboží a služeb. </a:t>
            </a:r>
            <a:endParaRPr lang="cs-CZ" sz="3600" dirty="0" smtClean="0"/>
          </a:p>
          <a:p>
            <a:pPr>
              <a:spcBef>
                <a:spcPts val="600"/>
              </a:spcBef>
            </a:pPr>
            <a:r>
              <a:rPr lang="cs-CZ" sz="3600" dirty="0" smtClean="0"/>
              <a:t>To </a:t>
            </a:r>
            <a:r>
              <a:rPr lang="cs-CZ" sz="3600" dirty="0"/>
              <a:t>vše za předpokladu, že </a:t>
            </a:r>
            <a:r>
              <a:rPr lang="cs-CZ" sz="3600" b="1" dirty="0">
                <a:solidFill>
                  <a:srgbClr val="C00000"/>
                </a:solidFill>
              </a:rPr>
              <a:t>podmínky</a:t>
            </a:r>
            <a:r>
              <a:rPr lang="cs-CZ" sz="3600" dirty="0"/>
              <a:t>, za kterých je konstruována </a:t>
            </a:r>
            <a:r>
              <a:rPr lang="cs-CZ" sz="3600" b="1" dirty="0">
                <a:solidFill>
                  <a:srgbClr val="C00000"/>
                </a:solidFill>
              </a:rPr>
              <a:t>křivka LM zůstanou nezměněny</a:t>
            </a:r>
            <a:r>
              <a:rPr lang="cs-CZ" sz="3600" dirty="0" smtClean="0"/>
              <a:t>.</a:t>
            </a:r>
          </a:p>
        </p:txBody>
      </p:sp>
    </p:spTree>
    <p:extLst>
      <p:ext uri="{BB962C8B-B14F-4D97-AF65-F5344CB8AC3E}">
        <p14:creationId xmlns:p14="http://schemas.microsoft.com/office/powerpoint/2010/main" val="29997571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Fiskální expanze</a:t>
            </a:r>
            <a:endParaRPr lang="cs-CZ" sz="4000" b="1" dirty="0">
              <a:solidFill>
                <a:srgbClr val="C00000"/>
              </a:solidFill>
            </a:endParaRP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a:bodyPr>
          <a:lstStyle/>
          <a:p>
            <a:pPr>
              <a:spcBef>
                <a:spcPts val="600"/>
              </a:spcBef>
            </a:pPr>
            <a:r>
              <a:rPr lang="cs-CZ" sz="3600" b="1" dirty="0">
                <a:solidFill>
                  <a:srgbClr val="C00000"/>
                </a:solidFill>
              </a:rPr>
              <a:t>Fiskální expanze </a:t>
            </a:r>
            <a:r>
              <a:rPr lang="cs-CZ" sz="3600" dirty="0"/>
              <a:t>může způsobit </a:t>
            </a:r>
            <a:r>
              <a:rPr lang="cs-CZ" sz="3600" b="1" dirty="0">
                <a:solidFill>
                  <a:srgbClr val="C00000"/>
                </a:solidFill>
              </a:rPr>
              <a:t>posun křivky IS nebo změnu jejího sklonu</a:t>
            </a:r>
            <a:r>
              <a:rPr lang="cs-CZ" sz="3600" dirty="0"/>
              <a:t>. </a:t>
            </a:r>
            <a:endParaRPr lang="cs-CZ" sz="3600" dirty="0" smtClean="0"/>
          </a:p>
          <a:p>
            <a:pPr>
              <a:spcBef>
                <a:spcPts val="600"/>
              </a:spcBef>
            </a:pPr>
            <a:r>
              <a:rPr lang="cs-CZ" sz="3600" dirty="0" smtClean="0"/>
              <a:t>Mezi </a:t>
            </a:r>
            <a:r>
              <a:rPr lang="cs-CZ" sz="3600" dirty="0"/>
              <a:t>opatření </a:t>
            </a:r>
            <a:r>
              <a:rPr lang="cs-CZ" sz="3600" b="1" dirty="0">
                <a:solidFill>
                  <a:srgbClr val="C00000"/>
                </a:solidFill>
              </a:rPr>
              <a:t>fiskální expanze řadíme</a:t>
            </a:r>
            <a:r>
              <a:rPr lang="cs-CZ" sz="3600" dirty="0"/>
              <a:t>: </a:t>
            </a:r>
            <a:endParaRPr lang="cs-CZ" sz="3600" dirty="0" smtClean="0"/>
          </a:p>
          <a:p>
            <a:pPr lvl="1">
              <a:spcBef>
                <a:spcPts val="600"/>
              </a:spcBef>
            </a:pPr>
            <a:r>
              <a:rPr lang="cs-CZ" sz="3200" dirty="0" smtClean="0"/>
              <a:t>zvýšení </a:t>
            </a:r>
            <a:r>
              <a:rPr lang="cs-CZ" sz="3200" dirty="0"/>
              <a:t>vládních nákupů zboží a služeb (G), </a:t>
            </a:r>
            <a:endParaRPr lang="cs-CZ" sz="3200" dirty="0" smtClean="0"/>
          </a:p>
          <a:p>
            <a:pPr lvl="1">
              <a:spcBef>
                <a:spcPts val="600"/>
              </a:spcBef>
            </a:pPr>
            <a:r>
              <a:rPr lang="cs-CZ" sz="3200" dirty="0" smtClean="0"/>
              <a:t>zvýšení </a:t>
            </a:r>
            <a:r>
              <a:rPr lang="cs-CZ" sz="3200" dirty="0"/>
              <a:t>transferových plateb (TR), </a:t>
            </a:r>
            <a:endParaRPr lang="cs-CZ" sz="3200" dirty="0" smtClean="0"/>
          </a:p>
          <a:p>
            <a:pPr lvl="1">
              <a:spcBef>
                <a:spcPts val="600"/>
              </a:spcBef>
            </a:pPr>
            <a:r>
              <a:rPr lang="cs-CZ" sz="3200" dirty="0" smtClean="0"/>
              <a:t>snížení </a:t>
            </a:r>
            <a:r>
              <a:rPr lang="cs-CZ" sz="3200" dirty="0"/>
              <a:t>autonomních daní (Ta), </a:t>
            </a:r>
            <a:endParaRPr lang="cs-CZ" sz="3200" dirty="0" smtClean="0"/>
          </a:p>
          <a:p>
            <a:pPr lvl="1">
              <a:spcBef>
                <a:spcPts val="600"/>
              </a:spcBef>
            </a:pPr>
            <a:r>
              <a:rPr lang="cs-CZ" sz="3200" dirty="0" smtClean="0"/>
              <a:t>snížení </a:t>
            </a:r>
            <a:r>
              <a:rPr lang="cs-CZ" sz="3200" dirty="0"/>
              <a:t>sazby důchodové daně (t).</a:t>
            </a:r>
            <a:endParaRPr lang="cs-CZ" sz="3200" dirty="0" smtClean="0"/>
          </a:p>
        </p:txBody>
      </p:sp>
    </p:spTree>
    <p:extLst>
      <p:ext uri="{BB962C8B-B14F-4D97-AF65-F5344CB8AC3E}">
        <p14:creationId xmlns:p14="http://schemas.microsoft.com/office/powerpoint/2010/main" val="150356191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Fiskální expanze</a:t>
            </a:r>
            <a:endParaRPr lang="cs-CZ" sz="4000" b="1" dirty="0">
              <a:solidFill>
                <a:srgbClr val="C00000"/>
              </a:solidFill>
            </a:endParaRP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a:bodyPr>
          <a:lstStyle/>
          <a:p>
            <a:pPr>
              <a:spcBef>
                <a:spcPts val="600"/>
              </a:spcBef>
            </a:pPr>
            <a:r>
              <a:rPr lang="cs-CZ" sz="3600" dirty="0"/>
              <a:t>Tato opatření mají na křivku IS následující vliv. </a:t>
            </a:r>
            <a:endParaRPr lang="cs-CZ" sz="3600" dirty="0" smtClean="0"/>
          </a:p>
          <a:p>
            <a:pPr lvl="1">
              <a:spcBef>
                <a:spcPts val="600"/>
              </a:spcBef>
            </a:pPr>
            <a:r>
              <a:rPr lang="cs-CZ" sz="3200" b="1" dirty="0" smtClean="0">
                <a:solidFill>
                  <a:schemeClr val="tx1"/>
                </a:solidFill>
              </a:rPr>
              <a:t>Posun </a:t>
            </a:r>
            <a:r>
              <a:rPr lang="cs-CZ" sz="3200" b="1" dirty="0">
                <a:solidFill>
                  <a:schemeClr val="tx1"/>
                </a:solidFill>
              </a:rPr>
              <a:t>křivky </a:t>
            </a:r>
            <a:r>
              <a:rPr lang="cs-CZ" sz="3200" b="1" dirty="0">
                <a:solidFill>
                  <a:srgbClr val="C00000"/>
                </a:solidFill>
              </a:rPr>
              <a:t>způsobuje kladná změna složek autonomních výdajů</a:t>
            </a:r>
            <a:r>
              <a:rPr lang="cs-CZ" sz="3200" dirty="0"/>
              <a:t>, tedy </a:t>
            </a:r>
            <a:r>
              <a:rPr lang="cs-CZ" sz="3200" b="1" dirty="0">
                <a:solidFill>
                  <a:srgbClr val="C00000"/>
                </a:solidFill>
              </a:rPr>
              <a:t>vládních výdajů, transferů a autonomních daní</a:t>
            </a:r>
            <a:r>
              <a:rPr lang="cs-CZ" sz="3200" dirty="0"/>
              <a:t>. </a:t>
            </a:r>
            <a:endParaRPr lang="cs-CZ" sz="3200" dirty="0" smtClean="0"/>
          </a:p>
          <a:p>
            <a:pPr lvl="1">
              <a:spcBef>
                <a:spcPts val="600"/>
              </a:spcBef>
            </a:pPr>
            <a:r>
              <a:rPr lang="cs-CZ" sz="3200" dirty="0" smtClean="0">
                <a:solidFill>
                  <a:schemeClr val="tx1"/>
                </a:solidFill>
              </a:rPr>
              <a:t>Naopak </a:t>
            </a:r>
            <a:r>
              <a:rPr lang="cs-CZ" sz="3200" b="1" dirty="0">
                <a:solidFill>
                  <a:schemeClr val="tx1"/>
                </a:solidFill>
              </a:rPr>
              <a:t>změnu sklonu </a:t>
            </a:r>
            <a:r>
              <a:rPr lang="cs-CZ" sz="3200" b="1" dirty="0">
                <a:solidFill>
                  <a:srgbClr val="C00000"/>
                </a:solidFill>
              </a:rPr>
              <a:t>způsobuje snížení sazby důchodové daně</a:t>
            </a:r>
            <a:r>
              <a:rPr lang="cs-CZ" sz="3200" dirty="0"/>
              <a:t>. </a:t>
            </a:r>
            <a:endParaRPr lang="cs-CZ" dirty="0" smtClean="0"/>
          </a:p>
        </p:txBody>
      </p:sp>
    </p:spTree>
    <p:extLst>
      <p:ext uri="{BB962C8B-B14F-4D97-AF65-F5344CB8AC3E}">
        <p14:creationId xmlns:p14="http://schemas.microsoft.com/office/powerpoint/2010/main" val="13948430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Fiskální expanze</a:t>
            </a:r>
            <a:endParaRPr lang="cs-CZ" sz="4000" b="1" dirty="0">
              <a:solidFill>
                <a:srgbClr val="C00000"/>
              </a:solidFill>
            </a:endParaRP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a:bodyPr>
          <a:lstStyle/>
          <a:p>
            <a:pPr>
              <a:spcBef>
                <a:spcPts val="600"/>
              </a:spcBef>
            </a:pPr>
            <a:r>
              <a:rPr lang="cs-CZ" sz="3600" dirty="0"/>
              <a:t>Fiskální expanzi neboli expanzivní fiskální politiku </a:t>
            </a:r>
            <a:r>
              <a:rPr lang="cs-CZ" sz="3600" b="1" dirty="0">
                <a:solidFill>
                  <a:srgbClr val="C00000"/>
                </a:solidFill>
              </a:rPr>
              <a:t>uplatňuje vláda tehdy, pokud je jejím cílem zvýšit úroveň rovnovážného produktu v ekonomice</a:t>
            </a:r>
            <a:r>
              <a:rPr lang="cs-CZ" sz="3600" dirty="0"/>
              <a:t>. </a:t>
            </a:r>
            <a:endParaRPr lang="cs-CZ" sz="3600" dirty="0" smtClean="0"/>
          </a:p>
          <a:p>
            <a:pPr>
              <a:spcBef>
                <a:spcPts val="600"/>
              </a:spcBef>
            </a:pPr>
            <a:r>
              <a:rPr lang="cs-CZ" sz="3600" dirty="0" smtClean="0"/>
              <a:t>Cílem </a:t>
            </a:r>
            <a:r>
              <a:rPr lang="cs-CZ" sz="3600" dirty="0"/>
              <a:t>vlády může být také </a:t>
            </a:r>
            <a:r>
              <a:rPr lang="cs-CZ" sz="3600" b="1" dirty="0">
                <a:solidFill>
                  <a:srgbClr val="C00000"/>
                </a:solidFill>
              </a:rPr>
              <a:t>zvýšení zaměstnanosti</a:t>
            </a:r>
            <a:r>
              <a:rPr lang="cs-CZ" sz="3600" dirty="0">
                <a:solidFill>
                  <a:schemeClr val="tx1"/>
                </a:solidFill>
              </a:rPr>
              <a:t>, ale toho dosáhne stejným způsobem, protože s růstem produktu roste také zaměstnanost.</a:t>
            </a:r>
            <a:endParaRPr lang="cs-CZ" dirty="0" smtClean="0">
              <a:solidFill>
                <a:schemeClr val="tx1"/>
              </a:solidFill>
            </a:endParaRPr>
          </a:p>
        </p:txBody>
      </p:sp>
    </p:spTree>
    <p:extLst>
      <p:ext uri="{BB962C8B-B14F-4D97-AF65-F5344CB8AC3E}">
        <p14:creationId xmlns:p14="http://schemas.microsoft.com/office/powerpoint/2010/main" val="24197794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Restriktivní fiskální politika</a:t>
            </a:r>
            <a:endParaRPr lang="cs-CZ" sz="4000" b="1" dirty="0">
              <a:solidFill>
                <a:srgbClr val="C00000"/>
              </a:solidFill>
            </a:endParaRP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a:bodyPr>
          <a:lstStyle/>
          <a:p>
            <a:pPr>
              <a:spcBef>
                <a:spcPts val="600"/>
              </a:spcBef>
            </a:pPr>
            <a:r>
              <a:rPr lang="cs-CZ" sz="3600" dirty="0"/>
              <a:t>Fiskální restrikce je opakem fiskální expanze. </a:t>
            </a:r>
            <a:endParaRPr lang="cs-CZ" sz="3600" dirty="0" smtClean="0"/>
          </a:p>
          <a:p>
            <a:pPr>
              <a:spcBef>
                <a:spcPts val="600"/>
              </a:spcBef>
            </a:pPr>
            <a:r>
              <a:rPr lang="cs-CZ" sz="3600" dirty="0" smtClean="0"/>
              <a:t>Jedná </a:t>
            </a:r>
            <a:r>
              <a:rPr lang="cs-CZ" sz="3600" dirty="0"/>
              <a:t>se o taková </a:t>
            </a:r>
            <a:r>
              <a:rPr lang="cs-CZ" sz="3600" b="1" dirty="0">
                <a:solidFill>
                  <a:srgbClr val="C00000"/>
                </a:solidFill>
              </a:rPr>
              <a:t>vládní opatření</a:t>
            </a:r>
            <a:r>
              <a:rPr lang="cs-CZ" sz="3600" dirty="0"/>
              <a:t>, která mají za </a:t>
            </a:r>
            <a:r>
              <a:rPr lang="cs-CZ" sz="3600" b="1" dirty="0">
                <a:solidFill>
                  <a:srgbClr val="C00000"/>
                </a:solidFill>
              </a:rPr>
              <a:t>úkol přibrzdit přehřátý ekonomický růst</a:t>
            </a:r>
            <a:r>
              <a:rPr lang="cs-CZ" sz="3600" dirty="0"/>
              <a:t>, brzdit inflační procesy vyvolané </a:t>
            </a:r>
            <a:r>
              <a:rPr lang="cs-CZ" sz="3600" b="1" dirty="0">
                <a:solidFill>
                  <a:srgbClr val="C00000"/>
                </a:solidFill>
              </a:rPr>
              <a:t>nadměrnou agregátní poptávkou</a:t>
            </a:r>
            <a:r>
              <a:rPr lang="cs-CZ" sz="3600" dirty="0"/>
              <a:t>, popřípadě </a:t>
            </a:r>
            <a:r>
              <a:rPr lang="cs-CZ" sz="3600" b="1" dirty="0">
                <a:solidFill>
                  <a:srgbClr val="C00000"/>
                </a:solidFill>
              </a:rPr>
              <a:t>snížit rozpočtový deficit</a:t>
            </a:r>
            <a:r>
              <a:rPr lang="cs-CZ" sz="3600" dirty="0"/>
              <a:t>. </a:t>
            </a:r>
            <a:endParaRPr lang="cs-CZ" dirty="0" smtClean="0">
              <a:solidFill>
                <a:schemeClr val="tx1"/>
              </a:solidFill>
            </a:endParaRPr>
          </a:p>
        </p:txBody>
      </p:sp>
    </p:spTree>
    <p:extLst>
      <p:ext uri="{BB962C8B-B14F-4D97-AF65-F5344CB8AC3E}">
        <p14:creationId xmlns:p14="http://schemas.microsoft.com/office/powerpoint/2010/main" val="11786974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Restriktivní fiskální politika</a:t>
            </a:r>
            <a:endParaRPr lang="cs-CZ" sz="4000" b="1" dirty="0">
              <a:solidFill>
                <a:srgbClr val="C00000"/>
              </a:solidFill>
            </a:endParaRP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a:bodyPr>
          <a:lstStyle/>
          <a:p>
            <a:pPr>
              <a:spcBef>
                <a:spcPts val="600"/>
              </a:spcBef>
            </a:pPr>
            <a:r>
              <a:rPr lang="cs-CZ" sz="3600" dirty="0"/>
              <a:t>Mezi opatření </a:t>
            </a:r>
            <a:r>
              <a:rPr lang="cs-CZ" sz="3600" b="1" dirty="0">
                <a:solidFill>
                  <a:srgbClr val="C00000"/>
                </a:solidFill>
              </a:rPr>
              <a:t>fiskální restrikce řadíme: </a:t>
            </a:r>
            <a:endParaRPr lang="cs-CZ" sz="3600" b="1" dirty="0" smtClean="0">
              <a:solidFill>
                <a:srgbClr val="C00000"/>
              </a:solidFill>
            </a:endParaRPr>
          </a:p>
          <a:p>
            <a:pPr lvl="1">
              <a:spcBef>
                <a:spcPts val="600"/>
              </a:spcBef>
            </a:pPr>
            <a:r>
              <a:rPr lang="cs-CZ" sz="3200" dirty="0" smtClean="0"/>
              <a:t>snížení </a:t>
            </a:r>
            <a:r>
              <a:rPr lang="cs-CZ" sz="3200" dirty="0"/>
              <a:t>vládních nákupů zboží a služeb (G), </a:t>
            </a:r>
            <a:endParaRPr lang="cs-CZ" sz="3200" dirty="0" smtClean="0"/>
          </a:p>
          <a:p>
            <a:pPr lvl="1">
              <a:spcBef>
                <a:spcPts val="600"/>
              </a:spcBef>
            </a:pPr>
            <a:r>
              <a:rPr lang="cs-CZ" sz="3200" dirty="0" smtClean="0"/>
              <a:t>snížení </a:t>
            </a:r>
            <a:r>
              <a:rPr lang="cs-CZ" sz="3200" dirty="0"/>
              <a:t>transferových plateb (TR), </a:t>
            </a:r>
            <a:endParaRPr lang="cs-CZ" sz="3200" dirty="0" smtClean="0"/>
          </a:p>
          <a:p>
            <a:pPr lvl="1">
              <a:spcBef>
                <a:spcPts val="600"/>
              </a:spcBef>
            </a:pPr>
            <a:r>
              <a:rPr lang="cs-CZ" sz="3200" dirty="0" smtClean="0"/>
              <a:t>zvýšení </a:t>
            </a:r>
            <a:r>
              <a:rPr lang="cs-CZ" sz="3200" dirty="0"/>
              <a:t>autonomních daní (Ta), </a:t>
            </a:r>
            <a:endParaRPr lang="cs-CZ" sz="3200" dirty="0" smtClean="0"/>
          </a:p>
          <a:p>
            <a:pPr lvl="1">
              <a:spcBef>
                <a:spcPts val="600"/>
              </a:spcBef>
            </a:pPr>
            <a:r>
              <a:rPr lang="cs-CZ" sz="3200" dirty="0" smtClean="0"/>
              <a:t>zvýšení </a:t>
            </a:r>
            <a:r>
              <a:rPr lang="cs-CZ" sz="3200" dirty="0"/>
              <a:t>sazby důchodové daně (t).</a:t>
            </a:r>
            <a:endParaRPr lang="cs-CZ" dirty="0" smtClean="0">
              <a:solidFill>
                <a:schemeClr val="tx1"/>
              </a:solidFill>
            </a:endParaRPr>
          </a:p>
        </p:txBody>
      </p:sp>
    </p:spTree>
    <p:extLst>
      <p:ext uri="{BB962C8B-B14F-4D97-AF65-F5344CB8AC3E}">
        <p14:creationId xmlns:p14="http://schemas.microsoft.com/office/powerpoint/2010/main" val="14623041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Restriktivní fiskální politika</a:t>
            </a:r>
            <a:endParaRPr lang="cs-CZ" sz="4000" b="1" dirty="0">
              <a:solidFill>
                <a:srgbClr val="C00000"/>
              </a:solidFill>
            </a:endParaRP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a:bodyPr>
          <a:lstStyle/>
          <a:p>
            <a:pPr>
              <a:spcBef>
                <a:spcPts val="600"/>
              </a:spcBef>
            </a:pPr>
            <a:r>
              <a:rPr lang="cs-CZ" sz="3600" dirty="0"/>
              <a:t>Vlivy na polohu a sklon křivky IS jsou stejné jako u fiskální expanze. </a:t>
            </a:r>
            <a:endParaRPr lang="cs-CZ" sz="3600" dirty="0" smtClean="0"/>
          </a:p>
          <a:p>
            <a:pPr>
              <a:spcBef>
                <a:spcPts val="600"/>
              </a:spcBef>
            </a:pPr>
            <a:r>
              <a:rPr lang="cs-CZ" sz="3600" b="1" dirty="0" smtClean="0">
                <a:solidFill>
                  <a:srgbClr val="C00000"/>
                </a:solidFill>
              </a:rPr>
              <a:t>Posun </a:t>
            </a:r>
            <a:r>
              <a:rPr lang="cs-CZ" sz="3600" b="1" dirty="0">
                <a:solidFill>
                  <a:srgbClr val="C00000"/>
                </a:solidFill>
              </a:rPr>
              <a:t>křivky </a:t>
            </a:r>
            <a:r>
              <a:rPr lang="cs-CZ" sz="3600" dirty="0"/>
              <a:t>způsobuje </a:t>
            </a:r>
            <a:r>
              <a:rPr lang="cs-CZ" sz="3600" b="1" dirty="0"/>
              <a:t>snížení vládních výdajů, snížení transferových plateb a zvýšení autonomních daní</a:t>
            </a:r>
            <a:r>
              <a:rPr lang="cs-CZ" sz="3600" dirty="0"/>
              <a:t>. </a:t>
            </a:r>
            <a:endParaRPr lang="cs-CZ" sz="3600" dirty="0" smtClean="0"/>
          </a:p>
          <a:p>
            <a:pPr>
              <a:spcBef>
                <a:spcPts val="600"/>
              </a:spcBef>
            </a:pPr>
            <a:r>
              <a:rPr lang="cs-CZ" sz="3600" b="1" dirty="0" smtClean="0">
                <a:solidFill>
                  <a:srgbClr val="C00000"/>
                </a:solidFill>
              </a:rPr>
              <a:t>Změnu </a:t>
            </a:r>
            <a:r>
              <a:rPr lang="cs-CZ" sz="3600" b="1" dirty="0">
                <a:solidFill>
                  <a:srgbClr val="C00000"/>
                </a:solidFill>
              </a:rPr>
              <a:t>sklonu </a:t>
            </a:r>
            <a:r>
              <a:rPr lang="cs-CZ" sz="3600" dirty="0"/>
              <a:t>způsobuje </a:t>
            </a:r>
            <a:r>
              <a:rPr lang="cs-CZ" sz="3600" b="1" dirty="0"/>
              <a:t>zvýšení sazby důchodové daně</a:t>
            </a:r>
            <a:r>
              <a:rPr lang="cs-CZ" sz="3600" dirty="0"/>
              <a:t>. </a:t>
            </a:r>
            <a:endParaRPr lang="cs-CZ" dirty="0" smtClean="0">
              <a:solidFill>
                <a:schemeClr val="tx1"/>
              </a:solidFill>
            </a:endParaRPr>
          </a:p>
        </p:txBody>
      </p:sp>
    </p:spTree>
    <p:extLst>
      <p:ext uri="{BB962C8B-B14F-4D97-AF65-F5344CB8AC3E}">
        <p14:creationId xmlns:p14="http://schemas.microsoft.com/office/powerpoint/2010/main" val="2835410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altLang="cs-CZ" sz="3600" b="1" dirty="0">
                <a:solidFill>
                  <a:srgbClr val="C00000"/>
                </a:solidFill>
              </a:rPr>
              <a:t>Účinnost fiskální politiky </a:t>
            </a:r>
            <a:r>
              <a:rPr lang="cs-CZ" altLang="cs-CZ" sz="3600" b="1" dirty="0" smtClean="0">
                <a:solidFill>
                  <a:srgbClr val="C00000"/>
                </a:solidFill>
              </a:rPr>
              <a:t>- fiskální expanze</a:t>
            </a:r>
            <a:endParaRPr lang="cs-CZ" sz="3600" b="1" dirty="0">
              <a:solidFill>
                <a:srgbClr val="C00000"/>
              </a:solidFill>
            </a:endParaRPr>
          </a:p>
        </p:txBody>
      </p:sp>
      <p:sp>
        <p:nvSpPr>
          <p:cNvPr id="5" name="Line 3"/>
          <p:cNvSpPr>
            <a:spLocks noChangeShapeType="1"/>
          </p:cNvSpPr>
          <p:nvPr/>
        </p:nvSpPr>
        <p:spPr bwMode="auto">
          <a:xfrm>
            <a:off x="1293962" y="2159000"/>
            <a:ext cx="0" cy="3567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Line 4"/>
          <p:cNvSpPr>
            <a:spLocks noChangeShapeType="1"/>
          </p:cNvSpPr>
          <p:nvPr/>
        </p:nvSpPr>
        <p:spPr bwMode="auto">
          <a:xfrm flipV="1">
            <a:off x="1293962" y="5715000"/>
            <a:ext cx="5005238" cy="28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 Box 6"/>
          <p:cNvSpPr txBox="1">
            <a:spLocks noChangeArrowheads="1"/>
          </p:cNvSpPr>
          <p:nvPr/>
        </p:nvSpPr>
        <p:spPr bwMode="auto">
          <a:xfrm>
            <a:off x="997051" y="2028886"/>
            <a:ext cx="2969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a:ln>
                  <a:noFill/>
                </a:ln>
                <a:solidFill>
                  <a:srgbClr val="000000"/>
                </a:solidFill>
                <a:effectLst/>
                <a:uLnTx/>
                <a:uFillTx/>
                <a:latin typeface="Arial"/>
                <a:cs typeface="Arial"/>
                <a:sym typeface="Arial"/>
              </a:rPr>
              <a:t>i</a:t>
            </a:r>
          </a:p>
        </p:txBody>
      </p:sp>
      <p:sp>
        <p:nvSpPr>
          <p:cNvPr id="8" name="Text Box 5"/>
          <p:cNvSpPr txBox="1">
            <a:spLocks noChangeArrowheads="1"/>
          </p:cNvSpPr>
          <p:nvPr/>
        </p:nvSpPr>
        <p:spPr bwMode="auto">
          <a:xfrm>
            <a:off x="6107290" y="5765579"/>
            <a:ext cx="5941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a:ln>
                  <a:noFill/>
                </a:ln>
                <a:solidFill>
                  <a:srgbClr val="000000"/>
                </a:solidFill>
                <a:effectLst/>
                <a:uLnTx/>
                <a:uFillTx/>
                <a:latin typeface="Arial"/>
                <a:cs typeface="Arial"/>
                <a:sym typeface="Arial"/>
              </a:rPr>
              <a:t>Y</a:t>
            </a:r>
          </a:p>
        </p:txBody>
      </p:sp>
      <p:sp>
        <p:nvSpPr>
          <p:cNvPr id="9" name="Line 10"/>
          <p:cNvSpPr>
            <a:spLocks noChangeShapeType="1"/>
          </p:cNvSpPr>
          <p:nvPr/>
        </p:nvSpPr>
        <p:spPr bwMode="auto">
          <a:xfrm flipV="1">
            <a:off x="2123734" y="2803498"/>
            <a:ext cx="2375297" cy="2214563"/>
          </a:xfrm>
          <a:prstGeom prst="line">
            <a:avLst/>
          </a:prstGeom>
          <a:ln>
            <a:headEnd/>
            <a:tailEnd/>
          </a:ln>
          <a:extLst/>
        </p:spPr>
        <p:style>
          <a:lnRef idx="3">
            <a:schemeClr val="accent5"/>
          </a:lnRef>
          <a:fillRef idx="0">
            <a:schemeClr val="accent5"/>
          </a:fillRef>
          <a:effectRef idx="2">
            <a:schemeClr val="accent5"/>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 name="Line 19"/>
          <p:cNvSpPr>
            <a:spLocks noChangeShapeType="1"/>
          </p:cNvSpPr>
          <p:nvPr/>
        </p:nvSpPr>
        <p:spPr bwMode="auto">
          <a:xfrm>
            <a:off x="1332260" y="4232095"/>
            <a:ext cx="1566119"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Line 20"/>
          <p:cNvSpPr>
            <a:spLocks noChangeShapeType="1"/>
          </p:cNvSpPr>
          <p:nvPr/>
        </p:nvSpPr>
        <p:spPr bwMode="auto">
          <a:xfrm>
            <a:off x="2898379" y="4232095"/>
            <a:ext cx="0" cy="14573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 Box 7"/>
          <p:cNvSpPr txBox="1">
            <a:spLocks noChangeArrowheads="1"/>
          </p:cNvSpPr>
          <p:nvPr/>
        </p:nvSpPr>
        <p:spPr bwMode="auto">
          <a:xfrm>
            <a:off x="4449940" y="2624342"/>
            <a:ext cx="53935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350" b="1" i="0" u="none" strike="noStrike" kern="0" cap="none" spc="0" normalizeH="0" baseline="0" noProof="0" dirty="0">
                <a:ln>
                  <a:noFill/>
                </a:ln>
                <a:solidFill>
                  <a:srgbClr val="4BACC6"/>
                </a:solidFill>
                <a:effectLst/>
                <a:uLnTx/>
                <a:uFillTx/>
                <a:latin typeface="Arial"/>
                <a:cs typeface="Arial"/>
                <a:sym typeface="Arial"/>
              </a:rPr>
              <a:t>LM</a:t>
            </a:r>
          </a:p>
        </p:txBody>
      </p:sp>
      <p:sp>
        <p:nvSpPr>
          <p:cNvPr id="13" name="Text Box 15"/>
          <p:cNvSpPr txBox="1">
            <a:spLocks noChangeArrowheads="1"/>
          </p:cNvSpPr>
          <p:nvPr/>
        </p:nvSpPr>
        <p:spPr bwMode="auto">
          <a:xfrm>
            <a:off x="4514489" y="4891071"/>
            <a:ext cx="5393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FF0000"/>
                </a:solidFill>
                <a:effectLst/>
                <a:uLnTx/>
                <a:uFillTx/>
                <a:latin typeface="Arial"/>
                <a:cs typeface="Arial"/>
                <a:sym typeface="Arial"/>
              </a:rPr>
              <a:t>IS</a:t>
            </a:r>
            <a:r>
              <a:rPr kumimoji="0" lang="cs-CZ" altLang="cs-CZ" sz="1600" b="1" i="0" u="none" strike="noStrike" kern="0" cap="none" spc="0" normalizeH="0" baseline="-25000" noProof="0" dirty="0" smtClean="0">
                <a:ln>
                  <a:noFill/>
                </a:ln>
                <a:solidFill>
                  <a:srgbClr val="FF0000"/>
                </a:solidFill>
                <a:effectLst/>
                <a:uLnTx/>
                <a:uFillTx/>
                <a:latin typeface="Arial"/>
                <a:cs typeface="Arial"/>
                <a:sym typeface="Arial"/>
              </a:rPr>
              <a:t>0</a:t>
            </a:r>
            <a:endParaRPr kumimoji="0" lang="cs-CZ" altLang="cs-CZ" sz="1600" b="1" i="0" u="none" strike="noStrike" kern="0" cap="none" spc="0" normalizeH="0" baseline="0" noProof="0" dirty="0">
              <a:ln>
                <a:noFill/>
              </a:ln>
              <a:solidFill>
                <a:srgbClr val="FF0000"/>
              </a:solidFill>
              <a:effectLst/>
              <a:uLnTx/>
              <a:uFillTx/>
              <a:latin typeface="Arial"/>
              <a:cs typeface="Arial"/>
              <a:sym typeface="Arial"/>
            </a:endParaRPr>
          </a:p>
        </p:txBody>
      </p:sp>
      <p:sp>
        <p:nvSpPr>
          <p:cNvPr id="14" name="Line 18"/>
          <p:cNvSpPr>
            <a:spLocks noChangeShapeType="1"/>
          </p:cNvSpPr>
          <p:nvPr/>
        </p:nvSpPr>
        <p:spPr bwMode="auto">
          <a:xfrm>
            <a:off x="1431205" y="3413382"/>
            <a:ext cx="3186113" cy="183713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Text Box 9"/>
          <p:cNvSpPr txBox="1">
            <a:spLocks noChangeArrowheads="1"/>
          </p:cNvSpPr>
          <p:nvPr/>
        </p:nvSpPr>
        <p:spPr bwMode="auto">
          <a:xfrm>
            <a:off x="2765104" y="5701766"/>
            <a:ext cx="4500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000000"/>
                </a:solidFill>
                <a:effectLst/>
                <a:uLnTx/>
                <a:uFillTx/>
                <a:latin typeface="Arial"/>
                <a:cs typeface="Arial"/>
                <a:sym typeface="Arial"/>
              </a:rPr>
              <a:t>Y</a:t>
            </a:r>
            <a:r>
              <a:rPr kumimoji="0" lang="cs-CZ" altLang="cs-CZ" sz="1600" b="1" i="0" u="none" strike="noStrike" kern="0" cap="none" spc="0" normalizeH="0" baseline="-25000" noProof="0" dirty="0" smtClean="0">
                <a:ln>
                  <a:noFill/>
                </a:ln>
                <a:solidFill>
                  <a:srgbClr val="000000"/>
                </a:solidFill>
                <a:effectLst/>
                <a:uLnTx/>
                <a:uFillTx/>
                <a:latin typeface="Arial"/>
                <a:cs typeface="Arial"/>
                <a:sym typeface="Arial"/>
              </a:rPr>
              <a:t>0</a:t>
            </a:r>
            <a:endParaRPr kumimoji="0" lang="cs-CZ" altLang="cs-CZ"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16" name="Text Box 13"/>
          <p:cNvSpPr txBox="1">
            <a:spLocks noChangeArrowheads="1"/>
          </p:cNvSpPr>
          <p:nvPr/>
        </p:nvSpPr>
        <p:spPr bwMode="auto">
          <a:xfrm>
            <a:off x="981935" y="4039186"/>
            <a:ext cx="3786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000000"/>
                </a:solidFill>
                <a:effectLst/>
                <a:uLnTx/>
                <a:uFillTx/>
                <a:latin typeface="Arial"/>
                <a:cs typeface="Arial"/>
                <a:sym typeface="Arial"/>
              </a:rPr>
              <a:t>i</a:t>
            </a:r>
            <a:r>
              <a:rPr kumimoji="0" lang="cs-CZ" altLang="cs-CZ" sz="1600" b="1" i="0" u="none" strike="noStrike" kern="0" cap="none" spc="0" normalizeH="0" baseline="-25000" noProof="0" dirty="0" smtClean="0">
                <a:ln>
                  <a:noFill/>
                </a:ln>
                <a:solidFill>
                  <a:srgbClr val="000000"/>
                </a:solidFill>
                <a:effectLst/>
                <a:uLnTx/>
                <a:uFillTx/>
                <a:latin typeface="Arial"/>
                <a:cs typeface="Arial"/>
                <a:sym typeface="Arial"/>
              </a:rPr>
              <a:t>0</a:t>
            </a:r>
            <a:endParaRPr kumimoji="0" lang="cs-CZ" altLang="cs-CZ"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17" name="Text Box 26"/>
          <p:cNvSpPr txBox="1">
            <a:spLocks noChangeArrowheads="1"/>
          </p:cNvSpPr>
          <p:nvPr/>
        </p:nvSpPr>
        <p:spPr bwMode="auto">
          <a:xfrm>
            <a:off x="2754585" y="3832925"/>
            <a:ext cx="5393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000000"/>
                </a:solidFill>
                <a:effectLst/>
                <a:uLnTx/>
                <a:uFillTx/>
                <a:latin typeface="Arial"/>
                <a:cs typeface="Arial"/>
                <a:sym typeface="Arial"/>
              </a:rPr>
              <a:t>E</a:t>
            </a:r>
            <a:r>
              <a:rPr kumimoji="0" lang="cs-CZ" altLang="cs-CZ" sz="1600" b="1" i="0" u="none" strike="noStrike" kern="0" cap="none" spc="0" normalizeH="0" baseline="-25000" noProof="0" dirty="0" smtClean="0">
                <a:ln>
                  <a:noFill/>
                </a:ln>
                <a:solidFill>
                  <a:srgbClr val="000000"/>
                </a:solidFill>
                <a:effectLst/>
                <a:uLnTx/>
                <a:uFillTx/>
                <a:latin typeface="Arial"/>
                <a:cs typeface="Arial"/>
                <a:sym typeface="Arial"/>
              </a:rPr>
              <a:t>0</a:t>
            </a:r>
            <a:endParaRPr kumimoji="0" lang="cs-CZ" altLang="cs-CZ"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20" name="Line 14"/>
          <p:cNvSpPr>
            <a:spLocks noChangeShapeType="1"/>
          </p:cNvSpPr>
          <p:nvPr/>
        </p:nvSpPr>
        <p:spPr bwMode="auto">
          <a:xfrm>
            <a:off x="2155344" y="2901898"/>
            <a:ext cx="3186113" cy="183713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Text Box 25"/>
          <p:cNvSpPr txBox="1">
            <a:spLocks noChangeArrowheads="1"/>
          </p:cNvSpPr>
          <p:nvPr/>
        </p:nvSpPr>
        <p:spPr bwMode="auto">
          <a:xfrm>
            <a:off x="5210191" y="4373980"/>
            <a:ext cx="5393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FF0000"/>
                </a:solidFill>
                <a:effectLst/>
                <a:uLnTx/>
                <a:uFillTx/>
                <a:latin typeface="Arial"/>
                <a:cs typeface="Arial"/>
                <a:sym typeface="Arial"/>
              </a:rPr>
              <a:t>IS</a:t>
            </a:r>
            <a:r>
              <a:rPr kumimoji="0" lang="cs-CZ" altLang="cs-CZ" sz="1600" b="1" i="0" u="none" strike="noStrike" kern="0" cap="none" spc="0" normalizeH="0" baseline="-25000" noProof="0" dirty="0" smtClean="0">
                <a:ln>
                  <a:noFill/>
                </a:ln>
                <a:solidFill>
                  <a:srgbClr val="FF0000"/>
                </a:solidFill>
                <a:effectLst/>
                <a:uLnTx/>
                <a:uFillTx/>
                <a:latin typeface="Arial"/>
                <a:cs typeface="Arial"/>
                <a:sym typeface="Arial"/>
              </a:rPr>
              <a:t>1</a:t>
            </a:r>
            <a:endParaRPr kumimoji="0" lang="cs-CZ" altLang="cs-CZ" sz="1600" b="1" i="0" u="none" strike="noStrike" kern="0" cap="none" spc="0" normalizeH="0" baseline="0" noProof="0" dirty="0">
              <a:ln>
                <a:noFill/>
              </a:ln>
              <a:solidFill>
                <a:srgbClr val="FF0000"/>
              </a:solidFill>
              <a:effectLst/>
              <a:uLnTx/>
              <a:uFillTx/>
              <a:latin typeface="Arial"/>
              <a:cs typeface="Arial"/>
              <a:sym typeface="Arial"/>
            </a:endParaRPr>
          </a:p>
        </p:txBody>
      </p:sp>
      <p:sp>
        <p:nvSpPr>
          <p:cNvPr id="22" name="Line 39"/>
          <p:cNvSpPr>
            <a:spLocks noChangeShapeType="1"/>
          </p:cNvSpPr>
          <p:nvPr/>
        </p:nvSpPr>
        <p:spPr bwMode="auto">
          <a:xfrm>
            <a:off x="2865838" y="4250451"/>
            <a:ext cx="1512094"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Line 40"/>
          <p:cNvSpPr>
            <a:spLocks noChangeShapeType="1"/>
          </p:cNvSpPr>
          <p:nvPr/>
        </p:nvSpPr>
        <p:spPr bwMode="auto">
          <a:xfrm>
            <a:off x="4449940" y="4250451"/>
            <a:ext cx="0" cy="151209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Text Box 41"/>
          <p:cNvSpPr txBox="1">
            <a:spLocks noChangeArrowheads="1"/>
          </p:cNvSpPr>
          <p:nvPr/>
        </p:nvSpPr>
        <p:spPr bwMode="auto">
          <a:xfrm>
            <a:off x="4340586" y="3832925"/>
            <a:ext cx="5393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000000"/>
                </a:solidFill>
                <a:effectLst/>
                <a:uLnTx/>
                <a:uFillTx/>
                <a:latin typeface="Arial"/>
                <a:cs typeface="Arial"/>
                <a:sym typeface="Arial"/>
              </a:rPr>
              <a:t>E</a:t>
            </a:r>
            <a:r>
              <a:rPr kumimoji="0" lang="cs-CZ" altLang="cs-CZ" sz="1600" b="1" i="0" u="none" strike="noStrike" kern="0" cap="none" spc="0" normalizeH="0" baseline="-25000" noProof="0" dirty="0" smtClean="0">
                <a:ln>
                  <a:noFill/>
                </a:ln>
                <a:solidFill>
                  <a:srgbClr val="000000"/>
                </a:solidFill>
                <a:effectLst/>
                <a:uLnTx/>
                <a:uFillTx/>
                <a:latin typeface="Arial"/>
                <a:cs typeface="Arial"/>
                <a:sym typeface="Arial"/>
              </a:rPr>
              <a:t>2</a:t>
            </a:r>
            <a:endParaRPr kumimoji="0" lang="cs-CZ" altLang="cs-CZ"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25" name="Text Box 42"/>
          <p:cNvSpPr txBox="1">
            <a:spLocks noChangeArrowheads="1"/>
          </p:cNvSpPr>
          <p:nvPr/>
        </p:nvSpPr>
        <p:spPr bwMode="auto">
          <a:xfrm>
            <a:off x="4211169" y="5745306"/>
            <a:ext cx="4500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000000"/>
                </a:solidFill>
                <a:effectLst/>
                <a:uLnTx/>
                <a:uFillTx/>
                <a:latin typeface="Arial"/>
                <a:cs typeface="Arial"/>
                <a:sym typeface="Arial"/>
              </a:rPr>
              <a:t>Y</a:t>
            </a:r>
            <a:r>
              <a:rPr kumimoji="0" lang="cs-CZ" altLang="cs-CZ" sz="1600" b="1" i="0" u="none" strike="noStrike" kern="0" cap="none" spc="0" normalizeH="0" baseline="-25000" noProof="0" dirty="0" smtClean="0">
                <a:ln>
                  <a:noFill/>
                </a:ln>
                <a:solidFill>
                  <a:srgbClr val="000000"/>
                </a:solidFill>
                <a:effectLst/>
                <a:uLnTx/>
                <a:uFillTx/>
                <a:latin typeface="Arial"/>
                <a:cs typeface="Arial"/>
                <a:sym typeface="Arial"/>
              </a:rPr>
              <a:t>2</a:t>
            </a:r>
            <a:endParaRPr kumimoji="0" lang="cs-CZ" altLang="cs-CZ"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26" name="Line 36"/>
          <p:cNvSpPr>
            <a:spLocks noChangeShapeType="1"/>
          </p:cNvSpPr>
          <p:nvPr/>
        </p:nvSpPr>
        <p:spPr bwMode="auto">
          <a:xfrm flipV="1">
            <a:off x="3164522" y="5895966"/>
            <a:ext cx="1046647" cy="336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Text Box 16"/>
          <p:cNvSpPr txBox="1">
            <a:spLocks noChangeArrowheads="1"/>
          </p:cNvSpPr>
          <p:nvPr/>
        </p:nvSpPr>
        <p:spPr bwMode="auto">
          <a:xfrm>
            <a:off x="3582586" y="4386229"/>
            <a:ext cx="11830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el-GR" altLang="cs-CZ" sz="1600" b="1" i="0" u="none" strike="noStrike" kern="0" cap="none" spc="0" normalizeH="0" baseline="0" noProof="0" dirty="0" smtClean="0">
                <a:ln>
                  <a:noFill/>
                </a:ln>
                <a:solidFill>
                  <a:srgbClr val="9BBB59">
                    <a:lumMod val="50000"/>
                  </a:srgbClr>
                </a:solidFill>
                <a:effectLst/>
                <a:uLnTx/>
                <a:uFillTx/>
                <a:latin typeface="Arial"/>
                <a:cs typeface="Arial"/>
                <a:sym typeface="Arial"/>
              </a:rPr>
              <a:t>α</a:t>
            </a:r>
            <a:r>
              <a:rPr kumimoji="0" lang="cs-CZ" altLang="cs-CZ" sz="1600" b="1" i="0" u="none" strike="noStrike" kern="0" cap="none" spc="0" normalizeH="0" baseline="-25000" noProof="0" dirty="0">
                <a:ln>
                  <a:noFill/>
                </a:ln>
                <a:solidFill>
                  <a:srgbClr val="9BBB59">
                    <a:lumMod val="50000"/>
                  </a:srgbClr>
                </a:solidFill>
                <a:effectLst/>
                <a:uLnTx/>
                <a:uFillTx/>
                <a:latin typeface="Arial"/>
                <a:cs typeface="Arial"/>
                <a:sym typeface="Arial"/>
              </a:rPr>
              <a:t>G</a:t>
            </a:r>
            <a:r>
              <a:rPr kumimoji="0" lang="el-GR" altLang="cs-CZ" sz="1600" b="1" i="0" u="none" strike="noStrike" kern="0" cap="none" spc="0" normalizeH="0" baseline="0" noProof="0" dirty="0" smtClean="0">
                <a:ln>
                  <a:noFill/>
                </a:ln>
                <a:solidFill>
                  <a:srgbClr val="9BBB59">
                    <a:lumMod val="50000"/>
                  </a:srgbClr>
                </a:solidFill>
                <a:effectLst/>
                <a:uLnTx/>
                <a:uFillTx/>
                <a:latin typeface="Arial"/>
                <a:cs typeface="Arial"/>
                <a:sym typeface="Arial"/>
              </a:rPr>
              <a:t>Δ</a:t>
            </a:r>
            <a:r>
              <a:rPr kumimoji="0" lang="cs-CZ" altLang="cs-CZ" sz="1600" b="1" i="0" u="none" strike="noStrike" kern="0" cap="none" spc="0" normalizeH="0" baseline="0" noProof="0" dirty="0" smtClean="0">
                <a:ln>
                  <a:noFill/>
                </a:ln>
                <a:solidFill>
                  <a:srgbClr val="9BBB59">
                    <a:lumMod val="50000"/>
                  </a:srgbClr>
                </a:solidFill>
                <a:effectLst/>
                <a:uLnTx/>
                <a:uFillTx/>
                <a:latin typeface="Arial"/>
                <a:cs typeface="Arial"/>
                <a:sym typeface="Arial"/>
              </a:rPr>
              <a:t>A</a:t>
            </a:r>
            <a:endParaRPr kumimoji="0" lang="cs-CZ" altLang="cs-CZ" sz="1600" b="1" i="0" u="none" strike="noStrike" kern="0" cap="none" spc="0" normalizeH="0" baseline="0" noProof="0" dirty="0">
              <a:ln>
                <a:noFill/>
              </a:ln>
              <a:solidFill>
                <a:srgbClr val="9BBB59">
                  <a:lumMod val="50000"/>
                </a:srgbClr>
              </a:solidFill>
              <a:effectLst/>
              <a:uLnTx/>
              <a:uFillTx/>
              <a:latin typeface="Arial"/>
              <a:cs typeface="Arial"/>
              <a:sym typeface="Arial"/>
            </a:endParaRPr>
          </a:p>
        </p:txBody>
      </p:sp>
      <p:sp>
        <p:nvSpPr>
          <p:cNvPr id="28" name="Line 32"/>
          <p:cNvSpPr>
            <a:spLocks noChangeShapeType="1"/>
          </p:cNvSpPr>
          <p:nvPr/>
        </p:nvSpPr>
        <p:spPr bwMode="auto">
          <a:xfrm>
            <a:off x="3276401" y="4331949"/>
            <a:ext cx="1026299" cy="0"/>
          </a:xfrm>
          <a:prstGeom prst="line">
            <a:avLst/>
          </a:prstGeom>
          <a:ln>
            <a:headEnd/>
            <a:tailEnd type="triangle" w="med" len="med"/>
          </a:ln>
          <a:extLst/>
        </p:spPr>
        <p:style>
          <a:lnRef idx="3">
            <a:schemeClr val="accent3"/>
          </a:lnRef>
          <a:fillRef idx="0">
            <a:schemeClr val="accent3"/>
          </a:fillRef>
          <a:effectRef idx="2">
            <a:schemeClr val="accent3"/>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9" name="Line 11"/>
          <p:cNvSpPr>
            <a:spLocks noChangeShapeType="1"/>
          </p:cNvSpPr>
          <p:nvPr/>
        </p:nvSpPr>
        <p:spPr bwMode="auto">
          <a:xfrm>
            <a:off x="3624495" y="3673524"/>
            <a:ext cx="0" cy="20526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Text Box 21"/>
          <p:cNvSpPr txBox="1">
            <a:spLocks noChangeArrowheads="1"/>
          </p:cNvSpPr>
          <p:nvPr/>
        </p:nvSpPr>
        <p:spPr bwMode="auto">
          <a:xfrm>
            <a:off x="3357558" y="5907016"/>
            <a:ext cx="4500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000000"/>
                </a:solidFill>
                <a:effectLst/>
                <a:uLnTx/>
                <a:uFillTx/>
                <a:latin typeface="Arial"/>
                <a:cs typeface="Arial"/>
                <a:sym typeface="Arial"/>
              </a:rPr>
              <a:t>Y</a:t>
            </a:r>
            <a:r>
              <a:rPr kumimoji="0" lang="cs-CZ" altLang="cs-CZ" sz="1600" b="1" i="0" u="none" strike="noStrike" kern="0" cap="none" spc="0" normalizeH="0" baseline="-25000" noProof="0" dirty="0" smtClean="0">
                <a:ln>
                  <a:noFill/>
                </a:ln>
                <a:solidFill>
                  <a:srgbClr val="000000"/>
                </a:solidFill>
                <a:effectLst/>
                <a:uLnTx/>
                <a:uFillTx/>
                <a:latin typeface="Arial"/>
                <a:cs typeface="Arial"/>
                <a:sym typeface="Arial"/>
              </a:rPr>
              <a:t>1</a:t>
            </a:r>
            <a:endParaRPr kumimoji="0" lang="cs-CZ" altLang="cs-CZ"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31" name="Text Box 22"/>
          <p:cNvSpPr txBox="1">
            <a:spLocks noChangeArrowheads="1"/>
          </p:cNvSpPr>
          <p:nvPr/>
        </p:nvSpPr>
        <p:spPr bwMode="auto">
          <a:xfrm>
            <a:off x="2951829" y="4950367"/>
            <a:ext cx="6361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8064A2"/>
                </a:solidFill>
                <a:effectLst/>
                <a:uLnTx/>
                <a:uFillTx/>
                <a:latin typeface="Arial"/>
                <a:cs typeface="Arial"/>
                <a:sym typeface="Arial"/>
              </a:rPr>
              <a:t>γ</a:t>
            </a:r>
            <a:r>
              <a:rPr kumimoji="0" lang="el-GR" altLang="cs-CZ" sz="1600" b="1" i="0" u="none" strike="noStrike" kern="0" cap="none" spc="0" normalizeH="0" baseline="0" noProof="0" dirty="0" smtClean="0">
                <a:ln>
                  <a:noFill/>
                </a:ln>
                <a:solidFill>
                  <a:srgbClr val="8064A2"/>
                </a:solidFill>
                <a:effectLst/>
                <a:uLnTx/>
                <a:uFillTx/>
                <a:latin typeface="Arial"/>
                <a:cs typeface="Arial"/>
                <a:sym typeface="Arial"/>
              </a:rPr>
              <a:t>Δ</a:t>
            </a:r>
            <a:r>
              <a:rPr kumimoji="0" lang="cs-CZ" altLang="cs-CZ" sz="1600" b="1" i="0" u="none" strike="noStrike" kern="0" cap="none" spc="0" normalizeH="0" baseline="0" noProof="0" dirty="0">
                <a:ln>
                  <a:noFill/>
                </a:ln>
                <a:solidFill>
                  <a:srgbClr val="8064A2"/>
                </a:solidFill>
                <a:effectLst/>
                <a:uLnTx/>
                <a:uFillTx/>
                <a:latin typeface="Arial"/>
                <a:cs typeface="Arial"/>
                <a:sym typeface="Arial"/>
              </a:rPr>
              <a:t>A</a:t>
            </a:r>
          </a:p>
        </p:txBody>
      </p:sp>
      <p:sp>
        <p:nvSpPr>
          <p:cNvPr id="32" name="Line 34"/>
          <p:cNvSpPr>
            <a:spLocks noChangeShapeType="1"/>
          </p:cNvSpPr>
          <p:nvPr/>
        </p:nvSpPr>
        <p:spPr bwMode="auto">
          <a:xfrm>
            <a:off x="3010448" y="5369835"/>
            <a:ext cx="432197" cy="0"/>
          </a:xfrm>
          <a:prstGeom prst="line">
            <a:avLst/>
          </a:prstGeom>
          <a:ln>
            <a:headEnd/>
            <a:tailEnd type="triangle" w="med" len="med"/>
          </a:ln>
          <a:extLst/>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1F497D"/>
              </a:solidFill>
              <a:effectLst/>
              <a:uLnTx/>
              <a:uFillTx/>
              <a:latin typeface="Arial"/>
              <a:ea typeface="+mn-ea"/>
              <a:cs typeface="+mn-cs"/>
              <a:sym typeface="Arial"/>
            </a:endParaRPr>
          </a:p>
        </p:txBody>
      </p:sp>
      <p:sp>
        <p:nvSpPr>
          <p:cNvPr id="33" name="Line 43"/>
          <p:cNvSpPr>
            <a:spLocks noChangeShapeType="1"/>
          </p:cNvSpPr>
          <p:nvPr/>
        </p:nvSpPr>
        <p:spPr bwMode="auto">
          <a:xfrm flipH="1">
            <a:off x="3675463" y="6035086"/>
            <a:ext cx="702469"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34" name="Line 12"/>
          <p:cNvSpPr>
            <a:spLocks noChangeShapeType="1"/>
          </p:cNvSpPr>
          <p:nvPr/>
        </p:nvSpPr>
        <p:spPr bwMode="auto">
          <a:xfrm>
            <a:off x="1360554" y="3637830"/>
            <a:ext cx="2262122"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Text Box 16"/>
          <p:cNvSpPr txBox="1">
            <a:spLocks noChangeArrowheads="1"/>
          </p:cNvSpPr>
          <p:nvPr/>
        </p:nvSpPr>
        <p:spPr bwMode="auto">
          <a:xfrm>
            <a:off x="3342385" y="3236351"/>
            <a:ext cx="5589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000000"/>
                </a:solidFill>
                <a:effectLst/>
                <a:uLnTx/>
                <a:uFillTx/>
                <a:latin typeface="Arial"/>
                <a:cs typeface="Arial"/>
                <a:sym typeface="Arial"/>
              </a:rPr>
              <a:t>E</a:t>
            </a:r>
            <a:r>
              <a:rPr kumimoji="0" lang="cs-CZ" altLang="cs-CZ" sz="1600" b="1" i="0" u="none" strike="noStrike" kern="0" cap="none" spc="0" normalizeH="0" baseline="-25000" noProof="0" dirty="0" smtClean="0">
                <a:ln>
                  <a:noFill/>
                </a:ln>
                <a:solidFill>
                  <a:srgbClr val="000000"/>
                </a:solidFill>
                <a:effectLst/>
                <a:uLnTx/>
                <a:uFillTx/>
                <a:latin typeface="Arial"/>
                <a:cs typeface="Arial"/>
                <a:sym typeface="Arial"/>
              </a:rPr>
              <a:t>1</a:t>
            </a:r>
            <a:endParaRPr kumimoji="0" lang="cs-CZ" altLang="cs-CZ"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36" name="Line 37"/>
          <p:cNvSpPr>
            <a:spLocks noChangeShapeType="1"/>
          </p:cNvSpPr>
          <p:nvPr/>
        </p:nvSpPr>
        <p:spPr bwMode="auto">
          <a:xfrm flipV="1">
            <a:off x="1145506" y="3715336"/>
            <a:ext cx="0" cy="3238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37" name="Text Box 13"/>
          <p:cNvSpPr txBox="1">
            <a:spLocks noChangeArrowheads="1"/>
          </p:cNvSpPr>
          <p:nvPr/>
        </p:nvSpPr>
        <p:spPr bwMode="auto">
          <a:xfrm>
            <a:off x="946954" y="3238933"/>
            <a:ext cx="3786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000000"/>
                </a:solidFill>
                <a:effectLst/>
                <a:uLnTx/>
                <a:uFillTx/>
                <a:latin typeface="Arial"/>
                <a:cs typeface="Arial"/>
                <a:sym typeface="Arial"/>
              </a:rPr>
              <a:t>i</a:t>
            </a:r>
            <a:r>
              <a:rPr kumimoji="0" lang="cs-CZ" altLang="cs-CZ" sz="1600" b="1" i="0" u="none" strike="noStrike" kern="0" cap="none" spc="0" normalizeH="0" baseline="-25000" noProof="0" dirty="0" smtClean="0">
                <a:ln>
                  <a:noFill/>
                </a:ln>
                <a:solidFill>
                  <a:srgbClr val="000000"/>
                </a:solidFill>
                <a:effectLst/>
                <a:uLnTx/>
                <a:uFillTx/>
                <a:latin typeface="Arial"/>
                <a:cs typeface="Arial"/>
                <a:sym typeface="Arial"/>
              </a:rPr>
              <a:t>1</a:t>
            </a:r>
            <a:endParaRPr kumimoji="0" lang="cs-CZ" altLang="cs-CZ"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38" name="Line 44"/>
          <p:cNvSpPr>
            <a:spLocks noChangeShapeType="1"/>
          </p:cNvSpPr>
          <p:nvPr/>
        </p:nvSpPr>
        <p:spPr bwMode="auto">
          <a:xfrm>
            <a:off x="3669396" y="5351772"/>
            <a:ext cx="594345" cy="0"/>
          </a:xfrm>
          <a:prstGeom prst="line">
            <a:avLst/>
          </a:prstGeom>
          <a:noFill/>
          <a:ln w="38100">
            <a:solidFill>
              <a:srgbClr val="FF99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cs-CZ" sz="135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AutoShape 45"/>
          <p:cNvSpPr>
            <a:spLocks noChangeArrowheads="1"/>
          </p:cNvSpPr>
          <p:nvPr/>
        </p:nvSpPr>
        <p:spPr bwMode="auto">
          <a:xfrm>
            <a:off x="5486410" y="4949902"/>
            <a:ext cx="1625579" cy="636776"/>
          </a:xfrm>
          <a:prstGeom prst="wedgeRectCallout">
            <a:avLst>
              <a:gd name="adj1" fmla="val -134685"/>
              <a:gd name="adj2" fmla="val 1234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altLang="cs-CZ" sz="1600" b="1" i="0" u="none" strike="noStrike" kern="0" cap="none" spc="0" normalizeH="0" baseline="0" noProof="0" dirty="0" smtClean="0">
                <a:ln>
                  <a:noFill/>
                </a:ln>
                <a:solidFill>
                  <a:srgbClr val="FFC000"/>
                </a:solidFill>
                <a:effectLst/>
                <a:uLnTx/>
                <a:uFillTx/>
                <a:latin typeface="Arial"/>
                <a:cs typeface="Arial"/>
                <a:sym typeface="Arial"/>
              </a:rPr>
              <a:t>Vytěsňovací efekt</a:t>
            </a:r>
            <a:endParaRPr kumimoji="0" lang="cs-CZ" altLang="cs-CZ" sz="1600" b="1" i="0" u="none" strike="noStrike" kern="0" cap="none" spc="0" normalizeH="0" baseline="0" noProof="0" dirty="0">
              <a:ln>
                <a:noFill/>
              </a:ln>
              <a:solidFill>
                <a:srgbClr val="FFC000"/>
              </a:solidFill>
              <a:effectLst/>
              <a:uLnTx/>
              <a:uFillTx/>
              <a:latin typeface="Arial"/>
              <a:cs typeface="Arial"/>
              <a:sym typeface="Arial"/>
            </a:endParaRPr>
          </a:p>
        </p:txBody>
      </p:sp>
      <p:sp>
        <p:nvSpPr>
          <p:cNvPr id="3" name="Obdélník 2"/>
          <p:cNvSpPr/>
          <p:nvPr/>
        </p:nvSpPr>
        <p:spPr>
          <a:xfrm>
            <a:off x="5712879" y="3475456"/>
            <a:ext cx="3335737"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270510" algn="l"/>
              </a:tabLst>
              <a:defRPr/>
            </a:pPr>
            <a:r>
              <a:rPr kumimoji="0" lang="cs-CZ" sz="1400" b="1" i="0" u="none" strike="noStrike" kern="0" cap="none" spc="0" normalizeH="0" baseline="0" noProof="0" dirty="0">
                <a:ln>
                  <a:noFill/>
                </a:ln>
                <a:solidFill>
                  <a:srgbClr val="000000"/>
                </a:solidFill>
                <a:effectLst/>
                <a:uLnTx/>
                <a:uFillTx/>
                <a:latin typeface="Arial"/>
                <a:cs typeface="Arial"/>
                <a:sym typeface="Arial"/>
              </a:rPr>
              <a:t>Vytěsňovací efekt:</a:t>
            </a:r>
            <a:r>
              <a:rPr kumimoji="0" lang="cs-CZ" sz="1400" b="0" i="0" u="none" strike="noStrike" kern="0" cap="none" spc="0" normalizeH="0" baseline="0" noProof="0" dirty="0">
                <a:ln>
                  <a:noFill/>
                </a:ln>
                <a:solidFill>
                  <a:srgbClr val="000000"/>
                </a:solidFill>
                <a:effectLst/>
                <a:uLnTx/>
                <a:uFillTx/>
                <a:latin typeface="Arial"/>
                <a:cs typeface="Arial"/>
                <a:sym typeface="Arial"/>
              </a:rPr>
              <a:t> podstata je, když se cena zvyšuje, produkt se zvýší, poptávka se zvýší a zvýší se úroková míra a to vede k poklesu investic a to se projeví do produktu. Méně se investuje do strojů a méně se vyrobí. </a:t>
            </a:r>
          </a:p>
        </p:txBody>
      </p:sp>
      <p:sp>
        <p:nvSpPr>
          <p:cNvPr id="41" name="Text Box 27"/>
          <p:cNvSpPr txBox="1">
            <a:spLocks noChangeArrowheads="1"/>
          </p:cNvSpPr>
          <p:nvPr/>
        </p:nvSpPr>
        <p:spPr bwMode="auto">
          <a:xfrm>
            <a:off x="771719" y="6174795"/>
            <a:ext cx="5171677" cy="5232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sz="1400" b="1" i="0" u="none" strike="noStrike" kern="0" cap="none" spc="0" normalizeH="0" baseline="0" noProof="0" dirty="0">
                <a:ln>
                  <a:noFill/>
                </a:ln>
                <a:solidFill>
                  <a:srgbClr val="000000"/>
                </a:solidFill>
                <a:effectLst/>
                <a:uLnTx/>
                <a:uFillTx/>
                <a:latin typeface="Arial"/>
                <a:cs typeface="Arial"/>
                <a:sym typeface="Arial"/>
              </a:rPr>
              <a:t>↑G → ↑AD → ↑</a:t>
            </a:r>
            <a:r>
              <a:rPr kumimoji="0" lang="cs-CZ" sz="1400" b="1" i="0" u="none" strike="noStrike" kern="0" cap="none" spc="0" normalizeH="0" baseline="0" noProof="0" dirty="0" smtClean="0">
                <a:ln>
                  <a:noFill/>
                </a:ln>
                <a:solidFill>
                  <a:srgbClr val="000000"/>
                </a:solidFill>
                <a:effectLst/>
                <a:uLnTx/>
                <a:uFillTx/>
                <a:latin typeface="Arial"/>
                <a:cs typeface="Arial"/>
                <a:sym typeface="Arial"/>
              </a:rPr>
              <a:t>Y(Y</a:t>
            </a:r>
            <a:r>
              <a:rPr kumimoji="0" lang="cs-CZ" sz="1400" b="1" i="0" u="none" strike="noStrike" kern="0" cap="none" spc="0" normalizeH="0" baseline="-25000" noProof="0" dirty="0" smtClean="0">
                <a:ln>
                  <a:noFill/>
                </a:ln>
                <a:solidFill>
                  <a:srgbClr val="000000"/>
                </a:solidFill>
                <a:effectLst/>
                <a:uLnTx/>
                <a:uFillTx/>
                <a:latin typeface="Arial"/>
                <a:cs typeface="Arial"/>
                <a:sym typeface="Arial"/>
              </a:rPr>
              <a:t>2</a:t>
            </a:r>
            <a:r>
              <a:rPr kumimoji="0" lang="cs-CZ" sz="1400" b="1" i="0" u="none" strike="noStrike" kern="0" cap="none" spc="0" normalizeH="0" baseline="0" noProof="0" dirty="0" smtClean="0">
                <a:ln>
                  <a:noFill/>
                </a:ln>
                <a:solidFill>
                  <a:srgbClr val="000000"/>
                </a:solidFill>
                <a:effectLst/>
                <a:uLnTx/>
                <a:uFillTx/>
                <a:latin typeface="Arial"/>
                <a:cs typeface="Arial"/>
                <a:sym typeface="Arial"/>
              </a:rPr>
              <a:t>) </a:t>
            </a:r>
            <a:r>
              <a:rPr kumimoji="0" lang="cs-CZ" sz="1400" b="1" i="0" u="none" strike="noStrike" kern="0" cap="none" spc="0" normalizeH="0" baseline="0" noProof="0" dirty="0">
                <a:ln>
                  <a:noFill/>
                </a:ln>
                <a:solidFill>
                  <a:srgbClr val="000000"/>
                </a:solidFill>
                <a:effectLst/>
                <a:uLnTx/>
                <a:uFillTx/>
                <a:latin typeface="Arial"/>
                <a:cs typeface="Arial"/>
                <a:sym typeface="Arial"/>
              </a:rPr>
              <a:t>→ ↑D po </a:t>
            </a:r>
            <a:r>
              <a:rPr kumimoji="0" lang="cs-CZ" sz="1400" b="1" i="0" u="none" strike="noStrike" kern="0" cap="none" spc="0" normalizeH="0" baseline="0" noProof="0" dirty="0" smtClean="0">
                <a:ln>
                  <a:noFill/>
                </a:ln>
                <a:solidFill>
                  <a:srgbClr val="000000"/>
                </a:solidFill>
                <a:effectLst/>
                <a:uLnTx/>
                <a:uFillTx/>
                <a:latin typeface="Arial"/>
                <a:cs typeface="Arial"/>
                <a:sym typeface="Arial"/>
              </a:rPr>
              <a:t>RPZ (reálné peněžní zůstatky) </a:t>
            </a:r>
            <a:r>
              <a:rPr kumimoji="0" lang="cs-CZ" sz="1400" b="1" i="0" u="none" strike="noStrike" kern="0" cap="none" spc="0" normalizeH="0" baseline="0" noProof="0" dirty="0">
                <a:ln>
                  <a:noFill/>
                </a:ln>
                <a:solidFill>
                  <a:srgbClr val="000000"/>
                </a:solidFill>
                <a:effectLst/>
                <a:uLnTx/>
                <a:uFillTx/>
                <a:latin typeface="Arial"/>
                <a:cs typeface="Arial"/>
                <a:sym typeface="Arial"/>
              </a:rPr>
              <a:t>→ ↑i → ↓I → ↓ </a:t>
            </a:r>
            <a:r>
              <a:rPr kumimoji="0" lang="cs-CZ" sz="1400" b="1" i="0" u="none" strike="noStrike" kern="0" cap="none" spc="0" normalizeH="0" baseline="0" noProof="0" dirty="0" smtClean="0">
                <a:ln>
                  <a:noFill/>
                </a:ln>
                <a:solidFill>
                  <a:srgbClr val="000000"/>
                </a:solidFill>
                <a:effectLst/>
                <a:uLnTx/>
                <a:uFillTx/>
                <a:latin typeface="Arial"/>
                <a:cs typeface="Arial"/>
                <a:sym typeface="Arial"/>
              </a:rPr>
              <a:t>AD </a:t>
            </a:r>
            <a:r>
              <a:rPr kumimoji="0" lang="cs-CZ" sz="1400" b="1" i="0" u="none" strike="noStrike" kern="0" cap="none" spc="0" normalizeH="0" baseline="0" noProof="0" dirty="0">
                <a:ln>
                  <a:noFill/>
                </a:ln>
                <a:solidFill>
                  <a:srgbClr val="000000"/>
                </a:solidFill>
                <a:effectLst/>
                <a:uLnTx/>
                <a:uFillTx/>
                <a:latin typeface="Arial"/>
                <a:cs typeface="Arial"/>
                <a:sym typeface="Arial"/>
              </a:rPr>
              <a:t>↓ → </a:t>
            </a:r>
            <a:r>
              <a:rPr kumimoji="0" lang="cs-CZ" sz="1400" b="1" i="0" u="none" strike="noStrike" kern="0" cap="none" spc="0" normalizeH="0" baseline="0" noProof="0" dirty="0" smtClean="0">
                <a:ln>
                  <a:noFill/>
                </a:ln>
                <a:solidFill>
                  <a:srgbClr val="000000"/>
                </a:solidFill>
                <a:effectLst/>
                <a:uLnTx/>
                <a:uFillTx/>
                <a:latin typeface="Arial"/>
                <a:cs typeface="Arial"/>
                <a:sym typeface="Arial"/>
              </a:rPr>
              <a:t>↓Y(Y</a:t>
            </a:r>
            <a:r>
              <a:rPr kumimoji="0" lang="cs-CZ" sz="1400" b="1" i="0" u="none" strike="noStrike" kern="0" cap="none" spc="0" normalizeH="0" baseline="-25000" noProof="0" dirty="0" smtClean="0">
                <a:ln>
                  <a:noFill/>
                </a:ln>
                <a:solidFill>
                  <a:srgbClr val="000000"/>
                </a:solidFill>
                <a:effectLst/>
                <a:uLnTx/>
                <a:uFillTx/>
                <a:latin typeface="Arial"/>
                <a:cs typeface="Arial"/>
                <a:sym typeface="Arial"/>
              </a:rPr>
              <a:t>1</a:t>
            </a:r>
            <a:r>
              <a:rPr kumimoji="0" lang="cs-CZ" sz="1400" b="1" i="0" u="none" strike="noStrike" kern="0" cap="none" spc="0" normalizeH="0" baseline="0" noProof="0" dirty="0" smtClean="0">
                <a:ln>
                  <a:noFill/>
                </a:ln>
                <a:solidFill>
                  <a:srgbClr val="000000"/>
                </a:solidFill>
                <a:effectLst/>
                <a:uLnTx/>
                <a:uFillTx/>
                <a:latin typeface="Arial"/>
                <a:cs typeface="Arial"/>
                <a:sym typeface="Arial"/>
              </a:rPr>
              <a:t>) = vytěsňovací efekt</a:t>
            </a:r>
            <a:endParaRPr kumimoji="0" lang="cs-CZ" altLang="cs-CZ"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4" name="Obdélník 3"/>
          <p:cNvSpPr/>
          <p:nvPr/>
        </p:nvSpPr>
        <p:spPr>
          <a:xfrm>
            <a:off x="1510986" y="1476773"/>
            <a:ext cx="3031599" cy="369332"/>
          </a:xfrm>
          <a:prstGeom prst="rect">
            <a:avLst/>
          </a:prstGeom>
        </p:spPr>
        <p:txBody>
          <a:bodyPr wrap="non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cs-CZ" altLang="cs-CZ" sz="1800" b="1" i="0" u="none" strike="noStrike" kern="0" cap="none" spc="0" normalizeH="0" baseline="0" noProof="0" dirty="0">
                <a:ln>
                  <a:noFill/>
                </a:ln>
                <a:solidFill>
                  <a:srgbClr val="000000"/>
                </a:solidFill>
                <a:effectLst/>
                <a:uLnTx/>
                <a:uFillTx/>
                <a:latin typeface="Arial"/>
                <a:cs typeface="Arial"/>
                <a:sym typeface="Arial"/>
              </a:rPr>
              <a:t>Zvýšení G, TR či snížení T</a:t>
            </a:r>
          </a:p>
        </p:txBody>
      </p:sp>
    </p:spTree>
    <p:extLst>
      <p:ext uri="{BB962C8B-B14F-4D97-AF65-F5344CB8AC3E}">
        <p14:creationId xmlns:p14="http://schemas.microsoft.com/office/powerpoint/2010/main" val="32479719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additive="base">
                                        <p:cTn id="93" dur="500" fill="hold"/>
                                        <p:tgtEl>
                                          <p:spTgt spid="27"/>
                                        </p:tgtEl>
                                        <p:attrNameLst>
                                          <p:attrName>ppt_x</p:attrName>
                                        </p:attrNameLst>
                                      </p:cBhvr>
                                      <p:tavLst>
                                        <p:tav tm="0">
                                          <p:val>
                                            <p:strVal val="#ppt_x"/>
                                          </p:val>
                                        </p:tav>
                                        <p:tav tm="100000">
                                          <p:val>
                                            <p:strVal val="#ppt_x"/>
                                          </p:val>
                                        </p:tav>
                                      </p:tavLst>
                                    </p:anim>
                                    <p:anim calcmode="lin" valueType="num">
                                      <p:cBhvr additive="base">
                                        <p:cTn id="9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500" fill="hold"/>
                                        <p:tgtEl>
                                          <p:spTgt spid="29"/>
                                        </p:tgtEl>
                                        <p:attrNameLst>
                                          <p:attrName>ppt_x</p:attrName>
                                        </p:attrNameLst>
                                      </p:cBhvr>
                                      <p:tavLst>
                                        <p:tav tm="0">
                                          <p:val>
                                            <p:strVal val="#ppt_x"/>
                                          </p:val>
                                        </p:tav>
                                        <p:tav tm="100000">
                                          <p:val>
                                            <p:strVal val="#ppt_x"/>
                                          </p:val>
                                        </p:tav>
                                      </p:tavLst>
                                    </p:anim>
                                    <p:anim calcmode="lin" valueType="num">
                                      <p:cBhvr additive="base">
                                        <p:cTn id="116" dur="500" fill="hold"/>
                                        <p:tgtEl>
                                          <p:spTgt spid="29"/>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500" fill="hold"/>
                                        <p:tgtEl>
                                          <p:spTgt spid="35"/>
                                        </p:tgtEl>
                                        <p:attrNameLst>
                                          <p:attrName>ppt_x</p:attrName>
                                        </p:attrNameLst>
                                      </p:cBhvr>
                                      <p:tavLst>
                                        <p:tav tm="0">
                                          <p:val>
                                            <p:strVal val="#ppt_x"/>
                                          </p:val>
                                        </p:tav>
                                        <p:tav tm="100000">
                                          <p:val>
                                            <p:strVal val="#ppt_x"/>
                                          </p:val>
                                        </p:tav>
                                      </p:tavLst>
                                    </p:anim>
                                    <p:anim calcmode="lin" valueType="num">
                                      <p:cBhvr additive="base">
                                        <p:cTn id="120" dur="500" fill="hold"/>
                                        <p:tgtEl>
                                          <p:spTgt spid="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1000" fill="hold"/>
                                        <p:tgtEl>
                                          <p:spTgt spid="32"/>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1000"/>
                                        <p:tgtEl>
                                          <p:spTgt spid="31"/>
                                        </p:tgtEl>
                                      </p:cBhvr>
                                    </p:animEffect>
                                    <p:anim calcmode="lin" valueType="num">
                                      <p:cBhvr>
                                        <p:cTn id="140" dur="1000" fill="hold"/>
                                        <p:tgtEl>
                                          <p:spTgt spid="31"/>
                                        </p:tgtEl>
                                        <p:attrNameLst>
                                          <p:attrName>ppt_x</p:attrName>
                                        </p:attrNameLst>
                                      </p:cBhvr>
                                      <p:tavLst>
                                        <p:tav tm="0">
                                          <p:val>
                                            <p:strVal val="#ppt_x"/>
                                          </p:val>
                                        </p:tav>
                                        <p:tav tm="100000">
                                          <p:val>
                                            <p:strVal val="#ppt_x"/>
                                          </p:val>
                                        </p:tav>
                                      </p:tavLst>
                                    </p:anim>
                                    <p:anim calcmode="lin" valueType="num">
                                      <p:cBhvr>
                                        <p:cTn id="1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36"/>
                                        </p:tgtEl>
                                        <p:attrNameLst>
                                          <p:attrName>style.visibility</p:attrName>
                                        </p:attrNameLst>
                                      </p:cBhvr>
                                      <p:to>
                                        <p:strVal val="visible"/>
                                      </p:to>
                                    </p:set>
                                    <p:animEffect transition="in" filter="fade">
                                      <p:cBhvr>
                                        <p:cTn id="153" dur="1000"/>
                                        <p:tgtEl>
                                          <p:spTgt spid="36"/>
                                        </p:tgtEl>
                                      </p:cBhvr>
                                    </p:animEffect>
                                    <p:anim calcmode="lin" valueType="num">
                                      <p:cBhvr>
                                        <p:cTn id="154" dur="1000" fill="hold"/>
                                        <p:tgtEl>
                                          <p:spTgt spid="36"/>
                                        </p:tgtEl>
                                        <p:attrNameLst>
                                          <p:attrName>ppt_x</p:attrName>
                                        </p:attrNameLst>
                                      </p:cBhvr>
                                      <p:tavLst>
                                        <p:tav tm="0">
                                          <p:val>
                                            <p:strVal val="#ppt_x"/>
                                          </p:val>
                                        </p:tav>
                                        <p:tav tm="100000">
                                          <p:val>
                                            <p:strVal val="#ppt_x"/>
                                          </p:val>
                                        </p:tav>
                                      </p:tavLst>
                                    </p:anim>
                                    <p:anim calcmode="lin" valueType="num">
                                      <p:cBhvr>
                                        <p:cTn id="15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500" fill="hold"/>
                                        <p:tgtEl>
                                          <p:spTgt spid="37"/>
                                        </p:tgtEl>
                                        <p:attrNameLst>
                                          <p:attrName>ppt_x</p:attrName>
                                        </p:attrNameLst>
                                      </p:cBhvr>
                                      <p:tavLst>
                                        <p:tav tm="0">
                                          <p:val>
                                            <p:strVal val="#ppt_x"/>
                                          </p:val>
                                        </p:tav>
                                        <p:tav tm="100000">
                                          <p:val>
                                            <p:strVal val="#ppt_x"/>
                                          </p:val>
                                        </p:tav>
                                      </p:tavLst>
                                    </p:anim>
                                    <p:anim calcmode="lin" valueType="num">
                                      <p:cBhvr additive="base">
                                        <p:cTn id="16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9" presetClass="entr" presetSubtype="0" decel="100000" fill="hold" grpId="0" nodeType="click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 calcmode="lin" valueType="num">
                                      <p:cBhvr>
                                        <p:cTn id="168" dur="500" fill="hold"/>
                                        <p:tgtEl>
                                          <p:spTgt spid="38"/>
                                        </p:tgtEl>
                                        <p:attrNameLst>
                                          <p:attrName>style.rotation</p:attrName>
                                        </p:attrNameLst>
                                      </p:cBhvr>
                                      <p:tavLst>
                                        <p:tav tm="0">
                                          <p:val>
                                            <p:fltVal val="360"/>
                                          </p:val>
                                        </p:tav>
                                        <p:tav tm="100000">
                                          <p:val>
                                            <p:fltVal val="0"/>
                                          </p:val>
                                        </p:tav>
                                      </p:tavLst>
                                    </p:anim>
                                    <p:animEffect transition="in" filter="fade">
                                      <p:cBhvr>
                                        <p:cTn id="169" dur="500"/>
                                        <p:tgtEl>
                                          <p:spTgt spid="38"/>
                                        </p:tgtEl>
                                      </p:cBhvr>
                                    </p:animEffect>
                                  </p:childTnLst>
                                </p:cTn>
                              </p:par>
                            </p:childTnLst>
                          </p:cTn>
                        </p:par>
                        <p:par>
                          <p:cTn id="170" fill="hold">
                            <p:stCondLst>
                              <p:cond delay="500"/>
                            </p:stCondLst>
                            <p:childTnLst>
                              <p:par>
                                <p:cTn id="171" presetID="8" presetClass="emph" presetSubtype="0" fill="hold" grpId="1" nodeType="afterEffect">
                                  <p:stCondLst>
                                    <p:cond delay="0"/>
                                  </p:stCondLst>
                                  <p:childTnLst>
                                    <p:animRot by="21600000">
                                      <p:cBhvr>
                                        <p:cTn id="172" dur="2000" fill="hold"/>
                                        <p:tgtEl>
                                          <p:spTgt spid="38"/>
                                        </p:tgtEl>
                                        <p:attrNameLst>
                                          <p:attrName>r</p:attrName>
                                        </p:attrNameLst>
                                      </p:cBhvr>
                                    </p:animRot>
                                  </p:childTnLst>
                                </p:cTn>
                              </p:par>
                            </p:childTnLst>
                          </p:cTn>
                        </p:par>
                        <p:par>
                          <p:cTn id="173" fill="hold">
                            <p:stCondLst>
                              <p:cond delay="2500"/>
                            </p:stCondLst>
                            <p:childTnLst>
                              <p:par>
                                <p:cTn id="174" presetID="3" presetClass="entr" presetSubtype="10" fill="hold" grpId="0" nodeType="afterEffect">
                                  <p:stCondLst>
                                    <p:cond delay="0"/>
                                  </p:stCondLst>
                                  <p:childTnLst>
                                    <p:set>
                                      <p:cBhvr>
                                        <p:cTn id="175" dur="1" fill="hold">
                                          <p:stCondLst>
                                            <p:cond delay="0"/>
                                          </p:stCondLst>
                                        </p:cTn>
                                        <p:tgtEl>
                                          <p:spTgt spid="39"/>
                                        </p:tgtEl>
                                        <p:attrNameLst>
                                          <p:attrName>style.visibility</p:attrName>
                                        </p:attrNameLst>
                                      </p:cBhvr>
                                      <p:to>
                                        <p:strVal val="visible"/>
                                      </p:to>
                                    </p:set>
                                    <p:animEffect transition="in" filter="blinds(horizontal)">
                                      <p:cBhvr>
                                        <p:cTn id="176" dur="500"/>
                                        <p:tgtEl>
                                          <p:spTgt spid="39"/>
                                        </p:tgtEl>
                                      </p:cBhvr>
                                    </p:animEffect>
                                  </p:childTnLst>
                                </p:cTn>
                              </p:par>
                            </p:childTnLst>
                          </p:cTn>
                        </p:par>
                        <p:par>
                          <p:cTn id="177" fill="hold">
                            <p:stCondLst>
                              <p:cond delay="3000"/>
                            </p:stCondLst>
                            <p:childTnLst>
                              <p:par>
                                <p:cTn id="178" presetID="3" presetClass="emph" presetSubtype="2" fill="hold" grpId="1" nodeType="afterEffect">
                                  <p:stCondLst>
                                    <p:cond delay="0"/>
                                  </p:stCondLst>
                                  <p:childTnLst>
                                    <p:animClr clrSpc="rgb" dir="cw">
                                      <p:cBhvr override="childStyle">
                                        <p:cTn id="179" dur="2000" fill="hold"/>
                                        <p:tgtEl>
                                          <p:spTgt spid="39">
                                            <p:txEl>
                                              <p:charRg st="4294967295" end="4294967295"/>
                                            </p:txEl>
                                          </p:spTgt>
                                        </p:tgtEl>
                                        <p:attrNameLst>
                                          <p:attrName>style.color</p:attrName>
                                        </p:attrNameLst>
                                      </p:cBhvr>
                                      <p:to>
                                        <a:schemeClr val="accent2"/>
                                      </p:to>
                                    </p:animClr>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grpId="0" nodeType="clickEffect">
                                  <p:stCondLst>
                                    <p:cond delay="0"/>
                                  </p:stCondLst>
                                  <p:childTnLst>
                                    <p:set>
                                      <p:cBhvr>
                                        <p:cTn id="183" dur="1" fill="hold">
                                          <p:stCondLst>
                                            <p:cond delay="0"/>
                                          </p:stCondLst>
                                        </p:cTn>
                                        <p:tgtEl>
                                          <p:spTgt spid="41"/>
                                        </p:tgtEl>
                                        <p:attrNameLst>
                                          <p:attrName>style.visibility</p:attrName>
                                        </p:attrNameLst>
                                      </p:cBhvr>
                                      <p:to>
                                        <p:strVal val="visible"/>
                                      </p:to>
                                    </p:set>
                                    <p:animEffect transition="in" filter="barn(inVertical)">
                                      <p:cBhvr>
                                        <p:cTn id="184" dur="500"/>
                                        <p:tgtEl>
                                          <p:spTgt spid="41"/>
                                        </p:tgtEl>
                                      </p:cBhvr>
                                    </p:animEffect>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nodeType="clickEffect">
                                  <p:stCondLst>
                                    <p:cond delay="0"/>
                                  </p:stCondLst>
                                  <p:childTnLst>
                                    <p:set>
                                      <p:cBhvr>
                                        <p:cTn id="188" dur="1" fill="hold">
                                          <p:stCondLst>
                                            <p:cond delay="0"/>
                                          </p:stCondLst>
                                        </p:cTn>
                                        <p:tgtEl>
                                          <p:spTgt spid="3">
                                            <p:txEl>
                                              <p:pRg st="0" end="0"/>
                                            </p:txEl>
                                          </p:spTgt>
                                        </p:tgtEl>
                                        <p:attrNameLst>
                                          <p:attrName>style.visibility</p:attrName>
                                        </p:attrNameLst>
                                      </p:cBhvr>
                                      <p:to>
                                        <p:strVal val="visible"/>
                                      </p:to>
                                    </p:set>
                                    <p:animEffect transition="in" filter="fade">
                                      <p:cBhvr>
                                        <p:cTn id="189" dur="1000"/>
                                        <p:tgtEl>
                                          <p:spTgt spid="3">
                                            <p:txEl>
                                              <p:pRg st="0" end="0"/>
                                            </p:txEl>
                                          </p:spTgt>
                                        </p:tgtEl>
                                      </p:cBhvr>
                                    </p:animEffect>
                                    <p:anim calcmode="lin" valueType="num">
                                      <p:cBhvr>
                                        <p:cTn id="19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animBg="1"/>
      <p:bldP spid="12" grpId="0"/>
      <p:bldP spid="13" grpId="0"/>
      <p:bldP spid="14" grpId="0" animBg="1"/>
      <p:bldP spid="15" grpId="0"/>
      <p:bldP spid="16" grpId="0"/>
      <p:bldP spid="17" grpId="0"/>
      <p:bldP spid="20" grpId="0" animBg="1"/>
      <p:bldP spid="21" grpId="0"/>
      <p:bldP spid="22" grpId="0" animBg="1"/>
      <p:bldP spid="23" grpId="0" animBg="1"/>
      <p:bldP spid="24" grpId="0"/>
      <p:bldP spid="25" grpId="0"/>
      <p:bldP spid="26" grpId="0" animBg="1"/>
      <p:bldP spid="27" grpId="0"/>
      <p:bldP spid="28" grpId="0" animBg="1"/>
      <p:bldP spid="29" grpId="0" animBg="1"/>
      <p:bldP spid="30" grpId="0"/>
      <p:bldP spid="31" grpId="0"/>
      <p:bldP spid="32" grpId="0" animBg="1"/>
      <p:bldP spid="33" grpId="0" animBg="1"/>
      <p:bldP spid="34" grpId="0" animBg="1"/>
      <p:bldP spid="35" grpId="0"/>
      <p:bldP spid="36" grpId="0" animBg="1"/>
      <p:bldP spid="37" grpId="0"/>
      <p:bldP spid="38" grpId="0" animBg="1"/>
      <p:bldP spid="38" grpId="1" animBg="1"/>
      <p:bldP spid="39" grpId="0" animBg="1"/>
      <p:bldP spid="39" grpId="1"/>
      <p:bldP spid="41" grpId="0"/>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TotalTime>
  <Words>7419</Words>
  <Application>Microsoft Office PowerPoint</Application>
  <PresentationFormat>Předvádění na obrazovce (4:3)</PresentationFormat>
  <Paragraphs>1249</Paragraphs>
  <Slides>143</Slides>
  <Notes>121</Notes>
  <HiddenSlides>0</HiddenSlides>
  <MMClips>0</MMClips>
  <ScaleCrop>false</ScaleCrop>
  <HeadingPairs>
    <vt:vector size="6" baseType="variant">
      <vt:variant>
        <vt:lpstr>Použitá písma</vt:lpstr>
      </vt:variant>
      <vt:variant>
        <vt:i4>9</vt:i4>
      </vt:variant>
      <vt:variant>
        <vt:lpstr>Motiv</vt:lpstr>
      </vt:variant>
      <vt:variant>
        <vt:i4>8</vt:i4>
      </vt:variant>
      <vt:variant>
        <vt:lpstr>Nadpisy snímků</vt:lpstr>
      </vt:variant>
      <vt:variant>
        <vt:i4>143</vt:i4>
      </vt:variant>
    </vt:vector>
  </HeadingPairs>
  <TitlesOfParts>
    <vt:vector size="160" baseType="lpstr">
      <vt:lpstr>Arial</vt:lpstr>
      <vt:lpstr>Calibri</vt:lpstr>
      <vt:lpstr>Calibri Light</vt:lpstr>
      <vt:lpstr>Cambria Math</vt:lpstr>
      <vt:lpstr>Consolas</vt:lpstr>
      <vt:lpstr>Corbel</vt:lpstr>
      <vt:lpstr>Symbol</vt:lpstr>
      <vt:lpstr>Times New Roman</vt:lpstr>
      <vt:lpstr>Wingdings</vt:lpstr>
      <vt:lpstr>Motiv Office</vt:lpstr>
      <vt:lpstr>1_Motiv Office</vt:lpstr>
      <vt:lpstr>2_Motiv Office</vt:lpstr>
      <vt:lpstr>SLU</vt:lpstr>
      <vt:lpstr>1_SLU</vt:lpstr>
      <vt:lpstr>2_SLU</vt:lpstr>
      <vt:lpstr>3_SLU</vt:lpstr>
      <vt:lpstr>Office Theme</vt:lpstr>
      <vt:lpstr>Makroekonomie II 2-sektorová a 3-sektorová ekonomika YMAK2 I.</vt:lpstr>
      <vt:lpstr>Určení rovnovážné produkce  2-sektorový model</vt:lpstr>
      <vt:lpstr>Určení rovnovážné produkce  2-sektorový model</vt:lpstr>
      <vt:lpstr>Disponibilní důchod</vt:lpstr>
      <vt:lpstr>Spotřební funkce</vt:lpstr>
      <vt:lpstr>Spotřební funkce</vt:lpstr>
      <vt:lpstr>Spotřební funkce</vt:lpstr>
      <vt:lpstr>Spotřební funkce</vt:lpstr>
      <vt:lpstr>Úsporová funkce</vt:lpstr>
      <vt:lpstr>Úsporová funkce</vt:lpstr>
      <vt:lpstr>Úsporová funkce</vt:lpstr>
      <vt:lpstr>Úsporová funkce</vt:lpstr>
      <vt:lpstr>Určení rovnovážné produkce</vt:lpstr>
      <vt:lpstr>Determinanty rovnováhy ekonomiky</vt:lpstr>
      <vt:lpstr>Rovnost autonomních výdajů a  indukovaných úspor</vt:lpstr>
      <vt:lpstr>Jednoduchý výdajový multiplikátor</vt:lpstr>
      <vt:lpstr>Jednoduchý výdajový multiplikátor</vt:lpstr>
      <vt:lpstr>Jednoduchý výdajový multiplikátor</vt:lpstr>
      <vt:lpstr>Jednoduchý výdajový multiplikátor</vt:lpstr>
      <vt:lpstr>Vymezení třísektorové ekonomiky</vt:lpstr>
      <vt:lpstr>Důchod a zdanění</vt:lpstr>
      <vt:lpstr>Spotřební funkce</vt:lpstr>
      <vt:lpstr>Agregátní výdaje</vt:lpstr>
      <vt:lpstr>Agregátní výdaje</vt:lpstr>
      <vt:lpstr>Křivka agregátních výdajů v třísektorovém modelu</vt:lpstr>
      <vt:lpstr>Agregátní výdaje</vt:lpstr>
      <vt:lpstr>Změny křivky AE v třísektorovém modelu</vt:lpstr>
      <vt:lpstr>Výdajový multiplikátor v třísektorové ekonomice</vt:lpstr>
      <vt:lpstr>Další multiplikátory v třísektorové ekonomice</vt:lpstr>
      <vt:lpstr>Rovnovážný produkt</vt:lpstr>
      <vt:lpstr>Rovnovážný produkt a státní rozpočet</vt:lpstr>
      <vt:lpstr>Státní rozpočet</vt:lpstr>
      <vt:lpstr>Funkce státní rozpočtu</vt:lpstr>
      <vt:lpstr>Funkce státní rozpočtu</vt:lpstr>
      <vt:lpstr>Funkce státní rozpočtu</vt:lpstr>
      <vt:lpstr>Funkce státní rozpočtu</vt:lpstr>
      <vt:lpstr>Funkce státní rozpočtu</vt:lpstr>
      <vt:lpstr>Státní rozpočet - proces</vt:lpstr>
      <vt:lpstr>Státní rozpočet</vt:lpstr>
      <vt:lpstr>Státní rozpočet</vt:lpstr>
      <vt:lpstr>Rozpočet a úroveň rovnovážné produkce </vt:lpstr>
      <vt:lpstr>Příklady k procvičení</vt:lpstr>
      <vt:lpstr>Příklad č. 1:</vt:lpstr>
      <vt:lpstr>Příklad č. 2</vt:lpstr>
      <vt:lpstr>Příklad č. 2</vt:lpstr>
      <vt:lpstr>Příklad č. 2</vt:lpstr>
      <vt:lpstr>Příklad č. 2</vt:lpstr>
      <vt:lpstr>Makroekonomie II Model IS LM Konstrukce modelu a jeho formalizace YMAK2 II.</vt:lpstr>
      <vt:lpstr>Model IS-LM</vt:lpstr>
      <vt:lpstr>Předpoklady modelu IS-LM</vt:lpstr>
      <vt:lpstr>Význam modelu IS-LM </vt:lpstr>
      <vt:lpstr>Význam modelu IS-LM </vt:lpstr>
      <vt:lpstr>Všeobecná rovnováha v ekonomice</vt:lpstr>
      <vt:lpstr>Investiční funkce</vt:lpstr>
      <vt:lpstr>Investiční funkce</vt:lpstr>
      <vt:lpstr>Investiční funkce – změna autonomních investic (vzrůst)</vt:lpstr>
      <vt:lpstr>Citlivost investičních výdajů na změnu úrokové míry (vzrůst b)</vt:lpstr>
      <vt:lpstr>Citlivost investičních výdajů na změnu úrokové míry (vzrůst b)</vt:lpstr>
      <vt:lpstr>Citlivost investičních výdajů na změnu úrokové míry (vzrůst b)</vt:lpstr>
      <vt:lpstr>Citlivost investičních výdajů na změnu úrokové míry (vzrůst b)</vt:lpstr>
      <vt:lpstr>Citlivost investičních výdajů na změnu úrokové míry (vzrůst b)</vt:lpstr>
      <vt:lpstr>Citlivost investic na změnu úrokové míry - rekapitulace</vt:lpstr>
      <vt:lpstr>Struktura modelu IS - LM</vt:lpstr>
      <vt:lpstr>Východiska pro konstrukci křivky IS</vt:lpstr>
      <vt:lpstr>Konstrukce křivky IS (Hicksův kříž)</vt:lpstr>
      <vt:lpstr>Rovnice křivky IS</vt:lpstr>
      <vt:lpstr>Posun a otáčení křivky IS</vt:lpstr>
      <vt:lpstr>Vliv změny autonomních výdajů na křivku IS</vt:lpstr>
      <vt:lpstr>Vliv změny citlivosti investic na úrokovou míru (↑b) na křivku IS</vt:lpstr>
      <vt:lpstr>Vliv změny citlivosti investic na úrokovou míru (↑b) na křivku IS</vt:lpstr>
      <vt:lpstr>Vliv změny citlivosti investic na úrokovou míru (↑b) na křivku IS</vt:lpstr>
      <vt:lpstr>Vliv změny multiplikátoru (↓αG) na křivku IS</vt:lpstr>
      <vt:lpstr>Body mimo křivku IS</vt:lpstr>
      <vt:lpstr>Body mimo křivku IS</vt:lpstr>
      <vt:lpstr>Východiska pro konstrukci křivky LM</vt:lpstr>
      <vt:lpstr>Poptávka po penězích</vt:lpstr>
      <vt:lpstr>Modely poptávky po penězích</vt:lpstr>
      <vt:lpstr>Vybrané teorie poptávky po penězích</vt:lpstr>
      <vt:lpstr>Funkce poptávky po reálných peněžních zůstatcích</vt:lpstr>
      <vt:lpstr>Funkce poptávky po reálných peněžních zůstatcích – změna důchodu (růst)</vt:lpstr>
      <vt:lpstr>Konstrukce křivky LM  (Hicksův kříž)</vt:lpstr>
      <vt:lpstr>Rovnice křivky LM</vt:lpstr>
      <vt:lpstr>Posun a otáčení křivky LM</vt:lpstr>
      <vt:lpstr>Vliv změny citlivosti poptávky po penězích na úrokovou míru na křivku LM</vt:lpstr>
      <vt:lpstr>Body mimo křivku LM</vt:lpstr>
      <vt:lpstr>Body mimo křivku LM</vt:lpstr>
      <vt:lpstr>Rovnováha v modelu IS-LM</vt:lpstr>
      <vt:lpstr>Rovnováha v modelu IS-LM</vt:lpstr>
      <vt:lpstr>Multiplikátor fiskální politiky</vt:lpstr>
      <vt:lpstr>Multiplikátor monetární politiky</vt:lpstr>
      <vt:lpstr>Makroekonomie II Model IS-LM a účinnost monetární a fiskální politiky YMAK2 III.</vt:lpstr>
      <vt:lpstr>Fiskální politika</vt:lpstr>
      <vt:lpstr>Fiskální expanze</vt:lpstr>
      <vt:lpstr>Fiskální expanze</vt:lpstr>
      <vt:lpstr>Fiskální expanze</vt:lpstr>
      <vt:lpstr>Restriktivní fiskální politika</vt:lpstr>
      <vt:lpstr>Restriktivní fiskální politika</vt:lpstr>
      <vt:lpstr>Restriktivní fiskální politika</vt:lpstr>
      <vt:lpstr>Účinnost fiskální politiky - fiskální expanze</vt:lpstr>
      <vt:lpstr>Účinnost fiskální politiky – Křivka LM je horizontální</vt:lpstr>
      <vt:lpstr>Účinnost FP v případě pasti likvidity </vt:lpstr>
      <vt:lpstr>Účinnost fiskální politiky – Křivka LM je vertikální</vt:lpstr>
      <vt:lpstr>Účinnost fiskální politiky v klasickém případě</vt:lpstr>
      <vt:lpstr>Klasický případ</vt:lpstr>
      <vt:lpstr>Účinnost fiskální politiky</vt:lpstr>
      <vt:lpstr>Monetární politika</vt:lpstr>
      <vt:lpstr>Monetární politika</vt:lpstr>
      <vt:lpstr>Monetární expanze</vt:lpstr>
      <vt:lpstr>Monetární expanze</vt:lpstr>
      <vt:lpstr>Monetární restrikce</vt:lpstr>
      <vt:lpstr>Monetární restrikce</vt:lpstr>
      <vt:lpstr>Vliv monetární expanze na důchod a úrokovou míru</vt:lpstr>
      <vt:lpstr>Vliv monetární expanze</vt:lpstr>
      <vt:lpstr>Účinnost MP v případě pasti likvidity (h→∞) </vt:lpstr>
      <vt:lpstr>Účinnost MP za předpokladu b=0 </vt:lpstr>
      <vt:lpstr>Účinnost MP v klasickém případě</vt:lpstr>
      <vt:lpstr>Účinnost monetární politiky</vt:lpstr>
      <vt:lpstr>Nestabilní křivka IS, stabilní křivka LM</vt:lpstr>
      <vt:lpstr>Nestabilní křivka LM, stabilní křivka IS</vt:lpstr>
      <vt:lpstr>Dilema centrální banky</vt:lpstr>
      <vt:lpstr>Dilema centrální banky</vt:lpstr>
      <vt:lpstr>Volba monetárního kritéria</vt:lpstr>
      <vt:lpstr>Volba monetárního kritéria</vt:lpstr>
      <vt:lpstr>Kombinace fiskální a monetární politiky</vt:lpstr>
      <vt:lpstr>Monetární akomodace fiskální politiky</vt:lpstr>
      <vt:lpstr>Příklady k procvičení</vt:lpstr>
      <vt:lpstr>Příklad č. 1:</vt:lpstr>
      <vt:lpstr>Příklad č. 1:</vt:lpstr>
      <vt:lpstr>Příklad č. 1:</vt:lpstr>
      <vt:lpstr>Příklad č. 1:</vt:lpstr>
      <vt:lpstr>Příklad č. 1:</vt:lpstr>
      <vt:lpstr>Příklad č. 1:</vt:lpstr>
      <vt:lpstr>Příklad č. 1:</vt:lpstr>
      <vt:lpstr>Příklad č. 1:</vt:lpstr>
      <vt:lpstr>Příklad č. 2</vt:lpstr>
      <vt:lpstr>Příklad č. 2</vt:lpstr>
      <vt:lpstr>Příklad č. 2</vt:lpstr>
      <vt:lpstr>Příklad č. 2</vt:lpstr>
      <vt:lpstr>Příklad č. 2</vt:lpstr>
      <vt:lpstr>Příklad č. 2</vt:lpstr>
      <vt:lpstr>Příklad č. 2</vt:lpstr>
      <vt:lpstr>Příklad č. 2</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skr0004</cp:lastModifiedBy>
  <cp:revision>59</cp:revision>
  <dcterms:modified xsi:type="dcterms:W3CDTF">2023-10-29T14:27:59Z</dcterms:modified>
</cp:coreProperties>
</file>