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2" r:id="rId6"/>
    <p:sldId id="261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94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668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7755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dulam.cz/elektronicka-knihovna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Makroekonomie II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YMAK2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10. 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Kontakt</a:t>
            </a:r>
            <a:endParaRPr b="1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Ústav: UEF (Ústav ekonomiky a financí)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Kontakt: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 dirty="0"/>
              <a:t>e-mail: jaroslav.skrabal@mvso.cz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 dirty="0"/>
              <a:t>přes poštu v rámci: IS MVSO.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Konzultační hodiny:</a:t>
            </a:r>
          </a:p>
          <a:p>
            <a:pPr lvl="1"/>
            <a:r>
              <a:rPr lang="cs-CZ" dirty="0" smtClean="0"/>
              <a:t>dle domluvy</a:t>
            </a:r>
            <a:endParaRPr lang="cs-CZ"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Veškeré informace budou poslány přes hromadnou korespondenci IS MVSO.</a:t>
            </a:r>
            <a:endParaRPr dirty="0"/>
          </a:p>
          <a:p>
            <a:pPr marL="45720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Podmínky</a:t>
            </a:r>
            <a:endParaRPr b="1" dirty="0"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Metody hodnocení</a:t>
            </a:r>
            <a:r>
              <a:rPr lang="cs-CZ" b="1" dirty="0" smtClean="0"/>
              <a:t>:</a:t>
            </a:r>
            <a:endParaRPr lang="cs-CZ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lang="cs-CZ"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Zápočet:</a:t>
            </a:r>
          </a:p>
          <a:p>
            <a:pPr lvl="1" indent="-457200">
              <a:spcBef>
                <a:spcPts val="0"/>
              </a:spcBef>
              <a:buSzPts val="3200"/>
            </a:pPr>
            <a:r>
              <a:rPr lang="cs-CZ" dirty="0" smtClean="0"/>
              <a:t>Zápočtový test přes IS MVŠO po čtvrtém tutoriálu;</a:t>
            </a:r>
          </a:p>
          <a:p>
            <a:pPr lvl="1" indent="-457200">
              <a:spcBef>
                <a:spcPts val="0"/>
              </a:spcBef>
              <a:buSzPts val="3200"/>
            </a:pPr>
            <a:r>
              <a:rPr lang="cs-CZ" dirty="0" smtClean="0"/>
              <a:t>Test se bude obsahovat:</a:t>
            </a:r>
          </a:p>
          <a:p>
            <a:pPr lvl="2" indent="-457200">
              <a:spcBef>
                <a:spcPts val="0"/>
              </a:spcBef>
              <a:buSzPts val="3200"/>
            </a:pPr>
            <a:r>
              <a:rPr lang="cs-CZ" dirty="0" smtClean="0"/>
              <a:t>8 teoretických otázek formou </a:t>
            </a:r>
            <a:r>
              <a:rPr lang="cs-CZ" dirty="0" err="1" smtClean="0"/>
              <a:t>a,b,c</a:t>
            </a:r>
            <a:r>
              <a:rPr lang="cs-CZ" dirty="0" smtClean="0"/>
              <a:t>, kdy jedna odpověď bude správná;</a:t>
            </a:r>
          </a:p>
          <a:p>
            <a:pPr lvl="2" indent="-457200">
              <a:spcBef>
                <a:spcPts val="0"/>
              </a:spcBef>
              <a:buSzPts val="3200"/>
            </a:pPr>
            <a:r>
              <a:rPr lang="cs-CZ" dirty="0" smtClean="0"/>
              <a:t>4 grafy, kdy bude nutné rozpoznat o jaký graf se jedná z možností </a:t>
            </a:r>
            <a:r>
              <a:rPr lang="cs-CZ" dirty="0" err="1" smtClean="0"/>
              <a:t>a,b,c</a:t>
            </a:r>
            <a:r>
              <a:rPr lang="cs-CZ" dirty="0" smtClean="0"/>
              <a:t>;</a:t>
            </a:r>
          </a:p>
          <a:p>
            <a:pPr lvl="2" indent="-457200">
              <a:spcBef>
                <a:spcPts val="0"/>
              </a:spcBef>
              <a:buSzPts val="3200"/>
            </a:pPr>
            <a:r>
              <a:rPr lang="cs-CZ" dirty="0"/>
              <a:t>k</a:t>
            </a:r>
            <a:r>
              <a:rPr lang="cs-CZ" dirty="0" smtClean="0"/>
              <a:t>aždá otázka je ohodnocena 2 body, kdy student může celkem získat za daný test 24 bodů;</a:t>
            </a:r>
          </a:p>
          <a:p>
            <a:pPr lvl="2" indent="-457200">
              <a:spcBef>
                <a:spcPts val="0"/>
              </a:spcBef>
              <a:buSzPts val="3200"/>
            </a:pPr>
            <a:r>
              <a:rPr lang="cs-CZ" dirty="0"/>
              <a:t>m</a:t>
            </a:r>
            <a:r>
              <a:rPr lang="cs-CZ" dirty="0" smtClean="0"/>
              <a:t>inimum pro splnění je 50 % úspěšnost, tj. 12 bodů.</a:t>
            </a:r>
            <a:endParaRPr lang="cs-CZ"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Zkouška:</a:t>
            </a:r>
          </a:p>
          <a:p>
            <a:pPr marL="800100" lvl="1">
              <a:spcBef>
                <a:spcPts val="0"/>
              </a:spcBef>
              <a:buSzPts val="3200"/>
              <a:buChar char="•"/>
            </a:pPr>
            <a:r>
              <a:rPr lang="cs-CZ" dirty="0"/>
              <a:t>Ústní zkouška – zkouškové období,</a:t>
            </a:r>
          </a:p>
          <a:p>
            <a:pPr marL="800100" lvl="1">
              <a:spcBef>
                <a:spcPts val="0"/>
              </a:spcBef>
              <a:buSzPts val="3200"/>
              <a:buChar char="•"/>
            </a:pPr>
            <a:r>
              <a:rPr lang="cs-CZ" dirty="0"/>
              <a:t>Správné zodpovězení otázky</a:t>
            </a:r>
            <a:r>
              <a:rPr lang="cs-CZ" dirty="0" smtClean="0"/>
              <a:t>,</a:t>
            </a:r>
            <a:endParaRPr lang="cs-CZ" b="1" dirty="0"/>
          </a:p>
          <a:p>
            <a:pPr marL="800100" lvl="1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Otázky k ústní zkoušce budou dostupné v interaktivní osnově. </a:t>
            </a:r>
            <a:endParaRPr lang="cs-CZ" dirty="0"/>
          </a:p>
        </p:txBody>
      </p:sp>
      <p:sp>
        <p:nvSpPr>
          <p:cNvPr id="106" name="Google Shape;106;p15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Termíny </a:t>
            </a:r>
            <a:r>
              <a:rPr lang="cs-CZ" sz="3600" b="1" dirty="0" smtClean="0"/>
              <a:t>tutoriálů</a:t>
            </a:r>
            <a:endParaRPr sz="3600"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457200" y="1153886"/>
            <a:ext cx="8229600" cy="5463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342900"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Podmínky a souvislosti určení rovnovážné produkce – určení podmínek rovnovážné produkce ve </a:t>
            </a:r>
            <a:r>
              <a:rPr lang="cs-CZ" sz="1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dvousektorovém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 třísektorovém modelu ekonomiky; rozpočet a úroveň rovnovážné produkce. </a:t>
            </a:r>
            <a:r>
              <a:rPr lang="cs-CZ" sz="1900" b="1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(27. </a:t>
            </a:r>
            <a:r>
              <a:rPr lang="cs-CZ" sz="1900" b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</a:t>
            </a:r>
            <a:r>
              <a:rPr lang="cs-CZ" sz="1900" b="1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cs-CZ" sz="1900" b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I. tutoriál</a:t>
            </a:r>
            <a:r>
              <a:rPr lang="cs-CZ" sz="1900" b="1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Model IS-LM – trh zboží a křivka IS; trh peněž (aktiv) a křivka LM; současná rovnováha na trhu zboží a trhu peněz (aktiv): model IS-LM. </a:t>
            </a:r>
            <a:r>
              <a:rPr lang="cs-CZ" sz="19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(27. 10. I. tutoriál)</a:t>
            </a:r>
            <a:endParaRPr lang="cs-CZ" sz="19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9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Model 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IS-LM a účinnost monetární a fiskální politiky. </a:t>
            </a:r>
            <a:r>
              <a:rPr lang="cs-CZ" sz="19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(27. 10. I. tutoriál)</a:t>
            </a:r>
            <a:endParaRPr lang="cs-CZ" sz="19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9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Otevřená 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ekonomika a determinace rovnovážné produkce – čisté vývozy a rovnováha na trhu zboží a služeb v otevřené ekonomice; platební bilance, křivka BP a rovnovážná produkce. </a:t>
            </a:r>
            <a:r>
              <a:rPr lang="cs-CZ" sz="19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(10. 11. II. tutoriál)</a:t>
            </a:r>
            <a:endParaRPr lang="cs-CZ" sz="1900" dirty="0">
              <a:solidFill>
                <a:schemeClr val="accent3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Dokonalá kapitálová mobilita, fixní a flexibilní měnové kursy; základní problémy determinace měnového kursu v dlouhém a krátkém období; devalvace (depreciace), běžný účet a úroveň důchodu; podmínky parity úrokových sazeb a determinace měnového kursu v krátkém období na mezinárodním měnovém trhu; nástin monetaristického konceptu determinace měnového kursu). </a:t>
            </a:r>
            <a:r>
              <a:rPr lang="cs-CZ" sz="19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(10. 11. II. tutoriál)</a:t>
            </a:r>
            <a:endParaRPr lang="cs-CZ" sz="19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9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Agregátní 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poptávka a agregátní nabídka: úvod do analýzy. </a:t>
            </a:r>
            <a:r>
              <a:rPr lang="cs-CZ" sz="19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(10. 11. II. tutoriál)</a:t>
            </a:r>
            <a:endParaRPr lang="cs-CZ" sz="19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9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Agregátní 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poptávka a agregátní nabídka: teorie reálného ekonomického cyklu a nová keynesiánská ekonomie</a:t>
            </a:r>
            <a:r>
              <a:rPr lang="cs-CZ" sz="1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cs-CZ" sz="1900" b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(11. 11. III. </a:t>
            </a:r>
            <a:r>
              <a:rPr lang="cs-CZ" sz="19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tutoriál)</a:t>
            </a:r>
            <a:endParaRPr lang="cs-CZ" sz="19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9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Trh 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práce: agregátní poptávka po práci a agregátní nabídka práce. </a:t>
            </a:r>
            <a:r>
              <a:rPr lang="cs-CZ" sz="19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(11. 11. III. tutoriál)</a:t>
            </a:r>
            <a:endParaRPr lang="cs-CZ" sz="19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9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Trh 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práce: nezaměstnanost a její charakteristiky, </a:t>
            </a:r>
            <a:r>
              <a:rPr lang="cs-CZ" sz="1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Phillipsova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křivka. </a:t>
            </a:r>
            <a:r>
              <a:rPr lang="cs-CZ" sz="19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(11. 11. III. tutoriál)</a:t>
            </a:r>
            <a:endParaRPr lang="cs-CZ" sz="19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9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Inflace 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míra růstu reálného produktu. </a:t>
            </a:r>
            <a:r>
              <a:rPr lang="cs-CZ" sz="19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(9. 12. IV. tutoriál)</a:t>
            </a:r>
            <a:endParaRPr lang="cs-CZ" sz="1900" dirty="0">
              <a:solidFill>
                <a:schemeClr val="accent3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Metody léčení inflace. </a:t>
            </a:r>
            <a:r>
              <a:rPr lang="cs-CZ" sz="19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(9. 12. IV. tutoriál)</a:t>
            </a:r>
            <a:endParaRPr lang="cs-CZ" sz="19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9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Dlouhodobý 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ekonomický růst – produkční funkce a neoklasický model dlouhodobého ekonomického růstu, </a:t>
            </a:r>
            <a:r>
              <a:rPr lang="cs-CZ" sz="1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Solowův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model, stabilní (stálý) stav a technologický pokrok; teorie endogenního ekonomického růstu. </a:t>
            </a:r>
            <a:r>
              <a:rPr lang="cs-CZ" sz="19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(9. 12. IV. tutoriál)</a:t>
            </a:r>
            <a:endParaRPr lang="cs-CZ" sz="19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0" lvl="2" indent="-8763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l" rtl="0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15494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457200" y="387691"/>
            <a:ext cx="8229600" cy="857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Literatura</a:t>
            </a:r>
            <a:endParaRPr sz="3600" b="1" dirty="0"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1"/>
          </p:nvPr>
        </p:nvSpPr>
        <p:spPr>
          <a:xfrm>
            <a:off x="457200" y="816429"/>
            <a:ext cx="8229600" cy="500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 algn="just">
              <a:spcAft>
                <a:spcPts val="800"/>
              </a:spcAft>
              <a:buNone/>
            </a:pPr>
            <a:r>
              <a:rPr lang="cs-CZ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Povinná: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ŠTANCL, Luboš, </a:t>
            </a:r>
            <a:r>
              <a:rPr lang="cs-CZ" sz="1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Makroekonomie 2. </a:t>
            </a: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Olomouc: Moravská vysoká škola Olomouc, 2017. 290 s. Studijní text dostupný na portálu EDULAM (</a:t>
            </a:r>
            <a:r>
              <a:rPr lang="cs-CZ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https://edulam.cz/</a:t>
            </a:r>
            <a:r>
              <a:rPr lang="cs-CZ" sz="1400" u="sng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elektronicka</a:t>
            </a:r>
            <a:r>
              <a:rPr lang="cs-CZ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-knihovna/</a:t>
            </a: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).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HOLMAN, Robert. </a:t>
            </a:r>
            <a:r>
              <a:rPr lang="cs-CZ" sz="1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Makroekonomie: středně pokročilý kurz</a:t>
            </a: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3. vyd. Praha: C.H. Beck, 2018. 480 s. ISBN 978-80-7400-541-1.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 algn="just">
              <a:spcAft>
                <a:spcPts val="800"/>
              </a:spcAft>
              <a:buNone/>
            </a:pPr>
            <a:r>
              <a:rPr lang="cs-CZ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 algn="just">
              <a:spcAft>
                <a:spcPts val="800"/>
              </a:spcAft>
              <a:buNone/>
            </a:pPr>
            <a:r>
              <a:rPr lang="cs-CZ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Doporučená: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JUREČKA, V. Makroekonomie. 4. vyd. Praha: Grada </a:t>
            </a:r>
            <a:r>
              <a:rPr lang="cs-CZ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Publishing</a:t>
            </a: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2023. ISBN 978-80-271-3635-3.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MANKIW, N. Gregory.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Macroeconomics</a:t>
            </a: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cs-CZ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MacMillan</a:t>
            </a: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2019. ISBN 9978-80-7261-537-7.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SOUKUP, Jindřich a kol. </a:t>
            </a:r>
            <a:r>
              <a:rPr lang="cs-CZ" sz="1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Makroekonomie</a:t>
            </a: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Praha: Management </a:t>
            </a:r>
            <a:r>
              <a:rPr lang="cs-CZ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Press</a:t>
            </a: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2018, 536 s. ISBN 978-80-726-1219-2.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HOLMAN, Robert. </a:t>
            </a:r>
            <a:r>
              <a:rPr lang="cs-CZ" sz="1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Makroekonomie – středně pokročilý kurz: sbírka řešených otázek a příkladů</a:t>
            </a: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Vyd. 1. Praha: C.H. Beck, 2013. 57 s. ISBN 978-80-7400-485-8.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cs-CZ" sz="1400" cap="all" dirty="0" err="1">
                <a:effectLst/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Samuelson</a:t>
            </a:r>
            <a:r>
              <a:rPr lang="cs-CZ" sz="1400" dirty="0">
                <a:effectLst/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, Paul Anthony a William D</a:t>
            </a:r>
            <a:r>
              <a:rPr lang="cs-CZ" sz="1400" cap="all" dirty="0">
                <a:effectLst/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 </a:t>
            </a:r>
            <a:r>
              <a:rPr lang="cs-CZ" sz="1400" cap="all" dirty="0" err="1">
                <a:effectLst/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Nordhaus</a:t>
            </a:r>
            <a:r>
              <a:rPr lang="cs-CZ" sz="1400" dirty="0">
                <a:effectLst/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. </a:t>
            </a:r>
            <a:r>
              <a:rPr lang="cs-CZ" sz="1400" i="1" dirty="0">
                <a:effectLst/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Ekonomie</a:t>
            </a:r>
            <a:r>
              <a:rPr lang="cs-CZ" sz="1400" dirty="0">
                <a:effectLst/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. 19. vyd. Praha: NS Svoboda, 2013. 715 s. ISBN 978-80-205-0629-0.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MACH, Miloš. </a:t>
            </a:r>
            <a:r>
              <a:rPr lang="cs-CZ" sz="1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Makroekonomie II. pro inženýrské studium 1. a 2. část. </a:t>
            </a: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 vyd. Slaný: </a:t>
            </a:r>
            <a:r>
              <a:rPr lang="cs-CZ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Melandrium</a:t>
            </a: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2001,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ISBN 978-80-861-7518-9.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6" name="Google Shape;106;p15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4164453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241</Words>
  <Application>Microsoft Office PowerPoint</Application>
  <PresentationFormat>Předvádění na obrazovce (4:3)</PresentationFormat>
  <Paragraphs>59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Arial Unicode MS</vt:lpstr>
      <vt:lpstr>Calibri</vt:lpstr>
      <vt:lpstr>Times New Roman</vt:lpstr>
      <vt:lpstr>Office Theme</vt:lpstr>
      <vt:lpstr>Makroekonomie II YMAK2</vt:lpstr>
      <vt:lpstr>Kontakt</vt:lpstr>
      <vt:lpstr>Podmínky</vt:lpstr>
      <vt:lpstr>Termíny tutoriálů</vt:lpstr>
      <vt:lpstr>Literatura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skr0004</cp:lastModifiedBy>
  <cp:revision>8</cp:revision>
  <dcterms:modified xsi:type="dcterms:W3CDTF">2023-10-22T15:33:51Z</dcterms:modified>
</cp:coreProperties>
</file>