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21"/>
  </p:notesMasterIdLst>
  <p:sldIdLst>
    <p:sldId id="256" r:id="rId2"/>
    <p:sldId id="332" r:id="rId3"/>
    <p:sldId id="329" r:id="rId4"/>
    <p:sldId id="333" r:id="rId5"/>
    <p:sldId id="334" r:id="rId6"/>
    <p:sldId id="338" r:id="rId7"/>
    <p:sldId id="344" r:id="rId8"/>
    <p:sldId id="345" r:id="rId9"/>
    <p:sldId id="346" r:id="rId10"/>
    <p:sldId id="347" r:id="rId11"/>
    <p:sldId id="348" r:id="rId12"/>
    <p:sldId id="349" r:id="rId13"/>
    <p:sldId id="350" r:id="rId14"/>
    <p:sldId id="352" r:id="rId15"/>
    <p:sldId id="353" r:id="rId16"/>
    <p:sldId id="354" r:id="rId17"/>
    <p:sldId id="355" r:id="rId18"/>
    <p:sldId id="356" r:id="rId19"/>
    <p:sldId id="357" r:id="rId20"/>
    <p:sldId id="341" r:id="rId21"/>
    <p:sldId id="340" r:id="rId22"/>
    <p:sldId id="331" r:id="rId23"/>
    <p:sldId id="279" r:id="rId24"/>
    <p:sldId id="288" r:id="rId25"/>
    <p:sldId id="287" r:id="rId26"/>
    <p:sldId id="280" r:id="rId27"/>
    <p:sldId id="281" r:id="rId28"/>
    <p:sldId id="283" r:id="rId29"/>
    <p:sldId id="284" r:id="rId30"/>
    <p:sldId id="285" r:id="rId31"/>
    <p:sldId id="286"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4" r:id="rId47"/>
    <p:sldId id="303"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20" r:id="rId63"/>
    <p:sldId id="319" r:id="rId64"/>
    <p:sldId id="321" r:id="rId65"/>
    <p:sldId id="322" r:id="rId66"/>
    <p:sldId id="323" r:id="rId67"/>
    <p:sldId id="324" r:id="rId68"/>
    <p:sldId id="325" r:id="rId69"/>
    <p:sldId id="326" r:id="rId70"/>
    <p:sldId id="327" r:id="rId71"/>
    <p:sldId id="328" r:id="rId72"/>
    <p:sldId id="358" r:id="rId73"/>
    <p:sldId id="359" r:id="rId74"/>
    <p:sldId id="360" r:id="rId75"/>
    <p:sldId id="361" r:id="rId76"/>
    <p:sldId id="343" r:id="rId77"/>
    <p:sldId id="364" r:id="rId78"/>
    <p:sldId id="388" r:id="rId79"/>
    <p:sldId id="365" r:id="rId80"/>
    <p:sldId id="389" r:id="rId81"/>
    <p:sldId id="366" r:id="rId82"/>
    <p:sldId id="367" r:id="rId83"/>
    <p:sldId id="368" r:id="rId84"/>
    <p:sldId id="390" r:id="rId85"/>
    <p:sldId id="369" r:id="rId86"/>
    <p:sldId id="373" r:id="rId87"/>
    <p:sldId id="374" r:id="rId88"/>
    <p:sldId id="391" r:id="rId89"/>
    <p:sldId id="392" r:id="rId90"/>
    <p:sldId id="372" r:id="rId91"/>
    <p:sldId id="370" r:id="rId92"/>
    <p:sldId id="371" r:id="rId93"/>
    <p:sldId id="375" r:id="rId94"/>
    <p:sldId id="376" r:id="rId95"/>
    <p:sldId id="393" r:id="rId96"/>
    <p:sldId id="377" r:id="rId97"/>
    <p:sldId id="394" r:id="rId98"/>
    <p:sldId id="378" r:id="rId99"/>
    <p:sldId id="379" r:id="rId100"/>
    <p:sldId id="395" r:id="rId101"/>
    <p:sldId id="396" r:id="rId102"/>
    <p:sldId id="380" r:id="rId103"/>
    <p:sldId id="397" r:id="rId104"/>
    <p:sldId id="398" r:id="rId105"/>
    <p:sldId id="399" r:id="rId106"/>
    <p:sldId id="381" r:id="rId107"/>
    <p:sldId id="400" r:id="rId108"/>
    <p:sldId id="382" r:id="rId109"/>
    <p:sldId id="401" r:id="rId110"/>
    <p:sldId id="383" r:id="rId111"/>
    <p:sldId id="402" r:id="rId112"/>
    <p:sldId id="384" r:id="rId113"/>
    <p:sldId id="403" r:id="rId114"/>
    <p:sldId id="385" r:id="rId115"/>
    <p:sldId id="404" r:id="rId116"/>
    <p:sldId id="386" r:id="rId117"/>
    <p:sldId id="387" r:id="rId118"/>
    <p:sldId id="405" r:id="rId119"/>
    <p:sldId id="276" r:id="rId12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větlý styl 3 – zvýraznění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0" d="100"/>
          <a:sy n="40" d="100"/>
        </p:scale>
        <p:origin x="1968" y="4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s-CZ"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17</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34015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18</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687448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19</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83904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22</a:t>
            </a:fld>
            <a:endParaRPr/>
          </a:p>
        </p:txBody>
      </p:sp>
    </p:spTree>
    <p:extLst>
      <p:ext uri="{BB962C8B-B14F-4D97-AF65-F5344CB8AC3E}">
        <p14:creationId xmlns:p14="http://schemas.microsoft.com/office/powerpoint/2010/main" val="2048525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1261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9882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54523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898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0456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305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2</a:t>
            </a:fld>
            <a:endParaRPr/>
          </a:p>
        </p:txBody>
      </p:sp>
    </p:spTree>
    <p:extLst>
      <p:ext uri="{BB962C8B-B14F-4D97-AF65-F5344CB8AC3E}">
        <p14:creationId xmlns:p14="http://schemas.microsoft.com/office/powerpoint/2010/main" val="26761410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2963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0607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8900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29877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34603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7418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96973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00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6085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10</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94200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7372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24542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0901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2400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24616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89821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21338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4974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52999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65545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11</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920465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03569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06216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697384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4793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8699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29705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45283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46474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3704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8278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12</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19126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5015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5627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4144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6732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13297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28273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772973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70287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68611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505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13</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336916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848987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27960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63484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cs-CZ"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924201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s-CZ"/>
              <a:t>76</a:t>
            </a:fld>
            <a:endParaRPr/>
          </a:p>
        </p:txBody>
      </p:sp>
    </p:spTree>
    <p:extLst>
      <p:ext uri="{BB962C8B-B14F-4D97-AF65-F5344CB8AC3E}">
        <p14:creationId xmlns:p14="http://schemas.microsoft.com/office/powerpoint/2010/main" val="399928673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14</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6379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15</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262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cs-CZ" sz="1200" b="0" i="0" u="none" strike="noStrike" cap="none" smtClean="0">
                <a:solidFill>
                  <a:schemeClr val="dk1"/>
                </a:solidFill>
                <a:latin typeface="Calibri"/>
                <a:ea typeface="Calibri"/>
                <a:cs typeface="Calibri"/>
                <a:sym typeface="Calibri"/>
              </a:rPr>
              <a:t>16</a:t>
            </a:fld>
            <a:endParaRPr lang="cs-CZ"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8853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0866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defRPr/>
            </a:pPr>
            <a:r>
              <a:rPr lang="cs-CZ" altLang="cs-CZ" kern="1200" cap="none" smtClean="0">
                <a:latin typeface="Times New Roman"/>
                <a:ea typeface="+mn-ea"/>
                <a:cs typeface="Times New Roman" panose="02020603050405020304" pitchFamily="18" charset="0"/>
              </a:rPr>
              <a:t>Prostor pro doplňující informace, poznámky</a:t>
            </a:r>
            <a:endParaRPr lang="cs-CZ" altLang="cs-CZ" kern="1200" cap="none" dirty="0" smtClean="0">
              <a:latin typeface="Times New Roman"/>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defRPr/>
            </a:pPr>
            <a:fld id="{560808B9-4D1F-4069-9EB9-CD8802008F4E}" type="slidenum">
              <a:rPr lang="cs-CZ" sz="1800" kern="1200" smtClean="0">
                <a:solidFill>
                  <a:srgbClr val="307871"/>
                </a:solidFill>
                <a:latin typeface="Times New Roman"/>
                <a:ea typeface="+mn-ea"/>
                <a:cs typeface="+mn-cs"/>
              </a:rPr>
              <a:pPr>
                <a:buClrTx/>
                <a:defRPr/>
              </a:pPr>
              <a:t>‹#›</a:t>
            </a:fld>
            <a:endParaRPr lang="cs-CZ" sz="1800" kern="1200" dirty="0">
              <a:solidFill>
                <a:srgbClr val="307871"/>
              </a:solidFill>
              <a:latin typeface="Times New Roman"/>
              <a:ea typeface="+mn-ea"/>
              <a:cs typeface="+mn-cs"/>
            </a:endParaRPr>
          </a:p>
        </p:txBody>
      </p:sp>
    </p:spTree>
    <p:extLst>
      <p:ext uri="{BB962C8B-B14F-4D97-AF65-F5344CB8AC3E}">
        <p14:creationId xmlns:p14="http://schemas.microsoft.com/office/powerpoint/2010/main" val="25487175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73463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46227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302585"/>
            <a:ext cx="956040" cy="994283"/>
          </a:xfrm>
          <a:prstGeom prst="rect">
            <a:avLst/>
          </a:prstGeom>
        </p:spPr>
      </p:pic>
      <p:sp>
        <p:nvSpPr>
          <p:cNvPr id="7" name="Nadpis 1"/>
          <p:cNvSpPr>
            <a:spLocks noGrp="1"/>
          </p:cNvSpPr>
          <p:nvPr>
            <p:ph type="title"/>
          </p:nvPr>
        </p:nvSpPr>
        <p:spPr>
          <a:xfrm>
            <a:off x="251520" y="260649"/>
            <a:ext cx="4536504" cy="676937"/>
          </a:xfrm>
          <a:prstGeom prst="rect">
            <a:avLst/>
          </a:prstGeom>
          <a:noFill/>
          <a:ln>
            <a:noFill/>
          </a:ln>
        </p:spPr>
        <p:txBody>
          <a:bodyPr anchor="t">
            <a:noAutofit/>
          </a:bodyPr>
          <a:lstStyle>
            <a:lvl1pPr algn="l">
              <a:defRPr sz="2400"/>
            </a:lvl1pPr>
          </a:lstStyle>
          <a:p>
            <a:pPr algn="l"/>
            <a:r>
              <a:rPr lang="cs-CZ" sz="2400" dirty="0" smtClean="0">
                <a:solidFill>
                  <a:srgbClr val="981E3A"/>
                </a:solidFill>
                <a:latin typeface="Times New Roman" panose="02020603050405020304" pitchFamily="18" charset="0"/>
                <a:cs typeface="Times New Roman" panose="02020603050405020304" pitchFamily="18" charset="0"/>
              </a:rPr>
              <a:t>Název listu</a:t>
            </a:r>
            <a:endParaRPr lang="cs-CZ" sz="2400" dirty="0">
              <a:solidFill>
                <a:srgbClr val="981E3A"/>
              </a:solidFill>
              <a:latin typeface="Times New Roman" panose="02020603050405020304" pitchFamily="18" charset="0"/>
              <a:cs typeface="Times New Roman" panose="02020603050405020304" pitchFamily="18" charset="0"/>
            </a:endParaRPr>
          </a:p>
        </p:txBody>
      </p:sp>
      <p:cxnSp>
        <p:nvCxnSpPr>
          <p:cNvPr id="9" name="Přímá spojnice 8"/>
          <p:cNvCxnSpPr/>
          <p:nvPr userDrawn="1"/>
        </p:nvCxnSpPr>
        <p:spPr>
          <a:xfrm>
            <a:off x="251520" y="932723"/>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630932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6309320"/>
            <a:ext cx="2895600" cy="365125"/>
          </a:xfrm>
          <a:prstGeom prst="rect">
            <a:avLst/>
          </a:prstGeom>
        </p:spPr>
        <p:txBody>
          <a:bodyPr/>
          <a:lstStyle>
            <a:lvl1pPr algn="l">
              <a:defRPr sz="800">
                <a:solidFill>
                  <a:srgbClr val="307871"/>
                </a:solidFill>
              </a:defRPr>
            </a:lvl1pPr>
          </a:lstStyle>
          <a:p>
            <a:pPr>
              <a:buClrTx/>
            </a:pPr>
            <a:r>
              <a:rPr lang="cs-CZ" altLang="cs-CZ" kern="1200" smtClean="0">
                <a:latin typeface="Calibri" panose="020F0502020204030204"/>
                <a:ea typeface="+mn-ea"/>
                <a:cs typeface="Times New Roman" panose="02020603050405020304" pitchFamily="18" charset="0"/>
              </a:rPr>
              <a:t>Prostor pro doplňující informace, poznámky</a:t>
            </a:r>
            <a:endParaRPr lang="cs-CZ" altLang="cs-CZ" kern="1200" dirty="0" smtClean="0">
              <a:latin typeface="Calibri" panose="020F0502020204030204"/>
              <a:ea typeface="+mn-ea"/>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6309320"/>
            <a:ext cx="1080120" cy="365125"/>
          </a:xfrm>
          <a:prstGeom prst="rect">
            <a:avLst/>
          </a:prstGeom>
        </p:spPr>
        <p:txBody>
          <a:bodyPr/>
          <a:lstStyle>
            <a:lvl1pPr algn="r">
              <a:defRPr/>
            </a:lvl1pPr>
          </a:lstStyle>
          <a:p>
            <a:pPr>
              <a:buClrTx/>
            </a:pPr>
            <a:fld id="{560808B9-4D1F-4069-9EB9-CD8802008F4E}" type="slidenum">
              <a:rPr lang="cs-CZ" kern="1200" smtClean="0">
                <a:latin typeface="Calibri" panose="020F0502020204030204"/>
                <a:ea typeface="+mn-ea"/>
                <a:cs typeface="+mn-cs"/>
              </a:rPr>
              <a:pPr>
                <a:buClrTx/>
              </a:pPr>
              <a:t>‹#›</a:t>
            </a:fld>
            <a:endParaRPr lang="cs-CZ" kern="1200" dirty="0">
              <a:latin typeface="Calibri" panose="020F0502020204030204"/>
              <a:ea typeface="+mn-ea"/>
              <a:cs typeface="+mn-cs"/>
            </a:endParaRPr>
          </a:p>
        </p:txBody>
      </p:sp>
    </p:spTree>
    <p:extLst>
      <p:ext uri="{BB962C8B-B14F-4D97-AF65-F5344CB8AC3E}">
        <p14:creationId xmlns:p14="http://schemas.microsoft.com/office/powerpoint/2010/main" val="18951026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89151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BE82E-F26F-4495-965C-76102E9C1BE9}"/>
              </a:ext>
            </a:extLst>
          </p:cNvPr>
          <p:cNvSpPr>
            <a:spLocks noGrp="1"/>
          </p:cNvSpPr>
          <p:nvPr>
            <p:ph type="title"/>
          </p:nvPr>
        </p:nvSpPr>
        <p:spPr>
          <a:xfrm>
            <a:off x="914400" y="277813"/>
            <a:ext cx="7772400" cy="11430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3E227ED9-F709-4626-A99D-3092113C653C}"/>
              </a:ext>
            </a:extLst>
          </p:cNvPr>
          <p:cNvSpPr>
            <a:spLocks noGrp="1"/>
          </p:cNvSpPr>
          <p:nvPr>
            <p:ph type="tbl" idx="1"/>
          </p:nvPr>
        </p:nvSpPr>
        <p:spPr>
          <a:xfrm>
            <a:off x="914400" y="1600200"/>
            <a:ext cx="7772400" cy="4530725"/>
          </a:xfrm>
        </p:spPr>
        <p:txBody>
          <a:bodyPr rtlCol="0">
            <a:normAutofit/>
          </a:bodyPr>
          <a:lstStyle/>
          <a:p>
            <a:pPr lvl="0"/>
            <a:endParaRPr lang="cs-CZ" noProof="0"/>
          </a:p>
        </p:txBody>
      </p:sp>
      <p:sp>
        <p:nvSpPr>
          <p:cNvPr id="4" name="Zástupný symbol pro datum 3">
            <a:extLst>
              <a:ext uri="{FF2B5EF4-FFF2-40B4-BE49-F238E27FC236}">
                <a16:creationId xmlns:a16="http://schemas.microsoft.com/office/drawing/2014/main" id="{DEE162BC-F8BB-41BB-8236-F75B26780265}"/>
              </a:ext>
            </a:extLst>
          </p:cNvPr>
          <p:cNvSpPr>
            <a:spLocks noGrp="1"/>
          </p:cNvSpPr>
          <p:nvPr>
            <p:ph type="dt" sz="half" idx="10"/>
          </p:nvPr>
        </p:nvSpPr>
        <p:spPr>
          <a:xfrm>
            <a:off x="914400" y="6251575"/>
            <a:ext cx="1981200" cy="457200"/>
          </a:xfrm>
        </p:spPr>
        <p:txBody>
          <a:bodyPr/>
          <a:lstStyle>
            <a:lvl1pPr>
              <a:defRPr/>
            </a:lvl1pPr>
          </a:lstStyle>
          <a:p>
            <a:pPr>
              <a:defRPr/>
            </a:pPr>
            <a:endParaRPr lang="cs-CZ" altLang="cs-CZ"/>
          </a:p>
        </p:txBody>
      </p:sp>
      <p:sp>
        <p:nvSpPr>
          <p:cNvPr id="5" name="Zástupný symbol pro zápatí 4">
            <a:extLst>
              <a:ext uri="{FF2B5EF4-FFF2-40B4-BE49-F238E27FC236}">
                <a16:creationId xmlns:a16="http://schemas.microsoft.com/office/drawing/2014/main" id="{377063FC-B2C3-4C80-984C-D71E962C70FB}"/>
              </a:ext>
            </a:extLst>
          </p:cNvPr>
          <p:cNvSpPr>
            <a:spLocks noGrp="1"/>
          </p:cNvSpPr>
          <p:nvPr>
            <p:ph type="ftr" sz="quarter" idx="11"/>
          </p:nvPr>
        </p:nvSpPr>
        <p:spPr>
          <a:xfrm>
            <a:off x="3352800" y="6248400"/>
            <a:ext cx="2971800" cy="457200"/>
          </a:xfrm>
        </p:spPr>
        <p:txBody>
          <a:bodyPr/>
          <a:lstStyle>
            <a:lvl1pPr>
              <a:defRPr/>
            </a:lvl1pPr>
          </a:lstStyle>
          <a:p>
            <a:pPr>
              <a:defRPr/>
            </a:pPr>
            <a:endParaRPr lang="cs-CZ" altLang="cs-CZ"/>
          </a:p>
        </p:txBody>
      </p:sp>
      <p:sp>
        <p:nvSpPr>
          <p:cNvPr id="6" name="Zástupný symbol pro číslo snímku 5">
            <a:extLst>
              <a:ext uri="{FF2B5EF4-FFF2-40B4-BE49-F238E27FC236}">
                <a16:creationId xmlns:a16="http://schemas.microsoft.com/office/drawing/2014/main" id="{F29E44DE-0732-463B-8302-21E53C5C9D6F}"/>
              </a:ext>
            </a:extLst>
          </p:cNvPr>
          <p:cNvSpPr>
            <a:spLocks noGrp="1"/>
          </p:cNvSpPr>
          <p:nvPr>
            <p:ph type="sldNum" sz="quarter" idx="12"/>
          </p:nvPr>
        </p:nvSpPr>
        <p:spPr>
          <a:xfrm>
            <a:off x="6781800" y="6248400"/>
            <a:ext cx="1905000" cy="457200"/>
          </a:xfrm>
        </p:spPr>
        <p:txBody>
          <a:bodyPr/>
          <a:lstStyle>
            <a:lvl1pPr>
              <a:defRPr/>
            </a:lvl1pPr>
          </a:lstStyle>
          <a:p>
            <a:pPr>
              <a:defRPr/>
            </a:pPr>
            <a:fld id="{33028984-14F7-4621-9B08-BE06B80896DF}" type="slidenum">
              <a:rPr lang="cs-CZ" altLang="cs-CZ"/>
              <a:pPr>
                <a:defRPr/>
              </a:pPr>
              <a:t>‹#›</a:t>
            </a:fld>
            <a:endParaRPr lang="cs-CZ" altLang="cs-CZ"/>
          </a:p>
        </p:txBody>
      </p:sp>
    </p:spTree>
    <p:extLst>
      <p:ext uri="{BB962C8B-B14F-4D97-AF65-F5344CB8AC3E}">
        <p14:creationId xmlns:p14="http://schemas.microsoft.com/office/powerpoint/2010/main" val="3227957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cs-CZ"/>
              <a:t>‹#›</a:t>
            </a:fld>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s-CZ"/>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73" r:id="rId11"/>
    <p:sldLayoutId id="2147483674" r:id="rId12"/>
    <p:sldLayoutId id="2147483675" r:id="rId13"/>
    <p:sldLayoutId id="2147483676" r:id="rId14"/>
    <p:sldLayoutId id="2147483677" r:id="rId15"/>
    <p:sldLayoutId id="2147483678" r:id="rId16"/>
    <p:sldLayoutId id="2147483679" r:id="rId17"/>
  </p:sldLayoutIdLst>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7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11.png"/><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wmf"/><Relationship Id="rId5" Type="http://schemas.openxmlformats.org/officeDocument/2006/relationships/oleObject" Target="../embeddings/oleObject2.bin"/><Relationship Id="rId4" Type="http://schemas.openxmlformats.org/officeDocument/2006/relationships/image" Target="../media/image25.wmf"/></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II</a:t>
            </a:r>
            <a:br>
              <a:rPr lang="cs-CZ" b="1" dirty="0" smtClean="0">
                <a:solidFill>
                  <a:srgbClr val="D10202"/>
                </a:solidFill>
              </a:rPr>
            </a:br>
            <a:r>
              <a:rPr lang="cs-CZ" sz="4000" b="1" dirty="0" smtClean="0">
                <a:solidFill>
                  <a:srgbClr val="D10202"/>
                </a:solidFill>
              </a:rPr>
              <a:t/>
            </a:r>
            <a:br>
              <a:rPr lang="cs-CZ" sz="4000" b="1" dirty="0" smtClean="0">
                <a:solidFill>
                  <a:srgbClr val="D10202"/>
                </a:solidFill>
              </a:rPr>
            </a:br>
            <a:r>
              <a:rPr lang="cs-CZ" sz="4000" b="1" dirty="0" err="1" smtClean="0">
                <a:solidFill>
                  <a:srgbClr val="D10202"/>
                </a:solidFill>
              </a:rPr>
              <a:t>II</a:t>
            </a:r>
            <a:r>
              <a:rPr lang="cs-CZ" sz="4000" b="1" dirty="0" smtClean="0">
                <a:solidFill>
                  <a:srgbClr val="D10202"/>
                </a:solidFill>
              </a:rPr>
              <a:t>. tutoriál</a:t>
            </a:r>
            <a:r>
              <a:rPr lang="cs-CZ" sz="4300" b="1" i="1" dirty="0" smtClean="0">
                <a:solidFill>
                  <a:srgbClr val="D10202"/>
                </a:solidFill>
              </a:rPr>
              <a:t/>
            </a:r>
            <a:br>
              <a:rPr lang="cs-CZ" sz="4300" b="1" i="1" dirty="0" smtClean="0">
                <a:solidFill>
                  <a:srgbClr val="D10202"/>
                </a:solidFill>
              </a:rPr>
            </a:br>
            <a:r>
              <a:rPr lang="cs-CZ" b="1" dirty="0">
                <a:solidFill>
                  <a:srgbClr val="D10202"/>
                </a:solidFill>
              </a:rPr>
              <a:t/>
            </a:r>
            <a:br>
              <a:rPr lang="cs-CZ" b="1" dirty="0">
                <a:solidFill>
                  <a:srgbClr val="D10202"/>
                </a:solidFill>
              </a:rPr>
            </a:br>
            <a:r>
              <a:rPr lang="cs-CZ" sz="3600" b="1" dirty="0">
                <a:solidFill>
                  <a:srgbClr val="D10202"/>
                </a:solidFill>
              </a:rPr>
              <a:t>Y</a:t>
            </a:r>
            <a:r>
              <a:rPr lang="cs-CZ" sz="3600" b="1" dirty="0" smtClean="0">
                <a:solidFill>
                  <a:srgbClr val="D10202"/>
                </a:solidFill>
              </a:rPr>
              <a:t>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10. 11.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Agregátní poptávka v otevřené ekonomice, determinace rovnovážné produkce</a:t>
            </a: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4" name="Obrázek 3"/>
          <p:cNvPicPr>
            <a:picLocks noChangeAspect="1"/>
          </p:cNvPicPr>
          <p:nvPr/>
        </p:nvPicPr>
        <p:blipFill rotWithShape="1">
          <a:blip r:embed="rId3"/>
          <a:srcRect l="26053" t="38031" r="31667" b="19552"/>
          <a:stretch/>
        </p:blipFill>
        <p:spPr>
          <a:xfrm>
            <a:off x="457200" y="1541137"/>
            <a:ext cx="8229600" cy="4644090"/>
          </a:xfrm>
          <a:prstGeom prst="rect">
            <a:avLst/>
          </a:prstGeom>
        </p:spPr>
      </p:pic>
    </p:spTree>
    <p:extLst>
      <p:ext uri="{BB962C8B-B14F-4D97-AF65-F5344CB8AC3E}">
        <p14:creationId xmlns:p14="http://schemas.microsoft.com/office/powerpoint/2010/main" val="343976609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349334"/>
            <a:ext cx="7772400" cy="990600"/>
          </a:xfrm>
        </p:spPr>
        <p:txBody>
          <a:bodyPr/>
          <a:lstStyle/>
          <a:p>
            <a:pPr eaLnBrk="1" hangingPunct="1"/>
            <a:r>
              <a:rPr lang="cs-CZ" altLang="cs-CZ" sz="3600" b="1" dirty="0">
                <a:solidFill>
                  <a:srgbClr val="C00000"/>
                </a:solidFill>
              </a:rPr>
              <a:t>Keynesiánská agregátní nabídka (AS)</a:t>
            </a:r>
          </a:p>
        </p:txBody>
      </p:sp>
      <p:sp>
        <p:nvSpPr>
          <p:cNvPr id="274435" name="Rectangle 3"/>
          <p:cNvSpPr>
            <a:spLocks noGrp="1" noChangeArrowheads="1"/>
          </p:cNvSpPr>
          <p:nvPr>
            <p:ph type="body" idx="1"/>
          </p:nvPr>
        </p:nvSpPr>
        <p:spPr>
          <a:xfrm>
            <a:off x="474663" y="1196975"/>
            <a:ext cx="8194675" cy="5084763"/>
          </a:xfrm>
        </p:spPr>
        <p:txBody>
          <a:bodyPr>
            <a:normAutofit/>
          </a:bodyPr>
          <a:lstStyle/>
          <a:p>
            <a:pPr algn="just" eaLnBrk="1" hangingPunct="1"/>
            <a:r>
              <a:rPr lang="cs-CZ" sz="2400" dirty="0"/>
              <a:t>Keynesiánská křivka agregátní nabídky je v krátkém období založena na předpokladu produkční mezery s dostatečnou zásobou volného kapitálu a práce, aby nabízená produkce vždy pokryla poptávané množství statků a </a:t>
            </a:r>
            <a:r>
              <a:rPr lang="cs-CZ" sz="2400" dirty="0" smtClean="0"/>
              <a:t>služeb.</a:t>
            </a:r>
          </a:p>
          <a:p>
            <a:pPr algn="just" eaLnBrk="1" hangingPunct="1"/>
            <a:r>
              <a:rPr lang="cs-CZ" sz="2400" dirty="0" smtClean="0"/>
              <a:t>V </a:t>
            </a:r>
            <a:r>
              <a:rPr lang="cs-CZ" sz="2400" dirty="0"/>
              <a:t>ekonomice existuje nedobrovolná nezaměstnanost, ceny a mzdy jsou krátkodobě zcela rigidní (tj. průměrné náklady firem se nemění) a nepřizpůsobují se tak změnám v agregátní poptávce. </a:t>
            </a:r>
            <a:endParaRPr lang="cs-CZ" sz="2400" dirty="0" smtClean="0"/>
          </a:p>
          <a:p>
            <a:pPr algn="just" eaLnBrk="1" hangingPunct="1"/>
            <a:r>
              <a:rPr lang="cs-CZ" sz="2400" dirty="0" smtClean="0"/>
              <a:t>Keynesiánská </a:t>
            </a:r>
            <a:r>
              <a:rPr lang="cs-CZ" sz="2400" dirty="0"/>
              <a:t>křivka agregátní nabídky je v tomto období fixní, horizontální – vodorovná s osou x, na konstantní úrovni existující cenové hladiny.</a:t>
            </a:r>
            <a:endParaRPr lang="cs-CZ" altLang="cs-CZ" sz="2500" dirty="0" smtClean="0"/>
          </a:p>
        </p:txBody>
      </p:sp>
    </p:spTree>
    <p:extLst>
      <p:ext uri="{BB962C8B-B14F-4D97-AF65-F5344CB8AC3E}">
        <p14:creationId xmlns:p14="http://schemas.microsoft.com/office/powerpoint/2010/main" val="20267078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577516"/>
            <a:ext cx="7772400" cy="762418"/>
          </a:xfrm>
        </p:spPr>
        <p:txBody>
          <a:bodyPr>
            <a:normAutofit fontScale="90000"/>
          </a:bodyPr>
          <a:lstStyle/>
          <a:p>
            <a:pPr eaLnBrk="1" hangingPunct="1"/>
            <a:r>
              <a:rPr lang="cs-CZ" sz="3600" b="1" dirty="0">
                <a:solidFill>
                  <a:srgbClr val="C00000"/>
                </a:solidFill>
              </a:rPr>
              <a:t>Statický model krátkodobé agregátní nabídky (SRAS)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Výchozí postulát pro odvození keynesiánské křivky krátkodobé agregátní nabídky je, že nominální mzdy (nominální mzdová sazba je v modelu fixní) a ceny se v krátkém časovém období nepřizpůsobují dostatečně rychle (ceny a převážně mzdy se přizpůsobují rovnováze na trhu v čase velmi pomalu), tj. krátkodobě se trh práce nemůže nacházet v rovnováze, což nevede k zajištění plné zaměstnanosti a vzniká nedobrovolná nezaměstnanost </a:t>
            </a:r>
            <a:endParaRPr lang="cs-CZ" altLang="cs-CZ" sz="2500" dirty="0" smtClean="0"/>
          </a:p>
        </p:txBody>
      </p:sp>
    </p:spTree>
    <p:extLst>
      <p:ext uri="{BB962C8B-B14F-4D97-AF65-F5344CB8AC3E}">
        <p14:creationId xmlns:p14="http://schemas.microsoft.com/office/powerpoint/2010/main" val="42618574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0" y="573280"/>
            <a:ext cx="8785224" cy="631632"/>
          </a:xfrm>
        </p:spPr>
        <p:txBody>
          <a:bodyPr>
            <a:normAutofit/>
          </a:bodyPr>
          <a:lstStyle/>
          <a:p>
            <a:pPr eaLnBrk="1" hangingPunct="1"/>
            <a:r>
              <a:rPr lang="cs-CZ" altLang="cs-CZ" sz="2400" b="1" dirty="0" smtClean="0">
                <a:solidFill>
                  <a:srgbClr val="C00000"/>
                </a:solidFill>
              </a:rPr>
              <a:t>Statický model krátkodobé agregátní nabídky (SRAS)- konstrukce</a:t>
            </a:r>
          </a:p>
        </p:txBody>
      </p:sp>
      <p:sp>
        <p:nvSpPr>
          <p:cNvPr id="20483" name="Text Box 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20484" name="Line 4"/>
          <p:cNvSpPr>
            <a:spLocks noChangeShapeType="1"/>
          </p:cNvSpPr>
          <p:nvPr/>
        </p:nvSpPr>
        <p:spPr bwMode="auto">
          <a:xfrm>
            <a:off x="971550" y="1989138"/>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85" name="Line 5"/>
          <p:cNvSpPr>
            <a:spLocks noChangeShapeType="1"/>
          </p:cNvSpPr>
          <p:nvPr/>
        </p:nvSpPr>
        <p:spPr bwMode="auto">
          <a:xfrm>
            <a:off x="971550" y="3644900"/>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86" name="Line 6"/>
          <p:cNvSpPr>
            <a:spLocks noChangeShapeType="1"/>
          </p:cNvSpPr>
          <p:nvPr/>
        </p:nvSpPr>
        <p:spPr bwMode="auto">
          <a:xfrm>
            <a:off x="5292725" y="1989138"/>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87" name="Line 7"/>
          <p:cNvSpPr>
            <a:spLocks noChangeShapeType="1"/>
          </p:cNvSpPr>
          <p:nvPr/>
        </p:nvSpPr>
        <p:spPr bwMode="auto">
          <a:xfrm>
            <a:off x="5292725" y="3644900"/>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88" name="Line 8"/>
          <p:cNvSpPr>
            <a:spLocks noChangeShapeType="1"/>
          </p:cNvSpPr>
          <p:nvPr/>
        </p:nvSpPr>
        <p:spPr bwMode="auto">
          <a:xfrm>
            <a:off x="971550" y="4652963"/>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89" name="Line 9"/>
          <p:cNvSpPr>
            <a:spLocks noChangeShapeType="1"/>
          </p:cNvSpPr>
          <p:nvPr/>
        </p:nvSpPr>
        <p:spPr bwMode="auto">
          <a:xfrm>
            <a:off x="971550" y="6308725"/>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90" name="Line 10"/>
          <p:cNvSpPr>
            <a:spLocks noChangeShapeType="1"/>
          </p:cNvSpPr>
          <p:nvPr/>
        </p:nvSpPr>
        <p:spPr bwMode="auto">
          <a:xfrm>
            <a:off x="5292725" y="4652963"/>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91" name="Line 11"/>
          <p:cNvSpPr>
            <a:spLocks noChangeShapeType="1"/>
          </p:cNvSpPr>
          <p:nvPr/>
        </p:nvSpPr>
        <p:spPr bwMode="auto">
          <a:xfrm>
            <a:off x="5292725" y="6308725"/>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492" name="Text Box 12"/>
          <p:cNvSpPr txBox="1">
            <a:spLocks noChangeArrowheads="1"/>
          </p:cNvSpPr>
          <p:nvPr/>
        </p:nvSpPr>
        <p:spPr bwMode="auto">
          <a:xfrm>
            <a:off x="7596188"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20493" name="Text Box 13"/>
          <p:cNvSpPr txBox="1">
            <a:spLocks noChangeArrowheads="1"/>
          </p:cNvSpPr>
          <p:nvPr/>
        </p:nvSpPr>
        <p:spPr bwMode="auto">
          <a:xfrm>
            <a:off x="4859338" y="45815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P</a:t>
            </a:r>
          </a:p>
        </p:txBody>
      </p:sp>
      <p:sp>
        <p:nvSpPr>
          <p:cNvPr id="20494" name="Text Box 14"/>
          <p:cNvSpPr txBox="1">
            <a:spLocks noChangeArrowheads="1"/>
          </p:cNvSpPr>
          <p:nvPr/>
        </p:nvSpPr>
        <p:spPr bwMode="auto">
          <a:xfrm>
            <a:off x="7583488" y="36639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20495" name="Text Box 15"/>
          <p:cNvSpPr txBox="1">
            <a:spLocks noChangeArrowheads="1"/>
          </p:cNvSpPr>
          <p:nvPr/>
        </p:nvSpPr>
        <p:spPr bwMode="auto">
          <a:xfrm>
            <a:off x="4911725" y="18764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20496" name="Text Box 16"/>
          <p:cNvSpPr txBox="1">
            <a:spLocks noChangeArrowheads="1"/>
          </p:cNvSpPr>
          <p:nvPr/>
        </p:nvSpPr>
        <p:spPr bwMode="auto">
          <a:xfrm>
            <a:off x="611188" y="184467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20497" name="Text Box 17"/>
          <p:cNvSpPr txBox="1">
            <a:spLocks noChangeArrowheads="1"/>
          </p:cNvSpPr>
          <p:nvPr/>
        </p:nvSpPr>
        <p:spPr bwMode="auto">
          <a:xfrm>
            <a:off x="3276600" y="37163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p>
        </p:txBody>
      </p:sp>
      <p:sp>
        <p:nvSpPr>
          <p:cNvPr id="20498" name="Text Box 18"/>
          <p:cNvSpPr txBox="1">
            <a:spLocks noChangeArrowheads="1"/>
          </p:cNvSpPr>
          <p:nvPr/>
        </p:nvSpPr>
        <p:spPr bwMode="auto">
          <a:xfrm>
            <a:off x="3203575"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p>
        </p:txBody>
      </p:sp>
      <p:sp>
        <p:nvSpPr>
          <p:cNvPr id="20499" name="Text Box 19"/>
          <p:cNvSpPr txBox="1">
            <a:spLocks noChangeArrowheads="1"/>
          </p:cNvSpPr>
          <p:nvPr/>
        </p:nvSpPr>
        <p:spPr bwMode="auto">
          <a:xfrm>
            <a:off x="468313" y="4581525"/>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W/P</a:t>
            </a:r>
          </a:p>
        </p:txBody>
      </p:sp>
      <p:sp>
        <p:nvSpPr>
          <p:cNvPr id="20500" name="Arc 22"/>
          <p:cNvSpPr>
            <a:spLocks/>
          </p:cNvSpPr>
          <p:nvPr/>
        </p:nvSpPr>
        <p:spPr bwMode="auto">
          <a:xfrm rot="10451259" flipV="1">
            <a:off x="958850" y="2833688"/>
            <a:ext cx="2144713" cy="720725"/>
          </a:xfrm>
          <a:custGeom>
            <a:avLst/>
            <a:gdLst>
              <a:gd name="T0" fmla="*/ 0 w 23834"/>
              <a:gd name="T1" fmla="*/ 4309769 h 21600"/>
              <a:gd name="T2" fmla="*/ 2147483646 w 23834"/>
              <a:gd name="T3" fmla="*/ 802419112 h 21600"/>
              <a:gd name="T4" fmla="*/ 1627791904 w 23834"/>
              <a:gd name="T5" fmla="*/ 802419112 h 21600"/>
              <a:gd name="T6" fmla="*/ 0 60000 65536"/>
              <a:gd name="T7" fmla="*/ 0 60000 65536"/>
              <a:gd name="T8" fmla="*/ 0 60000 65536"/>
            </a:gdLst>
            <a:ahLst/>
            <a:cxnLst>
              <a:cxn ang="T6">
                <a:pos x="T0" y="T1"/>
              </a:cxn>
              <a:cxn ang="T7">
                <a:pos x="T2" y="T3"/>
              </a:cxn>
              <a:cxn ang="T8">
                <a:pos x="T4" y="T5"/>
              </a:cxn>
            </a:cxnLst>
            <a:rect l="0" t="0" r="r" b="b"/>
            <a:pathLst>
              <a:path w="23834" h="21600" fill="none" extrusionOk="0">
                <a:moveTo>
                  <a:pt x="-1" y="115"/>
                </a:moveTo>
                <a:cubicBezTo>
                  <a:pt x="742" y="38"/>
                  <a:pt x="1487" y="0"/>
                  <a:pt x="2234" y="0"/>
                </a:cubicBezTo>
                <a:cubicBezTo>
                  <a:pt x="14163" y="0"/>
                  <a:pt x="23834" y="9670"/>
                  <a:pt x="23834" y="21600"/>
                </a:cubicBezTo>
              </a:path>
              <a:path w="23834" h="21600" stroke="0" extrusionOk="0">
                <a:moveTo>
                  <a:pt x="-1" y="115"/>
                </a:moveTo>
                <a:cubicBezTo>
                  <a:pt x="742" y="38"/>
                  <a:pt x="1487" y="0"/>
                  <a:pt x="2234" y="0"/>
                </a:cubicBezTo>
                <a:cubicBezTo>
                  <a:pt x="14163" y="0"/>
                  <a:pt x="23834" y="9670"/>
                  <a:pt x="23834" y="21600"/>
                </a:cubicBezTo>
                <a:lnTo>
                  <a:pt x="2234" y="21600"/>
                </a:lnTo>
                <a:lnTo>
                  <a:pt x="-1" y="115"/>
                </a:lnTo>
                <a:close/>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501" name="Text Box 23"/>
          <p:cNvSpPr txBox="1">
            <a:spLocks noChangeArrowheads="1"/>
          </p:cNvSpPr>
          <p:nvPr/>
        </p:nvSpPr>
        <p:spPr bwMode="auto">
          <a:xfrm>
            <a:off x="3132138" y="2565400"/>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0000FF"/>
                </a:solidFill>
              </a:rPr>
              <a:t>Y(K</a:t>
            </a:r>
            <a:r>
              <a:rPr lang="cs-CZ" altLang="cs-CZ" sz="1600" b="1" baseline="-25000">
                <a:solidFill>
                  <a:srgbClr val="0000FF"/>
                </a:solidFill>
              </a:rPr>
              <a:t>0</a:t>
            </a:r>
            <a:r>
              <a:rPr lang="cs-CZ" altLang="cs-CZ" sz="1600" b="1">
                <a:solidFill>
                  <a:srgbClr val="0000FF"/>
                </a:solidFill>
              </a:rPr>
              <a:t>)</a:t>
            </a:r>
          </a:p>
        </p:txBody>
      </p:sp>
      <p:sp>
        <p:nvSpPr>
          <p:cNvPr id="20502" name="Line 26"/>
          <p:cNvSpPr>
            <a:spLocks noChangeShapeType="1"/>
          </p:cNvSpPr>
          <p:nvPr/>
        </p:nvSpPr>
        <p:spPr bwMode="auto">
          <a:xfrm>
            <a:off x="1187450" y="4868863"/>
            <a:ext cx="1296988" cy="1296987"/>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03" name="Text Box 27"/>
          <p:cNvSpPr txBox="1">
            <a:spLocks noChangeArrowheads="1"/>
          </p:cNvSpPr>
          <p:nvPr/>
        </p:nvSpPr>
        <p:spPr bwMode="auto">
          <a:xfrm>
            <a:off x="2555875" y="5876925"/>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00CC00"/>
                </a:solidFill>
              </a:rPr>
              <a:t>ND</a:t>
            </a:r>
          </a:p>
        </p:txBody>
      </p:sp>
      <p:sp>
        <p:nvSpPr>
          <p:cNvPr id="20504" name="Line 28"/>
          <p:cNvSpPr>
            <a:spLocks noChangeShapeType="1"/>
          </p:cNvSpPr>
          <p:nvPr/>
        </p:nvSpPr>
        <p:spPr bwMode="auto">
          <a:xfrm flipV="1">
            <a:off x="5292725" y="1916113"/>
            <a:ext cx="2159000" cy="1728787"/>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05" name="Text Box 29"/>
          <p:cNvSpPr txBox="1">
            <a:spLocks noChangeArrowheads="1"/>
          </p:cNvSpPr>
          <p:nvPr/>
        </p:nvSpPr>
        <p:spPr bwMode="auto">
          <a:xfrm>
            <a:off x="7524750" y="17732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45</a:t>
            </a:r>
            <a:r>
              <a:rPr lang="en-US" altLang="cs-CZ" sz="1600" b="1">
                <a:cs typeface="Arial" panose="020B0604020202020204" pitchFamily="34" charset="0"/>
              </a:rPr>
              <a:t>º</a:t>
            </a:r>
          </a:p>
        </p:txBody>
      </p:sp>
      <p:sp>
        <p:nvSpPr>
          <p:cNvPr id="20506" name="Line 30"/>
          <p:cNvSpPr>
            <a:spLocks noChangeShapeType="1"/>
          </p:cNvSpPr>
          <p:nvPr/>
        </p:nvSpPr>
        <p:spPr bwMode="auto">
          <a:xfrm flipV="1">
            <a:off x="1952625" y="5589588"/>
            <a:ext cx="0" cy="71913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07" name="Line 31"/>
          <p:cNvSpPr>
            <a:spLocks noChangeShapeType="1"/>
          </p:cNvSpPr>
          <p:nvPr/>
        </p:nvSpPr>
        <p:spPr bwMode="auto">
          <a:xfrm flipH="1">
            <a:off x="971550" y="5589588"/>
            <a:ext cx="100806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08" name="Text Box 32"/>
          <p:cNvSpPr txBox="1">
            <a:spLocks noChangeArrowheads="1"/>
          </p:cNvSpPr>
          <p:nvPr/>
        </p:nvSpPr>
        <p:spPr bwMode="auto">
          <a:xfrm>
            <a:off x="1763713"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2</a:t>
            </a:r>
            <a:endParaRPr lang="cs-CZ" altLang="cs-CZ" sz="1600" b="1"/>
          </a:p>
        </p:txBody>
      </p:sp>
      <p:sp>
        <p:nvSpPr>
          <p:cNvPr id="20509" name="Text Box 33"/>
          <p:cNvSpPr txBox="1">
            <a:spLocks noChangeArrowheads="1"/>
          </p:cNvSpPr>
          <p:nvPr/>
        </p:nvSpPr>
        <p:spPr bwMode="auto">
          <a:xfrm>
            <a:off x="179388" y="5373688"/>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(W/P)</a:t>
            </a:r>
            <a:r>
              <a:rPr lang="cs-CZ" altLang="cs-CZ" sz="1600" b="1" baseline="-25000"/>
              <a:t>2</a:t>
            </a:r>
            <a:endParaRPr lang="cs-CZ" altLang="cs-CZ" sz="1600" b="1"/>
          </a:p>
        </p:txBody>
      </p:sp>
      <p:sp>
        <p:nvSpPr>
          <p:cNvPr id="20510" name="Line 34"/>
          <p:cNvSpPr>
            <a:spLocks noChangeShapeType="1"/>
          </p:cNvSpPr>
          <p:nvPr/>
        </p:nvSpPr>
        <p:spPr bwMode="auto">
          <a:xfrm flipV="1">
            <a:off x="1954213" y="2938463"/>
            <a:ext cx="0" cy="266541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1" name="Line 35"/>
          <p:cNvSpPr>
            <a:spLocks noChangeShapeType="1"/>
          </p:cNvSpPr>
          <p:nvPr/>
        </p:nvSpPr>
        <p:spPr bwMode="auto">
          <a:xfrm flipV="1">
            <a:off x="1011238" y="2852738"/>
            <a:ext cx="5289550" cy="904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2" name="Line 36"/>
          <p:cNvSpPr>
            <a:spLocks noChangeShapeType="1"/>
          </p:cNvSpPr>
          <p:nvPr/>
        </p:nvSpPr>
        <p:spPr bwMode="auto">
          <a:xfrm>
            <a:off x="6300788" y="2852738"/>
            <a:ext cx="0" cy="3455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13" name="Text Box 37"/>
          <p:cNvSpPr txBox="1">
            <a:spLocks noChangeArrowheads="1"/>
          </p:cNvSpPr>
          <p:nvPr/>
        </p:nvSpPr>
        <p:spPr bwMode="auto">
          <a:xfrm>
            <a:off x="1547813" y="37163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2</a:t>
            </a:r>
            <a:endParaRPr lang="cs-CZ" altLang="cs-CZ" sz="1600" b="1"/>
          </a:p>
        </p:txBody>
      </p:sp>
      <p:sp>
        <p:nvSpPr>
          <p:cNvPr id="20514" name="Text Box 38"/>
          <p:cNvSpPr txBox="1">
            <a:spLocks noChangeArrowheads="1"/>
          </p:cNvSpPr>
          <p:nvPr/>
        </p:nvSpPr>
        <p:spPr bwMode="auto">
          <a:xfrm>
            <a:off x="539750" y="2708275"/>
            <a:ext cx="5762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2</a:t>
            </a:r>
            <a:endParaRPr lang="cs-CZ" altLang="cs-CZ" sz="1600" b="1"/>
          </a:p>
        </p:txBody>
      </p:sp>
      <p:sp>
        <p:nvSpPr>
          <p:cNvPr id="20515" name="Text Box 40"/>
          <p:cNvSpPr txBox="1">
            <a:spLocks noChangeArrowheads="1"/>
          </p:cNvSpPr>
          <p:nvPr/>
        </p:nvSpPr>
        <p:spPr bwMode="auto">
          <a:xfrm>
            <a:off x="6084888" y="63817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00FF"/>
                </a:solidFill>
              </a:rPr>
              <a:t>Y</a:t>
            </a:r>
            <a:r>
              <a:rPr lang="cs-CZ" altLang="cs-CZ" sz="1600" b="1" baseline="-25000">
                <a:solidFill>
                  <a:srgbClr val="FF00FF"/>
                </a:solidFill>
              </a:rPr>
              <a:t>2</a:t>
            </a:r>
            <a:endParaRPr lang="cs-CZ" altLang="cs-CZ" sz="1600" b="1">
              <a:solidFill>
                <a:srgbClr val="FF00FF"/>
              </a:solidFill>
            </a:endParaRPr>
          </a:p>
        </p:txBody>
      </p:sp>
      <p:sp>
        <p:nvSpPr>
          <p:cNvPr id="20516" name="Text Box 45"/>
          <p:cNvSpPr txBox="1">
            <a:spLocks noChangeArrowheads="1"/>
          </p:cNvSpPr>
          <p:nvPr/>
        </p:nvSpPr>
        <p:spPr bwMode="auto">
          <a:xfrm>
            <a:off x="179388" y="4941888"/>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(W/P)</a:t>
            </a:r>
            <a:r>
              <a:rPr lang="cs-CZ" altLang="cs-CZ" sz="1600" b="1" baseline="-25000"/>
              <a:t>1</a:t>
            </a:r>
            <a:endParaRPr lang="cs-CZ" altLang="cs-CZ" sz="1600" b="1"/>
          </a:p>
        </p:txBody>
      </p:sp>
      <p:sp>
        <p:nvSpPr>
          <p:cNvPr id="20517" name="Text Box 52"/>
          <p:cNvSpPr txBox="1">
            <a:spLocks noChangeArrowheads="1"/>
          </p:cNvSpPr>
          <p:nvPr/>
        </p:nvSpPr>
        <p:spPr bwMode="auto">
          <a:xfrm>
            <a:off x="5940425" y="37163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2</a:t>
            </a:r>
            <a:endParaRPr lang="cs-CZ" altLang="cs-CZ" sz="1600" b="1"/>
          </a:p>
        </p:txBody>
      </p:sp>
      <p:sp>
        <p:nvSpPr>
          <p:cNvPr id="20518" name="Text Box 53"/>
          <p:cNvSpPr txBox="1">
            <a:spLocks noChangeArrowheads="1"/>
          </p:cNvSpPr>
          <p:nvPr/>
        </p:nvSpPr>
        <p:spPr bwMode="auto">
          <a:xfrm>
            <a:off x="4932363" y="28527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2</a:t>
            </a:r>
            <a:endParaRPr lang="cs-CZ" altLang="cs-CZ" sz="1600" b="1"/>
          </a:p>
        </p:txBody>
      </p:sp>
      <p:sp>
        <p:nvSpPr>
          <p:cNvPr id="20519" name="Line 54"/>
          <p:cNvSpPr>
            <a:spLocks noChangeShapeType="1"/>
          </p:cNvSpPr>
          <p:nvPr/>
        </p:nvSpPr>
        <p:spPr bwMode="auto">
          <a:xfrm flipH="1">
            <a:off x="5292725" y="5589588"/>
            <a:ext cx="100806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0" name="Text Box 55"/>
          <p:cNvSpPr txBox="1">
            <a:spLocks noChangeArrowheads="1"/>
          </p:cNvSpPr>
          <p:nvPr/>
        </p:nvSpPr>
        <p:spPr bwMode="auto">
          <a:xfrm>
            <a:off x="4859338" y="537368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00FF"/>
                </a:solidFill>
              </a:rPr>
              <a:t>P</a:t>
            </a:r>
            <a:r>
              <a:rPr lang="cs-CZ" altLang="cs-CZ" sz="1600" b="1" baseline="-25000">
                <a:solidFill>
                  <a:srgbClr val="FF00FF"/>
                </a:solidFill>
              </a:rPr>
              <a:t>2</a:t>
            </a:r>
            <a:endParaRPr lang="cs-CZ" altLang="cs-CZ" sz="1600" b="1">
              <a:solidFill>
                <a:srgbClr val="FF00FF"/>
              </a:solidFill>
            </a:endParaRPr>
          </a:p>
        </p:txBody>
      </p:sp>
      <p:sp>
        <p:nvSpPr>
          <p:cNvPr id="20521" name="Text Box 56"/>
          <p:cNvSpPr txBox="1">
            <a:spLocks noChangeArrowheads="1"/>
          </p:cNvSpPr>
          <p:nvPr/>
        </p:nvSpPr>
        <p:spPr bwMode="auto">
          <a:xfrm>
            <a:off x="4859338" y="57340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00FF"/>
                </a:solidFill>
              </a:rPr>
              <a:t>P</a:t>
            </a:r>
            <a:r>
              <a:rPr lang="cs-CZ" altLang="cs-CZ" sz="1600" b="1" baseline="-25000">
                <a:solidFill>
                  <a:srgbClr val="FF00FF"/>
                </a:solidFill>
              </a:rPr>
              <a:t>1</a:t>
            </a:r>
            <a:endParaRPr lang="cs-CZ" altLang="cs-CZ" sz="1600" b="1">
              <a:solidFill>
                <a:srgbClr val="FF00FF"/>
              </a:solidFill>
            </a:endParaRPr>
          </a:p>
        </p:txBody>
      </p:sp>
      <p:sp>
        <p:nvSpPr>
          <p:cNvPr id="20522" name="Line 58"/>
          <p:cNvSpPr>
            <a:spLocks noChangeShapeType="1"/>
          </p:cNvSpPr>
          <p:nvPr/>
        </p:nvSpPr>
        <p:spPr bwMode="auto">
          <a:xfrm flipV="1">
            <a:off x="1403350" y="5084763"/>
            <a:ext cx="0" cy="12239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3" name="Line 59"/>
          <p:cNvSpPr>
            <a:spLocks noChangeShapeType="1"/>
          </p:cNvSpPr>
          <p:nvPr/>
        </p:nvSpPr>
        <p:spPr bwMode="auto">
          <a:xfrm flipH="1">
            <a:off x="971550" y="5084763"/>
            <a:ext cx="4318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4" name="Line 60"/>
          <p:cNvSpPr>
            <a:spLocks noChangeShapeType="1"/>
          </p:cNvSpPr>
          <p:nvPr/>
        </p:nvSpPr>
        <p:spPr bwMode="auto">
          <a:xfrm flipV="1">
            <a:off x="1403350" y="3213100"/>
            <a:ext cx="0" cy="20161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5" name="Text Box 62"/>
          <p:cNvSpPr txBox="1">
            <a:spLocks noChangeArrowheads="1"/>
          </p:cNvSpPr>
          <p:nvPr/>
        </p:nvSpPr>
        <p:spPr bwMode="auto">
          <a:xfrm>
            <a:off x="1187450"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1</a:t>
            </a:r>
            <a:endParaRPr lang="cs-CZ" altLang="cs-CZ" sz="1600" b="1"/>
          </a:p>
        </p:txBody>
      </p:sp>
      <p:sp>
        <p:nvSpPr>
          <p:cNvPr id="20526" name="Text Box 63"/>
          <p:cNvSpPr txBox="1">
            <a:spLocks noChangeArrowheads="1"/>
          </p:cNvSpPr>
          <p:nvPr/>
        </p:nvSpPr>
        <p:spPr bwMode="auto">
          <a:xfrm>
            <a:off x="1042988" y="364490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1</a:t>
            </a:r>
            <a:endParaRPr lang="cs-CZ" altLang="cs-CZ" sz="1600" b="1"/>
          </a:p>
        </p:txBody>
      </p:sp>
      <p:sp>
        <p:nvSpPr>
          <p:cNvPr id="20527" name="Line 64"/>
          <p:cNvSpPr>
            <a:spLocks noChangeShapeType="1"/>
          </p:cNvSpPr>
          <p:nvPr/>
        </p:nvSpPr>
        <p:spPr bwMode="auto">
          <a:xfrm>
            <a:off x="971550" y="3213100"/>
            <a:ext cx="48958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28" name="Text Box 65"/>
          <p:cNvSpPr txBox="1">
            <a:spLocks noChangeArrowheads="1"/>
          </p:cNvSpPr>
          <p:nvPr/>
        </p:nvSpPr>
        <p:spPr bwMode="auto">
          <a:xfrm>
            <a:off x="4932363" y="321310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1</a:t>
            </a:r>
            <a:endParaRPr lang="cs-CZ" altLang="cs-CZ" sz="1600" b="1"/>
          </a:p>
        </p:txBody>
      </p:sp>
      <p:sp>
        <p:nvSpPr>
          <p:cNvPr id="20529" name="Line 66"/>
          <p:cNvSpPr>
            <a:spLocks noChangeShapeType="1"/>
          </p:cNvSpPr>
          <p:nvPr/>
        </p:nvSpPr>
        <p:spPr bwMode="auto">
          <a:xfrm>
            <a:off x="5795963" y="3213100"/>
            <a:ext cx="0" cy="30956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30" name="Text Box 67"/>
          <p:cNvSpPr txBox="1">
            <a:spLocks noChangeArrowheads="1"/>
          </p:cNvSpPr>
          <p:nvPr/>
        </p:nvSpPr>
        <p:spPr bwMode="auto">
          <a:xfrm>
            <a:off x="5435600" y="37163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1</a:t>
            </a:r>
            <a:endParaRPr lang="cs-CZ" altLang="cs-CZ" sz="1600" b="1"/>
          </a:p>
        </p:txBody>
      </p:sp>
      <p:sp>
        <p:nvSpPr>
          <p:cNvPr id="20531" name="Text Box 68"/>
          <p:cNvSpPr txBox="1">
            <a:spLocks noChangeArrowheads="1"/>
          </p:cNvSpPr>
          <p:nvPr/>
        </p:nvSpPr>
        <p:spPr bwMode="auto">
          <a:xfrm>
            <a:off x="5580063" y="63817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00FF"/>
                </a:solidFill>
              </a:rPr>
              <a:t>Y</a:t>
            </a:r>
            <a:r>
              <a:rPr lang="cs-CZ" altLang="cs-CZ" sz="1600" b="1" baseline="-25000">
                <a:solidFill>
                  <a:srgbClr val="FF00FF"/>
                </a:solidFill>
              </a:rPr>
              <a:t>1</a:t>
            </a:r>
            <a:endParaRPr lang="cs-CZ" altLang="cs-CZ" sz="1600" b="1">
              <a:solidFill>
                <a:srgbClr val="FF00FF"/>
              </a:solidFill>
            </a:endParaRPr>
          </a:p>
        </p:txBody>
      </p:sp>
      <p:sp>
        <p:nvSpPr>
          <p:cNvPr id="20532" name="Line 69"/>
          <p:cNvSpPr>
            <a:spLocks noChangeShapeType="1"/>
          </p:cNvSpPr>
          <p:nvPr/>
        </p:nvSpPr>
        <p:spPr bwMode="auto">
          <a:xfrm>
            <a:off x="5292725" y="5949950"/>
            <a:ext cx="50323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33" name="Line 70"/>
          <p:cNvSpPr>
            <a:spLocks noChangeShapeType="1"/>
          </p:cNvSpPr>
          <p:nvPr/>
        </p:nvSpPr>
        <p:spPr bwMode="auto">
          <a:xfrm flipV="1">
            <a:off x="5651500" y="4724400"/>
            <a:ext cx="1728788" cy="1368425"/>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0534" name="Text Box 71"/>
          <p:cNvSpPr txBox="1">
            <a:spLocks noChangeArrowheads="1"/>
          </p:cNvSpPr>
          <p:nvPr/>
        </p:nvSpPr>
        <p:spPr bwMode="auto">
          <a:xfrm>
            <a:off x="7451725" y="4652963"/>
            <a:ext cx="9366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00FF"/>
                </a:solidFill>
              </a:rPr>
              <a:t>SRAS</a:t>
            </a:r>
            <a:endParaRPr lang="en-US" altLang="cs-CZ" sz="1600" b="1">
              <a:solidFill>
                <a:srgbClr val="FF00FF"/>
              </a:solidFill>
              <a:cs typeface="Arial" panose="020B0604020202020204" pitchFamily="34" charset="0"/>
            </a:endParaRPr>
          </a:p>
        </p:txBody>
      </p:sp>
      <p:sp>
        <p:nvSpPr>
          <p:cNvPr id="20535" name="Text Box 72"/>
          <p:cNvSpPr txBox="1">
            <a:spLocks noChangeArrowheads="1"/>
          </p:cNvSpPr>
          <p:nvPr/>
        </p:nvSpPr>
        <p:spPr bwMode="auto">
          <a:xfrm>
            <a:off x="539750" y="299720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1</a:t>
            </a:r>
            <a:endParaRPr lang="cs-CZ" altLang="cs-CZ" sz="1600" b="1"/>
          </a:p>
        </p:txBody>
      </p:sp>
      <p:sp>
        <p:nvSpPr>
          <p:cNvPr id="2" name="Obdélník 1"/>
          <p:cNvSpPr/>
          <p:nvPr/>
        </p:nvSpPr>
        <p:spPr>
          <a:xfrm>
            <a:off x="179388" y="1153180"/>
            <a:ext cx="8605836" cy="584775"/>
          </a:xfrm>
          <a:prstGeom prst="rect">
            <a:avLst/>
          </a:prstGeom>
        </p:spPr>
        <p:txBody>
          <a:bodyPr wrap="square">
            <a:spAutoFit/>
          </a:bodyPr>
          <a:lstStyle/>
          <a:p>
            <a:pPr algn="ctr"/>
            <a:r>
              <a:rPr lang="cs-CZ" sz="1600" dirty="0">
                <a:solidFill>
                  <a:srgbClr val="C00000"/>
                </a:solidFill>
              </a:rPr>
              <a:t>Křivka krátkodobé AS (SRAS) představuje jednotlivé kombinace úrovní cen a produkce, které jsou firmy ochotny vyrábět a nabízet a jež jim současně umožňují maximalizovat zisk.</a:t>
            </a:r>
          </a:p>
        </p:txBody>
      </p:sp>
    </p:spTree>
    <p:extLst>
      <p:ext uri="{BB962C8B-B14F-4D97-AF65-F5344CB8AC3E}">
        <p14:creationId xmlns:p14="http://schemas.microsoft.com/office/powerpoint/2010/main" val="8796965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7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6" grpId="0"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577516"/>
            <a:ext cx="7772400" cy="762418"/>
          </a:xfrm>
        </p:spPr>
        <p:txBody>
          <a:bodyPr>
            <a:normAutofit fontScale="90000"/>
          </a:bodyPr>
          <a:lstStyle/>
          <a:p>
            <a:pPr eaLnBrk="1" hangingPunct="1"/>
            <a:r>
              <a:rPr lang="cs-CZ" sz="3600" b="1" dirty="0">
                <a:solidFill>
                  <a:srgbClr val="C00000"/>
                </a:solidFill>
              </a:rPr>
              <a:t>Sklon krátkodobé agregátní nabídky (SRAS)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Pozitivní sklon křivky SRAS je dán skutečností, že pokud vzroste cenová úroveň, klesnou reálné mzdy zaměstnancům firem a ty mohou zvýšením objemu produkce zvýšit svůj zisk </a:t>
            </a:r>
          </a:p>
          <a:p>
            <a:pPr algn="just" eaLnBrk="1" hangingPunct="1"/>
            <a:r>
              <a:rPr lang="cs-CZ" sz="2400" dirty="0" smtClean="0"/>
              <a:t>Křivka </a:t>
            </a:r>
            <a:r>
              <a:rPr lang="cs-CZ" sz="2400" dirty="0"/>
              <a:t>agregátní poptávky po práci je totožná s křivkou mezního produktu práce (MPL), jejíž negativní sklon vyjadřuje klesající mezní produktivitu práce. </a:t>
            </a:r>
            <a:endParaRPr lang="cs-CZ" sz="2400" dirty="0" smtClean="0"/>
          </a:p>
          <a:p>
            <a:pPr algn="just" eaLnBrk="1" hangingPunct="1"/>
            <a:r>
              <a:rPr lang="cs-CZ" sz="2400" dirty="0" smtClean="0"/>
              <a:t>Rostoucí </a:t>
            </a:r>
            <a:r>
              <a:rPr lang="cs-CZ" sz="2400" dirty="0"/>
              <a:t>produkce vyžaduje dodatečnou pracovní sílu, ta je však méně produktivní. Aby vůbec byly firmy ochotny nabízet větší objem produkce, musí reálná mzda poklesnou a z toho důvodu musí cenová hladina vzrůst. </a:t>
            </a:r>
            <a:endParaRPr lang="cs-CZ" sz="2400" dirty="0" smtClean="0"/>
          </a:p>
          <a:p>
            <a:pPr algn="just" eaLnBrk="1" hangingPunct="1"/>
            <a:r>
              <a:rPr lang="cs-CZ" sz="2400" dirty="0" smtClean="0"/>
              <a:t>SRAS </a:t>
            </a:r>
            <a:r>
              <a:rPr lang="cs-CZ" sz="2400" dirty="0"/>
              <a:t>je tím strmější, čím větší je pokles produktu každého dodatečného zaměstnance. </a:t>
            </a:r>
            <a:endParaRPr lang="cs-CZ" altLang="cs-CZ" sz="2500" dirty="0" smtClean="0"/>
          </a:p>
        </p:txBody>
      </p:sp>
    </p:spTree>
    <p:extLst>
      <p:ext uri="{BB962C8B-B14F-4D97-AF65-F5344CB8AC3E}">
        <p14:creationId xmlns:p14="http://schemas.microsoft.com/office/powerpoint/2010/main" val="302746109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000"/>
                            </p:stCondLst>
                            <p:childTnLst>
                              <p:par>
                                <p:cTn id="31" presetID="23" presetClass="entr" presetSubtype="36" fill="hold" grpId="0" nodeType="afterEffect">
                                  <p:stCondLst>
                                    <p:cond delay="0"/>
                                  </p:stCondLst>
                                  <p:childTnLst>
                                    <p:set>
                                      <p:cBhvr>
                                        <p:cTn id="32" dur="1" fill="hold">
                                          <p:stCondLst>
                                            <p:cond delay="0"/>
                                          </p:stCondLst>
                                        </p:cTn>
                                        <p:tgtEl>
                                          <p:spTgt spid="274435">
                                            <p:txEl>
                                              <p:pRg st="3" end="3"/>
                                            </p:txEl>
                                          </p:spTgt>
                                        </p:tgtEl>
                                        <p:attrNameLst>
                                          <p:attrName>style.visibility</p:attrName>
                                        </p:attrNameLst>
                                      </p:cBhvr>
                                      <p:to>
                                        <p:strVal val="visible"/>
                                      </p:to>
                                    </p:set>
                                    <p:anim calcmode="lin" valueType="num">
                                      <p:cBhvr>
                                        <p:cTn id="33" dur="500" fill="hold"/>
                                        <p:tgtEl>
                                          <p:spTgt spid="274435">
                                            <p:txEl>
                                              <p:pRg st="3" end="3"/>
                                            </p:txEl>
                                          </p:spTgt>
                                        </p:tgtEl>
                                        <p:attrNameLst>
                                          <p:attrName>ppt_w</p:attrName>
                                        </p:attrNameLst>
                                      </p:cBhvr>
                                      <p:tavLst>
                                        <p:tav tm="0">
                                          <p:val>
                                            <p:strVal val="(6*min(max(#ppt_w*#ppt_h,.3),1)-7.4)/-.7*#ppt_w"/>
                                          </p:val>
                                        </p:tav>
                                        <p:tav tm="100000">
                                          <p:val>
                                            <p:strVal val="#ppt_w"/>
                                          </p:val>
                                        </p:tav>
                                      </p:tavLst>
                                    </p:anim>
                                    <p:anim calcmode="lin" valueType="num">
                                      <p:cBhvr>
                                        <p:cTn id="34" dur="500" fill="hold"/>
                                        <p:tgtEl>
                                          <p:spTgt spid="274435">
                                            <p:txEl>
                                              <p:pRg st="3" end="3"/>
                                            </p:txEl>
                                          </p:spTgt>
                                        </p:tgtEl>
                                        <p:attrNameLst>
                                          <p:attrName>ppt_h</p:attrName>
                                        </p:attrNameLst>
                                      </p:cBhvr>
                                      <p:tavLst>
                                        <p:tav tm="0">
                                          <p:val>
                                            <p:strVal val="(6*min(max(#ppt_w*#ppt_h,.3),1)-7.4)/-.7*#ppt_h"/>
                                          </p:val>
                                        </p:tav>
                                        <p:tav tm="100000">
                                          <p:val>
                                            <p:strVal val="#ppt_h"/>
                                          </p:val>
                                        </p:tav>
                                      </p:tavLst>
                                    </p:anim>
                                    <p:anim calcmode="lin" valueType="num">
                                      <p:cBhvr>
                                        <p:cTn id="35" dur="500" fill="hold"/>
                                        <p:tgtEl>
                                          <p:spTgt spid="274435">
                                            <p:txEl>
                                              <p:pRg st="3" end="3"/>
                                            </p:txEl>
                                          </p:spTgt>
                                        </p:tgtEl>
                                        <p:attrNameLst>
                                          <p:attrName>ppt_x</p:attrName>
                                        </p:attrNameLst>
                                      </p:cBhvr>
                                      <p:tavLst>
                                        <p:tav tm="0">
                                          <p:val>
                                            <p:fltVal val="0.5"/>
                                          </p:val>
                                        </p:tav>
                                        <p:tav tm="100000">
                                          <p:val>
                                            <p:strVal val="#ppt_x"/>
                                          </p:val>
                                        </p:tav>
                                      </p:tavLst>
                                    </p:anim>
                                    <p:anim calcmode="lin" valueType="num">
                                      <p:cBhvr>
                                        <p:cTn id="36" dur="500" fill="hold"/>
                                        <p:tgtEl>
                                          <p:spTgt spid="27443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577516"/>
            <a:ext cx="7772400" cy="762418"/>
          </a:xfrm>
        </p:spPr>
        <p:txBody>
          <a:bodyPr>
            <a:normAutofit fontScale="90000"/>
          </a:bodyPr>
          <a:lstStyle/>
          <a:p>
            <a:pPr eaLnBrk="1" hangingPunct="1"/>
            <a:r>
              <a:rPr lang="cs-CZ" sz="3600" b="1" dirty="0">
                <a:solidFill>
                  <a:srgbClr val="C00000"/>
                </a:solidFill>
              </a:rPr>
              <a:t>Poloha krátkodobé agregátní nabídky (SRAS)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Faktory, jež ovlivňují polohu křivky SRAS, až již směrem doprava či doleva, můžeme odvodit z produkční funkce nebo prostřednictvím změn nominální mzdové sazby, očekávané míry inflace a cen vstupů </a:t>
            </a:r>
            <a:endParaRPr lang="cs-CZ" sz="2400" dirty="0" smtClean="0"/>
          </a:p>
          <a:p>
            <a:pPr algn="just" eaLnBrk="1" hangingPunct="1"/>
            <a:r>
              <a:rPr lang="cs-CZ" sz="2400" dirty="0" smtClean="0"/>
              <a:t>Křivka </a:t>
            </a:r>
            <a:r>
              <a:rPr lang="cs-CZ" sz="2400" dirty="0"/>
              <a:t>SRAS se posune doprava dolů, když: </a:t>
            </a:r>
            <a:endParaRPr lang="cs-CZ" sz="2400" dirty="0" smtClean="0"/>
          </a:p>
          <a:p>
            <a:pPr lvl="1" algn="just"/>
            <a:r>
              <a:rPr lang="cs-CZ" sz="2000" dirty="0" smtClean="0"/>
              <a:t>vzroste </a:t>
            </a:r>
            <a:r>
              <a:rPr lang="cs-CZ" sz="2000" dirty="0"/>
              <a:t>zásoba kapitálu, materiálu a energie, </a:t>
            </a:r>
            <a:endParaRPr lang="cs-CZ" sz="2000" dirty="0" smtClean="0"/>
          </a:p>
          <a:p>
            <a:pPr lvl="1" algn="just"/>
            <a:r>
              <a:rPr lang="cs-CZ" sz="2000" dirty="0" smtClean="0"/>
              <a:t>zlepší </a:t>
            </a:r>
            <a:r>
              <a:rPr lang="cs-CZ" sz="2000" dirty="0"/>
              <a:t>se úroveň používané technologie a technologických postupů, </a:t>
            </a:r>
            <a:endParaRPr lang="cs-CZ" sz="2000" dirty="0" smtClean="0"/>
          </a:p>
          <a:p>
            <a:pPr lvl="1" algn="just"/>
            <a:r>
              <a:rPr lang="cs-CZ" sz="2000" dirty="0" smtClean="0"/>
              <a:t>zvýší </a:t>
            </a:r>
            <a:r>
              <a:rPr lang="cs-CZ" sz="2000" dirty="0"/>
              <a:t>se produktivita práce i kapitálu, </a:t>
            </a:r>
            <a:endParaRPr lang="cs-CZ" sz="2000" dirty="0" smtClean="0"/>
          </a:p>
          <a:p>
            <a:pPr lvl="1" algn="just"/>
            <a:r>
              <a:rPr lang="cs-CZ" sz="2000" dirty="0" smtClean="0"/>
              <a:t>poklesne </a:t>
            </a:r>
            <a:r>
              <a:rPr lang="cs-CZ" sz="2000" dirty="0"/>
              <a:t>nominální mzda, </a:t>
            </a:r>
            <a:endParaRPr lang="cs-CZ" sz="2000" dirty="0" smtClean="0"/>
          </a:p>
          <a:p>
            <a:pPr lvl="1" algn="just"/>
            <a:r>
              <a:rPr lang="cs-CZ" sz="2000" dirty="0" smtClean="0"/>
              <a:t>sníží </a:t>
            </a:r>
            <a:r>
              <a:rPr lang="cs-CZ" sz="2000" dirty="0"/>
              <a:t>se očekávaná míra inflace, </a:t>
            </a:r>
            <a:endParaRPr lang="cs-CZ" sz="2000" dirty="0" smtClean="0"/>
          </a:p>
          <a:p>
            <a:pPr lvl="1" algn="just"/>
            <a:r>
              <a:rPr lang="cs-CZ" sz="2000" dirty="0" smtClean="0"/>
              <a:t>sníží </a:t>
            </a:r>
            <a:r>
              <a:rPr lang="cs-CZ" sz="2000" dirty="0"/>
              <a:t>se ceny vstupů (materiálu, surovin, ropy…) </a:t>
            </a:r>
            <a:endParaRPr lang="cs-CZ" altLang="cs-CZ" sz="2100" dirty="0" smtClean="0"/>
          </a:p>
        </p:txBody>
      </p:sp>
    </p:spTree>
    <p:extLst>
      <p:ext uri="{BB962C8B-B14F-4D97-AF65-F5344CB8AC3E}">
        <p14:creationId xmlns:p14="http://schemas.microsoft.com/office/powerpoint/2010/main" val="7674596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000"/>
                            </p:stCondLst>
                            <p:childTnLst>
                              <p:par>
                                <p:cTn id="31" presetID="23" presetClass="entr" presetSubtype="36" fill="hold" grpId="0" nodeType="afterEffect">
                                  <p:stCondLst>
                                    <p:cond delay="0"/>
                                  </p:stCondLst>
                                  <p:childTnLst>
                                    <p:set>
                                      <p:cBhvr>
                                        <p:cTn id="32" dur="1" fill="hold">
                                          <p:stCondLst>
                                            <p:cond delay="0"/>
                                          </p:stCondLst>
                                        </p:cTn>
                                        <p:tgtEl>
                                          <p:spTgt spid="274435">
                                            <p:txEl>
                                              <p:pRg st="3" end="3"/>
                                            </p:txEl>
                                          </p:spTgt>
                                        </p:tgtEl>
                                        <p:attrNameLst>
                                          <p:attrName>style.visibility</p:attrName>
                                        </p:attrNameLst>
                                      </p:cBhvr>
                                      <p:to>
                                        <p:strVal val="visible"/>
                                      </p:to>
                                    </p:set>
                                    <p:anim calcmode="lin" valueType="num">
                                      <p:cBhvr>
                                        <p:cTn id="33" dur="500" fill="hold"/>
                                        <p:tgtEl>
                                          <p:spTgt spid="274435">
                                            <p:txEl>
                                              <p:pRg st="3" end="3"/>
                                            </p:txEl>
                                          </p:spTgt>
                                        </p:tgtEl>
                                        <p:attrNameLst>
                                          <p:attrName>ppt_w</p:attrName>
                                        </p:attrNameLst>
                                      </p:cBhvr>
                                      <p:tavLst>
                                        <p:tav tm="0">
                                          <p:val>
                                            <p:strVal val="(6*min(max(#ppt_w*#ppt_h,.3),1)-7.4)/-.7*#ppt_w"/>
                                          </p:val>
                                        </p:tav>
                                        <p:tav tm="100000">
                                          <p:val>
                                            <p:strVal val="#ppt_w"/>
                                          </p:val>
                                        </p:tav>
                                      </p:tavLst>
                                    </p:anim>
                                    <p:anim calcmode="lin" valueType="num">
                                      <p:cBhvr>
                                        <p:cTn id="34" dur="500" fill="hold"/>
                                        <p:tgtEl>
                                          <p:spTgt spid="274435">
                                            <p:txEl>
                                              <p:pRg st="3" end="3"/>
                                            </p:txEl>
                                          </p:spTgt>
                                        </p:tgtEl>
                                        <p:attrNameLst>
                                          <p:attrName>ppt_h</p:attrName>
                                        </p:attrNameLst>
                                      </p:cBhvr>
                                      <p:tavLst>
                                        <p:tav tm="0">
                                          <p:val>
                                            <p:strVal val="(6*min(max(#ppt_w*#ppt_h,.3),1)-7.4)/-.7*#ppt_h"/>
                                          </p:val>
                                        </p:tav>
                                        <p:tav tm="100000">
                                          <p:val>
                                            <p:strVal val="#ppt_h"/>
                                          </p:val>
                                        </p:tav>
                                      </p:tavLst>
                                    </p:anim>
                                    <p:anim calcmode="lin" valueType="num">
                                      <p:cBhvr>
                                        <p:cTn id="35" dur="500" fill="hold"/>
                                        <p:tgtEl>
                                          <p:spTgt spid="274435">
                                            <p:txEl>
                                              <p:pRg st="3" end="3"/>
                                            </p:txEl>
                                          </p:spTgt>
                                        </p:tgtEl>
                                        <p:attrNameLst>
                                          <p:attrName>ppt_x</p:attrName>
                                        </p:attrNameLst>
                                      </p:cBhvr>
                                      <p:tavLst>
                                        <p:tav tm="0">
                                          <p:val>
                                            <p:fltVal val="0.5"/>
                                          </p:val>
                                        </p:tav>
                                        <p:tav tm="100000">
                                          <p:val>
                                            <p:strVal val="#ppt_x"/>
                                          </p:val>
                                        </p:tav>
                                      </p:tavLst>
                                    </p:anim>
                                    <p:anim calcmode="lin" valueType="num">
                                      <p:cBhvr>
                                        <p:cTn id="36" dur="500" fill="hold"/>
                                        <p:tgtEl>
                                          <p:spTgt spid="274435">
                                            <p:txEl>
                                              <p:pRg st="3" end="3"/>
                                            </p:txEl>
                                          </p:spTgt>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2500"/>
                            </p:stCondLst>
                            <p:childTnLst>
                              <p:par>
                                <p:cTn id="38" presetID="23" presetClass="entr" presetSubtype="36" fill="hold" grpId="0" nodeType="afterEffect">
                                  <p:stCondLst>
                                    <p:cond delay="0"/>
                                  </p:stCondLst>
                                  <p:childTnLst>
                                    <p:set>
                                      <p:cBhvr>
                                        <p:cTn id="39" dur="1" fill="hold">
                                          <p:stCondLst>
                                            <p:cond delay="0"/>
                                          </p:stCondLst>
                                        </p:cTn>
                                        <p:tgtEl>
                                          <p:spTgt spid="274435">
                                            <p:txEl>
                                              <p:pRg st="4" end="4"/>
                                            </p:txEl>
                                          </p:spTgt>
                                        </p:tgtEl>
                                        <p:attrNameLst>
                                          <p:attrName>style.visibility</p:attrName>
                                        </p:attrNameLst>
                                      </p:cBhvr>
                                      <p:to>
                                        <p:strVal val="visible"/>
                                      </p:to>
                                    </p:set>
                                    <p:anim calcmode="lin" valueType="num">
                                      <p:cBhvr>
                                        <p:cTn id="40" dur="500" fill="hold"/>
                                        <p:tgtEl>
                                          <p:spTgt spid="274435">
                                            <p:txEl>
                                              <p:pRg st="4" end="4"/>
                                            </p:txEl>
                                          </p:spTgt>
                                        </p:tgtEl>
                                        <p:attrNameLst>
                                          <p:attrName>ppt_w</p:attrName>
                                        </p:attrNameLst>
                                      </p:cBhvr>
                                      <p:tavLst>
                                        <p:tav tm="0">
                                          <p:val>
                                            <p:strVal val="(6*min(max(#ppt_w*#ppt_h,.3),1)-7.4)/-.7*#ppt_w"/>
                                          </p:val>
                                        </p:tav>
                                        <p:tav tm="100000">
                                          <p:val>
                                            <p:strVal val="#ppt_w"/>
                                          </p:val>
                                        </p:tav>
                                      </p:tavLst>
                                    </p:anim>
                                    <p:anim calcmode="lin" valueType="num">
                                      <p:cBhvr>
                                        <p:cTn id="41" dur="500" fill="hold"/>
                                        <p:tgtEl>
                                          <p:spTgt spid="274435">
                                            <p:txEl>
                                              <p:pRg st="4" end="4"/>
                                            </p:txEl>
                                          </p:spTgt>
                                        </p:tgtEl>
                                        <p:attrNameLst>
                                          <p:attrName>ppt_h</p:attrName>
                                        </p:attrNameLst>
                                      </p:cBhvr>
                                      <p:tavLst>
                                        <p:tav tm="0">
                                          <p:val>
                                            <p:strVal val="(6*min(max(#ppt_w*#ppt_h,.3),1)-7.4)/-.7*#ppt_h"/>
                                          </p:val>
                                        </p:tav>
                                        <p:tav tm="100000">
                                          <p:val>
                                            <p:strVal val="#ppt_h"/>
                                          </p:val>
                                        </p:tav>
                                      </p:tavLst>
                                    </p:anim>
                                    <p:anim calcmode="lin" valueType="num">
                                      <p:cBhvr>
                                        <p:cTn id="42" dur="500" fill="hold"/>
                                        <p:tgtEl>
                                          <p:spTgt spid="274435">
                                            <p:txEl>
                                              <p:pRg st="4" end="4"/>
                                            </p:txEl>
                                          </p:spTgt>
                                        </p:tgtEl>
                                        <p:attrNameLst>
                                          <p:attrName>ppt_x</p:attrName>
                                        </p:attrNameLst>
                                      </p:cBhvr>
                                      <p:tavLst>
                                        <p:tav tm="0">
                                          <p:val>
                                            <p:fltVal val="0.5"/>
                                          </p:val>
                                        </p:tav>
                                        <p:tav tm="100000">
                                          <p:val>
                                            <p:strVal val="#ppt_x"/>
                                          </p:val>
                                        </p:tav>
                                      </p:tavLst>
                                    </p:anim>
                                    <p:anim calcmode="lin" valueType="num">
                                      <p:cBhvr>
                                        <p:cTn id="43" dur="500" fill="hold"/>
                                        <p:tgtEl>
                                          <p:spTgt spid="274435">
                                            <p:txEl>
                                              <p:pRg st="4" end="4"/>
                                            </p:txEl>
                                          </p:spTgt>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000"/>
                            </p:stCondLst>
                            <p:childTnLst>
                              <p:par>
                                <p:cTn id="45" presetID="23" presetClass="entr" presetSubtype="36" fill="hold" grpId="0" nodeType="afterEffect">
                                  <p:stCondLst>
                                    <p:cond delay="0"/>
                                  </p:stCondLst>
                                  <p:childTnLst>
                                    <p:set>
                                      <p:cBhvr>
                                        <p:cTn id="46" dur="1" fill="hold">
                                          <p:stCondLst>
                                            <p:cond delay="0"/>
                                          </p:stCondLst>
                                        </p:cTn>
                                        <p:tgtEl>
                                          <p:spTgt spid="274435">
                                            <p:txEl>
                                              <p:pRg st="5" end="5"/>
                                            </p:txEl>
                                          </p:spTgt>
                                        </p:tgtEl>
                                        <p:attrNameLst>
                                          <p:attrName>style.visibility</p:attrName>
                                        </p:attrNameLst>
                                      </p:cBhvr>
                                      <p:to>
                                        <p:strVal val="visible"/>
                                      </p:to>
                                    </p:set>
                                    <p:anim calcmode="lin" valueType="num">
                                      <p:cBhvr>
                                        <p:cTn id="47" dur="500" fill="hold"/>
                                        <p:tgtEl>
                                          <p:spTgt spid="274435">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4435">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443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274435">
                                            <p:txEl>
                                              <p:pRg st="5" end="5"/>
                                            </p:txEl>
                                          </p:spTgt>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3500"/>
                            </p:stCondLst>
                            <p:childTnLst>
                              <p:par>
                                <p:cTn id="52" presetID="23" presetClass="entr" presetSubtype="36" fill="hold" grpId="0" nodeType="afterEffect">
                                  <p:stCondLst>
                                    <p:cond delay="0"/>
                                  </p:stCondLst>
                                  <p:childTnLst>
                                    <p:set>
                                      <p:cBhvr>
                                        <p:cTn id="53" dur="1" fill="hold">
                                          <p:stCondLst>
                                            <p:cond delay="0"/>
                                          </p:stCondLst>
                                        </p:cTn>
                                        <p:tgtEl>
                                          <p:spTgt spid="274435">
                                            <p:txEl>
                                              <p:pRg st="6" end="6"/>
                                            </p:txEl>
                                          </p:spTgt>
                                        </p:tgtEl>
                                        <p:attrNameLst>
                                          <p:attrName>style.visibility</p:attrName>
                                        </p:attrNameLst>
                                      </p:cBhvr>
                                      <p:to>
                                        <p:strVal val="visible"/>
                                      </p:to>
                                    </p:set>
                                    <p:anim calcmode="lin" valueType="num">
                                      <p:cBhvr>
                                        <p:cTn id="54" dur="500" fill="hold"/>
                                        <p:tgtEl>
                                          <p:spTgt spid="274435">
                                            <p:txEl>
                                              <p:pRg st="6" end="6"/>
                                            </p:txEl>
                                          </p:spTgt>
                                        </p:tgtEl>
                                        <p:attrNameLst>
                                          <p:attrName>ppt_w</p:attrName>
                                        </p:attrNameLst>
                                      </p:cBhvr>
                                      <p:tavLst>
                                        <p:tav tm="0">
                                          <p:val>
                                            <p:strVal val="(6*min(max(#ppt_w*#ppt_h,.3),1)-7.4)/-.7*#ppt_w"/>
                                          </p:val>
                                        </p:tav>
                                        <p:tav tm="100000">
                                          <p:val>
                                            <p:strVal val="#ppt_w"/>
                                          </p:val>
                                        </p:tav>
                                      </p:tavLst>
                                    </p:anim>
                                    <p:anim calcmode="lin" valueType="num">
                                      <p:cBhvr>
                                        <p:cTn id="55" dur="500" fill="hold"/>
                                        <p:tgtEl>
                                          <p:spTgt spid="274435">
                                            <p:txEl>
                                              <p:pRg st="6" end="6"/>
                                            </p:txEl>
                                          </p:spTgt>
                                        </p:tgtEl>
                                        <p:attrNameLst>
                                          <p:attrName>ppt_h</p:attrName>
                                        </p:attrNameLst>
                                      </p:cBhvr>
                                      <p:tavLst>
                                        <p:tav tm="0">
                                          <p:val>
                                            <p:strVal val="(6*min(max(#ppt_w*#ppt_h,.3),1)-7.4)/-.7*#ppt_h"/>
                                          </p:val>
                                        </p:tav>
                                        <p:tav tm="100000">
                                          <p:val>
                                            <p:strVal val="#ppt_h"/>
                                          </p:val>
                                        </p:tav>
                                      </p:tavLst>
                                    </p:anim>
                                    <p:anim calcmode="lin" valueType="num">
                                      <p:cBhvr>
                                        <p:cTn id="56" dur="500" fill="hold"/>
                                        <p:tgtEl>
                                          <p:spTgt spid="274435">
                                            <p:txEl>
                                              <p:pRg st="6" end="6"/>
                                            </p:txEl>
                                          </p:spTgt>
                                        </p:tgtEl>
                                        <p:attrNameLst>
                                          <p:attrName>ppt_x</p:attrName>
                                        </p:attrNameLst>
                                      </p:cBhvr>
                                      <p:tavLst>
                                        <p:tav tm="0">
                                          <p:val>
                                            <p:fltVal val="0.5"/>
                                          </p:val>
                                        </p:tav>
                                        <p:tav tm="100000">
                                          <p:val>
                                            <p:strVal val="#ppt_x"/>
                                          </p:val>
                                        </p:tav>
                                      </p:tavLst>
                                    </p:anim>
                                    <p:anim calcmode="lin" valueType="num">
                                      <p:cBhvr>
                                        <p:cTn id="57" dur="500" fill="hold"/>
                                        <p:tgtEl>
                                          <p:spTgt spid="274435">
                                            <p:txEl>
                                              <p:pRg st="6" end="6"/>
                                            </p:txEl>
                                          </p:spTgt>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000"/>
                            </p:stCondLst>
                            <p:childTnLst>
                              <p:par>
                                <p:cTn id="59" presetID="23" presetClass="entr" presetSubtype="36" fill="hold" grpId="0" nodeType="afterEffect">
                                  <p:stCondLst>
                                    <p:cond delay="0"/>
                                  </p:stCondLst>
                                  <p:childTnLst>
                                    <p:set>
                                      <p:cBhvr>
                                        <p:cTn id="60" dur="1" fill="hold">
                                          <p:stCondLst>
                                            <p:cond delay="0"/>
                                          </p:stCondLst>
                                        </p:cTn>
                                        <p:tgtEl>
                                          <p:spTgt spid="274435">
                                            <p:txEl>
                                              <p:pRg st="7" end="7"/>
                                            </p:txEl>
                                          </p:spTgt>
                                        </p:tgtEl>
                                        <p:attrNameLst>
                                          <p:attrName>style.visibility</p:attrName>
                                        </p:attrNameLst>
                                      </p:cBhvr>
                                      <p:to>
                                        <p:strVal val="visible"/>
                                      </p:to>
                                    </p:set>
                                    <p:anim calcmode="lin" valueType="num">
                                      <p:cBhvr>
                                        <p:cTn id="61" dur="500" fill="hold"/>
                                        <p:tgtEl>
                                          <p:spTgt spid="274435">
                                            <p:txEl>
                                              <p:pRg st="7" end="7"/>
                                            </p:txEl>
                                          </p:spTgt>
                                        </p:tgtEl>
                                        <p:attrNameLst>
                                          <p:attrName>ppt_w</p:attrName>
                                        </p:attrNameLst>
                                      </p:cBhvr>
                                      <p:tavLst>
                                        <p:tav tm="0">
                                          <p:val>
                                            <p:strVal val="(6*min(max(#ppt_w*#ppt_h,.3),1)-7.4)/-.7*#ppt_w"/>
                                          </p:val>
                                        </p:tav>
                                        <p:tav tm="100000">
                                          <p:val>
                                            <p:strVal val="#ppt_w"/>
                                          </p:val>
                                        </p:tav>
                                      </p:tavLst>
                                    </p:anim>
                                    <p:anim calcmode="lin" valueType="num">
                                      <p:cBhvr>
                                        <p:cTn id="62" dur="500" fill="hold"/>
                                        <p:tgtEl>
                                          <p:spTgt spid="274435">
                                            <p:txEl>
                                              <p:pRg st="7" end="7"/>
                                            </p:txEl>
                                          </p:spTgt>
                                        </p:tgtEl>
                                        <p:attrNameLst>
                                          <p:attrName>ppt_h</p:attrName>
                                        </p:attrNameLst>
                                      </p:cBhvr>
                                      <p:tavLst>
                                        <p:tav tm="0">
                                          <p:val>
                                            <p:strVal val="(6*min(max(#ppt_w*#ppt_h,.3),1)-7.4)/-.7*#ppt_h"/>
                                          </p:val>
                                        </p:tav>
                                        <p:tav tm="100000">
                                          <p:val>
                                            <p:strVal val="#ppt_h"/>
                                          </p:val>
                                        </p:tav>
                                      </p:tavLst>
                                    </p:anim>
                                    <p:anim calcmode="lin" valueType="num">
                                      <p:cBhvr>
                                        <p:cTn id="63" dur="500" fill="hold"/>
                                        <p:tgtEl>
                                          <p:spTgt spid="274435">
                                            <p:txEl>
                                              <p:pRg st="7" end="7"/>
                                            </p:txEl>
                                          </p:spTgt>
                                        </p:tgtEl>
                                        <p:attrNameLst>
                                          <p:attrName>ppt_x</p:attrName>
                                        </p:attrNameLst>
                                      </p:cBhvr>
                                      <p:tavLst>
                                        <p:tav tm="0">
                                          <p:val>
                                            <p:fltVal val="0.5"/>
                                          </p:val>
                                        </p:tav>
                                        <p:tav tm="100000">
                                          <p:val>
                                            <p:strVal val="#ppt_x"/>
                                          </p:val>
                                        </p:tav>
                                      </p:tavLst>
                                    </p:anim>
                                    <p:anim calcmode="lin" valueType="num">
                                      <p:cBhvr>
                                        <p:cTn id="64" dur="500" fill="hold"/>
                                        <p:tgtEl>
                                          <p:spTgt spid="274435">
                                            <p:txEl>
                                              <p:pRg st="7" end="7"/>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577516"/>
            <a:ext cx="7772400" cy="762418"/>
          </a:xfrm>
        </p:spPr>
        <p:txBody>
          <a:bodyPr>
            <a:normAutofit fontScale="90000"/>
          </a:bodyPr>
          <a:lstStyle/>
          <a:p>
            <a:pPr eaLnBrk="1" hangingPunct="1"/>
            <a:r>
              <a:rPr lang="cs-CZ" sz="3600" b="1" dirty="0">
                <a:solidFill>
                  <a:srgbClr val="C00000"/>
                </a:solidFill>
              </a:rPr>
              <a:t>Body mimo křivku krátkodobé AS (SRAS)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b="1" dirty="0"/>
              <a:t>Body nalevo </a:t>
            </a:r>
            <a:r>
              <a:rPr lang="cs-CZ" sz="2400" dirty="0"/>
              <a:t>od křivky SRAS představují nedostatečnou produkci, kdy firmy mohou zvýšit svůj zisk zvýšením zaměstnanosti a následně pak zvýšením své výroby, protože mezní produkt práce je vyšší než reálná mzda. </a:t>
            </a:r>
            <a:endParaRPr lang="cs-CZ" sz="2400" dirty="0" smtClean="0"/>
          </a:p>
          <a:p>
            <a:pPr algn="just" eaLnBrk="1" hangingPunct="1"/>
            <a:r>
              <a:rPr lang="cs-CZ" sz="2400" dirty="0" smtClean="0"/>
              <a:t>V </a:t>
            </a:r>
            <a:r>
              <a:rPr lang="cs-CZ" sz="2400" b="1" dirty="0"/>
              <a:t>bodech napravo </a:t>
            </a:r>
            <a:r>
              <a:rPr lang="cs-CZ" sz="2400" dirty="0"/>
              <a:t>je situace opačná, firmy vyrábějí příliš mnoho a také zaměstnávají zbytečně velké množství pracovníků, reálná mzda je vyšší než marginální produkt zaměstnaných pracovníků. Růst zisku firmy je podmíněn snížením produkce a zaměstnanosti.</a:t>
            </a:r>
            <a:endParaRPr lang="cs-CZ" altLang="cs-CZ" sz="2100" dirty="0" smtClean="0"/>
          </a:p>
        </p:txBody>
      </p:sp>
    </p:spTree>
    <p:extLst>
      <p:ext uri="{BB962C8B-B14F-4D97-AF65-F5344CB8AC3E}">
        <p14:creationId xmlns:p14="http://schemas.microsoft.com/office/powerpoint/2010/main" val="9770214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cs-CZ" altLang="cs-CZ" sz="3600" b="1" dirty="0" smtClean="0">
                <a:solidFill>
                  <a:srgbClr val="C00000"/>
                </a:solidFill>
              </a:rPr>
              <a:t>Body mimo křivku AS</a:t>
            </a:r>
          </a:p>
        </p:txBody>
      </p:sp>
      <p:sp>
        <p:nvSpPr>
          <p:cNvPr id="278531" name="Line 3"/>
          <p:cNvSpPr>
            <a:spLocks noChangeShapeType="1"/>
          </p:cNvSpPr>
          <p:nvPr/>
        </p:nvSpPr>
        <p:spPr bwMode="auto">
          <a:xfrm>
            <a:off x="2339975" y="2276475"/>
            <a:ext cx="0" cy="3600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2" name="Line 4"/>
          <p:cNvSpPr>
            <a:spLocks noChangeShapeType="1"/>
          </p:cNvSpPr>
          <p:nvPr/>
        </p:nvSpPr>
        <p:spPr bwMode="auto">
          <a:xfrm>
            <a:off x="2339975" y="5876925"/>
            <a:ext cx="5327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3" name="Line 5"/>
          <p:cNvSpPr>
            <a:spLocks noChangeShapeType="1"/>
          </p:cNvSpPr>
          <p:nvPr/>
        </p:nvSpPr>
        <p:spPr bwMode="auto">
          <a:xfrm flipV="1">
            <a:off x="2843213" y="2349500"/>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4" name="Line 6"/>
          <p:cNvSpPr>
            <a:spLocks noChangeShapeType="1"/>
          </p:cNvSpPr>
          <p:nvPr/>
        </p:nvSpPr>
        <p:spPr bwMode="auto">
          <a:xfrm>
            <a:off x="2339975" y="3429000"/>
            <a:ext cx="29527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5" name="Line 7"/>
          <p:cNvSpPr>
            <a:spLocks noChangeShapeType="1"/>
          </p:cNvSpPr>
          <p:nvPr/>
        </p:nvSpPr>
        <p:spPr bwMode="auto">
          <a:xfrm>
            <a:off x="5292725" y="3429000"/>
            <a:ext cx="0" cy="24479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6" name="Line 8"/>
          <p:cNvSpPr>
            <a:spLocks noChangeShapeType="1"/>
          </p:cNvSpPr>
          <p:nvPr/>
        </p:nvSpPr>
        <p:spPr bwMode="auto">
          <a:xfrm>
            <a:off x="4140200" y="3429000"/>
            <a:ext cx="0" cy="24479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7" name="Line 9"/>
          <p:cNvSpPr>
            <a:spLocks noChangeShapeType="1"/>
          </p:cNvSpPr>
          <p:nvPr/>
        </p:nvSpPr>
        <p:spPr bwMode="auto">
          <a:xfrm flipH="1">
            <a:off x="2354263" y="4337050"/>
            <a:ext cx="29527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8538" name="Text Box 10"/>
          <p:cNvSpPr txBox="1">
            <a:spLocks noChangeArrowheads="1"/>
          </p:cNvSpPr>
          <p:nvPr/>
        </p:nvSpPr>
        <p:spPr bwMode="auto">
          <a:xfrm>
            <a:off x="7451725" y="60213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78539" name="Text Box 11"/>
          <p:cNvSpPr txBox="1">
            <a:spLocks noChangeArrowheads="1"/>
          </p:cNvSpPr>
          <p:nvPr/>
        </p:nvSpPr>
        <p:spPr bwMode="auto">
          <a:xfrm>
            <a:off x="1905000" y="2209800"/>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278540" name="Text Box 12"/>
          <p:cNvSpPr txBox="1">
            <a:spLocks noChangeArrowheads="1"/>
          </p:cNvSpPr>
          <p:nvPr/>
        </p:nvSpPr>
        <p:spPr bwMode="auto">
          <a:xfrm>
            <a:off x="6877050" y="2420938"/>
            <a:ext cx="6556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AS</a:t>
            </a:r>
          </a:p>
        </p:txBody>
      </p:sp>
      <p:sp>
        <p:nvSpPr>
          <p:cNvPr id="278541" name="Text Box 13"/>
          <p:cNvSpPr txBox="1">
            <a:spLocks noChangeArrowheads="1"/>
          </p:cNvSpPr>
          <p:nvPr/>
        </p:nvSpPr>
        <p:spPr bwMode="auto">
          <a:xfrm>
            <a:off x="1908175" y="32131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1</a:t>
            </a:r>
            <a:endParaRPr lang="cs-CZ" altLang="cs-CZ" b="1"/>
          </a:p>
        </p:txBody>
      </p:sp>
      <p:sp>
        <p:nvSpPr>
          <p:cNvPr id="278542" name="Text Box 14"/>
          <p:cNvSpPr txBox="1">
            <a:spLocks noChangeArrowheads="1"/>
          </p:cNvSpPr>
          <p:nvPr/>
        </p:nvSpPr>
        <p:spPr bwMode="auto">
          <a:xfrm>
            <a:off x="1905000" y="41148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2</a:t>
            </a:r>
            <a:endParaRPr lang="cs-CZ" altLang="cs-CZ" b="1"/>
          </a:p>
        </p:txBody>
      </p:sp>
      <p:sp>
        <p:nvSpPr>
          <p:cNvPr id="278543" name="Text Box 15"/>
          <p:cNvSpPr txBox="1">
            <a:spLocks noChangeArrowheads="1"/>
          </p:cNvSpPr>
          <p:nvPr/>
        </p:nvSpPr>
        <p:spPr bwMode="auto">
          <a:xfrm>
            <a:off x="39243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1</a:t>
            </a:r>
            <a:endParaRPr lang="cs-CZ" altLang="cs-CZ" b="1"/>
          </a:p>
        </p:txBody>
      </p:sp>
      <p:sp>
        <p:nvSpPr>
          <p:cNvPr id="278544" name="Text Box 16"/>
          <p:cNvSpPr txBox="1">
            <a:spLocks noChangeArrowheads="1"/>
          </p:cNvSpPr>
          <p:nvPr/>
        </p:nvSpPr>
        <p:spPr bwMode="auto">
          <a:xfrm>
            <a:off x="5076825"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2</a:t>
            </a:r>
            <a:endParaRPr lang="cs-CZ" altLang="cs-CZ" b="1"/>
          </a:p>
        </p:txBody>
      </p:sp>
      <p:sp>
        <p:nvSpPr>
          <p:cNvPr id="278545" name="Text Box 17"/>
          <p:cNvSpPr txBox="1">
            <a:spLocks noChangeArrowheads="1"/>
          </p:cNvSpPr>
          <p:nvPr/>
        </p:nvSpPr>
        <p:spPr bwMode="auto">
          <a:xfrm>
            <a:off x="3779838" y="46529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1</a:t>
            </a:r>
            <a:endParaRPr lang="cs-CZ" altLang="cs-CZ" b="1"/>
          </a:p>
        </p:txBody>
      </p:sp>
      <p:sp>
        <p:nvSpPr>
          <p:cNvPr id="278546" name="Text Box 18"/>
          <p:cNvSpPr txBox="1">
            <a:spLocks noChangeArrowheads="1"/>
          </p:cNvSpPr>
          <p:nvPr/>
        </p:nvSpPr>
        <p:spPr bwMode="auto">
          <a:xfrm>
            <a:off x="5435600" y="34290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2</a:t>
            </a:r>
            <a:endParaRPr lang="cs-CZ" altLang="cs-CZ" b="1"/>
          </a:p>
        </p:txBody>
      </p:sp>
      <p:sp>
        <p:nvSpPr>
          <p:cNvPr id="278547" name="AutoShape 19"/>
          <p:cNvSpPr>
            <a:spLocks noChangeArrowheads="1"/>
          </p:cNvSpPr>
          <p:nvPr/>
        </p:nvSpPr>
        <p:spPr bwMode="auto">
          <a:xfrm>
            <a:off x="3995738" y="3284538"/>
            <a:ext cx="358775" cy="288925"/>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78548" name="AutoShape 20"/>
          <p:cNvSpPr>
            <a:spLocks noChangeArrowheads="1"/>
          </p:cNvSpPr>
          <p:nvPr/>
        </p:nvSpPr>
        <p:spPr bwMode="auto">
          <a:xfrm>
            <a:off x="5076825" y="4221163"/>
            <a:ext cx="358775" cy="288925"/>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78549" name="Text Box 21"/>
          <p:cNvSpPr txBox="1">
            <a:spLocks noChangeArrowheads="1"/>
          </p:cNvSpPr>
          <p:nvPr/>
        </p:nvSpPr>
        <p:spPr bwMode="auto">
          <a:xfrm>
            <a:off x="5580063" y="4292600"/>
            <a:ext cx="3240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rPr>
              <a:t>přebytek nabídky nad poptávkou</a:t>
            </a:r>
          </a:p>
        </p:txBody>
      </p:sp>
      <p:sp>
        <p:nvSpPr>
          <p:cNvPr id="278550" name="Text Box 22"/>
          <p:cNvSpPr txBox="1">
            <a:spLocks noChangeArrowheads="1"/>
          </p:cNvSpPr>
          <p:nvPr/>
        </p:nvSpPr>
        <p:spPr bwMode="auto">
          <a:xfrm>
            <a:off x="2843213" y="2565400"/>
            <a:ext cx="3240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rPr>
              <a:t>přebytek poptávky nad nabídkou</a:t>
            </a:r>
          </a:p>
        </p:txBody>
      </p:sp>
    </p:spTree>
    <p:extLst>
      <p:ext uri="{BB962C8B-B14F-4D97-AF65-F5344CB8AC3E}">
        <p14:creationId xmlns:p14="http://schemas.microsoft.com/office/powerpoint/2010/main" val="39259913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78530"/>
                                        </p:tgtEl>
                                        <p:attrNameLst>
                                          <p:attrName>style.visibility</p:attrName>
                                        </p:attrNameLst>
                                      </p:cBhvr>
                                      <p:to>
                                        <p:strVal val="visible"/>
                                      </p:to>
                                    </p:set>
                                  </p:childTnLst>
                                </p:cTn>
                              </p:par>
                            </p:childTnLst>
                          </p:cTn>
                        </p:par>
                        <p:par>
                          <p:cTn id="7" fill="hold" nodeType="afterGroup">
                            <p:stCondLst>
                              <p:cond delay="1200"/>
                            </p:stCondLst>
                            <p:childTnLst>
                              <p:par>
                                <p:cTn id="8" presetID="1" presetClass="entr" presetSubtype="0" fill="hold" nodeType="afterEffect">
                                  <p:stCondLst>
                                    <p:cond delay="0"/>
                                  </p:stCondLst>
                                  <p:childTnLst>
                                    <p:set>
                                      <p:cBhvr>
                                        <p:cTn id="9" dur="1" fill="hold">
                                          <p:stCondLst>
                                            <p:cond delay="499"/>
                                          </p:stCondLst>
                                        </p:cTn>
                                        <p:tgtEl>
                                          <p:spTgt spid="278531"/>
                                        </p:tgtEl>
                                        <p:attrNameLst>
                                          <p:attrName>style.visibility</p:attrName>
                                        </p:attrNameLst>
                                      </p:cBhvr>
                                      <p:to>
                                        <p:strVal val="visible"/>
                                      </p:to>
                                    </p:set>
                                  </p:childTnLst>
                                </p:cTn>
                              </p:par>
                            </p:childTnLst>
                          </p:cTn>
                        </p:par>
                        <p:par>
                          <p:cTn id="10" fill="hold" nodeType="afterGroup">
                            <p:stCondLst>
                              <p:cond delay="1700"/>
                            </p:stCondLst>
                            <p:childTnLst>
                              <p:par>
                                <p:cTn id="11" presetID="1" presetClass="entr" presetSubtype="0" fill="hold" nodeType="afterEffect">
                                  <p:stCondLst>
                                    <p:cond delay="0"/>
                                  </p:stCondLst>
                                  <p:childTnLst>
                                    <p:set>
                                      <p:cBhvr>
                                        <p:cTn id="12" dur="1" fill="hold">
                                          <p:stCondLst>
                                            <p:cond delay="499"/>
                                          </p:stCondLst>
                                        </p:cTn>
                                        <p:tgtEl>
                                          <p:spTgt spid="278532"/>
                                        </p:tgtEl>
                                        <p:attrNameLst>
                                          <p:attrName>style.visibility</p:attrName>
                                        </p:attrNameLst>
                                      </p:cBhvr>
                                      <p:to>
                                        <p:strVal val="visible"/>
                                      </p:to>
                                    </p:set>
                                  </p:childTnLst>
                                </p:cTn>
                              </p:par>
                            </p:childTnLst>
                          </p:cTn>
                        </p:par>
                        <p:par>
                          <p:cTn id="13" fill="hold" nodeType="afterGroup">
                            <p:stCondLst>
                              <p:cond delay="2200"/>
                            </p:stCondLst>
                            <p:childTnLst>
                              <p:par>
                                <p:cTn id="14" presetID="23" presetClass="entr" presetSubtype="16" fill="hold" grpId="0" nodeType="afterEffect">
                                  <p:stCondLst>
                                    <p:cond delay="0"/>
                                  </p:stCondLst>
                                  <p:childTnLst>
                                    <p:set>
                                      <p:cBhvr>
                                        <p:cTn id="15" dur="1" fill="hold">
                                          <p:stCondLst>
                                            <p:cond delay="0"/>
                                          </p:stCondLst>
                                        </p:cTn>
                                        <p:tgtEl>
                                          <p:spTgt spid="278539"/>
                                        </p:tgtEl>
                                        <p:attrNameLst>
                                          <p:attrName>style.visibility</p:attrName>
                                        </p:attrNameLst>
                                      </p:cBhvr>
                                      <p:to>
                                        <p:strVal val="visible"/>
                                      </p:to>
                                    </p:set>
                                    <p:anim calcmode="lin" valueType="num">
                                      <p:cBhvr>
                                        <p:cTn id="16" dur="500" fill="hold"/>
                                        <p:tgtEl>
                                          <p:spTgt spid="278539"/>
                                        </p:tgtEl>
                                        <p:attrNameLst>
                                          <p:attrName>ppt_w</p:attrName>
                                        </p:attrNameLst>
                                      </p:cBhvr>
                                      <p:tavLst>
                                        <p:tav tm="0">
                                          <p:val>
                                            <p:fltVal val="0"/>
                                          </p:val>
                                        </p:tav>
                                        <p:tav tm="100000">
                                          <p:val>
                                            <p:strVal val="#ppt_w"/>
                                          </p:val>
                                        </p:tav>
                                      </p:tavLst>
                                    </p:anim>
                                    <p:anim calcmode="lin" valueType="num">
                                      <p:cBhvr>
                                        <p:cTn id="17" dur="500" fill="hold"/>
                                        <p:tgtEl>
                                          <p:spTgt spid="278539"/>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700"/>
                            </p:stCondLst>
                            <p:childTnLst>
                              <p:par>
                                <p:cTn id="19" presetID="23" presetClass="entr" presetSubtype="16" fill="hold" grpId="0" nodeType="afterEffect">
                                  <p:stCondLst>
                                    <p:cond delay="0"/>
                                  </p:stCondLst>
                                  <p:childTnLst>
                                    <p:set>
                                      <p:cBhvr>
                                        <p:cTn id="20" dur="1" fill="hold">
                                          <p:stCondLst>
                                            <p:cond delay="0"/>
                                          </p:stCondLst>
                                        </p:cTn>
                                        <p:tgtEl>
                                          <p:spTgt spid="278538"/>
                                        </p:tgtEl>
                                        <p:attrNameLst>
                                          <p:attrName>style.visibility</p:attrName>
                                        </p:attrNameLst>
                                      </p:cBhvr>
                                      <p:to>
                                        <p:strVal val="visible"/>
                                      </p:to>
                                    </p:set>
                                    <p:anim calcmode="lin" valueType="num">
                                      <p:cBhvr>
                                        <p:cTn id="21" dur="500" fill="hold"/>
                                        <p:tgtEl>
                                          <p:spTgt spid="278538"/>
                                        </p:tgtEl>
                                        <p:attrNameLst>
                                          <p:attrName>ppt_w</p:attrName>
                                        </p:attrNameLst>
                                      </p:cBhvr>
                                      <p:tavLst>
                                        <p:tav tm="0">
                                          <p:val>
                                            <p:fltVal val="0"/>
                                          </p:val>
                                        </p:tav>
                                        <p:tav tm="100000">
                                          <p:val>
                                            <p:strVal val="#ppt_w"/>
                                          </p:val>
                                        </p:tav>
                                      </p:tavLst>
                                    </p:anim>
                                    <p:anim calcmode="lin" valueType="num">
                                      <p:cBhvr>
                                        <p:cTn id="22" dur="500" fill="hold"/>
                                        <p:tgtEl>
                                          <p:spTgt spid="278538"/>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78533"/>
                                        </p:tgtEl>
                                        <p:attrNameLst>
                                          <p:attrName>style.visibility</p:attrName>
                                        </p:attrNameLst>
                                      </p:cBhvr>
                                      <p:to>
                                        <p:strVal val="visible"/>
                                      </p:to>
                                    </p:set>
                                    <p:anim calcmode="lin" valueType="num">
                                      <p:cBhvr>
                                        <p:cTn id="27" dur="500" fill="hold"/>
                                        <p:tgtEl>
                                          <p:spTgt spid="278533"/>
                                        </p:tgtEl>
                                        <p:attrNameLst>
                                          <p:attrName>ppt_w</p:attrName>
                                        </p:attrNameLst>
                                      </p:cBhvr>
                                      <p:tavLst>
                                        <p:tav tm="0">
                                          <p:val>
                                            <p:fltVal val="0"/>
                                          </p:val>
                                        </p:tav>
                                        <p:tav tm="100000">
                                          <p:val>
                                            <p:strVal val="#ppt_w"/>
                                          </p:val>
                                        </p:tav>
                                      </p:tavLst>
                                    </p:anim>
                                    <p:anim calcmode="lin" valueType="num">
                                      <p:cBhvr>
                                        <p:cTn id="28" dur="500" fill="hold"/>
                                        <p:tgtEl>
                                          <p:spTgt spid="278533"/>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78540"/>
                                        </p:tgtEl>
                                        <p:attrNameLst>
                                          <p:attrName>style.visibility</p:attrName>
                                        </p:attrNameLst>
                                      </p:cBhvr>
                                      <p:to>
                                        <p:strVal val="visible"/>
                                      </p:to>
                                    </p:set>
                                    <p:anim calcmode="lin" valueType="num">
                                      <p:cBhvr>
                                        <p:cTn id="32" dur="500" fill="hold"/>
                                        <p:tgtEl>
                                          <p:spTgt spid="278540"/>
                                        </p:tgtEl>
                                        <p:attrNameLst>
                                          <p:attrName>ppt_w</p:attrName>
                                        </p:attrNameLst>
                                      </p:cBhvr>
                                      <p:tavLst>
                                        <p:tav tm="0">
                                          <p:val>
                                            <p:fltVal val="0"/>
                                          </p:val>
                                        </p:tav>
                                        <p:tav tm="100000">
                                          <p:val>
                                            <p:strVal val="#ppt_w"/>
                                          </p:val>
                                        </p:tav>
                                      </p:tavLst>
                                    </p:anim>
                                    <p:anim calcmode="lin" valueType="num">
                                      <p:cBhvr>
                                        <p:cTn id="33" dur="500" fill="hold"/>
                                        <p:tgtEl>
                                          <p:spTgt spid="278540"/>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3" presetClass="entr" presetSubtype="10" fill="hold" nodeType="afterEffect">
                                  <p:stCondLst>
                                    <p:cond delay="0"/>
                                  </p:stCondLst>
                                  <p:childTnLst>
                                    <p:set>
                                      <p:cBhvr>
                                        <p:cTn id="36" dur="1" fill="hold">
                                          <p:stCondLst>
                                            <p:cond delay="0"/>
                                          </p:stCondLst>
                                        </p:cTn>
                                        <p:tgtEl>
                                          <p:spTgt spid="278534"/>
                                        </p:tgtEl>
                                        <p:attrNameLst>
                                          <p:attrName>style.visibility</p:attrName>
                                        </p:attrNameLst>
                                      </p:cBhvr>
                                      <p:to>
                                        <p:strVal val="visible"/>
                                      </p:to>
                                    </p:set>
                                    <p:animEffect transition="in" filter="blinds(horizontal)">
                                      <p:cBhvr>
                                        <p:cTn id="37" dur="500"/>
                                        <p:tgtEl>
                                          <p:spTgt spid="278534"/>
                                        </p:tgtEl>
                                      </p:cBhvr>
                                    </p:animEffect>
                                  </p:childTnLst>
                                </p:cTn>
                              </p:par>
                            </p:childTnLst>
                          </p:cTn>
                        </p:par>
                        <p:par>
                          <p:cTn id="38" fill="hold" nodeType="afterGroup">
                            <p:stCondLst>
                              <p:cond delay="1500"/>
                            </p:stCondLst>
                            <p:childTnLst>
                              <p:par>
                                <p:cTn id="39" presetID="3" presetClass="entr" presetSubtype="10" fill="hold" nodeType="afterEffect">
                                  <p:stCondLst>
                                    <p:cond delay="0"/>
                                  </p:stCondLst>
                                  <p:childTnLst>
                                    <p:set>
                                      <p:cBhvr>
                                        <p:cTn id="40" dur="1" fill="hold">
                                          <p:stCondLst>
                                            <p:cond delay="0"/>
                                          </p:stCondLst>
                                        </p:cTn>
                                        <p:tgtEl>
                                          <p:spTgt spid="278537"/>
                                        </p:tgtEl>
                                        <p:attrNameLst>
                                          <p:attrName>style.visibility</p:attrName>
                                        </p:attrNameLst>
                                      </p:cBhvr>
                                      <p:to>
                                        <p:strVal val="visible"/>
                                      </p:to>
                                    </p:set>
                                    <p:animEffect transition="in" filter="blinds(horizontal)">
                                      <p:cBhvr>
                                        <p:cTn id="41" dur="500"/>
                                        <p:tgtEl>
                                          <p:spTgt spid="278537"/>
                                        </p:tgtEl>
                                      </p:cBhvr>
                                    </p:animEffect>
                                  </p:childTnLst>
                                </p:cTn>
                              </p:par>
                            </p:childTnLst>
                          </p:cTn>
                        </p:par>
                        <p:par>
                          <p:cTn id="42" fill="hold" nodeType="afterGroup">
                            <p:stCondLst>
                              <p:cond delay="2000"/>
                            </p:stCondLst>
                            <p:childTnLst>
                              <p:par>
                                <p:cTn id="43" presetID="3" presetClass="entr" presetSubtype="10" fill="hold" nodeType="afterEffect">
                                  <p:stCondLst>
                                    <p:cond delay="0"/>
                                  </p:stCondLst>
                                  <p:childTnLst>
                                    <p:set>
                                      <p:cBhvr>
                                        <p:cTn id="44" dur="1" fill="hold">
                                          <p:stCondLst>
                                            <p:cond delay="0"/>
                                          </p:stCondLst>
                                        </p:cTn>
                                        <p:tgtEl>
                                          <p:spTgt spid="278536"/>
                                        </p:tgtEl>
                                        <p:attrNameLst>
                                          <p:attrName>style.visibility</p:attrName>
                                        </p:attrNameLst>
                                      </p:cBhvr>
                                      <p:to>
                                        <p:strVal val="visible"/>
                                      </p:to>
                                    </p:set>
                                    <p:animEffect transition="in" filter="blinds(horizontal)">
                                      <p:cBhvr>
                                        <p:cTn id="45" dur="500"/>
                                        <p:tgtEl>
                                          <p:spTgt spid="278536"/>
                                        </p:tgtEl>
                                      </p:cBhvr>
                                    </p:animEffect>
                                  </p:childTnLst>
                                </p:cTn>
                              </p:par>
                            </p:childTnLst>
                          </p:cTn>
                        </p:par>
                        <p:par>
                          <p:cTn id="46" fill="hold" nodeType="afterGroup">
                            <p:stCondLst>
                              <p:cond delay="2500"/>
                            </p:stCondLst>
                            <p:childTnLst>
                              <p:par>
                                <p:cTn id="47" presetID="3" presetClass="entr" presetSubtype="10" fill="hold" nodeType="afterEffect">
                                  <p:stCondLst>
                                    <p:cond delay="0"/>
                                  </p:stCondLst>
                                  <p:childTnLst>
                                    <p:set>
                                      <p:cBhvr>
                                        <p:cTn id="48" dur="1" fill="hold">
                                          <p:stCondLst>
                                            <p:cond delay="0"/>
                                          </p:stCondLst>
                                        </p:cTn>
                                        <p:tgtEl>
                                          <p:spTgt spid="278535"/>
                                        </p:tgtEl>
                                        <p:attrNameLst>
                                          <p:attrName>style.visibility</p:attrName>
                                        </p:attrNameLst>
                                      </p:cBhvr>
                                      <p:to>
                                        <p:strVal val="visible"/>
                                      </p:to>
                                    </p:set>
                                    <p:animEffect transition="in" filter="blinds(horizontal)">
                                      <p:cBhvr>
                                        <p:cTn id="49" dur="500"/>
                                        <p:tgtEl>
                                          <p:spTgt spid="278535"/>
                                        </p:tgtEl>
                                      </p:cBhvr>
                                    </p:animEffect>
                                  </p:childTnLst>
                                </p:cTn>
                              </p:par>
                            </p:childTnLst>
                          </p:cTn>
                        </p:par>
                        <p:par>
                          <p:cTn id="50" fill="hold" nodeType="afterGroup">
                            <p:stCondLst>
                              <p:cond delay="3000"/>
                            </p:stCondLst>
                            <p:childTnLst>
                              <p:par>
                                <p:cTn id="51" presetID="23" presetClass="entr" presetSubtype="16" fill="hold" grpId="0" nodeType="afterEffect">
                                  <p:stCondLst>
                                    <p:cond delay="0"/>
                                  </p:stCondLst>
                                  <p:childTnLst>
                                    <p:set>
                                      <p:cBhvr>
                                        <p:cTn id="52" dur="1" fill="hold">
                                          <p:stCondLst>
                                            <p:cond delay="0"/>
                                          </p:stCondLst>
                                        </p:cTn>
                                        <p:tgtEl>
                                          <p:spTgt spid="278541"/>
                                        </p:tgtEl>
                                        <p:attrNameLst>
                                          <p:attrName>style.visibility</p:attrName>
                                        </p:attrNameLst>
                                      </p:cBhvr>
                                      <p:to>
                                        <p:strVal val="visible"/>
                                      </p:to>
                                    </p:set>
                                    <p:anim calcmode="lin" valueType="num">
                                      <p:cBhvr>
                                        <p:cTn id="53" dur="500" fill="hold"/>
                                        <p:tgtEl>
                                          <p:spTgt spid="278541"/>
                                        </p:tgtEl>
                                        <p:attrNameLst>
                                          <p:attrName>ppt_w</p:attrName>
                                        </p:attrNameLst>
                                      </p:cBhvr>
                                      <p:tavLst>
                                        <p:tav tm="0">
                                          <p:val>
                                            <p:fltVal val="0"/>
                                          </p:val>
                                        </p:tav>
                                        <p:tav tm="100000">
                                          <p:val>
                                            <p:strVal val="#ppt_w"/>
                                          </p:val>
                                        </p:tav>
                                      </p:tavLst>
                                    </p:anim>
                                    <p:anim calcmode="lin" valueType="num">
                                      <p:cBhvr>
                                        <p:cTn id="54" dur="500" fill="hold"/>
                                        <p:tgtEl>
                                          <p:spTgt spid="278541"/>
                                        </p:tgtEl>
                                        <p:attrNameLst>
                                          <p:attrName>ppt_h</p:attrName>
                                        </p:attrNameLst>
                                      </p:cBhvr>
                                      <p:tavLst>
                                        <p:tav tm="0">
                                          <p:val>
                                            <p:fltVal val="0"/>
                                          </p:val>
                                        </p:tav>
                                        <p:tav tm="100000">
                                          <p:val>
                                            <p:strVal val="#ppt_h"/>
                                          </p:val>
                                        </p:tav>
                                      </p:tavLst>
                                    </p:anim>
                                  </p:childTnLst>
                                </p:cTn>
                              </p:par>
                            </p:childTnLst>
                          </p:cTn>
                        </p:par>
                        <p:par>
                          <p:cTn id="55" fill="hold" nodeType="afterGroup">
                            <p:stCondLst>
                              <p:cond delay="3500"/>
                            </p:stCondLst>
                            <p:childTnLst>
                              <p:par>
                                <p:cTn id="56" presetID="23" presetClass="entr" presetSubtype="16" fill="hold" grpId="0" nodeType="afterEffect">
                                  <p:stCondLst>
                                    <p:cond delay="0"/>
                                  </p:stCondLst>
                                  <p:childTnLst>
                                    <p:set>
                                      <p:cBhvr>
                                        <p:cTn id="57" dur="1" fill="hold">
                                          <p:stCondLst>
                                            <p:cond delay="0"/>
                                          </p:stCondLst>
                                        </p:cTn>
                                        <p:tgtEl>
                                          <p:spTgt spid="278542"/>
                                        </p:tgtEl>
                                        <p:attrNameLst>
                                          <p:attrName>style.visibility</p:attrName>
                                        </p:attrNameLst>
                                      </p:cBhvr>
                                      <p:to>
                                        <p:strVal val="visible"/>
                                      </p:to>
                                    </p:set>
                                    <p:anim calcmode="lin" valueType="num">
                                      <p:cBhvr>
                                        <p:cTn id="58" dur="500" fill="hold"/>
                                        <p:tgtEl>
                                          <p:spTgt spid="278542"/>
                                        </p:tgtEl>
                                        <p:attrNameLst>
                                          <p:attrName>ppt_w</p:attrName>
                                        </p:attrNameLst>
                                      </p:cBhvr>
                                      <p:tavLst>
                                        <p:tav tm="0">
                                          <p:val>
                                            <p:fltVal val="0"/>
                                          </p:val>
                                        </p:tav>
                                        <p:tav tm="100000">
                                          <p:val>
                                            <p:strVal val="#ppt_w"/>
                                          </p:val>
                                        </p:tav>
                                      </p:tavLst>
                                    </p:anim>
                                    <p:anim calcmode="lin" valueType="num">
                                      <p:cBhvr>
                                        <p:cTn id="59" dur="500" fill="hold"/>
                                        <p:tgtEl>
                                          <p:spTgt spid="278542"/>
                                        </p:tgtEl>
                                        <p:attrNameLst>
                                          <p:attrName>ppt_h</p:attrName>
                                        </p:attrNameLst>
                                      </p:cBhvr>
                                      <p:tavLst>
                                        <p:tav tm="0">
                                          <p:val>
                                            <p:fltVal val="0"/>
                                          </p:val>
                                        </p:tav>
                                        <p:tav tm="100000">
                                          <p:val>
                                            <p:strVal val="#ppt_h"/>
                                          </p:val>
                                        </p:tav>
                                      </p:tavLst>
                                    </p:anim>
                                  </p:childTnLst>
                                </p:cTn>
                              </p:par>
                            </p:childTnLst>
                          </p:cTn>
                        </p:par>
                        <p:par>
                          <p:cTn id="60" fill="hold" nodeType="afterGroup">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278543"/>
                                        </p:tgtEl>
                                        <p:attrNameLst>
                                          <p:attrName>style.visibility</p:attrName>
                                        </p:attrNameLst>
                                      </p:cBhvr>
                                      <p:to>
                                        <p:strVal val="visible"/>
                                      </p:to>
                                    </p:set>
                                    <p:anim calcmode="lin" valueType="num">
                                      <p:cBhvr>
                                        <p:cTn id="63" dur="500" fill="hold"/>
                                        <p:tgtEl>
                                          <p:spTgt spid="278543"/>
                                        </p:tgtEl>
                                        <p:attrNameLst>
                                          <p:attrName>ppt_w</p:attrName>
                                        </p:attrNameLst>
                                      </p:cBhvr>
                                      <p:tavLst>
                                        <p:tav tm="0">
                                          <p:val>
                                            <p:fltVal val="0"/>
                                          </p:val>
                                        </p:tav>
                                        <p:tav tm="100000">
                                          <p:val>
                                            <p:strVal val="#ppt_w"/>
                                          </p:val>
                                        </p:tav>
                                      </p:tavLst>
                                    </p:anim>
                                    <p:anim calcmode="lin" valueType="num">
                                      <p:cBhvr>
                                        <p:cTn id="64" dur="500" fill="hold"/>
                                        <p:tgtEl>
                                          <p:spTgt spid="278543"/>
                                        </p:tgtEl>
                                        <p:attrNameLst>
                                          <p:attrName>ppt_h</p:attrName>
                                        </p:attrNameLst>
                                      </p:cBhvr>
                                      <p:tavLst>
                                        <p:tav tm="0">
                                          <p:val>
                                            <p:fltVal val="0"/>
                                          </p:val>
                                        </p:tav>
                                        <p:tav tm="100000">
                                          <p:val>
                                            <p:strVal val="#ppt_h"/>
                                          </p:val>
                                        </p:tav>
                                      </p:tavLst>
                                    </p:anim>
                                  </p:childTnLst>
                                </p:cTn>
                              </p:par>
                            </p:childTnLst>
                          </p:cTn>
                        </p:par>
                        <p:par>
                          <p:cTn id="65" fill="hold" nodeType="afterGroup">
                            <p:stCondLst>
                              <p:cond delay="4500"/>
                            </p:stCondLst>
                            <p:childTnLst>
                              <p:par>
                                <p:cTn id="66" presetID="23" presetClass="entr" presetSubtype="16" fill="hold" grpId="0" nodeType="afterEffect">
                                  <p:stCondLst>
                                    <p:cond delay="0"/>
                                  </p:stCondLst>
                                  <p:childTnLst>
                                    <p:set>
                                      <p:cBhvr>
                                        <p:cTn id="67" dur="1" fill="hold">
                                          <p:stCondLst>
                                            <p:cond delay="0"/>
                                          </p:stCondLst>
                                        </p:cTn>
                                        <p:tgtEl>
                                          <p:spTgt spid="278544"/>
                                        </p:tgtEl>
                                        <p:attrNameLst>
                                          <p:attrName>style.visibility</p:attrName>
                                        </p:attrNameLst>
                                      </p:cBhvr>
                                      <p:to>
                                        <p:strVal val="visible"/>
                                      </p:to>
                                    </p:set>
                                    <p:anim calcmode="lin" valueType="num">
                                      <p:cBhvr>
                                        <p:cTn id="68" dur="500" fill="hold"/>
                                        <p:tgtEl>
                                          <p:spTgt spid="278544"/>
                                        </p:tgtEl>
                                        <p:attrNameLst>
                                          <p:attrName>ppt_w</p:attrName>
                                        </p:attrNameLst>
                                      </p:cBhvr>
                                      <p:tavLst>
                                        <p:tav tm="0">
                                          <p:val>
                                            <p:fltVal val="0"/>
                                          </p:val>
                                        </p:tav>
                                        <p:tav tm="100000">
                                          <p:val>
                                            <p:strVal val="#ppt_w"/>
                                          </p:val>
                                        </p:tav>
                                      </p:tavLst>
                                    </p:anim>
                                    <p:anim calcmode="lin" valueType="num">
                                      <p:cBhvr>
                                        <p:cTn id="69" dur="500" fill="hold"/>
                                        <p:tgtEl>
                                          <p:spTgt spid="278544"/>
                                        </p:tgtEl>
                                        <p:attrNameLst>
                                          <p:attrName>ppt_h</p:attrName>
                                        </p:attrNameLst>
                                      </p:cBhvr>
                                      <p:tavLst>
                                        <p:tav tm="0">
                                          <p:val>
                                            <p:fltVal val="0"/>
                                          </p:val>
                                        </p:tav>
                                        <p:tav tm="100000">
                                          <p:val>
                                            <p:strVal val="#ppt_h"/>
                                          </p:val>
                                        </p:tav>
                                      </p:tavLst>
                                    </p:anim>
                                  </p:childTnLst>
                                </p:cTn>
                              </p:par>
                            </p:childTnLst>
                          </p:cTn>
                        </p:par>
                        <p:par>
                          <p:cTn id="70" fill="hold" nodeType="afterGroup">
                            <p:stCondLst>
                              <p:cond delay="5000"/>
                            </p:stCondLst>
                            <p:childTnLst>
                              <p:par>
                                <p:cTn id="71" presetID="23" presetClass="entr" presetSubtype="16" fill="hold" grpId="0" nodeType="afterEffect">
                                  <p:stCondLst>
                                    <p:cond delay="0"/>
                                  </p:stCondLst>
                                  <p:childTnLst>
                                    <p:set>
                                      <p:cBhvr>
                                        <p:cTn id="72" dur="1" fill="hold">
                                          <p:stCondLst>
                                            <p:cond delay="0"/>
                                          </p:stCondLst>
                                        </p:cTn>
                                        <p:tgtEl>
                                          <p:spTgt spid="278545"/>
                                        </p:tgtEl>
                                        <p:attrNameLst>
                                          <p:attrName>style.visibility</p:attrName>
                                        </p:attrNameLst>
                                      </p:cBhvr>
                                      <p:to>
                                        <p:strVal val="visible"/>
                                      </p:to>
                                    </p:set>
                                    <p:anim calcmode="lin" valueType="num">
                                      <p:cBhvr>
                                        <p:cTn id="73" dur="500" fill="hold"/>
                                        <p:tgtEl>
                                          <p:spTgt spid="278545"/>
                                        </p:tgtEl>
                                        <p:attrNameLst>
                                          <p:attrName>ppt_w</p:attrName>
                                        </p:attrNameLst>
                                      </p:cBhvr>
                                      <p:tavLst>
                                        <p:tav tm="0">
                                          <p:val>
                                            <p:fltVal val="0"/>
                                          </p:val>
                                        </p:tav>
                                        <p:tav tm="100000">
                                          <p:val>
                                            <p:strVal val="#ppt_w"/>
                                          </p:val>
                                        </p:tav>
                                      </p:tavLst>
                                    </p:anim>
                                    <p:anim calcmode="lin" valueType="num">
                                      <p:cBhvr>
                                        <p:cTn id="74" dur="500" fill="hold"/>
                                        <p:tgtEl>
                                          <p:spTgt spid="278545"/>
                                        </p:tgtEl>
                                        <p:attrNameLst>
                                          <p:attrName>ppt_h</p:attrName>
                                        </p:attrNameLst>
                                      </p:cBhvr>
                                      <p:tavLst>
                                        <p:tav tm="0">
                                          <p:val>
                                            <p:fltVal val="0"/>
                                          </p:val>
                                        </p:tav>
                                        <p:tav tm="100000">
                                          <p:val>
                                            <p:strVal val="#ppt_h"/>
                                          </p:val>
                                        </p:tav>
                                      </p:tavLst>
                                    </p:anim>
                                  </p:childTnLst>
                                </p:cTn>
                              </p:par>
                            </p:childTnLst>
                          </p:cTn>
                        </p:par>
                        <p:par>
                          <p:cTn id="75" fill="hold" nodeType="afterGroup">
                            <p:stCondLst>
                              <p:cond delay="5500"/>
                            </p:stCondLst>
                            <p:childTnLst>
                              <p:par>
                                <p:cTn id="76" presetID="23" presetClass="entr" presetSubtype="16" fill="hold" grpId="0" nodeType="afterEffect">
                                  <p:stCondLst>
                                    <p:cond delay="0"/>
                                  </p:stCondLst>
                                  <p:childTnLst>
                                    <p:set>
                                      <p:cBhvr>
                                        <p:cTn id="77" dur="1" fill="hold">
                                          <p:stCondLst>
                                            <p:cond delay="0"/>
                                          </p:stCondLst>
                                        </p:cTn>
                                        <p:tgtEl>
                                          <p:spTgt spid="278546"/>
                                        </p:tgtEl>
                                        <p:attrNameLst>
                                          <p:attrName>style.visibility</p:attrName>
                                        </p:attrNameLst>
                                      </p:cBhvr>
                                      <p:to>
                                        <p:strVal val="visible"/>
                                      </p:to>
                                    </p:set>
                                    <p:anim calcmode="lin" valueType="num">
                                      <p:cBhvr>
                                        <p:cTn id="78" dur="500" fill="hold"/>
                                        <p:tgtEl>
                                          <p:spTgt spid="278546"/>
                                        </p:tgtEl>
                                        <p:attrNameLst>
                                          <p:attrName>ppt_w</p:attrName>
                                        </p:attrNameLst>
                                      </p:cBhvr>
                                      <p:tavLst>
                                        <p:tav tm="0">
                                          <p:val>
                                            <p:fltVal val="0"/>
                                          </p:val>
                                        </p:tav>
                                        <p:tav tm="100000">
                                          <p:val>
                                            <p:strVal val="#ppt_w"/>
                                          </p:val>
                                        </p:tav>
                                      </p:tavLst>
                                    </p:anim>
                                    <p:anim calcmode="lin" valueType="num">
                                      <p:cBhvr>
                                        <p:cTn id="79" dur="500" fill="hold"/>
                                        <p:tgtEl>
                                          <p:spTgt spid="278546"/>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499"/>
                                          </p:stCondLst>
                                        </p:cTn>
                                        <p:tgtEl>
                                          <p:spTgt spid="278547"/>
                                        </p:tgtEl>
                                        <p:attrNameLst>
                                          <p:attrName>style.visibility</p:attrName>
                                        </p:attrNameLst>
                                      </p:cBhvr>
                                      <p:to>
                                        <p:strVal val="visible"/>
                                      </p:to>
                                    </p:se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499"/>
                                          </p:stCondLst>
                                        </p:cTn>
                                        <p:tgtEl>
                                          <p:spTgt spid="27854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278548"/>
                                        </p:tgtEl>
                                        <p:attrNameLst>
                                          <p:attrName>style.visibility</p:attrName>
                                        </p:attrNameLst>
                                      </p:cBhvr>
                                      <p:to>
                                        <p:strVal val="visible"/>
                                      </p:to>
                                    </p:set>
                                  </p:childTnLst>
                                </p:cTn>
                              </p:par>
                            </p:childTnLst>
                          </p:cTn>
                        </p:par>
                        <p:par>
                          <p:cTn id="91" fill="hold" nodeType="afterGroup">
                            <p:stCondLst>
                              <p:cond delay="500"/>
                            </p:stCondLst>
                            <p:childTnLst>
                              <p:par>
                                <p:cTn id="92" presetID="1" presetClass="entr" presetSubtype="0" fill="hold" grpId="0" nodeType="afterEffect">
                                  <p:stCondLst>
                                    <p:cond delay="0"/>
                                  </p:stCondLst>
                                  <p:childTnLst>
                                    <p:set>
                                      <p:cBhvr>
                                        <p:cTn id="93" dur="1" fill="hold">
                                          <p:stCondLst>
                                            <p:cond delay="499"/>
                                          </p:stCondLst>
                                        </p:cTn>
                                        <p:tgtEl>
                                          <p:spTgt spid="2785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0" grpId="0" autoUpdateAnimBg="0"/>
      <p:bldP spid="278538" grpId="0" autoUpdateAnimBg="0"/>
      <p:bldP spid="278539" grpId="0" autoUpdateAnimBg="0"/>
      <p:bldP spid="278540" grpId="0" autoUpdateAnimBg="0"/>
      <p:bldP spid="278541" grpId="0" autoUpdateAnimBg="0"/>
      <p:bldP spid="278542" grpId="0" autoUpdateAnimBg="0"/>
      <p:bldP spid="278543" grpId="0" autoUpdateAnimBg="0"/>
      <p:bldP spid="278544" grpId="0" autoUpdateAnimBg="0"/>
      <p:bldP spid="278545" grpId="0" autoUpdateAnimBg="0"/>
      <p:bldP spid="278546" grpId="0" autoUpdateAnimBg="0"/>
      <p:bldP spid="278549" grpId="0" autoUpdateAnimBg="0"/>
      <p:bldP spid="278550" grpId="0"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577516"/>
            <a:ext cx="7772400" cy="762418"/>
          </a:xfrm>
        </p:spPr>
        <p:txBody>
          <a:bodyPr>
            <a:normAutofit fontScale="90000"/>
          </a:bodyPr>
          <a:lstStyle/>
          <a:p>
            <a:pPr eaLnBrk="1" hangingPunct="1"/>
            <a:r>
              <a:rPr lang="cs-CZ" sz="3600" b="1" dirty="0">
                <a:solidFill>
                  <a:srgbClr val="C00000"/>
                </a:solidFill>
              </a:rPr>
              <a:t>Krátkodobé účinky FP v modelu AS-AD (expanze)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↑G → posun AD0 →AD1 Při původní cenové úrovni P0 vznikne převis agregátní poptávky AD1 nad agregátní nabídkou v rozsahu E0 – B, zvýší se tlak na čerpání plánovaných zásob i na rozšíření stávající produkce a tlak na růst úrovně cen. </a:t>
            </a:r>
            <a:r>
              <a:rPr lang="cs-CZ" sz="2400" dirty="0" smtClean="0"/>
              <a:t>Bod </a:t>
            </a:r>
            <a:r>
              <a:rPr lang="cs-CZ" sz="2400" dirty="0"/>
              <a:t>B není bodem rovnováhy. Bodem krátkodobé rovnováhy je až bod E1 , kde se protne nová křivka AD1 s křivkou SRAS0 při vyšší úrovni cenové hladiny P1 . </a:t>
            </a:r>
            <a:endParaRPr lang="cs-CZ" sz="2400" dirty="0" smtClean="0"/>
          </a:p>
          <a:p>
            <a:pPr algn="just" eaLnBrk="1" hangingPunct="1"/>
            <a:r>
              <a:rPr lang="cs-CZ" sz="2400" dirty="0" smtClean="0"/>
              <a:t>Krátkodobým </a:t>
            </a:r>
            <a:r>
              <a:rPr lang="cs-CZ" sz="2400" dirty="0"/>
              <a:t>efektem fiskální expanze tak je současné zvýšení jak produkce (z Y* na Y1 ), tak i cenové úrovně (z P0 na P1 ), růst úrokové míry, snížení reálné mzdové sazby a pokles mezní produktivity práce. </a:t>
            </a:r>
            <a:endParaRPr lang="cs-CZ" altLang="cs-CZ" sz="2100" dirty="0" smtClean="0"/>
          </a:p>
        </p:txBody>
      </p:sp>
    </p:spTree>
    <p:extLst>
      <p:ext uri="{BB962C8B-B14F-4D97-AF65-F5344CB8AC3E}">
        <p14:creationId xmlns:p14="http://schemas.microsoft.com/office/powerpoint/2010/main" val="226461471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a:xfrm>
            <a:off x="457200" y="481013"/>
            <a:ext cx="8229600" cy="1143000"/>
          </a:xfrm>
        </p:spPr>
        <p:txBody>
          <a:bodyPr>
            <a:normAutofit fontScale="90000"/>
          </a:bodyPr>
          <a:lstStyle/>
          <a:p>
            <a:pPr eaLnBrk="1" hangingPunct="1"/>
            <a:r>
              <a:rPr lang="cs-CZ" altLang="cs-CZ" sz="3600" b="1" dirty="0" smtClean="0">
                <a:solidFill>
                  <a:srgbClr val="C00000"/>
                </a:solidFill>
              </a:rPr>
              <a:t>Krátkodobé účinky fiskální politiky v modelu AD – AS (expanze)</a:t>
            </a:r>
          </a:p>
        </p:txBody>
      </p:sp>
      <p:sp>
        <p:nvSpPr>
          <p:cNvPr id="279555" name="Line 3"/>
          <p:cNvSpPr>
            <a:spLocks noChangeShapeType="1"/>
          </p:cNvSpPr>
          <p:nvPr/>
        </p:nvSpPr>
        <p:spPr bwMode="auto">
          <a:xfrm>
            <a:off x="2339975" y="2276475"/>
            <a:ext cx="0" cy="3600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56" name="Line 4"/>
          <p:cNvSpPr>
            <a:spLocks noChangeShapeType="1"/>
          </p:cNvSpPr>
          <p:nvPr/>
        </p:nvSpPr>
        <p:spPr bwMode="auto">
          <a:xfrm>
            <a:off x="2339975" y="5876925"/>
            <a:ext cx="5327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57" name="Line 5"/>
          <p:cNvSpPr>
            <a:spLocks noChangeShapeType="1"/>
          </p:cNvSpPr>
          <p:nvPr/>
        </p:nvSpPr>
        <p:spPr bwMode="auto">
          <a:xfrm flipV="1">
            <a:off x="2843213" y="2349500"/>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62" name="Text Box 10"/>
          <p:cNvSpPr txBox="1">
            <a:spLocks noChangeArrowheads="1"/>
          </p:cNvSpPr>
          <p:nvPr/>
        </p:nvSpPr>
        <p:spPr bwMode="auto">
          <a:xfrm>
            <a:off x="7451725" y="60213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79563" name="Text Box 11"/>
          <p:cNvSpPr txBox="1">
            <a:spLocks noChangeArrowheads="1"/>
          </p:cNvSpPr>
          <p:nvPr/>
        </p:nvSpPr>
        <p:spPr bwMode="auto">
          <a:xfrm>
            <a:off x="1905000" y="2209800"/>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279564" name="Text Box 12"/>
          <p:cNvSpPr txBox="1">
            <a:spLocks noChangeArrowheads="1"/>
          </p:cNvSpPr>
          <p:nvPr/>
        </p:nvSpPr>
        <p:spPr bwMode="auto">
          <a:xfrm>
            <a:off x="6877050" y="23495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0</a:t>
            </a:r>
            <a:r>
              <a:rPr lang="cs-CZ" altLang="cs-CZ" b="1">
                <a:solidFill>
                  <a:schemeClr val="accent2"/>
                </a:solidFill>
              </a:rPr>
              <a:t> (W</a:t>
            </a:r>
            <a:r>
              <a:rPr lang="cs-CZ" altLang="cs-CZ" b="1" baseline="-25000">
                <a:solidFill>
                  <a:schemeClr val="accent2"/>
                </a:solidFill>
              </a:rPr>
              <a:t>0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79565" name="Text Box 13"/>
          <p:cNvSpPr txBox="1">
            <a:spLocks noChangeArrowheads="1"/>
          </p:cNvSpPr>
          <p:nvPr/>
        </p:nvSpPr>
        <p:spPr bwMode="auto">
          <a:xfrm>
            <a:off x="1908175" y="33575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2</a:t>
            </a:r>
            <a:endParaRPr lang="cs-CZ" altLang="cs-CZ" b="1"/>
          </a:p>
        </p:txBody>
      </p:sp>
      <p:sp>
        <p:nvSpPr>
          <p:cNvPr id="279566" name="Text Box 14"/>
          <p:cNvSpPr txBox="1">
            <a:spLocks noChangeArrowheads="1"/>
          </p:cNvSpPr>
          <p:nvPr/>
        </p:nvSpPr>
        <p:spPr bwMode="auto">
          <a:xfrm>
            <a:off x="1908175" y="38608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0</a:t>
            </a:r>
            <a:endParaRPr lang="cs-CZ" altLang="cs-CZ" b="1"/>
          </a:p>
        </p:txBody>
      </p:sp>
      <p:sp>
        <p:nvSpPr>
          <p:cNvPr id="279567" name="Text Box 15"/>
          <p:cNvSpPr txBox="1">
            <a:spLocks noChangeArrowheads="1"/>
          </p:cNvSpPr>
          <p:nvPr/>
        </p:nvSpPr>
        <p:spPr bwMode="auto">
          <a:xfrm>
            <a:off x="43561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79568" name="Text Box 16"/>
          <p:cNvSpPr txBox="1">
            <a:spLocks noChangeArrowheads="1"/>
          </p:cNvSpPr>
          <p:nvPr/>
        </p:nvSpPr>
        <p:spPr bwMode="auto">
          <a:xfrm>
            <a:off x="47879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2</a:t>
            </a:r>
            <a:endParaRPr lang="cs-CZ" altLang="cs-CZ" b="1"/>
          </a:p>
        </p:txBody>
      </p:sp>
      <p:sp>
        <p:nvSpPr>
          <p:cNvPr id="279569" name="Text Box 17"/>
          <p:cNvSpPr txBox="1">
            <a:spLocks noChangeArrowheads="1"/>
          </p:cNvSpPr>
          <p:nvPr/>
        </p:nvSpPr>
        <p:spPr bwMode="auto">
          <a:xfrm>
            <a:off x="3924300" y="37163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0</a:t>
            </a:r>
            <a:endParaRPr lang="cs-CZ" altLang="cs-CZ" b="1"/>
          </a:p>
        </p:txBody>
      </p:sp>
      <p:sp>
        <p:nvSpPr>
          <p:cNvPr id="279570" name="Text Box 18"/>
          <p:cNvSpPr txBox="1">
            <a:spLocks noChangeArrowheads="1"/>
          </p:cNvSpPr>
          <p:nvPr/>
        </p:nvSpPr>
        <p:spPr bwMode="auto">
          <a:xfrm>
            <a:off x="4932363" y="30686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1</a:t>
            </a:r>
            <a:endParaRPr lang="cs-CZ" altLang="cs-CZ" b="1"/>
          </a:p>
        </p:txBody>
      </p:sp>
      <p:sp>
        <p:nvSpPr>
          <p:cNvPr id="22543" name="Line 23"/>
          <p:cNvSpPr>
            <a:spLocks noChangeShapeType="1"/>
          </p:cNvSpPr>
          <p:nvPr/>
        </p:nvSpPr>
        <p:spPr bwMode="auto">
          <a:xfrm>
            <a:off x="3132138" y="2636838"/>
            <a:ext cx="2808287"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6" name="Text Box 24"/>
          <p:cNvSpPr txBox="1">
            <a:spLocks noChangeArrowheads="1"/>
          </p:cNvSpPr>
          <p:nvPr/>
        </p:nvSpPr>
        <p:spPr bwMode="auto">
          <a:xfrm>
            <a:off x="6011863" y="530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0</a:t>
            </a:r>
            <a:r>
              <a:rPr lang="cs-CZ" altLang="cs-CZ" b="1">
                <a:solidFill>
                  <a:srgbClr val="0000FF"/>
                </a:solidFill>
              </a:rPr>
              <a:t> (A</a:t>
            </a:r>
            <a:r>
              <a:rPr lang="cs-CZ" altLang="cs-CZ" b="1" baseline="-25000">
                <a:solidFill>
                  <a:srgbClr val="0000FF"/>
                </a:solidFill>
              </a:rPr>
              <a:t>A,0</a:t>
            </a:r>
            <a:r>
              <a:rPr lang="cs-CZ" altLang="cs-CZ" b="1">
                <a:solidFill>
                  <a:srgbClr val="0000FF"/>
                </a:solidFill>
              </a:rPr>
              <a:t>, M</a:t>
            </a:r>
            <a:r>
              <a:rPr lang="cs-CZ" altLang="cs-CZ" b="1" baseline="-25000">
                <a:solidFill>
                  <a:srgbClr val="0000FF"/>
                </a:solidFill>
              </a:rPr>
              <a:t>R.0</a:t>
            </a:r>
            <a:r>
              <a:rPr lang="cs-CZ" altLang="cs-CZ" b="1">
                <a:solidFill>
                  <a:srgbClr val="0000FF"/>
                </a:solidFill>
              </a:rPr>
              <a:t>)</a:t>
            </a:r>
          </a:p>
        </p:txBody>
      </p:sp>
      <p:sp>
        <p:nvSpPr>
          <p:cNvPr id="22545" name="Line 26"/>
          <p:cNvSpPr>
            <a:spLocks noChangeShapeType="1"/>
          </p:cNvSpPr>
          <p:nvPr/>
        </p:nvSpPr>
        <p:spPr bwMode="auto">
          <a:xfrm>
            <a:off x="4500563" y="1989138"/>
            <a:ext cx="0" cy="3887787"/>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9" name="Text Box 27"/>
          <p:cNvSpPr txBox="1">
            <a:spLocks noChangeArrowheads="1"/>
          </p:cNvSpPr>
          <p:nvPr/>
        </p:nvSpPr>
        <p:spPr bwMode="auto">
          <a:xfrm>
            <a:off x="4572000" y="18446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CC00"/>
                </a:solidFill>
              </a:rPr>
              <a:t>LRAS</a:t>
            </a:r>
          </a:p>
        </p:txBody>
      </p:sp>
      <p:sp>
        <p:nvSpPr>
          <p:cNvPr id="22547" name="Line 28"/>
          <p:cNvSpPr>
            <a:spLocks noChangeShapeType="1"/>
          </p:cNvSpPr>
          <p:nvPr/>
        </p:nvSpPr>
        <p:spPr bwMode="auto">
          <a:xfrm>
            <a:off x="3635375" y="2205038"/>
            <a:ext cx="2808288"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1" name="Text Box 29"/>
          <p:cNvSpPr txBox="1">
            <a:spLocks noChangeArrowheads="1"/>
          </p:cNvSpPr>
          <p:nvPr/>
        </p:nvSpPr>
        <p:spPr bwMode="auto">
          <a:xfrm>
            <a:off x="6516688" y="48688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1</a:t>
            </a:r>
            <a:r>
              <a:rPr lang="cs-CZ" altLang="cs-CZ" b="1">
                <a:solidFill>
                  <a:srgbClr val="0000FF"/>
                </a:solidFill>
              </a:rPr>
              <a:t> (A</a:t>
            </a:r>
            <a:r>
              <a:rPr lang="cs-CZ" altLang="cs-CZ" b="1" baseline="-25000">
                <a:solidFill>
                  <a:srgbClr val="0000FF"/>
                </a:solidFill>
              </a:rPr>
              <a:t>A,1</a:t>
            </a:r>
            <a:r>
              <a:rPr lang="cs-CZ" altLang="cs-CZ" b="1">
                <a:solidFill>
                  <a:srgbClr val="0000FF"/>
                </a:solidFill>
              </a:rPr>
              <a:t>, M</a:t>
            </a:r>
            <a:r>
              <a:rPr lang="cs-CZ" altLang="cs-CZ" b="1" baseline="-25000">
                <a:solidFill>
                  <a:srgbClr val="0000FF"/>
                </a:solidFill>
              </a:rPr>
              <a:t>R.0</a:t>
            </a:r>
            <a:r>
              <a:rPr lang="cs-CZ" altLang="cs-CZ" b="1">
                <a:solidFill>
                  <a:srgbClr val="0000FF"/>
                </a:solidFill>
              </a:rPr>
              <a:t>)</a:t>
            </a:r>
          </a:p>
        </p:txBody>
      </p:sp>
      <p:sp>
        <p:nvSpPr>
          <p:cNvPr id="22549" name="Line 30"/>
          <p:cNvSpPr>
            <a:spLocks noChangeShapeType="1"/>
          </p:cNvSpPr>
          <p:nvPr/>
        </p:nvSpPr>
        <p:spPr bwMode="auto">
          <a:xfrm flipH="1">
            <a:off x="2339975" y="4076700"/>
            <a:ext cx="21605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550" name="Line 32"/>
          <p:cNvSpPr>
            <a:spLocks noChangeShapeType="1"/>
          </p:cNvSpPr>
          <p:nvPr/>
        </p:nvSpPr>
        <p:spPr bwMode="auto">
          <a:xfrm>
            <a:off x="4500563" y="4076700"/>
            <a:ext cx="935037"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5" name="Text Box 33"/>
          <p:cNvSpPr txBox="1">
            <a:spLocks noChangeArrowheads="1"/>
          </p:cNvSpPr>
          <p:nvPr/>
        </p:nvSpPr>
        <p:spPr bwMode="auto">
          <a:xfrm>
            <a:off x="5580063" y="37893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B</a:t>
            </a:r>
          </a:p>
        </p:txBody>
      </p:sp>
      <p:sp>
        <p:nvSpPr>
          <p:cNvPr id="22552" name="Line 34"/>
          <p:cNvSpPr>
            <a:spLocks noChangeShapeType="1"/>
          </p:cNvSpPr>
          <p:nvPr/>
        </p:nvSpPr>
        <p:spPr bwMode="auto">
          <a:xfrm>
            <a:off x="5435600" y="4076700"/>
            <a:ext cx="0" cy="18002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7" name="Text Box 35"/>
          <p:cNvSpPr txBox="1">
            <a:spLocks noChangeArrowheads="1"/>
          </p:cNvSpPr>
          <p:nvPr/>
        </p:nvSpPr>
        <p:spPr bwMode="auto">
          <a:xfrm>
            <a:off x="52197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1</a:t>
            </a:r>
            <a:endParaRPr lang="cs-CZ" altLang="cs-CZ" b="1"/>
          </a:p>
        </p:txBody>
      </p:sp>
      <p:sp>
        <p:nvSpPr>
          <p:cNvPr id="22554" name="Line 36"/>
          <p:cNvSpPr>
            <a:spLocks noChangeShapeType="1"/>
          </p:cNvSpPr>
          <p:nvPr/>
        </p:nvSpPr>
        <p:spPr bwMode="auto">
          <a:xfrm>
            <a:off x="5030788" y="3644900"/>
            <a:ext cx="0" cy="22320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2555" name="Line 37"/>
          <p:cNvSpPr>
            <a:spLocks noChangeShapeType="1"/>
          </p:cNvSpPr>
          <p:nvPr/>
        </p:nvSpPr>
        <p:spPr bwMode="auto">
          <a:xfrm flipH="1">
            <a:off x="2339975" y="3644900"/>
            <a:ext cx="26638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215988327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79554"/>
                                        </p:tgtEl>
                                        <p:attrNameLst>
                                          <p:attrName>style.visibility</p:attrName>
                                        </p:attrNameLst>
                                      </p:cBhvr>
                                      <p:to>
                                        <p:strVal val="visible"/>
                                      </p:to>
                                    </p:set>
                                  </p:childTnLst>
                                </p:cTn>
                              </p:par>
                            </p:childTnLst>
                          </p:cTn>
                        </p:par>
                        <p:par>
                          <p:cTn id="7" fill="hold" nodeType="afterGroup">
                            <p:stCondLst>
                              <p:cond delay="3975"/>
                            </p:stCondLst>
                            <p:childTnLst>
                              <p:par>
                                <p:cTn id="8" presetID="1" presetClass="entr" presetSubtype="0" fill="hold" nodeType="afterEffect">
                                  <p:stCondLst>
                                    <p:cond delay="0"/>
                                  </p:stCondLst>
                                  <p:childTnLst>
                                    <p:set>
                                      <p:cBhvr>
                                        <p:cTn id="9" dur="1" fill="hold">
                                          <p:stCondLst>
                                            <p:cond delay="499"/>
                                          </p:stCondLst>
                                        </p:cTn>
                                        <p:tgtEl>
                                          <p:spTgt spid="279555"/>
                                        </p:tgtEl>
                                        <p:attrNameLst>
                                          <p:attrName>style.visibility</p:attrName>
                                        </p:attrNameLst>
                                      </p:cBhvr>
                                      <p:to>
                                        <p:strVal val="visible"/>
                                      </p:to>
                                    </p:set>
                                  </p:childTnLst>
                                </p:cTn>
                              </p:par>
                            </p:childTnLst>
                          </p:cTn>
                        </p:par>
                        <p:par>
                          <p:cTn id="10" fill="hold" nodeType="afterGroup">
                            <p:stCondLst>
                              <p:cond delay="4475"/>
                            </p:stCondLst>
                            <p:childTnLst>
                              <p:par>
                                <p:cTn id="11" presetID="1" presetClass="entr" presetSubtype="0" fill="hold" nodeType="afterEffect">
                                  <p:stCondLst>
                                    <p:cond delay="0"/>
                                  </p:stCondLst>
                                  <p:childTnLst>
                                    <p:set>
                                      <p:cBhvr>
                                        <p:cTn id="12" dur="1" fill="hold">
                                          <p:stCondLst>
                                            <p:cond delay="499"/>
                                          </p:stCondLst>
                                        </p:cTn>
                                        <p:tgtEl>
                                          <p:spTgt spid="279556"/>
                                        </p:tgtEl>
                                        <p:attrNameLst>
                                          <p:attrName>style.visibility</p:attrName>
                                        </p:attrNameLst>
                                      </p:cBhvr>
                                      <p:to>
                                        <p:strVal val="visible"/>
                                      </p:to>
                                    </p:set>
                                  </p:childTnLst>
                                </p:cTn>
                              </p:par>
                            </p:childTnLst>
                          </p:cTn>
                        </p:par>
                        <p:par>
                          <p:cTn id="13" fill="hold" nodeType="afterGroup">
                            <p:stCondLst>
                              <p:cond delay="4975"/>
                            </p:stCondLst>
                            <p:childTnLst>
                              <p:par>
                                <p:cTn id="14" presetID="23" presetClass="entr" presetSubtype="16" fill="hold" grpId="0" nodeType="afterEffect">
                                  <p:stCondLst>
                                    <p:cond delay="0"/>
                                  </p:stCondLst>
                                  <p:childTnLst>
                                    <p:set>
                                      <p:cBhvr>
                                        <p:cTn id="15" dur="1" fill="hold">
                                          <p:stCondLst>
                                            <p:cond delay="0"/>
                                          </p:stCondLst>
                                        </p:cTn>
                                        <p:tgtEl>
                                          <p:spTgt spid="279563"/>
                                        </p:tgtEl>
                                        <p:attrNameLst>
                                          <p:attrName>style.visibility</p:attrName>
                                        </p:attrNameLst>
                                      </p:cBhvr>
                                      <p:to>
                                        <p:strVal val="visible"/>
                                      </p:to>
                                    </p:set>
                                    <p:anim calcmode="lin" valueType="num">
                                      <p:cBhvr>
                                        <p:cTn id="16" dur="500" fill="hold"/>
                                        <p:tgtEl>
                                          <p:spTgt spid="279563"/>
                                        </p:tgtEl>
                                        <p:attrNameLst>
                                          <p:attrName>ppt_w</p:attrName>
                                        </p:attrNameLst>
                                      </p:cBhvr>
                                      <p:tavLst>
                                        <p:tav tm="0">
                                          <p:val>
                                            <p:fltVal val="0"/>
                                          </p:val>
                                        </p:tav>
                                        <p:tav tm="100000">
                                          <p:val>
                                            <p:strVal val="#ppt_w"/>
                                          </p:val>
                                        </p:tav>
                                      </p:tavLst>
                                    </p:anim>
                                    <p:anim calcmode="lin" valueType="num">
                                      <p:cBhvr>
                                        <p:cTn id="17" dur="500" fill="hold"/>
                                        <p:tgtEl>
                                          <p:spTgt spid="279563"/>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475"/>
                            </p:stCondLst>
                            <p:childTnLst>
                              <p:par>
                                <p:cTn id="19" presetID="23" presetClass="entr" presetSubtype="16" fill="hold" grpId="0" nodeType="afterEffect">
                                  <p:stCondLst>
                                    <p:cond delay="0"/>
                                  </p:stCondLst>
                                  <p:childTnLst>
                                    <p:set>
                                      <p:cBhvr>
                                        <p:cTn id="20" dur="1" fill="hold">
                                          <p:stCondLst>
                                            <p:cond delay="0"/>
                                          </p:stCondLst>
                                        </p:cTn>
                                        <p:tgtEl>
                                          <p:spTgt spid="279562"/>
                                        </p:tgtEl>
                                        <p:attrNameLst>
                                          <p:attrName>style.visibility</p:attrName>
                                        </p:attrNameLst>
                                      </p:cBhvr>
                                      <p:to>
                                        <p:strVal val="visible"/>
                                      </p:to>
                                    </p:set>
                                    <p:anim calcmode="lin" valueType="num">
                                      <p:cBhvr>
                                        <p:cTn id="21" dur="500" fill="hold"/>
                                        <p:tgtEl>
                                          <p:spTgt spid="279562"/>
                                        </p:tgtEl>
                                        <p:attrNameLst>
                                          <p:attrName>ppt_w</p:attrName>
                                        </p:attrNameLst>
                                      </p:cBhvr>
                                      <p:tavLst>
                                        <p:tav tm="0">
                                          <p:val>
                                            <p:fltVal val="0"/>
                                          </p:val>
                                        </p:tav>
                                        <p:tav tm="100000">
                                          <p:val>
                                            <p:strVal val="#ppt_w"/>
                                          </p:val>
                                        </p:tav>
                                      </p:tavLst>
                                    </p:anim>
                                    <p:anim calcmode="lin" valueType="num">
                                      <p:cBhvr>
                                        <p:cTn id="22" dur="500" fill="hold"/>
                                        <p:tgtEl>
                                          <p:spTgt spid="27956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79557"/>
                                        </p:tgtEl>
                                        <p:attrNameLst>
                                          <p:attrName>style.visibility</p:attrName>
                                        </p:attrNameLst>
                                      </p:cBhvr>
                                      <p:to>
                                        <p:strVal val="visible"/>
                                      </p:to>
                                    </p:set>
                                    <p:anim calcmode="lin" valueType="num">
                                      <p:cBhvr>
                                        <p:cTn id="27" dur="500" fill="hold"/>
                                        <p:tgtEl>
                                          <p:spTgt spid="279557"/>
                                        </p:tgtEl>
                                        <p:attrNameLst>
                                          <p:attrName>ppt_w</p:attrName>
                                        </p:attrNameLst>
                                      </p:cBhvr>
                                      <p:tavLst>
                                        <p:tav tm="0">
                                          <p:val>
                                            <p:fltVal val="0"/>
                                          </p:val>
                                        </p:tav>
                                        <p:tav tm="100000">
                                          <p:val>
                                            <p:strVal val="#ppt_w"/>
                                          </p:val>
                                        </p:tav>
                                      </p:tavLst>
                                    </p:anim>
                                    <p:anim calcmode="lin" valueType="num">
                                      <p:cBhvr>
                                        <p:cTn id="28" dur="500" fill="hold"/>
                                        <p:tgtEl>
                                          <p:spTgt spid="279557"/>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79564"/>
                                        </p:tgtEl>
                                        <p:attrNameLst>
                                          <p:attrName>style.visibility</p:attrName>
                                        </p:attrNameLst>
                                      </p:cBhvr>
                                      <p:to>
                                        <p:strVal val="visible"/>
                                      </p:to>
                                    </p:set>
                                    <p:anim calcmode="lin" valueType="num">
                                      <p:cBhvr>
                                        <p:cTn id="32" dur="500" fill="hold"/>
                                        <p:tgtEl>
                                          <p:spTgt spid="279564"/>
                                        </p:tgtEl>
                                        <p:attrNameLst>
                                          <p:attrName>ppt_w</p:attrName>
                                        </p:attrNameLst>
                                      </p:cBhvr>
                                      <p:tavLst>
                                        <p:tav tm="0">
                                          <p:val>
                                            <p:fltVal val="0"/>
                                          </p:val>
                                        </p:tav>
                                        <p:tav tm="100000">
                                          <p:val>
                                            <p:strVal val="#ppt_w"/>
                                          </p:val>
                                        </p:tav>
                                      </p:tavLst>
                                    </p:anim>
                                    <p:anim calcmode="lin" valueType="num">
                                      <p:cBhvr>
                                        <p:cTn id="33" dur="500" fill="hold"/>
                                        <p:tgtEl>
                                          <p:spTgt spid="279564"/>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279565"/>
                                        </p:tgtEl>
                                        <p:attrNameLst>
                                          <p:attrName>style.visibility</p:attrName>
                                        </p:attrNameLst>
                                      </p:cBhvr>
                                      <p:to>
                                        <p:strVal val="visible"/>
                                      </p:to>
                                    </p:set>
                                    <p:anim calcmode="lin" valueType="num">
                                      <p:cBhvr>
                                        <p:cTn id="37" dur="500" fill="hold"/>
                                        <p:tgtEl>
                                          <p:spTgt spid="279565"/>
                                        </p:tgtEl>
                                        <p:attrNameLst>
                                          <p:attrName>ppt_w</p:attrName>
                                        </p:attrNameLst>
                                      </p:cBhvr>
                                      <p:tavLst>
                                        <p:tav tm="0">
                                          <p:val>
                                            <p:fltVal val="0"/>
                                          </p:val>
                                        </p:tav>
                                        <p:tav tm="100000">
                                          <p:val>
                                            <p:strVal val="#ppt_w"/>
                                          </p:val>
                                        </p:tav>
                                      </p:tavLst>
                                    </p:anim>
                                    <p:anim calcmode="lin" valueType="num">
                                      <p:cBhvr>
                                        <p:cTn id="38" dur="500" fill="hold"/>
                                        <p:tgtEl>
                                          <p:spTgt spid="279565"/>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279566"/>
                                        </p:tgtEl>
                                        <p:attrNameLst>
                                          <p:attrName>style.visibility</p:attrName>
                                        </p:attrNameLst>
                                      </p:cBhvr>
                                      <p:to>
                                        <p:strVal val="visible"/>
                                      </p:to>
                                    </p:set>
                                    <p:anim calcmode="lin" valueType="num">
                                      <p:cBhvr>
                                        <p:cTn id="42" dur="500" fill="hold"/>
                                        <p:tgtEl>
                                          <p:spTgt spid="279566"/>
                                        </p:tgtEl>
                                        <p:attrNameLst>
                                          <p:attrName>ppt_w</p:attrName>
                                        </p:attrNameLst>
                                      </p:cBhvr>
                                      <p:tavLst>
                                        <p:tav tm="0">
                                          <p:val>
                                            <p:fltVal val="0"/>
                                          </p:val>
                                        </p:tav>
                                        <p:tav tm="100000">
                                          <p:val>
                                            <p:strVal val="#ppt_w"/>
                                          </p:val>
                                        </p:tav>
                                      </p:tavLst>
                                    </p:anim>
                                    <p:anim calcmode="lin" valueType="num">
                                      <p:cBhvr>
                                        <p:cTn id="43" dur="500" fill="hold"/>
                                        <p:tgtEl>
                                          <p:spTgt spid="279566"/>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279567"/>
                                        </p:tgtEl>
                                        <p:attrNameLst>
                                          <p:attrName>style.visibility</p:attrName>
                                        </p:attrNameLst>
                                      </p:cBhvr>
                                      <p:to>
                                        <p:strVal val="visible"/>
                                      </p:to>
                                    </p:set>
                                    <p:anim calcmode="lin" valueType="num">
                                      <p:cBhvr>
                                        <p:cTn id="47" dur="500" fill="hold"/>
                                        <p:tgtEl>
                                          <p:spTgt spid="279567"/>
                                        </p:tgtEl>
                                        <p:attrNameLst>
                                          <p:attrName>ppt_w</p:attrName>
                                        </p:attrNameLst>
                                      </p:cBhvr>
                                      <p:tavLst>
                                        <p:tav tm="0">
                                          <p:val>
                                            <p:fltVal val="0"/>
                                          </p:val>
                                        </p:tav>
                                        <p:tav tm="100000">
                                          <p:val>
                                            <p:strVal val="#ppt_w"/>
                                          </p:val>
                                        </p:tav>
                                      </p:tavLst>
                                    </p:anim>
                                    <p:anim calcmode="lin" valueType="num">
                                      <p:cBhvr>
                                        <p:cTn id="48" dur="500" fill="hold"/>
                                        <p:tgtEl>
                                          <p:spTgt spid="279567"/>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500"/>
                            </p:stCondLst>
                            <p:childTnLst>
                              <p:par>
                                <p:cTn id="50" presetID="23" presetClass="entr" presetSubtype="16" fill="hold" grpId="0" nodeType="afterEffect">
                                  <p:stCondLst>
                                    <p:cond delay="0"/>
                                  </p:stCondLst>
                                  <p:childTnLst>
                                    <p:set>
                                      <p:cBhvr>
                                        <p:cTn id="51" dur="1" fill="hold">
                                          <p:stCondLst>
                                            <p:cond delay="0"/>
                                          </p:stCondLst>
                                        </p:cTn>
                                        <p:tgtEl>
                                          <p:spTgt spid="279568"/>
                                        </p:tgtEl>
                                        <p:attrNameLst>
                                          <p:attrName>style.visibility</p:attrName>
                                        </p:attrNameLst>
                                      </p:cBhvr>
                                      <p:to>
                                        <p:strVal val="visible"/>
                                      </p:to>
                                    </p:set>
                                    <p:anim calcmode="lin" valueType="num">
                                      <p:cBhvr>
                                        <p:cTn id="52" dur="500" fill="hold"/>
                                        <p:tgtEl>
                                          <p:spTgt spid="279568"/>
                                        </p:tgtEl>
                                        <p:attrNameLst>
                                          <p:attrName>ppt_w</p:attrName>
                                        </p:attrNameLst>
                                      </p:cBhvr>
                                      <p:tavLst>
                                        <p:tav tm="0">
                                          <p:val>
                                            <p:fltVal val="0"/>
                                          </p:val>
                                        </p:tav>
                                        <p:tav tm="100000">
                                          <p:val>
                                            <p:strVal val="#ppt_w"/>
                                          </p:val>
                                        </p:tav>
                                      </p:tavLst>
                                    </p:anim>
                                    <p:anim calcmode="lin" valueType="num">
                                      <p:cBhvr>
                                        <p:cTn id="53" dur="500" fill="hold"/>
                                        <p:tgtEl>
                                          <p:spTgt spid="279568"/>
                                        </p:tgtEl>
                                        <p:attrNameLst>
                                          <p:attrName>ppt_h</p:attrName>
                                        </p:attrNameLst>
                                      </p:cBhvr>
                                      <p:tavLst>
                                        <p:tav tm="0">
                                          <p:val>
                                            <p:fltVal val="0"/>
                                          </p:val>
                                        </p:tav>
                                        <p:tav tm="100000">
                                          <p:val>
                                            <p:strVal val="#ppt_h"/>
                                          </p:val>
                                        </p:tav>
                                      </p:tavLst>
                                    </p:anim>
                                  </p:childTnLst>
                                </p:cTn>
                              </p:par>
                            </p:childTnLst>
                          </p:cTn>
                        </p:par>
                        <p:par>
                          <p:cTn id="54" fill="hold" nodeType="afterGroup">
                            <p:stCondLst>
                              <p:cond delay="3000"/>
                            </p:stCondLst>
                            <p:childTnLst>
                              <p:par>
                                <p:cTn id="55" presetID="23" presetClass="entr" presetSubtype="16" fill="hold" grpId="0" nodeType="afterEffect">
                                  <p:stCondLst>
                                    <p:cond delay="0"/>
                                  </p:stCondLst>
                                  <p:childTnLst>
                                    <p:set>
                                      <p:cBhvr>
                                        <p:cTn id="56" dur="1" fill="hold">
                                          <p:stCondLst>
                                            <p:cond delay="0"/>
                                          </p:stCondLst>
                                        </p:cTn>
                                        <p:tgtEl>
                                          <p:spTgt spid="279569"/>
                                        </p:tgtEl>
                                        <p:attrNameLst>
                                          <p:attrName>style.visibility</p:attrName>
                                        </p:attrNameLst>
                                      </p:cBhvr>
                                      <p:to>
                                        <p:strVal val="visible"/>
                                      </p:to>
                                    </p:set>
                                    <p:anim calcmode="lin" valueType="num">
                                      <p:cBhvr>
                                        <p:cTn id="57" dur="500" fill="hold"/>
                                        <p:tgtEl>
                                          <p:spTgt spid="279569"/>
                                        </p:tgtEl>
                                        <p:attrNameLst>
                                          <p:attrName>ppt_w</p:attrName>
                                        </p:attrNameLst>
                                      </p:cBhvr>
                                      <p:tavLst>
                                        <p:tav tm="0">
                                          <p:val>
                                            <p:fltVal val="0"/>
                                          </p:val>
                                        </p:tav>
                                        <p:tav tm="100000">
                                          <p:val>
                                            <p:strVal val="#ppt_w"/>
                                          </p:val>
                                        </p:tav>
                                      </p:tavLst>
                                    </p:anim>
                                    <p:anim calcmode="lin" valueType="num">
                                      <p:cBhvr>
                                        <p:cTn id="58" dur="500" fill="hold"/>
                                        <p:tgtEl>
                                          <p:spTgt spid="279569"/>
                                        </p:tgtEl>
                                        <p:attrNameLst>
                                          <p:attrName>ppt_h</p:attrName>
                                        </p:attrNameLst>
                                      </p:cBhvr>
                                      <p:tavLst>
                                        <p:tav tm="0">
                                          <p:val>
                                            <p:fltVal val="0"/>
                                          </p:val>
                                        </p:tav>
                                        <p:tav tm="100000">
                                          <p:val>
                                            <p:strVal val="#ppt_h"/>
                                          </p:val>
                                        </p:tav>
                                      </p:tavLst>
                                    </p:anim>
                                  </p:childTnLst>
                                </p:cTn>
                              </p:par>
                            </p:childTnLst>
                          </p:cTn>
                        </p:par>
                        <p:par>
                          <p:cTn id="59" fill="hold" nodeType="afterGroup">
                            <p:stCondLst>
                              <p:cond delay="3500"/>
                            </p:stCondLst>
                            <p:childTnLst>
                              <p:par>
                                <p:cTn id="60" presetID="23" presetClass="entr" presetSubtype="16" fill="hold" grpId="0" nodeType="afterEffect">
                                  <p:stCondLst>
                                    <p:cond delay="0"/>
                                  </p:stCondLst>
                                  <p:childTnLst>
                                    <p:set>
                                      <p:cBhvr>
                                        <p:cTn id="61" dur="1" fill="hold">
                                          <p:stCondLst>
                                            <p:cond delay="0"/>
                                          </p:stCondLst>
                                        </p:cTn>
                                        <p:tgtEl>
                                          <p:spTgt spid="279570"/>
                                        </p:tgtEl>
                                        <p:attrNameLst>
                                          <p:attrName>style.visibility</p:attrName>
                                        </p:attrNameLst>
                                      </p:cBhvr>
                                      <p:to>
                                        <p:strVal val="visible"/>
                                      </p:to>
                                    </p:set>
                                    <p:anim calcmode="lin" valueType="num">
                                      <p:cBhvr>
                                        <p:cTn id="62" dur="500" fill="hold"/>
                                        <p:tgtEl>
                                          <p:spTgt spid="279570"/>
                                        </p:tgtEl>
                                        <p:attrNameLst>
                                          <p:attrName>ppt_w</p:attrName>
                                        </p:attrNameLst>
                                      </p:cBhvr>
                                      <p:tavLst>
                                        <p:tav tm="0">
                                          <p:val>
                                            <p:fltVal val="0"/>
                                          </p:val>
                                        </p:tav>
                                        <p:tav tm="100000">
                                          <p:val>
                                            <p:strVal val="#ppt_w"/>
                                          </p:val>
                                        </p:tav>
                                      </p:tavLst>
                                    </p:anim>
                                    <p:anim calcmode="lin" valueType="num">
                                      <p:cBhvr>
                                        <p:cTn id="63" dur="500" fill="hold"/>
                                        <p:tgtEl>
                                          <p:spTgt spid="279570"/>
                                        </p:tgtEl>
                                        <p:attrNameLst>
                                          <p:attrName>ppt_h</p:attrName>
                                        </p:attrNameLst>
                                      </p:cBhvr>
                                      <p:tavLst>
                                        <p:tav tm="0">
                                          <p:val>
                                            <p:fltVal val="0"/>
                                          </p:val>
                                        </p:tav>
                                        <p:tav tm="100000">
                                          <p:val>
                                            <p:strVal val="#ppt_h"/>
                                          </p:val>
                                        </p:tav>
                                      </p:tavLst>
                                    </p:anim>
                                  </p:childTnLst>
                                </p:cTn>
                              </p:par>
                            </p:childTnLst>
                          </p:cTn>
                        </p:par>
                        <p:par>
                          <p:cTn id="64" fill="hold" nodeType="afterGroup">
                            <p:stCondLst>
                              <p:cond delay="4000"/>
                            </p:stCondLst>
                            <p:childTnLst>
                              <p:par>
                                <p:cTn id="65" presetID="23" presetClass="entr" presetSubtype="16" fill="hold" grpId="0" nodeType="afterEffect">
                                  <p:stCondLst>
                                    <p:cond delay="0"/>
                                  </p:stCondLst>
                                  <p:childTnLst>
                                    <p:set>
                                      <p:cBhvr>
                                        <p:cTn id="66" dur="1" fill="hold">
                                          <p:stCondLst>
                                            <p:cond delay="0"/>
                                          </p:stCondLst>
                                        </p:cTn>
                                        <p:tgtEl>
                                          <p:spTgt spid="279576"/>
                                        </p:tgtEl>
                                        <p:attrNameLst>
                                          <p:attrName>style.visibility</p:attrName>
                                        </p:attrNameLst>
                                      </p:cBhvr>
                                      <p:to>
                                        <p:strVal val="visible"/>
                                      </p:to>
                                    </p:set>
                                    <p:anim calcmode="lin" valueType="num">
                                      <p:cBhvr>
                                        <p:cTn id="67" dur="500" fill="hold"/>
                                        <p:tgtEl>
                                          <p:spTgt spid="279576"/>
                                        </p:tgtEl>
                                        <p:attrNameLst>
                                          <p:attrName>ppt_w</p:attrName>
                                        </p:attrNameLst>
                                      </p:cBhvr>
                                      <p:tavLst>
                                        <p:tav tm="0">
                                          <p:val>
                                            <p:fltVal val="0"/>
                                          </p:val>
                                        </p:tav>
                                        <p:tav tm="100000">
                                          <p:val>
                                            <p:strVal val="#ppt_w"/>
                                          </p:val>
                                        </p:tav>
                                      </p:tavLst>
                                    </p:anim>
                                    <p:anim calcmode="lin" valueType="num">
                                      <p:cBhvr>
                                        <p:cTn id="68" dur="500" fill="hold"/>
                                        <p:tgtEl>
                                          <p:spTgt spid="279576"/>
                                        </p:tgtEl>
                                        <p:attrNameLst>
                                          <p:attrName>ppt_h</p:attrName>
                                        </p:attrNameLst>
                                      </p:cBhvr>
                                      <p:tavLst>
                                        <p:tav tm="0">
                                          <p:val>
                                            <p:fltVal val="0"/>
                                          </p:val>
                                        </p:tav>
                                        <p:tav tm="100000">
                                          <p:val>
                                            <p:strVal val="#ppt_h"/>
                                          </p:val>
                                        </p:tav>
                                      </p:tavLst>
                                    </p:anim>
                                  </p:childTnLst>
                                </p:cTn>
                              </p:par>
                            </p:childTnLst>
                          </p:cTn>
                        </p:par>
                        <p:par>
                          <p:cTn id="69" fill="hold" nodeType="afterGroup">
                            <p:stCondLst>
                              <p:cond delay="4500"/>
                            </p:stCondLst>
                            <p:childTnLst>
                              <p:par>
                                <p:cTn id="70" presetID="23" presetClass="entr" presetSubtype="16" fill="hold" grpId="0" nodeType="afterEffect">
                                  <p:stCondLst>
                                    <p:cond delay="0"/>
                                  </p:stCondLst>
                                  <p:childTnLst>
                                    <p:set>
                                      <p:cBhvr>
                                        <p:cTn id="71" dur="1" fill="hold">
                                          <p:stCondLst>
                                            <p:cond delay="0"/>
                                          </p:stCondLst>
                                        </p:cTn>
                                        <p:tgtEl>
                                          <p:spTgt spid="279579"/>
                                        </p:tgtEl>
                                        <p:attrNameLst>
                                          <p:attrName>style.visibility</p:attrName>
                                        </p:attrNameLst>
                                      </p:cBhvr>
                                      <p:to>
                                        <p:strVal val="visible"/>
                                      </p:to>
                                    </p:set>
                                    <p:anim calcmode="lin" valueType="num">
                                      <p:cBhvr>
                                        <p:cTn id="72" dur="500" fill="hold"/>
                                        <p:tgtEl>
                                          <p:spTgt spid="279579"/>
                                        </p:tgtEl>
                                        <p:attrNameLst>
                                          <p:attrName>ppt_w</p:attrName>
                                        </p:attrNameLst>
                                      </p:cBhvr>
                                      <p:tavLst>
                                        <p:tav tm="0">
                                          <p:val>
                                            <p:fltVal val="0"/>
                                          </p:val>
                                        </p:tav>
                                        <p:tav tm="100000">
                                          <p:val>
                                            <p:strVal val="#ppt_w"/>
                                          </p:val>
                                        </p:tav>
                                      </p:tavLst>
                                    </p:anim>
                                    <p:anim calcmode="lin" valueType="num">
                                      <p:cBhvr>
                                        <p:cTn id="73" dur="500" fill="hold"/>
                                        <p:tgtEl>
                                          <p:spTgt spid="279579"/>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000"/>
                            </p:stCondLst>
                            <p:childTnLst>
                              <p:par>
                                <p:cTn id="75" presetID="23" presetClass="entr" presetSubtype="16" fill="hold" grpId="0" nodeType="afterEffect">
                                  <p:stCondLst>
                                    <p:cond delay="0"/>
                                  </p:stCondLst>
                                  <p:childTnLst>
                                    <p:set>
                                      <p:cBhvr>
                                        <p:cTn id="76" dur="1" fill="hold">
                                          <p:stCondLst>
                                            <p:cond delay="0"/>
                                          </p:stCondLst>
                                        </p:cTn>
                                        <p:tgtEl>
                                          <p:spTgt spid="279581"/>
                                        </p:tgtEl>
                                        <p:attrNameLst>
                                          <p:attrName>style.visibility</p:attrName>
                                        </p:attrNameLst>
                                      </p:cBhvr>
                                      <p:to>
                                        <p:strVal val="visible"/>
                                      </p:to>
                                    </p:set>
                                    <p:anim calcmode="lin" valueType="num">
                                      <p:cBhvr>
                                        <p:cTn id="77" dur="500" fill="hold"/>
                                        <p:tgtEl>
                                          <p:spTgt spid="279581"/>
                                        </p:tgtEl>
                                        <p:attrNameLst>
                                          <p:attrName>ppt_w</p:attrName>
                                        </p:attrNameLst>
                                      </p:cBhvr>
                                      <p:tavLst>
                                        <p:tav tm="0">
                                          <p:val>
                                            <p:fltVal val="0"/>
                                          </p:val>
                                        </p:tav>
                                        <p:tav tm="100000">
                                          <p:val>
                                            <p:strVal val="#ppt_w"/>
                                          </p:val>
                                        </p:tav>
                                      </p:tavLst>
                                    </p:anim>
                                    <p:anim calcmode="lin" valueType="num">
                                      <p:cBhvr>
                                        <p:cTn id="78" dur="500" fill="hold"/>
                                        <p:tgtEl>
                                          <p:spTgt spid="279581"/>
                                        </p:tgtEl>
                                        <p:attrNameLst>
                                          <p:attrName>ppt_h</p:attrName>
                                        </p:attrNameLst>
                                      </p:cBhvr>
                                      <p:tavLst>
                                        <p:tav tm="0">
                                          <p:val>
                                            <p:fltVal val="0"/>
                                          </p:val>
                                        </p:tav>
                                        <p:tav tm="100000">
                                          <p:val>
                                            <p:strVal val="#ppt_h"/>
                                          </p:val>
                                        </p:tav>
                                      </p:tavLst>
                                    </p:anim>
                                  </p:childTnLst>
                                </p:cTn>
                              </p:par>
                            </p:childTnLst>
                          </p:cTn>
                        </p:par>
                        <p:par>
                          <p:cTn id="79" fill="hold" nodeType="afterGroup">
                            <p:stCondLst>
                              <p:cond delay="5500"/>
                            </p:stCondLst>
                            <p:childTnLst>
                              <p:par>
                                <p:cTn id="80" presetID="23" presetClass="entr" presetSubtype="16" fill="hold" grpId="0" nodeType="afterEffect">
                                  <p:stCondLst>
                                    <p:cond delay="0"/>
                                  </p:stCondLst>
                                  <p:childTnLst>
                                    <p:set>
                                      <p:cBhvr>
                                        <p:cTn id="81" dur="1" fill="hold">
                                          <p:stCondLst>
                                            <p:cond delay="0"/>
                                          </p:stCondLst>
                                        </p:cTn>
                                        <p:tgtEl>
                                          <p:spTgt spid="279585"/>
                                        </p:tgtEl>
                                        <p:attrNameLst>
                                          <p:attrName>style.visibility</p:attrName>
                                        </p:attrNameLst>
                                      </p:cBhvr>
                                      <p:to>
                                        <p:strVal val="visible"/>
                                      </p:to>
                                    </p:set>
                                    <p:anim calcmode="lin" valueType="num">
                                      <p:cBhvr>
                                        <p:cTn id="82" dur="500" fill="hold"/>
                                        <p:tgtEl>
                                          <p:spTgt spid="279585"/>
                                        </p:tgtEl>
                                        <p:attrNameLst>
                                          <p:attrName>ppt_w</p:attrName>
                                        </p:attrNameLst>
                                      </p:cBhvr>
                                      <p:tavLst>
                                        <p:tav tm="0">
                                          <p:val>
                                            <p:fltVal val="0"/>
                                          </p:val>
                                        </p:tav>
                                        <p:tav tm="100000">
                                          <p:val>
                                            <p:strVal val="#ppt_w"/>
                                          </p:val>
                                        </p:tav>
                                      </p:tavLst>
                                    </p:anim>
                                    <p:anim calcmode="lin" valueType="num">
                                      <p:cBhvr>
                                        <p:cTn id="83" dur="500" fill="hold"/>
                                        <p:tgtEl>
                                          <p:spTgt spid="279585"/>
                                        </p:tgtEl>
                                        <p:attrNameLst>
                                          <p:attrName>ppt_h</p:attrName>
                                        </p:attrNameLst>
                                      </p:cBhvr>
                                      <p:tavLst>
                                        <p:tav tm="0">
                                          <p:val>
                                            <p:fltVal val="0"/>
                                          </p:val>
                                        </p:tav>
                                        <p:tav tm="100000">
                                          <p:val>
                                            <p:strVal val="#ppt_h"/>
                                          </p:val>
                                        </p:tav>
                                      </p:tavLst>
                                    </p:anim>
                                  </p:childTnLst>
                                </p:cTn>
                              </p:par>
                            </p:childTnLst>
                          </p:cTn>
                        </p:par>
                        <p:par>
                          <p:cTn id="84" fill="hold" nodeType="afterGroup">
                            <p:stCondLst>
                              <p:cond delay="6000"/>
                            </p:stCondLst>
                            <p:childTnLst>
                              <p:par>
                                <p:cTn id="85" presetID="23" presetClass="entr" presetSubtype="16" fill="hold" grpId="0" nodeType="afterEffect">
                                  <p:stCondLst>
                                    <p:cond delay="0"/>
                                  </p:stCondLst>
                                  <p:childTnLst>
                                    <p:set>
                                      <p:cBhvr>
                                        <p:cTn id="86" dur="1" fill="hold">
                                          <p:stCondLst>
                                            <p:cond delay="0"/>
                                          </p:stCondLst>
                                        </p:cTn>
                                        <p:tgtEl>
                                          <p:spTgt spid="279587"/>
                                        </p:tgtEl>
                                        <p:attrNameLst>
                                          <p:attrName>style.visibility</p:attrName>
                                        </p:attrNameLst>
                                      </p:cBhvr>
                                      <p:to>
                                        <p:strVal val="visible"/>
                                      </p:to>
                                    </p:set>
                                    <p:anim calcmode="lin" valueType="num">
                                      <p:cBhvr>
                                        <p:cTn id="87" dur="500" fill="hold"/>
                                        <p:tgtEl>
                                          <p:spTgt spid="279587"/>
                                        </p:tgtEl>
                                        <p:attrNameLst>
                                          <p:attrName>ppt_w</p:attrName>
                                        </p:attrNameLst>
                                      </p:cBhvr>
                                      <p:tavLst>
                                        <p:tav tm="0">
                                          <p:val>
                                            <p:fltVal val="0"/>
                                          </p:val>
                                        </p:tav>
                                        <p:tav tm="100000">
                                          <p:val>
                                            <p:strVal val="#ppt_w"/>
                                          </p:val>
                                        </p:tav>
                                      </p:tavLst>
                                    </p:anim>
                                    <p:anim calcmode="lin" valueType="num">
                                      <p:cBhvr>
                                        <p:cTn id="88" dur="500" fill="hold"/>
                                        <p:tgtEl>
                                          <p:spTgt spid="2795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4" grpId="0" autoUpdateAnimBg="0"/>
      <p:bldP spid="279562" grpId="0" autoUpdateAnimBg="0"/>
      <p:bldP spid="279563" grpId="0" autoUpdateAnimBg="0"/>
      <p:bldP spid="279564" grpId="0" autoUpdateAnimBg="0"/>
      <p:bldP spid="279565" grpId="0" autoUpdateAnimBg="0"/>
      <p:bldP spid="279566" grpId="0" autoUpdateAnimBg="0"/>
      <p:bldP spid="279567" grpId="0" autoUpdateAnimBg="0"/>
      <p:bldP spid="279568" grpId="0" autoUpdateAnimBg="0"/>
      <p:bldP spid="279569" grpId="0" autoUpdateAnimBg="0"/>
      <p:bldP spid="279570" grpId="0" autoUpdateAnimBg="0"/>
      <p:bldP spid="279576" grpId="0" autoUpdateAnimBg="0"/>
      <p:bldP spid="279579" grpId="0" autoUpdateAnimBg="0"/>
      <p:bldP spid="279581" grpId="0" autoUpdateAnimBg="0"/>
      <p:bldP spid="279585" grpId="0" autoUpdateAnimBg="0"/>
      <p:bldP spid="279587"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721894"/>
            <a:ext cx="7772400" cy="618039"/>
          </a:xfrm>
        </p:spPr>
        <p:txBody>
          <a:bodyPr>
            <a:normAutofit fontScale="90000"/>
          </a:bodyPr>
          <a:lstStyle/>
          <a:p>
            <a:pPr eaLnBrk="1" hangingPunct="1"/>
            <a:r>
              <a:rPr lang="en-US" sz="3600" b="1" dirty="0" err="1">
                <a:solidFill>
                  <a:srgbClr val="C00000"/>
                </a:solidFill>
              </a:rPr>
              <a:t>Dlouhodobé</a:t>
            </a:r>
            <a:r>
              <a:rPr lang="en-US" sz="3600" b="1" dirty="0">
                <a:solidFill>
                  <a:srgbClr val="C00000"/>
                </a:solidFill>
              </a:rPr>
              <a:t> </a:t>
            </a:r>
            <a:r>
              <a:rPr lang="en-US" sz="3600" b="1" dirty="0" err="1">
                <a:solidFill>
                  <a:srgbClr val="C00000"/>
                </a:solidFill>
              </a:rPr>
              <a:t>účinky</a:t>
            </a:r>
            <a:r>
              <a:rPr lang="en-US" sz="3600" b="1" dirty="0">
                <a:solidFill>
                  <a:srgbClr val="C00000"/>
                </a:solidFill>
              </a:rPr>
              <a:t> FP v </a:t>
            </a:r>
            <a:r>
              <a:rPr lang="en-US" sz="3600" b="1" dirty="0" err="1">
                <a:solidFill>
                  <a:srgbClr val="C00000"/>
                </a:solidFill>
              </a:rPr>
              <a:t>modelu</a:t>
            </a:r>
            <a:r>
              <a:rPr lang="en-US" sz="3600" b="1" dirty="0">
                <a:solidFill>
                  <a:srgbClr val="C00000"/>
                </a:solidFill>
              </a:rPr>
              <a:t> AS-AD (</a:t>
            </a:r>
            <a:r>
              <a:rPr lang="en-US" sz="3600" b="1" dirty="0" err="1">
                <a:solidFill>
                  <a:srgbClr val="C00000"/>
                </a:solidFill>
              </a:rPr>
              <a:t>expanze</a:t>
            </a:r>
            <a:r>
              <a:rPr lang="en-US" sz="3600" b="1" dirty="0">
                <a:solidFill>
                  <a:srgbClr val="C00000"/>
                </a:solidFill>
              </a:rPr>
              <a:t>)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smtClean="0"/>
              <a:t>↑</a:t>
            </a:r>
            <a:r>
              <a:rPr lang="cs-CZ" sz="2400" dirty="0"/>
              <a:t>P způsobí ↓ reálné mzdy. Aby byla zachována původní úroveň reálných mezd, je potřeba, aby ↑ nominální mzdy, ty jsou však v krátkém období vysoce rigidní. Pracovníci po určité době poznají, že se jejich rovnovážná reálná mzdová sazba oproti výchozímu období↓, požadují proto při dalších mzdových jednáních ↑ nominální mzdové sazby (z W0 na W1 ) → ↑výrobních nákladů (SRAS0 → SRAS1 (nový bod krátkodobé rovnováhy E2 ) Cenová hladina se opět zvýšila na úroveň P2 , čímž se opět sníží reálná mzdová sazba (W1 /P2 ). </a:t>
            </a:r>
            <a:endParaRPr lang="cs-CZ" altLang="cs-CZ" sz="2100" dirty="0" smtClean="0"/>
          </a:p>
        </p:txBody>
      </p:sp>
    </p:spTree>
    <p:extLst>
      <p:ext uri="{BB962C8B-B14F-4D97-AF65-F5344CB8AC3E}">
        <p14:creationId xmlns:p14="http://schemas.microsoft.com/office/powerpoint/2010/main" val="13650001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Multiplikátor běžného účtu –čistých vývozů</a:t>
            </a:r>
          </a:p>
        </p:txBody>
      </p:sp>
      <mc:AlternateContent xmlns:mc="http://schemas.openxmlformats.org/markup-compatibility/2006">
        <mc:Choice xmlns:a14="http://schemas.microsoft.com/office/drawing/2010/main" Requires="a14">
          <p:sp>
            <p:nvSpPr>
              <p:cNvPr id="3" name="Zástupný symbol pro text 2"/>
              <p:cNvSpPr>
                <a:spLocks noGrp="1"/>
              </p:cNvSpPr>
              <p:nvPr>
                <p:ph type="body" idx="1"/>
              </p:nvPr>
            </p:nvSpPr>
            <p:spPr>
              <a:xfrm>
                <a:off x="457200" y="1511300"/>
                <a:ext cx="8229600" cy="4614863"/>
              </a:xfrm>
            </p:spPr>
            <p:txBody>
              <a:bodyPr>
                <a:normAutofit fontScale="85000" lnSpcReduction="10000"/>
              </a:bodyPr>
              <a:lstStyle/>
              <a:p>
                <a:r>
                  <a:rPr lang="cs-CZ" dirty="0" smtClean="0"/>
                  <a:t>Jak zvýšení vládních výdajů na nákup zboží a služeb ovlivní čisté vývozy resp. běžný účet platební bilance?</a:t>
                </a:r>
              </a:p>
              <a:p>
                <a:pPr marL="114300" indent="0">
                  <a:buNone/>
                </a:pPr>
                <a:endParaRPr lang="cs-CZ" dirty="0" smtClean="0"/>
              </a:p>
              <a:p>
                <a:r>
                  <a:rPr lang="cs-CZ" b="1" dirty="0" smtClean="0"/>
                  <a:t>Multiplikátor běžného účet:</a:t>
                </a:r>
              </a:p>
              <a:p>
                <a14:m>
                  <m:oMath xmlns:m="http://schemas.openxmlformats.org/officeDocument/2006/math">
                    <m:r>
                      <a:rPr lang="cs-CZ" i="1" smtClean="0">
                        <a:latin typeface="Cambria Math" panose="02040503050406030204" pitchFamily="18" charset="0"/>
                        <a:ea typeface="Cambria Math" panose="02040503050406030204" pitchFamily="18" charset="0"/>
                      </a:rPr>
                      <m:t>∆</m:t>
                    </m:r>
                    <m:r>
                      <a:rPr lang="cs-CZ" b="0" i="1" smtClean="0">
                        <a:latin typeface="Cambria Math" panose="02040503050406030204" pitchFamily="18" charset="0"/>
                        <a:ea typeface="Cambria Math" panose="02040503050406030204" pitchFamily="18" charset="0"/>
                      </a:rPr>
                      <m:t>𝑁𝑋</m:t>
                    </m:r>
                    <m:r>
                      <a:rPr lang="cs-CZ" b="0" i="1" smtClean="0">
                        <a:latin typeface="Cambria Math" panose="02040503050406030204" pitchFamily="18" charset="0"/>
                        <a:ea typeface="Cambria Math" panose="02040503050406030204" pitchFamily="18" charset="0"/>
                      </a:rPr>
                      <m:t>=− </m:t>
                    </m:r>
                    <m:f>
                      <m:fPr>
                        <m:ctrlPr>
                          <a:rPr lang="cs-CZ" b="0" i="1" smtClean="0">
                            <a:latin typeface="Cambria Math" panose="02040503050406030204" pitchFamily="18" charset="0"/>
                            <a:ea typeface="Cambria Math" panose="02040503050406030204" pitchFamily="18" charset="0"/>
                          </a:rPr>
                        </m:ctrlPr>
                      </m:fPr>
                      <m:num>
                        <m:r>
                          <a:rPr lang="cs-CZ" b="0" i="1" smtClean="0">
                            <a:latin typeface="Cambria Math" panose="02040503050406030204" pitchFamily="18" charset="0"/>
                            <a:ea typeface="Cambria Math" panose="02040503050406030204" pitchFamily="18" charset="0"/>
                          </a:rPr>
                          <m:t>𝑀</m:t>
                        </m:r>
                      </m:num>
                      <m:den>
                        <m:r>
                          <a:rPr lang="cs-CZ" b="0" i="1" smtClean="0">
                            <a:latin typeface="Cambria Math" panose="02040503050406030204" pitchFamily="18" charset="0"/>
                            <a:ea typeface="Cambria Math" panose="02040503050406030204" pitchFamily="18" charset="0"/>
                          </a:rPr>
                          <m:t>1−</m:t>
                        </m:r>
                        <m:r>
                          <a:rPr lang="cs-CZ" b="0" i="1" smtClean="0">
                            <a:latin typeface="Cambria Math" panose="02040503050406030204" pitchFamily="18" charset="0"/>
                            <a:ea typeface="Cambria Math" panose="02040503050406030204" pitchFamily="18" charset="0"/>
                          </a:rPr>
                          <m:t>𝑐</m:t>
                        </m:r>
                        <m:r>
                          <a:rPr lang="cs-CZ" b="0" i="1" smtClean="0">
                            <a:latin typeface="Cambria Math" panose="02040503050406030204" pitchFamily="18" charset="0"/>
                            <a:ea typeface="Cambria Math" panose="02040503050406030204" pitchFamily="18" charset="0"/>
                          </a:rPr>
                          <m:t> ∗</m:t>
                        </m:r>
                        <m:d>
                          <m:dPr>
                            <m:ctrlPr>
                              <a:rPr lang="cs-CZ" b="0" i="1" smtClean="0">
                                <a:latin typeface="Cambria Math" panose="02040503050406030204" pitchFamily="18" charset="0"/>
                                <a:ea typeface="Cambria Math" panose="02040503050406030204" pitchFamily="18" charset="0"/>
                              </a:rPr>
                            </m:ctrlPr>
                          </m:dPr>
                          <m:e>
                            <m:r>
                              <a:rPr lang="cs-CZ" b="0" i="1" smtClean="0">
                                <a:latin typeface="Cambria Math" panose="02040503050406030204" pitchFamily="18" charset="0"/>
                                <a:ea typeface="Cambria Math" panose="02040503050406030204" pitchFamily="18" charset="0"/>
                              </a:rPr>
                              <m:t>1−</m:t>
                            </m:r>
                            <m:r>
                              <a:rPr lang="cs-CZ" b="0" i="1" smtClean="0">
                                <a:latin typeface="Cambria Math" panose="02040503050406030204" pitchFamily="18" charset="0"/>
                                <a:ea typeface="Cambria Math" panose="02040503050406030204" pitchFamily="18" charset="0"/>
                              </a:rPr>
                              <m:t>𝑡</m:t>
                            </m:r>
                          </m:e>
                        </m:d>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𝑚</m:t>
                        </m:r>
                      </m:den>
                    </m:f>
                    <m:r>
                      <a:rPr lang="cs-CZ" b="0" i="1" smtClean="0">
                        <a:latin typeface="Cambria Math" panose="02040503050406030204" pitchFamily="18" charset="0"/>
                        <a:ea typeface="Cambria Math" panose="02040503050406030204" pitchFamily="18" charset="0"/>
                      </a:rPr>
                      <m:t>∗ ∆</m:t>
                    </m:r>
                    <m:r>
                      <a:rPr lang="cs-CZ" b="0" i="1" smtClean="0">
                        <a:latin typeface="Cambria Math" panose="02040503050406030204" pitchFamily="18" charset="0"/>
                        <a:ea typeface="Cambria Math" panose="02040503050406030204" pitchFamily="18" charset="0"/>
                      </a:rPr>
                      <m:t>𝐺</m:t>
                    </m:r>
                  </m:oMath>
                </a14:m>
                <a:endParaRPr lang="cs-CZ" dirty="0" smtClean="0"/>
              </a:p>
              <a:p>
                <a:r>
                  <a:rPr lang="cs-CZ" dirty="0" smtClean="0"/>
                  <a:t>Zvýšení vládních výdajů na nákup zboží a služeb vede ke </a:t>
                </a:r>
                <a:r>
                  <a:rPr lang="cs-CZ" b="1" dirty="0" smtClean="0"/>
                  <a:t>zhoršení běžného účtu (čistých exportů) </a:t>
                </a:r>
                <a:r>
                  <a:rPr lang="cs-CZ" dirty="0" smtClean="0"/>
                  <a:t>– domácí subjekty vynaloží část důchodu na dovozy (vyvolené růstem důchodu v důsledku vládních výdajů).</a:t>
                </a:r>
              </a:p>
            </p:txBody>
          </p:sp>
        </mc:Choice>
        <mc:Fallback>
          <p:sp>
            <p:nvSpPr>
              <p:cNvPr id="3" name="Zástupný symbol pro text 2"/>
              <p:cNvSpPr>
                <a:spLocks noGrp="1" noRot="1" noChangeAspect="1" noMove="1" noResize="1" noEditPoints="1" noAdjustHandles="1" noChangeArrowheads="1" noChangeShapeType="1" noTextEdit="1"/>
              </p:cNvSpPr>
              <p:nvPr>
                <p:ph type="body" idx="1"/>
              </p:nvPr>
            </p:nvSpPr>
            <p:spPr>
              <a:xfrm>
                <a:off x="457200" y="1511300"/>
                <a:ext cx="8229600" cy="4614863"/>
              </a:xfrm>
              <a:blipFill>
                <a:blip r:embed="rId3"/>
                <a:stretch>
                  <a:fillRect t="-1057" r="-370"/>
                </a:stretch>
              </a:blipFill>
            </p:spPr>
            <p:txBody>
              <a:bodyPr/>
              <a:lstStyle/>
              <a:p>
                <a:r>
                  <a:rPr lang="cs-CZ">
                    <a:noFill/>
                  </a:rPr>
                  <a:t> </a:t>
                </a:r>
              </a:p>
            </p:txBody>
          </p:sp>
        </mc:Fallback>
      </mc:AlternateContent>
    </p:spTree>
    <p:extLst>
      <p:ext uri="{BB962C8B-B14F-4D97-AF65-F5344CB8AC3E}">
        <p14:creationId xmlns:p14="http://schemas.microsoft.com/office/powerpoint/2010/main" val="2643797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457200" y="274638"/>
            <a:ext cx="8542338" cy="1417638"/>
          </a:xfrm>
        </p:spPr>
        <p:txBody>
          <a:bodyPr>
            <a:normAutofit/>
          </a:bodyPr>
          <a:lstStyle/>
          <a:p>
            <a:pPr eaLnBrk="1" hangingPunct="1"/>
            <a:r>
              <a:rPr lang="cs-CZ" altLang="cs-CZ" sz="3600" b="1" dirty="0" smtClean="0">
                <a:solidFill>
                  <a:srgbClr val="C00000"/>
                </a:solidFill>
              </a:rPr>
              <a:t>Dlouhodobé účinky fiskální politiky v modelu AD – AS (expanze)</a:t>
            </a:r>
          </a:p>
        </p:txBody>
      </p:sp>
      <p:sp>
        <p:nvSpPr>
          <p:cNvPr id="281603" name="Line 3"/>
          <p:cNvSpPr>
            <a:spLocks noChangeShapeType="1"/>
          </p:cNvSpPr>
          <p:nvPr/>
        </p:nvSpPr>
        <p:spPr bwMode="auto">
          <a:xfrm>
            <a:off x="2339975" y="2276475"/>
            <a:ext cx="0" cy="3600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04" name="Line 4"/>
          <p:cNvSpPr>
            <a:spLocks noChangeShapeType="1"/>
          </p:cNvSpPr>
          <p:nvPr/>
        </p:nvSpPr>
        <p:spPr bwMode="auto">
          <a:xfrm>
            <a:off x="2339975" y="5876925"/>
            <a:ext cx="5327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05" name="Line 5"/>
          <p:cNvSpPr>
            <a:spLocks noChangeShapeType="1"/>
          </p:cNvSpPr>
          <p:nvPr/>
        </p:nvSpPr>
        <p:spPr bwMode="auto">
          <a:xfrm flipV="1">
            <a:off x="2843213" y="2349500"/>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06" name="Text Box 6"/>
          <p:cNvSpPr txBox="1">
            <a:spLocks noChangeArrowheads="1"/>
          </p:cNvSpPr>
          <p:nvPr/>
        </p:nvSpPr>
        <p:spPr bwMode="auto">
          <a:xfrm>
            <a:off x="7451725" y="60213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81607" name="Text Box 7"/>
          <p:cNvSpPr txBox="1">
            <a:spLocks noChangeArrowheads="1"/>
          </p:cNvSpPr>
          <p:nvPr/>
        </p:nvSpPr>
        <p:spPr bwMode="auto">
          <a:xfrm>
            <a:off x="1905000" y="2209800"/>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281608" name="Text Box 8"/>
          <p:cNvSpPr txBox="1">
            <a:spLocks noChangeArrowheads="1"/>
          </p:cNvSpPr>
          <p:nvPr/>
        </p:nvSpPr>
        <p:spPr bwMode="auto">
          <a:xfrm>
            <a:off x="6877050" y="23495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0</a:t>
            </a:r>
            <a:r>
              <a:rPr lang="cs-CZ" altLang="cs-CZ" b="1">
                <a:solidFill>
                  <a:schemeClr val="accent2"/>
                </a:solidFill>
              </a:rPr>
              <a:t> (W</a:t>
            </a:r>
            <a:r>
              <a:rPr lang="cs-CZ" altLang="cs-CZ" b="1" baseline="-25000">
                <a:solidFill>
                  <a:schemeClr val="accent2"/>
                </a:solidFill>
              </a:rPr>
              <a:t>0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81609" name="Text Box 9"/>
          <p:cNvSpPr txBox="1">
            <a:spLocks noChangeArrowheads="1"/>
          </p:cNvSpPr>
          <p:nvPr/>
        </p:nvSpPr>
        <p:spPr bwMode="auto">
          <a:xfrm>
            <a:off x="1908175" y="34290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2</a:t>
            </a:r>
            <a:endParaRPr lang="cs-CZ" altLang="cs-CZ" b="1"/>
          </a:p>
        </p:txBody>
      </p:sp>
      <p:sp>
        <p:nvSpPr>
          <p:cNvPr id="281610" name="Text Box 10"/>
          <p:cNvSpPr txBox="1">
            <a:spLocks noChangeArrowheads="1"/>
          </p:cNvSpPr>
          <p:nvPr/>
        </p:nvSpPr>
        <p:spPr bwMode="auto">
          <a:xfrm>
            <a:off x="1908175" y="38608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0</a:t>
            </a:r>
            <a:endParaRPr lang="cs-CZ" altLang="cs-CZ" b="1"/>
          </a:p>
        </p:txBody>
      </p:sp>
      <p:sp>
        <p:nvSpPr>
          <p:cNvPr id="281611" name="Text Box 11"/>
          <p:cNvSpPr txBox="1">
            <a:spLocks noChangeArrowheads="1"/>
          </p:cNvSpPr>
          <p:nvPr/>
        </p:nvSpPr>
        <p:spPr bwMode="auto">
          <a:xfrm>
            <a:off x="4284663"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81612" name="Text Box 12"/>
          <p:cNvSpPr txBox="1">
            <a:spLocks noChangeArrowheads="1"/>
          </p:cNvSpPr>
          <p:nvPr/>
        </p:nvSpPr>
        <p:spPr bwMode="auto">
          <a:xfrm>
            <a:off x="4859338"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2</a:t>
            </a:r>
            <a:endParaRPr lang="cs-CZ" altLang="cs-CZ" b="1"/>
          </a:p>
        </p:txBody>
      </p:sp>
      <p:sp>
        <p:nvSpPr>
          <p:cNvPr id="281613" name="Text Box 13"/>
          <p:cNvSpPr txBox="1">
            <a:spLocks noChangeArrowheads="1"/>
          </p:cNvSpPr>
          <p:nvPr/>
        </p:nvSpPr>
        <p:spPr bwMode="auto">
          <a:xfrm>
            <a:off x="3924300" y="37163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0</a:t>
            </a:r>
            <a:endParaRPr lang="cs-CZ" altLang="cs-CZ" b="1"/>
          </a:p>
        </p:txBody>
      </p:sp>
      <p:sp>
        <p:nvSpPr>
          <p:cNvPr id="281614" name="Text Box 14"/>
          <p:cNvSpPr txBox="1">
            <a:spLocks noChangeArrowheads="1"/>
          </p:cNvSpPr>
          <p:nvPr/>
        </p:nvSpPr>
        <p:spPr bwMode="auto">
          <a:xfrm>
            <a:off x="4932363" y="30686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1</a:t>
            </a:r>
            <a:endParaRPr lang="cs-CZ" altLang="cs-CZ" b="1"/>
          </a:p>
        </p:txBody>
      </p:sp>
      <p:sp>
        <p:nvSpPr>
          <p:cNvPr id="23567" name="Line 15"/>
          <p:cNvSpPr>
            <a:spLocks noChangeShapeType="1"/>
          </p:cNvSpPr>
          <p:nvPr/>
        </p:nvSpPr>
        <p:spPr bwMode="auto">
          <a:xfrm>
            <a:off x="3132138" y="2636838"/>
            <a:ext cx="2808287"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16" name="Text Box 16"/>
          <p:cNvSpPr txBox="1">
            <a:spLocks noChangeArrowheads="1"/>
          </p:cNvSpPr>
          <p:nvPr/>
        </p:nvSpPr>
        <p:spPr bwMode="auto">
          <a:xfrm>
            <a:off x="6011863" y="530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0</a:t>
            </a:r>
            <a:r>
              <a:rPr lang="cs-CZ" altLang="cs-CZ" b="1">
                <a:solidFill>
                  <a:srgbClr val="0000FF"/>
                </a:solidFill>
              </a:rPr>
              <a:t> (A</a:t>
            </a:r>
            <a:r>
              <a:rPr lang="cs-CZ" altLang="cs-CZ" b="1" baseline="-25000">
                <a:solidFill>
                  <a:srgbClr val="0000FF"/>
                </a:solidFill>
              </a:rPr>
              <a:t>A,0</a:t>
            </a:r>
            <a:r>
              <a:rPr lang="cs-CZ" altLang="cs-CZ" b="1">
                <a:solidFill>
                  <a:srgbClr val="0000FF"/>
                </a:solidFill>
              </a:rPr>
              <a:t>, M</a:t>
            </a:r>
            <a:r>
              <a:rPr lang="cs-CZ" altLang="cs-CZ" b="1" baseline="-25000">
                <a:solidFill>
                  <a:srgbClr val="0000FF"/>
                </a:solidFill>
              </a:rPr>
              <a:t>R.0</a:t>
            </a:r>
            <a:r>
              <a:rPr lang="cs-CZ" altLang="cs-CZ" b="1">
                <a:solidFill>
                  <a:srgbClr val="0000FF"/>
                </a:solidFill>
              </a:rPr>
              <a:t>)</a:t>
            </a:r>
          </a:p>
        </p:txBody>
      </p:sp>
      <p:sp>
        <p:nvSpPr>
          <p:cNvPr id="23569" name="Line 17"/>
          <p:cNvSpPr>
            <a:spLocks noChangeShapeType="1"/>
          </p:cNvSpPr>
          <p:nvPr/>
        </p:nvSpPr>
        <p:spPr bwMode="auto">
          <a:xfrm>
            <a:off x="4500563" y="1989138"/>
            <a:ext cx="0" cy="3887787"/>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18" name="Text Box 18"/>
          <p:cNvSpPr txBox="1">
            <a:spLocks noChangeArrowheads="1"/>
          </p:cNvSpPr>
          <p:nvPr/>
        </p:nvSpPr>
        <p:spPr bwMode="auto">
          <a:xfrm>
            <a:off x="4572000" y="18446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CC00"/>
                </a:solidFill>
              </a:rPr>
              <a:t>LRAS</a:t>
            </a:r>
          </a:p>
        </p:txBody>
      </p:sp>
      <p:sp>
        <p:nvSpPr>
          <p:cNvPr id="23571" name="Line 19"/>
          <p:cNvSpPr>
            <a:spLocks noChangeShapeType="1"/>
          </p:cNvSpPr>
          <p:nvPr/>
        </p:nvSpPr>
        <p:spPr bwMode="auto">
          <a:xfrm>
            <a:off x="3635375" y="2205038"/>
            <a:ext cx="2808288"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20" name="Text Box 20"/>
          <p:cNvSpPr txBox="1">
            <a:spLocks noChangeArrowheads="1"/>
          </p:cNvSpPr>
          <p:nvPr/>
        </p:nvSpPr>
        <p:spPr bwMode="auto">
          <a:xfrm>
            <a:off x="6516688" y="48688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1</a:t>
            </a:r>
            <a:r>
              <a:rPr lang="cs-CZ" altLang="cs-CZ" b="1">
                <a:solidFill>
                  <a:srgbClr val="0000FF"/>
                </a:solidFill>
              </a:rPr>
              <a:t> (A</a:t>
            </a:r>
            <a:r>
              <a:rPr lang="cs-CZ" altLang="cs-CZ" b="1" baseline="-25000">
                <a:solidFill>
                  <a:srgbClr val="0000FF"/>
                </a:solidFill>
              </a:rPr>
              <a:t>A,1</a:t>
            </a:r>
            <a:r>
              <a:rPr lang="cs-CZ" altLang="cs-CZ" b="1">
                <a:solidFill>
                  <a:srgbClr val="0000FF"/>
                </a:solidFill>
              </a:rPr>
              <a:t>, M</a:t>
            </a:r>
            <a:r>
              <a:rPr lang="cs-CZ" altLang="cs-CZ" b="1" baseline="-25000">
                <a:solidFill>
                  <a:srgbClr val="0000FF"/>
                </a:solidFill>
              </a:rPr>
              <a:t>R.0</a:t>
            </a:r>
            <a:r>
              <a:rPr lang="cs-CZ" altLang="cs-CZ" b="1">
                <a:solidFill>
                  <a:srgbClr val="0000FF"/>
                </a:solidFill>
              </a:rPr>
              <a:t>)</a:t>
            </a:r>
          </a:p>
        </p:txBody>
      </p:sp>
      <p:sp>
        <p:nvSpPr>
          <p:cNvPr id="23573" name="Line 21"/>
          <p:cNvSpPr>
            <a:spLocks noChangeShapeType="1"/>
          </p:cNvSpPr>
          <p:nvPr/>
        </p:nvSpPr>
        <p:spPr bwMode="auto">
          <a:xfrm flipH="1">
            <a:off x="2339975" y="4076700"/>
            <a:ext cx="21605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74" name="Line 22"/>
          <p:cNvSpPr>
            <a:spLocks noChangeShapeType="1"/>
          </p:cNvSpPr>
          <p:nvPr/>
        </p:nvSpPr>
        <p:spPr bwMode="auto">
          <a:xfrm>
            <a:off x="4500563" y="4076700"/>
            <a:ext cx="935037"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23" name="Text Box 23"/>
          <p:cNvSpPr txBox="1">
            <a:spLocks noChangeArrowheads="1"/>
          </p:cNvSpPr>
          <p:nvPr/>
        </p:nvSpPr>
        <p:spPr bwMode="auto">
          <a:xfrm>
            <a:off x="5580063" y="37893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B</a:t>
            </a:r>
          </a:p>
        </p:txBody>
      </p:sp>
      <p:sp>
        <p:nvSpPr>
          <p:cNvPr id="23576" name="Line 24"/>
          <p:cNvSpPr>
            <a:spLocks noChangeShapeType="1"/>
          </p:cNvSpPr>
          <p:nvPr/>
        </p:nvSpPr>
        <p:spPr bwMode="auto">
          <a:xfrm>
            <a:off x="5435600" y="4076700"/>
            <a:ext cx="0" cy="18002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25" name="Text Box 25"/>
          <p:cNvSpPr txBox="1">
            <a:spLocks noChangeArrowheads="1"/>
          </p:cNvSpPr>
          <p:nvPr/>
        </p:nvSpPr>
        <p:spPr bwMode="auto">
          <a:xfrm>
            <a:off x="5219700"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1</a:t>
            </a:r>
            <a:endParaRPr lang="cs-CZ" altLang="cs-CZ" b="1"/>
          </a:p>
        </p:txBody>
      </p:sp>
      <p:sp>
        <p:nvSpPr>
          <p:cNvPr id="23578" name="Line 26"/>
          <p:cNvSpPr>
            <a:spLocks noChangeShapeType="1"/>
          </p:cNvSpPr>
          <p:nvPr/>
        </p:nvSpPr>
        <p:spPr bwMode="auto">
          <a:xfrm>
            <a:off x="5030788" y="3644900"/>
            <a:ext cx="0" cy="22320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79" name="Line 27"/>
          <p:cNvSpPr>
            <a:spLocks noChangeShapeType="1"/>
          </p:cNvSpPr>
          <p:nvPr/>
        </p:nvSpPr>
        <p:spPr bwMode="auto">
          <a:xfrm flipH="1">
            <a:off x="2339975" y="3644900"/>
            <a:ext cx="26638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28" name="Line 28"/>
          <p:cNvSpPr>
            <a:spLocks noChangeShapeType="1"/>
          </p:cNvSpPr>
          <p:nvPr/>
        </p:nvSpPr>
        <p:spPr bwMode="auto">
          <a:xfrm flipV="1">
            <a:off x="2627313" y="2060575"/>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29" name="Line 29"/>
          <p:cNvSpPr>
            <a:spLocks noChangeShapeType="1"/>
          </p:cNvSpPr>
          <p:nvPr/>
        </p:nvSpPr>
        <p:spPr bwMode="auto">
          <a:xfrm flipV="1">
            <a:off x="2339975" y="1773238"/>
            <a:ext cx="3960813" cy="2951162"/>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30" name="Text Box 30"/>
          <p:cNvSpPr txBox="1">
            <a:spLocks noChangeArrowheads="1"/>
          </p:cNvSpPr>
          <p:nvPr/>
        </p:nvSpPr>
        <p:spPr bwMode="auto">
          <a:xfrm>
            <a:off x="6732588" y="1916113"/>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1</a:t>
            </a:r>
            <a:r>
              <a:rPr lang="cs-CZ" altLang="cs-CZ" b="1">
                <a:solidFill>
                  <a:schemeClr val="accent2"/>
                </a:solidFill>
              </a:rPr>
              <a:t> (W</a:t>
            </a:r>
            <a:r>
              <a:rPr lang="cs-CZ" altLang="cs-CZ" b="1" baseline="-25000">
                <a:solidFill>
                  <a:schemeClr val="accent2"/>
                </a:solidFill>
              </a:rPr>
              <a:t>1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81631" name="Text Box 31"/>
          <p:cNvSpPr txBox="1">
            <a:spLocks noChangeArrowheads="1"/>
          </p:cNvSpPr>
          <p:nvPr/>
        </p:nvSpPr>
        <p:spPr bwMode="auto">
          <a:xfrm>
            <a:off x="6461919" y="1483060"/>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2</a:t>
            </a:r>
            <a:r>
              <a:rPr lang="cs-CZ" altLang="cs-CZ" b="1">
                <a:solidFill>
                  <a:schemeClr val="accent2"/>
                </a:solidFill>
              </a:rPr>
              <a:t> (W</a:t>
            </a:r>
            <a:r>
              <a:rPr lang="cs-CZ" altLang="cs-CZ" b="1" baseline="-25000">
                <a:solidFill>
                  <a:schemeClr val="accent2"/>
                </a:solidFill>
              </a:rPr>
              <a:t>2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3584" name="Line 32"/>
          <p:cNvSpPr>
            <a:spLocks noChangeShapeType="1"/>
          </p:cNvSpPr>
          <p:nvPr/>
        </p:nvSpPr>
        <p:spPr bwMode="auto">
          <a:xfrm flipH="1">
            <a:off x="2339975" y="3068638"/>
            <a:ext cx="21605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33" name="Text Box 33"/>
          <p:cNvSpPr txBox="1">
            <a:spLocks noChangeArrowheads="1"/>
          </p:cNvSpPr>
          <p:nvPr/>
        </p:nvSpPr>
        <p:spPr bwMode="auto">
          <a:xfrm>
            <a:off x="1908175" y="28527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4</a:t>
            </a:r>
            <a:endParaRPr lang="cs-CZ" altLang="cs-CZ" b="1"/>
          </a:p>
        </p:txBody>
      </p:sp>
      <p:sp>
        <p:nvSpPr>
          <p:cNvPr id="23586" name="Line 34"/>
          <p:cNvSpPr>
            <a:spLocks noChangeShapeType="1"/>
          </p:cNvSpPr>
          <p:nvPr/>
        </p:nvSpPr>
        <p:spPr bwMode="auto">
          <a:xfrm flipH="1" flipV="1">
            <a:off x="5940425" y="2636838"/>
            <a:ext cx="144463" cy="144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87" name="Line 35"/>
          <p:cNvSpPr>
            <a:spLocks noChangeShapeType="1"/>
          </p:cNvSpPr>
          <p:nvPr/>
        </p:nvSpPr>
        <p:spPr bwMode="auto">
          <a:xfrm flipH="1" flipV="1">
            <a:off x="5651500" y="2276475"/>
            <a:ext cx="215900"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3588" name="Line 36"/>
          <p:cNvSpPr>
            <a:spLocks noChangeShapeType="1"/>
          </p:cNvSpPr>
          <p:nvPr/>
        </p:nvSpPr>
        <p:spPr bwMode="auto">
          <a:xfrm flipH="1">
            <a:off x="2339975" y="3429000"/>
            <a:ext cx="24479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37" name="Text Box 37"/>
          <p:cNvSpPr txBox="1">
            <a:spLocks noChangeArrowheads="1"/>
          </p:cNvSpPr>
          <p:nvPr/>
        </p:nvSpPr>
        <p:spPr bwMode="auto">
          <a:xfrm>
            <a:off x="1908175" y="31416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3</a:t>
            </a:r>
            <a:endParaRPr lang="cs-CZ" altLang="cs-CZ" b="1"/>
          </a:p>
        </p:txBody>
      </p:sp>
      <p:sp>
        <p:nvSpPr>
          <p:cNvPr id="23590" name="Line 38"/>
          <p:cNvSpPr>
            <a:spLocks noChangeShapeType="1"/>
          </p:cNvSpPr>
          <p:nvPr/>
        </p:nvSpPr>
        <p:spPr bwMode="auto">
          <a:xfrm>
            <a:off x="4787900" y="3429000"/>
            <a:ext cx="0" cy="24479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1639" name="Text Box 39"/>
          <p:cNvSpPr txBox="1">
            <a:spLocks noChangeArrowheads="1"/>
          </p:cNvSpPr>
          <p:nvPr/>
        </p:nvSpPr>
        <p:spPr bwMode="auto">
          <a:xfrm>
            <a:off x="4572000"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3</a:t>
            </a:r>
            <a:endParaRPr lang="cs-CZ" altLang="cs-CZ" b="1"/>
          </a:p>
        </p:txBody>
      </p:sp>
    </p:spTree>
    <p:extLst>
      <p:ext uri="{BB962C8B-B14F-4D97-AF65-F5344CB8AC3E}">
        <p14:creationId xmlns:p14="http://schemas.microsoft.com/office/powerpoint/2010/main" val="23989939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81602"/>
                                        </p:tgtEl>
                                        <p:attrNameLst>
                                          <p:attrName>style.visibility</p:attrName>
                                        </p:attrNameLst>
                                      </p:cBhvr>
                                      <p:to>
                                        <p:strVal val="visible"/>
                                      </p:to>
                                    </p:set>
                                  </p:childTnLst>
                                </p:cTn>
                              </p:par>
                            </p:childTnLst>
                          </p:cTn>
                        </p:par>
                        <p:par>
                          <p:cTn id="7" fill="hold" nodeType="afterGroup">
                            <p:stCondLst>
                              <p:cond delay="3975"/>
                            </p:stCondLst>
                            <p:childTnLst>
                              <p:par>
                                <p:cTn id="8" presetID="1" presetClass="entr" presetSubtype="0" fill="hold" nodeType="afterEffect">
                                  <p:stCondLst>
                                    <p:cond delay="0"/>
                                  </p:stCondLst>
                                  <p:childTnLst>
                                    <p:set>
                                      <p:cBhvr>
                                        <p:cTn id="9" dur="1" fill="hold">
                                          <p:stCondLst>
                                            <p:cond delay="499"/>
                                          </p:stCondLst>
                                        </p:cTn>
                                        <p:tgtEl>
                                          <p:spTgt spid="281603"/>
                                        </p:tgtEl>
                                        <p:attrNameLst>
                                          <p:attrName>style.visibility</p:attrName>
                                        </p:attrNameLst>
                                      </p:cBhvr>
                                      <p:to>
                                        <p:strVal val="visible"/>
                                      </p:to>
                                    </p:set>
                                  </p:childTnLst>
                                </p:cTn>
                              </p:par>
                            </p:childTnLst>
                          </p:cTn>
                        </p:par>
                        <p:par>
                          <p:cTn id="10" fill="hold" nodeType="afterGroup">
                            <p:stCondLst>
                              <p:cond delay="4475"/>
                            </p:stCondLst>
                            <p:childTnLst>
                              <p:par>
                                <p:cTn id="11" presetID="1" presetClass="entr" presetSubtype="0" fill="hold" nodeType="afterEffect">
                                  <p:stCondLst>
                                    <p:cond delay="0"/>
                                  </p:stCondLst>
                                  <p:childTnLst>
                                    <p:set>
                                      <p:cBhvr>
                                        <p:cTn id="12" dur="1" fill="hold">
                                          <p:stCondLst>
                                            <p:cond delay="499"/>
                                          </p:stCondLst>
                                        </p:cTn>
                                        <p:tgtEl>
                                          <p:spTgt spid="281604"/>
                                        </p:tgtEl>
                                        <p:attrNameLst>
                                          <p:attrName>style.visibility</p:attrName>
                                        </p:attrNameLst>
                                      </p:cBhvr>
                                      <p:to>
                                        <p:strVal val="visible"/>
                                      </p:to>
                                    </p:set>
                                  </p:childTnLst>
                                </p:cTn>
                              </p:par>
                            </p:childTnLst>
                          </p:cTn>
                        </p:par>
                        <p:par>
                          <p:cTn id="13" fill="hold" nodeType="afterGroup">
                            <p:stCondLst>
                              <p:cond delay="4975"/>
                            </p:stCondLst>
                            <p:childTnLst>
                              <p:par>
                                <p:cTn id="14" presetID="23" presetClass="entr" presetSubtype="16" fill="hold" grpId="0" nodeType="afterEffect">
                                  <p:stCondLst>
                                    <p:cond delay="0"/>
                                  </p:stCondLst>
                                  <p:childTnLst>
                                    <p:set>
                                      <p:cBhvr>
                                        <p:cTn id="15" dur="1" fill="hold">
                                          <p:stCondLst>
                                            <p:cond delay="0"/>
                                          </p:stCondLst>
                                        </p:cTn>
                                        <p:tgtEl>
                                          <p:spTgt spid="281607"/>
                                        </p:tgtEl>
                                        <p:attrNameLst>
                                          <p:attrName>style.visibility</p:attrName>
                                        </p:attrNameLst>
                                      </p:cBhvr>
                                      <p:to>
                                        <p:strVal val="visible"/>
                                      </p:to>
                                    </p:set>
                                    <p:anim calcmode="lin" valueType="num">
                                      <p:cBhvr>
                                        <p:cTn id="16" dur="500" fill="hold"/>
                                        <p:tgtEl>
                                          <p:spTgt spid="281607"/>
                                        </p:tgtEl>
                                        <p:attrNameLst>
                                          <p:attrName>ppt_w</p:attrName>
                                        </p:attrNameLst>
                                      </p:cBhvr>
                                      <p:tavLst>
                                        <p:tav tm="0">
                                          <p:val>
                                            <p:fltVal val="0"/>
                                          </p:val>
                                        </p:tav>
                                        <p:tav tm="100000">
                                          <p:val>
                                            <p:strVal val="#ppt_w"/>
                                          </p:val>
                                        </p:tav>
                                      </p:tavLst>
                                    </p:anim>
                                    <p:anim calcmode="lin" valueType="num">
                                      <p:cBhvr>
                                        <p:cTn id="17" dur="500" fill="hold"/>
                                        <p:tgtEl>
                                          <p:spTgt spid="28160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475"/>
                            </p:stCondLst>
                            <p:childTnLst>
                              <p:par>
                                <p:cTn id="19" presetID="23" presetClass="entr" presetSubtype="16" fill="hold" grpId="0" nodeType="afterEffect">
                                  <p:stCondLst>
                                    <p:cond delay="0"/>
                                  </p:stCondLst>
                                  <p:childTnLst>
                                    <p:set>
                                      <p:cBhvr>
                                        <p:cTn id="20" dur="1" fill="hold">
                                          <p:stCondLst>
                                            <p:cond delay="0"/>
                                          </p:stCondLst>
                                        </p:cTn>
                                        <p:tgtEl>
                                          <p:spTgt spid="281606"/>
                                        </p:tgtEl>
                                        <p:attrNameLst>
                                          <p:attrName>style.visibility</p:attrName>
                                        </p:attrNameLst>
                                      </p:cBhvr>
                                      <p:to>
                                        <p:strVal val="visible"/>
                                      </p:to>
                                    </p:set>
                                    <p:anim calcmode="lin" valueType="num">
                                      <p:cBhvr>
                                        <p:cTn id="21" dur="500" fill="hold"/>
                                        <p:tgtEl>
                                          <p:spTgt spid="281606"/>
                                        </p:tgtEl>
                                        <p:attrNameLst>
                                          <p:attrName>ppt_w</p:attrName>
                                        </p:attrNameLst>
                                      </p:cBhvr>
                                      <p:tavLst>
                                        <p:tav tm="0">
                                          <p:val>
                                            <p:fltVal val="0"/>
                                          </p:val>
                                        </p:tav>
                                        <p:tav tm="100000">
                                          <p:val>
                                            <p:strVal val="#ppt_w"/>
                                          </p:val>
                                        </p:tav>
                                      </p:tavLst>
                                    </p:anim>
                                    <p:anim calcmode="lin" valueType="num">
                                      <p:cBhvr>
                                        <p:cTn id="22" dur="500" fill="hold"/>
                                        <p:tgtEl>
                                          <p:spTgt spid="281606"/>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81605"/>
                                        </p:tgtEl>
                                        <p:attrNameLst>
                                          <p:attrName>style.visibility</p:attrName>
                                        </p:attrNameLst>
                                      </p:cBhvr>
                                      <p:to>
                                        <p:strVal val="visible"/>
                                      </p:to>
                                    </p:set>
                                    <p:anim calcmode="lin" valueType="num">
                                      <p:cBhvr>
                                        <p:cTn id="27" dur="500" fill="hold"/>
                                        <p:tgtEl>
                                          <p:spTgt spid="281605"/>
                                        </p:tgtEl>
                                        <p:attrNameLst>
                                          <p:attrName>ppt_w</p:attrName>
                                        </p:attrNameLst>
                                      </p:cBhvr>
                                      <p:tavLst>
                                        <p:tav tm="0">
                                          <p:val>
                                            <p:fltVal val="0"/>
                                          </p:val>
                                        </p:tav>
                                        <p:tav tm="100000">
                                          <p:val>
                                            <p:strVal val="#ppt_w"/>
                                          </p:val>
                                        </p:tav>
                                      </p:tavLst>
                                    </p:anim>
                                    <p:anim calcmode="lin" valueType="num">
                                      <p:cBhvr>
                                        <p:cTn id="28" dur="500" fill="hold"/>
                                        <p:tgtEl>
                                          <p:spTgt spid="281605"/>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81608"/>
                                        </p:tgtEl>
                                        <p:attrNameLst>
                                          <p:attrName>style.visibility</p:attrName>
                                        </p:attrNameLst>
                                      </p:cBhvr>
                                      <p:to>
                                        <p:strVal val="visible"/>
                                      </p:to>
                                    </p:set>
                                    <p:anim calcmode="lin" valueType="num">
                                      <p:cBhvr>
                                        <p:cTn id="32" dur="500" fill="hold"/>
                                        <p:tgtEl>
                                          <p:spTgt spid="281608"/>
                                        </p:tgtEl>
                                        <p:attrNameLst>
                                          <p:attrName>ppt_w</p:attrName>
                                        </p:attrNameLst>
                                      </p:cBhvr>
                                      <p:tavLst>
                                        <p:tav tm="0">
                                          <p:val>
                                            <p:fltVal val="0"/>
                                          </p:val>
                                        </p:tav>
                                        <p:tav tm="100000">
                                          <p:val>
                                            <p:strVal val="#ppt_w"/>
                                          </p:val>
                                        </p:tav>
                                      </p:tavLst>
                                    </p:anim>
                                    <p:anim calcmode="lin" valueType="num">
                                      <p:cBhvr>
                                        <p:cTn id="33" dur="500" fill="hold"/>
                                        <p:tgtEl>
                                          <p:spTgt spid="281608"/>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281609"/>
                                        </p:tgtEl>
                                        <p:attrNameLst>
                                          <p:attrName>style.visibility</p:attrName>
                                        </p:attrNameLst>
                                      </p:cBhvr>
                                      <p:to>
                                        <p:strVal val="visible"/>
                                      </p:to>
                                    </p:set>
                                    <p:anim calcmode="lin" valueType="num">
                                      <p:cBhvr>
                                        <p:cTn id="37" dur="500" fill="hold"/>
                                        <p:tgtEl>
                                          <p:spTgt spid="281609"/>
                                        </p:tgtEl>
                                        <p:attrNameLst>
                                          <p:attrName>ppt_w</p:attrName>
                                        </p:attrNameLst>
                                      </p:cBhvr>
                                      <p:tavLst>
                                        <p:tav tm="0">
                                          <p:val>
                                            <p:fltVal val="0"/>
                                          </p:val>
                                        </p:tav>
                                        <p:tav tm="100000">
                                          <p:val>
                                            <p:strVal val="#ppt_w"/>
                                          </p:val>
                                        </p:tav>
                                      </p:tavLst>
                                    </p:anim>
                                    <p:anim calcmode="lin" valueType="num">
                                      <p:cBhvr>
                                        <p:cTn id="38" dur="500" fill="hold"/>
                                        <p:tgtEl>
                                          <p:spTgt spid="281609"/>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281610"/>
                                        </p:tgtEl>
                                        <p:attrNameLst>
                                          <p:attrName>style.visibility</p:attrName>
                                        </p:attrNameLst>
                                      </p:cBhvr>
                                      <p:to>
                                        <p:strVal val="visible"/>
                                      </p:to>
                                    </p:set>
                                    <p:anim calcmode="lin" valueType="num">
                                      <p:cBhvr>
                                        <p:cTn id="42" dur="500" fill="hold"/>
                                        <p:tgtEl>
                                          <p:spTgt spid="281610"/>
                                        </p:tgtEl>
                                        <p:attrNameLst>
                                          <p:attrName>ppt_w</p:attrName>
                                        </p:attrNameLst>
                                      </p:cBhvr>
                                      <p:tavLst>
                                        <p:tav tm="0">
                                          <p:val>
                                            <p:fltVal val="0"/>
                                          </p:val>
                                        </p:tav>
                                        <p:tav tm="100000">
                                          <p:val>
                                            <p:strVal val="#ppt_w"/>
                                          </p:val>
                                        </p:tav>
                                      </p:tavLst>
                                    </p:anim>
                                    <p:anim calcmode="lin" valueType="num">
                                      <p:cBhvr>
                                        <p:cTn id="43" dur="500" fill="hold"/>
                                        <p:tgtEl>
                                          <p:spTgt spid="281610"/>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281611"/>
                                        </p:tgtEl>
                                        <p:attrNameLst>
                                          <p:attrName>style.visibility</p:attrName>
                                        </p:attrNameLst>
                                      </p:cBhvr>
                                      <p:to>
                                        <p:strVal val="visible"/>
                                      </p:to>
                                    </p:set>
                                    <p:anim calcmode="lin" valueType="num">
                                      <p:cBhvr>
                                        <p:cTn id="47" dur="500" fill="hold"/>
                                        <p:tgtEl>
                                          <p:spTgt spid="281611"/>
                                        </p:tgtEl>
                                        <p:attrNameLst>
                                          <p:attrName>ppt_w</p:attrName>
                                        </p:attrNameLst>
                                      </p:cBhvr>
                                      <p:tavLst>
                                        <p:tav tm="0">
                                          <p:val>
                                            <p:fltVal val="0"/>
                                          </p:val>
                                        </p:tav>
                                        <p:tav tm="100000">
                                          <p:val>
                                            <p:strVal val="#ppt_w"/>
                                          </p:val>
                                        </p:tav>
                                      </p:tavLst>
                                    </p:anim>
                                    <p:anim calcmode="lin" valueType="num">
                                      <p:cBhvr>
                                        <p:cTn id="48" dur="500" fill="hold"/>
                                        <p:tgtEl>
                                          <p:spTgt spid="281611"/>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500"/>
                            </p:stCondLst>
                            <p:childTnLst>
                              <p:par>
                                <p:cTn id="50" presetID="23" presetClass="entr" presetSubtype="16" fill="hold" grpId="0" nodeType="afterEffect">
                                  <p:stCondLst>
                                    <p:cond delay="0"/>
                                  </p:stCondLst>
                                  <p:childTnLst>
                                    <p:set>
                                      <p:cBhvr>
                                        <p:cTn id="51" dur="1" fill="hold">
                                          <p:stCondLst>
                                            <p:cond delay="0"/>
                                          </p:stCondLst>
                                        </p:cTn>
                                        <p:tgtEl>
                                          <p:spTgt spid="281612"/>
                                        </p:tgtEl>
                                        <p:attrNameLst>
                                          <p:attrName>style.visibility</p:attrName>
                                        </p:attrNameLst>
                                      </p:cBhvr>
                                      <p:to>
                                        <p:strVal val="visible"/>
                                      </p:to>
                                    </p:set>
                                    <p:anim calcmode="lin" valueType="num">
                                      <p:cBhvr>
                                        <p:cTn id="52" dur="500" fill="hold"/>
                                        <p:tgtEl>
                                          <p:spTgt spid="281612"/>
                                        </p:tgtEl>
                                        <p:attrNameLst>
                                          <p:attrName>ppt_w</p:attrName>
                                        </p:attrNameLst>
                                      </p:cBhvr>
                                      <p:tavLst>
                                        <p:tav tm="0">
                                          <p:val>
                                            <p:fltVal val="0"/>
                                          </p:val>
                                        </p:tav>
                                        <p:tav tm="100000">
                                          <p:val>
                                            <p:strVal val="#ppt_w"/>
                                          </p:val>
                                        </p:tav>
                                      </p:tavLst>
                                    </p:anim>
                                    <p:anim calcmode="lin" valueType="num">
                                      <p:cBhvr>
                                        <p:cTn id="53" dur="500" fill="hold"/>
                                        <p:tgtEl>
                                          <p:spTgt spid="281612"/>
                                        </p:tgtEl>
                                        <p:attrNameLst>
                                          <p:attrName>ppt_h</p:attrName>
                                        </p:attrNameLst>
                                      </p:cBhvr>
                                      <p:tavLst>
                                        <p:tav tm="0">
                                          <p:val>
                                            <p:fltVal val="0"/>
                                          </p:val>
                                        </p:tav>
                                        <p:tav tm="100000">
                                          <p:val>
                                            <p:strVal val="#ppt_h"/>
                                          </p:val>
                                        </p:tav>
                                      </p:tavLst>
                                    </p:anim>
                                  </p:childTnLst>
                                </p:cTn>
                              </p:par>
                            </p:childTnLst>
                          </p:cTn>
                        </p:par>
                        <p:par>
                          <p:cTn id="54" fill="hold" nodeType="afterGroup">
                            <p:stCondLst>
                              <p:cond delay="3000"/>
                            </p:stCondLst>
                            <p:childTnLst>
                              <p:par>
                                <p:cTn id="55" presetID="23" presetClass="entr" presetSubtype="16" fill="hold" grpId="0" nodeType="afterEffect">
                                  <p:stCondLst>
                                    <p:cond delay="0"/>
                                  </p:stCondLst>
                                  <p:childTnLst>
                                    <p:set>
                                      <p:cBhvr>
                                        <p:cTn id="56" dur="1" fill="hold">
                                          <p:stCondLst>
                                            <p:cond delay="0"/>
                                          </p:stCondLst>
                                        </p:cTn>
                                        <p:tgtEl>
                                          <p:spTgt spid="281613"/>
                                        </p:tgtEl>
                                        <p:attrNameLst>
                                          <p:attrName>style.visibility</p:attrName>
                                        </p:attrNameLst>
                                      </p:cBhvr>
                                      <p:to>
                                        <p:strVal val="visible"/>
                                      </p:to>
                                    </p:set>
                                    <p:anim calcmode="lin" valueType="num">
                                      <p:cBhvr>
                                        <p:cTn id="57" dur="500" fill="hold"/>
                                        <p:tgtEl>
                                          <p:spTgt spid="281613"/>
                                        </p:tgtEl>
                                        <p:attrNameLst>
                                          <p:attrName>ppt_w</p:attrName>
                                        </p:attrNameLst>
                                      </p:cBhvr>
                                      <p:tavLst>
                                        <p:tav tm="0">
                                          <p:val>
                                            <p:fltVal val="0"/>
                                          </p:val>
                                        </p:tav>
                                        <p:tav tm="100000">
                                          <p:val>
                                            <p:strVal val="#ppt_w"/>
                                          </p:val>
                                        </p:tav>
                                      </p:tavLst>
                                    </p:anim>
                                    <p:anim calcmode="lin" valueType="num">
                                      <p:cBhvr>
                                        <p:cTn id="58" dur="500" fill="hold"/>
                                        <p:tgtEl>
                                          <p:spTgt spid="281613"/>
                                        </p:tgtEl>
                                        <p:attrNameLst>
                                          <p:attrName>ppt_h</p:attrName>
                                        </p:attrNameLst>
                                      </p:cBhvr>
                                      <p:tavLst>
                                        <p:tav tm="0">
                                          <p:val>
                                            <p:fltVal val="0"/>
                                          </p:val>
                                        </p:tav>
                                        <p:tav tm="100000">
                                          <p:val>
                                            <p:strVal val="#ppt_h"/>
                                          </p:val>
                                        </p:tav>
                                      </p:tavLst>
                                    </p:anim>
                                  </p:childTnLst>
                                </p:cTn>
                              </p:par>
                            </p:childTnLst>
                          </p:cTn>
                        </p:par>
                        <p:par>
                          <p:cTn id="59" fill="hold" nodeType="afterGroup">
                            <p:stCondLst>
                              <p:cond delay="3500"/>
                            </p:stCondLst>
                            <p:childTnLst>
                              <p:par>
                                <p:cTn id="60" presetID="23" presetClass="entr" presetSubtype="16" fill="hold" grpId="0" nodeType="afterEffect">
                                  <p:stCondLst>
                                    <p:cond delay="0"/>
                                  </p:stCondLst>
                                  <p:childTnLst>
                                    <p:set>
                                      <p:cBhvr>
                                        <p:cTn id="61" dur="1" fill="hold">
                                          <p:stCondLst>
                                            <p:cond delay="0"/>
                                          </p:stCondLst>
                                        </p:cTn>
                                        <p:tgtEl>
                                          <p:spTgt spid="281614"/>
                                        </p:tgtEl>
                                        <p:attrNameLst>
                                          <p:attrName>style.visibility</p:attrName>
                                        </p:attrNameLst>
                                      </p:cBhvr>
                                      <p:to>
                                        <p:strVal val="visible"/>
                                      </p:to>
                                    </p:set>
                                    <p:anim calcmode="lin" valueType="num">
                                      <p:cBhvr>
                                        <p:cTn id="62" dur="500" fill="hold"/>
                                        <p:tgtEl>
                                          <p:spTgt spid="281614"/>
                                        </p:tgtEl>
                                        <p:attrNameLst>
                                          <p:attrName>ppt_w</p:attrName>
                                        </p:attrNameLst>
                                      </p:cBhvr>
                                      <p:tavLst>
                                        <p:tav tm="0">
                                          <p:val>
                                            <p:fltVal val="0"/>
                                          </p:val>
                                        </p:tav>
                                        <p:tav tm="100000">
                                          <p:val>
                                            <p:strVal val="#ppt_w"/>
                                          </p:val>
                                        </p:tav>
                                      </p:tavLst>
                                    </p:anim>
                                    <p:anim calcmode="lin" valueType="num">
                                      <p:cBhvr>
                                        <p:cTn id="63" dur="500" fill="hold"/>
                                        <p:tgtEl>
                                          <p:spTgt spid="281614"/>
                                        </p:tgtEl>
                                        <p:attrNameLst>
                                          <p:attrName>ppt_h</p:attrName>
                                        </p:attrNameLst>
                                      </p:cBhvr>
                                      <p:tavLst>
                                        <p:tav tm="0">
                                          <p:val>
                                            <p:fltVal val="0"/>
                                          </p:val>
                                        </p:tav>
                                        <p:tav tm="100000">
                                          <p:val>
                                            <p:strVal val="#ppt_h"/>
                                          </p:val>
                                        </p:tav>
                                      </p:tavLst>
                                    </p:anim>
                                  </p:childTnLst>
                                </p:cTn>
                              </p:par>
                            </p:childTnLst>
                          </p:cTn>
                        </p:par>
                        <p:par>
                          <p:cTn id="64" fill="hold" nodeType="afterGroup">
                            <p:stCondLst>
                              <p:cond delay="4000"/>
                            </p:stCondLst>
                            <p:childTnLst>
                              <p:par>
                                <p:cTn id="65" presetID="23" presetClass="entr" presetSubtype="16" fill="hold" grpId="0" nodeType="afterEffect">
                                  <p:stCondLst>
                                    <p:cond delay="0"/>
                                  </p:stCondLst>
                                  <p:childTnLst>
                                    <p:set>
                                      <p:cBhvr>
                                        <p:cTn id="66" dur="1" fill="hold">
                                          <p:stCondLst>
                                            <p:cond delay="0"/>
                                          </p:stCondLst>
                                        </p:cTn>
                                        <p:tgtEl>
                                          <p:spTgt spid="281616"/>
                                        </p:tgtEl>
                                        <p:attrNameLst>
                                          <p:attrName>style.visibility</p:attrName>
                                        </p:attrNameLst>
                                      </p:cBhvr>
                                      <p:to>
                                        <p:strVal val="visible"/>
                                      </p:to>
                                    </p:set>
                                    <p:anim calcmode="lin" valueType="num">
                                      <p:cBhvr>
                                        <p:cTn id="67" dur="500" fill="hold"/>
                                        <p:tgtEl>
                                          <p:spTgt spid="281616"/>
                                        </p:tgtEl>
                                        <p:attrNameLst>
                                          <p:attrName>ppt_w</p:attrName>
                                        </p:attrNameLst>
                                      </p:cBhvr>
                                      <p:tavLst>
                                        <p:tav tm="0">
                                          <p:val>
                                            <p:fltVal val="0"/>
                                          </p:val>
                                        </p:tav>
                                        <p:tav tm="100000">
                                          <p:val>
                                            <p:strVal val="#ppt_w"/>
                                          </p:val>
                                        </p:tav>
                                      </p:tavLst>
                                    </p:anim>
                                    <p:anim calcmode="lin" valueType="num">
                                      <p:cBhvr>
                                        <p:cTn id="68" dur="500" fill="hold"/>
                                        <p:tgtEl>
                                          <p:spTgt spid="281616"/>
                                        </p:tgtEl>
                                        <p:attrNameLst>
                                          <p:attrName>ppt_h</p:attrName>
                                        </p:attrNameLst>
                                      </p:cBhvr>
                                      <p:tavLst>
                                        <p:tav tm="0">
                                          <p:val>
                                            <p:fltVal val="0"/>
                                          </p:val>
                                        </p:tav>
                                        <p:tav tm="100000">
                                          <p:val>
                                            <p:strVal val="#ppt_h"/>
                                          </p:val>
                                        </p:tav>
                                      </p:tavLst>
                                    </p:anim>
                                  </p:childTnLst>
                                </p:cTn>
                              </p:par>
                            </p:childTnLst>
                          </p:cTn>
                        </p:par>
                        <p:par>
                          <p:cTn id="69" fill="hold" nodeType="afterGroup">
                            <p:stCondLst>
                              <p:cond delay="4500"/>
                            </p:stCondLst>
                            <p:childTnLst>
                              <p:par>
                                <p:cTn id="70" presetID="23" presetClass="entr" presetSubtype="16" fill="hold" grpId="0" nodeType="afterEffect">
                                  <p:stCondLst>
                                    <p:cond delay="0"/>
                                  </p:stCondLst>
                                  <p:childTnLst>
                                    <p:set>
                                      <p:cBhvr>
                                        <p:cTn id="71" dur="1" fill="hold">
                                          <p:stCondLst>
                                            <p:cond delay="0"/>
                                          </p:stCondLst>
                                        </p:cTn>
                                        <p:tgtEl>
                                          <p:spTgt spid="281618"/>
                                        </p:tgtEl>
                                        <p:attrNameLst>
                                          <p:attrName>style.visibility</p:attrName>
                                        </p:attrNameLst>
                                      </p:cBhvr>
                                      <p:to>
                                        <p:strVal val="visible"/>
                                      </p:to>
                                    </p:set>
                                    <p:anim calcmode="lin" valueType="num">
                                      <p:cBhvr>
                                        <p:cTn id="72" dur="500" fill="hold"/>
                                        <p:tgtEl>
                                          <p:spTgt spid="281618"/>
                                        </p:tgtEl>
                                        <p:attrNameLst>
                                          <p:attrName>ppt_w</p:attrName>
                                        </p:attrNameLst>
                                      </p:cBhvr>
                                      <p:tavLst>
                                        <p:tav tm="0">
                                          <p:val>
                                            <p:fltVal val="0"/>
                                          </p:val>
                                        </p:tav>
                                        <p:tav tm="100000">
                                          <p:val>
                                            <p:strVal val="#ppt_w"/>
                                          </p:val>
                                        </p:tav>
                                      </p:tavLst>
                                    </p:anim>
                                    <p:anim calcmode="lin" valueType="num">
                                      <p:cBhvr>
                                        <p:cTn id="73" dur="500" fill="hold"/>
                                        <p:tgtEl>
                                          <p:spTgt spid="281618"/>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000"/>
                            </p:stCondLst>
                            <p:childTnLst>
                              <p:par>
                                <p:cTn id="75" presetID="23" presetClass="entr" presetSubtype="16" fill="hold" grpId="0" nodeType="afterEffect">
                                  <p:stCondLst>
                                    <p:cond delay="0"/>
                                  </p:stCondLst>
                                  <p:childTnLst>
                                    <p:set>
                                      <p:cBhvr>
                                        <p:cTn id="76" dur="1" fill="hold">
                                          <p:stCondLst>
                                            <p:cond delay="0"/>
                                          </p:stCondLst>
                                        </p:cTn>
                                        <p:tgtEl>
                                          <p:spTgt spid="281620"/>
                                        </p:tgtEl>
                                        <p:attrNameLst>
                                          <p:attrName>style.visibility</p:attrName>
                                        </p:attrNameLst>
                                      </p:cBhvr>
                                      <p:to>
                                        <p:strVal val="visible"/>
                                      </p:to>
                                    </p:set>
                                    <p:anim calcmode="lin" valueType="num">
                                      <p:cBhvr>
                                        <p:cTn id="77" dur="500" fill="hold"/>
                                        <p:tgtEl>
                                          <p:spTgt spid="281620"/>
                                        </p:tgtEl>
                                        <p:attrNameLst>
                                          <p:attrName>ppt_w</p:attrName>
                                        </p:attrNameLst>
                                      </p:cBhvr>
                                      <p:tavLst>
                                        <p:tav tm="0">
                                          <p:val>
                                            <p:fltVal val="0"/>
                                          </p:val>
                                        </p:tav>
                                        <p:tav tm="100000">
                                          <p:val>
                                            <p:strVal val="#ppt_w"/>
                                          </p:val>
                                        </p:tav>
                                      </p:tavLst>
                                    </p:anim>
                                    <p:anim calcmode="lin" valueType="num">
                                      <p:cBhvr>
                                        <p:cTn id="78" dur="500" fill="hold"/>
                                        <p:tgtEl>
                                          <p:spTgt spid="281620"/>
                                        </p:tgtEl>
                                        <p:attrNameLst>
                                          <p:attrName>ppt_h</p:attrName>
                                        </p:attrNameLst>
                                      </p:cBhvr>
                                      <p:tavLst>
                                        <p:tav tm="0">
                                          <p:val>
                                            <p:fltVal val="0"/>
                                          </p:val>
                                        </p:tav>
                                        <p:tav tm="100000">
                                          <p:val>
                                            <p:strVal val="#ppt_h"/>
                                          </p:val>
                                        </p:tav>
                                      </p:tavLst>
                                    </p:anim>
                                  </p:childTnLst>
                                </p:cTn>
                              </p:par>
                            </p:childTnLst>
                          </p:cTn>
                        </p:par>
                        <p:par>
                          <p:cTn id="79" fill="hold" nodeType="afterGroup">
                            <p:stCondLst>
                              <p:cond delay="5500"/>
                            </p:stCondLst>
                            <p:childTnLst>
                              <p:par>
                                <p:cTn id="80" presetID="23" presetClass="entr" presetSubtype="16" fill="hold" grpId="0" nodeType="afterEffect">
                                  <p:stCondLst>
                                    <p:cond delay="0"/>
                                  </p:stCondLst>
                                  <p:childTnLst>
                                    <p:set>
                                      <p:cBhvr>
                                        <p:cTn id="81" dur="1" fill="hold">
                                          <p:stCondLst>
                                            <p:cond delay="0"/>
                                          </p:stCondLst>
                                        </p:cTn>
                                        <p:tgtEl>
                                          <p:spTgt spid="281623"/>
                                        </p:tgtEl>
                                        <p:attrNameLst>
                                          <p:attrName>style.visibility</p:attrName>
                                        </p:attrNameLst>
                                      </p:cBhvr>
                                      <p:to>
                                        <p:strVal val="visible"/>
                                      </p:to>
                                    </p:set>
                                    <p:anim calcmode="lin" valueType="num">
                                      <p:cBhvr>
                                        <p:cTn id="82" dur="500" fill="hold"/>
                                        <p:tgtEl>
                                          <p:spTgt spid="281623"/>
                                        </p:tgtEl>
                                        <p:attrNameLst>
                                          <p:attrName>ppt_w</p:attrName>
                                        </p:attrNameLst>
                                      </p:cBhvr>
                                      <p:tavLst>
                                        <p:tav tm="0">
                                          <p:val>
                                            <p:fltVal val="0"/>
                                          </p:val>
                                        </p:tav>
                                        <p:tav tm="100000">
                                          <p:val>
                                            <p:strVal val="#ppt_w"/>
                                          </p:val>
                                        </p:tav>
                                      </p:tavLst>
                                    </p:anim>
                                    <p:anim calcmode="lin" valueType="num">
                                      <p:cBhvr>
                                        <p:cTn id="83" dur="500" fill="hold"/>
                                        <p:tgtEl>
                                          <p:spTgt spid="281623"/>
                                        </p:tgtEl>
                                        <p:attrNameLst>
                                          <p:attrName>ppt_h</p:attrName>
                                        </p:attrNameLst>
                                      </p:cBhvr>
                                      <p:tavLst>
                                        <p:tav tm="0">
                                          <p:val>
                                            <p:fltVal val="0"/>
                                          </p:val>
                                        </p:tav>
                                        <p:tav tm="100000">
                                          <p:val>
                                            <p:strVal val="#ppt_h"/>
                                          </p:val>
                                        </p:tav>
                                      </p:tavLst>
                                    </p:anim>
                                  </p:childTnLst>
                                </p:cTn>
                              </p:par>
                            </p:childTnLst>
                          </p:cTn>
                        </p:par>
                        <p:par>
                          <p:cTn id="84" fill="hold" nodeType="afterGroup">
                            <p:stCondLst>
                              <p:cond delay="6000"/>
                            </p:stCondLst>
                            <p:childTnLst>
                              <p:par>
                                <p:cTn id="85" presetID="23" presetClass="entr" presetSubtype="16" fill="hold" grpId="0" nodeType="afterEffect">
                                  <p:stCondLst>
                                    <p:cond delay="0"/>
                                  </p:stCondLst>
                                  <p:childTnLst>
                                    <p:set>
                                      <p:cBhvr>
                                        <p:cTn id="86" dur="1" fill="hold">
                                          <p:stCondLst>
                                            <p:cond delay="0"/>
                                          </p:stCondLst>
                                        </p:cTn>
                                        <p:tgtEl>
                                          <p:spTgt spid="281625"/>
                                        </p:tgtEl>
                                        <p:attrNameLst>
                                          <p:attrName>style.visibility</p:attrName>
                                        </p:attrNameLst>
                                      </p:cBhvr>
                                      <p:to>
                                        <p:strVal val="visible"/>
                                      </p:to>
                                    </p:set>
                                    <p:anim calcmode="lin" valueType="num">
                                      <p:cBhvr>
                                        <p:cTn id="87" dur="500" fill="hold"/>
                                        <p:tgtEl>
                                          <p:spTgt spid="281625"/>
                                        </p:tgtEl>
                                        <p:attrNameLst>
                                          <p:attrName>ppt_w</p:attrName>
                                        </p:attrNameLst>
                                      </p:cBhvr>
                                      <p:tavLst>
                                        <p:tav tm="0">
                                          <p:val>
                                            <p:fltVal val="0"/>
                                          </p:val>
                                        </p:tav>
                                        <p:tav tm="100000">
                                          <p:val>
                                            <p:strVal val="#ppt_w"/>
                                          </p:val>
                                        </p:tav>
                                      </p:tavLst>
                                    </p:anim>
                                    <p:anim calcmode="lin" valueType="num">
                                      <p:cBhvr>
                                        <p:cTn id="88" dur="500" fill="hold"/>
                                        <p:tgtEl>
                                          <p:spTgt spid="281625"/>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7" presetClass="entr" presetSubtype="10" fill="hold" nodeType="clickEffect">
                                  <p:stCondLst>
                                    <p:cond delay="0"/>
                                  </p:stCondLst>
                                  <p:childTnLst>
                                    <p:set>
                                      <p:cBhvr>
                                        <p:cTn id="92" dur="1" fill="hold">
                                          <p:stCondLst>
                                            <p:cond delay="0"/>
                                          </p:stCondLst>
                                        </p:cTn>
                                        <p:tgtEl>
                                          <p:spTgt spid="281628"/>
                                        </p:tgtEl>
                                        <p:attrNameLst>
                                          <p:attrName>style.visibility</p:attrName>
                                        </p:attrNameLst>
                                      </p:cBhvr>
                                      <p:to>
                                        <p:strVal val="visible"/>
                                      </p:to>
                                    </p:set>
                                    <p:anim calcmode="lin" valueType="num">
                                      <p:cBhvr>
                                        <p:cTn id="93" dur="500" fill="hold"/>
                                        <p:tgtEl>
                                          <p:spTgt spid="281628"/>
                                        </p:tgtEl>
                                        <p:attrNameLst>
                                          <p:attrName>ppt_w</p:attrName>
                                        </p:attrNameLst>
                                      </p:cBhvr>
                                      <p:tavLst>
                                        <p:tav tm="0">
                                          <p:val>
                                            <p:fltVal val="0"/>
                                          </p:val>
                                        </p:tav>
                                        <p:tav tm="100000">
                                          <p:val>
                                            <p:strVal val="#ppt_w"/>
                                          </p:val>
                                        </p:tav>
                                      </p:tavLst>
                                    </p:anim>
                                    <p:anim calcmode="lin" valueType="num">
                                      <p:cBhvr>
                                        <p:cTn id="94" dur="500" fill="hold"/>
                                        <p:tgtEl>
                                          <p:spTgt spid="281628"/>
                                        </p:tgtEl>
                                        <p:attrNameLst>
                                          <p:attrName>ppt_h</p:attrName>
                                        </p:attrNameLst>
                                      </p:cBhvr>
                                      <p:tavLst>
                                        <p:tav tm="0">
                                          <p:val>
                                            <p:strVal val="#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7" presetClass="entr" presetSubtype="10" fill="hold" nodeType="clickEffect">
                                  <p:stCondLst>
                                    <p:cond delay="0"/>
                                  </p:stCondLst>
                                  <p:childTnLst>
                                    <p:set>
                                      <p:cBhvr>
                                        <p:cTn id="98" dur="1" fill="hold">
                                          <p:stCondLst>
                                            <p:cond delay="0"/>
                                          </p:stCondLst>
                                        </p:cTn>
                                        <p:tgtEl>
                                          <p:spTgt spid="281629"/>
                                        </p:tgtEl>
                                        <p:attrNameLst>
                                          <p:attrName>style.visibility</p:attrName>
                                        </p:attrNameLst>
                                      </p:cBhvr>
                                      <p:to>
                                        <p:strVal val="visible"/>
                                      </p:to>
                                    </p:set>
                                    <p:anim calcmode="lin" valueType="num">
                                      <p:cBhvr>
                                        <p:cTn id="99" dur="500" fill="hold"/>
                                        <p:tgtEl>
                                          <p:spTgt spid="281629"/>
                                        </p:tgtEl>
                                        <p:attrNameLst>
                                          <p:attrName>ppt_w</p:attrName>
                                        </p:attrNameLst>
                                      </p:cBhvr>
                                      <p:tavLst>
                                        <p:tav tm="0">
                                          <p:val>
                                            <p:fltVal val="0"/>
                                          </p:val>
                                        </p:tav>
                                        <p:tav tm="100000">
                                          <p:val>
                                            <p:strVal val="#ppt_w"/>
                                          </p:val>
                                        </p:tav>
                                      </p:tavLst>
                                    </p:anim>
                                    <p:anim calcmode="lin" valueType="num">
                                      <p:cBhvr>
                                        <p:cTn id="100" dur="500" fill="hold"/>
                                        <p:tgtEl>
                                          <p:spTgt spid="281629"/>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500"/>
                            </p:stCondLst>
                            <p:childTnLst>
                              <p:par>
                                <p:cTn id="102" presetID="23" presetClass="entr" presetSubtype="16" fill="hold" grpId="0" nodeType="afterEffect">
                                  <p:stCondLst>
                                    <p:cond delay="0"/>
                                  </p:stCondLst>
                                  <p:childTnLst>
                                    <p:set>
                                      <p:cBhvr>
                                        <p:cTn id="103" dur="1" fill="hold">
                                          <p:stCondLst>
                                            <p:cond delay="0"/>
                                          </p:stCondLst>
                                        </p:cTn>
                                        <p:tgtEl>
                                          <p:spTgt spid="281630"/>
                                        </p:tgtEl>
                                        <p:attrNameLst>
                                          <p:attrName>style.visibility</p:attrName>
                                        </p:attrNameLst>
                                      </p:cBhvr>
                                      <p:to>
                                        <p:strVal val="visible"/>
                                      </p:to>
                                    </p:set>
                                    <p:anim calcmode="lin" valueType="num">
                                      <p:cBhvr>
                                        <p:cTn id="104" dur="500" fill="hold"/>
                                        <p:tgtEl>
                                          <p:spTgt spid="281630"/>
                                        </p:tgtEl>
                                        <p:attrNameLst>
                                          <p:attrName>ppt_w</p:attrName>
                                        </p:attrNameLst>
                                      </p:cBhvr>
                                      <p:tavLst>
                                        <p:tav tm="0">
                                          <p:val>
                                            <p:fltVal val="0"/>
                                          </p:val>
                                        </p:tav>
                                        <p:tav tm="100000">
                                          <p:val>
                                            <p:strVal val="#ppt_w"/>
                                          </p:val>
                                        </p:tav>
                                      </p:tavLst>
                                    </p:anim>
                                    <p:anim calcmode="lin" valueType="num">
                                      <p:cBhvr>
                                        <p:cTn id="105" dur="500" fill="hold"/>
                                        <p:tgtEl>
                                          <p:spTgt spid="281630"/>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1000"/>
                            </p:stCondLst>
                            <p:childTnLst>
                              <p:par>
                                <p:cTn id="107" presetID="23" presetClass="entr" presetSubtype="16" fill="hold" grpId="0" nodeType="afterEffect">
                                  <p:stCondLst>
                                    <p:cond delay="0"/>
                                  </p:stCondLst>
                                  <p:childTnLst>
                                    <p:set>
                                      <p:cBhvr>
                                        <p:cTn id="108" dur="1" fill="hold">
                                          <p:stCondLst>
                                            <p:cond delay="0"/>
                                          </p:stCondLst>
                                        </p:cTn>
                                        <p:tgtEl>
                                          <p:spTgt spid="281631"/>
                                        </p:tgtEl>
                                        <p:attrNameLst>
                                          <p:attrName>style.visibility</p:attrName>
                                        </p:attrNameLst>
                                      </p:cBhvr>
                                      <p:to>
                                        <p:strVal val="visible"/>
                                      </p:to>
                                    </p:set>
                                    <p:anim calcmode="lin" valueType="num">
                                      <p:cBhvr>
                                        <p:cTn id="109" dur="500" fill="hold"/>
                                        <p:tgtEl>
                                          <p:spTgt spid="281631"/>
                                        </p:tgtEl>
                                        <p:attrNameLst>
                                          <p:attrName>ppt_w</p:attrName>
                                        </p:attrNameLst>
                                      </p:cBhvr>
                                      <p:tavLst>
                                        <p:tav tm="0">
                                          <p:val>
                                            <p:fltVal val="0"/>
                                          </p:val>
                                        </p:tav>
                                        <p:tav tm="100000">
                                          <p:val>
                                            <p:strVal val="#ppt_w"/>
                                          </p:val>
                                        </p:tav>
                                      </p:tavLst>
                                    </p:anim>
                                    <p:anim calcmode="lin" valueType="num">
                                      <p:cBhvr>
                                        <p:cTn id="110" dur="500" fill="hold"/>
                                        <p:tgtEl>
                                          <p:spTgt spid="281631"/>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1500"/>
                            </p:stCondLst>
                            <p:childTnLst>
                              <p:par>
                                <p:cTn id="112" presetID="23" presetClass="entr" presetSubtype="16" fill="hold" grpId="0" nodeType="afterEffect">
                                  <p:stCondLst>
                                    <p:cond delay="0"/>
                                  </p:stCondLst>
                                  <p:childTnLst>
                                    <p:set>
                                      <p:cBhvr>
                                        <p:cTn id="113" dur="1" fill="hold">
                                          <p:stCondLst>
                                            <p:cond delay="0"/>
                                          </p:stCondLst>
                                        </p:cTn>
                                        <p:tgtEl>
                                          <p:spTgt spid="281633"/>
                                        </p:tgtEl>
                                        <p:attrNameLst>
                                          <p:attrName>style.visibility</p:attrName>
                                        </p:attrNameLst>
                                      </p:cBhvr>
                                      <p:to>
                                        <p:strVal val="visible"/>
                                      </p:to>
                                    </p:set>
                                    <p:anim calcmode="lin" valueType="num">
                                      <p:cBhvr>
                                        <p:cTn id="114" dur="500" fill="hold"/>
                                        <p:tgtEl>
                                          <p:spTgt spid="281633"/>
                                        </p:tgtEl>
                                        <p:attrNameLst>
                                          <p:attrName>ppt_w</p:attrName>
                                        </p:attrNameLst>
                                      </p:cBhvr>
                                      <p:tavLst>
                                        <p:tav tm="0">
                                          <p:val>
                                            <p:fltVal val="0"/>
                                          </p:val>
                                        </p:tav>
                                        <p:tav tm="100000">
                                          <p:val>
                                            <p:strVal val="#ppt_w"/>
                                          </p:val>
                                        </p:tav>
                                      </p:tavLst>
                                    </p:anim>
                                    <p:anim calcmode="lin" valueType="num">
                                      <p:cBhvr>
                                        <p:cTn id="115" dur="500" fill="hold"/>
                                        <p:tgtEl>
                                          <p:spTgt spid="281633"/>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2000"/>
                            </p:stCondLst>
                            <p:childTnLst>
                              <p:par>
                                <p:cTn id="117" presetID="23" presetClass="entr" presetSubtype="16" fill="hold" grpId="0" nodeType="afterEffect">
                                  <p:stCondLst>
                                    <p:cond delay="0"/>
                                  </p:stCondLst>
                                  <p:childTnLst>
                                    <p:set>
                                      <p:cBhvr>
                                        <p:cTn id="118" dur="1" fill="hold">
                                          <p:stCondLst>
                                            <p:cond delay="0"/>
                                          </p:stCondLst>
                                        </p:cTn>
                                        <p:tgtEl>
                                          <p:spTgt spid="281637"/>
                                        </p:tgtEl>
                                        <p:attrNameLst>
                                          <p:attrName>style.visibility</p:attrName>
                                        </p:attrNameLst>
                                      </p:cBhvr>
                                      <p:to>
                                        <p:strVal val="visible"/>
                                      </p:to>
                                    </p:set>
                                    <p:anim calcmode="lin" valueType="num">
                                      <p:cBhvr>
                                        <p:cTn id="119" dur="500" fill="hold"/>
                                        <p:tgtEl>
                                          <p:spTgt spid="281637"/>
                                        </p:tgtEl>
                                        <p:attrNameLst>
                                          <p:attrName>ppt_w</p:attrName>
                                        </p:attrNameLst>
                                      </p:cBhvr>
                                      <p:tavLst>
                                        <p:tav tm="0">
                                          <p:val>
                                            <p:fltVal val="0"/>
                                          </p:val>
                                        </p:tav>
                                        <p:tav tm="100000">
                                          <p:val>
                                            <p:strVal val="#ppt_w"/>
                                          </p:val>
                                        </p:tav>
                                      </p:tavLst>
                                    </p:anim>
                                    <p:anim calcmode="lin" valueType="num">
                                      <p:cBhvr>
                                        <p:cTn id="120" dur="500" fill="hold"/>
                                        <p:tgtEl>
                                          <p:spTgt spid="281637"/>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2500"/>
                            </p:stCondLst>
                            <p:childTnLst>
                              <p:par>
                                <p:cTn id="122" presetID="23" presetClass="entr" presetSubtype="16" fill="hold" grpId="0" nodeType="afterEffect">
                                  <p:stCondLst>
                                    <p:cond delay="0"/>
                                  </p:stCondLst>
                                  <p:childTnLst>
                                    <p:set>
                                      <p:cBhvr>
                                        <p:cTn id="123" dur="1" fill="hold">
                                          <p:stCondLst>
                                            <p:cond delay="0"/>
                                          </p:stCondLst>
                                        </p:cTn>
                                        <p:tgtEl>
                                          <p:spTgt spid="281639"/>
                                        </p:tgtEl>
                                        <p:attrNameLst>
                                          <p:attrName>style.visibility</p:attrName>
                                        </p:attrNameLst>
                                      </p:cBhvr>
                                      <p:to>
                                        <p:strVal val="visible"/>
                                      </p:to>
                                    </p:set>
                                    <p:anim calcmode="lin" valueType="num">
                                      <p:cBhvr>
                                        <p:cTn id="124" dur="500" fill="hold"/>
                                        <p:tgtEl>
                                          <p:spTgt spid="281639"/>
                                        </p:tgtEl>
                                        <p:attrNameLst>
                                          <p:attrName>ppt_w</p:attrName>
                                        </p:attrNameLst>
                                      </p:cBhvr>
                                      <p:tavLst>
                                        <p:tav tm="0">
                                          <p:val>
                                            <p:fltVal val="0"/>
                                          </p:val>
                                        </p:tav>
                                        <p:tav tm="100000">
                                          <p:val>
                                            <p:strVal val="#ppt_w"/>
                                          </p:val>
                                        </p:tav>
                                      </p:tavLst>
                                    </p:anim>
                                    <p:anim calcmode="lin" valueType="num">
                                      <p:cBhvr>
                                        <p:cTn id="125" dur="500" fill="hold"/>
                                        <p:tgtEl>
                                          <p:spTgt spid="28163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P spid="281606" grpId="0" autoUpdateAnimBg="0"/>
      <p:bldP spid="281607" grpId="0" autoUpdateAnimBg="0"/>
      <p:bldP spid="281608" grpId="0" autoUpdateAnimBg="0"/>
      <p:bldP spid="281609" grpId="0" autoUpdateAnimBg="0"/>
      <p:bldP spid="281610" grpId="0" autoUpdateAnimBg="0"/>
      <p:bldP spid="281611" grpId="0" autoUpdateAnimBg="0"/>
      <p:bldP spid="281612" grpId="0" autoUpdateAnimBg="0"/>
      <p:bldP spid="281613" grpId="0" autoUpdateAnimBg="0"/>
      <p:bldP spid="281614" grpId="0" autoUpdateAnimBg="0"/>
      <p:bldP spid="281616" grpId="0" autoUpdateAnimBg="0"/>
      <p:bldP spid="281618" grpId="0" autoUpdateAnimBg="0"/>
      <p:bldP spid="281620" grpId="0" autoUpdateAnimBg="0"/>
      <p:bldP spid="281623" grpId="0" autoUpdateAnimBg="0"/>
      <p:bldP spid="281625" grpId="0" autoUpdateAnimBg="0"/>
      <p:bldP spid="281630" grpId="0" autoUpdateAnimBg="0"/>
      <p:bldP spid="281631" grpId="0" autoUpdateAnimBg="0"/>
      <p:bldP spid="281633" grpId="0" autoUpdateAnimBg="0"/>
      <p:bldP spid="281637" grpId="0" autoUpdateAnimBg="0"/>
      <p:bldP spid="281639" grpId="0"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721894"/>
            <a:ext cx="7772400" cy="618039"/>
          </a:xfrm>
        </p:spPr>
        <p:txBody>
          <a:bodyPr>
            <a:normAutofit fontScale="90000"/>
          </a:bodyPr>
          <a:lstStyle/>
          <a:p>
            <a:pPr eaLnBrk="1" hangingPunct="1"/>
            <a:r>
              <a:rPr lang="en-US" sz="3600" b="1" dirty="0" err="1">
                <a:solidFill>
                  <a:srgbClr val="C00000"/>
                </a:solidFill>
              </a:rPr>
              <a:t>Dlouhodobé</a:t>
            </a:r>
            <a:r>
              <a:rPr lang="en-US" sz="3600" b="1" dirty="0">
                <a:solidFill>
                  <a:srgbClr val="C00000"/>
                </a:solidFill>
              </a:rPr>
              <a:t> </a:t>
            </a:r>
            <a:r>
              <a:rPr lang="en-US" sz="3600" b="1" dirty="0" err="1">
                <a:solidFill>
                  <a:srgbClr val="C00000"/>
                </a:solidFill>
              </a:rPr>
              <a:t>účinky</a:t>
            </a:r>
            <a:r>
              <a:rPr lang="en-US" sz="3600" b="1" dirty="0">
                <a:solidFill>
                  <a:srgbClr val="C00000"/>
                </a:solidFill>
              </a:rPr>
              <a:t> FP v </a:t>
            </a:r>
            <a:r>
              <a:rPr lang="en-US" sz="3600" b="1" dirty="0" err="1">
                <a:solidFill>
                  <a:srgbClr val="C00000"/>
                </a:solidFill>
              </a:rPr>
              <a:t>modelu</a:t>
            </a:r>
            <a:r>
              <a:rPr lang="en-US" sz="3600" b="1" dirty="0">
                <a:solidFill>
                  <a:srgbClr val="C00000"/>
                </a:solidFill>
              </a:rPr>
              <a:t> AS-AD (</a:t>
            </a:r>
            <a:r>
              <a:rPr lang="en-US" sz="3600" b="1" dirty="0" err="1">
                <a:solidFill>
                  <a:srgbClr val="C00000"/>
                </a:solidFill>
              </a:rPr>
              <a:t>expanze</a:t>
            </a:r>
            <a:r>
              <a:rPr lang="en-US" sz="3600" b="1" dirty="0">
                <a:solidFill>
                  <a:srgbClr val="C00000"/>
                </a:solidFill>
              </a:rPr>
              <a:t>)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lnSpcReduction="10000"/>
          </a:bodyPr>
          <a:lstStyle/>
          <a:p>
            <a:pPr algn="just" eaLnBrk="1" hangingPunct="1"/>
            <a:r>
              <a:rPr lang="cs-CZ" sz="2400" dirty="0"/>
              <a:t>Přizpůsobovací proces v čase pokračuje až do okamžiku (bodu dlouhodobé i krátkodobé makroekonomické rovnováhy představené bodem E3 , tj. bodu průsečíku křivky AD1 s křivkou SRAS2 ), kde je reálná mzdová sazba W2 /P2 totožná s původní reálnou mzdovou sazbou W0 /P0 , vyrobená produkce odpovídá potenciálnímu produktu, jež je současně poptáván, a to při plné zaměstnanosti. </a:t>
            </a:r>
            <a:endParaRPr lang="cs-CZ" sz="2400" dirty="0" smtClean="0"/>
          </a:p>
          <a:p>
            <a:pPr algn="just" eaLnBrk="1" hangingPunct="1"/>
            <a:r>
              <a:rPr lang="cs-CZ" sz="2400" dirty="0" smtClean="0"/>
              <a:t>Firmy </a:t>
            </a:r>
            <a:r>
              <a:rPr lang="cs-CZ" sz="2400" dirty="0"/>
              <a:t>dobrovolně vyrábějí a nabízejí objem produkce Y* a poptávají rozsah zaměstnanosti na úrovni L*. </a:t>
            </a:r>
            <a:endParaRPr lang="cs-CZ" sz="2400" dirty="0" smtClean="0"/>
          </a:p>
          <a:p>
            <a:pPr algn="just" eaLnBrk="1" hangingPunct="1"/>
            <a:r>
              <a:rPr lang="cs-CZ" sz="2400" dirty="0" smtClean="0"/>
              <a:t>Dlouhodobé </a:t>
            </a:r>
            <a:r>
              <a:rPr lang="cs-CZ" sz="2400" dirty="0"/>
              <a:t>a konečné efekty fiskální expanze tedy jsou: nezměněná produkce ani zaměstnanost (úplný vytěsňovací efekt), zvýšená cenová hladina i úrokové sazby (prostřednictvím poklesu reálné peněžní zásoby).</a:t>
            </a:r>
            <a:endParaRPr lang="cs-CZ" altLang="cs-CZ" sz="2100" dirty="0" smtClean="0"/>
          </a:p>
        </p:txBody>
      </p:sp>
    </p:spTree>
    <p:extLst>
      <p:ext uri="{BB962C8B-B14F-4D97-AF65-F5344CB8AC3E}">
        <p14:creationId xmlns:p14="http://schemas.microsoft.com/office/powerpoint/2010/main" val="9338672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a:xfrm>
            <a:off x="790575" y="350838"/>
            <a:ext cx="7772400" cy="990600"/>
          </a:xfrm>
        </p:spPr>
        <p:txBody>
          <a:bodyPr/>
          <a:lstStyle/>
          <a:p>
            <a:pPr eaLnBrk="1" hangingPunct="1"/>
            <a:r>
              <a:rPr lang="cs-CZ" altLang="cs-CZ" sz="3600" b="1" dirty="0" smtClean="0">
                <a:solidFill>
                  <a:srgbClr val="C00000"/>
                </a:solidFill>
              </a:rPr>
              <a:t>Účinky fiskální expanze - shrnutí</a:t>
            </a:r>
          </a:p>
        </p:txBody>
      </p:sp>
      <p:sp>
        <p:nvSpPr>
          <p:cNvPr id="280579" name="Rectangle 3">
            <a:extLst>
              <a:ext uri="{FF2B5EF4-FFF2-40B4-BE49-F238E27FC236}">
                <a16:creationId xmlns:a16="http://schemas.microsoft.com/office/drawing/2014/main" id="{BEFA5EE0-81AF-4630-9253-4BBB8CFBA101}"/>
              </a:ext>
            </a:extLst>
          </p:cNvPr>
          <p:cNvSpPr>
            <a:spLocks noGrp="1" noChangeArrowheads="1"/>
          </p:cNvSpPr>
          <p:nvPr>
            <p:ph type="body" idx="1"/>
          </p:nvPr>
        </p:nvSpPr>
        <p:spPr>
          <a:xfrm>
            <a:off x="790575" y="1341438"/>
            <a:ext cx="8194675" cy="5084762"/>
          </a:xfrm>
        </p:spPr>
        <p:txBody>
          <a:bodyPr>
            <a:normAutofit/>
          </a:bodyPr>
          <a:lstStyle/>
          <a:p>
            <a:pPr marL="0" indent="0" algn="just" eaLnBrk="1" hangingPunct="1">
              <a:buFont typeface="Arial" panose="020B0604020202020204" pitchFamily="34" charset="0"/>
              <a:buNone/>
              <a:defRPr/>
            </a:pPr>
            <a:r>
              <a:rPr lang="cs-CZ" altLang="cs-CZ" sz="2800" b="1" u="sng" dirty="0"/>
              <a:t>KRÁTKÉ OBDOBÍ:</a:t>
            </a:r>
          </a:p>
          <a:p>
            <a:pPr lvl="2" algn="just" eaLnBrk="1" hangingPunct="1">
              <a:defRPr/>
            </a:pPr>
            <a:r>
              <a:rPr lang="cs-CZ" altLang="cs-CZ" dirty="0"/>
              <a:t>Zvýšení úrovně produkce</a:t>
            </a:r>
          </a:p>
          <a:p>
            <a:pPr lvl="2" algn="just" eaLnBrk="1" hangingPunct="1">
              <a:defRPr/>
            </a:pPr>
            <a:r>
              <a:rPr lang="cs-CZ" altLang="cs-CZ" dirty="0"/>
              <a:t>Růst cenové hladiny</a:t>
            </a:r>
          </a:p>
          <a:p>
            <a:pPr lvl="2" algn="just" eaLnBrk="1" hangingPunct="1">
              <a:defRPr/>
            </a:pPr>
            <a:r>
              <a:rPr lang="cs-CZ" altLang="cs-CZ" dirty="0"/>
              <a:t>Pokles reálné mzdy (W/P)</a:t>
            </a:r>
          </a:p>
          <a:p>
            <a:pPr lvl="2" algn="just" eaLnBrk="1" hangingPunct="1">
              <a:defRPr/>
            </a:pPr>
            <a:r>
              <a:rPr lang="cs-CZ" altLang="cs-CZ" dirty="0"/>
              <a:t>Růst úrokové sazby</a:t>
            </a:r>
          </a:p>
          <a:p>
            <a:pPr marL="0" indent="0" algn="just" eaLnBrk="1" hangingPunct="1">
              <a:buFont typeface="Arial" panose="020B0604020202020204" pitchFamily="34" charset="0"/>
              <a:buNone/>
              <a:defRPr/>
            </a:pPr>
            <a:r>
              <a:rPr lang="cs-CZ" altLang="cs-CZ" sz="2800" b="1" u="sng" dirty="0" smtClean="0"/>
              <a:t>DLOUHÉ </a:t>
            </a:r>
            <a:r>
              <a:rPr lang="cs-CZ" altLang="cs-CZ" sz="2800" b="1" u="sng" dirty="0"/>
              <a:t>OBDOBÍ:</a:t>
            </a:r>
          </a:p>
          <a:p>
            <a:pPr lvl="2" algn="just" eaLnBrk="1" hangingPunct="1">
              <a:defRPr/>
            </a:pPr>
            <a:r>
              <a:rPr lang="cs-CZ" altLang="cs-CZ" dirty="0"/>
              <a:t>Výše produkce se nemění</a:t>
            </a:r>
          </a:p>
          <a:p>
            <a:pPr lvl="2" algn="just" eaLnBrk="1" hangingPunct="1">
              <a:defRPr/>
            </a:pPr>
            <a:r>
              <a:rPr lang="cs-CZ" altLang="cs-CZ" dirty="0"/>
              <a:t>Zaměstnanost se nemění</a:t>
            </a:r>
          </a:p>
          <a:p>
            <a:pPr lvl="2" algn="just" eaLnBrk="1" hangingPunct="1">
              <a:defRPr/>
            </a:pPr>
            <a:r>
              <a:rPr lang="cs-CZ" altLang="cs-CZ" dirty="0"/>
              <a:t>Cenová hladina se zvýšila</a:t>
            </a:r>
          </a:p>
          <a:p>
            <a:pPr lvl="2" algn="just" eaLnBrk="1" hangingPunct="1">
              <a:defRPr/>
            </a:pPr>
            <a:r>
              <a:rPr lang="cs-CZ" altLang="cs-CZ" dirty="0"/>
              <a:t>Úroková sazba se zvýšila</a:t>
            </a:r>
          </a:p>
          <a:p>
            <a:pPr lvl="2" algn="just" eaLnBrk="1" hangingPunct="1">
              <a:defRPr/>
            </a:pPr>
            <a:r>
              <a:rPr lang="cs-CZ" altLang="cs-CZ" dirty="0"/>
              <a:t>Dochází k úplnému vytěsňovacímu efektu</a:t>
            </a:r>
          </a:p>
          <a:p>
            <a:pPr lvl="2" eaLnBrk="1" hangingPunct="1">
              <a:defRPr/>
            </a:pPr>
            <a:endParaRPr lang="cs-CZ" altLang="cs-CZ" sz="1900" dirty="0"/>
          </a:p>
        </p:txBody>
      </p:sp>
    </p:spTree>
    <p:extLst>
      <p:ext uri="{BB962C8B-B14F-4D97-AF65-F5344CB8AC3E}">
        <p14:creationId xmlns:p14="http://schemas.microsoft.com/office/powerpoint/2010/main" val="27901993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0578"/>
                                        </p:tgtEl>
                                        <p:attrNameLst>
                                          <p:attrName>style.visibility</p:attrName>
                                        </p:attrNameLst>
                                      </p:cBhvr>
                                      <p:to>
                                        <p:strVal val="visible"/>
                                      </p:to>
                                    </p:set>
                                    <p:anim calcmode="lin" valueType="num">
                                      <p:cBhvr>
                                        <p:cTn id="7" dur="500" fill="hold"/>
                                        <p:tgtEl>
                                          <p:spTgt spid="280578"/>
                                        </p:tgtEl>
                                        <p:attrNameLst>
                                          <p:attrName>ppt_w</p:attrName>
                                        </p:attrNameLst>
                                      </p:cBhvr>
                                      <p:tavLst>
                                        <p:tav tm="0">
                                          <p:val>
                                            <p:fltVal val="0"/>
                                          </p:val>
                                        </p:tav>
                                        <p:tav tm="100000">
                                          <p:val>
                                            <p:strVal val="#ppt_w"/>
                                          </p:val>
                                        </p:tav>
                                      </p:tavLst>
                                    </p:anim>
                                    <p:anim calcmode="lin" valueType="num">
                                      <p:cBhvr>
                                        <p:cTn id="8" dur="500" fill="hold"/>
                                        <p:tgtEl>
                                          <p:spTgt spid="28057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80579">
                                            <p:txEl>
                                              <p:pRg st="0" end="0"/>
                                            </p:txEl>
                                          </p:spTgt>
                                        </p:tgtEl>
                                        <p:attrNameLst>
                                          <p:attrName>style.visibility</p:attrName>
                                        </p:attrNameLst>
                                      </p:cBhvr>
                                      <p:to>
                                        <p:strVal val="visible"/>
                                      </p:to>
                                    </p:set>
                                    <p:anim calcmode="lin" valueType="num">
                                      <p:cBhvr>
                                        <p:cTn id="12" dur="500" fill="hold"/>
                                        <p:tgtEl>
                                          <p:spTgt spid="280579">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80579">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80579">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80579">
                                            <p:txEl>
                                              <p:pRg st="0" end="0"/>
                                            </p:txEl>
                                          </p:spTgt>
                                        </p:tgtEl>
                                        <p:attrNameLst>
                                          <p:attrName>ppt_y</p:attrName>
                                        </p:attrNameLst>
                                      </p:cBhvr>
                                      <p:tavLst>
                                        <p:tav tm="0">
                                          <p:val>
                                            <p:strVal val="1+(6*min(max(#ppt_w*#ppt_h,.3),1)-7.4)/-.7*#ppt_h/2"/>
                                          </p:val>
                                        </p:tav>
                                        <p:tav tm="100000">
                                          <p:val>
                                            <p:strVal val="#ppt_y"/>
                                          </p:val>
                                        </p:tav>
                                      </p:tavLst>
                                    </p:anim>
                                  </p:childTnLst>
                                </p:cTn>
                              </p:par>
                              <p:par>
                                <p:cTn id="16" presetID="23" presetClass="entr" presetSubtype="36" fill="hold" grpId="0" nodeType="withEffect">
                                  <p:stCondLst>
                                    <p:cond delay="0"/>
                                  </p:stCondLst>
                                  <p:childTnLst>
                                    <p:set>
                                      <p:cBhvr>
                                        <p:cTn id="17" dur="1" fill="hold">
                                          <p:stCondLst>
                                            <p:cond delay="0"/>
                                          </p:stCondLst>
                                        </p:cTn>
                                        <p:tgtEl>
                                          <p:spTgt spid="280579">
                                            <p:txEl>
                                              <p:pRg st="1" end="1"/>
                                            </p:txEl>
                                          </p:spTgt>
                                        </p:tgtEl>
                                        <p:attrNameLst>
                                          <p:attrName>style.visibility</p:attrName>
                                        </p:attrNameLst>
                                      </p:cBhvr>
                                      <p:to>
                                        <p:strVal val="visible"/>
                                      </p:to>
                                    </p:set>
                                    <p:anim calcmode="lin" valueType="num">
                                      <p:cBhvr>
                                        <p:cTn id="18" dur="500" fill="hold"/>
                                        <p:tgtEl>
                                          <p:spTgt spid="280579">
                                            <p:txEl>
                                              <p:pRg st="1" end="1"/>
                                            </p:txEl>
                                          </p:spTgt>
                                        </p:tgtEl>
                                        <p:attrNameLst>
                                          <p:attrName>ppt_w</p:attrName>
                                        </p:attrNameLst>
                                      </p:cBhvr>
                                      <p:tavLst>
                                        <p:tav tm="0">
                                          <p:val>
                                            <p:strVal val="(6*min(max(#ppt_w*#ppt_h,.3),1)-7.4)/-.7*#ppt_w"/>
                                          </p:val>
                                        </p:tav>
                                        <p:tav tm="100000">
                                          <p:val>
                                            <p:strVal val="#ppt_w"/>
                                          </p:val>
                                        </p:tav>
                                      </p:tavLst>
                                    </p:anim>
                                    <p:anim calcmode="lin" valueType="num">
                                      <p:cBhvr>
                                        <p:cTn id="19" dur="500" fill="hold"/>
                                        <p:tgtEl>
                                          <p:spTgt spid="280579">
                                            <p:txEl>
                                              <p:pRg st="1" end="1"/>
                                            </p:txEl>
                                          </p:spTgt>
                                        </p:tgtEl>
                                        <p:attrNameLst>
                                          <p:attrName>ppt_h</p:attrName>
                                        </p:attrNameLst>
                                      </p:cBhvr>
                                      <p:tavLst>
                                        <p:tav tm="0">
                                          <p:val>
                                            <p:strVal val="(6*min(max(#ppt_w*#ppt_h,.3),1)-7.4)/-.7*#ppt_h"/>
                                          </p:val>
                                        </p:tav>
                                        <p:tav tm="100000">
                                          <p:val>
                                            <p:strVal val="#ppt_h"/>
                                          </p:val>
                                        </p:tav>
                                      </p:tavLst>
                                    </p:anim>
                                    <p:anim calcmode="lin" valueType="num">
                                      <p:cBhvr>
                                        <p:cTn id="20" dur="500" fill="hold"/>
                                        <p:tgtEl>
                                          <p:spTgt spid="280579">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280579">
                                            <p:txEl>
                                              <p:pRg st="1" end="1"/>
                                            </p:txEl>
                                          </p:spTgt>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grpId="0" nodeType="withEffect">
                                  <p:stCondLst>
                                    <p:cond delay="0"/>
                                  </p:stCondLst>
                                  <p:childTnLst>
                                    <p:set>
                                      <p:cBhvr>
                                        <p:cTn id="23" dur="1" fill="hold">
                                          <p:stCondLst>
                                            <p:cond delay="0"/>
                                          </p:stCondLst>
                                        </p:cTn>
                                        <p:tgtEl>
                                          <p:spTgt spid="280579">
                                            <p:txEl>
                                              <p:pRg st="2" end="2"/>
                                            </p:txEl>
                                          </p:spTgt>
                                        </p:tgtEl>
                                        <p:attrNameLst>
                                          <p:attrName>style.visibility</p:attrName>
                                        </p:attrNameLst>
                                      </p:cBhvr>
                                      <p:to>
                                        <p:strVal val="visible"/>
                                      </p:to>
                                    </p:set>
                                    <p:anim calcmode="lin" valueType="num">
                                      <p:cBhvr>
                                        <p:cTn id="24" dur="500" fill="hold"/>
                                        <p:tgtEl>
                                          <p:spTgt spid="280579">
                                            <p:txEl>
                                              <p:pRg st="2" end="2"/>
                                            </p:txEl>
                                          </p:spTgt>
                                        </p:tgtEl>
                                        <p:attrNameLst>
                                          <p:attrName>ppt_w</p:attrName>
                                        </p:attrNameLst>
                                      </p:cBhvr>
                                      <p:tavLst>
                                        <p:tav tm="0">
                                          <p:val>
                                            <p:strVal val="(6*min(max(#ppt_w*#ppt_h,.3),1)-7.4)/-.7*#ppt_w"/>
                                          </p:val>
                                        </p:tav>
                                        <p:tav tm="100000">
                                          <p:val>
                                            <p:strVal val="#ppt_w"/>
                                          </p:val>
                                        </p:tav>
                                      </p:tavLst>
                                    </p:anim>
                                    <p:anim calcmode="lin" valueType="num">
                                      <p:cBhvr>
                                        <p:cTn id="25" dur="500" fill="hold"/>
                                        <p:tgtEl>
                                          <p:spTgt spid="280579">
                                            <p:txEl>
                                              <p:pRg st="2" end="2"/>
                                            </p:txEl>
                                          </p:spTgt>
                                        </p:tgtEl>
                                        <p:attrNameLst>
                                          <p:attrName>ppt_h</p:attrName>
                                        </p:attrNameLst>
                                      </p:cBhvr>
                                      <p:tavLst>
                                        <p:tav tm="0">
                                          <p:val>
                                            <p:strVal val="(6*min(max(#ppt_w*#ppt_h,.3),1)-7.4)/-.7*#ppt_h"/>
                                          </p:val>
                                        </p:tav>
                                        <p:tav tm="100000">
                                          <p:val>
                                            <p:strVal val="#ppt_h"/>
                                          </p:val>
                                        </p:tav>
                                      </p:tavLst>
                                    </p:anim>
                                    <p:anim calcmode="lin" valueType="num">
                                      <p:cBhvr>
                                        <p:cTn id="26" dur="500" fill="hold"/>
                                        <p:tgtEl>
                                          <p:spTgt spid="280579">
                                            <p:txEl>
                                              <p:pRg st="2" end="2"/>
                                            </p:txEl>
                                          </p:spTgt>
                                        </p:tgtEl>
                                        <p:attrNameLst>
                                          <p:attrName>ppt_x</p:attrName>
                                        </p:attrNameLst>
                                      </p:cBhvr>
                                      <p:tavLst>
                                        <p:tav tm="0">
                                          <p:val>
                                            <p:fltVal val="0.5"/>
                                          </p:val>
                                        </p:tav>
                                        <p:tav tm="100000">
                                          <p:val>
                                            <p:strVal val="#ppt_x"/>
                                          </p:val>
                                        </p:tav>
                                      </p:tavLst>
                                    </p:anim>
                                    <p:anim calcmode="lin" valueType="num">
                                      <p:cBhvr>
                                        <p:cTn id="27" dur="500" fill="hold"/>
                                        <p:tgtEl>
                                          <p:spTgt spid="280579">
                                            <p:txEl>
                                              <p:pRg st="2" end="2"/>
                                            </p:txEl>
                                          </p:spTgt>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grpId="0" nodeType="withEffect">
                                  <p:stCondLst>
                                    <p:cond delay="0"/>
                                  </p:stCondLst>
                                  <p:childTnLst>
                                    <p:set>
                                      <p:cBhvr>
                                        <p:cTn id="29" dur="1" fill="hold">
                                          <p:stCondLst>
                                            <p:cond delay="0"/>
                                          </p:stCondLst>
                                        </p:cTn>
                                        <p:tgtEl>
                                          <p:spTgt spid="280579">
                                            <p:txEl>
                                              <p:pRg st="3" end="3"/>
                                            </p:txEl>
                                          </p:spTgt>
                                        </p:tgtEl>
                                        <p:attrNameLst>
                                          <p:attrName>style.visibility</p:attrName>
                                        </p:attrNameLst>
                                      </p:cBhvr>
                                      <p:to>
                                        <p:strVal val="visible"/>
                                      </p:to>
                                    </p:set>
                                    <p:anim calcmode="lin" valueType="num">
                                      <p:cBhvr>
                                        <p:cTn id="30" dur="500" fill="hold"/>
                                        <p:tgtEl>
                                          <p:spTgt spid="280579">
                                            <p:txEl>
                                              <p:pRg st="3" end="3"/>
                                            </p:txEl>
                                          </p:spTgt>
                                        </p:tgtEl>
                                        <p:attrNameLst>
                                          <p:attrName>ppt_w</p:attrName>
                                        </p:attrNameLst>
                                      </p:cBhvr>
                                      <p:tavLst>
                                        <p:tav tm="0">
                                          <p:val>
                                            <p:strVal val="(6*min(max(#ppt_w*#ppt_h,.3),1)-7.4)/-.7*#ppt_w"/>
                                          </p:val>
                                        </p:tav>
                                        <p:tav tm="100000">
                                          <p:val>
                                            <p:strVal val="#ppt_w"/>
                                          </p:val>
                                        </p:tav>
                                      </p:tavLst>
                                    </p:anim>
                                    <p:anim calcmode="lin" valueType="num">
                                      <p:cBhvr>
                                        <p:cTn id="31" dur="500" fill="hold"/>
                                        <p:tgtEl>
                                          <p:spTgt spid="280579">
                                            <p:txEl>
                                              <p:pRg st="3" end="3"/>
                                            </p:txEl>
                                          </p:spTgt>
                                        </p:tgtEl>
                                        <p:attrNameLst>
                                          <p:attrName>ppt_h</p:attrName>
                                        </p:attrNameLst>
                                      </p:cBhvr>
                                      <p:tavLst>
                                        <p:tav tm="0">
                                          <p:val>
                                            <p:strVal val="(6*min(max(#ppt_w*#ppt_h,.3),1)-7.4)/-.7*#ppt_h"/>
                                          </p:val>
                                        </p:tav>
                                        <p:tav tm="100000">
                                          <p:val>
                                            <p:strVal val="#ppt_h"/>
                                          </p:val>
                                        </p:tav>
                                      </p:tavLst>
                                    </p:anim>
                                    <p:anim calcmode="lin" valueType="num">
                                      <p:cBhvr>
                                        <p:cTn id="32" dur="500" fill="hold"/>
                                        <p:tgtEl>
                                          <p:spTgt spid="280579">
                                            <p:txEl>
                                              <p:pRg st="3" end="3"/>
                                            </p:txEl>
                                          </p:spTgt>
                                        </p:tgtEl>
                                        <p:attrNameLst>
                                          <p:attrName>ppt_x</p:attrName>
                                        </p:attrNameLst>
                                      </p:cBhvr>
                                      <p:tavLst>
                                        <p:tav tm="0">
                                          <p:val>
                                            <p:fltVal val="0.5"/>
                                          </p:val>
                                        </p:tav>
                                        <p:tav tm="100000">
                                          <p:val>
                                            <p:strVal val="#ppt_x"/>
                                          </p:val>
                                        </p:tav>
                                      </p:tavLst>
                                    </p:anim>
                                    <p:anim calcmode="lin" valueType="num">
                                      <p:cBhvr>
                                        <p:cTn id="33" dur="500" fill="hold"/>
                                        <p:tgtEl>
                                          <p:spTgt spid="280579">
                                            <p:txEl>
                                              <p:pRg st="3" end="3"/>
                                            </p:txEl>
                                          </p:spTgt>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grpId="0" nodeType="withEffect">
                                  <p:stCondLst>
                                    <p:cond delay="0"/>
                                  </p:stCondLst>
                                  <p:childTnLst>
                                    <p:set>
                                      <p:cBhvr>
                                        <p:cTn id="35" dur="1" fill="hold">
                                          <p:stCondLst>
                                            <p:cond delay="0"/>
                                          </p:stCondLst>
                                        </p:cTn>
                                        <p:tgtEl>
                                          <p:spTgt spid="280579">
                                            <p:txEl>
                                              <p:pRg st="4" end="4"/>
                                            </p:txEl>
                                          </p:spTgt>
                                        </p:tgtEl>
                                        <p:attrNameLst>
                                          <p:attrName>style.visibility</p:attrName>
                                        </p:attrNameLst>
                                      </p:cBhvr>
                                      <p:to>
                                        <p:strVal val="visible"/>
                                      </p:to>
                                    </p:set>
                                    <p:anim calcmode="lin" valueType="num">
                                      <p:cBhvr>
                                        <p:cTn id="36" dur="500" fill="hold"/>
                                        <p:tgtEl>
                                          <p:spTgt spid="280579">
                                            <p:txEl>
                                              <p:pRg st="4" end="4"/>
                                            </p:txEl>
                                          </p:spTgt>
                                        </p:tgtEl>
                                        <p:attrNameLst>
                                          <p:attrName>ppt_w</p:attrName>
                                        </p:attrNameLst>
                                      </p:cBhvr>
                                      <p:tavLst>
                                        <p:tav tm="0">
                                          <p:val>
                                            <p:strVal val="(6*min(max(#ppt_w*#ppt_h,.3),1)-7.4)/-.7*#ppt_w"/>
                                          </p:val>
                                        </p:tav>
                                        <p:tav tm="100000">
                                          <p:val>
                                            <p:strVal val="#ppt_w"/>
                                          </p:val>
                                        </p:tav>
                                      </p:tavLst>
                                    </p:anim>
                                    <p:anim calcmode="lin" valueType="num">
                                      <p:cBhvr>
                                        <p:cTn id="37" dur="500" fill="hold"/>
                                        <p:tgtEl>
                                          <p:spTgt spid="280579">
                                            <p:txEl>
                                              <p:pRg st="4" end="4"/>
                                            </p:txEl>
                                          </p:spTgt>
                                        </p:tgtEl>
                                        <p:attrNameLst>
                                          <p:attrName>ppt_h</p:attrName>
                                        </p:attrNameLst>
                                      </p:cBhvr>
                                      <p:tavLst>
                                        <p:tav tm="0">
                                          <p:val>
                                            <p:strVal val="(6*min(max(#ppt_w*#ppt_h,.3),1)-7.4)/-.7*#ppt_h"/>
                                          </p:val>
                                        </p:tav>
                                        <p:tav tm="100000">
                                          <p:val>
                                            <p:strVal val="#ppt_h"/>
                                          </p:val>
                                        </p:tav>
                                      </p:tavLst>
                                    </p:anim>
                                    <p:anim calcmode="lin" valueType="num">
                                      <p:cBhvr>
                                        <p:cTn id="38" dur="500" fill="hold"/>
                                        <p:tgtEl>
                                          <p:spTgt spid="280579">
                                            <p:txEl>
                                              <p:pRg st="4" end="4"/>
                                            </p:txEl>
                                          </p:spTgt>
                                        </p:tgtEl>
                                        <p:attrNameLst>
                                          <p:attrName>ppt_x</p:attrName>
                                        </p:attrNameLst>
                                      </p:cBhvr>
                                      <p:tavLst>
                                        <p:tav tm="0">
                                          <p:val>
                                            <p:fltVal val="0.5"/>
                                          </p:val>
                                        </p:tav>
                                        <p:tav tm="100000">
                                          <p:val>
                                            <p:strVal val="#ppt_x"/>
                                          </p:val>
                                        </p:tav>
                                      </p:tavLst>
                                    </p:anim>
                                    <p:anim calcmode="lin" valueType="num">
                                      <p:cBhvr>
                                        <p:cTn id="39" dur="500" fill="hold"/>
                                        <p:tgtEl>
                                          <p:spTgt spid="280579">
                                            <p:txEl>
                                              <p:pRg st="4" end="4"/>
                                            </p:txEl>
                                          </p:spTgt>
                                        </p:tgtEl>
                                        <p:attrNameLst>
                                          <p:attrName>ppt_y</p:attrName>
                                        </p:attrNameLst>
                                      </p:cBhvr>
                                      <p:tavLst>
                                        <p:tav tm="0">
                                          <p:val>
                                            <p:strVal val="1+(6*min(max(#ppt_w*#ppt_h,.3),1)-7.4)/-.7*#ppt_h/2"/>
                                          </p:val>
                                        </p:tav>
                                        <p:tav tm="100000">
                                          <p:val>
                                            <p:strVal val="#ppt_y"/>
                                          </p:val>
                                        </p:tav>
                                      </p:tavLst>
                                    </p:anim>
                                  </p:childTnLst>
                                </p:cTn>
                              </p:par>
                            </p:childTnLst>
                          </p:cTn>
                        </p:par>
                        <p:par>
                          <p:cTn id="40" fill="hold" nodeType="afterGroup">
                            <p:stCondLst>
                              <p:cond delay="1000"/>
                            </p:stCondLst>
                            <p:childTnLst>
                              <p:par>
                                <p:cTn id="41" presetID="23" presetClass="entr" presetSubtype="36" fill="hold" grpId="0" nodeType="afterEffect">
                                  <p:stCondLst>
                                    <p:cond delay="0"/>
                                  </p:stCondLst>
                                  <p:childTnLst>
                                    <p:set>
                                      <p:cBhvr>
                                        <p:cTn id="42" dur="1" fill="hold">
                                          <p:stCondLst>
                                            <p:cond delay="0"/>
                                          </p:stCondLst>
                                        </p:cTn>
                                        <p:tgtEl>
                                          <p:spTgt spid="280579">
                                            <p:txEl>
                                              <p:pRg st="5" end="5"/>
                                            </p:txEl>
                                          </p:spTgt>
                                        </p:tgtEl>
                                        <p:attrNameLst>
                                          <p:attrName>style.visibility</p:attrName>
                                        </p:attrNameLst>
                                      </p:cBhvr>
                                      <p:to>
                                        <p:strVal val="visible"/>
                                      </p:to>
                                    </p:set>
                                    <p:anim calcmode="lin" valueType="num">
                                      <p:cBhvr>
                                        <p:cTn id="43" dur="500" fill="hold"/>
                                        <p:tgtEl>
                                          <p:spTgt spid="280579">
                                            <p:txEl>
                                              <p:pRg st="5" end="5"/>
                                            </p:txEl>
                                          </p:spTgt>
                                        </p:tgtEl>
                                        <p:attrNameLst>
                                          <p:attrName>ppt_w</p:attrName>
                                        </p:attrNameLst>
                                      </p:cBhvr>
                                      <p:tavLst>
                                        <p:tav tm="0">
                                          <p:val>
                                            <p:strVal val="(6*min(max(#ppt_w*#ppt_h,.3),1)-7.4)/-.7*#ppt_w"/>
                                          </p:val>
                                        </p:tav>
                                        <p:tav tm="100000">
                                          <p:val>
                                            <p:strVal val="#ppt_w"/>
                                          </p:val>
                                        </p:tav>
                                      </p:tavLst>
                                    </p:anim>
                                    <p:anim calcmode="lin" valueType="num">
                                      <p:cBhvr>
                                        <p:cTn id="44" dur="500" fill="hold"/>
                                        <p:tgtEl>
                                          <p:spTgt spid="280579">
                                            <p:txEl>
                                              <p:pRg st="5" end="5"/>
                                            </p:txEl>
                                          </p:spTgt>
                                        </p:tgtEl>
                                        <p:attrNameLst>
                                          <p:attrName>ppt_h</p:attrName>
                                        </p:attrNameLst>
                                      </p:cBhvr>
                                      <p:tavLst>
                                        <p:tav tm="0">
                                          <p:val>
                                            <p:strVal val="(6*min(max(#ppt_w*#ppt_h,.3),1)-7.4)/-.7*#ppt_h"/>
                                          </p:val>
                                        </p:tav>
                                        <p:tav tm="100000">
                                          <p:val>
                                            <p:strVal val="#ppt_h"/>
                                          </p:val>
                                        </p:tav>
                                      </p:tavLst>
                                    </p:anim>
                                    <p:anim calcmode="lin" valueType="num">
                                      <p:cBhvr>
                                        <p:cTn id="45" dur="500" fill="hold"/>
                                        <p:tgtEl>
                                          <p:spTgt spid="280579">
                                            <p:txEl>
                                              <p:pRg st="5" end="5"/>
                                            </p:txEl>
                                          </p:spTgt>
                                        </p:tgtEl>
                                        <p:attrNameLst>
                                          <p:attrName>ppt_x</p:attrName>
                                        </p:attrNameLst>
                                      </p:cBhvr>
                                      <p:tavLst>
                                        <p:tav tm="0">
                                          <p:val>
                                            <p:fltVal val="0.5"/>
                                          </p:val>
                                        </p:tav>
                                        <p:tav tm="100000">
                                          <p:val>
                                            <p:strVal val="#ppt_x"/>
                                          </p:val>
                                        </p:tav>
                                      </p:tavLst>
                                    </p:anim>
                                    <p:anim calcmode="lin" valueType="num">
                                      <p:cBhvr>
                                        <p:cTn id="46" dur="500" fill="hold"/>
                                        <p:tgtEl>
                                          <p:spTgt spid="280579">
                                            <p:txEl>
                                              <p:pRg st="5" end="5"/>
                                            </p:txEl>
                                          </p:spTgt>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grpId="0" nodeType="withEffect">
                                  <p:stCondLst>
                                    <p:cond delay="0"/>
                                  </p:stCondLst>
                                  <p:childTnLst>
                                    <p:set>
                                      <p:cBhvr>
                                        <p:cTn id="48" dur="1" fill="hold">
                                          <p:stCondLst>
                                            <p:cond delay="0"/>
                                          </p:stCondLst>
                                        </p:cTn>
                                        <p:tgtEl>
                                          <p:spTgt spid="280579">
                                            <p:txEl>
                                              <p:pRg st="6" end="6"/>
                                            </p:txEl>
                                          </p:spTgt>
                                        </p:tgtEl>
                                        <p:attrNameLst>
                                          <p:attrName>style.visibility</p:attrName>
                                        </p:attrNameLst>
                                      </p:cBhvr>
                                      <p:to>
                                        <p:strVal val="visible"/>
                                      </p:to>
                                    </p:set>
                                    <p:anim calcmode="lin" valueType="num">
                                      <p:cBhvr>
                                        <p:cTn id="49" dur="500" fill="hold"/>
                                        <p:tgtEl>
                                          <p:spTgt spid="280579">
                                            <p:txEl>
                                              <p:pRg st="6" end="6"/>
                                            </p:txEl>
                                          </p:spTgt>
                                        </p:tgtEl>
                                        <p:attrNameLst>
                                          <p:attrName>ppt_w</p:attrName>
                                        </p:attrNameLst>
                                      </p:cBhvr>
                                      <p:tavLst>
                                        <p:tav tm="0">
                                          <p:val>
                                            <p:strVal val="(6*min(max(#ppt_w*#ppt_h,.3),1)-7.4)/-.7*#ppt_w"/>
                                          </p:val>
                                        </p:tav>
                                        <p:tav tm="100000">
                                          <p:val>
                                            <p:strVal val="#ppt_w"/>
                                          </p:val>
                                        </p:tav>
                                      </p:tavLst>
                                    </p:anim>
                                    <p:anim calcmode="lin" valueType="num">
                                      <p:cBhvr>
                                        <p:cTn id="50" dur="500" fill="hold"/>
                                        <p:tgtEl>
                                          <p:spTgt spid="280579">
                                            <p:txEl>
                                              <p:pRg st="6" end="6"/>
                                            </p:txEl>
                                          </p:spTgt>
                                        </p:tgtEl>
                                        <p:attrNameLst>
                                          <p:attrName>ppt_h</p:attrName>
                                        </p:attrNameLst>
                                      </p:cBhvr>
                                      <p:tavLst>
                                        <p:tav tm="0">
                                          <p:val>
                                            <p:strVal val="(6*min(max(#ppt_w*#ppt_h,.3),1)-7.4)/-.7*#ppt_h"/>
                                          </p:val>
                                        </p:tav>
                                        <p:tav tm="100000">
                                          <p:val>
                                            <p:strVal val="#ppt_h"/>
                                          </p:val>
                                        </p:tav>
                                      </p:tavLst>
                                    </p:anim>
                                    <p:anim calcmode="lin" valueType="num">
                                      <p:cBhvr>
                                        <p:cTn id="51" dur="500" fill="hold"/>
                                        <p:tgtEl>
                                          <p:spTgt spid="280579">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280579">
                                            <p:txEl>
                                              <p:pRg st="6" end="6"/>
                                            </p:txEl>
                                          </p:spTgt>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grpId="0" nodeType="withEffect">
                                  <p:stCondLst>
                                    <p:cond delay="0"/>
                                  </p:stCondLst>
                                  <p:childTnLst>
                                    <p:set>
                                      <p:cBhvr>
                                        <p:cTn id="54" dur="1" fill="hold">
                                          <p:stCondLst>
                                            <p:cond delay="0"/>
                                          </p:stCondLst>
                                        </p:cTn>
                                        <p:tgtEl>
                                          <p:spTgt spid="280579">
                                            <p:txEl>
                                              <p:pRg st="7" end="7"/>
                                            </p:txEl>
                                          </p:spTgt>
                                        </p:tgtEl>
                                        <p:attrNameLst>
                                          <p:attrName>style.visibility</p:attrName>
                                        </p:attrNameLst>
                                      </p:cBhvr>
                                      <p:to>
                                        <p:strVal val="visible"/>
                                      </p:to>
                                    </p:set>
                                    <p:anim calcmode="lin" valueType="num">
                                      <p:cBhvr>
                                        <p:cTn id="55" dur="500" fill="hold"/>
                                        <p:tgtEl>
                                          <p:spTgt spid="280579">
                                            <p:txEl>
                                              <p:pRg st="7" end="7"/>
                                            </p:txEl>
                                          </p:spTgt>
                                        </p:tgtEl>
                                        <p:attrNameLst>
                                          <p:attrName>ppt_w</p:attrName>
                                        </p:attrNameLst>
                                      </p:cBhvr>
                                      <p:tavLst>
                                        <p:tav tm="0">
                                          <p:val>
                                            <p:strVal val="(6*min(max(#ppt_w*#ppt_h,.3),1)-7.4)/-.7*#ppt_w"/>
                                          </p:val>
                                        </p:tav>
                                        <p:tav tm="100000">
                                          <p:val>
                                            <p:strVal val="#ppt_w"/>
                                          </p:val>
                                        </p:tav>
                                      </p:tavLst>
                                    </p:anim>
                                    <p:anim calcmode="lin" valueType="num">
                                      <p:cBhvr>
                                        <p:cTn id="56" dur="500" fill="hold"/>
                                        <p:tgtEl>
                                          <p:spTgt spid="280579">
                                            <p:txEl>
                                              <p:pRg st="7" end="7"/>
                                            </p:txEl>
                                          </p:spTgt>
                                        </p:tgtEl>
                                        <p:attrNameLst>
                                          <p:attrName>ppt_h</p:attrName>
                                        </p:attrNameLst>
                                      </p:cBhvr>
                                      <p:tavLst>
                                        <p:tav tm="0">
                                          <p:val>
                                            <p:strVal val="(6*min(max(#ppt_w*#ppt_h,.3),1)-7.4)/-.7*#ppt_h"/>
                                          </p:val>
                                        </p:tav>
                                        <p:tav tm="100000">
                                          <p:val>
                                            <p:strVal val="#ppt_h"/>
                                          </p:val>
                                        </p:tav>
                                      </p:tavLst>
                                    </p:anim>
                                    <p:anim calcmode="lin" valueType="num">
                                      <p:cBhvr>
                                        <p:cTn id="57" dur="500" fill="hold"/>
                                        <p:tgtEl>
                                          <p:spTgt spid="280579">
                                            <p:txEl>
                                              <p:pRg st="7" end="7"/>
                                            </p:txEl>
                                          </p:spTgt>
                                        </p:tgtEl>
                                        <p:attrNameLst>
                                          <p:attrName>ppt_x</p:attrName>
                                        </p:attrNameLst>
                                      </p:cBhvr>
                                      <p:tavLst>
                                        <p:tav tm="0">
                                          <p:val>
                                            <p:fltVal val="0.5"/>
                                          </p:val>
                                        </p:tav>
                                        <p:tav tm="100000">
                                          <p:val>
                                            <p:strVal val="#ppt_x"/>
                                          </p:val>
                                        </p:tav>
                                      </p:tavLst>
                                    </p:anim>
                                    <p:anim calcmode="lin" valueType="num">
                                      <p:cBhvr>
                                        <p:cTn id="58" dur="500" fill="hold"/>
                                        <p:tgtEl>
                                          <p:spTgt spid="280579">
                                            <p:txEl>
                                              <p:pRg st="7" end="7"/>
                                            </p:txEl>
                                          </p:spTgt>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280579">
                                            <p:txEl>
                                              <p:pRg st="8" end="8"/>
                                            </p:txEl>
                                          </p:spTgt>
                                        </p:tgtEl>
                                        <p:attrNameLst>
                                          <p:attrName>style.visibility</p:attrName>
                                        </p:attrNameLst>
                                      </p:cBhvr>
                                      <p:to>
                                        <p:strVal val="visible"/>
                                      </p:to>
                                    </p:set>
                                    <p:anim calcmode="lin" valueType="num">
                                      <p:cBhvr>
                                        <p:cTn id="61" dur="500" fill="hold"/>
                                        <p:tgtEl>
                                          <p:spTgt spid="280579">
                                            <p:txEl>
                                              <p:pRg st="8" end="8"/>
                                            </p:txEl>
                                          </p:spTgt>
                                        </p:tgtEl>
                                        <p:attrNameLst>
                                          <p:attrName>ppt_w</p:attrName>
                                        </p:attrNameLst>
                                      </p:cBhvr>
                                      <p:tavLst>
                                        <p:tav tm="0">
                                          <p:val>
                                            <p:strVal val="(6*min(max(#ppt_w*#ppt_h,.3),1)-7.4)/-.7*#ppt_w"/>
                                          </p:val>
                                        </p:tav>
                                        <p:tav tm="100000">
                                          <p:val>
                                            <p:strVal val="#ppt_w"/>
                                          </p:val>
                                        </p:tav>
                                      </p:tavLst>
                                    </p:anim>
                                    <p:anim calcmode="lin" valueType="num">
                                      <p:cBhvr>
                                        <p:cTn id="62" dur="500" fill="hold"/>
                                        <p:tgtEl>
                                          <p:spTgt spid="280579">
                                            <p:txEl>
                                              <p:pRg st="8" end="8"/>
                                            </p:txEl>
                                          </p:spTgt>
                                        </p:tgtEl>
                                        <p:attrNameLst>
                                          <p:attrName>ppt_h</p:attrName>
                                        </p:attrNameLst>
                                      </p:cBhvr>
                                      <p:tavLst>
                                        <p:tav tm="0">
                                          <p:val>
                                            <p:strVal val="(6*min(max(#ppt_w*#ppt_h,.3),1)-7.4)/-.7*#ppt_h"/>
                                          </p:val>
                                        </p:tav>
                                        <p:tav tm="100000">
                                          <p:val>
                                            <p:strVal val="#ppt_h"/>
                                          </p:val>
                                        </p:tav>
                                      </p:tavLst>
                                    </p:anim>
                                    <p:anim calcmode="lin" valueType="num">
                                      <p:cBhvr>
                                        <p:cTn id="63" dur="500" fill="hold"/>
                                        <p:tgtEl>
                                          <p:spTgt spid="280579">
                                            <p:txEl>
                                              <p:pRg st="8" end="8"/>
                                            </p:txEl>
                                          </p:spTgt>
                                        </p:tgtEl>
                                        <p:attrNameLst>
                                          <p:attrName>ppt_x</p:attrName>
                                        </p:attrNameLst>
                                      </p:cBhvr>
                                      <p:tavLst>
                                        <p:tav tm="0">
                                          <p:val>
                                            <p:fltVal val="0.5"/>
                                          </p:val>
                                        </p:tav>
                                        <p:tav tm="100000">
                                          <p:val>
                                            <p:strVal val="#ppt_x"/>
                                          </p:val>
                                        </p:tav>
                                      </p:tavLst>
                                    </p:anim>
                                    <p:anim calcmode="lin" valueType="num">
                                      <p:cBhvr>
                                        <p:cTn id="64" dur="500" fill="hold"/>
                                        <p:tgtEl>
                                          <p:spTgt spid="280579">
                                            <p:txEl>
                                              <p:pRg st="8" end="8"/>
                                            </p:txEl>
                                          </p:spTgt>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grpId="0" nodeType="withEffect">
                                  <p:stCondLst>
                                    <p:cond delay="0"/>
                                  </p:stCondLst>
                                  <p:childTnLst>
                                    <p:set>
                                      <p:cBhvr>
                                        <p:cTn id="66" dur="1" fill="hold">
                                          <p:stCondLst>
                                            <p:cond delay="0"/>
                                          </p:stCondLst>
                                        </p:cTn>
                                        <p:tgtEl>
                                          <p:spTgt spid="280579">
                                            <p:txEl>
                                              <p:pRg st="9" end="9"/>
                                            </p:txEl>
                                          </p:spTgt>
                                        </p:tgtEl>
                                        <p:attrNameLst>
                                          <p:attrName>style.visibility</p:attrName>
                                        </p:attrNameLst>
                                      </p:cBhvr>
                                      <p:to>
                                        <p:strVal val="visible"/>
                                      </p:to>
                                    </p:set>
                                    <p:anim calcmode="lin" valueType="num">
                                      <p:cBhvr>
                                        <p:cTn id="67" dur="500" fill="hold"/>
                                        <p:tgtEl>
                                          <p:spTgt spid="280579">
                                            <p:txEl>
                                              <p:pRg st="9" end="9"/>
                                            </p:txEl>
                                          </p:spTgt>
                                        </p:tgtEl>
                                        <p:attrNameLst>
                                          <p:attrName>ppt_w</p:attrName>
                                        </p:attrNameLst>
                                      </p:cBhvr>
                                      <p:tavLst>
                                        <p:tav tm="0">
                                          <p:val>
                                            <p:strVal val="(6*min(max(#ppt_w*#ppt_h,.3),1)-7.4)/-.7*#ppt_w"/>
                                          </p:val>
                                        </p:tav>
                                        <p:tav tm="100000">
                                          <p:val>
                                            <p:strVal val="#ppt_w"/>
                                          </p:val>
                                        </p:tav>
                                      </p:tavLst>
                                    </p:anim>
                                    <p:anim calcmode="lin" valueType="num">
                                      <p:cBhvr>
                                        <p:cTn id="68" dur="500" fill="hold"/>
                                        <p:tgtEl>
                                          <p:spTgt spid="280579">
                                            <p:txEl>
                                              <p:pRg st="9" end="9"/>
                                            </p:txEl>
                                          </p:spTgt>
                                        </p:tgtEl>
                                        <p:attrNameLst>
                                          <p:attrName>ppt_h</p:attrName>
                                        </p:attrNameLst>
                                      </p:cBhvr>
                                      <p:tavLst>
                                        <p:tav tm="0">
                                          <p:val>
                                            <p:strVal val="(6*min(max(#ppt_w*#ppt_h,.3),1)-7.4)/-.7*#ppt_h"/>
                                          </p:val>
                                        </p:tav>
                                        <p:tav tm="100000">
                                          <p:val>
                                            <p:strVal val="#ppt_h"/>
                                          </p:val>
                                        </p:tav>
                                      </p:tavLst>
                                    </p:anim>
                                    <p:anim calcmode="lin" valueType="num">
                                      <p:cBhvr>
                                        <p:cTn id="69" dur="500" fill="hold"/>
                                        <p:tgtEl>
                                          <p:spTgt spid="280579">
                                            <p:txEl>
                                              <p:pRg st="9" end="9"/>
                                            </p:txEl>
                                          </p:spTgt>
                                        </p:tgtEl>
                                        <p:attrNameLst>
                                          <p:attrName>ppt_x</p:attrName>
                                        </p:attrNameLst>
                                      </p:cBhvr>
                                      <p:tavLst>
                                        <p:tav tm="0">
                                          <p:val>
                                            <p:fltVal val="0.5"/>
                                          </p:val>
                                        </p:tav>
                                        <p:tav tm="100000">
                                          <p:val>
                                            <p:strVal val="#ppt_x"/>
                                          </p:val>
                                        </p:tav>
                                      </p:tavLst>
                                    </p:anim>
                                    <p:anim calcmode="lin" valueType="num">
                                      <p:cBhvr>
                                        <p:cTn id="70" dur="500" fill="hold"/>
                                        <p:tgtEl>
                                          <p:spTgt spid="280579">
                                            <p:txEl>
                                              <p:pRg st="9" end="9"/>
                                            </p:txEl>
                                          </p:spTgt>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280579">
                                            <p:txEl>
                                              <p:pRg st="10" end="10"/>
                                            </p:txEl>
                                          </p:spTgt>
                                        </p:tgtEl>
                                        <p:attrNameLst>
                                          <p:attrName>style.visibility</p:attrName>
                                        </p:attrNameLst>
                                      </p:cBhvr>
                                      <p:to>
                                        <p:strVal val="visible"/>
                                      </p:to>
                                    </p:set>
                                    <p:anim calcmode="lin" valueType="num">
                                      <p:cBhvr>
                                        <p:cTn id="73" dur="500" fill="hold"/>
                                        <p:tgtEl>
                                          <p:spTgt spid="280579">
                                            <p:txEl>
                                              <p:pRg st="10" end="10"/>
                                            </p:txEl>
                                          </p:spTgt>
                                        </p:tgtEl>
                                        <p:attrNameLst>
                                          <p:attrName>ppt_w</p:attrName>
                                        </p:attrNameLst>
                                      </p:cBhvr>
                                      <p:tavLst>
                                        <p:tav tm="0">
                                          <p:val>
                                            <p:strVal val="(6*min(max(#ppt_w*#ppt_h,.3),1)-7.4)/-.7*#ppt_w"/>
                                          </p:val>
                                        </p:tav>
                                        <p:tav tm="100000">
                                          <p:val>
                                            <p:strVal val="#ppt_w"/>
                                          </p:val>
                                        </p:tav>
                                      </p:tavLst>
                                    </p:anim>
                                    <p:anim calcmode="lin" valueType="num">
                                      <p:cBhvr>
                                        <p:cTn id="74" dur="500" fill="hold"/>
                                        <p:tgtEl>
                                          <p:spTgt spid="280579">
                                            <p:txEl>
                                              <p:pRg st="10" end="10"/>
                                            </p:txEl>
                                          </p:spTgt>
                                        </p:tgtEl>
                                        <p:attrNameLst>
                                          <p:attrName>ppt_h</p:attrName>
                                        </p:attrNameLst>
                                      </p:cBhvr>
                                      <p:tavLst>
                                        <p:tav tm="0">
                                          <p:val>
                                            <p:strVal val="(6*min(max(#ppt_w*#ppt_h,.3),1)-7.4)/-.7*#ppt_h"/>
                                          </p:val>
                                        </p:tav>
                                        <p:tav tm="100000">
                                          <p:val>
                                            <p:strVal val="#ppt_h"/>
                                          </p:val>
                                        </p:tav>
                                      </p:tavLst>
                                    </p:anim>
                                    <p:anim calcmode="lin" valueType="num">
                                      <p:cBhvr>
                                        <p:cTn id="75" dur="500" fill="hold"/>
                                        <p:tgtEl>
                                          <p:spTgt spid="280579">
                                            <p:txEl>
                                              <p:pRg st="10" end="10"/>
                                            </p:txEl>
                                          </p:spTgt>
                                        </p:tgtEl>
                                        <p:attrNameLst>
                                          <p:attrName>ppt_x</p:attrName>
                                        </p:attrNameLst>
                                      </p:cBhvr>
                                      <p:tavLst>
                                        <p:tav tm="0">
                                          <p:val>
                                            <p:fltVal val="0.5"/>
                                          </p:val>
                                        </p:tav>
                                        <p:tav tm="100000">
                                          <p:val>
                                            <p:strVal val="#ppt_x"/>
                                          </p:val>
                                        </p:tav>
                                      </p:tavLst>
                                    </p:anim>
                                    <p:anim calcmode="lin" valueType="num">
                                      <p:cBhvr>
                                        <p:cTn id="76" dur="500" fill="hold"/>
                                        <p:tgtEl>
                                          <p:spTgt spid="280579">
                                            <p:txEl>
                                              <p:pRg st="10" end="1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78" grpId="0" autoUpdateAnimBg="0"/>
      <p:bldP spid="280579" grpId="0" build="p" bldLvl="2" autoUpdateAnimBg="0" advAuto="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721894"/>
            <a:ext cx="7772400" cy="618039"/>
          </a:xfrm>
        </p:spPr>
        <p:txBody>
          <a:bodyPr>
            <a:normAutofit fontScale="90000"/>
          </a:bodyPr>
          <a:lstStyle/>
          <a:p>
            <a:pPr eaLnBrk="1" hangingPunct="1"/>
            <a:r>
              <a:rPr lang="cs-CZ" sz="3600" b="1" dirty="0">
                <a:solidFill>
                  <a:srgbClr val="C00000"/>
                </a:solidFill>
              </a:rPr>
              <a:t>Krátkodobé účinky MP v modelu AS-AD (expanze)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↑zásoby nominálních peněz z M0 na M1 , čímž se posune křivka agregátní poptávky nahoru doprava (z AD0 na AD1 ), a to při všech cenových úrovních. Převis agregátní poptávky AD1 nad agregátní nabídkou SRAS0 vyvolá neplánované čerpání zásob, tlak na růst objemu produkce, tlak na růst cenové hladiny a její faktické zvýšení. Bod E1 je bodem krátkodobé rovnováhy, kdy je v ekonomice vyroben vyšší objem produkce v rozsahu Y1 při nové – zvýšené - cenové hladině P1 a současně snížené reálné mzdě a nižší úrokové sazbě. </a:t>
            </a:r>
            <a:endParaRPr lang="cs-CZ" altLang="cs-CZ" sz="2100" dirty="0" smtClean="0"/>
          </a:p>
        </p:txBody>
      </p:sp>
    </p:spTree>
    <p:extLst>
      <p:ext uri="{BB962C8B-B14F-4D97-AF65-F5344CB8AC3E}">
        <p14:creationId xmlns:p14="http://schemas.microsoft.com/office/powerpoint/2010/main" val="351880322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673100" y="557213"/>
            <a:ext cx="8229600" cy="1143000"/>
          </a:xfrm>
        </p:spPr>
        <p:txBody>
          <a:bodyPr>
            <a:normAutofit fontScale="90000"/>
          </a:bodyPr>
          <a:lstStyle/>
          <a:p>
            <a:pPr eaLnBrk="1" hangingPunct="1"/>
            <a:r>
              <a:rPr lang="cs-CZ" altLang="cs-CZ" sz="3600" b="1" dirty="0" smtClean="0">
                <a:solidFill>
                  <a:srgbClr val="C00000"/>
                </a:solidFill>
              </a:rPr>
              <a:t>Krátkodobé účinky monetární politiky v modelu AD – AS (expanze)</a:t>
            </a:r>
          </a:p>
        </p:txBody>
      </p:sp>
      <p:sp>
        <p:nvSpPr>
          <p:cNvPr id="282627" name="Line 3"/>
          <p:cNvSpPr>
            <a:spLocks noChangeShapeType="1"/>
          </p:cNvSpPr>
          <p:nvPr/>
        </p:nvSpPr>
        <p:spPr bwMode="auto">
          <a:xfrm>
            <a:off x="2339975" y="2276475"/>
            <a:ext cx="0" cy="3600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28" name="Line 4"/>
          <p:cNvSpPr>
            <a:spLocks noChangeShapeType="1"/>
          </p:cNvSpPr>
          <p:nvPr/>
        </p:nvSpPr>
        <p:spPr bwMode="auto">
          <a:xfrm>
            <a:off x="2339975" y="5876925"/>
            <a:ext cx="5327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29" name="Line 5"/>
          <p:cNvSpPr>
            <a:spLocks noChangeShapeType="1"/>
          </p:cNvSpPr>
          <p:nvPr/>
        </p:nvSpPr>
        <p:spPr bwMode="auto">
          <a:xfrm flipV="1">
            <a:off x="2843213" y="2349500"/>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30" name="Text Box 6"/>
          <p:cNvSpPr txBox="1">
            <a:spLocks noChangeArrowheads="1"/>
          </p:cNvSpPr>
          <p:nvPr/>
        </p:nvSpPr>
        <p:spPr bwMode="auto">
          <a:xfrm>
            <a:off x="7451725" y="60213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82631" name="Text Box 7"/>
          <p:cNvSpPr txBox="1">
            <a:spLocks noChangeArrowheads="1"/>
          </p:cNvSpPr>
          <p:nvPr/>
        </p:nvSpPr>
        <p:spPr bwMode="auto">
          <a:xfrm>
            <a:off x="1905000" y="2209800"/>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282632" name="Text Box 8"/>
          <p:cNvSpPr txBox="1">
            <a:spLocks noChangeArrowheads="1"/>
          </p:cNvSpPr>
          <p:nvPr/>
        </p:nvSpPr>
        <p:spPr bwMode="auto">
          <a:xfrm>
            <a:off x="6877050" y="23495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0</a:t>
            </a:r>
            <a:r>
              <a:rPr lang="cs-CZ" altLang="cs-CZ" b="1">
                <a:solidFill>
                  <a:schemeClr val="accent2"/>
                </a:solidFill>
              </a:rPr>
              <a:t> (W</a:t>
            </a:r>
            <a:r>
              <a:rPr lang="cs-CZ" altLang="cs-CZ" b="1" baseline="-25000">
                <a:solidFill>
                  <a:schemeClr val="accent2"/>
                </a:solidFill>
              </a:rPr>
              <a:t>0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82633" name="Text Box 9"/>
          <p:cNvSpPr txBox="1">
            <a:spLocks noChangeArrowheads="1"/>
          </p:cNvSpPr>
          <p:nvPr/>
        </p:nvSpPr>
        <p:spPr bwMode="auto">
          <a:xfrm>
            <a:off x="1908175" y="33575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2</a:t>
            </a:r>
            <a:endParaRPr lang="cs-CZ" altLang="cs-CZ" b="1"/>
          </a:p>
        </p:txBody>
      </p:sp>
      <p:sp>
        <p:nvSpPr>
          <p:cNvPr id="282634" name="Text Box 10"/>
          <p:cNvSpPr txBox="1">
            <a:spLocks noChangeArrowheads="1"/>
          </p:cNvSpPr>
          <p:nvPr/>
        </p:nvSpPr>
        <p:spPr bwMode="auto">
          <a:xfrm>
            <a:off x="1908175" y="38608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0</a:t>
            </a:r>
            <a:endParaRPr lang="cs-CZ" altLang="cs-CZ" b="1"/>
          </a:p>
        </p:txBody>
      </p:sp>
      <p:sp>
        <p:nvSpPr>
          <p:cNvPr id="282635" name="Text Box 11"/>
          <p:cNvSpPr txBox="1">
            <a:spLocks noChangeArrowheads="1"/>
          </p:cNvSpPr>
          <p:nvPr/>
        </p:nvSpPr>
        <p:spPr bwMode="auto">
          <a:xfrm>
            <a:off x="43561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82636" name="Text Box 12"/>
          <p:cNvSpPr txBox="1">
            <a:spLocks noChangeArrowheads="1"/>
          </p:cNvSpPr>
          <p:nvPr/>
        </p:nvSpPr>
        <p:spPr bwMode="auto">
          <a:xfrm>
            <a:off x="47879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2</a:t>
            </a:r>
            <a:endParaRPr lang="cs-CZ" altLang="cs-CZ" b="1"/>
          </a:p>
        </p:txBody>
      </p:sp>
      <p:sp>
        <p:nvSpPr>
          <p:cNvPr id="282637" name="Text Box 13"/>
          <p:cNvSpPr txBox="1">
            <a:spLocks noChangeArrowheads="1"/>
          </p:cNvSpPr>
          <p:nvPr/>
        </p:nvSpPr>
        <p:spPr bwMode="auto">
          <a:xfrm>
            <a:off x="3924300" y="37163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0</a:t>
            </a:r>
            <a:endParaRPr lang="cs-CZ" altLang="cs-CZ" b="1"/>
          </a:p>
        </p:txBody>
      </p:sp>
      <p:sp>
        <p:nvSpPr>
          <p:cNvPr id="282638" name="Text Box 14"/>
          <p:cNvSpPr txBox="1">
            <a:spLocks noChangeArrowheads="1"/>
          </p:cNvSpPr>
          <p:nvPr/>
        </p:nvSpPr>
        <p:spPr bwMode="auto">
          <a:xfrm>
            <a:off x="4932363" y="30686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1</a:t>
            </a:r>
            <a:endParaRPr lang="cs-CZ" altLang="cs-CZ" b="1"/>
          </a:p>
        </p:txBody>
      </p:sp>
      <p:sp>
        <p:nvSpPr>
          <p:cNvPr id="25615" name="Line 15"/>
          <p:cNvSpPr>
            <a:spLocks noChangeShapeType="1"/>
          </p:cNvSpPr>
          <p:nvPr/>
        </p:nvSpPr>
        <p:spPr bwMode="auto">
          <a:xfrm>
            <a:off x="3132138" y="2636838"/>
            <a:ext cx="2808287"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40" name="Text Box 16"/>
          <p:cNvSpPr txBox="1">
            <a:spLocks noChangeArrowheads="1"/>
          </p:cNvSpPr>
          <p:nvPr/>
        </p:nvSpPr>
        <p:spPr bwMode="auto">
          <a:xfrm>
            <a:off x="6011863" y="530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0</a:t>
            </a:r>
            <a:r>
              <a:rPr lang="cs-CZ" altLang="cs-CZ" b="1">
                <a:solidFill>
                  <a:srgbClr val="0000FF"/>
                </a:solidFill>
              </a:rPr>
              <a:t> (A</a:t>
            </a:r>
            <a:r>
              <a:rPr lang="cs-CZ" altLang="cs-CZ" b="1" baseline="-25000">
                <a:solidFill>
                  <a:srgbClr val="0000FF"/>
                </a:solidFill>
              </a:rPr>
              <a:t>A,0</a:t>
            </a:r>
            <a:r>
              <a:rPr lang="cs-CZ" altLang="cs-CZ" b="1">
                <a:solidFill>
                  <a:srgbClr val="0000FF"/>
                </a:solidFill>
              </a:rPr>
              <a:t>, M</a:t>
            </a:r>
            <a:r>
              <a:rPr lang="cs-CZ" altLang="cs-CZ" b="1" baseline="-25000">
                <a:solidFill>
                  <a:srgbClr val="0000FF"/>
                </a:solidFill>
              </a:rPr>
              <a:t>R.0</a:t>
            </a:r>
            <a:r>
              <a:rPr lang="cs-CZ" altLang="cs-CZ" b="1">
                <a:solidFill>
                  <a:srgbClr val="0000FF"/>
                </a:solidFill>
              </a:rPr>
              <a:t>)</a:t>
            </a:r>
          </a:p>
        </p:txBody>
      </p:sp>
      <p:sp>
        <p:nvSpPr>
          <p:cNvPr id="25617" name="Line 17"/>
          <p:cNvSpPr>
            <a:spLocks noChangeShapeType="1"/>
          </p:cNvSpPr>
          <p:nvPr/>
        </p:nvSpPr>
        <p:spPr bwMode="auto">
          <a:xfrm>
            <a:off x="4500563" y="1989138"/>
            <a:ext cx="0" cy="3887787"/>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42" name="Text Box 18"/>
          <p:cNvSpPr txBox="1">
            <a:spLocks noChangeArrowheads="1"/>
          </p:cNvSpPr>
          <p:nvPr/>
        </p:nvSpPr>
        <p:spPr bwMode="auto">
          <a:xfrm>
            <a:off x="4572000" y="18446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CC00"/>
                </a:solidFill>
              </a:rPr>
              <a:t>LRAS</a:t>
            </a:r>
          </a:p>
        </p:txBody>
      </p:sp>
      <p:sp>
        <p:nvSpPr>
          <p:cNvPr id="25619" name="Line 19"/>
          <p:cNvSpPr>
            <a:spLocks noChangeShapeType="1"/>
          </p:cNvSpPr>
          <p:nvPr/>
        </p:nvSpPr>
        <p:spPr bwMode="auto">
          <a:xfrm>
            <a:off x="3635375" y="2205038"/>
            <a:ext cx="2808288"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44" name="Text Box 20"/>
          <p:cNvSpPr txBox="1">
            <a:spLocks noChangeArrowheads="1"/>
          </p:cNvSpPr>
          <p:nvPr/>
        </p:nvSpPr>
        <p:spPr bwMode="auto">
          <a:xfrm>
            <a:off x="6516688" y="48688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1</a:t>
            </a:r>
            <a:r>
              <a:rPr lang="cs-CZ" altLang="cs-CZ" b="1">
                <a:solidFill>
                  <a:srgbClr val="0000FF"/>
                </a:solidFill>
              </a:rPr>
              <a:t> (A</a:t>
            </a:r>
            <a:r>
              <a:rPr lang="cs-CZ" altLang="cs-CZ" b="1" baseline="-25000">
                <a:solidFill>
                  <a:srgbClr val="0000FF"/>
                </a:solidFill>
              </a:rPr>
              <a:t>A,0</a:t>
            </a:r>
            <a:r>
              <a:rPr lang="cs-CZ" altLang="cs-CZ" b="1">
                <a:solidFill>
                  <a:srgbClr val="0000FF"/>
                </a:solidFill>
              </a:rPr>
              <a:t>, M</a:t>
            </a:r>
            <a:r>
              <a:rPr lang="cs-CZ" altLang="cs-CZ" b="1" baseline="-25000">
                <a:solidFill>
                  <a:srgbClr val="0000FF"/>
                </a:solidFill>
              </a:rPr>
              <a:t>R.1</a:t>
            </a:r>
            <a:r>
              <a:rPr lang="cs-CZ" altLang="cs-CZ" b="1">
                <a:solidFill>
                  <a:srgbClr val="0000FF"/>
                </a:solidFill>
              </a:rPr>
              <a:t>)</a:t>
            </a:r>
          </a:p>
        </p:txBody>
      </p:sp>
      <p:sp>
        <p:nvSpPr>
          <p:cNvPr id="25621" name="Line 21"/>
          <p:cNvSpPr>
            <a:spLocks noChangeShapeType="1"/>
          </p:cNvSpPr>
          <p:nvPr/>
        </p:nvSpPr>
        <p:spPr bwMode="auto">
          <a:xfrm flipH="1">
            <a:off x="2339975" y="4076700"/>
            <a:ext cx="21605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22" name="Line 22"/>
          <p:cNvSpPr>
            <a:spLocks noChangeShapeType="1"/>
          </p:cNvSpPr>
          <p:nvPr/>
        </p:nvSpPr>
        <p:spPr bwMode="auto">
          <a:xfrm>
            <a:off x="4500563" y="4076700"/>
            <a:ext cx="935037"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47" name="Text Box 23"/>
          <p:cNvSpPr txBox="1">
            <a:spLocks noChangeArrowheads="1"/>
          </p:cNvSpPr>
          <p:nvPr/>
        </p:nvSpPr>
        <p:spPr bwMode="auto">
          <a:xfrm>
            <a:off x="5580063" y="37893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B</a:t>
            </a:r>
          </a:p>
        </p:txBody>
      </p:sp>
      <p:sp>
        <p:nvSpPr>
          <p:cNvPr id="25624" name="Line 24"/>
          <p:cNvSpPr>
            <a:spLocks noChangeShapeType="1"/>
          </p:cNvSpPr>
          <p:nvPr/>
        </p:nvSpPr>
        <p:spPr bwMode="auto">
          <a:xfrm>
            <a:off x="5435600" y="4076700"/>
            <a:ext cx="0" cy="18002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2649" name="Text Box 25"/>
          <p:cNvSpPr txBox="1">
            <a:spLocks noChangeArrowheads="1"/>
          </p:cNvSpPr>
          <p:nvPr/>
        </p:nvSpPr>
        <p:spPr bwMode="auto">
          <a:xfrm>
            <a:off x="52197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1</a:t>
            </a:r>
            <a:endParaRPr lang="cs-CZ" altLang="cs-CZ" b="1"/>
          </a:p>
        </p:txBody>
      </p:sp>
      <p:sp>
        <p:nvSpPr>
          <p:cNvPr id="25626" name="Line 26"/>
          <p:cNvSpPr>
            <a:spLocks noChangeShapeType="1"/>
          </p:cNvSpPr>
          <p:nvPr/>
        </p:nvSpPr>
        <p:spPr bwMode="auto">
          <a:xfrm>
            <a:off x="5030788" y="3644900"/>
            <a:ext cx="0" cy="22320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5627" name="Line 27"/>
          <p:cNvSpPr>
            <a:spLocks noChangeShapeType="1"/>
          </p:cNvSpPr>
          <p:nvPr/>
        </p:nvSpPr>
        <p:spPr bwMode="auto">
          <a:xfrm flipH="1">
            <a:off x="2339975" y="3644900"/>
            <a:ext cx="26638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70613640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82626"/>
                                        </p:tgtEl>
                                        <p:attrNameLst>
                                          <p:attrName>style.visibility</p:attrName>
                                        </p:attrNameLst>
                                      </p:cBhvr>
                                      <p:to>
                                        <p:strVal val="visible"/>
                                      </p:to>
                                    </p:set>
                                  </p:childTnLst>
                                </p:cTn>
                              </p:par>
                            </p:childTnLst>
                          </p:cTn>
                        </p:par>
                        <p:par>
                          <p:cTn id="7" fill="hold" nodeType="afterGroup">
                            <p:stCondLst>
                              <p:cond delay="4050"/>
                            </p:stCondLst>
                            <p:childTnLst>
                              <p:par>
                                <p:cTn id="8" presetID="1" presetClass="entr" presetSubtype="0" fill="hold" nodeType="afterEffect">
                                  <p:stCondLst>
                                    <p:cond delay="0"/>
                                  </p:stCondLst>
                                  <p:childTnLst>
                                    <p:set>
                                      <p:cBhvr>
                                        <p:cTn id="9" dur="1" fill="hold">
                                          <p:stCondLst>
                                            <p:cond delay="499"/>
                                          </p:stCondLst>
                                        </p:cTn>
                                        <p:tgtEl>
                                          <p:spTgt spid="282627"/>
                                        </p:tgtEl>
                                        <p:attrNameLst>
                                          <p:attrName>style.visibility</p:attrName>
                                        </p:attrNameLst>
                                      </p:cBhvr>
                                      <p:to>
                                        <p:strVal val="visible"/>
                                      </p:to>
                                    </p:set>
                                  </p:childTnLst>
                                </p:cTn>
                              </p:par>
                            </p:childTnLst>
                          </p:cTn>
                        </p:par>
                        <p:par>
                          <p:cTn id="10" fill="hold" nodeType="afterGroup">
                            <p:stCondLst>
                              <p:cond delay="4550"/>
                            </p:stCondLst>
                            <p:childTnLst>
                              <p:par>
                                <p:cTn id="11" presetID="1" presetClass="entr" presetSubtype="0" fill="hold" nodeType="afterEffect">
                                  <p:stCondLst>
                                    <p:cond delay="0"/>
                                  </p:stCondLst>
                                  <p:childTnLst>
                                    <p:set>
                                      <p:cBhvr>
                                        <p:cTn id="12" dur="1" fill="hold">
                                          <p:stCondLst>
                                            <p:cond delay="499"/>
                                          </p:stCondLst>
                                        </p:cTn>
                                        <p:tgtEl>
                                          <p:spTgt spid="282628"/>
                                        </p:tgtEl>
                                        <p:attrNameLst>
                                          <p:attrName>style.visibility</p:attrName>
                                        </p:attrNameLst>
                                      </p:cBhvr>
                                      <p:to>
                                        <p:strVal val="visible"/>
                                      </p:to>
                                    </p:set>
                                  </p:childTnLst>
                                </p:cTn>
                              </p:par>
                            </p:childTnLst>
                          </p:cTn>
                        </p:par>
                        <p:par>
                          <p:cTn id="13" fill="hold" nodeType="afterGroup">
                            <p:stCondLst>
                              <p:cond delay="5050"/>
                            </p:stCondLst>
                            <p:childTnLst>
                              <p:par>
                                <p:cTn id="14" presetID="23" presetClass="entr" presetSubtype="16" fill="hold" grpId="0" nodeType="afterEffect">
                                  <p:stCondLst>
                                    <p:cond delay="0"/>
                                  </p:stCondLst>
                                  <p:childTnLst>
                                    <p:set>
                                      <p:cBhvr>
                                        <p:cTn id="15" dur="1" fill="hold">
                                          <p:stCondLst>
                                            <p:cond delay="0"/>
                                          </p:stCondLst>
                                        </p:cTn>
                                        <p:tgtEl>
                                          <p:spTgt spid="282631"/>
                                        </p:tgtEl>
                                        <p:attrNameLst>
                                          <p:attrName>style.visibility</p:attrName>
                                        </p:attrNameLst>
                                      </p:cBhvr>
                                      <p:to>
                                        <p:strVal val="visible"/>
                                      </p:to>
                                    </p:set>
                                    <p:anim calcmode="lin" valueType="num">
                                      <p:cBhvr>
                                        <p:cTn id="16" dur="500" fill="hold"/>
                                        <p:tgtEl>
                                          <p:spTgt spid="282631"/>
                                        </p:tgtEl>
                                        <p:attrNameLst>
                                          <p:attrName>ppt_w</p:attrName>
                                        </p:attrNameLst>
                                      </p:cBhvr>
                                      <p:tavLst>
                                        <p:tav tm="0">
                                          <p:val>
                                            <p:fltVal val="0"/>
                                          </p:val>
                                        </p:tav>
                                        <p:tav tm="100000">
                                          <p:val>
                                            <p:strVal val="#ppt_w"/>
                                          </p:val>
                                        </p:tav>
                                      </p:tavLst>
                                    </p:anim>
                                    <p:anim calcmode="lin" valueType="num">
                                      <p:cBhvr>
                                        <p:cTn id="17" dur="500" fill="hold"/>
                                        <p:tgtEl>
                                          <p:spTgt spid="282631"/>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550"/>
                            </p:stCondLst>
                            <p:childTnLst>
                              <p:par>
                                <p:cTn id="19" presetID="23" presetClass="entr" presetSubtype="16" fill="hold" grpId="0" nodeType="afterEffect">
                                  <p:stCondLst>
                                    <p:cond delay="0"/>
                                  </p:stCondLst>
                                  <p:childTnLst>
                                    <p:set>
                                      <p:cBhvr>
                                        <p:cTn id="20" dur="1" fill="hold">
                                          <p:stCondLst>
                                            <p:cond delay="0"/>
                                          </p:stCondLst>
                                        </p:cTn>
                                        <p:tgtEl>
                                          <p:spTgt spid="282630"/>
                                        </p:tgtEl>
                                        <p:attrNameLst>
                                          <p:attrName>style.visibility</p:attrName>
                                        </p:attrNameLst>
                                      </p:cBhvr>
                                      <p:to>
                                        <p:strVal val="visible"/>
                                      </p:to>
                                    </p:set>
                                    <p:anim calcmode="lin" valueType="num">
                                      <p:cBhvr>
                                        <p:cTn id="21" dur="500" fill="hold"/>
                                        <p:tgtEl>
                                          <p:spTgt spid="282630"/>
                                        </p:tgtEl>
                                        <p:attrNameLst>
                                          <p:attrName>ppt_w</p:attrName>
                                        </p:attrNameLst>
                                      </p:cBhvr>
                                      <p:tavLst>
                                        <p:tav tm="0">
                                          <p:val>
                                            <p:fltVal val="0"/>
                                          </p:val>
                                        </p:tav>
                                        <p:tav tm="100000">
                                          <p:val>
                                            <p:strVal val="#ppt_w"/>
                                          </p:val>
                                        </p:tav>
                                      </p:tavLst>
                                    </p:anim>
                                    <p:anim calcmode="lin" valueType="num">
                                      <p:cBhvr>
                                        <p:cTn id="22" dur="500" fill="hold"/>
                                        <p:tgtEl>
                                          <p:spTgt spid="282630"/>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82629"/>
                                        </p:tgtEl>
                                        <p:attrNameLst>
                                          <p:attrName>style.visibility</p:attrName>
                                        </p:attrNameLst>
                                      </p:cBhvr>
                                      <p:to>
                                        <p:strVal val="visible"/>
                                      </p:to>
                                    </p:set>
                                    <p:anim calcmode="lin" valueType="num">
                                      <p:cBhvr>
                                        <p:cTn id="27" dur="500" fill="hold"/>
                                        <p:tgtEl>
                                          <p:spTgt spid="282629"/>
                                        </p:tgtEl>
                                        <p:attrNameLst>
                                          <p:attrName>ppt_w</p:attrName>
                                        </p:attrNameLst>
                                      </p:cBhvr>
                                      <p:tavLst>
                                        <p:tav tm="0">
                                          <p:val>
                                            <p:fltVal val="0"/>
                                          </p:val>
                                        </p:tav>
                                        <p:tav tm="100000">
                                          <p:val>
                                            <p:strVal val="#ppt_w"/>
                                          </p:val>
                                        </p:tav>
                                      </p:tavLst>
                                    </p:anim>
                                    <p:anim calcmode="lin" valueType="num">
                                      <p:cBhvr>
                                        <p:cTn id="28" dur="500" fill="hold"/>
                                        <p:tgtEl>
                                          <p:spTgt spid="282629"/>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82632"/>
                                        </p:tgtEl>
                                        <p:attrNameLst>
                                          <p:attrName>style.visibility</p:attrName>
                                        </p:attrNameLst>
                                      </p:cBhvr>
                                      <p:to>
                                        <p:strVal val="visible"/>
                                      </p:to>
                                    </p:set>
                                    <p:anim calcmode="lin" valueType="num">
                                      <p:cBhvr>
                                        <p:cTn id="32" dur="500" fill="hold"/>
                                        <p:tgtEl>
                                          <p:spTgt spid="282632"/>
                                        </p:tgtEl>
                                        <p:attrNameLst>
                                          <p:attrName>ppt_w</p:attrName>
                                        </p:attrNameLst>
                                      </p:cBhvr>
                                      <p:tavLst>
                                        <p:tav tm="0">
                                          <p:val>
                                            <p:fltVal val="0"/>
                                          </p:val>
                                        </p:tav>
                                        <p:tav tm="100000">
                                          <p:val>
                                            <p:strVal val="#ppt_w"/>
                                          </p:val>
                                        </p:tav>
                                      </p:tavLst>
                                    </p:anim>
                                    <p:anim calcmode="lin" valueType="num">
                                      <p:cBhvr>
                                        <p:cTn id="33" dur="500" fill="hold"/>
                                        <p:tgtEl>
                                          <p:spTgt spid="282632"/>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282633"/>
                                        </p:tgtEl>
                                        <p:attrNameLst>
                                          <p:attrName>style.visibility</p:attrName>
                                        </p:attrNameLst>
                                      </p:cBhvr>
                                      <p:to>
                                        <p:strVal val="visible"/>
                                      </p:to>
                                    </p:set>
                                    <p:anim calcmode="lin" valueType="num">
                                      <p:cBhvr>
                                        <p:cTn id="37" dur="500" fill="hold"/>
                                        <p:tgtEl>
                                          <p:spTgt spid="282633"/>
                                        </p:tgtEl>
                                        <p:attrNameLst>
                                          <p:attrName>ppt_w</p:attrName>
                                        </p:attrNameLst>
                                      </p:cBhvr>
                                      <p:tavLst>
                                        <p:tav tm="0">
                                          <p:val>
                                            <p:fltVal val="0"/>
                                          </p:val>
                                        </p:tav>
                                        <p:tav tm="100000">
                                          <p:val>
                                            <p:strVal val="#ppt_w"/>
                                          </p:val>
                                        </p:tav>
                                      </p:tavLst>
                                    </p:anim>
                                    <p:anim calcmode="lin" valueType="num">
                                      <p:cBhvr>
                                        <p:cTn id="38" dur="500" fill="hold"/>
                                        <p:tgtEl>
                                          <p:spTgt spid="282633"/>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282634"/>
                                        </p:tgtEl>
                                        <p:attrNameLst>
                                          <p:attrName>style.visibility</p:attrName>
                                        </p:attrNameLst>
                                      </p:cBhvr>
                                      <p:to>
                                        <p:strVal val="visible"/>
                                      </p:to>
                                    </p:set>
                                    <p:anim calcmode="lin" valueType="num">
                                      <p:cBhvr>
                                        <p:cTn id="42" dur="500" fill="hold"/>
                                        <p:tgtEl>
                                          <p:spTgt spid="282634"/>
                                        </p:tgtEl>
                                        <p:attrNameLst>
                                          <p:attrName>ppt_w</p:attrName>
                                        </p:attrNameLst>
                                      </p:cBhvr>
                                      <p:tavLst>
                                        <p:tav tm="0">
                                          <p:val>
                                            <p:fltVal val="0"/>
                                          </p:val>
                                        </p:tav>
                                        <p:tav tm="100000">
                                          <p:val>
                                            <p:strVal val="#ppt_w"/>
                                          </p:val>
                                        </p:tav>
                                      </p:tavLst>
                                    </p:anim>
                                    <p:anim calcmode="lin" valueType="num">
                                      <p:cBhvr>
                                        <p:cTn id="43" dur="500" fill="hold"/>
                                        <p:tgtEl>
                                          <p:spTgt spid="282634"/>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282635"/>
                                        </p:tgtEl>
                                        <p:attrNameLst>
                                          <p:attrName>style.visibility</p:attrName>
                                        </p:attrNameLst>
                                      </p:cBhvr>
                                      <p:to>
                                        <p:strVal val="visible"/>
                                      </p:to>
                                    </p:set>
                                    <p:anim calcmode="lin" valueType="num">
                                      <p:cBhvr>
                                        <p:cTn id="47" dur="500" fill="hold"/>
                                        <p:tgtEl>
                                          <p:spTgt spid="282635"/>
                                        </p:tgtEl>
                                        <p:attrNameLst>
                                          <p:attrName>ppt_w</p:attrName>
                                        </p:attrNameLst>
                                      </p:cBhvr>
                                      <p:tavLst>
                                        <p:tav tm="0">
                                          <p:val>
                                            <p:fltVal val="0"/>
                                          </p:val>
                                        </p:tav>
                                        <p:tav tm="100000">
                                          <p:val>
                                            <p:strVal val="#ppt_w"/>
                                          </p:val>
                                        </p:tav>
                                      </p:tavLst>
                                    </p:anim>
                                    <p:anim calcmode="lin" valueType="num">
                                      <p:cBhvr>
                                        <p:cTn id="48" dur="500" fill="hold"/>
                                        <p:tgtEl>
                                          <p:spTgt spid="282635"/>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500"/>
                            </p:stCondLst>
                            <p:childTnLst>
                              <p:par>
                                <p:cTn id="50" presetID="23" presetClass="entr" presetSubtype="16" fill="hold" grpId="0" nodeType="afterEffect">
                                  <p:stCondLst>
                                    <p:cond delay="0"/>
                                  </p:stCondLst>
                                  <p:childTnLst>
                                    <p:set>
                                      <p:cBhvr>
                                        <p:cTn id="51" dur="1" fill="hold">
                                          <p:stCondLst>
                                            <p:cond delay="0"/>
                                          </p:stCondLst>
                                        </p:cTn>
                                        <p:tgtEl>
                                          <p:spTgt spid="282636"/>
                                        </p:tgtEl>
                                        <p:attrNameLst>
                                          <p:attrName>style.visibility</p:attrName>
                                        </p:attrNameLst>
                                      </p:cBhvr>
                                      <p:to>
                                        <p:strVal val="visible"/>
                                      </p:to>
                                    </p:set>
                                    <p:anim calcmode="lin" valueType="num">
                                      <p:cBhvr>
                                        <p:cTn id="52" dur="500" fill="hold"/>
                                        <p:tgtEl>
                                          <p:spTgt spid="282636"/>
                                        </p:tgtEl>
                                        <p:attrNameLst>
                                          <p:attrName>ppt_w</p:attrName>
                                        </p:attrNameLst>
                                      </p:cBhvr>
                                      <p:tavLst>
                                        <p:tav tm="0">
                                          <p:val>
                                            <p:fltVal val="0"/>
                                          </p:val>
                                        </p:tav>
                                        <p:tav tm="100000">
                                          <p:val>
                                            <p:strVal val="#ppt_w"/>
                                          </p:val>
                                        </p:tav>
                                      </p:tavLst>
                                    </p:anim>
                                    <p:anim calcmode="lin" valueType="num">
                                      <p:cBhvr>
                                        <p:cTn id="53" dur="500" fill="hold"/>
                                        <p:tgtEl>
                                          <p:spTgt spid="282636"/>
                                        </p:tgtEl>
                                        <p:attrNameLst>
                                          <p:attrName>ppt_h</p:attrName>
                                        </p:attrNameLst>
                                      </p:cBhvr>
                                      <p:tavLst>
                                        <p:tav tm="0">
                                          <p:val>
                                            <p:fltVal val="0"/>
                                          </p:val>
                                        </p:tav>
                                        <p:tav tm="100000">
                                          <p:val>
                                            <p:strVal val="#ppt_h"/>
                                          </p:val>
                                        </p:tav>
                                      </p:tavLst>
                                    </p:anim>
                                  </p:childTnLst>
                                </p:cTn>
                              </p:par>
                            </p:childTnLst>
                          </p:cTn>
                        </p:par>
                        <p:par>
                          <p:cTn id="54" fill="hold" nodeType="afterGroup">
                            <p:stCondLst>
                              <p:cond delay="3000"/>
                            </p:stCondLst>
                            <p:childTnLst>
                              <p:par>
                                <p:cTn id="55" presetID="23" presetClass="entr" presetSubtype="16" fill="hold" grpId="0" nodeType="afterEffect">
                                  <p:stCondLst>
                                    <p:cond delay="0"/>
                                  </p:stCondLst>
                                  <p:childTnLst>
                                    <p:set>
                                      <p:cBhvr>
                                        <p:cTn id="56" dur="1" fill="hold">
                                          <p:stCondLst>
                                            <p:cond delay="0"/>
                                          </p:stCondLst>
                                        </p:cTn>
                                        <p:tgtEl>
                                          <p:spTgt spid="282637"/>
                                        </p:tgtEl>
                                        <p:attrNameLst>
                                          <p:attrName>style.visibility</p:attrName>
                                        </p:attrNameLst>
                                      </p:cBhvr>
                                      <p:to>
                                        <p:strVal val="visible"/>
                                      </p:to>
                                    </p:set>
                                    <p:anim calcmode="lin" valueType="num">
                                      <p:cBhvr>
                                        <p:cTn id="57" dur="500" fill="hold"/>
                                        <p:tgtEl>
                                          <p:spTgt spid="282637"/>
                                        </p:tgtEl>
                                        <p:attrNameLst>
                                          <p:attrName>ppt_w</p:attrName>
                                        </p:attrNameLst>
                                      </p:cBhvr>
                                      <p:tavLst>
                                        <p:tav tm="0">
                                          <p:val>
                                            <p:fltVal val="0"/>
                                          </p:val>
                                        </p:tav>
                                        <p:tav tm="100000">
                                          <p:val>
                                            <p:strVal val="#ppt_w"/>
                                          </p:val>
                                        </p:tav>
                                      </p:tavLst>
                                    </p:anim>
                                    <p:anim calcmode="lin" valueType="num">
                                      <p:cBhvr>
                                        <p:cTn id="58" dur="500" fill="hold"/>
                                        <p:tgtEl>
                                          <p:spTgt spid="282637"/>
                                        </p:tgtEl>
                                        <p:attrNameLst>
                                          <p:attrName>ppt_h</p:attrName>
                                        </p:attrNameLst>
                                      </p:cBhvr>
                                      <p:tavLst>
                                        <p:tav tm="0">
                                          <p:val>
                                            <p:fltVal val="0"/>
                                          </p:val>
                                        </p:tav>
                                        <p:tav tm="100000">
                                          <p:val>
                                            <p:strVal val="#ppt_h"/>
                                          </p:val>
                                        </p:tav>
                                      </p:tavLst>
                                    </p:anim>
                                  </p:childTnLst>
                                </p:cTn>
                              </p:par>
                            </p:childTnLst>
                          </p:cTn>
                        </p:par>
                        <p:par>
                          <p:cTn id="59" fill="hold" nodeType="afterGroup">
                            <p:stCondLst>
                              <p:cond delay="3500"/>
                            </p:stCondLst>
                            <p:childTnLst>
                              <p:par>
                                <p:cTn id="60" presetID="23" presetClass="entr" presetSubtype="16" fill="hold" grpId="0" nodeType="afterEffect">
                                  <p:stCondLst>
                                    <p:cond delay="0"/>
                                  </p:stCondLst>
                                  <p:childTnLst>
                                    <p:set>
                                      <p:cBhvr>
                                        <p:cTn id="61" dur="1" fill="hold">
                                          <p:stCondLst>
                                            <p:cond delay="0"/>
                                          </p:stCondLst>
                                        </p:cTn>
                                        <p:tgtEl>
                                          <p:spTgt spid="282638"/>
                                        </p:tgtEl>
                                        <p:attrNameLst>
                                          <p:attrName>style.visibility</p:attrName>
                                        </p:attrNameLst>
                                      </p:cBhvr>
                                      <p:to>
                                        <p:strVal val="visible"/>
                                      </p:to>
                                    </p:set>
                                    <p:anim calcmode="lin" valueType="num">
                                      <p:cBhvr>
                                        <p:cTn id="62" dur="500" fill="hold"/>
                                        <p:tgtEl>
                                          <p:spTgt spid="282638"/>
                                        </p:tgtEl>
                                        <p:attrNameLst>
                                          <p:attrName>ppt_w</p:attrName>
                                        </p:attrNameLst>
                                      </p:cBhvr>
                                      <p:tavLst>
                                        <p:tav tm="0">
                                          <p:val>
                                            <p:fltVal val="0"/>
                                          </p:val>
                                        </p:tav>
                                        <p:tav tm="100000">
                                          <p:val>
                                            <p:strVal val="#ppt_w"/>
                                          </p:val>
                                        </p:tav>
                                      </p:tavLst>
                                    </p:anim>
                                    <p:anim calcmode="lin" valueType="num">
                                      <p:cBhvr>
                                        <p:cTn id="63" dur="500" fill="hold"/>
                                        <p:tgtEl>
                                          <p:spTgt spid="282638"/>
                                        </p:tgtEl>
                                        <p:attrNameLst>
                                          <p:attrName>ppt_h</p:attrName>
                                        </p:attrNameLst>
                                      </p:cBhvr>
                                      <p:tavLst>
                                        <p:tav tm="0">
                                          <p:val>
                                            <p:fltVal val="0"/>
                                          </p:val>
                                        </p:tav>
                                        <p:tav tm="100000">
                                          <p:val>
                                            <p:strVal val="#ppt_h"/>
                                          </p:val>
                                        </p:tav>
                                      </p:tavLst>
                                    </p:anim>
                                  </p:childTnLst>
                                </p:cTn>
                              </p:par>
                            </p:childTnLst>
                          </p:cTn>
                        </p:par>
                        <p:par>
                          <p:cTn id="64" fill="hold" nodeType="afterGroup">
                            <p:stCondLst>
                              <p:cond delay="4000"/>
                            </p:stCondLst>
                            <p:childTnLst>
                              <p:par>
                                <p:cTn id="65" presetID="23" presetClass="entr" presetSubtype="16" fill="hold" grpId="0" nodeType="afterEffect">
                                  <p:stCondLst>
                                    <p:cond delay="0"/>
                                  </p:stCondLst>
                                  <p:childTnLst>
                                    <p:set>
                                      <p:cBhvr>
                                        <p:cTn id="66" dur="1" fill="hold">
                                          <p:stCondLst>
                                            <p:cond delay="0"/>
                                          </p:stCondLst>
                                        </p:cTn>
                                        <p:tgtEl>
                                          <p:spTgt spid="282640"/>
                                        </p:tgtEl>
                                        <p:attrNameLst>
                                          <p:attrName>style.visibility</p:attrName>
                                        </p:attrNameLst>
                                      </p:cBhvr>
                                      <p:to>
                                        <p:strVal val="visible"/>
                                      </p:to>
                                    </p:set>
                                    <p:anim calcmode="lin" valueType="num">
                                      <p:cBhvr>
                                        <p:cTn id="67" dur="500" fill="hold"/>
                                        <p:tgtEl>
                                          <p:spTgt spid="282640"/>
                                        </p:tgtEl>
                                        <p:attrNameLst>
                                          <p:attrName>ppt_w</p:attrName>
                                        </p:attrNameLst>
                                      </p:cBhvr>
                                      <p:tavLst>
                                        <p:tav tm="0">
                                          <p:val>
                                            <p:fltVal val="0"/>
                                          </p:val>
                                        </p:tav>
                                        <p:tav tm="100000">
                                          <p:val>
                                            <p:strVal val="#ppt_w"/>
                                          </p:val>
                                        </p:tav>
                                      </p:tavLst>
                                    </p:anim>
                                    <p:anim calcmode="lin" valueType="num">
                                      <p:cBhvr>
                                        <p:cTn id="68" dur="500" fill="hold"/>
                                        <p:tgtEl>
                                          <p:spTgt spid="282640"/>
                                        </p:tgtEl>
                                        <p:attrNameLst>
                                          <p:attrName>ppt_h</p:attrName>
                                        </p:attrNameLst>
                                      </p:cBhvr>
                                      <p:tavLst>
                                        <p:tav tm="0">
                                          <p:val>
                                            <p:fltVal val="0"/>
                                          </p:val>
                                        </p:tav>
                                        <p:tav tm="100000">
                                          <p:val>
                                            <p:strVal val="#ppt_h"/>
                                          </p:val>
                                        </p:tav>
                                      </p:tavLst>
                                    </p:anim>
                                  </p:childTnLst>
                                </p:cTn>
                              </p:par>
                            </p:childTnLst>
                          </p:cTn>
                        </p:par>
                        <p:par>
                          <p:cTn id="69" fill="hold" nodeType="afterGroup">
                            <p:stCondLst>
                              <p:cond delay="4500"/>
                            </p:stCondLst>
                            <p:childTnLst>
                              <p:par>
                                <p:cTn id="70" presetID="23" presetClass="entr" presetSubtype="16" fill="hold" grpId="0" nodeType="afterEffect">
                                  <p:stCondLst>
                                    <p:cond delay="0"/>
                                  </p:stCondLst>
                                  <p:childTnLst>
                                    <p:set>
                                      <p:cBhvr>
                                        <p:cTn id="71" dur="1" fill="hold">
                                          <p:stCondLst>
                                            <p:cond delay="0"/>
                                          </p:stCondLst>
                                        </p:cTn>
                                        <p:tgtEl>
                                          <p:spTgt spid="282642"/>
                                        </p:tgtEl>
                                        <p:attrNameLst>
                                          <p:attrName>style.visibility</p:attrName>
                                        </p:attrNameLst>
                                      </p:cBhvr>
                                      <p:to>
                                        <p:strVal val="visible"/>
                                      </p:to>
                                    </p:set>
                                    <p:anim calcmode="lin" valueType="num">
                                      <p:cBhvr>
                                        <p:cTn id="72" dur="500" fill="hold"/>
                                        <p:tgtEl>
                                          <p:spTgt spid="282642"/>
                                        </p:tgtEl>
                                        <p:attrNameLst>
                                          <p:attrName>ppt_w</p:attrName>
                                        </p:attrNameLst>
                                      </p:cBhvr>
                                      <p:tavLst>
                                        <p:tav tm="0">
                                          <p:val>
                                            <p:fltVal val="0"/>
                                          </p:val>
                                        </p:tav>
                                        <p:tav tm="100000">
                                          <p:val>
                                            <p:strVal val="#ppt_w"/>
                                          </p:val>
                                        </p:tav>
                                      </p:tavLst>
                                    </p:anim>
                                    <p:anim calcmode="lin" valueType="num">
                                      <p:cBhvr>
                                        <p:cTn id="73" dur="500" fill="hold"/>
                                        <p:tgtEl>
                                          <p:spTgt spid="282642"/>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000"/>
                            </p:stCondLst>
                            <p:childTnLst>
                              <p:par>
                                <p:cTn id="75" presetID="23" presetClass="entr" presetSubtype="16" fill="hold" grpId="0" nodeType="afterEffect">
                                  <p:stCondLst>
                                    <p:cond delay="0"/>
                                  </p:stCondLst>
                                  <p:childTnLst>
                                    <p:set>
                                      <p:cBhvr>
                                        <p:cTn id="76" dur="1" fill="hold">
                                          <p:stCondLst>
                                            <p:cond delay="0"/>
                                          </p:stCondLst>
                                        </p:cTn>
                                        <p:tgtEl>
                                          <p:spTgt spid="282644"/>
                                        </p:tgtEl>
                                        <p:attrNameLst>
                                          <p:attrName>style.visibility</p:attrName>
                                        </p:attrNameLst>
                                      </p:cBhvr>
                                      <p:to>
                                        <p:strVal val="visible"/>
                                      </p:to>
                                    </p:set>
                                    <p:anim calcmode="lin" valueType="num">
                                      <p:cBhvr>
                                        <p:cTn id="77" dur="500" fill="hold"/>
                                        <p:tgtEl>
                                          <p:spTgt spid="282644"/>
                                        </p:tgtEl>
                                        <p:attrNameLst>
                                          <p:attrName>ppt_w</p:attrName>
                                        </p:attrNameLst>
                                      </p:cBhvr>
                                      <p:tavLst>
                                        <p:tav tm="0">
                                          <p:val>
                                            <p:fltVal val="0"/>
                                          </p:val>
                                        </p:tav>
                                        <p:tav tm="100000">
                                          <p:val>
                                            <p:strVal val="#ppt_w"/>
                                          </p:val>
                                        </p:tav>
                                      </p:tavLst>
                                    </p:anim>
                                    <p:anim calcmode="lin" valueType="num">
                                      <p:cBhvr>
                                        <p:cTn id="78" dur="500" fill="hold"/>
                                        <p:tgtEl>
                                          <p:spTgt spid="282644"/>
                                        </p:tgtEl>
                                        <p:attrNameLst>
                                          <p:attrName>ppt_h</p:attrName>
                                        </p:attrNameLst>
                                      </p:cBhvr>
                                      <p:tavLst>
                                        <p:tav tm="0">
                                          <p:val>
                                            <p:fltVal val="0"/>
                                          </p:val>
                                        </p:tav>
                                        <p:tav tm="100000">
                                          <p:val>
                                            <p:strVal val="#ppt_h"/>
                                          </p:val>
                                        </p:tav>
                                      </p:tavLst>
                                    </p:anim>
                                  </p:childTnLst>
                                </p:cTn>
                              </p:par>
                            </p:childTnLst>
                          </p:cTn>
                        </p:par>
                        <p:par>
                          <p:cTn id="79" fill="hold" nodeType="afterGroup">
                            <p:stCondLst>
                              <p:cond delay="5500"/>
                            </p:stCondLst>
                            <p:childTnLst>
                              <p:par>
                                <p:cTn id="80" presetID="23" presetClass="entr" presetSubtype="16" fill="hold" grpId="0" nodeType="afterEffect">
                                  <p:stCondLst>
                                    <p:cond delay="0"/>
                                  </p:stCondLst>
                                  <p:childTnLst>
                                    <p:set>
                                      <p:cBhvr>
                                        <p:cTn id="81" dur="1" fill="hold">
                                          <p:stCondLst>
                                            <p:cond delay="0"/>
                                          </p:stCondLst>
                                        </p:cTn>
                                        <p:tgtEl>
                                          <p:spTgt spid="282647"/>
                                        </p:tgtEl>
                                        <p:attrNameLst>
                                          <p:attrName>style.visibility</p:attrName>
                                        </p:attrNameLst>
                                      </p:cBhvr>
                                      <p:to>
                                        <p:strVal val="visible"/>
                                      </p:to>
                                    </p:set>
                                    <p:anim calcmode="lin" valueType="num">
                                      <p:cBhvr>
                                        <p:cTn id="82" dur="500" fill="hold"/>
                                        <p:tgtEl>
                                          <p:spTgt spid="282647"/>
                                        </p:tgtEl>
                                        <p:attrNameLst>
                                          <p:attrName>ppt_w</p:attrName>
                                        </p:attrNameLst>
                                      </p:cBhvr>
                                      <p:tavLst>
                                        <p:tav tm="0">
                                          <p:val>
                                            <p:fltVal val="0"/>
                                          </p:val>
                                        </p:tav>
                                        <p:tav tm="100000">
                                          <p:val>
                                            <p:strVal val="#ppt_w"/>
                                          </p:val>
                                        </p:tav>
                                      </p:tavLst>
                                    </p:anim>
                                    <p:anim calcmode="lin" valueType="num">
                                      <p:cBhvr>
                                        <p:cTn id="83" dur="500" fill="hold"/>
                                        <p:tgtEl>
                                          <p:spTgt spid="282647"/>
                                        </p:tgtEl>
                                        <p:attrNameLst>
                                          <p:attrName>ppt_h</p:attrName>
                                        </p:attrNameLst>
                                      </p:cBhvr>
                                      <p:tavLst>
                                        <p:tav tm="0">
                                          <p:val>
                                            <p:fltVal val="0"/>
                                          </p:val>
                                        </p:tav>
                                        <p:tav tm="100000">
                                          <p:val>
                                            <p:strVal val="#ppt_h"/>
                                          </p:val>
                                        </p:tav>
                                      </p:tavLst>
                                    </p:anim>
                                  </p:childTnLst>
                                </p:cTn>
                              </p:par>
                            </p:childTnLst>
                          </p:cTn>
                        </p:par>
                        <p:par>
                          <p:cTn id="84" fill="hold" nodeType="afterGroup">
                            <p:stCondLst>
                              <p:cond delay="6000"/>
                            </p:stCondLst>
                            <p:childTnLst>
                              <p:par>
                                <p:cTn id="85" presetID="23" presetClass="entr" presetSubtype="16" fill="hold" grpId="0" nodeType="afterEffect">
                                  <p:stCondLst>
                                    <p:cond delay="0"/>
                                  </p:stCondLst>
                                  <p:childTnLst>
                                    <p:set>
                                      <p:cBhvr>
                                        <p:cTn id="86" dur="1" fill="hold">
                                          <p:stCondLst>
                                            <p:cond delay="0"/>
                                          </p:stCondLst>
                                        </p:cTn>
                                        <p:tgtEl>
                                          <p:spTgt spid="282649"/>
                                        </p:tgtEl>
                                        <p:attrNameLst>
                                          <p:attrName>style.visibility</p:attrName>
                                        </p:attrNameLst>
                                      </p:cBhvr>
                                      <p:to>
                                        <p:strVal val="visible"/>
                                      </p:to>
                                    </p:set>
                                    <p:anim calcmode="lin" valueType="num">
                                      <p:cBhvr>
                                        <p:cTn id="87" dur="500" fill="hold"/>
                                        <p:tgtEl>
                                          <p:spTgt spid="282649"/>
                                        </p:tgtEl>
                                        <p:attrNameLst>
                                          <p:attrName>ppt_w</p:attrName>
                                        </p:attrNameLst>
                                      </p:cBhvr>
                                      <p:tavLst>
                                        <p:tav tm="0">
                                          <p:val>
                                            <p:fltVal val="0"/>
                                          </p:val>
                                        </p:tav>
                                        <p:tav tm="100000">
                                          <p:val>
                                            <p:strVal val="#ppt_w"/>
                                          </p:val>
                                        </p:tav>
                                      </p:tavLst>
                                    </p:anim>
                                    <p:anim calcmode="lin" valueType="num">
                                      <p:cBhvr>
                                        <p:cTn id="88" dur="500" fill="hold"/>
                                        <p:tgtEl>
                                          <p:spTgt spid="28264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626" grpId="0" autoUpdateAnimBg="0"/>
      <p:bldP spid="282630" grpId="0" autoUpdateAnimBg="0"/>
      <p:bldP spid="282631" grpId="0" autoUpdateAnimBg="0"/>
      <p:bldP spid="282632" grpId="0" autoUpdateAnimBg="0"/>
      <p:bldP spid="282633" grpId="0" autoUpdateAnimBg="0"/>
      <p:bldP spid="282634" grpId="0" autoUpdateAnimBg="0"/>
      <p:bldP spid="282635" grpId="0" autoUpdateAnimBg="0"/>
      <p:bldP spid="282636" grpId="0" autoUpdateAnimBg="0"/>
      <p:bldP spid="282637" grpId="0" autoUpdateAnimBg="0"/>
      <p:bldP spid="282638" grpId="0" autoUpdateAnimBg="0"/>
      <p:bldP spid="282640" grpId="0" autoUpdateAnimBg="0"/>
      <p:bldP spid="282642" grpId="0" autoUpdateAnimBg="0"/>
      <p:bldP spid="282644" grpId="0" autoUpdateAnimBg="0"/>
      <p:bldP spid="282647" grpId="0" autoUpdateAnimBg="0"/>
      <p:bldP spid="282649" grpId="0"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721894"/>
            <a:ext cx="7772400" cy="618039"/>
          </a:xfrm>
        </p:spPr>
        <p:txBody>
          <a:bodyPr>
            <a:normAutofit fontScale="90000"/>
          </a:bodyPr>
          <a:lstStyle/>
          <a:p>
            <a:pPr eaLnBrk="1" hangingPunct="1"/>
            <a:r>
              <a:rPr lang="en-US" sz="3600" b="1" dirty="0" err="1">
                <a:solidFill>
                  <a:srgbClr val="C00000"/>
                </a:solidFill>
              </a:rPr>
              <a:t>Dlouhodobé</a:t>
            </a:r>
            <a:r>
              <a:rPr lang="en-US" sz="3600" b="1" dirty="0">
                <a:solidFill>
                  <a:srgbClr val="C00000"/>
                </a:solidFill>
              </a:rPr>
              <a:t> </a:t>
            </a:r>
            <a:r>
              <a:rPr lang="en-US" sz="3600" b="1" dirty="0" err="1">
                <a:solidFill>
                  <a:srgbClr val="C00000"/>
                </a:solidFill>
              </a:rPr>
              <a:t>účinky</a:t>
            </a:r>
            <a:r>
              <a:rPr lang="en-US" sz="3600" b="1" dirty="0">
                <a:solidFill>
                  <a:srgbClr val="C00000"/>
                </a:solidFill>
              </a:rPr>
              <a:t> FP v </a:t>
            </a:r>
            <a:r>
              <a:rPr lang="en-US" sz="3600" b="1" dirty="0" err="1">
                <a:solidFill>
                  <a:srgbClr val="C00000"/>
                </a:solidFill>
              </a:rPr>
              <a:t>modelu</a:t>
            </a:r>
            <a:r>
              <a:rPr lang="en-US" sz="3600" b="1" dirty="0">
                <a:solidFill>
                  <a:srgbClr val="C00000"/>
                </a:solidFill>
              </a:rPr>
              <a:t> AS-AD (</a:t>
            </a:r>
            <a:r>
              <a:rPr lang="en-US" sz="3600" b="1" dirty="0" err="1">
                <a:solidFill>
                  <a:srgbClr val="C00000"/>
                </a:solidFill>
              </a:rPr>
              <a:t>expanze</a:t>
            </a:r>
            <a:r>
              <a:rPr lang="en-US" sz="3600" b="1" dirty="0">
                <a:solidFill>
                  <a:srgbClr val="C00000"/>
                </a:solidFill>
              </a:rPr>
              <a:t>) </a:t>
            </a:r>
            <a:endParaRPr lang="cs-CZ" altLang="cs-CZ" sz="36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Pracovníkům se ↓ reálné mzdy, jejichž ↑ na původní úroveň, tj. na úroveň před monetární expanzi, budou časem požadovat. Následný ↑ nominálních mezd → ↑ firmám jejich výrobní náklady, které ↓ jejich AS produkce a to až do okamžiku kdy se výchozí rovnovážná reálná mzdová sazba W0 /P0 rovná „konečné“ reálné mzdové sazbě W2 /P2 . Bodem dlouhodobé rovnováhy je bod E3 , charakterizovaný nezměněnou úrovní produkce (Y*), zaměstnanosti (L*), reálnou mzdovou sazbou a úrokovou mírou.</a:t>
            </a:r>
            <a:endParaRPr lang="cs-CZ" altLang="cs-CZ" sz="2100" dirty="0" smtClean="0"/>
          </a:p>
        </p:txBody>
      </p:sp>
    </p:spTree>
    <p:extLst>
      <p:ext uri="{BB962C8B-B14F-4D97-AF65-F5344CB8AC3E}">
        <p14:creationId xmlns:p14="http://schemas.microsoft.com/office/powerpoint/2010/main" val="44818528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a:xfrm>
            <a:off x="469650" y="388938"/>
            <a:ext cx="8229600" cy="1143000"/>
          </a:xfrm>
        </p:spPr>
        <p:txBody>
          <a:bodyPr>
            <a:normAutofit fontScale="90000"/>
          </a:bodyPr>
          <a:lstStyle/>
          <a:p>
            <a:pPr eaLnBrk="1" hangingPunct="1"/>
            <a:r>
              <a:rPr lang="cs-CZ" altLang="cs-CZ" sz="3600" b="1" dirty="0" smtClean="0">
                <a:solidFill>
                  <a:srgbClr val="C00000"/>
                </a:solidFill>
              </a:rPr>
              <a:t>Dlouhodobé účinky fiskální politiky v modelu AD – AS (expanze)</a:t>
            </a:r>
          </a:p>
        </p:txBody>
      </p:sp>
      <p:sp>
        <p:nvSpPr>
          <p:cNvPr id="283651" name="Line 3"/>
          <p:cNvSpPr>
            <a:spLocks noChangeShapeType="1"/>
          </p:cNvSpPr>
          <p:nvPr/>
        </p:nvSpPr>
        <p:spPr bwMode="auto">
          <a:xfrm>
            <a:off x="2339975" y="2276475"/>
            <a:ext cx="0" cy="3600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52" name="Line 4"/>
          <p:cNvSpPr>
            <a:spLocks noChangeShapeType="1"/>
          </p:cNvSpPr>
          <p:nvPr/>
        </p:nvSpPr>
        <p:spPr bwMode="auto">
          <a:xfrm>
            <a:off x="2339975" y="5876925"/>
            <a:ext cx="5327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53" name="Line 5"/>
          <p:cNvSpPr>
            <a:spLocks noChangeShapeType="1"/>
          </p:cNvSpPr>
          <p:nvPr/>
        </p:nvSpPr>
        <p:spPr bwMode="auto">
          <a:xfrm flipV="1">
            <a:off x="2843213" y="2349500"/>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54" name="Text Box 6"/>
          <p:cNvSpPr txBox="1">
            <a:spLocks noChangeArrowheads="1"/>
          </p:cNvSpPr>
          <p:nvPr/>
        </p:nvSpPr>
        <p:spPr bwMode="auto">
          <a:xfrm>
            <a:off x="7451725" y="60213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83655" name="Text Box 7"/>
          <p:cNvSpPr txBox="1">
            <a:spLocks noChangeArrowheads="1"/>
          </p:cNvSpPr>
          <p:nvPr/>
        </p:nvSpPr>
        <p:spPr bwMode="auto">
          <a:xfrm>
            <a:off x="1905000" y="2209800"/>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283656" name="Text Box 8"/>
          <p:cNvSpPr txBox="1">
            <a:spLocks noChangeArrowheads="1"/>
          </p:cNvSpPr>
          <p:nvPr/>
        </p:nvSpPr>
        <p:spPr bwMode="auto">
          <a:xfrm>
            <a:off x="6877050" y="2349500"/>
            <a:ext cx="2266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0</a:t>
            </a:r>
            <a:r>
              <a:rPr lang="cs-CZ" altLang="cs-CZ" b="1">
                <a:solidFill>
                  <a:schemeClr val="accent2"/>
                </a:solidFill>
              </a:rPr>
              <a:t> (W</a:t>
            </a:r>
            <a:r>
              <a:rPr lang="cs-CZ" altLang="cs-CZ" b="1" baseline="-25000">
                <a:solidFill>
                  <a:schemeClr val="accent2"/>
                </a:solidFill>
              </a:rPr>
              <a:t>0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83657" name="Text Box 9"/>
          <p:cNvSpPr txBox="1">
            <a:spLocks noChangeArrowheads="1"/>
          </p:cNvSpPr>
          <p:nvPr/>
        </p:nvSpPr>
        <p:spPr bwMode="auto">
          <a:xfrm>
            <a:off x="1908175" y="34290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2</a:t>
            </a:r>
            <a:endParaRPr lang="cs-CZ" altLang="cs-CZ" b="1"/>
          </a:p>
        </p:txBody>
      </p:sp>
      <p:sp>
        <p:nvSpPr>
          <p:cNvPr id="283658" name="Text Box 10"/>
          <p:cNvSpPr txBox="1">
            <a:spLocks noChangeArrowheads="1"/>
          </p:cNvSpPr>
          <p:nvPr/>
        </p:nvSpPr>
        <p:spPr bwMode="auto">
          <a:xfrm>
            <a:off x="1908175" y="38608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0</a:t>
            </a:r>
            <a:endParaRPr lang="cs-CZ" altLang="cs-CZ" b="1"/>
          </a:p>
        </p:txBody>
      </p:sp>
      <p:sp>
        <p:nvSpPr>
          <p:cNvPr id="283659" name="Text Box 11"/>
          <p:cNvSpPr txBox="1">
            <a:spLocks noChangeArrowheads="1"/>
          </p:cNvSpPr>
          <p:nvPr/>
        </p:nvSpPr>
        <p:spPr bwMode="auto">
          <a:xfrm>
            <a:off x="4284663"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83660" name="Text Box 12"/>
          <p:cNvSpPr txBox="1">
            <a:spLocks noChangeArrowheads="1"/>
          </p:cNvSpPr>
          <p:nvPr/>
        </p:nvSpPr>
        <p:spPr bwMode="auto">
          <a:xfrm>
            <a:off x="4859338"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2</a:t>
            </a:r>
            <a:endParaRPr lang="cs-CZ" altLang="cs-CZ" b="1"/>
          </a:p>
        </p:txBody>
      </p:sp>
      <p:sp>
        <p:nvSpPr>
          <p:cNvPr id="283661" name="Text Box 13"/>
          <p:cNvSpPr txBox="1">
            <a:spLocks noChangeArrowheads="1"/>
          </p:cNvSpPr>
          <p:nvPr/>
        </p:nvSpPr>
        <p:spPr bwMode="auto">
          <a:xfrm>
            <a:off x="3924300" y="37163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0</a:t>
            </a:r>
            <a:endParaRPr lang="cs-CZ" altLang="cs-CZ" b="1"/>
          </a:p>
        </p:txBody>
      </p:sp>
      <p:sp>
        <p:nvSpPr>
          <p:cNvPr id="283662" name="Text Box 14"/>
          <p:cNvSpPr txBox="1">
            <a:spLocks noChangeArrowheads="1"/>
          </p:cNvSpPr>
          <p:nvPr/>
        </p:nvSpPr>
        <p:spPr bwMode="auto">
          <a:xfrm>
            <a:off x="4932363" y="30686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1</a:t>
            </a:r>
            <a:endParaRPr lang="cs-CZ" altLang="cs-CZ" b="1"/>
          </a:p>
        </p:txBody>
      </p:sp>
      <p:sp>
        <p:nvSpPr>
          <p:cNvPr id="26639" name="Line 15"/>
          <p:cNvSpPr>
            <a:spLocks noChangeShapeType="1"/>
          </p:cNvSpPr>
          <p:nvPr/>
        </p:nvSpPr>
        <p:spPr bwMode="auto">
          <a:xfrm>
            <a:off x="3132138" y="2636838"/>
            <a:ext cx="2808287"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64" name="Text Box 16"/>
          <p:cNvSpPr txBox="1">
            <a:spLocks noChangeArrowheads="1"/>
          </p:cNvSpPr>
          <p:nvPr/>
        </p:nvSpPr>
        <p:spPr bwMode="auto">
          <a:xfrm>
            <a:off x="6011863" y="53006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0</a:t>
            </a:r>
            <a:r>
              <a:rPr lang="cs-CZ" altLang="cs-CZ" b="1">
                <a:solidFill>
                  <a:srgbClr val="0000FF"/>
                </a:solidFill>
              </a:rPr>
              <a:t> (A</a:t>
            </a:r>
            <a:r>
              <a:rPr lang="cs-CZ" altLang="cs-CZ" b="1" baseline="-25000">
                <a:solidFill>
                  <a:srgbClr val="0000FF"/>
                </a:solidFill>
              </a:rPr>
              <a:t>A,0</a:t>
            </a:r>
            <a:r>
              <a:rPr lang="cs-CZ" altLang="cs-CZ" b="1">
                <a:solidFill>
                  <a:srgbClr val="0000FF"/>
                </a:solidFill>
              </a:rPr>
              <a:t>, M</a:t>
            </a:r>
            <a:r>
              <a:rPr lang="cs-CZ" altLang="cs-CZ" b="1" baseline="-25000">
                <a:solidFill>
                  <a:srgbClr val="0000FF"/>
                </a:solidFill>
              </a:rPr>
              <a:t>R.0</a:t>
            </a:r>
            <a:r>
              <a:rPr lang="cs-CZ" altLang="cs-CZ" b="1">
                <a:solidFill>
                  <a:srgbClr val="0000FF"/>
                </a:solidFill>
              </a:rPr>
              <a:t>)</a:t>
            </a:r>
          </a:p>
        </p:txBody>
      </p:sp>
      <p:sp>
        <p:nvSpPr>
          <p:cNvPr id="26641" name="Line 17"/>
          <p:cNvSpPr>
            <a:spLocks noChangeShapeType="1"/>
          </p:cNvSpPr>
          <p:nvPr/>
        </p:nvSpPr>
        <p:spPr bwMode="auto">
          <a:xfrm>
            <a:off x="4500563" y="1989138"/>
            <a:ext cx="0" cy="3887787"/>
          </a:xfrm>
          <a:prstGeom prst="line">
            <a:avLst/>
          </a:prstGeom>
          <a:noFill/>
          <a:ln w="5715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66" name="Text Box 18"/>
          <p:cNvSpPr txBox="1">
            <a:spLocks noChangeArrowheads="1"/>
          </p:cNvSpPr>
          <p:nvPr/>
        </p:nvSpPr>
        <p:spPr bwMode="auto">
          <a:xfrm>
            <a:off x="4572000" y="1844675"/>
            <a:ext cx="935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CC00"/>
                </a:solidFill>
              </a:rPr>
              <a:t>LRAS</a:t>
            </a:r>
          </a:p>
        </p:txBody>
      </p:sp>
      <p:sp>
        <p:nvSpPr>
          <p:cNvPr id="26643" name="Line 19"/>
          <p:cNvSpPr>
            <a:spLocks noChangeShapeType="1"/>
          </p:cNvSpPr>
          <p:nvPr/>
        </p:nvSpPr>
        <p:spPr bwMode="auto">
          <a:xfrm>
            <a:off x="3635375" y="2205038"/>
            <a:ext cx="2808288" cy="2879725"/>
          </a:xfrm>
          <a:prstGeom prst="line">
            <a:avLst/>
          </a:prstGeom>
          <a:noFill/>
          <a:ln w="571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68" name="Text Box 20"/>
          <p:cNvSpPr txBox="1">
            <a:spLocks noChangeArrowheads="1"/>
          </p:cNvSpPr>
          <p:nvPr/>
        </p:nvSpPr>
        <p:spPr bwMode="auto">
          <a:xfrm>
            <a:off x="6516688" y="4868863"/>
            <a:ext cx="187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AD</a:t>
            </a:r>
            <a:r>
              <a:rPr lang="cs-CZ" altLang="cs-CZ" b="1" baseline="-25000">
                <a:solidFill>
                  <a:srgbClr val="0000FF"/>
                </a:solidFill>
              </a:rPr>
              <a:t>1</a:t>
            </a:r>
            <a:r>
              <a:rPr lang="cs-CZ" altLang="cs-CZ" b="1">
                <a:solidFill>
                  <a:srgbClr val="0000FF"/>
                </a:solidFill>
              </a:rPr>
              <a:t> (A</a:t>
            </a:r>
            <a:r>
              <a:rPr lang="cs-CZ" altLang="cs-CZ" b="1" baseline="-25000">
                <a:solidFill>
                  <a:srgbClr val="0000FF"/>
                </a:solidFill>
              </a:rPr>
              <a:t>A,0</a:t>
            </a:r>
            <a:r>
              <a:rPr lang="cs-CZ" altLang="cs-CZ" b="1">
                <a:solidFill>
                  <a:srgbClr val="0000FF"/>
                </a:solidFill>
              </a:rPr>
              <a:t>, M</a:t>
            </a:r>
            <a:r>
              <a:rPr lang="cs-CZ" altLang="cs-CZ" b="1" baseline="-25000">
                <a:solidFill>
                  <a:srgbClr val="0000FF"/>
                </a:solidFill>
              </a:rPr>
              <a:t>R.1</a:t>
            </a:r>
            <a:r>
              <a:rPr lang="cs-CZ" altLang="cs-CZ" b="1">
                <a:solidFill>
                  <a:srgbClr val="0000FF"/>
                </a:solidFill>
              </a:rPr>
              <a:t>)</a:t>
            </a:r>
          </a:p>
        </p:txBody>
      </p:sp>
      <p:sp>
        <p:nvSpPr>
          <p:cNvPr id="26645" name="Line 21"/>
          <p:cNvSpPr>
            <a:spLocks noChangeShapeType="1"/>
          </p:cNvSpPr>
          <p:nvPr/>
        </p:nvSpPr>
        <p:spPr bwMode="auto">
          <a:xfrm flipH="1">
            <a:off x="2339975" y="4076700"/>
            <a:ext cx="21605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46" name="Line 22"/>
          <p:cNvSpPr>
            <a:spLocks noChangeShapeType="1"/>
          </p:cNvSpPr>
          <p:nvPr/>
        </p:nvSpPr>
        <p:spPr bwMode="auto">
          <a:xfrm>
            <a:off x="4500563" y="4076700"/>
            <a:ext cx="935037"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71" name="Text Box 23"/>
          <p:cNvSpPr txBox="1">
            <a:spLocks noChangeArrowheads="1"/>
          </p:cNvSpPr>
          <p:nvPr/>
        </p:nvSpPr>
        <p:spPr bwMode="auto">
          <a:xfrm>
            <a:off x="5580063" y="37893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B</a:t>
            </a:r>
          </a:p>
        </p:txBody>
      </p:sp>
      <p:sp>
        <p:nvSpPr>
          <p:cNvPr id="26648" name="Line 24"/>
          <p:cNvSpPr>
            <a:spLocks noChangeShapeType="1"/>
          </p:cNvSpPr>
          <p:nvPr/>
        </p:nvSpPr>
        <p:spPr bwMode="auto">
          <a:xfrm>
            <a:off x="5435600" y="4076700"/>
            <a:ext cx="0" cy="18002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73" name="Text Box 25"/>
          <p:cNvSpPr txBox="1">
            <a:spLocks noChangeArrowheads="1"/>
          </p:cNvSpPr>
          <p:nvPr/>
        </p:nvSpPr>
        <p:spPr bwMode="auto">
          <a:xfrm>
            <a:off x="5219700"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1</a:t>
            </a:r>
            <a:endParaRPr lang="cs-CZ" altLang="cs-CZ" b="1"/>
          </a:p>
        </p:txBody>
      </p:sp>
      <p:sp>
        <p:nvSpPr>
          <p:cNvPr id="26650" name="Line 26"/>
          <p:cNvSpPr>
            <a:spLocks noChangeShapeType="1"/>
          </p:cNvSpPr>
          <p:nvPr/>
        </p:nvSpPr>
        <p:spPr bwMode="auto">
          <a:xfrm>
            <a:off x="5030788" y="3644900"/>
            <a:ext cx="0" cy="22320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51" name="Line 27"/>
          <p:cNvSpPr>
            <a:spLocks noChangeShapeType="1"/>
          </p:cNvSpPr>
          <p:nvPr/>
        </p:nvSpPr>
        <p:spPr bwMode="auto">
          <a:xfrm flipH="1">
            <a:off x="2339975" y="3644900"/>
            <a:ext cx="26638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76" name="Line 28"/>
          <p:cNvSpPr>
            <a:spLocks noChangeShapeType="1"/>
          </p:cNvSpPr>
          <p:nvPr/>
        </p:nvSpPr>
        <p:spPr bwMode="auto">
          <a:xfrm flipV="1">
            <a:off x="2627313" y="2060575"/>
            <a:ext cx="3960812" cy="2951163"/>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77" name="Line 29"/>
          <p:cNvSpPr>
            <a:spLocks noChangeShapeType="1"/>
          </p:cNvSpPr>
          <p:nvPr/>
        </p:nvSpPr>
        <p:spPr bwMode="auto">
          <a:xfrm flipV="1">
            <a:off x="2339975" y="1773238"/>
            <a:ext cx="3960813" cy="2951162"/>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78" name="Text Box 30"/>
          <p:cNvSpPr txBox="1">
            <a:spLocks noChangeArrowheads="1"/>
          </p:cNvSpPr>
          <p:nvPr/>
        </p:nvSpPr>
        <p:spPr bwMode="auto">
          <a:xfrm>
            <a:off x="6732588" y="1916113"/>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1</a:t>
            </a:r>
            <a:r>
              <a:rPr lang="cs-CZ" altLang="cs-CZ" b="1">
                <a:solidFill>
                  <a:schemeClr val="accent2"/>
                </a:solidFill>
              </a:rPr>
              <a:t> (W</a:t>
            </a:r>
            <a:r>
              <a:rPr lang="cs-CZ" altLang="cs-CZ" b="1" baseline="-25000">
                <a:solidFill>
                  <a:schemeClr val="accent2"/>
                </a:solidFill>
              </a:rPr>
              <a:t>1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83679" name="Text Box 31"/>
          <p:cNvSpPr txBox="1">
            <a:spLocks noChangeArrowheads="1"/>
          </p:cNvSpPr>
          <p:nvPr/>
        </p:nvSpPr>
        <p:spPr bwMode="auto">
          <a:xfrm>
            <a:off x="6443663" y="1484313"/>
            <a:ext cx="2266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SRAS</a:t>
            </a:r>
            <a:r>
              <a:rPr lang="cs-CZ" altLang="cs-CZ" b="1" baseline="-25000">
                <a:solidFill>
                  <a:schemeClr val="accent2"/>
                </a:solidFill>
              </a:rPr>
              <a:t>2</a:t>
            </a:r>
            <a:r>
              <a:rPr lang="cs-CZ" altLang="cs-CZ" b="1">
                <a:solidFill>
                  <a:schemeClr val="accent2"/>
                </a:solidFill>
              </a:rPr>
              <a:t> (W</a:t>
            </a:r>
            <a:r>
              <a:rPr lang="cs-CZ" altLang="cs-CZ" b="1" baseline="-25000">
                <a:solidFill>
                  <a:schemeClr val="accent2"/>
                </a:solidFill>
              </a:rPr>
              <a:t>2 </a:t>
            </a:r>
            <a:r>
              <a:rPr lang="cs-CZ" altLang="cs-CZ" b="1">
                <a:solidFill>
                  <a:schemeClr val="accent2"/>
                </a:solidFill>
              </a:rPr>
              <a:t>, ND</a:t>
            </a:r>
            <a:r>
              <a:rPr lang="cs-CZ" altLang="cs-CZ" b="1" baseline="-25000">
                <a:solidFill>
                  <a:schemeClr val="accent2"/>
                </a:solidFill>
              </a:rPr>
              <a:t>0</a:t>
            </a:r>
            <a:r>
              <a:rPr lang="cs-CZ" altLang="cs-CZ" b="1">
                <a:solidFill>
                  <a:schemeClr val="accent2"/>
                </a:solidFill>
              </a:rPr>
              <a:t>)</a:t>
            </a:r>
          </a:p>
        </p:txBody>
      </p:sp>
      <p:sp>
        <p:nvSpPr>
          <p:cNvPr id="26656" name="Line 32"/>
          <p:cNvSpPr>
            <a:spLocks noChangeShapeType="1"/>
          </p:cNvSpPr>
          <p:nvPr/>
        </p:nvSpPr>
        <p:spPr bwMode="auto">
          <a:xfrm flipH="1">
            <a:off x="2339975" y="3068638"/>
            <a:ext cx="216058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81" name="Text Box 33"/>
          <p:cNvSpPr txBox="1">
            <a:spLocks noChangeArrowheads="1"/>
          </p:cNvSpPr>
          <p:nvPr/>
        </p:nvSpPr>
        <p:spPr bwMode="auto">
          <a:xfrm>
            <a:off x="1908175" y="285273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4</a:t>
            </a:r>
            <a:endParaRPr lang="cs-CZ" altLang="cs-CZ" b="1"/>
          </a:p>
        </p:txBody>
      </p:sp>
      <p:sp>
        <p:nvSpPr>
          <p:cNvPr id="26658" name="Line 34"/>
          <p:cNvSpPr>
            <a:spLocks noChangeShapeType="1"/>
          </p:cNvSpPr>
          <p:nvPr/>
        </p:nvSpPr>
        <p:spPr bwMode="auto">
          <a:xfrm flipH="1" flipV="1">
            <a:off x="5940425" y="2636838"/>
            <a:ext cx="144463" cy="14446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59" name="Line 35"/>
          <p:cNvSpPr>
            <a:spLocks noChangeShapeType="1"/>
          </p:cNvSpPr>
          <p:nvPr/>
        </p:nvSpPr>
        <p:spPr bwMode="auto">
          <a:xfrm flipH="1" flipV="1">
            <a:off x="5651500" y="2276475"/>
            <a:ext cx="215900" cy="2159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660" name="Line 36"/>
          <p:cNvSpPr>
            <a:spLocks noChangeShapeType="1"/>
          </p:cNvSpPr>
          <p:nvPr/>
        </p:nvSpPr>
        <p:spPr bwMode="auto">
          <a:xfrm flipH="1">
            <a:off x="2339975" y="3429000"/>
            <a:ext cx="2447925"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85" name="Text Box 37"/>
          <p:cNvSpPr txBox="1">
            <a:spLocks noChangeArrowheads="1"/>
          </p:cNvSpPr>
          <p:nvPr/>
        </p:nvSpPr>
        <p:spPr bwMode="auto">
          <a:xfrm>
            <a:off x="1908175" y="3141663"/>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3</a:t>
            </a:r>
            <a:endParaRPr lang="cs-CZ" altLang="cs-CZ" b="1"/>
          </a:p>
        </p:txBody>
      </p:sp>
      <p:sp>
        <p:nvSpPr>
          <p:cNvPr id="26662" name="Line 38"/>
          <p:cNvSpPr>
            <a:spLocks noChangeShapeType="1"/>
          </p:cNvSpPr>
          <p:nvPr/>
        </p:nvSpPr>
        <p:spPr bwMode="auto">
          <a:xfrm>
            <a:off x="4787900" y="3429000"/>
            <a:ext cx="0" cy="24479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3687" name="Text Box 39"/>
          <p:cNvSpPr txBox="1">
            <a:spLocks noChangeArrowheads="1"/>
          </p:cNvSpPr>
          <p:nvPr/>
        </p:nvSpPr>
        <p:spPr bwMode="auto">
          <a:xfrm>
            <a:off x="4572000" y="594995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3</a:t>
            </a:r>
            <a:endParaRPr lang="cs-CZ" altLang="cs-CZ" b="1"/>
          </a:p>
        </p:txBody>
      </p:sp>
    </p:spTree>
    <p:extLst>
      <p:ext uri="{BB962C8B-B14F-4D97-AF65-F5344CB8AC3E}">
        <p14:creationId xmlns:p14="http://schemas.microsoft.com/office/powerpoint/2010/main" val="31973201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83650"/>
                                        </p:tgtEl>
                                        <p:attrNameLst>
                                          <p:attrName>style.visibility</p:attrName>
                                        </p:attrNameLst>
                                      </p:cBhvr>
                                      <p:to>
                                        <p:strVal val="visible"/>
                                      </p:to>
                                    </p:set>
                                  </p:childTnLst>
                                </p:cTn>
                              </p:par>
                            </p:childTnLst>
                          </p:cTn>
                        </p:par>
                        <p:par>
                          <p:cTn id="7" fill="hold" nodeType="afterGroup">
                            <p:stCondLst>
                              <p:cond delay="3975"/>
                            </p:stCondLst>
                            <p:childTnLst>
                              <p:par>
                                <p:cTn id="8" presetID="1" presetClass="entr" presetSubtype="0" fill="hold" nodeType="afterEffect">
                                  <p:stCondLst>
                                    <p:cond delay="0"/>
                                  </p:stCondLst>
                                  <p:childTnLst>
                                    <p:set>
                                      <p:cBhvr>
                                        <p:cTn id="9" dur="1" fill="hold">
                                          <p:stCondLst>
                                            <p:cond delay="499"/>
                                          </p:stCondLst>
                                        </p:cTn>
                                        <p:tgtEl>
                                          <p:spTgt spid="283651"/>
                                        </p:tgtEl>
                                        <p:attrNameLst>
                                          <p:attrName>style.visibility</p:attrName>
                                        </p:attrNameLst>
                                      </p:cBhvr>
                                      <p:to>
                                        <p:strVal val="visible"/>
                                      </p:to>
                                    </p:set>
                                  </p:childTnLst>
                                </p:cTn>
                              </p:par>
                            </p:childTnLst>
                          </p:cTn>
                        </p:par>
                        <p:par>
                          <p:cTn id="10" fill="hold" nodeType="afterGroup">
                            <p:stCondLst>
                              <p:cond delay="4475"/>
                            </p:stCondLst>
                            <p:childTnLst>
                              <p:par>
                                <p:cTn id="11" presetID="1" presetClass="entr" presetSubtype="0" fill="hold" nodeType="afterEffect">
                                  <p:stCondLst>
                                    <p:cond delay="0"/>
                                  </p:stCondLst>
                                  <p:childTnLst>
                                    <p:set>
                                      <p:cBhvr>
                                        <p:cTn id="12" dur="1" fill="hold">
                                          <p:stCondLst>
                                            <p:cond delay="499"/>
                                          </p:stCondLst>
                                        </p:cTn>
                                        <p:tgtEl>
                                          <p:spTgt spid="283652"/>
                                        </p:tgtEl>
                                        <p:attrNameLst>
                                          <p:attrName>style.visibility</p:attrName>
                                        </p:attrNameLst>
                                      </p:cBhvr>
                                      <p:to>
                                        <p:strVal val="visible"/>
                                      </p:to>
                                    </p:set>
                                  </p:childTnLst>
                                </p:cTn>
                              </p:par>
                            </p:childTnLst>
                          </p:cTn>
                        </p:par>
                        <p:par>
                          <p:cTn id="13" fill="hold" nodeType="afterGroup">
                            <p:stCondLst>
                              <p:cond delay="4975"/>
                            </p:stCondLst>
                            <p:childTnLst>
                              <p:par>
                                <p:cTn id="14" presetID="23" presetClass="entr" presetSubtype="16" fill="hold" grpId="0" nodeType="afterEffect">
                                  <p:stCondLst>
                                    <p:cond delay="0"/>
                                  </p:stCondLst>
                                  <p:childTnLst>
                                    <p:set>
                                      <p:cBhvr>
                                        <p:cTn id="15" dur="1" fill="hold">
                                          <p:stCondLst>
                                            <p:cond delay="0"/>
                                          </p:stCondLst>
                                        </p:cTn>
                                        <p:tgtEl>
                                          <p:spTgt spid="283655"/>
                                        </p:tgtEl>
                                        <p:attrNameLst>
                                          <p:attrName>style.visibility</p:attrName>
                                        </p:attrNameLst>
                                      </p:cBhvr>
                                      <p:to>
                                        <p:strVal val="visible"/>
                                      </p:to>
                                    </p:set>
                                    <p:anim calcmode="lin" valueType="num">
                                      <p:cBhvr>
                                        <p:cTn id="16" dur="500" fill="hold"/>
                                        <p:tgtEl>
                                          <p:spTgt spid="283655"/>
                                        </p:tgtEl>
                                        <p:attrNameLst>
                                          <p:attrName>ppt_w</p:attrName>
                                        </p:attrNameLst>
                                      </p:cBhvr>
                                      <p:tavLst>
                                        <p:tav tm="0">
                                          <p:val>
                                            <p:fltVal val="0"/>
                                          </p:val>
                                        </p:tav>
                                        <p:tav tm="100000">
                                          <p:val>
                                            <p:strVal val="#ppt_w"/>
                                          </p:val>
                                        </p:tav>
                                      </p:tavLst>
                                    </p:anim>
                                    <p:anim calcmode="lin" valueType="num">
                                      <p:cBhvr>
                                        <p:cTn id="17" dur="500" fill="hold"/>
                                        <p:tgtEl>
                                          <p:spTgt spid="283655"/>
                                        </p:tgtEl>
                                        <p:attrNameLst>
                                          <p:attrName>ppt_h</p:attrName>
                                        </p:attrNameLst>
                                      </p:cBhvr>
                                      <p:tavLst>
                                        <p:tav tm="0">
                                          <p:val>
                                            <p:fltVal val="0"/>
                                          </p:val>
                                        </p:tav>
                                        <p:tav tm="100000">
                                          <p:val>
                                            <p:strVal val="#ppt_h"/>
                                          </p:val>
                                        </p:tav>
                                      </p:tavLst>
                                    </p:anim>
                                  </p:childTnLst>
                                </p:cTn>
                              </p:par>
                            </p:childTnLst>
                          </p:cTn>
                        </p:par>
                        <p:par>
                          <p:cTn id="18" fill="hold" nodeType="afterGroup">
                            <p:stCondLst>
                              <p:cond delay="5475"/>
                            </p:stCondLst>
                            <p:childTnLst>
                              <p:par>
                                <p:cTn id="19" presetID="23" presetClass="entr" presetSubtype="16" fill="hold" grpId="0" nodeType="afterEffect">
                                  <p:stCondLst>
                                    <p:cond delay="0"/>
                                  </p:stCondLst>
                                  <p:childTnLst>
                                    <p:set>
                                      <p:cBhvr>
                                        <p:cTn id="20" dur="1" fill="hold">
                                          <p:stCondLst>
                                            <p:cond delay="0"/>
                                          </p:stCondLst>
                                        </p:cTn>
                                        <p:tgtEl>
                                          <p:spTgt spid="283654"/>
                                        </p:tgtEl>
                                        <p:attrNameLst>
                                          <p:attrName>style.visibility</p:attrName>
                                        </p:attrNameLst>
                                      </p:cBhvr>
                                      <p:to>
                                        <p:strVal val="visible"/>
                                      </p:to>
                                    </p:set>
                                    <p:anim calcmode="lin" valueType="num">
                                      <p:cBhvr>
                                        <p:cTn id="21" dur="500" fill="hold"/>
                                        <p:tgtEl>
                                          <p:spTgt spid="283654"/>
                                        </p:tgtEl>
                                        <p:attrNameLst>
                                          <p:attrName>ppt_w</p:attrName>
                                        </p:attrNameLst>
                                      </p:cBhvr>
                                      <p:tavLst>
                                        <p:tav tm="0">
                                          <p:val>
                                            <p:fltVal val="0"/>
                                          </p:val>
                                        </p:tav>
                                        <p:tav tm="100000">
                                          <p:val>
                                            <p:strVal val="#ppt_w"/>
                                          </p:val>
                                        </p:tav>
                                      </p:tavLst>
                                    </p:anim>
                                    <p:anim calcmode="lin" valueType="num">
                                      <p:cBhvr>
                                        <p:cTn id="22" dur="500" fill="hold"/>
                                        <p:tgtEl>
                                          <p:spTgt spid="283654"/>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83653"/>
                                        </p:tgtEl>
                                        <p:attrNameLst>
                                          <p:attrName>style.visibility</p:attrName>
                                        </p:attrNameLst>
                                      </p:cBhvr>
                                      <p:to>
                                        <p:strVal val="visible"/>
                                      </p:to>
                                    </p:set>
                                    <p:anim calcmode="lin" valueType="num">
                                      <p:cBhvr>
                                        <p:cTn id="27" dur="500" fill="hold"/>
                                        <p:tgtEl>
                                          <p:spTgt spid="283653"/>
                                        </p:tgtEl>
                                        <p:attrNameLst>
                                          <p:attrName>ppt_w</p:attrName>
                                        </p:attrNameLst>
                                      </p:cBhvr>
                                      <p:tavLst>
                                        <p:tav tm="0">
                                          <p:val>
                                            <p:fltVal val="0"/>
                                          </p:val>
                                        </p:tav>
                                        <p:tav tm="100000">
                                          <p:val>
                                            <p:strVal val="#ppt_w"/>
                                          </p:val>
                                        </p:tav>
                                      </p:tavLst>
                                    </p:anim>
                                    <p:anim calcmode="lin" valueType="num">
                                      <p:cBhvr>
                                        <p:cTn id="28" dur="500" fill="hold"/>
                                        <p:tgtEl>
                                          <p:spTgt spid="283653"/>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83656"/>
                                        </p:tgtEl>
                                        <p:attrNameLst>
                                          <p:attrName>style.visibility</p:attrName>
                                        </p:attrNameLst>
                                      </p:cBhvr>
                                      <p:to>
                                        <p:strVal val="visible"/>
                                      </p:to>
                                    </p:set>
                                    <p:anim calcmode="lin" valueType="num">
                                      <p:cBhvr>
                                        <p:cTn id="32" dur="500" fill="hold"/>
                                        <p:tgtEl>
                                          <p:spTgt spid="283656"/>
                                        </p:tgtEl>
                                        <p:attrNameLst>
                                          <p:attrName>ppt_w</p:attrName>
                                        </p:attrNameLst>
                                      </p:cBhvr>
                                      <p:tavLst>
                                        <p:tav tm="0">
                                          <p:val>
                                            <p:fltVal val="0"/>
                                          </p:val>
                                        </p:tav>
                                        <p:tav tm="100000">
                                          <p:val>
                                            <p:strVal val="#ppt_w"/>
                                          </p:val>
                                        </p:tav>
                                      </p:tavLst>
                                    </p:anim>
                                    <p:anim calcmode="lin" valueType="num">
                                      <p:cBhvr>
                                        <p:cTn id="33" dur="500" fill="hold"/>
                                        <p:tgtEl>
                                          <p:spTgt spid="283656"/>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23" presetClass="entr" presetSubtype="16" fill="hold" grpId="0" nodeType="afterEffect">
                                  <p:stCondLst>
                                    <p:cond delay="0"/>
                                  </p:stCondLst>
                                  <p:childTnLst>
                                    <p:set>
                                      <p:cBhvr>
                                        <p:cTn id="36" dur="1" fill="hold">
                                          <p:stCondLst>
                                            <p:cond delay="0"/>
                                          </p:stCondLst>
                                        </p:cTn>
                                        <p:tgtEl>
                                          <p:spTgt spid="283657"/>
                                        </p:tgtEl>
                                        <p:attrNameLst>
                                          <p:attrName>style.visibility</p:attrName>
                                        </p:attrNameLst>
                                      </p:cBhvr>
                                      <p:to>
                                        <p:strVal val="visible"/>
                                      </p:to>
                                    </p:set>
                                    <p:anim calcmode="lin" valueType="num">
                                      <p:cBhvr>
                                        <p:cTn id="37" dur="500" fill="hold"/>
                                        <p:tgtEl>
                                          <p:spTgt spid="283657"/>
                                        </p:tgtEl>
                                        <p:attrNameLst>
                                          <p:attrName>ppt_w</p:attrName>
                                        </p:attrNameLst>
                                      </p:cBhvr>
                                      <p:tavLst>
                                        <p:tav tm="0">
                                          <p:val>
                                            <p:fltVal val="0"/>
                                          </p:val>
                                        </p:tav>
                                        <p:tav tm="100000">
                                          <p:val>
                                            <p:strVal val="#ppt_w"/>
                                          </p:val>
                                        </p:tav>
                                      </p:tavLst>
                                    </p:anim>
                                    <p:anim calcmode="lin" valueType="num">
                                      <p:cBhvr>
                                        <p:cTn id="38" dur="500" fill="hold"/>
                                        <p:tgtEl>
                                          <p:spTgt spid="283657"/>
                                        </p:tgtEl>
                                        <p:attrNameLst>
                                          <p:attrName>ppt_h</p:attrName>
                                        </p:attrNameLst>
                                      </p:cBhvr>
                                      <p:tavLst>
                                        <p:tav tm="0">
                                          <p:val>
                                            <p:fltVal val="0"/>
                                          </p:val>
                                        </p:tav>
                                        <p:tav tm="100000">
                                          <p:val>
                                            <p:strVal val="#ppt_h"/>
                                          </p:val>
                                        </p:tav>
                                      </p:tavLst>
                                    </p:anim>
                                  </p:childTnLst>
                                </p:cTn>
                              </p:par>
                            </p:childTnLst>
                          </p:cTn>
                        </p:par>
                        <p:par>
                          <p:cTn id="39" fill="hold" nodeType="afterGroup">
                            <p:stCondLst>
                              <p:cond delay="1500"/>
                            </p:stCondLst>
                            <p:childTnLst>
                              <p:par>
                                <p:cTn id="40" presetID="23" presetClass="entr" presetSubtype="16" fill="hold" grpId="0" nodeType="afterEffect">
                                  <p:stCondLst>
                                    <p:cond delay="0"/>
                                  </p:stCondLst>
                                  <p:childTnLst>
                                    <p:set>
                                      <p:cBhvr>
                                        <p:cTn id="41" dur="1" fill="hold">
                                          <p:stCondLst>
                                            <p:cond delay="0"/>
                                          </p:stCondLst>
                                        </p:cTn>
                                        <p:tgtEl>
                                          <p:spTgt spid="283658"/>
                                        </p:tgtEl>
                                        <p:attrNameLst>
                                          <p:attrName>style.visibility</p:attrName>
                                        </p:attrNameLst>
                                      </p:cBhvr>
                                      <p:to>
                                        <p:strVal val="visible"/>
                                      </p:to>
                                    </p:set>
                                    <p:anim calcmode="lin" valueType="num">
                                      <p:cBhvr>
                                        <p:cTn id="42" dur="500" fill="hold"/>
                                        <p:tgtEl>
                                          <p:spTgt spid="283658"/>
                                        </p:tgtEl>
                                        <p:attrNameLst>
                                          <p:attrName>ppt_w</p:attrName>
                                        </p:attrNameLst>
                                      </p:cBhvr>
                                      <p:tavLst>
                                        <p:tav tm="0">
                                          <p:val>
                                            <p:fltVal val="0"/>
                                          </p:val>
                                        </p:tav>
                                        <p:tav tm="100000">
                                          <p:val>
                                            <p:strVal val="#ppt_w"/>
                                          </p:val>
                                        </p:tav>
                                      </p:tavLst>
                                    </p:anim>
                                    <p:anim calcmode="lin" valueType="num">
                                      <p:cBhvr>
                                        <p:cTn id="43" dur="500" fill="hold"/>
                                        <p:tgtEl>
                                          <p:spTgt spid="283658"/>
                                        </p:tgtEl>
                                        <p:attrNameLst>
                                          <p:attrName>ppt_h</p:attrName>
                                        </p:attrNameLst>
                                      </p:cBhvr>
                                      <p:tavLst>
                                        <p:tav tm="0">
                                          <p:val>
                                            <p:fltVal val="0"/>
                                          </p:val>
                                        </p:tav>
                                        <p:tav tm="100000">
                                          <p:val>
                                            <p:strVal val="#ppt_h"/>
                                          </p:val>
                                        </p:tav>
                                      </p:tavLst>
                                    </p:anim>
                                  </p:childTnLst>
                                </p:cTn>
                              </p:par>
                            </p:childTnLst>
                          </p:cTn>
                        </p:par>
                        <p:par>
                          <p:cTn id="44" fill="hold" nodeType="afterGroup">
                            <p:stCondLst>
                              <p:cond delay="2000"/>
                            </p:stCondLst>
                            <p:childTnLst>
                              <p:par>
                                <p:cTn id="45" presetID="23" presetClass="entr" presetSubtype="16" fill="hold" grpId="0" nodeType="afterEffect">
                                  <p:stCondLst>
                                    <p:cond delay="0"/>
                                  </p:stCondLst>
                                  <p:childTnLst>
                                    <p:set>
                                      <p:cBhvr>
                                        <p:cTn id="46" dur="1" fill="hold">
                                          <p:stCondLst>
                                            <p:cond delay="0"/>
                                          </p:stCondLst>
                                        </p:cTn>
                                        <p:tgtEl>
                                          <p:spTgt spid="283659"/>
                                        </p:tgtEl>
                                        <p:attrNameLst>
                                          <p:attrName>style.visibility</p:attrName>
                                        </p:attrNameLst>
                                      </p:cBhvr>
                                      <p:to>
                                        <p:strVal val="visible"/>
                                      </p:to>
                                    </p:set>
                                    <p:anim calcmode="lin" valueType="num">
                                      <p:cBhvr>
                                        <p:cTn id="47" dur="500" fill="hold"/>
                                        <p:tgtEl>
                                          <p:spTgt spid="283659"/>
                                        </p:tgtEl>
                                        <p:attrNameLst>
                                          <p:attrName>ppt_w</p:attrName>
                                        </p:attrNameLst>
                                      </p:cBhvr>
                                      <p:tavLst>
                                        <p:tav tm="0">
                                          <p:val>
                                            <p:fltVal val="0"/>
                                          </p:val>
                                        </p:tav>
                                        <p:tav tm="100000">
                                          <p:val>
                                            <p:strVal val="#ppt_w"/>
                                          </p:val>
                                        </p:tav>
                                      </p:tavLst>
                                    </p:anim>
                                    <p:anim calcmode="lin" valueType="num">
                                      <p:cBhvr>
                                        <p:cTn id="48" dur="500" fill="hold"/>
                                        <p:tgtEl>
                                          <p:spTgt spid="283659"/>
                                        </p:tgtEl>
                                        <p:attrNameLst>
                                          <p:attrName>ppt_h</p:attrName>
                                        </p:attrNameLst>
                                      </p:cBhvr>
                                      <p:tavLst>
                                        <p:tav tm="0">
                                          <p:val>
                                            <p:fltVal val="0"/>
                                          </p:val>
                                        </p:tav>
                                        <p:tav tm="100000">
                                          <p:val>
                                            <p:strVal val="#ppt_h"/>
                                          </p:val>
                                        </p:tav>
                                      </p:tavLst>
                                    </p:anim>
                                  </p:childTnLst>
                                </p:cTn>
                              </p:par>
                            </p:childTnLst>
                          </p:cTn>
                        </p:par>
                        <p:par>
                          <p:cTn id="49" fill="hold" nodeType="afterGroup">
                            <p:stCondLst>
                              <p:cond delay="2500"/>
                            </p:stCondLst>
                            <p:childTnLst>
                              <p:par>
                                <p:cTn id="50" presetID="23" presetClass="entr" presetSubtype="16" fill="hold" grpId="0" nodeType="afterEffect">
                                  <p:stCondLst>
                                    <p:cond delay="0"/>
                                  </p:stCondLst>
                                  <p:childTnLst>
                                    <p:set>
                                      <p:cBhvr>
                                        <p:cTn id="51" dur="1" fill="hold">
                                          <p:stCondLst>
                                            <p:cond delay="0"/>
                                          </p:stCondLst>
                                        </p:cTn>
                                        <p:tgtEl>
                                          <p:spTgt spid="283660"/>
                                        </p:tgtEl>
                                        <p:attrNameLst>
                                          <p:attrName>style.visibility</p:attrName>
                                        </p:attrNameLst>
                                      </p:cBhvr>
                                      <p:to>
                                        <p:strVal val="visible"/>
                                      </p:to>
                                    </p:set>
                                    <p:anim calcmode="lin" valueType="num">
                                      <p:cBhvr>
                                        <p:cTn id="52" dur="500" fill="hold"/>
                                        <p:tgtEl>
                                          <p:spTgt spid="283660"/>
                                        </p:tgtEl>
                                        <p:attrNameLst>
                                          <p:attrName>ppt_w</p:attrName>
                                        </p:attrNameLst>
                                      </p:cBhvr>
                                      <p:tavLst>
                                        <p:tav tm="0">
                                          <p:val>
                                            <p:fltVal val="0"/>
                                          </p:val>
                                        </p:tav>
                                        <p:tav tm="100000">
                                          <p:val>
                                            <p:strVal val="#ppt_w"/>
                                          </p:val>
                                        </p:tav>
                                      </p:tavLst>
                                    </p:anim>
                                    <p:anim calcmode="lin" valueType="num">
                                      <p:cBhvr>
                                        <p:cTn id="53" dur="500" fill="hold"/>
                                        <p:tgtEl>
                                          <p:spTgt spid="283660"/>
                                        </p:tgtEl>
                                        <p:attrNameLst>
                                          <p:attrName>ppt_h</p:attrName>
                                        </p:attrNameLst>
                                      </p:cBhvr>
                                      <p:tavLst>
                                        <p:tav tm="0">
                                          <p:val>
                                            <p:fltVal val="0"/>
                                          </p:val>
                                        </p:tav>
                                        <p:tav tm="100000">
                                          <p:val>
                                            <p:strVal val="#ppt_h"/>
                                          </p:val>
                                        </p:tav>
                                      </p:tavLst>
                                    </p:anim>
                                  </p:childTnLst>
                                </p:cTn>
                              </p:par>
                            </p:childTnLst>
                          </p:cTn>
                        </p:par>
                        <p:par>
                          <p:cTn id="54" fill="hold" nodeType="afterGroup">
                            <p:stCondLst>
                              <p:cond delay="3000"/>
                            </p:stCondLst>
                            <p:childTnLst>
                              <p:par>
                                <p:cTn id="55" presetID="23" presetClass="entr" presetSubtype="16" fill="hold" grpId="0" nodeType="afterEffect">
                                  <p:stCondLst>
                                    <p:cond delay="0"/>
                                  </p:stCondLst>
                                  <p:childTnLst>
                                    <p:set>
                                      <p:cBhvr>
                                        <p:cTn id="56" dur="1" fill="hold">
                                          <p:stCondLst>
                                            <p:cond delay="0"/>
                                          </p:stCondLst>
                                        </p:cTn>
                                        <p:tgtEl>
                                          <p:spTgt spid="283661"/>
                                        </p:tgtEl>
                                        <p:attrNameLst>
                                          <p:attrName>style.visibility</p:attrName>
                                        </p:attrNameLst>
                                      </p:cBhvr>
                                      <p:to>
                                        <p:strVal val="visible"/>
                                      </p:to>
                                    </p:set>
                                    <p:anim calcmode="lin" valueType="num">
                                      <p:cBhvr>
                                        <p:cTn id="57" dur="500" fill="hold"/>
                                        <p:tgtEl>
                                          <p:spTgt spid="283661"/>
                                        </p:tgtEl>
                                        <p:attrNameLst>
                                          <p:attrName>ppt_w</p:attrName>
                                        </p:attrNameLst>
                                      </p:cBhvr>
                                      <p:tavLst>
                                        <p:tav tm="0">
                                          <p:val>
                                            <p:fltVal val="0"/>
                                          </p:val>
                                        </p:tav>
                                        <p:tav tm="100000">
                                          <p:val>
                                            <p:strVal val="#ppt_w"/>
                                          </p:val>
                                        </p:tav>
                                      </p:tavLst>
                                    </p:anim>
                                    <p:anim calcmode="lin" valueType="num">
                                      <p:cBhvr>
                                        <p:cTn id="58" dur="500" fill="hold"/>
                                        <p:tgtEl>
                                          <p:spTgt spid="283661"/>
                                        </p:tgtEl>
                                        <p:attrNameLst>
                                          <p:attrName>ppt_h</p:attrName>
                                        </p:attrNameLst>
                                      </p:cBhvr>
                                      <p:tavLst>
                                        <p:tav tm="0">
                                          <p:val>
                                            <p:fltVal val="0"/>
                                          </p:val>
                                        </p:tav>
                                        <p:tav tm="100000">
                                          <p:val>
                                            <p:strVal val="#ppt_h"/>
                                          </p:val>
                                        </p:tav>
                                      </p:tavLst>
                                    </p:anim>
                                  </p:childTnLst>
                                </p:cTn>
                              </p:par>
                            </p:childTnLst>
                          </p:cTn>
                        </p:par>
                        <p:par>
                          <p:cTn id="59" fill="hold" nodeType="afterGroup">
                            <p:stCondLst>
                              <p:cond delay="3500"/>
                            </p:stCondLst>
                            <p:childTnLst>
                              <p:par>
                                <p:cTn id="60" presetID="23" presetClass="entr" presetSubtype="16" fill="hold" grpId="0" nodeType="afterEffect">
                                  <p:stCondLst>
                                    <p:cond delay="0"/>
                                  </p:stCondLst>
                                  <p:childTnLst>
                                    <p:set>
                                      <p:cBhvr>
                                        <p:cTn id="61" dur="1" fill="hold">
                                          <p:stCondLst>
                                            <p:cond delay="0"/>
                                          </p:stCondLst>
                                        </p:cTn>
                                        <p:tgtEl>
                                          <p:spTgt spid="283662"/>
                                        </p:tgtEl>
                                        <p:attrNameLst>
                                          <p:attrName>style.visibility</p:attrName>
                                        </p:attrNameLst>
                                      </p:cBhvr>
                                      <p:to>
                                        <p:strVal val="visible"/>
                                      </p:to>
                                    </p:set>
                                    <p:anim calcmode="lin" valueType="num">
                                      <p:cBhvr>
                                        <p:cTn id="62" dur="500" fill="hold"/>
                                        <p:tgtEl>
                                          <p:spTgt spid="283662"/>
                                        </p:tgtEl>
                                        <p:attrNameLst>
                                          <p:attrName>ppt_w</p:attrName>
                                        </p:attrNameLst>
                                      </p:cBhvr>
                                      <p:tavLst>
                                        <p:tav tm="0">
                                          <p:val>
                                            <p:fltVal val="0"/>
                                          </p:val>
                                        </p:tav>
                                        <p:tav tm="100000">
                                          <p:val>
                                            <p:strVal val="#ppt_w"/>
                                          </p:val>
                                        </p:tav>
                                      </p:tavLst>
                                    </p:anim>
                                    <p:anim calcmode="lin" valueType="num">
                                      <p:cBhvr>
                                        <p:cTn id="63" dur="500" fill="hold"/>
                                        <p:tgtEl>
                                          <p:spTgt spid="283662"/>
                                        </p:tgtEl>
                                        <p:attrNameLst>
                                          <p:attrName>ppt_h</p:attrName>
                                        </p:attrNameLst>
                                      </p:cBhvr>
                                      <p:tavLst>
                                        <p:tav tm="0">
                                          <p:val>
                                            <p:fltVal val="0"/>
                                          </p:val>
                                        </p:tav>
                                        <p:tav tm="100000">
                                          <p:val>
                                            <p:strVal val="#ppt_h"/>
                                          </p:val>
                                        </p:tav>
                                      </p:tavLst>
                                    </p:anim>
                                  </p:childTnLst>
                                </p:cTn>
                              </p:par>
                            </p:childTnLst>
                          </p:cTn>
                        </p:par>
                        <p:par>
                          <p:cTn id="64" fill="hold" nodeType="afterGroup">
                            <p:stCondLst>
                              <p:cond delay="4000"/>
                            </p:stCondLst>
                            <p:childTnLst>
                              <p:par>
                                <p:cTn id="65" presetID="23" presetClass="entr" presetSubtype="16" fill="hold" grpId="0" nodeType="afterEffect">
                                  <p:stCondLst>
                                    <p:cond delay="0"/>
                                  </p:stCondLst>
                                  <p:childTnLst>
                                    <p:set>
                                      <p:cBhvr>
                                        <p:cTn id="66" dur="1" fill="hold">
                                          <p:stCondLst>
                                            <p:cond delay="0"/>
                                          </p:stCondLst>
                                        </p:cTn>
                                        <p:tgtEl>
                                          <p:spTgt spid="283664"/>
                                        </p:tgtEl>
                                        <p:attrNameLst>
                                          <p:attrName>style.visibility</p:attrName>
                                        </p:attrNameLst>
                                      </p:cBhvr>
                                      <p:to>
                                        <p:strVal val="visible"/>
                                      </p:to>
                                    </p:set>
                                    <p:anim calcmode="lin" valueType="num">
                                      <p:cBhvr>
                                        <p:cTn id="67" dur="500" fill="hold"/>
                                        <p:tgtEl>
                                          <p:spTgt spid="283664"/>
                                        </p:tgtEl>
                                        <p:attrNameLst>
                                          <p:attrName>ppt_w</p:attrName>
                                        </p:attrNameLst>
                                      </p:cBhvr>
                                      <p:tavLst>
                                        <p:tav tm="0">
                                          <p:val>
                                            <p:fltVal val="0"/>
                                          </p:val>
                                        </p:tav>
                                        <p:tav tm="100000">
                                          <p:val>
                                            <p:strVal val="#ppt_w"/>
                                          </p:val>
                                        </p:tav>
                                      </p:tavLst>
                                    </p:anim>
                                    <p:anim calcmode="lin" valueType="num">
                                      <p:cBhvr>
                                        <p:cTn id="68" dur="500" fill="hold"/>
                                        <p:tgtEl>
                                          <p:spTgt spid="283664"/>
                                        </p:tgtEl>
                                        <p:attrNameLst>
                                          <p:attrName>ppt_h</p:attrName>
                                        </p:attrNameLst>
                                      </p:cBhvr>
                                      <p:tavLst>
                                        <p:tav tm="0">
                                          <p:val>
                                            <p:fltVal val="0"/>
                                          </p:val>
                                        </p:tav>
                                        <p:tav tm="100000">
                                          <p:val>
                                            <p:strVal val="#ppt_h"/>
                                          </p:val>
                                        </p:tav>
                                      </p:tavLst>
                                    </p:anim>
                                  </p:childTnLst>
                                </p:cTn>
                              </p:par>
                            </p:childTnLst>
                          </p:cTn>
                        </p:par>
                        <p:par>
                          <p:cTn id="69" fill="hold" nodeType="afterGroup">
                            <p:stCondLst>
                              <p:cond delay="4500"/>
                            </p:stCondLst>
                            <p:childTnLst>
                              <p:par>
                                <p:cTn id="70" presetID="23" presetClass="entr" presetSubtype="16" fill="hold" grpId="0" nodeType="afterEffect">
                                  <p:stCondLst>
                                    <p:cond delay="0"/>
                                  </p:stCondLst>
                                  <p:childTnLst>
                                    <p:set>
                                      <p:cBhvr>
                                        <p:cTn id="71" dur="1" fill="hold">
                                          <p:stCondLst>
                                            <p:cond delay="0"/>
                                          </p:stCondLst>
                                        </p:cTn>
                                        <p:tgtEl>
                                          <p:spTgt spid="283666"/>
                                        </p:tgtEl>
                                        <p:attrNameLst>
                                          <p:attrName>style.visibility</p:attrName>
                                        </p:attrNameLst>
                                      </p:cBhvr>
                                      <p:to>
                                        <p:strVal val="visible"/>
                                      </p:to>
                                    </p:set>
                                    <p:anim calcmode="lin" valueType="num">
                                      <p:cBhvr>
                                        <p:cTn id="72" dur="500" fill="hold"/>
                                        <p:tgtEl>
                                          <p:spTgt spid="283666"/>
                                        </p:tgtEl>
                                        <p:attrNameLst>
                                          <p:attrName>ppt_w</p:attrName>
                                        </p:attrNameLst>
                                      </p:cBhvr>
                                      <p:tavLst>
                                        <p:tav tm="0">
                                          <p:val>
                                            <p:fltVal val="0"/>
                                          </p:val>
                                        </p:tav>
                                        <p:tav tm="100000">
                                          <p:val>
                                            <p:strVal val="#ppt_w"/>
                                          </p:val>
                                        </p:tav>
                                      </p:tavLst>
                                    </p:anim>
                                    <p:anim calcmode="lin" valueType="num">
                                      <p:cBhvr>
                                        <p:cTn id="73" dur="500" fill="hold"/>
                                        <p:tgtEl>
                                          <p:spTgt spid="283666"/>
                                        </p:tgtEl>
                                        <p:attrNameLst>
                                          <p:attrName>ppt_h</p:attrName>
                                        </p:attrNameLst>
                                      </p:cBhvr>
                                      <p:tavLst>
                                        <p:tav tm="0">
                                          <p:val>
                                            <p:fltVal val="0"/>
                                          </p:val>
                                        </p:tav>
                                        <p:tav tm="100000">
                                          <p:val>
                                            <p:strVal val="#ppt_h"/>
                                          </p:val>
                                        </p:tav>
                                      </p:tavLst>
                                    </p:anim>
                                  </p:childTnLst>
                                </p:cTn>
                              </p:par>
                            </p:childTnLst>
                          </p:cTn>
                        </p:par>
                        <p:par>
                          <p:cTn id="74" fill="hold" nodeType="afterGroup">
                            <p:stCondLst>
                              <p:cond delay="5000"/>
                            </p:stCondLst>
                            <p:childTnLst>
                              <p:par>
                                <p:cTn id="75" presetID="23" presetClass="entr" presetSubtype="16" fill="hold" grpId="0" nodeType="afterEffect">
                                  <p:stCondLst>
                                    <p:cond delay="0"/>
                                  </p:stCondLst>
                                  <p:childTnLst>
                                    <p:set>
                                      <p:cBhvr>
                                        <p:cTn id="76" dur="1" fill="hold">
                                          <p:stCondLst>
                                            <p:cond delay="0"/>
                                          </p:stCondLst>
                                        </p:cTn>
                                        <p:tgtEl>
                                          <p:spTgt spid="283668"/>
                                        </p:tgtEl>
                                        <p:attrNameLst>
                                          <p:attrName>style.visibility</p:attrName>
                                        </p:attrNameLst>
                                      </p:cBhvr>
                                      <p:to>
                                        <p:strVal val="visible"/>
                                      </p:to>
                                    </p:set>
                                    <p:anim calcmode="lin" valueType="num">
                                      <p:cBhvr>
                                        <p:cTn id="77" dur="500" fill="hold"/>
                                        <p:tgtEl>
                                          <p:spTgt spid="283668"/>
                                        </p:tgtEl>
                                        <p:attrNameLst>
                                          <p:attrName>ppt_w</p:attrName>
                                        </p:attrNameLst>
                                      </p:cBhvr>
                                      <p:tavLst>
                                        <p:tav tm="0">
                                          <p:val>
                                            <p:fltVal val="0"/>
                                          </p:val>
                                        </p:tav>
                                        <p:tav tm="100000">
                                          <p:val>
                                            <p:strVal val="#ppt_w"/>
                                          </p:val>
                                        </p:tav>
                                      </p:tavLst>
                                    </p:anim>
                                    <p:anim calcmode="lin" valueType="num">
                                      <p:cBhvr>
                                        <p:cTn id="78" dur="500" fill="hold"/>
                                        <p:tgtEl>
                                          <p:spTgt spid="283668"/>
                                        </p:tgtEl>
                                        <p:attrNameLst>
                                          <p:attrName>ppt_h</p:attrName>
                                        </p:attrNameLst>
                                      </p:cBhvr>
                                      <p:tavLst>
                                        <p:tav tm="0">
                                          <p:val>
                                            <p:fltVal val="0"/>
                                          </p:val>
                                        </p:tav>
                                        <p:tav tm="100000">
                                          <p:val>
                                            <p:strVal val="#ppt_h"/>
                                          </p:val>
                                        </p:tav>
                                      </p:tavLst>
                                    </p:anim>
                                  </p:childTnLst>
                                </p:cTn>
                              </p:par>
                            </p:childTnLst>
                          </p:cTn>
                        </p:par>
                        <p:par>
                          <p:cTn id="79" fill="hold" nodeType="afterGroup">
                            <p:stCondLst>
                              <p:cond delay="5500"/>
                            </p:stCondLst>
                            <p:childTnLst>
                              <p:par>
                                <p:cTn id="80" presetID="23" presetClass="entr" presetSubtype="16" fill="hold" grpId="0" nodeType="afterEffect">
                                  <p:stCondLst>
                                    <p:cond delay="0"/>
                                  </p:stCondLst>
                                  <p:childTnLst>
                                    <p:set>
                                      <p:cBhvr>
                                        <p:cTn id="81" dur="1" fill="hold">
                                          <p:stCondLst>
                                            <p:cond delay="0"/>
                                          </p:stCondLst>
                                        </p:cTn>
                                        <p:tgtEl>
                                          <p:spTgt spid="283671"/>
                                        </p:tgtEl>
                                        <p:attrNameLst>
                                          <p:attrName>style.visibility</p:attrName>
                                        </p:attrNameLst>
                                      </p:cBhvr>
                                      <p:to>
                                        <p:strVal val="visible"/>
                                      </p:to>
                                    </p:set>
                                    <p:anim calcmode="lin" valueType="num">
                                      <p:cBhvr>
                                        <p:cTn id="82" dur="500" fill="hold"/>
                                        <p:tgtEl>
                                          <p:spTgt spid="283671"/>
                                        </p:tgtEl>
                                        <p:attrNameLst>
                                          <p:attrName>ppt_w</p:attrName>
                                        </p:attrNameLst>
                                      </p:cBhvr>
                                      <p:tavLst>
                                        <p:tav tm="0">
                                          <p:val>
                                            <p:fltVal val="0"/>
                                          </p:val>
                                        </p:tav>
                                        <p:tav tm="100000">
                                          <p:val>
                                            <p:strVal val="#ppt_w"/>
                                          </p:val>
                                        </p:tav>
                                      </p:tavLst>
                                    </p:anim>
                                    <p:anim calcmode="lin" valueType="num">
                                      <p:cBhvr>
                                        <p:cTn id="83" dur="500" fill="hold"/>
                                        <p:tgtEl>
                                          <p:spTgt spid="283671"/>
                                        </p:tgtEl>
                                        <p:attrNameLst>
                                          <p:attrName>ppt_h</p:attrName>
                                        </p:attrNameLst>
                                      </p:cBhvr>
                                      <p:tavLst>
                                        <p:tav tm="0">
                                          <p:val>
                                            <p:fltVal val="0"/>
                                          </p:val>
                                        </p:tav>
                                        <p:tav tm="100000">
                                          <p:val>
                                            <p:strVal val="#ppt_h"/>
                                          </p:val>
                                        </p:tav>
                                      </p:tavLst>
                                    </p:anim>
                                  </p:childTnLst>
                                </p:cTn>
                              </p:par>
                            </p:childTnLst>
                          </p:cTn>
                        </p:par>
                        <p:par>
                          <p:cTn id="84" fill="hold" nodeType="afterGroup">
                            <p:stCondLst>
                              <p:cond delay="6000"/>
                            </p:stCondLst>
                            <p:childTnLst>
                              <p:par>
                                <p:cTn id="85" presetID="23" presetClass="entr" presetSubtype="16" fill="hold" grpId="0" nodeType="afterEffect">
                                  <p:stCondLst>
                                    <p:cond delay="0"/>
                                  </p:stCondLst>
                                  <p:childTnLst>
                                    <p:set>
                                      <p:cBhvr>
                                        <p:cTn id="86" dur="1" fill="hold">
                                          <p:stCondLst>
                                            <p:cond delay="0"/>
                                          </p:stCondLst>
                                        </p:cTn>
                                        <p:tgtEl>
                                          <p:spTgt spid="283673"/>
                                        </p:tgtEl>
                                        <p:attrNameLst>
                                          <p:attrName>style.visibility</p:attrName>
                                        </p:attrNameLst>
                                      </p:cBhvr>
                                      <p:to>
                                        <p:strVal val="visible"/>
                                      </p:to>
                                    </p:set>
                                    <p:anim calcmode="lin" valueType="num">
                                      <p:cBhvr>
                                        <p:cTn id="87" dur="500" fill="hold"/>
                                        <p:tgtEl>
                                          <p:spTgt spid="283673"/>
                                        </p:tgtEl>
                                        <p:attrNameLst>
                                          <p:attrName>ppt_w</p:attrName>
                                        </p:attrNameLst>
                                      </p:cBhvr>
                                      <p:tavLst>
                                        <p:tav tm="0">
                                          <p:val>
                                            <p:fltVal val="0"/>
                                          </p:val>
                                        </p:tav>
                                        <p:tav tm="100000">
                                          <p:val>
                                            <p:strVal val="#ppt_w"/>
                                          </p:val>
                                        </p:tav>
                                      </p:tavLst>
                                    </p:anim>
                                    <p:anim calcmode="lin" valueType="num">
                                      <p:cBhvr>
                                        <p:cTn id="88" dur="500" fill="hold"/>
                                        <p:tgtEl>
                                          <p:spTgt spid="283673"/>
                                        </p:tgtEl>
                                        <p:attrNameLst>
                                          <p:attrName>ppt_h</p:attrName>
                                        </p:attrNameLst>
                                      </p:cBhvr>
                                      <p:tavLst>
                                        <p:tav tm="0">
                                          <p:val>
                                            <p:fltVal val="0"/>
                                          </p:val>
                                        </p:tav>
                                        <p:tav tm="100000">
                                          <p:val>
                                            <p:strVal val="#ppt_h"/>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17" presetClass="entr" presetSubtype="10" fill="hold" nodeType="clickEffect">
                                  <p:stCondLst>
                                    <p:cond delay="0"/>
                                  </p:stCondLst>
                                  <p:childTnLst>
                                    <p:set>
                                      <p:cBhvr>
                                        <p:cTn id="92" dur="1" fill="hold">
                                          <p:stCondLst>
                                            <p:cond delay="0"/>
                                          </p:stCondLst>
                                        </p:cTn>
                                        <p:tgtEl>
                                          <p:spTgt spid="283676"/>
                                        </p:tgtEl>
                                        <p:attrNameLst>
                                          <p:attrName>style.visibility</p:attrName>
                                        </p:attrNameLst>
                                      </p:cBhvr>
                                      <p:to>
                                        <p:strVal val="visible"/>
                                      </p:to>
                                    </p:set>
                                    <p:anim calcmode="lin" valueType="num">
                                      <p:cBhvr>
                                        <p:cTn id="93" dur="500" fill="hold"/>
                                        <p:tgtEl>
                                          <p:spTgt spid="283676"/>
                                        </p:tgtEl>
                                        <p:attrNameLst>
                                          <p:attrName>ppt_w</p:attrName>
                                        </p:attrNameLst>
                                      </p:cBhvr>
                                      <p:tavLst>
                                        <p:tav tm="0">
                                          <p:val>
                                            <p:fltVal val="0"/>
                                          </p:val>
                                        </p:tav>
                                        <p:tav tm="100000">
                                          <p:val>
                                            <p:strVal val="#ppt_w"/>
                                          </p:val>
                                        </p:tav>
                                      </p:tavLst>
                                    </p:anim>
                                    <p:anim calcmode="lin" valueType="num">
                                      <p:cBhvr>
                                        <p:cTn id="94" dur="500" fill="hold"/>
                                        <p:tgtEl>
                                          <p:spTgt spid="283676"/>
                                        </p:tgtEl>
                                        <p:attrNameLst>
                                          <p:attrName>ppt_h</p:attrName>
                                        </p:attrNameLst>
                                      </p:cBhvr>
                                      <p:tavLst>
                                        <p:tav tm="0">
                                          <p:val>
                                            <p:strVal val="#ppt_h"/>
                                          </p:val>
                                        </p:tav>
                                        <p:tav tm="100000">
                                          <p:val>
                                            <p:strVal val="#ppt_h"/>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17" presetClass="entr" presetSubtype="10" fill="hold" nodeType="clickEffect">
                                  <p:stCondLst>
                                    <p:cond delay="0"/>
                                  </p:stCondLst>
                                  <p:childTnLst>
                                    <p:set>
                                      <p:cBhvr>
                                        <p:cTn id="98" dur="1" fill="hold">
                                          <p:stCondLst>
                                            <p:cond delay="0"/>
                                          </p:stCondLst>
                                        </p:cTn>
                                        <p:tgtEl>
                                          <p:spTgt spid="283677"/>
                                        </p:tgtEl>
                                        <p:attrNameLst>
                                          <p:attrName>style.visibility</p:attrName>
                                        </p:attrNameLst>
                                      </p:cBhvr>
                                      <p:to>
                                        <p:strVal val="visible"/>
                                      </p:to>
                                    </p:set>
                                    <p:anim calcmode="lin" valueType="num">
                                      <p:cBhvr>
                                        <p:cTn id="99" dur="500" fill="hold"/>
                                        <p:tgtEl>
                                          <p:spTgt spid="283677"/>
                                        </p:tgtEl>
                                        <p:attrNameLst>
                                          <p:attrName>ppt_w</p:attrName>
                                        </p:attrNameLst>
                                      </p:cBhvr>
                                      <p:tavLst>
                                        <p:tav tm="0">
                                          <p:val>
                                            <p:fltVal val="0"/>
                                          </p:val>
                                        </p:tav>
                                        <p:tav tm="100000">
                                          <p:val>
                                            <p:strVal val="#ppt_w"/>
                                          </p:val>
                                        </p:tav>
                                      </p:tavLst>
                                    </p:anim>
                                    <p:anim calcmode="lin" valueType="num">
                                      <p:cBhvr>
                                        <p:cTn id="100" dur="500" fill="hold"/>
                                        <p:tgtEl>
                                          <p:spTgt spid="283677"/>
                                        </p:tgtEl>
                                        <p:attrNameLst>
                                          <p:attrName>ppt_h</p:attrName>
                                        </p:attrNameLst>
                                      </p:cBhvr>
                                      <p:tavLst>
                                        <p:tav tm="0">
                                          <p:val>
                                            <p:strVal val="#ppt_h"/>
                                          </p:val>
                                        </p:tav>
                                        <p:tav tm="100000">
                                          <p:val>
                                            <p:strVal val="#ppt_h"/>
                                          </p:val>
                                        </p:tav>
                                      </p:tavLst>
                                    </p:anim>
                                  </p:childTnLst>
                                </p:cTn>
                              </p:par>
                            </p:childTnLst>
                          </p:cTn>
                        </p:par>
                        <p:par>
                          <p:cTn id="101" fill="hold" nodeType="afterGroup">
                            <p:stCondLst>
                              <p:cond delay="500"/>
                            </p:stCondLst>
                            <p:childTnLst>
                              <p:par>
                                <p:cTn id="102" presetID="23" presetClass="entr" presetSubtype="16" fill="hold" grpId="0" nodeType="afterEffect">
                                  <p:stCondLst>
                                    <p:cond delay="0"/>
                                  </p:stCondLst>
                                  <p:childTnLst>
                                    <p:set>
                                      <p:cBhvr>
                                        <p:cTn id="103" dur="1" fill="hold">
                                          <p:stCondLst>
                                            <p:cond delay="0"/>
                                          </p:stCondLst>
                                        </p:cTn>
                                        <p:tgtEl>
                                          <p:spTgt spid="283678"/>
                                        </p:tgtEl>
                                        <p:attrNameLst>
                                          <p:attrName>style.visibility</p:attrName>
                                        </p:attrNameLst>
                                      </p:cBhvr>
                                      <p:to>
                                        <p:strVal val="visible"/>
                                      </p:to>
                                    </p:set>
                                    <p:anim calcmode="lin" valueType="num">
                                      <p:cBhvr>
                                        <p:cTn id="104" dur="500" fill="hold"/>
                                        <p:tgtEl>
                                          <p:spTgt spid="283678"/>
                                        </p:tgtEl>
                                        <p:attrNameLst>
                                          <p:attrName>ppt_w</p:attrName>
                                        </p:attrNameLst>
                                      </p:cBhvr>
                                      <p:tavLst>
                                        <p:tav tm="0">
                                          <p:val>
                                            <p:fltVal val="0"/>
                                          </p:val>
                                        </p:tav>
                                        <p:tav tm="100000">
                                          <p:val>
                                            <p:strVal val="#ppt_w"/>
                                          </p:val>
                                        </p:tav>
                                      </p:tavLst>
                                    </p:anim>
                                    <p:anim calcmode="lin" valueType="num">
                                      <p:cBhvr>
                                        <p:cTn id="105" dur="500" fill="hold"/>
                                        <p:tgtEl>
                                          <p:spTgt spid="283678"/>
                                        </p:tgtEl>
                                        <p:attrNameLst>
                                          <p:attrName>ppt_h</p:attrName>
                                        </p:attrNameLst>
                                      </p:cBhvr>
                                      <p:tavLst>
                                        <p:tav tm="0">
                                          <p:val>
                                            <p:fltVal val="0"/>
                                          </p:val>
                                        </p:tav>
                                        <p:tav tm="100000">
                                          <p:val>
                                            <p:strVal val="#ppt_h"/>
                                          </p:val>
                                        </p:tav>
                                      </p:tavLst>
                                    </p:anim>
                                  </p:childTnLst>
                                </p:cTn>
                              </p:par>
                            </p:childTnLst>
                          </p:cTn>
                        </p:par>
                        <p:par>
                          <p:cTn id="106" fill="hold" nodeType="afterGroup">
                            <p:stCondLst>
                              <p:cond delay="1000"/>
                            </p:stCondLst>
                            <p:childTnLst>
                              <p:par>
                                <p:cTn id="107" presetID="23" presetClass="entr" presetSubtype="16" fill="hold" grpId="0" nodeType="afterEffect">
                                  <p:stCondLst>
                                    <p:cond delay="0"/>
                                  </p:stCondLst>
                                  <p:childTnLst>
                                    <p:set>
                                      <p:cBhvr>
                                        <p:cTn id="108" dur="1" fill="hold">
                                          <p:stCondLst>
                                            <p:cond delay="0"/>
                                          </p:stCondLst>
                                        </p:cTn>
                                        <p:tgtEl>
                                          <p:spTgt spid="283679"/>
                                        </p:tgtEl>
                                        <p:attrNameLst>
                                          <p:attrName>style.visibility</p:attrName>
                                        </p:attrNameLst>
                                      </p:cBhvr>
                                      <p:to>
                                        <p:strVal val="visible"/>
                                      </p:to>
                                    </p:set>
                                    <p:anim calcmode="lin" valueType="num">
                                      <p:cBhvr>
                                        <p:cTn id="109" dur="500" fill="hold"/>
                                        <p:tgtEl>
                                          <p:spTgt spid="283679"/>
                                        </p:tgtEl>
                                        <p:attrNameLst>
                                          <p:attrName>ppt_w</p:attrName>
                                        </p:attrNameLst>
                                      </p:cBhvr>
                                      <p:tavLst>
                                        <p:tav tm="0">
                                          <p:val>
                                            <p:fltVal val="0"/>
                                          </p:val>
                                        </p:tav>
                                        <p:tav tm="100000">
                                          <p:val>
                                            <p:strVal val="#ppt_w"/>
                                          </p:val>
                                        </p:tav>
                                      </p:tavLst>
                                    </p:anim>
                                    <p:anim calcmode="lin" valueType="num">
                                      <p:cBhvr>
                                        <p:cTn id="110" dur="500" fill="hold"/>
                                        <p:tgtEl>
                                          <p:spTgt spid="283679"/>
                                        </p:tgtEl>
                                        <p:attrNameLst>
                                          <p:attrName>ppt_h</p:attrName>
                                        </p:attrNameLst>
                                      </p:cBhvr>
                                      <p:tavLst>
                                        <p:tav tm="0">
                                          <p:val>
                                            <p:fltVal val="0"/>
                                          </p:val>
                                        </p:tav>
                                        <p:tav tm="100000">
                                          <p:val>
                                            <p:strVal val="#ppt_h"/>
                                          </p:val>
                                        </p:tav>
                                      </p:tavLst>
                                    </p:anim>
                                  </p:childTnLst>
                                </p:cTn>
                              </p:par>
                            </p:childTnLst>
                          </p:cTn>
                        </p:par>
                        <p:par>
                          <p:cTn id="111" fill="hold" nodeType="afterGroup">
                            <p:stCondLst>
                              <p:cond delay="1500"/>
                            </p:stCondLst>
                            <p:childTnLst>
                              <p:par>
                                <p:cTn id="112" presetID="23" presetClass="entr" presetSubtype="16" fill="hold" grpId="0" nodeType="afterEffect">
                                  <p:stCondLst>
                                    <p:cond delay="0"/>
                                  </p:stCondLst>
                                  <p:childTnLst>
                                    <p:set>
                                      <p:cBhvr>
                                        <p:cTn id="113" dur="1" fill="hold">
                                          <p:stCondLst>
                                            <p:cond delay="0"/>
                                          </p:stCondLst>
                                        </p:cTn>
                                        <p:tgtEl>
                                          <p:spTgt spid="283681"/>
                                        </p:tgtEl>
                                        <p:attrNameLst>
                                          <p:attrName>style.visibility</p:attrName>
                                        </p:attrNameLst>
                                      </p:cBhvr>
                                      <p:to>
                                        <p:strVal val="visible"/>
                                      </p:to>
                                    </p:set>
                                    <p:anim calcmode="lin" valueType="num">
                                      <p:cBhvr>
                                        <p:cTn id="114" dur="500" fill="hold"/>
                                        <p:tgtEl>
                                          <p:spTgt spid="283681"/>
                                        </p:tgtEl>
                                        <p:attrNameLst>
                                          <p:attrName>ppt_w</p:attrName>
                                        </p:attrNameLst>
                                      </p:cBhvr>
                                      <p:tavLst>
                                        <p:tav tm="0">
                                          <p:val>
                                            <p:fltVal val="0"/>
                                          </p:val>
                                        </p:tav>
                                        <p:tav tm="100000">
                                          <p:val>
                                            <p:strVal val="#ppt_w"/>
                                          </p:val>
                                        </p:tav>
                                      </p:tavLst>
                                    </p:anim>
                                    <p:anim calcmode="lin" valueType="num">
                                      <p:cBhvr>
                                        <p:cTn id="115" dur="500" fill="hold"/>
                                        <p:tgtEl>
                                          <p:spTgt spid="283681"/>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2000"/>
                            </p:stCondLst>
                            <p:childTnLst>
                              <p:par>
                                <p:cTn id="117" presetID="23" presetClass="entr" presetSubtype="16" fill="hold" grpId="0" nodeType="afterEffect">
                                  <p:stCondLst>
                                    <p:cond delay="0"/>
                                  </p:stCondLst>
                                  <p:childTnLst>
                                    <p:set>
                                      <p:cBhvr>
                                        <p:cTn id="118" dur="1" fill="hold">
                                          <p:stCondLst>
                                            <p:cond delay="0"/>
                                          </p:stCondLst>
                                        </p:cTn>
                                        <p:tgtEl>
                                          <p:spTgt spid="283685"/>
                                        </p:tgtEl>
                                        <p:attrNameLst>
                                          <p:attrName>style.visibility</p:attrName>
                                        </p:attrNameLst>
                                      </p:cBhvr>
                                      <p:to>
                                        <p:strVal val="visible"/>
                                      </p:to>
                                    </p:set>
                                    <p:anim calcmode="lin" valueType="num">
                                      <p:cBhvr>
                                        <p:cTn id="119" dur="500" fill="hold"/>
                                        <p:tgtEl>
                                          <p:spTgt spid="283685"/>
                                        </p:tgtEl>
                                        <p:attrNameLst>
                                          <p:attrName>ppt_w</p:attrName>
                                        </p:attrNameLst>
                                      </p:cBhvr>
                                      <p:tavLst>
                                        <p:tav tm="0">
                                          <p:val>
                                            <p:fltVal val="0"/>
                                          </p:val>
                                        </p:tav>
                                        <p:tav tm="100000">
                                          <p:val>
                                            <p:strVal val="#ppt_w"/>
                                          </p:val>
                                        </p:tav>
                                      </p:tavLst>
                                    </p:anim>
                                    <p:anim calcmode="lin" valueType="num">
                                      <p:cBhvr>
                                        <p:cTn id="120" dur="500" fill="hold"/>
                                        <p:tgtEl>
                                          <p:spTgt spid="283685"/>
                                        </p:tgtEl>
                                        <p:attrNameLst>
                                          <p:attrName>ppt_h</p:attrName>
                                        </p:attrNameLst>
                                      </p:cBhvr>
                                      <p:tavLst>
                                        <p:tav tm="0">
                                          <p:val>
                                            <p:fltVal val="0"/>
                                          </p:val>
                                        </p:tav>
                                        <p:tav tm="100000">
                                          <p:val>
                                            <p:strVal val="#ppt_h"/>
                                          </p:val>
                                        </p:tav>
                                      </p:tavLst>
                                    </p:anim>
                                  </p:childTnLst>
                                </p:cTn>
                              </p:par>
                            </p:childTnLst>
                          </p:cTn>
                        </p:par>
                        <p:par>
                          <p:cTn id="121" fill="hold" nodeType="afterGroup">
                            <p:stCondLst>
                              <p:cond delay="2500"/>
                            </p:stCondLst>
                            <p:childTnLst>
                              <p:par>
                                <p:cTn id="122" presetID="23" presetClass="entr" presetSubtype="16" fill="hold" grpId="0" nodeType="afterEffect">
                                  <p:stCondLst>
                                    <p:cond delay="0"/>
                                  </p:stCondLst>
                                  <p:childTnLst>
                                    <p:set>
                                      <p:cBhvr>
                                        <p:cTn id="123" dur="1" fill="hold">
                                          <p:stCondLst>
                                            <p:cond delay="0"/>
                                          </p:stCondLst>
                                        </p:cTn>
                                        <p:tgtEl>
                                          <p:spTgt spid="283687"/>
                                        </p:tgtEl>
                                        <p:attrNameLst>
                                          <p:attrName>style.visibility</p:attrName>
                                        </p:attrNameLst>
                                      </p:cBhvr>
                                      <p:to>
                                        <p:strVal val="visible"/>
                                      </p:to>
                                    </p:set>
                                    <p:anim calcmode="lin" valueType="num">
                                      <p:cBhvr>
                                        <p:cTn id="124" dur="500" fill="hold"/>
                                        <p:tgtEl>
                                          <p:spTgt spid="283687"/>
                                        </p:tgtEl>
                                        <p:attrNameLst>
                                          <p:attrName>ppt_w</p:attrName>
                                        </p:attrNameLst>
                                      </p:cBhvr>
                                      <p:tavLst>
                                        <p:tav tm="0">
                                          <p:val>
                                            <p:fltVal val="0"/>
                                          </p:val>
                                        </p:tav>
                                        <p:tav tm="100000">
                                          <p:val>
                                            <p:strVal val="#ppt_w"/>
                                          </p:val>
                                        </p:tav>
                                      </p:tavLst>
                                    </p:anim>
                                    <p:anim calcmode="lin" valueType="num">
                                      <p:cBhvr>
                                        <p:cTn id="125" dur="500" fill="hold"/>
                                        <p:tgtEl>
                                          <p:spTgt spid="28368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0" grpId="0" autoUpdateAnimBg="0"/>
      <p:bldP spid="283654" grpId="0" autoUpdateAnimBg="0"/>
      <p:bldP spid="283655" grpId="0" autoUpdateAnimBg="0"/>
      <p:bldP spid="283656" grpId="0" autoUpdateAnimBg="0"/>
      <p:bldP spid="283657" grpId="0" autoUpdateAnimBg="0"/>
      <p:bldP spid="283658" grpId="0" autoUpdateAnimBg="0"/>
      <p:bldP spid="283659" grpId="0" autoUpdateAnimBg="0"/>
      <p:bldP spid="283660" grpId="0" autoUpdateAnimBg="0"/>
      <p:bldP spid="283661" grpId="0" autoUpdateAnimBg="0"/>
      <p:bldP spid="283662" grpId="0" autoUpdateAnimBg="0"/>
      <p:bldP spid="283664" grpId="0" autoUpdateAnimBg="0"/>
      <p:bldP spid="283666" grpId="0" autoUpdateAnimBg="0"/>
      <p:bldP spid="283668" grpId="0" autoUpdateAnimBg="0"/>
      <p:bldP spid="283671" grpId="0" autoUpdateAnimBg="0"/>
      <p:bldP spid="283673" grpId="0" autoUpdateAnimBg="0"/>
      <p:bldP spid="283678" grpId="0" autoUpdateAnimBg="0"/>
      <p:bldP spid="283679" grpId="0" autoUpdateAnimBg="0"/>
      <p:bldP spid="283681" grpId="0" autoUpdateAnimBg="0"/>
      <p:bldP spid="283685" grpId="0" autoUpdateAnimBg="0"/>
      <p:bldP spid="283687"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750888" y="294942"/>
            <a:ext cx="7772400" cy="990600"/>
          </a:xfrm>
        </p:spPr>
        <p:txBody>
          <a:bodyPr/>
          <a:lstStyle/>
          <a:p>
            <a:pPr eaLnBrk="1" hangingPunct="1"/>
            <a:r>
              <a:rPr lang="cs-CZ" altLang="cs-CZ" sz="3600" b="1" dirty="0" smtClean="0">
                <a:solidFill>
                  <a:srgbClr val="C00000"/>
                </a:solidFill>
              </a:rPr>
              <a:t>Účinky monetární expanze - shrnutí</a:t>
            </a:r>
          </a:p>
        </p:txBody>
      </p:sp>
      <p:sp>
        <p:nvSpPr>
          <p:cNvPr id="284675" name="Rectangle 3">
            <a:extLst>
              <a:ext uri="{FF2B5EF4-FFF2-40B4-BE49-F238E27FC236}">
                <a16:creationId xmlns:a16="http://schemas.microsoft.com/office/drawing/2014/main" id="{665478C3-2F29-4BD4-A1E7-479E30DFFBB0}"/>
              </a:ext>
            </a:extLst>
          </p:cNvPr>
          <p:cNvSpPr>
            <a:spLocks noGrp="1" noChangeArrowheads="1"/>
          </p:cNvSpPr>
          <p:nvPr>
            <p:ph type="body" idx="1"/>
          </p:nvPr>
        </p:nvSpPr>
        <p:spPr>
          <a:xfrm>
            <a:off x="750888" y="1268413"/>
            <a:ext cx="8194675" cy="5084762"/>
          </a:xfrm>
        </p:spPr>
        <p:txBody>
          <a:bodyPr>
            <a:normAutofit/>
          </a:bodyPr>
          <a:lstStyle/>
          <a:p>
            <a:pPr marL="0" indent="0" algn="just" eaLnBrk="1" hangingPunct="1">
              <a:buFont typeface="Arial" panose="020B0604020202020204" pitchFamily="34" charset="0"/>
              <a:buNone/>
              <a:defRPr/>
            </a:pPr>
            <a:r>
              <a:rPr lang="cs-CZ" altLang="cs-CZ" sz="2800" b="1" u="sng" dirty="0"/>
              <a:t>KRÁTKÉ OBDOBÍ:</a:t>
            </a:r>
          </a:p>
          <a:p>
            <a:pPr lvl="2" algn="just" eaLnBrk="1" hangingPunct="1">
              <a:defRPr/>
            </a:pPr>
            <a:r>
              <a:rPr lang="cs-CZ" altLang="cs-CZ" sz="2000" dirty="0"/>
              <a:t>Zvýšení úrovně produkce</a:t>
            </a:r>
          </a:p>
          <a:p>
            <a:pPr lvl="2" algn="just" eaLnBrk="1" hangingPunct="1">
              <a:defRPr/>
            </a:pPr>
            <a:r>
              <a:rPr lang="cs-CZ" altLang="cs-CZ" sz="2000" dirty="0"/>
              <a:t>Růst cenové hladiny</a:t>
            </a:r>
          </a:p>
          <a:p>
            <a:pPr lvl="2" algn="just" eaLnBrk="1" hangingPunct="1">
              <a:defRPr/>
            </a:pPr>
            <a:r>
              <a:rPr lang="cs-CZ" altLang="cs-CZ" sz="2000" dirty="0"/>
              <a:t>Pokles reálné mzdy (W/P)</a:t>
            </a:r>
          </a:p>
          <a:p>
            <a:pPr lvl="2" algn="just" eaLnBrk="1" hangingPunct="1">
              <a:defRPr/>
            </a:pPr>
            <a:r>
              <a:rPr lang="cs-CZ" altLang="cs-CZ" sz="2000" dirty="0"/>
              <a:t>Pokles úrokové sazby</a:t>
            </a:r>
          </a:p>
          <a:p>
            <a:pPr marL="0" indent="0" algn="just" eaLnBrk="1" hangingPunct="1">
              <a:buFont typeface="Arial" panose="020B0604020202020204" pitchFamily="34" charset="0"/>
              <a:buNone/>
              <a:defRPr/>
            </a:pPr>
            <a:r>
              <a:rPr lang="cs-CZ" altLang="cs-CZ" sz="2800" b="1" u="sng" dirty="0" smtClean="0"/>
              <a:t>DLOUHÉ </a:t>
            </a:r>
            <a:r>
              <a:rPr lang="cs-CZ" altLang="cs-CZ" sz="2800" b="1" u="sng" dirty="0"/>
              <a:t>OBDOBÍ:</a:t>
            </a:r>
          </a:p>
          <a:p>
            <a:pPr lvl="2" algn="just" eaLnBrk="1" hangingPunct="1">
              <a:defRPr/>
            </a:pPr>
            <a:r>
              <a:rPr lang="cs-CZ" altLang="cs-CZ" dirty="0"/>
              <a:t>Výše produkce se nemění</a:t>
            </a:r>
          </a:p>
          <a:p>
            <a:pPr lvl="2" algn="just" eaLnBrk="1" hangingPunct="1">
              <a:defRPr/>
            </a:pPr>
            <a:r>
              <a:rPr lang="cs-CZ" altLang="cs-CZ" dirty="0"/>
              <a:t>Zaměstnanost se nemění</a:t>
            </a:r>
          </a:p>
          <a:p>
            <a:pPr lvl="2" algn="just" eaLnBrk="1" hangingPunct="1">
              <a:defRPr/>
            </a:pPr>
            <a:r>
              <a:rPr lang="cs-CZ" altLang="cs-CZ" dirty="0"/>
              <a:t>Cenová hladina se zvýšila rovnoměrně s růstem M</a:t>
            </a:r>
            <a:r>
              <a:rPr lang="cs-CZ" altLang="cs-CZ" baseline="-25000" dirty="0"/>
              <a:t>R</a:t>
            </a:r>
            <a:endParaRPr lang="cs-CZ" altLang="cs-CZ" dirty="0"/>
          </a:p>
          <a:p>
            <a:pPr lvl="2" algn="just" eaLnBrk="1" hangingPunct="1">
              <a:defRPr/>
            </a:pPr>
            <a:r>
              <a:rPr lang="cs-CZ" altLang="cs-CZ" dirty="0"/>
              <a:t>M/P se nezměnilo</a:t>
            </a:r>
          </a:p>
          <a:p>
            <a:pPr lvl="2" algn="just" eaLnBrk="1" hangingPunct="1">
              <a:defRPr/>
            </a:pPr>
            <a:r>
              <a:rPr lang="cs-CZ" altLang="cs-CZ" dirty="0"/>
              <a:t>W/P se nezměnilo</a:t>
            </a:r>
          </a:p>
          <a:p>
            <a:pPr lvl="2" algn="just" eaLnBrk="1" hangingPunct="1">
              <a:defRPr/>
            </a:pPr>
            <a:r>
              <a:rPr lang="cs-CZ" altLang="cs-CZ" dirty="0"/>
              <a:t>Úroková sazba se nezměnila</a:t>
            </a:r>
          </a:p>
          <a:p>
            <a:pPr lvl="2" eaLnBrk="1" hangingPunct="1">
              <a:buFont typeface="Wingdings" panose="05000000000000000000" pitchFamily="2" charset="2"/>
              <a:buNone/>
              <a:defRPr/>
            </a:pPr>
            <a:endParaRPr lang="cs-CZ" altLang="cs-CZ" sz="1800" b="1" dirty="0"/>
          </a:p>
        </p:txBody>
      </p:sp>
    </p:spTree>
    <p:extLst>
      <p:ext uri="{BB962C8B-B14F-4D97-AF65-F5344CB8AC3E}">
        <p14:creationId xmlns:p14="http://schemas.microsoft.com/office/powerpoint/2010/main" val="32583713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84674"/>
                                        </p:tgtEl>
                                        <p:attrNameLst>
                                          <p:attrName>style.visibility</p:attrName>
                                        </p:attrNameLst>
                                      </p:cBhvr>
                                      <p:to>
                                        <p:strVal val="visible"/>
                                      </p:to>
                                    </p:set>
                                    <p:anim calcmode="lin" valueType="num">
                                      <p:cBhvr>
                                        <p:cTn id="7" dur="500" fill="hold"/>
                                        <p:tgtEl>
                                          <p:spTgt spid="284674"/>
                                        </p:tgtEl>
                                        <p:attrNameLst>
                                          <p:attrName>ppt_w</p:attrName>
                                        </p:attrNameLst>
                                      </p:cBhvr>
                                      <p:tavLst>
                                        <p:tav tm="0">
                                          <p:val>
                                            <p:fltVal val="0"/>
                                          </p:val>
                                        </p:tav>
                                        <p:tav tm="100000">
                                          <p:val>
                                            <p:strVal val="#ppt_w"/>
                                          </p:val>
                                        </p:tav>
                                      </p:tavLst>
                                    </p:anim>
                                    <p:anim calcmode="lin" valueType="num">
                                      <p:cBhvr>
                                        <p:cTn id="8" dur="500" fill="hold"/>
                                        <p:tgtEl>
                                          <p:spTgt spid="28467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84675">
                                            <p:txEl>
                                              <p:pRg st="0" end="0"/>
                                            </p:txEl>
                                          </p:spTgt>
                                        </p:tgtEl>
                                        <p:attrNameLst>
                                          <p:attrName>style.visibility</p:attrName>
                                        </p:attrNameLst>
                                      </p:cBhvr>
                                      <p:to>
                                        <p:strVal val="visible"/>
                                      </p:to>
                                    </p:set>
                                    <p:anim calcmode="lin" valueType="num">
                                      <p:cBhvr>
                                        <p:cTn id="12" dur="500" fill="hold"/>
                                        <p:tgtEl>
                                          <p:spTgt spid="28467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8467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8467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84675">
                                            <p:txEl>
                                              <p:pRg st="0" end="0"/>
                                            </p:txEl>
                                          </p:spTgt>
                                        </p:tgtEl>
                                        <p:attrNameLst>
                                          <p:attrName>ppt_y</p:attrName>
                                        </p:attrNameLst>
                                      </p:cBhvr>
                                      <p:tavLst>
                                        <p:tav tm="0">
                                          <p:val>
                                            <p:strVal val="1+(6*min(max(#ppt_w*#ppt_h,.3),1)-7.4)/-.7*#ppt_h/2"/>
                                          </p:val>
                                        </p:tav>
                                        <p:tav tm="100000">
                                          <p:val>
                                            <p:strVal val="#ppt_y"/>
                                          </p:val>
                                        </p:tav>
                                      </p:tavLst>
                                    </p:anim>
                                  </p:childTnLst>
                                </p:cTn>
                              </p:par>
                              <p:par>
                                <p:cTn id="16" presetID="23" presetClass="entr" presetSubtype="36" fill="hold" grpId="0" nodeType="withEffect">
                                  <p:stCondLst>
                                    <p:cond delay="0"/>
                                  </p:stCondLst>
                                  <p:childTnLst>
                                    <p:set>
                                      <p:cBhvr>
                                        <p:cTn id="17" dur="1" fill="hold">
                                          <p:stCondLst>
                                            <p:cond delay="0"/>
                                          </p:stCondLst>
                                        </p:cTn>
                                        <p:tgtEl>
                                          <p:spTgt spid="284675">
                                            <p:txEl>
                                              <p:pRg st="1" end="1"/>
                                            </p:txEl>
                                          </p:spTgt>
                                        </p:tgtEl>
                                        <p:attrNameLst>
                                          <p:attrName>style.visibility</p:attrName>
                                        </p:attrNameLst>
                                      </p:cBhvr>
                                      <p:to>
                                        <p:strVal val="visible"/>
                                      </p:to>
                                    </p:set>
                                    <p:anim calcmode="lin" valueType="num">
                                      <p:cBhvr>
                                        <p:cTn id="18" dur="500" fill="hold"/>
                                        <p:tgtEl>
                                          <p:spTgt spid="284675">
                                            <p:txEl>
                                              <p:pRg st="1" end="1"/>
                                            </p:txEl>
                                          </p:spTgt>
                                        </p:tgtEl>
                                        <p:attrNameLst>
                                          <p:attrName>ppt_w</p:attrName>
                                        </p:attrNameLst>
                                      </p:cBhvr>
                                      <p:tavLst>
                                        <p:tav tm="0">
                                          <p:val>
                                            <p:strVal val="(6*min(max(#ppt_w*#ppt_h,.3),1)-7.4)/-.7*#ppt_w"/>
                                          </p:val>
                                        </p:tav>
                                        <p:tav tm="100000">
                                          <p:val>
                                            <p:strVal val="#ppt_w"/>
                                          </p:val>
                                        </p:tav>
                                      </p:tavLst>
                                    </p:anim>
                                    <p:anim calcmode="lin" valueType="num">
                                      <p:cBhvr>
                                        <p:cTn id="19" dur="500" fill="hold"/>
                                        <p:tgtEl>
                                          <p:spTgt spid="284675">
                                            <p:txEl>
                                              <p:pRg st="1" end="1"/>
                                            </p:txEl>
                                          </p:spTgt>
                                        </p:tgtEl>
                                        <p:attrNameLst>
                                          <p:attrName>ppt_h</p:attrName>
                                        </p:attrNameLst>
                                      </p:cBhvr>
                                      <p:tavLst>
                                        <p:tav tm="0">
                                          <p:val>
                                            <p:strVal val="(6*min(max(#ppt_w*#ppt_h,.3),1)-7.4)/-.7*#ppt_h"/>
                                          </p:val>
                                        </p:tav>
                                        <p:tav tm="100000">
                                          <p:val>
                                            <p:strVal val="#ppt_h"/>
                                          </p:val>
                                        </p:tav>
                                      </p:tavLst>
                                    </p:anim>
                                    <p:anim calcmode="lin" valueType="num">
                                      <p:cBhvr>
                                        <p:cTn id="20" dur="500" fill="hold"/>
                                        <p:tgtEl>
                                          <p:spTgt spid="284675">
                                            <p:txEl>
                                              <p:pRg st="1" end="1"/>
                                            </p:txEl>
                                          </p:spTgt>
                                        </p:tgtEl>
                                        <p:attrNameLst>
                                          <p:attrName>ppt_x</p:attrName>
                                        </p:attrNameLst>
                                      </p:cBhvr>
                                      <p:tavLst>
                                        <p:tav tm="0">
                                          <p:val>
                                            <p:fltVal val="0.5"/>
                                          </p:val>
                                        </p:tav>
                                        <p:tav tm="100000">
                                          <p:val>
                                            <p:strVal val="#ppt_x"/>
                                          </p:val>
                                        </p:tav>
                                      </p:tavLst>
                                    </p:anim>
                                    <p:anim calcmode="lin" valueType="num">
                                      <p:cBhvr>
                                        <p:cTn id="21" dur="500" fill="hold"/>
                                        <p:tgtEl>
                                          <p:spTgt spid="284675">
                                            <p:txEl>
                                              <p:pRg st="1" end="1"/>
                                            </p:txEl>
                                          </p:spTgt>
                                        </p:tgtEl>
                                        <p:attrNameLst>
                                          <p:attrName>ppt_y</p:attrName>
                                        </p:attrNameLst>
                                      </p:cBhvr>
                                      <p:tavLst>
                                        <p:tav tm="0">
                                          <p:val>
                                            <p:strVal val="1+(6*min(max(#ppt_w*#ppt_h,.3),1)-7.4)/-.7*#ppt_h/2"/>
                                          </p:val>
                                        </p:tav>
                                        <p:tav tm="100000">
                                          <p:val>
                                            <p:strVal val="#ppt_y"/>
                                          </p:val>
                                        </p:tav>
                                      </p:tavLst>
                                    </p:anim>
                                  </p:childTnLst>
                                </p:cTn>
                              </p:par>
                              <p:par>
                                <p:cTn id="22" presetID="23" presetClass="entr" presetSubtype="36" fill="hold" grpId="0" nodeType="withEffect">
                                  <p:stCondLst>
                                    <p:cond delay="0"/>
                                  </p:stCondLst>
                                  <p:childTnLst>
                                    <p:set>
                                      <p:cBhvr>
                                        <p:cTn id="23" dur="1" fill="hold">
                                          <p:stCondLst>
                                            <p:cond delay="0"/>
                                          </p:stCondLst>
                                        </p:cTn>
                                        <p:tgtEl>
                                          <p:spTgt spid="284675">
                                            <p:txEl>
                                              <p:pRg st="2" end="2"/>
                                            </p:txEl>
                                          </p:spTgt>
                                        </p:tgtEl>
                                        <p:attrNameLst>
                                          <p:attrName>style.visibility</p:attrName>
                                        </p:attrNameLst>
                                      </p:cBhvr>
                                      <p:to>
                                        <p:strVal val="visible"/>
                                      </p:to>
                                    </p:set>
                                    <p:anim calcmode="lin" valueType="num">
                                      <p:cBhvr>
                                        <p:cTn id="24" dur="500" fill="hold"/>
                                        <p:tgtEl>
                                          <p:spTgt spid="284675">
                                            <p:txEl>
                                              <p:pRg st="2" end="2"/>
                                            </p:txEl>
                                          </p:spTgt>
                                        </p:tgtEl>
                                        <p:attrNameLst>
                                          <p:attrName>ppt_w</p:attrName>
                                        </p:attrNameLst>
                                      </p:cBhvr>
                                      <p:tavLst>
                                        <p:tav tm="0">
                                          <p:val>
                                            <p:strVal val="(6*min(max(#ppt_w*#ppt_h,.3),1)-7.4)/-.7*#ppt_w"/>
                                          </p:val>
                                        </p:tav>
                                        <p:tav tm="100000">
                                          <p:val>
                                            <p:strVal val="#ppt_w"/>
                                          </p:val>
                                        </p:tav>
                                      </p:tavLst>
                                    </p:anim>
                                    <p:anim calcmode="lin" valueType="num">
                                      <p:cBhvr>
                                        <p:cTn id="25" dur="500" fill="hold"/>
                                        <p:tgtEl>
                                          <p:spTgt spid="284675">
                                            <p:txEl>
                                              <p:pRg st="2" end="2"/>
                                            </p:txEl>
                                          </p:spTgt>
                                        </p:tgtEl>
                                        <p:attrNameLst>
                                          <p:attrName>ppt_h</p:attrName>
                                        </p:attrNameLst>
                                      </p:cBhvr>
                                      <p:tavLst>
                                        <p:tav tm="0">
                                          <p:val>
                                            <p:strVal val="(6*min(max(#ppt_w*#ppt_h,.3),1)-7.4)/-.7*#ppt_h"/>
                                          </p:val>
                                        </p:tav>
                                        <p:tav tm="100000">
                                          <p:val>
                                            <p:strVal val="#ppt_h"/>
                                          </p:val>
                                        </p:tav>
                                      </p:tavLst>
                                    </p:anim>
                                    <p:anim calcmode="lin" valueType="num">
                                      <p:cBhvr>
                                        <p:cTn id="26" dur="500" fill="hold"/>
                                        <p:tgtEl>
                                          <p:spTgt spid="284675">
                                            <p:txEl>
                                              <p:pRg st="2" end="2"/>
                                            </p:txEl>
                                          </p:spTgt>
                                        </p:tgtEl>
                                        <p:attrNameLst>
                                          <p:attrName>ppt_x</p:attrName>
                                        </p:attrNameLst>
                                      </p:cBhvr>
                                      <p:tavLst>
                                        <p:tav tm="0">
                                          <p:val>
                                            <p:fltVal val="0.5"/>
                                          </p:val>
                                        </p:tav>
                                        <p:tav tm="100000">
                                          <p:val>
                                            <p:strVal val="#ppt_x"/>
                                          </p:val>
                                        </p:tav>
                                      </p:tavLst>
                                    </p:anim>
                                    <p:anim calcmode="lin" valueType="num">
                                      <p:cBhvr>
                                        <p:cTn id="27" dur="500" fill="hold"/>
                                        <p:tgtEl>
                                          <p:spTgt spid="284675">
                                            <p:txEl>
                                              <p:pRg st="2" end="2"/>
                                            </p:txEl>
                                          </p:spTgt>
                                        </p:tgtEl>
                                        <p:attrNameLst>
                                          <p:attrName>ppt_y</p:attrName>
                                        </p:attrNameLst>
                                      </p:cBhvr>
                                      <p:tavLst>
                                        <p:tav tm="0">
                                          <p:val>
                                            <p:strVal val="1+(6*min(max(#ppt_w*#ppt_h,.3),1)-7.4)/-.7*#ppt_h/2"/>
                                          </p:val>
                                        </p:tav>
                                        <p:tav tm="100000">
                                          <p:val>
                                            <p:strVal val="#ppt_y"/>
                                          </p:val>
                                        </p:tav>
                                      </p:tavLst>
                                    </p:anim>
                                  </p:childTnLst>
                                </p:cTn>
                              </p:par>
                              <p:par>
                                <p:cTn id="28" presetID="23" presetClass="entr" presetSubtype="36" fill="hold" grpId="0" nodeType="withEffect">
                                  <p:stCondLst>
                                    <p:cond delay="0"/>
                                  </p:stCondLst>
                                  <p:childTnLst>
                                    <p:set>
                                      <p:cBhvr>
                                        <p:cTn id="29" dur="1" fill="hold">
                                          <p:stCondLst>
                                            <p:cond delay="0"/>
                                          </p:stCondLst>
                                        </p:cTn>
                                        <p:tgtEl>
                                          <p:spTgt spid="284675">
                                            <p:txEl>
                                              <p:pRg st="3" end="3"/>
                                            </p:txEl>
                                          </p:spTgt>
                                        </p:tgtEl>
                                        <p:attrNameLst>
                                          <p:attrName>style.visibility</p:attrName>
                                        </p:attrNameLst>
                                      </p:cBhvr>
                                      <p:to>
                                        <p:strVal val="visible"/>
                                      </p:to>
                                    </p:set>
                                    <p:anim calcmode="lin" valueType="num">
                                      <p:cBhvr>
                                        <p:cTn id="30" dur="500" fill="hold"/>
                                        <p:tgtEl>
                                          <p:spTgt spid="284675">
                                            <p:txEl>
                                              <p:pRg st="3" end="3"/>
                                            </p:txEl>
                                          </p:spTgt>
                                        </p:tgtEl>
                                        <p:attrNameLst>
                                          <p:attrName>ppt_w</p:attrName>
                                        </p:attrNameLst>
                                      </p:cBhvr>
                                      <p:tavLst>
                                        <p:tav tm="0">
                                          <p:val>
                                            <p:strVal val="(6*min(max(#ppt_w*#ppt_h,.3),1)-7.4)/-.7*#ppt_w"/>
                                          </p:val>
                                        </p:tav>
                                        <p:tav tm="100000">
                                          <p:val>
                                            <p:strVal val="#ppt_w"/>
                                          </p:val>
                                        </p:tav>
                                      </p:tavLst>
                                    </p:anim>
                                    <p:anim calcmode="lin" valueType="num">
                                      <p:cBhvr>
                                        <p:cTn id="31" dur="500" fill="hold"/>
                                        <p:tgtEl>
                                          <p:spTgt spid="284675">
                                            <p:txEl>
                                              <p:pRg st="3" end="3"/>
                                            </p:txEl>
                                          </p:spTgt>
                                        </p:tgtEl>
                                        <p:attrNameLst>
                                          <p:attrName>ppt_h</p:attrName>
                                        </p:attrNameLst>
                                      </p:cBhvr>
                                      <p:tavLst>
                                        <p:tav tm="0">
                                          <p:val>
                                            <p:strVal val="(6*min(max(#ppt_w*#ppt_h,.3),1)-7.4)/-.7*#ppt_h"/>
                                          </p:val>
                                        </p:tav>
                                        <p:tav tm="100000">
                                          <p:val>
                                            <p:strVal val="#ppt_h"/>
                                          </p:val>
                                        </p:tav>
                                      </p:tavLst>
                                    </p:anim>
                                    <p:anim calcmode="lin" valueType="num">
                                      <p:cBhvr>
                                        <p:cTn id="32" dur="500" fill="hold"/>
                                        <p:tgtEl>
                                          <p:spTgt spid="284675">
                                            <p:txEl>
                                              <p:pRg st="3" end="3"/>
                                            </p:txEl>
                                          </p:spTgt>
                                        </p:tgtEl>
                                        <p:attrNameLst>
                                          <p:attrName>ppt_x</p:attrName>
                                        </p:attrNameLst>
                                      </p:cBhvr>
                                      <p:tavLst>
                                        <p:tav tm="0">
                                          <p:val>
                                            <p:fltVal val="0.5"/>
                                          </p:val>
                                        </p:tav>
                                        <p:tav tm="100000">
                                          <p:val>
                                            <p:strVal val="#ppt_x"/>
                                          </p:val>
                                        </p:tav>
                                      </p:tavLst>
                                    </p:anim>
                                    <p:anim calcmode="lin" valueType="num">
                                      <p:cBhvr>
                                        <p:cTn id="33" dur="500" fill="hold"/>
                                        <p:tgtEl>
                                          <p:spTgt spid="284675">
                                            <p:txEl>
                                              <p:pRg st="3" end="3"/>
                                            </p:txEl>
                                          </p:spTgt>
                                        </p:tgtEl>
                                        <p:attrNameLst>
                                          <p:attrName>ppt_y</p:attrName>
                                        </p:attrNameLst>
                                      </p:cBhvr>
                                      <p:tavLst>
                                        <p:tav tm="0">
                                          <p:val>
                                            <p:strVal val="1+(6*min(max(#ppt_w*#ppt_h,.3),1)-7.4)/-.7*#ppt_h/2"/>
                                          </p:val>
                                        </p:tav>
                                        <p:tav tm="100000">
                                          <p:val>
                                            <p:strVal val="#ppt_y"/>
                                          </p:val>
                                        </p:tav>
                                      </p:tavLst>
                                    </p:anim>
                                  </p:childTnLst>
                                </p:cTn>
                              </p:par>
                              <p:par>
                                <p:cTn id="34" presetID="23" presetClass="entr" presetSubtype="36" fill="hold" grpId="0" nodeType="withEffect">
                                  <p:stCondLst>
                                    <p:cond delay="0"/>
                                  </p:stCondLst>
                                  <p:childTnLst>
                                    <p:set>
                                      <p:cBhvr>
                                        <p:cTn id="35" dur="1" fill="hold">
                                          <p:stCondLst>
                                            <p:cond delay="0"/>
                                          </p:stCondLst>
                                        </p:cTn>
                                        <p:tgtEl>
                                          <p:spTgt spid="284675">
                                            <p:txEl>
                                              <p:pRg st="4" end="4"/>
                                            </p:txEl>
                                          </p:spTgt>
                                        </p:tgtEl>
                                        <p:attrNameLst>
                                          <p:attrName>style.visibility</p:attrName>
                                        </p:attrNameLst>
                                      </p:cBhvr>
                                      <p:to>
                                        <p:strVal val="visible"/>
                                      </p:to>
                                    </p:set>
                                    <p:anim calcmode="lin" valueType="num">
                                      <p:cBhvr>
                                        <p:cTn id="36" dur="500" fill="hold"/>
                                        <p:tgtEl>
                                          <p:spTgt spid="284675">
                                            <p:txEl>
                                              <p:pRg st="4" end="4"/>
                                            </p:txEl>
                                          </p:spTgt>
                                        </p:tgtEl>
                                        <p:attrNameLst>
                                          <p:attrName>ppt_w</p:attrName>
                                        </p:attrNameLst>
                                      </p:cBhvr>
                                      <p:tavLst>
                                        <p:tav tm="0">
                                          <p:val>
                                            <p:strVal val="(6*min(max(#ppt_w*#ppt_h,.3),1)-7.4)/-.7*#ppt_w"/>
                                          </p:val>
                                        </p:tav>
                                        <p:tav tm="100000">
                                          <p:val>
                                            <p:strVal val="#ppt_w"/>
                                          </p:val>
                                        </p:tav>
                                      </p:tavLst>
                                    </p:anim>
                                    <p:anim calcmode="lin" valueType="num">
                                      <p:cBhvr>
                                        <p:cTn id="37" dur="500" fill="hold"/>
                                        <p:tgtEl>
                                          <p:spTgt spid="284675">
                                            <p:txEl>
                                              <p:pRg st="4" end="4"/>
                                            </p:txEl>
                                          </p:spTgt>
                                        </p:tgtEl>
                                        <p:attrNameLst>
                                          <p:attrName>ppt_h</p:attrName>
                                        </p:attrNameLst>
                                      </p:cBhvr>
                                      <p:tavLst>
                                        <p:tav tm="0">
                                          <p:val>
                                            <p:strVal val="(6*min(max(#ppt_w*#ppt_h,.3),1)-7.4)/-.7*#ppt_h"/>
                                          </p:val>
                                        </p:tav>
                                        <p:tav tm="100000">
                                          <p:val>
                                            <p:strVal val="#ppt_h"/>
                                          </p:val>
                                        </p:tav>
                                      </p:tavLst>
                                    </p:anim>
                                    <p:anim calcmode="lin" valueType="num">
                                      <p:cBhvr>
                                        <p:cTn id="38" dur="500" fill="hold"/>
                                        <p:tgtEl>
                                          <p:spTgt spid="284675">
                                            <p:txEl>
                                              <p:pRg st="4" end="4"/>
                                            </p:txEl>
                                          </p:spTgt>
                                        </p:tgtEl>
                                        <p:attrNameLst>
                                          <p:attrName>ppt_x</p:attrName>
                                        </p:attrNameLst>
                                      </p:cBhvr>
                                      <p:tavLst>
                                        <p:tav tm="0">
                                          <p:val>
                                            <p:fltVal val="0.5"/>
                                          </p:val>
                                        </p:tav>
                                        <p:tav tm="100000">
                                          <p:val>
                                            <p:strVal val="#ppt_x"/>
                                          </p:val>
                                        </p:tav>
                                      </p:tavLst>
                                    </p:anim>
                                    <p:anim calcmode="lin" valueType="num">
                                      <p:cBhvr>
                                        <p:cTn id="39" dur="500" fill="hold"/>
                                        <p:tgtEl>
                                          <p:spTgt spid="284675">
                                            <p:txEl>
                                              <p:pRg st="4" end="4"/>
                                            </p:txEl>
                                          </p:spTgt>
                                        </p:tgtEl>
                                        <p:attrNameLst>
                                          <p:attrName>ppt_y</p:attrName>
                                        </p:attrNameLst>
                                      </p:cBhvr>
                                      <p:tavLst>
                                        <p:tav tm="0">
                                          <p:val>
                                            <p:strVal val="1+(6*min(max(#ppt_w*#ppt_h,.3),1)-7.4)/-.7*#ppt_h/2"/>
                                          </p:val>
                                        </p:tav>
                                        <p:tav tm="100000">
                                          <p:val>
                                            <p:strVal val="#ppt_y"/>
                                          </p:val>
                                        </p:tav>
                                      </p:tavLst>
                                    </p:anim>
                                  </p:childTnLst>
                                </p:cTn>
                              </p:par>
                            </p:childTnLst>
                          </p:cTn>
                        </p:par>
                        <p:par>
                          <p:cTn id="40" fill="hold" nodeType="afterGroup">
                            <p:stCondLst>
                              <p:cond delay="1000"/>
                            </p:stCondLst>
                            <p:childTnLst>
                              <p:par>
                                <p:cTn id="41" presetID="23" presetClass="entr" presetSubtype="36" fill="hold" grpId="0" nodeType="afterEffect">
                                  <p:stCondLst>
                                    <p:cond delay="0"/>
                                  </p:stCondLst>
                                  <p:childTnLst>
                                    <p:set>
                                      <p:cBhvr>
                                        <p:cTn id="42" dur="1" fill="hold">
                                          <p:stCondLst>
                                            <p:cond delay="0"/>
                                          </p:stCondLst>
                                        </p:cTn>
                                        <p:tgtEl>
                                          <p:spTgt spid="284675">
                                            <p:txEl>
                                              <p:pRg st="5" end="5"/>
                                            </p:txEl>
                                          </p:spTgt>
                                        </p:tgtEl>
                                        <p:attrNameLst>
                                          <p:attrName>style.visibility</p:attrName>
                                        </p:attrNameLst>
                                      </p:cBhvr>
                                      <p:to>
                                        <p:strVal val="visible"/>
                                      </p:to>
                                    </p:set>
                                    <p:anim calcmode="lin" valueType="num">
                                      <p:cBhvr>
                                        <p:cTn id="43" dur="500" fill="hold"/>
                                        <p:tgtEl>
                                          <p:spTgt spid="284675">
                                            <p:txEl>
                                              <p:pRg st="5" end="5"/>
                                            </p:txEl>
                                          </p:spTgt>
                                        </p:tgtEl>
                                        <p:attrNameLst>
                                          <p:attrName>ppt_w</p:attrName>
                                        </p:attrNameLst>
                                      </p:cBhvr>
                                      <p:tavLst>
                                        <p:tav tm="0">
                                          <p:val>
                                            <p:strVal val="(6*min(max(#ppt_w*#ppt_h,.3),1)-7.4)/-.7*#ppt_w"/>
                                          </p:val>
                                        </p:tav>
                                        <p:tav tm="100000">
                                          <p:val>
                                            <p:strVal val="#ppt_w"/>
                                          </p:val>
                                        </p:tav>
                                      </p:tavLst>
                                    </p:anim>
                                    <p:anim calcmode="lin" valueType="num">
                                      <p:cBhvr>
                                        <p:cTn id="44" dur="500" fill="hold"/>
                                        <p:tgtEl>
                                          <p:spTgt spid="284675">
                                            <p:txEl>
                                              <p:pRg st="5" end="5"/>
                                            </p:txEl>
                                          </p:spTgt>
                                        </p:tgtEl>
                                        <p:attrNameLst>
                                          <p:attrName>ppt_h</p:attrName>
                                        </p:attrNameLst>
                                      </p:cBhvr>
                                      <p:tavLst>
                                        <p:tav tm="0">
                                          <p:val>
                                            <p:strVal val="(6*min(max(#ppt_w*#ppt_h,.3),1)-7.4)/-.7*#ppt_h"/>
                                          </p:val>
                                        </p:tav>
                                        <p:tav tm="100000">
                                          <p:val>
                                            <p:strVal val="#ppt_h"/>
                                          </p:val>
                                        </p:tav>
                                      </p:tavLst>
                                    </p:anim>
                                    <p:anim calcmode="lin" valueType="num">
                                      <p:cBhvr>
                                        <p:cTn id="45" dur="500" fill="hold"/>
                                        <p:tgtEl>
                                          <p:spTgt spid="284675">
                                            <p:txEl>
                                              <p:pRg st="5" end="5"/>
                                            </p:txEl>
                                          </p:spTgt>
                                        </p:tgtEl>
                                        <p:attrNameLst>
                                          <p:attrName>ppt_x</p:attrName>
                                        </p:attrNameLst>
                                      </p:cBhvr>
                                      <p:tavLst>
                                        <p:tav tm="0">
                                          <p:val>
                                            <p:fltVal val="0.5"/>
                                          </p:val>
                                        </p:tav>
                                        <p:tav tm="100000">
                                          <p:val>
                                            <p:strVal val="#ppt_x"/>
                                          </p:val>
                                        </p:tav>
                                      </p:tavLst>
                                    </p:anim>
                                    <p:anim calcmode="lin" valueType="num">
                                      <p:cBhvr>
                                        <p:cTn id="46" dur="500" fill="hold"/>
                                        <p:tgtEl>
                                          <p:spTgt spid="284675">
                                            <p:txEl>
                                              <p:pRg st="5" end="5"/>
                                            </p:txEl>
                                          </p:spTgt>
                                        </p:tgtEl>
                                        <p:attrNameLst>
                                          <p:attrName>ppt_y</p:attrName>
                                        </p:attrNameLst>
                                      </p:cBhvr>
                                      <p:tavLst>
                                        <p:tav tm="0">
                                          <p:val>
                                            <p:strVal val="1+(6*min(max(#ppt_w*#ppt_h,.3),1)-7.4)/-.7*#ppt_h/2"/>
                                          </p:val>
                                        </p:tav>
                                        <p:tav tm="100000">
                                          <p:val>
                                            <p:strVal val="#ppt_y"/>
                                          </p:val>
                                        </p:tav>
                                      </p:tavLst>
                                    </p:anim>
                                  </p:childTnLst>
                                </p:cTn>
                              </p:par>
                              <p:par>
                                <p:cTn id="47" presetID="23" presetClass="entr" presetSubtype="36" fill="hold" grpId="0" nodeType="withEffect">
                                  <p:stCondLst>
                                    <p:cond delay="0"/>
                                  </p:stCondLst>
                                  <p:childTnLst>
                                    <p:set>
                                      <p:cBhvr>
                                        <p:cTn id="48" dur="1" fill="hold">
                                          <p:stCondLst>
                                            <p:cond delay="0"/>
                                          </p:stCondLst>
                                        </p:cTn>
                                        <p:tgtEl>
                                          <p:spTgt spid="284675">
                                            <p:txEl>
                                              <p:pRg st="6" end="6"/>
                                            </p:txEl>
                                          </p:spTgt>
                                        </p:tgtEl>
                                        <p:attrNameLst>
                                          <p:attrName>style.visibility</p:attrName>
                                        </p:attrNameLst>
                                      </p:cBhvr>
                                      <p:to>
                                        <p:strVal val="visible"/>
                                      </p:to>
                                    </p:set>
                                    <p:anim calcmode="lin" valueType="num">
                                      <p:cBhvr>
                                        <p:cTn id="49" dur="500" fill="hold"/>
                                        <p:tgtEl>
                                          <p:spTgt spid="284675">
                                            <p:txEl>
                                              <p:pRg st="6" end="6"/>
                                            </p:txEl>
                                          </p:spTgt>
                                        </p:tgtEl>
                                        <p:attrNameLst>
                                          <p:attrName>ppt_w</p:attrName>
                                        </p:attrNameLst>
                                      </p:cBhvr>
                                      <p:tavLst>
                                        <p:tav tm="0">
                                          <p:val>
                                            <p:strVal val="(6*min(max(#ppt_w*#ppt_h,.3),1)-7.4)/-.7*#ppt_w"/>
                                          </p:val>
                                        </p:tav>
                                        <p:tav tm="100000">
                                          <p:val>
                                            <p:strVal val="#ppt_w"/>
                                          </p:val>
                                        </p:tav>
                                      </p:tavLst>
                                    </p:anim>
                                    <p:anim calcmode="lin" valueType="num">
                                      <p:cBhvr>
                                        <p:cTn id="50" dur="500" fill="hold"/>
                                        <p:tgtEl>
                                          <p:spTgt spid="284675">
                                            <p:txEl>
                                              <p:pRg st="6" end="6"/>
                                            </p:txEl>
                                          </p:spTgt>
                                        </p:tgtEl>
                                        <p:attrNameLst>
                                          <p:attrName>ppt_h</p:attrName>
                                        </p:attrNameLst>
                                      </p:cBhvr>
                                      <p:tavLst>
                                        <p:tav tm="0">
                                          <p:val>
                                            <p:strVal val="(6*min(max(#ppt_w*#ppt_h,.3),1)-7.4)/-.7*#ppt_h"/>
                                          </p:val>
                                        </p:tav>
                                        <p:tav tm="100000">
                                          <p:val>
                                            <p:strVal val="#ppt_h"/>
                                          </p:val>
                                        </p:tav>
                                      </p:tavLst>
                                    </p:anim>
                                    <p:anim calcmode="lin" valueType="num">
                                      <p:cBhvr>
                                        <p:cTn id="51" dur="500" fill="hold"/>
                                        <p:tgtEl>
                                          <p:spTgt spid="284675">
                                            <p:txEl>
                                              <p:pRg st="6" end="6"/>
                                            </p:txEl>
                                          </p:spTgt>
                                        </p:tgtEl>
                                        <p:attrNameLst>
                                          <p:attrName>ppt_x</p:attrName>
                                        </p:attrNameLst>
                                      </p:cBhvr>
                                      <p:tavLst>
                                        <p:tav tm="0">
                                          <p:val>
                                            <p:fltVal val="0.5"/>
                                          </p:val>
                                        </p:tav>
                                        <p:tav tm="100000">
                                          <p:val>
                                            <p:strVal val="#ppt_x"/>
                                          </p:val>
                                        </p:tav>
                                      </p:tavLst>
                                    </p:anim>
                                    <p:anim calcmode="lin" valueType="num">
                                      <p:cBhvr>
                                        <p:cTn id="52" dur="500" fill="hold"/>
                                        <p:tgtEl>
                                          <p:spTgt spid="284675">
                                            <p:txEl>
                                              <p:pRg st="6" end="6"/>
                                            </p:txEl>
                                          </p:spTgt>
                                        </p:tgtEl>
                                        <p:attrNameLst>
                                          <p:attrName>ppt_y</p:attrName>
                                        </p:attrNameLst>
                                      </p:cBhvr>
                                      <p:tavLst>
                                        <p:tav tm="0">
                                          <p:val>
                                            <p:strVal val="1+(6*min(max(#ppt_w*#ppt_h,.3),1)-7.4)/-.7*#ppt_h/2"/>
                                          </p:val>
                                        </p:tav>
                                        <p:tav tm="100000">
                                          <p:val>
                                            <p:strVal val="#ppt_y"/>
                                          </p:val>
                                        </p:tav>
                                      </p:tavLst>
                                    </p:anim>
                                  </p:childTnLst>
                                </p:cTn>
                              </p:par>
                              <p:par>
                                <p:cTn id="53" presetID="23" presetClass="entr" presetSubtype="36" fill="hold" grpId="0" nodeType="withEffect">
                                  <p:stCondLst>
                                    <p:cond delay="0"/>
                                  </p:stCondLst>
                                  <p:childTnLst>
                                    <p:set>
                                      <p:cBhvr>
                                        <p:cTn id="54" dur="1" fill="hold">
                                          <p:stCondLst>
                                            <p:cond delay="0"/>
                                          </p:stCondLst>
                                        </p:cTn>
                                        <p:tgtEl>
                                          <p:spTgt spid="284675">
                                            <p:txEl>
                                              <p:pRg st="7" end="7"/>
                                            </p:txEl>
                                          </p:spTgt>
                                        </p:tgtEl>
                                        <p:attrNameLst>
                                          <p:attrName>style.visibility</p:attrName>
                                        </p:attrNameLst>
                                      </p:cBhvr>
                                      <p:to>
                                        <p:strVal val="visible"/>
                                      </p:to>
                                    </p:set>
                                    <p:anim calcmode="lin" valueType="num">
                                      <p:cBhvr>
                                        <p:cTn id="55" dur="500" fill="hold"/>
                                        <p:tgtEl>
                                          <p:spTgt spid="284675">
                                            <p:txEl>
                                              <p:pRg st="7" end="7"/>
                                            </p:txEl>
                                          </p:spTgt>
                                        </p:tgtEl>
                                        <p:attrNameLst>
                                          <p:attrName>ppt_w</p:attrName>
                                        </p:attrNameLst>
                                      </p:cBhvr>
                                      <p:tavLst>
                                        <p:tav tm="0">
                                          <p:val>
                                            <p:strVal val="(6*min(max(#ppt_w*#ppt_h,.3),1)-7.4)/-.7*#ppt_w"/>
                                          </p:val>
                                        </p:tav>
                                        <p:tav tm="100000">
                                          <p:val>
                                            <p:strVal val="#ppt_w"/>
                                          </p:val>
                                        </p:tav>
                                      </p:tavLst>
                                    </p:anim>
                                    <p:anim calcmode="lin" valueType="num">
                                      <p:cBhvr>
                                        <p:cTn id="56" dur="500" fill="hold"/>
                                        <p:tgtEl>
                                          <p:spTgt spid="284675">
                                            <p:txEl>
                                              <p:pRg st="7" end="7"/>
                                            </p:txEl>
                                          </p:spTgt>
                                        </p:tgtEl>
                                        <p:attrNameLst>
                                          <p:attrName>ppt_h</p:attrName>
                                        </p:attrNameLst>
                                      </p:cBhvr>
                                      <p:tavLst>
                                        <p:tav tm="0">
                                          <p:val>
                                            <p:strVal val="(6*min(max(#ppt_w*#ppt_h,.3),1)-7.4)/-.7*#ppt_h"/>
                                          </p:val>
                                        </p:tav>
                                        <p:tav tm="100000">
                                          <p:val>
                                            <p:strVal val="#ppt_h"/>
                                          </p:val>
                                        </p:tav>
                                      </p:tavLst>
                                    </p:anim>
                                    <p:anim calcmode="lin" valueType="num">
                                      <p:cBhvr>
                                        <p:cTn id="57" dur="500" fill="hold"/>
                                        <p:tgtEl>
                                          <p:spTgt spid="284675">
                                            <p:txEl>
                                              <p:pRg st="7" end="7"/>
                                            </p:txEl>
                                          </p:spTgt>
                                        </p:tgtEl>
                                        <p:attrNameLst>
                                          <p:attrName>ppt_x</p:attrName>
                                        </p:attrNameLst>
                                      </p:cBhvr>
                                      <p:tavLst>
                                        <p:tav tm="0">
                                          <p:val>
                                            <p:fltVal val="0.5"/>
                                          </p:val>
                                        </p:tav>
                                        <p:tav tm="100000">
                                          <p:val>
                                            <p:strVal val="#ppt_x"/>
                                          </p:val>
                                        </p:tav>
                                      </p:tavLst>
                                    </p:anim>
                                    <p:anim calcmode="lin" valueType="num">
                                      <p:cBhvr>
                                        <p:cTn id="58" dur="500" fill="hold"/>
                                        <p:tgtEl>
                                          <p:spTgt spid="284675">
                                            <p:txEl>
                                              <p:pRg st="7" end="7"/>
                                            </p:txEl>
                                          </p:spTgt>
                                        </p:tgtEl>
                                        <p:attrNameLst>
                                          <p:attrName>ppt_y</p:attrName>
                                        </p:attrNameLst>
                                      </p:cBhvr>
                                      <p:tavLst>
                                        <p:tav tm="0">
                                          <p:val>
                                            <p:strVal val="1+(6*min(max(#ppt_w*#ppt_h,.3),1)-7.4)/-.7*#ppt_h/2"/>
                                          </p:val>
                                        </p:tav>
                                        <p:tav tm="100000">
                                          <p:val>
                                            <p:strVal val="#ppt_y"/>
                                          </p:val>
                                        </p:tav>
                                      </p:tavLst>
                                    </p:anim>
                                  </p:childTnLst>
                                </p:cTn>
                              </p:par>
                              <p:par>
                                <p:cTn id="59" presetID="23" presetClass="entr" presetSubtype="36" fill="hold" grpId="0" nodeType="withEffect">
                                  <p:stCondLst>
                                    <p:cond delay="0"/>
                                  </p:stCondLst>
                                  <p:childTnLst>
                                    <p:set>
                                      <p:cBhvr>
                                        <p:cTn id="60" dur="1" fill="hold">
                                          <p:stCondLst>
                                            <p:cond delay="0"/>
                                          </p:stCondLst>
                                        </p:cTn>
                                        <p:tgtEl>
                                          <p:spTgt spid="284675">
                                            <p:txEl>
                                              <p:pRg st="8" end="8"/>
                                            </p:txEl>
                                          </p:spTgt>
                                        </p:tgtEl>
                                        <p:attrNameLst>
                                          <p:attrName>style.visibility</p:attrName>
                                        </p:attrNameLst>
                                      </p:cBhvr>
                                      <p:to>
                                        <p:strVal val="visible"/>
                                      </p:to>
                                    </p:set>
                                    <p:anim calcmode="lin" valueType="num">
                                      <p:cBhvr>
                                        <p:cTn id="61" dur="500" fill="hold"/>
                                        <p:tgtEl>
                                          <p:spTgt spid="284675">
                                            <p:txEl>
                                              <p:pRg st="8" end="8"/>
                                            </p:txEl>
                                          </p:spTgt>
                                        </p:tgtEl>
                                        <p:attrNameLst>
                                          <p:attrName>ppt_w</p:attrName>
                                        </p:attrNameLst>
                                      </p:cBhvr>
                                      <p:tavLst>
                                        <p:tav tm="0">
                                          <p:val>
                                            <p:strVal val="(6*min(max(#ppt_w*#ppt_h,.3),1)-7.4)/-.7*#ppt_w"/>
                                          </p:val>
                                        </p:tav>
                                        <p:tav tm="100000">
                                          <p:val>
                                            <p:strVal val="#ppt_w"/>
                                          </p:val>
                                        </p:tav>
                                      </p:tavLst>
                                    </p:anim>
                                    <p:anim calcmode="lin" valueType="num">
                                      <p:cBhvr>
                                        <p:cTn id="62" dur="500" fill="hold"/>
                                        <p:tgtEl>
                                          <p:spTgt spid="284675">
                                            <p:txEl>
                                              <p:pRg st="8" end="8"/>
                                            </p:txEl>
                                          </p:spTgt>
                                        </p:tgtEl>
                                        <p:attrNameLst>
                                          <p:attrName>ppt_h</p:attrName>
                                        </p:attrNameLst>
                                      </p:cBhvr>
                                      <p:tavLst>
                                        <p:tav tm="0">
                                          <p:val>
                                            <p:strVal val="(6*min(max(#ppt_w*#ppt_h,.3),1)-7.4)/-.7*#ppt_h"/>
                                          </p:val>
                                        </p:tav>
                                        <p:tav tm="100000">
                                          <p:val>
                                            <p:strVal val="#ppt_h"/>
                                          </p:val>
                                        </p:tav>
                                      </p:tavLst>
                                    </p:anim>
                                    <p:anim calcmode="lin" valueType="num">
                                      <p:cBhvr>
                                        <p:cTn id="63" dur="500" fill="hold"/>
                                        <p:tgtEl>
                                          <p:spTgt spid="284675">
                                            <p:txEl>
                                              <p:pRg st="8" end="8"/>
                                            </p:txEl>
                                          </p:spTgt>
                                        </p:tgtEl>
                                        <p:attrNameLst>
                                          <p:attrName>ppt_x</p:attrName>
                                        </p:attrNameLst>
                                      </p:cBhvr>
                                      <p:tavLst>
                                        <p:tav tm="0">
                                          <p:val>
                                            <p:fltVal val="0.5"/>
                                          </p:val>
                                        </p:tav>
                                        <p:tav tm="100000">
                                          <p:val>
                                            <p:strVal val="#ppt_x"/>
                                          </p:val>
                                        </p:tav>
                                      </p:tavLst>
                                    </p:anim>
                                    <p:anim calcmode="lin" valueType="num">
                                      <p:cBhvr>
                                        <p:cTn id="64" dur="500" fill="hold"/>
                                        <p:tgtEl>
                                          <p:spTgt spid="284675">
                                            <p:txEl>
                                              <p:pRg st="8" end="8"/>
                                            </p:txEl>
                                          </p:spTgt>
                                        </p:tgtEl>
                                        <p:attrNameLst>
                                          <p:attrName>ppt_y</p:attrName>
                                        </p:attrNameLst>
                                      </p:cBhvr>
                                      <p:tavLst>
                                        <p:tav tm="0">
                                          <p:val>
                                            <p:strVal val="1+(6*min(max(#ppt_w*#ppt_h,.3),1)-7.4)/-.7*#ppt_h/2"/>
                                          </p:val>
                                        </p:tav>
                                        <p:tav tm="100000">
                                          <p:val>
                                            <p:strVal val="#ppt_y"/>
                                          </p:val>
                                        </p:tav>
                                      </p:tavLst>
                                    </p:anim>
                                  </p:childTnLst>
                                </p:cTn>
                              </p:par>
                              <p:par>
                                <p:cTn id="65" presetID="23" presetClass="entr" presetSubtype="36" fill="hold" grpId="0" nodeType="withEffect">
                                  <p:stCondLst>
                                    <p:cond delay="0"/>
                                  </p:stCondLst>
                                  <p:childTnLst>
                                    <p:set>
                                      <p:cBhvr>
                                        <p:cTn id="66" dur="1" fill="hold">
                                          <p:stCondLst>
                                            <p:cond delay="0"/>
                                          </p:stCondLst>
                                        </p:cTn>
                                        <p:tgtEl>
                                          <p:spTgt spid="284675">
                                            <p:txEl>
                                              <p:pRg st="9" end="9"/>
                                            </p:txEl>
                                          </p:spTgt>
                                        </p:tgtEl>
                                        <p:attrNameLst>
                                          <p:attrName>style.visibility</p:attrName>
                                        </p:attrNameLst>
                                      </p:cBhvr>
                                      <p:to>
                                        <p:strVal val="visible"/>
                                      </p:to>
                                    </p:set>
                                    <p:anim calcmode="lin" valueType="num">
                                      <p:cBhvr>
                                        <p:cTn id="67" dur="500" fill="hold"/>
                                        <p:tgtEl>
                                          <p:spTgt spid="284675">
                                            <p:txEl>
                                              <p:pRg st="9" end="9"/>
                                            </p:txEl>
                                          </p:spTgt>
                                        </p:tgtEl>
                                        <p:attrNameLst>
                                          <p:attrName>ppt_w</p:attrName>
                                        </p:attrNameLst>
                                      </p:cBhvr>
                                      <p:tavLst>
                                        <p:tav tm="0">
                                          <p:val>
                                            <p:strVal val="(6*min(max(#ppt_w*#ppt_h,.3),1)-7.4)/-.7*#ppt_w"/>
                                          </p:val>
                                        </p:tav>
                                        <p:tav tm="100000">
                                          <p:val>
                                            <p:strVal val="#ppt_w"/>
                                          </p:val>
                                        </p:tav>
                                      </p:tavLst>
                                    </p:anim>
                                    <p:anim calcmode="lin" valueType="num">
                                      <p:cBhvr>
                                        <p:cTn id="68" dur="500" fill="hold"/>
                                        <p:tgtEl>
                                          <p:spTgt spid="284675">
                                            <p:txEl>
                                              <p:pRg st="9" end="9"/>
                                            </p:txEl>
                                          </p:spTgt>
                                        </p:tgtEl>
                                        <p:attrNameLst>
                                          <p:attrName>ppt_h</p:attrName>
                                        </p:attrNameLst>
                                      </p:cBhvr>
                                      <p:tavLst>
                                        <p:tav tm="0">
                                          <p:val>
                                            <p:strVal val="(6*min(max(#ppt_w*#ppt_h,.3),1)-7.4)/-.7*#ppt_h"/>
                                          </p:val>
                                        </p:tav>
                                        <p:tav tm="100000">
                                          <p:val>
                                            <p:strVal val="#ppt_h"/>
                                          </p:val>
                                        </p:tav>
                                      </p:tavLst>
                                    </p:anim>
                                    <p:anim calcmode="lin" valueType="num">
                                      <p:cBhvr>
                                        <p:cTn id="69" dur="500" fill="hold"/>
                                        <p:tgtEl>
                                          <p:spTgt spid="284675">
                                            <p:txEl>
                                              <p:pRg st="9" end="9"/>
                                            </p:txEl>
                                          </p:spTgt>
                                        </p:tgtEl>
                                        <p:attrNameLst>
                                          <p:attrName>ppt_x</p:attrName>
                                        </p:attrNameLst>
                                      </p:cBhvr>
                                      <p:tavLst>
                                        <p:tav tm="0">
                                          <p:val>
                                            <p:fltVal val="0.5"/>
                                          </p:val>
                                        </p:tav>
                                        <p:tav tm="100000">
                                          <p:val>
                                            <p:strVal val="#ppt_x"/>
                                          </p:val>
                                        </p:tav>
                                      </p:tavLst>
                                    </p:anim>
                                    <p:anim calcmode="lin" valueType="num">
                                      <p:cBhvr>
                                        <p:cTn id="70" dur="500" fill="hold"/>
                                        <p:tgtEl>
                                          <p:spTgt spid="284675">
                                            <p:txEl>
                                              <p:pRg st="9" end="9"/>
                                            </p:txEl>
                                          </p:spTgt>
                                        </p:tgtEl>
                                        <p:attrNameLst>
                                          <p:attrName>ppt_y</p:attrName>
                                        </p:attrNameLst>
                                      </p:cBhvr>
                                      <p:tavLst>
                                        <p:tav tm="0">
                                          <p:val>
                                            <p:strVal val="1+(6*min(max(#ppt_w*#ppt_h,.3),1)-7.4)/-.7*#ppt_h/2"/>
                                          </p:val>
                                        </p:tav>
                                        <p:tav tm="100000">
                                          <p:val>
                                            <p:strVal val="#ppt_y"/>
                                          </p:val>
                                        </p:tav>
                                      </p:tavLst>
                                    </p:anim>
                                  </p:childTnLst>
                                </p:cTn>
                              </p:par>
                              <p:par>
                                <p:cTn id="71" presetID="23" presetClass="entr" presetSubtype="36" fill="hold" grpId="0" nodeType="withEffect">
                                  <p:stCondLst>
                                    <p:cond delay="0"/>
                                  </p:stCondLst>
                                  <p:childTnLst>
                                    <p:set>
                                      <p:cBhvr>
                                        <p:cTn id="72" dur="1" fill="hold">
                                          <p:stCondLst>
                                            <p:cond delay="0"/>
                                          </p:stCondLst>
                                        </p:cTn>
                                        <p:tgtEl>
                                          <p:spTgt spid="284675">
                                            <p:txEl>
                                              <p:pRg st="10" end="10"/>
                                            </p:txEl>
                                          </p:spTgt>
                                        </p:tgtEl>
                                        <p:attrNameLst>
                                          <p:attrName>style.visibility</p:attrName>
                                        </p:attrNameLst>
                                      </p:cBhvr>
                                      <p:to>
                                        <p:strVal val="visible"/>
                                      </p:to>
                                    </p:set>
                                    <p:anim calcmode="lin" valueType="num">
                                      <p:cBhvr>
                                        <p:cTn id="73" dur="500" fill="hold"/>
                                        <p:tgtEl>
                                          <p:spTgt spid="284675">
                                            <p:txEl>
                                              <p:pRg st="10" end="10"/>
                                            </p:txEl>
                                          </p:spTgt>
                                        </p:tgtEl>
                                        <p:attrNameLst>
                                          <p:attrName>ppt_w</p:attrName>
                                        </p:attrNameLst>
                                      </p:cBhvr>
                                      <p:tavLst>
                                        <p:tav tm="0">
                                          <p:val>
                                            <p:strVal val="(6*min(max(#ppt_w*#ppt_h,.3),1)-7.4)/-.7*#ppt_w"/>
                                          </p:val>
                                        </p:tav>
                                        <p:tav tm="100000">
                                          <p:val>
                                            <p:strVal val="#ppt_w"/>
                                          </p:val>
                                        </p:tav>
                                      </p:tavLst>
                                    </p:anim>
                                    <p:anim calcmode="lin" valueType="num">
                                      <p:cBhvr>
                                        <p:cTn id="74" dur="500" fill="hold"/>
                                        <p:tgtEl>
                                          <p:spTgt spid="284675">
                                            <p:txEl>
                                              <p:pRg st="10" end="10"/>
                                            </p:txEl>
                                          </p:spTgt>
                                        </p:tgtEl>
                                        <p:attrNameLst>
                                          <p:attrName>ppt_h</p:attrName>
                                        </p:attrNameLst>
                                      </p:cBhvr>
                                      <p:tavLst>
                                        <p:tav tm="0">
                                          <p:val>
                                            <p:strVal val="(6*min(max(#ppt_w*#ppt_h,.3),1)-7.4)/-.7*#ppt_h"/>
                                          </p:val>
                                        </p:tav>
                                        <p:tav tm="100000">
                                          <p:val>
                                            <p:strVal val="#ppt_h"/>
                                          </p:val>
                                        </p:tav>
                                      </p:tavLst>
                                    </p:anim>
                                    <p:anim calcmode="lin" valueType="num">
                                      <p:cBhvr>
                                        <p:cTn id="75" dur="500" fill="hold"/>
                                        <p:tgtEl>
                                          <p:spTgt spid="284675">
                                            <p:txEl>
                                              <p:pRg st="10" end="10"/>
                                            </p:txEl>
                                          </p:spTgt>
                                        </p:tgtEl>
                                        <p:attrNameLst>
                                          <p:attrName>ppt_x</p:attrName>
                                        </p:attrNameLst>
                                      </p:cBhvr>
                                      <p:tavLst>
                                        <p:tav tm="0">
                                          <p:val>
                                            <p:fltVal val="0.5"/>
                                          </p:val>
                                        </p:tav>
                                        <p:tav tm="100000">
                                          <p:val>
                                            <p:strVal val="#ppt_x"/>
                                          </p:val>
                                        </p:tav>
                                      </p:tavLst>
                                    </p:anim>
                                    <p:anim calcmode="lin" valueType="num">
                                      <p:cBhvr>
                                        <p:cTn id="76" dur="500" fill="hold"/>
                                        <p:tgtEl>
                                          <p:spTgt spid="284675">
                                            <p:txEl>
                                              <p:pRg st="10" end="10"/>
                                            </p:txEl>
                                          </p:spTgt>
                                        </p:tgtEl>
                                        <p:attrNameLst>
                                          <p:attrName>ppt_y</p:attrName>
                                        </p:attrNameLst>
                                      </p:cBhvr>
                                      <p:tavLst>
                                        <p:tav tm="0">
                                          <p:val>
                                            <p:strVal val="1+(6*min(max(#ppt_w*#ppt_h,.3),1)-7.4)/-.7*#ppt_h/2"/>
                                          </p:val>
                                        </p:tav>
                                        <p:tav tm="100000">
                                          <p:val>
                                            <p:strVal val="#ppt_y"/>
                                          </p:val>
                                        </p:tav>
                                      </p:tavLst>
                                    </p:anim>
                                  </p:childTnLst>
                                </p:cTn>
                              </p:par>
                              <p:par>
                                <p:cTn id="77" presetID="23" presetClass="entr" presetSubtype="36" fill="hold" grpId="0" nodeType="withEffect">
                                  <p:stCondLst>
                                    <p:cond delay="0"/>
                                  </p:stCondLst>
                                  <p:childTnLst>
                                    <p:set>
                                      <p:cBhvr>
                                        <p:cTn id="78" dur="1" fill="hold">
                                          <p:stCondLst>
                                            <p:cond delay="0"/>
                                          </p:stCondLst>
                                        </p:cTn>
                                        <p:tgtEl>
                                          <p:spTgt spid="284675">
                                            <p:txEl>
                                              <p:pRg st="11" end="11"/>
                                            </p:txEl>
                                          </p:spTgt>
                                        </p:tgtEl>
                                        <p:attrNameLst>
                                          <p:attrName>style.visibility</p:attrName>
                                        </p:attrNameLst>
                                      </p:cBhvr>
                                      <p:to>
                                        <p:strVal val="visible"/>
                                      </p:to>
                                    </p:set>
                                    <p:anim calcmode="lin" valueType="num">
                                      <p:cBhvr>
                                        <p:cTn id="79" dur="500" fill="hold"/>
                                        <p:tgtEl>
                                          <p:spTgt spid="284675">
                                            <p:txEl>
                                              <p:pRg st="11" end="11"/>
                                            </p:txEl>
                                          </p:spTgt>
                                        </p:tgtEl>
                                        <p:attrNameLst>
                                          <p:attrName>ppt_w</p:attrName>
                                        </p:attrNameLst>
                                      </p:cBhvr>
                                      <p:tavLst>
                                        <p:tav tm="0">
                                          <p:val>
                                            <p:strVal val="(6*min(max(#ppt_w*#ppt_h,.3),1)-7.4)/-.7*#ppt_w"/>
                                          </p:val>
                                        </p:tav>
                                        <p:tav tm="100000">
                                          <p:val>
                                            <p:strVal val="#ppt_w"/>
                                          </p:val>
                                        </p:tav>
                                      </p:tavLst>
                                    </p:anim>
                                    <p:anim calcmode="lin" valueType="num">
                                      <p:cBhvr>
                                        <p:cTn id="80" dur="500" fill="hold"/>
                                        <p:tgtEl>
                                          <p:spTgt spid="284675">
                                            <p:txEl>
                                              <p:pRg st="11" end="11"/>
                                            </p:txEl>
                                          </p:spTgt>
                                        </p:tgtEl>
                                        <p:attrNameLst>
                                          <p:attrName>ppt_h</p:attrName>
                                        </p:attrNameLst>
                                      </p:cBhvr>
                                      <p:tavLst>
                                        <p:tav tm="0">
                                          <p:val>
                                            <p:strVal val="(6*min(max(#ppt_w*#ppt_h,.3),1)-7.4)/-.7*#ppt_h"/>
                                          </p:val>
                                        </p:tav>
                                        <p:tav tm="100000">
                                          <p:val>
                                            <p:strVal val="#ppt_h"/>
                                          </p:val>
                                        </p:tav>
                                      </p:tavLst>
                                    </p:anim>
                                    <p:anim calcmode="lin" valueType="num">
                                      <p:cBhvr>
                                        <p:cTn id="81" dur="500" fill="hold"/>
                                        <p:tgtEl>
                                          <p:spTgt spid="284675">
                                            <p:txEl>
                                              <p:pRg st="11" end="11"/>
                                            </p:txEl>
                                          </p:spTgt>
                                        </p:tgtEl>
                                        <p:attrNameLst>
                                          <p:attrName>ppt_x</p:attrName>
                                        </p:attrNameLst>
                                      </p:cBhvr>
                                      <p:tavLst>
                                        <p:tav tm="0">
                                          <p:val>
                                            <p:fltVal val="0.5"/>
                                          </p:val>
                                        </p:tav>
                                        <p:tav tm="100000">
                                          <p:val>
                                            <p:strVal val="#ppt_x"/>
                                          </p:val>
                                        </p:tav>
                                      </p:tavLst>
                                    </p:anim>
                                    <p:anim calcmode="lin" valueType="num">
                                      <p:cBhvr>
                                        <p:cTn id="82" dur="500" fill="hold"/>
                                        <p:tgtEl>
                                          <p:spTgt spid="284675">
                                            <p:txEl>
                                              <p:pRg st="11" end="1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4" grpId="0" autoUpdateAnimBg="0"/>
      <p:bldP spid="284675" grpId="0" build="p" bldLvl="2" autoUpdateAnimBg="0" advAuto="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721894"/>
            <a:ext cx="7772400" cy="618039"/>
          </a:xfrm>
        </p:spPr>
        <p:txBody>
          <a:bodyPr>
            <a:normAutofit/>
          </a:bodyPr>
          <a:lstStyle/>
          <a:p>
            <a:pPr eaLnBrk="1" hangingPunct="1"/>
            <a:r>
              <a:rPr lang="cs-CZ" sz="2800" b="1" dirty="0">
                <a:solidFill>
                  <a:srgbClr val="C00000"/>
                </a:solidFill>
              </a:rPr>
              <a:t>Makroekonomická rovnováha v modelu AS-AD </a:t>
            </a:r>
            <a:endParaRPr lang="cs-CZ" altLang="cs-CZ" sz="2800" b="1" dirty="0">
              <a:solidFill>
                <a:srgbClr val="C00000"/>
              </a:solidFill>
            </a:endParaRPr>
          </a:p>
        </p:txBody>
      </p:sp>
      <p:sp>
        <p:nvSpPr>
          <p:cNvPr id="274435" name="Rectangle 3"/>
          <p:cNvSpPr>
            <a:spLocks noGrp="1" noChangeArrowheads="1"/>
          </p:cNvSpPr>
          <p:nvPr>
            <p:ph type="body" idx="1"/>
          </p:nvPr>
        </p:nvSpPr>
        <p:spPr>
          <a:xfrm>
            <a:off x="474663" y="1475874"/>
            <a:ext cx="8194675" cy="4805864"/>
          </a:xfrm>
        </p:spPr>
        <p:txBody>
          <a:bodyPr>
            <a:normAutofit/>
          </a:bodyPr>
          <a:lstStyle/>
          <a:p>
            <a:pPr algn="just" eaLnBrk="1" hangingPunct="1"/>
            <a:r>
              <a:rPr lang="cs-CZ" sz="2400" dirty="0"/>
              <a:t>Makroekonomická rovnováha v modelu AS-AD nastává v průsečíku agregátní poptávky a agregátní nabídky, který determinuje rovnovážnou cenovou hladinu a rovnovážný reálný produkt </a:t>
            </a:r>
            <a:endParaRPr lang="cs-CZ" sz="2400" dirty="0" smtClean="0"/>
          </a:p>
          <a:p>
            <a:pPr algn="just" eaLnBrk="1" hangingPunct="1"/>
            <a:r>
              <a:rPr lang="cs-CZ" sz="2400" dirty="0" smtClean="0"/>
              <a:t>Existuje </a:t>
            </a:r>
            <a:r>
              <a:rPr lang="cs-CZ" sz="2400" dirty="0"/>
              <a:t>pouze jediná cenová hladina, při které se rovná nabízené množství reálného produktu v ekonomice tomu poptávanému </a:t>
            </a:r>
            <a:endParaRPr lang="cs-CZ" sz="2400" dirty="0" smtClean="0"/>
          </a:p>
          <a:p>
            <a:pPr algn="just" eaLnBrk="1" hangingPunct="1"/>
            <a:r>
              <a:rPr lang="cs-CZ" sz="2400" dirty="0" smtClean="0"/>
              <a:t>Makroekonomická </a:t>
            </a:r>
            <a:r>
              <a:rPr lang="cs-CZ" sz="2400" dirty="0"/>
              <a:t>rovnováha může být krátkodobá nebo dlouhodobá </a:t>
            </a:r>
            <a:endParaRPr lang="cs-CZ" sz="2400" dirty="0" smtClean="0"/>
          </a:p>
          <a:p>
            <a:pPr lvl="1" algn="just"/>
            <a:r>
              <a:rPr lang="cs-CZ" sz="2000" dirty="0" smtClean="0"/>
              <a:t>Může </a:t>
            </a:r>
            <a:r>
              <a:rPr lang="cs-CZ" sz="2000" dirty="0"/>
              <a:t>nastat: </a:t>
            </a:r>
            <a:endParaRPr lang="cs-CZ" sz="2000" dirty="0" smtClean="0"/>
          </a:p>
          <a:p>
            <a:pPr lvl="2" algn="just"/>
            <a:r>
              <a:rPr lang="cs-CZ" sz="1600" dirty="0" smtClean="0"/>
              <a:t>recesní </a:t>
            </a:r>
            <a:r>
              <a:rPr lang="cs-CZ" sz="1600" dirty="0"/>
              <a:t>neboli deflační mezera, kdy je Y &lt; Y* a u &lt; u*, </a:t>
            </a:r>
            <a:endParaRPr lang="cs-CZ" sz="1600" dirty="0" smtClean="0"/>
          </a:p>
          <a:p>
            <a:pPr lvl="2" algn="just"/>
            <a:r>
              <a:rPr lang="cs-CZ" sz="1600" dirty="0" smtClean="0"/>
              <a:t>expanzivní </a:t>
            </a:r>
            <a:r>
              <a:rPr lang="cs-CZ" sz="1600" dirty="0"/>
              <a:t>(růstovou) neboli inflační mezera, kdy je Y &gt; Y* a u &gt; u*, </a:t>
            </a:r>
            <a:endParaRPr lang="cs-CZ" sz="1600" dirty="0" smtClean="0"/>
          </a:p>
          <a:p>
            <a:pPr lvl="2" algn="just"/>
            <a:r>
              <a:rPr lang="cs-CZ" sz="1600" dirty="0"/>
              <a:t>d</a:t>
            </a:r>
            <a:r>
              <a:rPr lang="cs-CZ" sz="1600" dirty="0" smtClean="0"/>
              <a:t>louhodobá </a:t>
            </a:r>
            <a:r>
              <a:rPr lang="cs-CZ" sz="1600" dirty="0"/>
              <a:t>rovnováhu, kde platí, že Y = Y* a u = u*</a:t>
            </a:r>
            <a:endParaRPr lang="cs-CZ" altLang="cs-CZ" sz="1300" dirty="0" smtClean="0"/>
          </a:p>
        </p:txBody>
      </p:sp>
    </p:spTree>
    <p:extLst>
      <p:ext uri="{BB962C8B-B14F-4D97-AF65-F5344CB8AC3E}">
        <p14:creationId xmlns:p14="http://schemas.microsoft.com/office/powerpoint/2010/main" val="10312630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000"/>
                            </p:stCondLst>
                            <p:childTnLst>
                              <p:par>
                                <p:cTn id="31" presetID="23" presetClass="entr" presetSubtype="36" fill="hold" grpId="0" nodeType="afterEffect">
                                  <p:stCondLst>
                                    <p:cond delay="0"/>
                                  </p:stCondLst>
                                  <p:childTnLst>
                                    <p:set>
                                      <p:cBhvr>
                                        <p:cTn id="32" dur="1" fill="hold">
                                          <p:stCondLst>
                                            <p:cond delay="0"/>
                                          </p:stCondLst>
                                        </p:cTn>
                                        <p:tgtEl>
                                          <p:spTgt spid="274435">
                                            <p:txEl>
                                              <p:pRg st="3" end="3"/>
                                            </p:txEl>
                                          </p:spTgt>
                                        </p:tgtEl>
                                        <p:attrNameLst>
                                          <p:attrName>style.visibility</p:attrName>
                                        </p:attrNameLst>
                                      </p:cBhvr>
                                      <p:to>
                                        <p:strVal val="visible"/>
                                      </p:to>
                                    </p:set>
                                    <p:anim calcmode="lin" valueType="num">
                                      <p:cBhvr>
                                        <p:cTn id="33" dur="500" fill="hold"/>
                                        <p:tgtEl>
                                          <p:spTgt spid="274435">
                                            <p:txEl>
                                              <p:pRg st="3" end="3"/>
                                            </p:txEl>
                                          </p:spTgt>
                                        </p:tgtEl>
                                        <p:attrNameLst>
                                          <p:attrName>ppt_w</p:attrName>
                                        </p:attrNameLst>
                                      </p:cBhvr>
                                      <p:tavLst>
                                        <p:tav tm="0">
                                          <p:val>
                                            <p:strVal val="(6*min(max(#ppt_w*#ppt_h,.3),1)-7.4)/-.7*#ppt_w"/>
                                          </p:val>
                                        </p:tav>
                                        <p:tav tm="100000">
                                          <p:val>
                                            <p:strVal val="#ppt_w"/>
                                          </p:val>
                                        </p:tav>
                                      </p:tavLst>
                                    </p:anim>
                                    <p:anim calcmode="lin" valueType="num">
                                      <p:cBhvr>
                                        <p:cTn id="34" dur="500" fill="hold"/>
                                        <p:tgtEl>
                                          <p:spTgt spid="274435">
                                            <p:txEl>
                                              <p:pRg st="3" end="3"/>
                                            </p:txEl>
                                          </p:spTgt>
                                        </p:tgtEl>
                                        <p:attrNameLst>
                                          <p:attrName>ppt_h</p:attrName>
                                        </p:attrNameLst>
                                      </p:cBhvr>
                                      <p:tavLst>
                                        <p:tav tm="0">
                                          <p:val>
                                            <p:strVal val="(6*min(max(#ppt_w*#ppt_h,.3),1)-7.4)/-.7*#ppt_h"/>
                                          </p:val>
                                        </p:tav>
                                        <p:tav tm="100000">
                                          <p:val>
                                            <p:strVal val="#ppt_h"/>
                                          </p:val>
                                        </p:tav>
                                      </p:tavLst>
                                    </p:anim>
                                    <p:anim calcmode="lin" valueType="num">
                                      <p:cBhvr>
                                        <p:cTn id="35" dur="500" fill="hold"/>
                                        <p:tgtEl>
                                          <p:spTgt spid="274435">
                                            <p:txEl>
                                              <p:pRg st="3" end="3"/>
                                            </p:txEl>
                                          </p:spTgt>
                                        </p:tgtEl>
                                        <p:attrNameLst>
                                          <p:attrName>ppt_x</p:attrName>
                                        </p:attrNameLst>
                                      </p:cBhvr>
                                      <p:tavLst>
                                        <p:tav tm="0">
                                          <p:val>
                                            <p:fltVal val="0.5"/>
                                          </p:val>
                                        </p:tav>
                                        <p:tav tm="100000">
                                          <p:val>
                                            <p:strVal val="#ppt_x"/>
                                          </p:val>
                                        </p:tav>
                                      </p:tavLst>
                                    </p:anim>
                                    <p:anim calcmode="lin" valueType="num">
                                      <p:cBhvr>
                                        <p:cTn id="36" dur="500" fill="hold"/>
                                        <p:tgtEl>
                                          <p:spTgt spid="274435">
                                            <p:txEl>
                                              <p:pRg st="3" end="3"/>
                                            </p:txEl>
                                          </p:spTgt>
                                        </p:tgtEl>
                                        <p:attrNameLst>
                                          <p:attrName>ppt_y</p:attrName>
                                        </p:attrNameLst>
                                      </p:cBhvr>
                                      <p:tavLst>
                                        <p:tav tm="0">
                                          <p:val>
                                            <p:strVal val="1+(6*min(max(#ppt_w*#ppt_h,.3),1)-7.4)/-.7*#ppt_h/2"/>
                                          </p:val>
                                        </p:tav>
                                        <p:tav tm="100000">
                                          <p:val>
                                            <p:strVal val="#ppt_y"/>
                                          </p:val>
                                        </p:tav>
                                      </p:tavLst>
                                    </p:anim>
                                  </p:childTnLst>
                                </p:cTn>
                              </p:par>
                              <p:par>
                                <p:cTn id="37" presetID="23" presetClass="entr" presetSubtype="36" fill="hold" grpId="0" nodeType="withEffect">
                                  <p:stCondLst>
                                    <p:cond delay="0"/>
                                  </p:stCondLst>
                                  <p:childTnLst>
                                    <p:set>
                                      <p:cBhvr>
                                        <p:cTn id="38" dur="1" fill="hold">
                                          <p:stCondLst>
                                            <p:cond delay="0"/>
                                          </p:stCondLst>
                                        </p:cTn>
                                        <p:tgtEl>
                                          <p:spTgt spid="274435">
                                            <p:txEl>
                                              <p:pRg st="4" end="4"/>
                                            </p:txEl>
                                          </p:spTgt>
                                        </p:tgtEl>
                                        <p:attrNameLst>
                                          <p:attrName>style.visibility</p:attrName>
                                        </p:attrNameLst>
                                      </p:cBhvr>
                                      <p:to>
                                        <p:strVal val="visible"/>
                                      </p:to>
                                    </p:set>
                                    <p:anim calcmode="lin" valueType="num">
                                      <p:cBhvr>
                                        <p:cTn id="39" dur="500" fill="hold"/>
                                        <p:tgtEl>
                                          <p:spTgt spid="274435">
                                            <p:txEl>
                                              <p:pRg st="4" end="4"/>
                                            </p:txEl>
                                          </p:spTgt>
                                        </p:tgtEl>
                                        <p:attrNameLst>
                                          <p:attrName>ppt_w</p:attrName>
                                        </p:attrNameLst>
                                      </p:cBhvr>
                                      <p:tavLst>
                                        <p:tav tm="0">
                                          <p:val>
                                            <p:strVal val="(6*min(max(#ppt_w*#ppt_h,.3),1)-7.4)/-.7*#ppt_w"/>
                                          </p:val>
                                        </p:tav>
                                        <p:tav tm="100000">
                                          <p:val>
                                            <p:strVal val="#ppt_w"/>
                                          </p:val>
                                        </p:tav>
                                      </p:tavLst>
                                    </p:anim>
                                    <p:anim calcmode="lin" valueType="num">
                                      <p:cBhvr>
                                        <p:cTn id="40" dur="500" fill="hold"/>
                                        <p:tgtEl>
                                          <p:spTgt spid="274435">
                                            <p:txEl>
                                              <p:pRg st="4" end="4"/>
                                            </p:txEl>
                                          </p:spTgt>
                                        </p:tgtEl>
                                        <p:attrNameLst>
                                          <p:attrName>ppt_h</p:attrName>
                                        </p:attrNameLst>
                                      </p:cBhvr>
                                      <p:tavLst>
                                        <p:tav tm="0">
                                          <p:val>
                                            <p:strVal val="(6*min(max(#ppt_w*#ppt_h,.3),1)-7.4)/-.7*#ppt_h"/>
                                          </p:val>
                                        </p:tav>
                                        <p:tav tm="100000">
                                          <p:val>
                                            <p:strVal val="#ppt_h"/>
                                          </p:val>
                                        </p:tav>
                                      </p:tavLst>
                                    </p:anim>
                                    <p:anim calcmode="lin" valueType="num">
                                      <p:cBhvr>
                                        <p:cTn id="41" dur="500" fill="hold"/>
                                        <p:tgtEl>
                                          <p:spTgt spid="274435">
                                            <p:txEl>
                                              <p:pRg st="4" end="4"/>
                                            </p:txEl>
                                          </p:spTgt>
                                        </p:tgtEl>
                                        <p:attrNameLst>
                                          <p:attrName>ppt_x</p:attrName>
                                        </p:attrNameLst>
                                      </p:cBhvr>
                                      <p:tavLst>
                                        <p:tav tm="0">
                                          <p:val>
                                            <p:fltVal val="0.5"/>
                                          </p:val>
                                        </p:tav>
                                        <p:tav tm="100000">
                                          <p:val>
                                            <p:strVal val="#ppt_x"/>
                                          </p:val>
                                        </p:tav>
                                      </p:tavLst>
                                    </p:anim>
                                    <p:anim calcmode="lin" valueType="num">
                                      <p:cBhvr>
                                        <p:cTn id="42" dur="500" fill="hold"/>
                                        <p:tgtEl>
                                          <p:spTgt spid="274435">
                                            <p:txEl>
                                              <p:pRg st="4" end="4"/>
                                            </p:txEl>
                                          </p:spTgt>
                                        </p:tgtEl>
                                        <p:attrNameLst>
                                          <p:attrName>ppt_y</p:attrName>
                                        </p:attrNameLst>
                                      </p:cBhvr>
                                      <p:tavLst>
                                        <p:tav tm="0">
                                          <p:val>
                                            <p:strVal val="1+(6*min(max(#ppt_w*#ppt_h,.3),1)-7.4)/-.7*#ppt_h/2"/>
                                          </p:val>
                                        </p:tav>
                                        <p:tav tm="100000">
                                          <p:val>
                                            <p:strVal val="#ppt_y"/>
                                          </p:val>
                                        </p:tav>
                                      </p:tavLst>
                                    </p:anim>
                                  </p:childTnLst>
                                </p:cTn>
                              </p:par>
                              <p:par>
                                <p:cTn id="43" presetID="23" presetClass="entr" presetSubtype="36" fill="hold" grpId="0" nodeType="withEffect">
                                  <p:stCondLst>
                                    <p:cond delay="0"/>
                                  </p:stCondLst>
                                  <p:childTnLst>
                                    <p:set>
                                      <p:cBhvr>
                                        <p:cTn id="44" dur="1" fill="hold">
                                          <p:stCondLst>
                                            <p:cond delay="0"/>
                                          </p:stCondLst>
                                        </p:cTn>
                                        <p:tgtEl>
                                          <p:spTgt spid="274435">
                                            <p:txEl>
                                              <p:pRg st="5" end="5"/>
                                            </p:txEl>
                                          </p:spTgt>
                                        </p:tgtEl>
                                        <p:attrNameLst>
                                          <p:attrName>style.visibility</p:attrName>
                                        </p:attrNameLst>
                                      </p:cBhvr>
                                      <p:to>
                                        <p:strVal val="visible"/>
                                      </p:to>
                                    </p:set>
                                    <p:anim calcmode="lin" valueType="num">
                                      <p:cBhvr>
                                        <p:cTn id="45" dur="500" fill="hold"/>
                                        <p:tgtEl>
                                          <p:spTgt spid="274435">
                                            <p:txEl>
                                              <p:pRg st="5" end="5"/>
                                            </p:txEl>
                                          </p:spTgt>
                                        </p:tgtEl>
                                        <p:attrNameLst>
                                          <p:attrName>ppt_w</p:attrName>
                                        </p:attrNameLst>
                                      </p:cBhvr>
                                      <p:tavLst>
                                        <p:tav tm="0">
                                          <p:val>
                                            <p:strVal val="(6*min(max(#ppt_w*#ppt_h,.3),1)-7.4)/-.7*#ppt_w"/>
                                          </p:val>
                                        </p:tav>
                                        <p:tav tm="100000">
                                          <p:val>
                                            <p:strVal val="#ppt_w"/>
                                          </p:val>
                                        </p:tav>
                                      </p:tavLst>
                                    </p:anim>
                                    <p:anim calcmode="lin" valueType="num">
                                      <p:cBhvr>
                                        <p:cTn id="46" dur="500" fill="hold"/>
                                        <p:tgtEl>
                                          <p:spTgt spid="274435">
                                            <p:txEl>
                                              <p:pRg st="5" end="5"/>
                                            </p:txEl>
                                          </p:spTgt>
                                        </p:tgtEl>
                                        <p:attrNameLst>
                                          <p:attrName>ppt_h</p:attrName>
                                        </p:attrNameLst>
                                      </p:cBhvr>
                                      <p:tavLst>
                                        <p:tav tm="0">
                                          <p:val>
                                            <p:strVal val="(6*min(max(#ppt_w*#ppt_h,.3),1)-7.4)/-.7*#ppt_h"/>
                                          </p:val>
                                        </p:tav>
                                        <p:tav tm="100000">
                                          <p:val>
                                            <p:strVal val="#ppt_h"/>
                                          </p:val>
                                        </p:tav>
                                      </p:tavLst>
                                    </p:anim>
                                    <p:anim calcmode="lin" valueType="num">
                                      <p:cBhvr>
                                        <p:cTn id="47" dur="500" fill="hold"/>
                                        <p:tgtEl>
                                          <p:spTgt spid="274435">
                                            <p:txEl>
                                              <p:pRg st="5" end="5"/>
                                            </p:txEl>
                                          </p:spTgt>
                                        </p:tgtEl>
                                        <p:attrNameLst>
                                          <p:attrName>ppt_x</p:attrName>
                                        </p:attrNameLst>
                                      </p:cBhvr>
                                      <p:tavLst>
                                        <p:tav tm="0">
                                          <p:val>
                                            <p:fltVal val="0.5"/>
                                          </p:val>
                                        </p:tav>
                                        <p:tav tm="100000">
                                          <p:val>
                                            <p:strVal val="#ppt_x"/>
                                          </p:val>
                                        </p:tav>
                                      </p:tavLst>
                                    </p:anim>
                                    <p:anim calcmode="lin" valueType="num">
                                      <p:cBhvr>
                                        <p:cTn id="48" dur="500" fill="hold"/>
                                        <p:tgtEl>
                                          <p:spTgt spid="274435">
                                            <p:txEl>
                                              <p:pRg st="5" end="5"/>
                                            </p:txEl>
                                          </p:spTgt>
                                        </p:tgtEl>
                                        <p:attrNameLst>
                                          <p:attrName>ppt_y</p:attrName>
                                        </p:attrNameLst>
                                      </p:cBhvr>
                                      <p:tavLst>
                                        <p:tav tm="0">
                                          <p:val>
                                            <p:strVal val="1+(6*min(max(#ppt_w*#ppt_h,.3),1)-7.4)/-.7*#ppt_h/2"/>
                                          </p:val>
                                        </p:tav>
                                        <p:tav tm="100000">
                                          <p:val>
                                            <p:strVal val="#ppt_y"/>
                                          </p:val>
                                        </p:tav>
                                      </p:tavLst>
                                    </p:anim>
                                  </p:childTnLst>
                                </p:cTn>
                              </p:par>
                              <p:par>
                                <p:cTn id="49" presetID="23" presetClass="entr" presetSubtype="36" fill="hold" grpId="0" nodeType="withEffect">
                                  <p:stCondLst>
                                    <p:cond delay="0"/>
                                  </p:stCondLst>
                                  <p:childTnLst>
                                    <p:set>
                                      <p:cBhvr>
                                        <p:cTn id="50" dur="1" fill="hold">
                                          <p:stCondLst>
                                            <p:cond delay="0"/>
                                          </p:stCondLst>
                                        </p:cTn>
                                        <p:tgtEl>
                                          <p:spTgt spid="274435">
                                            <p:txEl>
                                              <p:pRg st="6" end="6"/>
                                            </p:txEl>
                                          </p:spTgt>
                                        </p:tgtEl>
                                        <p:attrNameLst>
                                          <p:attrName>style.visibility</p:attrName>
                                        </p:attrNameLst>
                                      </p:cBhvr>
                                      <p:to>
                                        <p:strVal val="visible"/>
                                      </p:to>
                                    </p:set>
                                    <p:anim calcmode="lin" valueType="num">
                                      <p:cBhvr>
                                        <p:cTn id="51" dur="500" fill="hold"/>
                                        <p:tgtEl>
                                          <p:spTgt spid="274435">
                                            <p:txEl>
                                              <p:pRg st="6" end="6"/>
                                            </p:txEl>
                                          </p:spTgt>
                                        </p:tgtEl>
                                        <p:attrNameLst>
                                          <p:attrName>ppt_w</p:attrName>
                                        </p:attrNameLst>
                                      </p:cBhvr>
                                      <p:tavLst>
                                        <p:tav tm="0">
                                          <p:val>
                                            <p:strVal val="(6*min(max(#ppt_w*#ppt_h,.3),1)-7.4)/-.7*#ppt_w"/>
                                          </p:val>
                                        </p:tav>
                                        <p:tav tm="100000">
                                          <p:val>
                                            <p:strVal val="#ppt_w"/>
                                          </p:val>
                                        </p:tav>
                                      </p:tavLst>
                                    </p:anim>
                                    <p:anim calcmode="lin" valueType="num">
                                      <p:cBhvr>
                                        <p:cTn id="52" dur="500" fill="hold"/>
                                        <p:tgtEl>
                                          <p:spTgt spid="274435">
                                            <p:txEl>
                                              <p:pRg st="6" end="6"/>
                                            </p:txEl>
                                          </p:spTgt>
                                        </p:tgtEl>
                                        <p:attrNameLst>
                                          <p:attrName>ppt_h</p:attrName>
                                        </p:attrNameLst>
                                      </p:cBhvr>
                                      <p:tavLst>
                                        <p:tav tm="0">
                                          <p:val>
                                            <p:strVal val="(6*min(max(#ppt_w*#ppt_h,.3),1)-7.4)/-.7*#ppt_h"/>
                                          </p:val>
                                        </p:tav>
                                        <p:tav tm="100000">
                                          <p:val>
                                            <p:strVal val="#ppt_h"/>
                                          </p:val>
                                        </p:tav>
                                      </p:tavLst>
                                    </p:anim>
                                    <p:anim calcmode="lin" valueType="num">
                                      <p:cBhvr>
                                        <p:cTn id="53" dur="500" fill="hold"/>
                                        <p:tgtEl>
                                          <p:spTgt spid="274435">
                                            <p:txEl>
                                              <p:pRg st="6" end="6"/>
                                            </p:txEl>
                                          </p:spTgt>
                                        </p:tgtEl>
                                        <p:attrNameLst>
                                          <p:attrName>ppt_x</p:attrName>
                                        </p:attrNameLst>
                                      </p:cBhvr>
                                      <p:tavLst>
                                        <p:tav tm="0">
                                          <p:val>
                                            <p:fltVal val="0.5"/>
                                          </p:val>
                                        </p:tav>
                                        <p:tav tm="100000">
                                          <p:val>
                                            <p:strVal val="#ppt_x"/>
                                          </p:val>
                                        </p:tav>
                                      </p:tavLst>
                                    </p:anim>
                                    <p:anim calcmode="lin" valueType="num">
                                      <p:cBhvr>
                                        <p:cTn id="54" dur="500" fill="hold"/>
                                        <p:tgtEl>
                                          <p:spTgt spid="274435">
                                            <p:txEl>
                                              <p:pRg st="6" end="6"/>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3"/>
          <p:cNvSpPr txBox="1">
            <a:spLocks noGrp="1"/>
          </p:cNvSpPr>
          <p:nvPr>
            <p:ph type="title"/>
          </p:nvPr>
        </p:nvSpPr>
        <p:spPr>
          <a:xfrm>
            <a:off x="798534" y="2747962"/>
            <a:ext cx="7772400" cy="13620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FF0000"/>
              </a:buClr>
              <a:buSzPts val="4400"/>
              <a:buFont typeface="Calibri"/>
              <a:buNone/>
            </a:pPr>
            <a:r>
              <a:rPr lang="cs-CZ" sz="4400" dirty="0">
                <a:solidFill>
                  <a:srgbClr val="C00000"/>
                </a:solidFill>
              </a:rPr>
              <a:t>DĚKUJI ZA POZORNOST</a:t>
            </a:r>
            <a:endParaRPr dirty="0">
              <a:solidFill>
                <a:srgbClr val="C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Čisté vývozy v systému </a:t>
            </a:r>
            <a:r>
              <a:rPr lang="cs-CZ" sz="3200" b="1" dirty="0" smtClean="0">
                <a:solidFill>
                  <a:srgbClr val="C00000"/>
                </a:solidFill>
              </a:rPr>
              <a:t/>
            </a:r>
            <a:br>
              <a:rPr lang="cs-CZ" sz="3200" b="1" dirty="0" smtClean="0">
                <a:solidFill>
                  <a:srgbClr val="C00000"/>
                </a:solidFill>
              </a:rPr>
            </a:br>
            <a:r>
              <a:rPr lang="cs-CZ" sz="3200" b="1" dirty="0" smtClean="0">
                <a:solidFill>
                  <a:srgbClr val="C00000"/>
                </a:solidFill>
              </a:rPr>
              <a:t>flexibilních </a:t>
            </a:r>
            <a:r>
              <a:rPr lang="cs-CZ" sz="3200" b="1" dirty="0">
                <a:solidFill>
                  <a:srgbClr val="C00000"/>
                </a:solidFill>
              </a:rPr>
              <a:t>měnových kurzů</a:t>
            </a: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4" name="Obrázek 3"/>
          <p:cNvPicPr>
            <a:picLocks noChangeAspect="1"/>
          </p:cNvPicPr>
          <p:nvPr/>
        </p:nvPicPr>
        <p:blipFill rotWithShape="1">
          <a:blip r:embed="rId3"/>
          <a:srcRect l="27105" t="45672" r="30614" b="14405"/>
          <a:stretch/>
        </p:blipFill>
        <p:spPr>
          <a:xfrm>
            <a:off x="529563" y="1742658"/>
            <a:ext cx="8084874" cy="4383505"/>
          </a:xfrm>
          <a:prstGeom prst="rect">
            <a:avLst/>
          </a:prstGeom>
        </p:spPr>
      </p:pic>
    </p:spTree>
    <p:extLst>
      <p:ext uri="{BB962C8B-B14F-4D97-AF65-F5344CB8AC3E}">
        <p14:creationId xmlns:p14="http://schemas.microsoft.com/office/powerpoint/2010/main" val="305599892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Křivka IS v otevřené ekonomice –v systému flexibilních měnových kursů</a:t>
            </a: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5" name="Obrázek 4"/>
          <p:cNvPicPr>
            <a:picLocks noChangeAspect="1"/>
          </p:cNvPicPr>
          <p:nvPr/>
        </p:nvPicPr>
        <p:blipFill rotWithShape="1">
          <a:blip r:embed="rId3"/>
          <a:srcRect l="27017" t="36472" r="29562" b="14874"/>
          <a:stretch/>
        </p:blipFill>
        <p:spPr>
          <a:xfrm>
            <a:off x="228600" y="1511300"/>
            <a:ext cx="8686800" cy="5216011"/>
          </a:xfrm>
          <a:prstGeom prst="rect">
            <a:avLst/>
          </a:prstGeom>
        </p:spPr>
      </p:pic>
    </p:spTree>
    <p:extLst>
      <p:ext uri="{BB962C8B-B14F-4D97-AF65-F5344CB8AC3E}">
        <p14:creationId xmlns:p14="http://schemas.microsoft.com/office/powerpoint/2010/main" val="33271275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Platební bilance, křivka platební bilance a rovnovážná produkce</a:t>
            </a:r>
          </a:p>
        </p:txBody>
      </p:sp>
      <p:sp>
        <p:nvSpPr>
          <p:cNvPr id="3" name="Zástupný symbol pro text 2"/>
          <p:cNvSpPr>
            <a:spLocks noGrp="1"/>
          </p:cNvSpPr>
          <p:nvPr>
            <p:ph type="body" idx="1"/>
          </p:nvPr>
        </p:nvSpPr>
        <p:spPr>
          <a:xfrm>
            <a:off x="457200" y="1511300"/>
            <a:ext cx="8229600" cy="4614863"/>
          </a:xfrm>
        </p:spPr>
        <p:txBody>
          <a:bodyPr>
            <a:normAutofit fontScale="85000" lnSpcReduction="20000"/>
          </a:bodyPr>
          <a:lstStyle/>
          <a:p>
            <a:r>
              <a:rPr lang="cs-CZ" b="1" dirty="0" smtClean="0"/>
              <a:t>Platební bilance = </a:t>
            </a:r>
            <a:r>
              <a:rPr lang="cs-CZ" dirty="0" smtClean="0"/>
              <a:t>úhrn plateb jdoucích z domácí země do ostatních zemí vs. Úhrn plateb z ostatních zemí světa do domácí země;</a:t>
            </a:r>
          </a:p>
          <a:p>
            <a:r>
              <a:rPr lang="cs-CZ" i="1" dirty="0" smtClean="0"/>
              <a:t>Skládá se z:</a:t>
            </a:r>
          </a:p>
          <a:p>
            <a:r>
              <a:rPr lang="cs-CZ" b="1" dirty="0" smtClean="0"/>
              <a:t>Běžného účtu (CA) </a:t>
            </a:r>
            <a:r>
              <a:rPr lang="cs-CZ" dirty="0" smtClean="0"/>
              <a:t>= čisté vývozy (NX) (bilance zboží, bilance služeb, bilance (výnosů) důchodů a transferů v mezinárodní sféře).</a:t>
            </a:r>
          </a:p>
          <a:p>
            <a:r>
              <a:rPr lang="cs-CZ" b="1" dirty="0" smtClean="0"/>
              <a:t>Kapitálového účtu (CF) </a:t>
            </a:r>
            <a:r>
              <a:rPr lang="cs-CZ" dirty="0" smtClean="0"/>
              <a:t>= tok kapitálu z ostatních zemí světa do domácí země (nákup obligací, akcií, základních účtů v domácí zemi cizími subjekty) mínus tok kapitálu z domácí země do ostatních zemí světa (nákup obligací, akcií, základních účtů rezidenty domácí země v bankách ostatních zemí světa).</a:t>
            </a:r>
          </a:p>
        </p:txBody>
      </p:sp>
    </p:spTree>
    <p:extLst>
      <p:ext uri="{BB962C8B-B14F-4D97-AF65-F5344CB8AC3E}">
        <p14:creationId xmlns:p14="http://schemas.microsoft.com/office/powerpoint/2010/main" val="398549506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Světová a domácí úroková sazba</a:t>
            </a: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4" name="Obrázek 3"/>
          <p:cNvPicPr>
            <a:picLocks noChangeAspect="1"/>
          </p:cNvPicPr>
          <p:nvPr/>
        </p:nvPicPr>
        <p:blipFill rotWithShape="1">
          <a:blip r:embed="rId3"/>
          <a:srcRect l="27106" t="40059" r="31402" b="13626"/>
          <a:stretch/>
        </p:blipFill>
        <p:spPr>
          <a:xfrm>
            <a:off x="344905" y="1511300"/>
            <a:ext cx="8515114" cy="5346700"/>
          </a:xfrm>
          <a:prstGeom prst="rect">
            <a:avLst/>
          </a:prstGeom>
        </p:spPr>
      </p:pic>
    </p:spTree>
    <p:extLst>
      <p:ext uri="{BB962C8B-B14F-4D97-AF65-F5344CB8AC3E}">
        <p14:creationId xmlns:p14="http://schemas.microsoft.com/office/powerpoint/2010/main" val="27411661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smtClean="0">
                <a:solidFill>
                  <a:srgbClr val="C00000"/>
                </a:solidFill>
              </a:rPr>
              <a:t>Křivka rovnováhy platební bilance BP</a:t>
            </a:r>
            <a:endParaRPr lang="cs-CZ" sz="3200" b="1" dirty="0">
              <a:solidFill>
                <a:srgbClr val="C00000"/>
              </a:solidFill>
            </a:endParaRP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6" name="Obrázek 5"/>
          <p:cNvPicPr>
            <a:picLocks noChangeAspect="1"/>
          </p:cNvPicPr>
          <p:nvPr/>
        </p:nvPicPr>
        <p:blipFill rotWithShape="1">
          <a:blip r:embed="rId3"/>
          <a:srcRect l="28070" t="31482" r="32017" b="29843"/>
          <a:stretch/>
        </p:blipFill>
        <p:spPr>
          <a:xfrm>
            <a:off x="338607" y="1511299"/>
            <a:ext cx="8466785" cy="4614863"/>
          </a:xfrm>
          <a:prstGeom prst="rect">
            <a:avLst/>
          </a:prstGeom>
        </p:spPr>
      </p:pic>
    </p:spTree>
    <p:extLst>
      <p:ext uri="{BB962C8B-B14F-4D97-AF65-F5344CB8AC3E}">
        <p14:creationId xmlns:p14="http://schemas.microsoft.com/office/powerpoint/2010/main" val="6200629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Geometrické odvození křivky BP</a:t>
            </a: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4" name="Obrázek 3"/>
          <p:cNvPicPr>
            <a:picLocks noChangeAspect="1"/>
          </p:cNvPicPr>
          <p:nvPr/>
        </p:nvPicPr>
        <p:blipFill rotWithShape="1">
          <a:blip r:embed="rId3"/>
          <a:srcRect l="27631" t="30546" r="32632" b="17368"/>
          <a:stretch/>
        </p:blipFill>
        <p:spPr>
          <a:xfrm>
            <a:off x="1323474" y="1600200"/>
            <a:ext cx="6497052" cy="4790323"/>
          </a:xfrm>
          <a:prstGeom prst="rect">
            <a:avLst/>
          </a:prstGeom>
        </p:spPr>
      </p:pic>
    </p:spTree>
    <p:extLst>
      <p:ext uri="{BB962C8B-B14F-4D97-AF65-F5344CB8AC3E}">
        <p14:creationId xmlns:p14="http://schemas.microsoft.com/office/powerpoint/2010/main" val="36178292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Poloha křivky BP</a:t>
            </a:r>
          </a:p>
        </p:txBody>
      </p:sp>
      <p:sp>
        <p:nvSpPr>
          <p:cNvPr id="3" name="Zástupný symbol pro text 2"/>
          <p:cNvSpPr>
            <a:spLocks noGrp="1"/>
          </p:cNvSpPr>
          <p:nvPr>
            <p:ph type="body" idx="1"/>
          </p:nvPr>
        </p:nvSpPr>
        <p:spPr>
          <a:xfrm>
            <a:off x="457200" y="1511300"/>
            <a:ext cx="8229600" cy="4614863"/>
          </a:xfrm>
        </p:spPr>
        <p:txBody>
          <a:bodyPr>
            <a:normAutofit/>
          </a:bodyPr>
          <a:lstStyle/>
          <a:p>
            <a:r>
              <a:rPr lang="cs-CZ" dirty="0" smtClean="0"/>
              <a:t>Poloha křivky BP a její posun určeny:</a:t>
            </a:r>
          </a:p>
          <a:p>
            <a:pPr lvl="1"/>
            <a:r>
              <a:rPr lang="cs-CZ" dirty="0" smtClean="0"/>
              <a:t>Úrokovou sazbou,</a:t>
            </a:r>
          </a:p>
          <a:p>
            <a:pPr lvl="1"/>
            <a:r>
              <a:rPr lang="cs-CZ" dirty="0" smtClean="0"/>
              <a:t>Úrovni důchodu,</a:t>
            </a:r>
          </a:p>
          <a:p>
            <a:pPr lvl="1"/>
            <a:r>
              <a:rPr lang="cs-CZ" dirty="0" smtClean="0"/>
              <a:t>Nominálním měnovým kursem,</a:t>
            </a:r>
          </a:p>
          <a:p>
            <a:pPr lvl="1"/>
            <a:r>
              <a:rPr lang="cs-CZ" dirty="0" smtClean="0"/>
              <a:t>Poměrem zahraničních cen (PF) k cenám domácím (P), tj. poměrem PF/P.</a:t>
            </a:r>
          </a:p>
        </p:txBody>
      </p:sp>
    </p:spTree>
    <p:extLst>
      <p:ext uri="{BB962C8B-B14F-4D97-AF65-F5344CB8AC3E}">
        <p14:creationId xmlns:p14="http://schemas.microsoft.com/office/powerpoint/2010/main" val="34150993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Autofit/>
          </a:bodyPr>
          <a:lstStyle/>
          <a:p>
            <a:r>
              <a:rPr lang="cs-CZ" sz="3200" b="1" dirty="0">
                <a:solidFill>
                  <a:srgbClr val="C00000"/>
                </a:solidFill>
              </a:rPr>
              <a:t>Poloha křivky BP</a:t>
            </a:r>
          </a:p>
        </p:txBody>
      </p:sp>
      <p:sp>
        <p:nvSpPr>
          <p:cNvPr id="3" name="Zástupný symbol pro text 2"/>
          <p:cNvSpPr>
            <a:spLocks noGrp="1"/>
          </p:cNvSpPr>
          <p:nvPr>
            <p:ph type="body" idx="1"/>
          </p:nvPr>
        </p:nvSpPr>
        <p:spPr>
          <a:xfrm>
            <a:off x="457200" y="1511300"/>
            <a:ext cx="8229600" cy="4614863"/>
          </a:xfrm>
        </p:spPr>
        <p:txBody>
          <a:bodyPr>
            <a:normAutofit/>
          </a:bodyPr>
          <a:lstStyle/>
          <a:p>
            <a:r>
              <a:rPr lang="cs-CZ" b="1" dirty="0" smtClean="0"/>
              <a:t>Devalvace</a:t>
            </a:r>
            <a:r>
              <a:rPr lang="cs-CZ" dirty="0" smtClean="0"/>
              <a:t> měny domácí země posunuje křivku BP </a:t>
            </a:r>
            <a:r>
              <a:rPr lang="cs-CZ" b="1" dirty="0" smtClean="0"/>
              <a:t>doprava</a:t>
            </a:r>
            <a:r>
              <a:rPr lang="cs-CZ" dirty="0" smtClean="0"/>
              <a:t>;</a:t>
            </a:r>
          </a:p>
          <a:p>
            <a:r>
              <a:rPr lang="cs-CZ" b="1" dirty="0" smtClean="0"/>
              <a:t>Revalvace</a:t>
            </a:r>
            <a:r>
              <a:rPr lang="cs-CZ" dirty="0" smtClean="0"/>
              <a:t> měny domácí země posunuje křivku BP </a:t>
            </a:r>
            <a:r>
              <a:rPr lang="cs-CZ" b="1" dirty="0" smtClean="0"/>
              <a:t>doleva</a:t>
            </a:r>
            <a:r>
              <a:rPr lang="cs-CZ" dirty="0" smtClean="0"/>
              <a:t>;</a:t>
            </a:r>
          </a:p>
          <a:p>
            <a:r>
              <a:rPr lang="cs-CZ" b="1" dirty="0" smtClean="0"/>
              <a:t>Body mimo křivku BP – body nerovnováhy platební bilance.</a:t>
            </a:r>
          </a:p>
        </p:txBody>
      </p:sp>
    </p:spTree>
    <p:extLst>
      <p:ext uri="{BB962C8B-B14F-4D97-AF65-F5344CB8AC3E}">
        <p14:creationId xmlns:p14="http://schemas.microsoft.com/office/powerpoint/2010/main" val="12686274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320040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II</a:t>
            </a:r>
            <a:br>
              <a:rPr lang="cs-CZ" b="1" dirty="0" smtClean="0">
                <a:solidFill>
                  <a:srgbClr val="D10202"/>
                </a:solidFill>
              </a:rPr>
            </a:br>
            <a:r>
              <a:rPr lang="cs-CZ" sz="4000" b="1" dirty="0" smtClean="0">
                <a:solidFill>
                  <a:srgbClr val="D10202"/>
                </a:solidFill>
              </a:rPr>
              <a:t>Otevřená </a:t>
            </a:r>
            <a:r>
              <a:rPr lang="cs-CZ" sz="4000" b="1" dirty="0">
                <a:solidFill>
                  <a:srgbClr val="D10202"/>
                </a:solidFill>
              </a:rPr>
              <a:t>ekonomika a determinace rovnovážné </a:t>
            </a:r>
            <a:r>
              <a:rPr lang="cs-CZ" sz="4000" b="1" dirty="0" smtClean="0">
                <a:solidFill>
                  <a:srgbClr val="D10202"/>
                </a:solidFill>
              </a:rPr>
              <a:t>produkce</a:t>
            </a:r>
            <a:r>
              <a:rPr lang="cs-CZ" sz="4000" b="1" i="1" dirty="0" smtClean="0">
                <a:solidFill>
                  <a:srgbClr val="D10202"/>
                </a:solidFill>
              </a:rPr>
              <a:t/>
            </a:r>
            <a:br>
              <a:rPr lang="cs-CZ" sz="4000" b="1" i="1" dirty="0" smtClean="0">
                <a:solidFill>
                  <a:srgbClr val="D10202"/>
                </a:solidFill>
              </a:rPr>
            </a:br>
            <a:r>
              <a:rPr lang="cs-CZ" sz="4000" b="1" dirty="0" smtClean="0">
                <a:solidFill>
                  <a:srgbClr val="D10202"/>
                </a:solidFill>
              </a:rPr>
              <a:t>I. část</a:t>
            </a:r>
            <a:r>
              <a:rPr lang="cs-CZ" sz="4300" b="1" i="1" dirty="0" smtClean="0">
                <a:solidFill>
                  <a:srgbClr val="D10202"/>
                </a:solidFill>
              </a:rPr>
              <a:t/>
            </a:r>
            <a:br>
              <a:rPr lang="cs-CZ" sz="4300" b="1" i="1" dirty="0" smtClean="0">
                <a:solidFill>
                  <a:srgbClr val="D10202"/>
                </a:solidFill>
              </a:rPr>
            </a:br>
            <a:r>
              <a:rPr lang="cs-CZ" b="1" dirty="0">
                <a:solidFill>
                  <a:srgbClr val="D10202"/>
                </a:solidFill>
              </a:rPr>
              <a:t/>
            </a:r>
            <a:br>
              <a:rPr lang="cs-CZ" b="1" dirty="0">
                <a:solidFill>
                  <a:srgbClr val="D10202"/>
                </a:solidFill>
              </a:rPr>
            </a:br>
            <a:r>
              <a:rPr lang="cs-CZ" sz="3600" b="1" dirty="0">
                <a:solidFill>
                  <a:srgbClr val="D10202"/>
                </a:solidFill>
              </a:rPr>
              <a:t>Y</a:t>
            </a:r>
            <a:r>
              <a:rPr lang="cs-CZ" sz="3600" b="1" dirty="0" smtClean="0">
                <a:solidFill>
                  <a:srgbClr val="D10202"/>
                </a:solidFill>
              </a:rPr>
              <a:t>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10. 11.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52528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a:bodyPr>
          <a:lstStyle/>
          <a:p>
            <a:r>
              <a:rPr lang="cs-CZ" b="1" dirty="0" err="1">
                <a:solidFill>
                  <a:srgbClr val="C00000"/>
                </a:solidFill>
              </a:rPr>
              <a:t>Swanův</a:t>
            </a:r>
            <a:r>
              <a:rPr lang="cs-CZ" b="1" dirty="0">
                <a:solidFill>
                  <a:srgbClr val="C00000"/>
                </a:solidFill>
              </a:rPr>
              <a:t> diagram</a:t>
            </a:r>
          </a:p>
        </p:txBody>
      </p:sp>
      <p:sp>
        <p:nvSpPr>
          <p:cNvPr id="3" name="Zástupný symbol pro text 2"/>
          <p:cNvSpPr>
            <a:spLocks noGrp="1"/>
          </p:cNvSpPr>
          <p:nvPr>
            <p:ph type="body" idx="1"/>
          </p:nvPr>
        </p:nvSpPr>
        <p:spPr>
          <a:xfrm>
            <a:off x="457200" y="1727200"/>
            <a:ext cx="8229600" cy="4398963"/>
          </a:xfrm>
        </p:spPr>
        <p:txBody>
          <a:bodyPr/>
          <a:lstStyle/>
          <a:p>
            <a:pPr algn="just">
              <a:defRPr/>
            </a:pPr>
            <a:r>
              <a:rPr lang="cs-CZ" sz="2000" dirty="0"/>
              <a:t>vytvořen nezávisle na sobě australskými ekonomy T. </a:t>
            </a:r>
            <a:r>
              <a:rPr lang="cs-CZ" sz="2000" dirty="0" err="1"/>
              <a:t>Swanem</a:t>
            </a:r>
            <a:r>
              <a:rPr lang="cs-CZ" sz="2000" dirty="0"/>
              <a:t> a W. E. </a:t>
            </a:r>
            <a:r>
              <a:rPr lang="cs-CZ" sz="2000" dirty="0" err="1"/>
              <a:t>Salterem</a:t>
            </a:r>
            <a:r>
              <a:rPr lang="cs-CZ" sz="2000" dirty="0"/>
              <a:t> (1955).</a:t>
            </a:r>
          </a:p>
          <a:p>
            <a:pPr algn="just">
              <a:defRPr/>
            </a:pPr>
            <a:r>
              <a:rPr lang="cs-CZ" sz="2000" dirty="0"/>
              <a:t>umožňuje poněkud sofistikovaněji analyzovat čtyři situace, které jsou dány vztahem vnitřní a vnější rovnováhy,</a:t>
            </a:r>
          </a:p>
          <a:p>
            <a:pPr algn="just">
              <a:defRPr/>
            </a:pPr>
            <a:r>
              <a:rPr lang="cs-CZ" sz="2000" dirty="0"/>
              <a:t>předpoklad:</a:t>
            </a:r>
          </a:p>
          <a:p>
            <a:pPr lvl="1" algn="just">
              <a:defRPr/>
            </a:pPr>
            <a:r>
              <a:rPr lang="cs-CZ" sz="1700" dirty="0"/>
              <a:t>fixní cenová hladina,</a:t>
            </a:r>
          </a:p>
          <a:p>
            <a:pPr lvl="1" algn="just">
              <a:defRPr/>
            </a:pPr>
            <a:r>
              <a:rPr lang="cs-CZ" sz="1700" dirty="0"/>
              <a:t>nulová mobilita kapitálu,</a:t>
            </a:r>
          </a:p>
          <a:p>
            <a:pPr lvl="1" algn="just">
              <a:defRPr/>
            </a:pPr>
            <a:r>
              <a:rPr lang="cs-CZ" sz="1700" dirty="0"/>
              <a:t>systém plovoucích kurzů.</a:t>
            </a:r>
          </a:p>
          <a:p>
            <a:pPr algn="just">
              <a:defRPr/>
            </a:pPr>
            <a:r>
              <a:rPr lang="cs-CZ" sz="2000" dirty="0"/>
              <a:t>reálný devizový kurz x domácí </a:t>
            </a:r>
            <a:r>
              <a:rPr lang="cs-CZ" sz="2000" dirty="0" err="1"/>
              <a:t>absorbce</a:t>
            </a:r>
            <a:r>
              <a:rPr lang="cs-CZ" sz="2000" dirty="0"/>
              <a:t> (C+I+G)</a:t>
            </a:r>
          </a:p>
          <a:p>
            <a:pPr algn="just">
              <a:defRPr/>
            </a:pPr>
            <a:r>
              <a:rPr lang="cs-CZ" sz="2000" b="1" dirty="0">
                <a:solidFill>
                  <a:srgbClr val="C00000"/>
                </a:solidFill>
              </a:rPr>
              <a:t>EB:</a:t>
            </a:r>
            <a:r>
              <a:rPr lang="cs-CZ" sz="2000" dirty="0">
                <a:solidFill>
                  <a:srgbClr val="C00000"/>
                </a:solidFill>
              </a:rPr>
              <a:t> </a:t>
            </a:r>
            <a:r>
              <a:rPr lang="cs-CZ" sz="2000" dirty="0"/>
              <a:t>kombinace A </a:t>
            </a:r>
            <a:r>
              <a:rPr lang="cs-CZ" sz="2000" dirty="0" err="1"/>
              <a:t>a</a:t>
            </a:r>
            <a:r>
              <a:rPr lang="cs-CZ" sz="2000" dirty="0"/>
              <a:t> R, při nichž je ekonomika ve vnější rovnováze (</a:t>
            </a:r>
            <a:r>
              <a:rPr lang="cs-CZ" sz="2000" dirty="0">
                <a:solidFill>
                  <a:srgbClr val="C00000"/>
                </a:solidFill>
              </a:rPr>
              <a:t>nulové</a:t>
            </a:r>
            <a:r>
              <a:rPr lang="cs-CZ" sz="2000" dirty="0">
                <a:solidFill>
                  <a:schemeClr val="accent6"/>
                </a:solidFill>
              </a:rPr>
              <a:t> </a:t>
            </a:r>
            <a:r>
              <a:rPr lang="cs-CZ" sz="2000" dirty="0">
                <a:solidFill>
                  <a:srgbClr val="C00000"/>
                </a:solidFill>
              </a:rPr>
              <a:t>saldo obchodní bilance</a:t>
            </a:r>
            <a:r>
              <a:rPr lang="cs-CZ" sz="2000" dirty="0"/>
              <a:t>),</a:t>
            </a:r>
          </a:p>
          <a:p>
            <a:pPr algn="just">
              <a:defRPr/>
            </a:pPr>
            <a:r>
              <a:rPr lang="cs-CZ" sz="2000" b="1" dirty="0">
                <a:solidFill>
                  <a:srgbClr val="C00000"/>
                </a:solidFill>
              </a:rPr>
              <a:t>IB:</a:t>
            </a:r>
            <a:r>
              <a:rPr lang="cs-CZ" sz="2000" dirty="0"/>
              <a:t> kombinace A </a:t>
            </a:r>
            <a:r>
              <a:rPr lang="cs-CZ" sz="2000" dirty="0" err="1"/>
              <a:t>a</a:t>
            </a:r>
            <a:r>
              <a:rPr lang="cs-CZ" sz="2000" dirty="0"/>
              <a:t> R, při nichž je ekonomika ve vnitřní rovnováze (</a:t>
            </a:r>
            <a:r>
              <a:rPr lang="cs-CZ" sz="2000" dirty="0">
                <a:solidFill>
                  <a:srgbClr val="C00000"/>
                </a:solidFill>
              </a:rPr>
              <a:t>potenciální produkt, plná zaměstnanost</a:t>
            </a:r>
            <a:r>
              <a:rPr lang="cs-CZ" sz="2000" dirty="0"/>
              <a:t>).</a:t>
            </a:r>
            <a:endParaRPr lang="cs-CZ" sz="2000" dirty="0"/>
          </a:p>
        </p:txBody>
      </p:sp>
    </p:spTree>
    <p:extLst>
      <p:ext uri="{BB962C8B-B14F-4D97-AF65-F5344CB8AC3E}">
        <p14:creationId xmlns:p14="http://schemas.microsoft.com/office/powerpoint/2010/main" val="12961133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628650" y="365125"/>
            <a:ext cx="7886700" cy="892175"/>
          </a:xfrm>
        </p:spPr>
        <p:txBody>
          <a:bodyPr/>
          <a:lstStyle/>
          <a:p>
            <a:pPr eaLnBrk="1" hangingPunct="1"/>
            <a:r>
              <a:rPr lang="cs-CZ" altLang="cs-CZ" sz="3600" b="1" dirty="0" err="1" smtClean="0">
                <a:solidFill>
                  <a:srgbClr val="C00000"/>
                </a:solidFill>
              </a:rPr>
              <a:t>Swanův</a:t>
            </a:r>
            <a:r>
              <a:rPr lang="cs-CZ" altLang="cs-CZ" sz="3600" b="1" dirty="0" smtClean="0">
                <a:solidFill>
                  <a:srgbClr val="C00000"/>
                </a:solidFill>
              </a:rPr>
              <a:t> diagram</a:t>
            </a:r>
          </a:p>
        </p:txBody>
      </p:sp>
      <p:sp>
        <p:nvSpPr>
          <p:cNvPr id="38915" name="Line 4"/>
          <p:cNvSpPr>
            <a:spLocks noChangeShapeType="1"/>
          </p:cNvSpPr>
          <p:nvPr/>
        </p:nvSpPr>
        <p:spPr bwMode="auto">
          <a:xfrm>
            <a:off x="1905000" y="2133600"/>
            <a:ext cx="0" cy="403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8916" name="Line 5"/>
          <p:cNvSpPr>
            <a:spLocks noChangeShapeType="1"/>
          </p:cNvSpPr>
          <p:nvPr/>
        </p:nvSpPr>
        <p:spPr bwMode="auto">
          <a:xfrm>
            <a:off x="1905000" y="6172200"/>
            <a:ext cx="53340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8917" name="Line 6"/>
          <p:cNvSpPr>
            <a:spLocks noChangeShapeType="1"/>
          </p:cNvSpPr>
          <p:nvPr/>
        </p:nvSpPr>
        <p:spPr bwMode="auto">
          <a:xfrm>
            <a:off x="2286000" y="2667000"/>
            <a:ext cx="4267200" cy="2971800"/>
          </a:xfrm>
          <a:prstGeom prst="line">
            <a:avLst/>
          </a:prstGeom>
          <a:noFill/>
          <a:ln w="38100">
            <a:solidFill>
              <a:srgbClr val="C00000"/>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8918" name="Line 7"/>
          <p:cNvSpPr>
            <a:spLocks noChangeShapeType="1"/>
          </p:cNvSpPr>
          <p:nvPr/>
        </p:nvSpPr>
        <p:spPr bwMode="auto">
          <a:xfrm flipV="1">
            <a:off x="2590800" y="2438400"/>
            <a:ext cx="4191000" cy="3124200"/>
          </a:xfrm>
          <a:prstGeom prst="line">
            <a:avLst/>
          </a:prstGeom>
          <a:noFill/>
          <a:ln w="381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endParaRPr>
          </a:p>
        </p:txBody>
      </p:sp>
      <p:sp>
        <p:nvSpPr>
          <p:cNvPr id="38919" name="Text Box 8"/>
          <p:cNvSpPr txBox="1">
            <a:spLocks noChangeArrowheads="1"/>
          </p:cNvSpPr>
          <p:nvPr/>
        </p:nvSpPr>
        <p:spPr bwMode="auto">
          <a:xfrm>
            <a:off x="6794810" y="5802312"/>
            <a:ext cx="2590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cs-CZ" altLang="cs-CZ"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 (domácí </a:t>
            </a:r>
            <a:r>
              <a:rPr kumimoji="0" lang="cs-CZ" altLang="cs-CZ" sz="1800" b="0" i="0" u="none" strike="noStrike" kern="1200" cap="none" spc="0" normalizeH="0" baseline="0" noProof="0" dirty="0" err="1" smtClean="0">
                <a:ln>
                  <a:noFill/>
                </a:ln>
                <a:solidFill>
                  <a:prstClr val="black"/>
                </a:solidFill>
                <a:effectLst/>
                <a:uLnTx/>
                <a:uFillTx/>
                <a:latin typeface="Calibri" panose="020F0502020204030204" pitchFamily="34" charset="0"/>
                <a:ea typeface="+mn-ea"/>
                <a:cs typeface="+mn-cs"/>
              </a:rPr>
              <a:t>absorbce</a:t>
            </a:r>
            <a:r>
              <a:rPr kumimoji="0" lang="cs-CZ" altLang="cs-CZ" sz="18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mn-cs"/>
              </a:rPr>
              <a:t>)</a:t>
            </a:r>
          </a:p>
        </p:txBody>
      </p:sp>
      <p:sp>
        <p:nvSpPr>
          <p:cNvPr id="259081" name="Text Box 9">
            <a:extLst>
              <a:ext uri="{FF2B5EF4-FFF2-40B4-BE49-F238E27FC236}">
                <a16:creationId xmlns:a16="http://schemas.microsoft.com/office/drawing/2014/main" id="{7B8B7C68-2663-4C48-B98C-F36A9C6F56E5}"/>
              </a:ext>
            </a:extLst>
          </p:cNvPr>
          <p:cNvSpPr txBox="1">
            <a:spLocks noChangeArrowheads="1"/>
          </p:cNvSpPr>
          <p:nvPr/>
        </p:nvSpPr>
        <p:spPr bwMode="auto">
          <a:xfrm>
            <a:off x="285750" y="2033588"/>
            <a:ext cx="1543050" cy="923925"/>
          </a:xfrm>
          <a:prstGeom prst="rect">
            <a:avLst/>
          </a:prstGeom>
          <a:noFill/>
          <a:ln w="9525">
            <a:noFill/>
            <a:miter lim="800000"/>
            <a:headEnd/>
            <a:tailEnd/>
          </a:ln>
          <a:effectLst/>
        </p:spPr>
        <p:txBody>
          <a:bodyPr>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Light" panose="020F0302020204030204"/>
                <a:ea typeface="+mn-ea"/>
                <a:cs typeface="+mn-cs"/>
              </a:rPr>
              <a:t>            R (reálný devizový kurs)</a:t>
            </a:r>
          </a:p>
        </p:txBody>
      </p:sp>
      <p:sp>
        <p:nvSpPr>
          <p:cNvPr id="38921" name="Text Box 10"/>
          <p:cNvSpPr txBox="1">
            <a:spLocks noChangeArrowheads="1"/>
          </p:cNvSpPr>
          <p:nvPr/>
        </p:nvSpPr>
        <p:spPr bwMode="auto">
          <a:xfrm>
            <a:off x="6934200" y="2362200"/>
            <a:ext cx="1676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cs-CZ" altLang="cs-CZ" sz="2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259083" name="Text Box 11">
            <a:extLst>
              <a:ext uri="{FF2B5EF4-FFF2-40B4-BE49-F238E27FC236}">
                <a16:creationId xmlns:a16="http://schemas.microsoft.com/office/drawing/2014/main" id="{F87DE173-9883-4FB2-A4E3-85780F60CDD3}"/>
              </a:ext>
            </a:extLst>
          </p:cNvPr>
          <p:cNvSpPr txBox="1">
            <a:spLocks noChangeArrowheads="1"/>
          </p:cNvSpPr>
          <p:nvPr/>
        </p:nvSpPr>
        <p:spPr bwMode="auto">
          <a:xfrm>
            <a:off x="6848475" y="2071688"/>
            <a:ext cx="2438400" cy="36988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dirty="0">
                <a:ln>
                  <a:noFill/>
                </a:ln>
                <a:solidFill>
                  <a:srgbClr val="70AD47"/>
                </a:solidFill>
                <a:effectLst/>
                <a:uLnTx/>
                <a:uFillTx/>
                <a:latin typeface="Calibri Light" panose="020F0302020204030204"/>
                <a:ea typeface="+mn-ea"/>
                <a:cs typeface="+mn-cs"/>
              </a:rPr>
              <a:t>EB (vnější rovnováha)</a:t>
            </a:r>
          </a:p>
        </p:txBody>
      </p:sp>
      <p:sp>
        <p:nvSpPr>
          <p:cNvPr id="259084" name="Text Box 12">
            <a:extLst>
              <a:ext uri="{FF2B5EF4-FFF2-40B4-BE49-F238E27FC236}">
                <a16:creationId xmlns:a16="http://schemas.microsoft.com/office/drawing/2014/main" id="{38A58033-9E3D-4E2C-8724-F29762A88465}"/>
              </a:ext>
            </a:extLst>
          </p:cNvPr>
          <p:cNvSpPr txBox="1">
            <a:spLocks noChangeArrowheads="1"/>
          </p:cNvSpPr>
          <p:nvPr/>
        </p:nvSpPr>
        <p:spPr bwMode="auto">
          <a:xfrm>
            <a:off x="6572250" y="5214938"/>
            <a:ext cx="2714625" cy="36988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dirty="0">
                <a:ln>
                  <a:noFill/>
                </a:ln>
                <a:solidFill>
                  <a:srgbClr val="C00000"/>
                </a:solidFill>
                <a:effectLst/>
                <a:uLnTx/>
                <a:uFillTx/>
                <a:latin typeface="Calibri Light" panose="020F0302020204030204"/>
                <a:ea typeface="+mn-ea"/>
                <a:cs typeface="+mn-cs"/>
              </a:rPr>
              <a:t>IB</a:t>
            </a:r>
            <a:r>
              <a:rPr kumimoji="0" lang="cs-CZ" sz="1800" b="0" i="1" u="none" strike="noStrike" kern="1200" cap="none" spc="0" normalizeH="0" baseline="0" noProof="0" dirty="0">
                <a:ln>
                  <a:noFill/>
                </a:ln>
                <a:solidFill>
                  <a:srgbClr val="C00000"/>
                </a:solidFill>
                <a:effectLst/>
                <a:uLnTx/>
                <a:uFillTx/>
                <a:latin typeface="Calibri Light" panose="020F0302020204030204"/>
                <a:ea typeface="+mn-ea"/>
                <a:cs typeface="+mn-cs"/>
              </a:rPr>
              <a:t> </a:t>
            </a:r>
            <a:r>
              <a:rPr kumimoji="0" lang="cs-CZ" sz="1800" b="0" i="0" u="none" strike="noStrike" kern="1200" cap="none" spc="0" normalizeH="0" baseline="0" noProof="0" dirty="0">
                <a:ln>
                  <a:noFill/>
                </a:ln>
                <a:solidFill>
                  <a:srgbClr val="C00000"/>
                </a:solidFill>
                <a:effectLst/>
                <a:uLnTx/>
                <a:uFillTx/>
                <a:latin typeface="Calibri Light" panose="020F0302020204030204"/>
                <a:ea typeface="+mn-ea"/>
                <a:cs typeface="+mn-cs"/>
              </a:rPr>
              <a:t>(vnitřní rovnováha)</a:t>
            </a:r>
          </a:p>
        </p:txBody>
      </p:sp>
      <p:sp>
        <p:nvSpPr>
          <p:cNvPr id="259085" name="Text Box 13">
            <a:extLst>
              <a:ext uri="{FF2B5EF4-FFF2-40B4-BE49-F238E27FC236}">
                <a16:creationId xmlns:a16="http://schemas.microsoft.com/office/drawing/2014/main" id="{BE1F0E3B-0B73-406C-AB9F-C84D0D76045F}"/>
              </a:ext>
            </a:extLst>
          </p:cNvPr>
          <p:cNvSpPr txBox="1">
            <a:spLocks noChangeArrowheads="1"/>
          </p:cNvSpPr>
          <p:nvPr/>
        </p:nvSpPr>
        <p:spPr bwMode="auto">
          <a:xfrm>
            <a:off x="4267200" y="3657600"/>
            <a:ext cx="457200" cy="523875"/>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a:ln>
                  <a:noFill/>
                </a:ln>
                <a:solidFill>
                  <a:prstClr val="black"/>
                </a:solidFill>
                <a:effectLst/>
                <a:uLnTx/>
                <a:uFillTx/>
                <a:latin typeface="Calibri Light" panose="020F0302020204030204"/>
                <a:ea typeface="+mn-ea"/>
                <a:cs typeface="+mn-cs"/>
              </a:rPr>
              <a:t>E</a:t>
            </a:r>
          </a:p>
        </p:txBody>
      </p:sp>
      <p:sp>
        <p:nvSpPr>
          <p:cNvPr id="259086" name="Text Box 14">
            <a:extLst>
              <a:ext uri="{FF2B5EF4-FFF2-40B4-BE49-F238E27FC236}">
                <a16:creationId xmlns:a16="http://schemas.microsoft.com/office/drawing/2014/main" id="{D6CBEEF8-6215-4FB0-BEC9-1AF8ABBCB823}"/>
              </a:ext>
            </a:extLst>
          </p:cNvPr>
          <p:cNvSpPr txBox="1">
            <a:spLocks noChangeArrowheads="1"/>
          </p:cNvSpPr>
          <p:nvPr/>
        </p:nvSpPr>
        <p:spPr bwMode="auto">
          <a:xfrm>
            <a:off x="3143250" y="2438400"/>
            <a:ext cx="1981200" cy="70802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přebytek OB</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expanzní mezera</a:t>
            </a:r>
          </a:p>
        </p:txBody>
      </p:sp>
      <p:sp>
        <p:nvSpPr>
          <p:cNvPr id="259087" name="Text Box 15">
            <a:extLst>
              <a:ext uri="{FF2B5EF4-FFF2-40B4-BE49-F238E27FC236}">
                <a16:creationId xmlns:a16="http://schemas.microsoft.com/office/drawing/2014/main" id="{83B14DCC-2352-4DCF-AA9C-4BC8967E460D}"/>
              </a:ext>
            </a:extLst>
          </p:cNvPr>
          <p:cNvSpPr txBox="1">
            <a:spLocks noChangeArrowheads="1"/>
          </p:cNvSpPr>
          <p:nvPr/>
        </p:nvSpPr>
        <p:spPr bwMode="auto">
          <a:xfrm>
            <a:off x="5410200" y="3657600"/>
            <a:ext cx="1981200" cy="70802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deficit OB</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expanzní mezera</a:t>
            </a:r>
          </a:p>
        </p:txBody>
      </p:sp>
      <p:sp>
        <p:nvSpPr>
          <p:cNvPr id="259088" name="Text Box 16">
            <a:extLst>
              <a:ext uri="{FF2B5EF4-FFF2-40B4-BE49-F238E27FC236}">
                <a16:creationId xmlns:a16="http://schemas.microsoft.com/office/drawing/2014/main" id="{824C9181-D505-47AC-9F45-4A3A22CEBA88}"/>
              </a:ext>
            </a:extLst>
          </p:cNvPr>
          <p:cNvSpPr txBox="1">
            <a:spLocks noChangeArrowheads="1"/>
          </p:cNvSpPr>
          <p:nvPr/>
        </p:nvSpPr>
        <p:spPr bwMode="auto">
          <a:xfrm>
            <a:off x="3505200" y="5029200"/>
            <a:ext cx="1981200" cy="70802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deficit OB</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recesní mezera</a:t>
            </a:r>
          </a:p>
        </p:txBody>
      </p:sp>
      <p:sp>
        <p:nvSpPr>
          <p:cNvPr id="259089" name="Text Box 17">
            <a:extLst>
              <a:ext uri="{FF2B5EF4-FFF2-40B4-BE49-F238E27FC236}">
                <a16:creationId xmlns:a16="http://schemas.microsoft.com/office/drawing/2014/main" id="{D576DB42-C84C-442A-9CB8-6C31A9F5B2D8}"/>
              </a:ext>
            </a:extLst>
          </p:cNvPr>
          <p:cNvSpPr txBox="1">
            <a:spLocks noChangeArrowheads="1"/>
          </p:cNvSpPr>
          <p:nvPr/>
        </p:nvSpPr>
        <p:spPr bwMode="auto">
          <a:xfrm>
            <a:off x="1905000" y="3657600"/>
            <a:ext cx="1981200" cy="708025"/>
          </a:xfrm>
          <a:prstGeom prst="rect">
            <a:avLst/>
          </a:prstGeom>
          <a:noFill/>
          <a:ln w="9525">
            <a:noFill/>
            <a:miter lim="800000"/>
            <a:headEnd/>
            <a:tailEnd/>
          </a:ln>
          <a:effectLst/>
        </p:spPr>
        <p:txBody>
          <a:bodyPr>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přebytek OB</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cs-CZ" sz="1600" b="0" i="0" u="none" strike="noStrike" kern="1200" cap="none" spc="0" normalizeH="0" baseline="0" noProof="0" dirty="0">
                <a:ln>
                  <a:noFill/>
                </a:ln>
                <a:solidFill>
                  <a:prstClr val="black"/>
                </a:solidFill>
                <a:effectLst/>
                <a:uLnTx/>
                <a:uFillTx/>
                <a:latin typeface="Calibri Light" panose="020F0302020204030204"/>
                <a:ea typeface="+mn-ea"/>
                <a:cs typeface="+mn-cs"/>
              </a:rPr>
              <a:t>recesní mezera</a:t>
            </a:r>
          </a:p>
        </p:txBody>
      </p:sp>
      <p:sp>
        <p:nvSpPr>
          <p:cNvPr id="38929" name="Text Box 18"/>
          <p:cNvSpPr txBox="1">
            <a:spLocks noChangeArrowheads="1"/>
          </p:cNvSpPr>
          <p:nvPr/>
        </p:nvSpPr>
        <p:spPr bwMode="auto">
          <a:xfrm>
            <a:off x="3032125" y="3671888"/>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cs-CZ" altLang="cs-CZ" sz="28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endParaRPr>
          </a:p>
        </p:txBody>
      </p:sp>
      <p:sp>
        <p:nvSpPr>
          <p:cNvPr id="259091" name="Text Box 19">
            <a:extLst>
              <a:ext uri="{FF2B5EF4-FFF2-40B4-BE49-F238E27FC236}">
                <a16:creationId xmlns:a16="http://schemas.microsoft.com/office/drawing/2014/main" id="{42273759-30D7-4B65-844E-2871C1D308A1}"/>
              </a:ext>
            </a:extLst>
          </p:cNvPr>
          <p:cNvSpPr txBox="1">
            <a:spLocks noChangeArrowheads="1"/>
          </p:cNvSpPr>
          <p:nvPr/>
        </p:nvSpPr>
        <p:spPr bwMode="auto">
          <a:xfrm>
            <a:off x="2362200" y="3200400"/>
            <a:ext cx="609600" cy="36988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Light" panose="020F0302020204030204"/>
                <a:ea typeface="+mn-ea"/>
                <a:cs typeface="+mn-cs"/>
              </a:rPr>
              <a:t>*A</a:t>
            </a:r>
          </a:p>
        </p:txBody>
      </p:sp>
      <p:sp>
        <p:nvSpPr>
          <p:cNvPr id="259092" name="Text Box 20">
            <a:extLst>
              <a:ext uri="{FF2B5EF4-FFF2-40B4-BE49-F238E27FC236}">
                <a16:creationId xmlns:a16="http://schemas.microsoft.com/office/drawing/2014/main" id="{EE469963-7DA3-41BB-9353-859000D2A32B}"/>
              </a:ext>
            </a:extLst>
          </p:cNvPr>
          <p:cNvSpPr txBox="1">
            <a:spLocks noChangeArrowheads="1"/>
          </p:cNvSpPr>
          <p:nvPr/>
        </p:nvSpPr>
        <p:spPr bwMode="auto">
          <a:xfrm>
            <a:off x="4929188" y="2630488"/>
            <a:ext cx="609600" cy="36988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Light" panose="020F0302020204030204"/>
                <a:ea typeface="+mn-ea"/>
                <a:cs typeface="+mn-cs"/>
              </a:rPr>
              <a:t>*B</a:t>
            </a:r>
          </a:p>
        </p:txBody>
      </p:sp>
      <p:sp>
        <p:nvSpPr>
          <p:cNvPr id="259093" name="Text Box 21">
            <a:extLst>
              <a:ext uri="{FF2B5EF4-FFF2-40B4-BE49-F238E27FC236}">
                <a16:creationId xmlns:a16="http://schemas.microsoft.com/office/drawing/2014/main" id="{94EFFFAD-E283-48E8-897B-98626B106D94}"/>
              </a:ext>
            </a:extLst>
          </p:cNvPr>
          <p:cNvSpPr txBox="1">
            <a:spLocks noChangeArrowheads="1"/>
          </p:cNvSpPr>
          <p:nvPr/>
        </p:nvSpPr>
        <p:spPr bwMode="auto">
          <a:xfrm>
            <a:off x="5181600" y="3929063"/>
            <a:ext cx="685800" cy="369887"/>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Light" panose="020F0302020204030204"/>
                <a:ea typeface="+mn-ea"/>
                <a:cs typeface="+mn-cs"/>
              </a:rPr>
              <a:t>*C</a:t>
            </a:r>
          </a:p>
        </p:txBody>
      </p:sp>
      <p:sp>
        <p:nvSpPr>
          <p:cNvPr id="259094" name="Text Box 22">
            <a:extLst>
              <a:ext uri="{FF2B5EF4-FFF2-40B4-BE49-F238E27FC236}">
                <a16:creationId xmlns:a16="http://schemas.microsoft.com/office/drawing/2014/main" id="{A9665221-A01E-4F4D-B5E2-4B0514433BF5}"/>
              </a:ext>
            </a:extLst>
          </p:cNvPr>
          <p:cNvSpPr txBox="1">
            <a:spLocks noChangeArrowheads="1"/>
          </p:cNvSpPr>
          <p:nvPr/>
        </p:nvSpPr>
        <p:spPr bwMode="auto">
          <a:xfrm>
            <a:off x="3810000" y="4648200"/>
            <a:ext cx="685800" cy="369888"/>
          </a:xfrm>
          <a:prstGeom prst="rect">
            <a:avLst/>
          </a:prstGeom>
          <a:noFill/>
          <a:ln w="9525">
            <a:noFill/>
            <a:miter lim="800000"/>
            <a:headEnd/>
            <a:tailEnd/>
          </a:ln>
          <a:effec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sz="1800" b="0" i="0" u="none" strike="noStrike" kern="1200" cap="none" spc="0" normalizeH="0" baseline="0" noProof="0">
                <a:ln>
                  <a:noFill/>
                </a:ln>
                <a:solidFill>
                  <a:prstClr val="black"/>
                </a:solidFill>
                <a:effectLst/>
                <a:uLnTx/>
                <a:uFillTx/>
                <a:latin typeface="Calibri Light" panose="020F0302020204030204"/>
                <a:ea typeface="+mn-ea"/>
                <a:cs typeface="+mn-cs"/>
              </a:rPr>
              <a:t>*D</a:t>
            </a:r>
          </a:p>
        </p:txBody>
      </p:sp>
      <p:sp>
        <p:nvSpPr>
          <p:cNvPr id="38934" name="Obdélník 1"/>
          <p:cNvSpPr>
            <a:spLocks noChangeArrowheads="1"/>
          </p:cNvSpPr>
          <p:nvPr/>
        </p:nvSpPr>
        <p:spPr bwMode="auto">
          <a:xfrm>
            <a:off x="628650" y="1279525"/>
            <a:ext cx="7759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EB: centrální autority zvýší absorbci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růst výstupu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 růst dovozu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 deficit OB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 centrální autority devalvují měnu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sym typeface="Wingdings" panose="05000000000000000000" pitchFamily="2" charset="2"/>
              </a:rPr>
              <a:t> </a:t>
            </a:r>
            <a:r>
              <a:rPr kumimoji="0" lang="cs-CZ" altLang="cs-CZ" sz="18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t>růst vývozu a pokles dovozu</a:t>
            </a:r>
          </a:p>
        </p:txBody>
      </p:sp>
    </p:spTree>
    <p:extLst>
      <p:ext uri="{BB962C8B-B14F-4D97-AF65-F5344CB8AC3E}">
        <p14:creationId xmlns:p14="http://schemas.microsoft.com/office/powerpoint/2010/main" val="3210147380"/>
      </p:ext>
    </p:extLst>
  </p:cSld>
  <p:clrMapOvr>
    <a:masterClrMapping/>
  </p:clrMapOvr>
  <p:transition spd="med">
    <p:wedge/>
    <p:sndAc>
      <p:stSnd>
        <p:snd r:embed="rId2" name="bomb.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59074"/>
                                        </p:tgtEl>
                                        <p:attrNameLst>
                                          <p:attrName>style.visibility</p:attrName>
                                        </p:attrNameLst>
                                      </p:cBhvr>
                                      <p:to>
                                        <p:strVal val="visible"/>
                                      </p:to>
                                    </p:set>
                                    <p:anim calcmode="lin" valueType="num">
                                      <p:cBhvr>
                                        <p:cTn id="7" dur="500" fill="hold"/>
                                        <p:tgtEl>
                                          <p:spTgt spid="259074"/>
                                        </p:tgtEl>
                                        <p:attrNameLst>
                                          <p:attrName>ppt_w</p:attrName>
                                        </p:attrNameLst>
                                      </p:cBhvr>
                                      <p:tavLst>
                                        <p:tav tm="0">
                                          <p:val>
                                            <p:fltVal val="0"/>
                                          </p:val>
                                        </p:tav>
                                        <p:tav tm="100000">
                                          <p:val>
                                            <p:strVal val="#ppt_w"/>
                                          </p:val>
                                        </p:tav>
                                      </p:tavLst>
                                    </p:anim>
                                    <p:anim calcmode="lin" valueType="num">
                                      <p:cBhvr>
                                        <p:cTn id="8" dur="500" fill="hold"/>
                                        <p:tgtEl>
                                          <p:spTgt spid="2590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4"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275435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a:t>
            </a:r>
            <a:r>
              <a:rPr lang="cs-CZ" b="1" dirty="0" smtClean="0">
                <a:solidFill>
                  <a:srgbClr val="D10202"/>
                </a:solidFill>
              </a:rPr>
              <a:t>II</a:t>
            </a:r>
            <a:br>
              <a:rPr lang="cs-CZ" b="1" dirty="0" smtClean="0">
                <a:solidFill>
                  <a:srgbClr val="D10202"/>
                </a:solidFill>
              </a:rPr>
            </a:br>
            <a:r>
              <a:rPr lang="cs-CZ" sz="4000" b="1" dirty="0" smtClean="0">
                <a:solidFill>
                  <a:srgbClr val="D10202"/>
                </a:solidFill>
              </a:rPr>
              <a:t>Problémy </a:t>
            </a:r>
            <a:r>
              <a:rPr lang="cs-CZ" sz="4000" b="1" dirty="0" smtClean="0">
                <a:solidFill>
                  <a:srgbClr val="D10202"/>
                </a:solidFill>
              </a:rPr>
              <a:t>determinace </a:t>
            </a:r>
            <a:r>
              <a:rPr lang="cs-CZ" sz="4000" b="1" dirty="0">
                <a:solidFill>
                  <a:srgbClr val="D10202"/>
                </a:solidFill>
              </a:rPr>
              <a:t>m</a:t>
            </a:r>
            <a:r>
              <a:rPr lang="cs-CZ" sz="4000" b="1" dirty="0" smtClean="0">
                <a:solidFill>
                  <a:srgbClr val="D10202"/>
                </a:solidFill>
              </a:rPr>
              <a:t>ěnového</a:t>
            </a:r>
            <a:br>
              <a:rPr lang="cs-CZ" sz="4000" b="1" dirty="0" smtClean="0">
                <a:solidFill>
                  <a:srgbClr val="D10202"/>
                </a:solidFill>
              </a:rPr>
            </a:br>
            <a:r>
              <a:rPr lang="cs-CZ" sz="4000" b="1" dirty="0" smtClean="0">
                <a:solidFill>
                  <a:srgbClr val="D10202"/>
                </a:solidFill>
              </a:rPr>
              <a:t>kurzu</a:t>
            </a:r>
            <a:r>
              <a:rPr lang="cs-CZ" sz="4000" b="1" i="1" dirty="0" smtClean="0">
                <a:solidFill>
                  <a:srgbClr val="D10202"/>
                </a:solidFill>
              </a:rPr>
              <a:t/>
            </a:r>
            <a:br>
              <a:rPr lang="cs-CZ" sz="4000" b="1" i="1" dirty="0" smtClean="0">
                <a:solidFill>
                  <a:srgbClr val="D10202"/>
                </a:solidFill>
              </a:rPr>
            </a:br>
            <a:r>
              <a:rPr lang="cs-CZ" sz="4000" b="1" dirty="0" smtClean="0">
                <a:solidFill>
                  <a:srgbClr val="D10202"/>
                </a:solidFill>
              </a:rPr>
              <a:t>II. část</a:t>
            </a:r>
            <a:r>
              <a:rPr lang="cs-CZ" sz="4000" b="1" i="1" dirty="0" smtClean="0">
                <a:solidFill>
                  <a:srgbClr val="D10202"/>
                </a:solidFill>
              </a:rPr>
              <a:t/>
            </a:r>
            <a:br>
              <a:rPr lang="cs-CZ" sz="4000" b="1" i="1" dirty="0" smtClean="0">
                <a:solidFill>
                  <a:srgbClr val="D10202"/>
                </a:solidFill>
              </a:rPr>
            </a:br>
            <a:r>
              <a:rPr lang="cs-CZ" sz="4300" b="1" i="1" dirty="0" smtClean="0">
                <a:solidFill>
                  <a:srgbClr val="D10202"/>
                </a:solidFill>
              </a:rPr>
              <a:t/>
            </a:r>
            <a:br>
              <a:rPr lang="cs-CZ" sz="4300" b="1" i="1" dirty="0" smtClean="0">
                <a:solidFill>
                  <a:srgbClr val="D10202"/>
                </a:solidFill>
              </a:rPr>
            </a:br>
            <a:r>
              <a:rPr lang="cs-CZ" sz="3600" b="1" dirty="0">
                <a:solidFill>
                  <a:srgbClr val="D10202"/>
                </a:solidFill>
              </a:rPr>
              <a:t>Y</a:t>
            </a:r>
            <a:r>
              <a:rPr lang="cs-CZ" sz="3600" b="1" dirty="0" smtClean="0">
                <a:solidFill>
                  <a:srgbClr val="D10202"/>
                </a:solidFill>
              </a:rPr>
              <a:t>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10. 11.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624691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Důležité pojmy</a:t>
            </a:r>
            <a:endParaRPr lang="cs-CZ" sz="4000" b="1" dirty="0">
              <a:solidFill>
                <a:srgbClr val="C00000"/>
              </a:solidFill>
            </a:endParaRPr>
          </a:p>
        </p:txBody>
      </p:sp>
      <p:sp>
        <p:nvSpPr>
          <p:cNvPr id="98" name="Google Shape;98;p14"/>
          <p:cNvSpPr txBox="1">
            <a:spLocks noGrp="1"/>
          </p:cNvSpPr>
          <p:nvPr>
            <p:ph type="body" idx="1"/>
          </p:nvPr>
        </p:nvSpPr>
        <p:spPr>
          <a:xfrm>
            <a:off x="0" y="1294974"/>
            <a:ext cx="9021337" cy="5440362"/>
          </a:xfrm>
          <a:prstGeom prst="rect">
            <a:avLst/>
          </a:prstGeom>
          <a:noFill/>
          <a:ln>
            <a:noFill/>
          </a:ln>
        </p:spPr>
        <p:txBody>
          <a:bodyPr spcFirstLastPara="1" wrap="square" lIns="91425" tIns="45700" rIns="91425" bIns="45700" anchor="t" anchorCtr="0">
            <a:normAutofit fontScale="62500" lnSpcReduction="20000"/>
          </a:bodyPr>
          <a:lstStyle/>
          <a:p>
            <a:pPr algn="just">
              <a:spcBef>
                <a:spcPts val="0"/>
              </a:spcBef>
              <a:buClr>
                <a:schemeClr val="tx1"/>
              </a:buClr>
              <a:buSzPct val="120000"/>
              <a:tabLst>
                <a:tab pos="228600" algn="l"/>
              </a:tabLst>
            </a:pPr>
            <a:r>
              <a:rPr lang="cs-CZ" sz="3600" b="1" dirty="0" smtClean="0">
                <a:solidFill>
                  <a:srgbClr val="000000"/>
                </a:solidFill>
              </a:rPr>
              <a:t>Pevné kurzy:</a:t>
            </a:r>
          </a:p>
          <a:p>
            <a:pPr lvl="1" algn="just">
              <a:spcBef>
                <a:spcPts val="0"/>
              </a:spcBef>
              <a:buClr>
                <a:schemeClr val="tx1"/>
              </a:buClr>
              <a:buSzPct val="120000"/>
              <a:tabLst>
                <a:tab pos="228600" algn="l"/>
              </a:tabLst>
            </a:pPr>
            <a:r>
              <a:rPr lang="cs-CZ" sz="3200" dirty="0">
                <a:solidFill>
                  <a:srgbClr val="000000"/>
                </a:solidFill>
              </a:rPr>
              <a:t>Pevný či také fixní měnový kurz značí pevně stanovený nominální měnový kurz vůči jiné měně či koši cizích měn. </a:t>
            </a:r>
            <a:endParaRPr lang="cs-CZ" sz="3200" dirty="0" smtClean="0">
              <a:solidFill>
                <a:srgbClr val="000000"/>
              </a:solidFill>
            </a:endParaRPr>
          </a:p>
          <a:p>
            <a:pPr lvl="2" algn="just">
              <a:spcBef>
                <a:spcPts val="0"/>
              </a:spcBef>
              <a:buClr>
                <a:schemeClr val="tx1"/>
              </a:buClr>
              <a:buSzPct val="120000"/>
              <a:tabLst>
                <a:tab pos="228600" algn="l"/>
              </a:tabLst>
            </a:pPr>
            <a:r>
              <a:rPr lang="cs-CZ" sz="2800" b="1" dirty="0" smtClean="0">
                <a:solidFill>
                  <a:srgbClr val="C00000"/>
                </a:solidFill>
              </a:rPr>
              <a:t>Revalvace:</a:t>
            </a:r>
          </a:p>
          <a:p>
            <a:pPr lvl="3" algn="just">
              <a:spcBef>
                <a:spcPts val="0"/>
              </a:spcBef>
              <a:buClr>
                <a:schemeClr val="tx1"/>
              </a:buClr>
              <a:buSzPct val="120000"/>
              <a:tabLst>
                <a:tab pos="228600" algn="l"/>
              </a:tabLst>
            </a:pPr>
            <a:r>
              <a:rPr lang="cs-CZ" sz="2400" dirty="0">
                <a:solidFill>
                  <a:srgbClr val="000000"/>
                </a:solidFill>
              </a:rPr>
              <a:t>Devalvací máme na mysli oslabení, znehodnocení měny v systému pevných devizových </a:t>
            </a:r>
            <a:r>
              <a:rPr lang="cs-CZ" sz="2400" dirty="0" smtClean="0">
                <a:solidFill>
                  <a:srgbClr val="000000"/>
                </a:solidFill>
              </a:rPr>
              <a:t>kurzů.</a:t>
            </a:r>
          </a:p>
          <a:p>
            <a:pPr lvl="2" algn="just">
              <a:spcBef>
                <a:spcPts val="0"/>
              </a:spcBef>
              <a:buClr>
                <a:schemeClr val="tx1"/>
              </a:buClr>
              <a:buSzPct val="120000"/>
              <a:tabLst>
                <a:tab pos="228600" algn="l"/>
              </a:tabLst>
            </a:pPr>
            <a:r>
              <a:rPr lang="cs-CZ" sz="2800" b="1" dirty="0" smtClean="0">
                <a:solidFill>
                  <a:srgbClr val="C00000"/>
                </a:solidFill>
              </a:rPr>
              <a:t>Devalvace:</a:t>
            </a:r>
          </a:p>
          <a:p>
            <a:pPr lvl="3" algn="just">
              <a:spcBef>
                <a:spcPts val="0"/>
              </a:spcBef>
              <a:buClr>
                <a:schemeClr val="tx1"/>
              </a:buClr>
              <a:buSzPct val="120000"/>
              <a:tabLst>
                <a:tab pos="228600" algn="l"/>
              </a:tabLst>
            </a:pPr>
            <a:r>
              <a:rPr lang="cs-CZ" sz="2400" dirty="0" smtClean="0"/>
              <a:t>Revalvací </a:t>
            </a:r>
            <a:r>
              <a:rPr lang="cs-CZ" sz="2400" dirty="0"/>
              <a:t>vyjádříme </a:t>
            </a:r>
            <a:r>
              <a:rPr lang="cs-CZ" sz="2400" dirty="0" smtClean="0"/>
              <a:t>trvalejší úředně </a:t>
            </a:r>
            <a:r>
              <a:rPr lang="cs-CZ" sz="2400" dirty="0"/>
              <a:t>vyhlášené posílení měny u fixních (pevných) </a:t>
            </a:r>
            <a:r>
              <a:rPr lang="cs-CZ" sz="2400" dirty="0" smtClean="0"/>
              <a:t>kurzů.</a:t>
            </a:r>
          </a:p>
          <a:p>
            <a:pPr lvl="3" algn="just">
              <a:spcBef>
                <a:spcPts val="0"/>
              </a:spcBef>
              <a:buClr>
                <a:schemeClr val="tx1"/>
              </a:buClr>
              <a:buSzPct val="120000"/>
              <a:tabLst>
                <a:tab pos="228600" algn="l"/>
              </a:tabLst>
            </a:pPr>
            <a:endParaRPr lang="cs-CZ" sz="2400" dirty="0" smtClean="0">
              <a:solidFill>
                <a:srgbClr val="000000"/>
              </a:solidFill>
            </a:endParaRPr>
          </a:p>
          <a:p>
            <a:pPr algn="just">
              <a:spcBef>
                <a:spcPts val="0"/>
              </a:spcBef>
              <a:buClr>
                <a:schemeClr val="tx1"/>
              </a:buClr>
              <a:buSzPct val="120000"/>
              <a:tabLst>
                <a:tab pos="228600" algn="l"/>
              </a:tabLst>
            </a:pPr>
            <a:r>
              <a:rPr lang="cs-CZ" sz="3600" b="1" dirty="0" smtClean="0">
                <a:solidFill>
                  <a:srgbClr val="000000"/>
                </a:solidFill>
              </a:rPr>
              <a:t>Plovoucí kurzy:</a:t>
            </a:r>
          </a:p>
          <a:p>
            <a:pPr lvl="1" algn="just">
              <a:spcBef>
                <a:spcPts val="0"/>
              </a:spcBef>
              <a:buClr>
                <a:schemeClr val="tx1"/>
              </a:buClr>
              <a:buSzPct val="120000"/>
              <a:tabLst>
                <a:tab pos="228600" algn="l"/>
              </a:tabLst>
            </a:pPr>
            <a:r>
              <a:rPr lang="cs-CZ" sz="3200" dirty="0" smtClean="0"/>
              <a:t>V </a:t>
            </a:r>
            <a:r>
              <a:rPr lang="cs-CZ" sz="3200" dirty="0"/>
              <a:t>systému plovoucích (flexibilních) kurzů je devizový kurz měny určován nabídkou a poptávkou na devizovém trhu, tudíž centrální autorita nemusí zasahovat</a:t>
            </a:r>
            <a:r>
              <a:rPr lang="cs-CZ" sz="3200" dirty="0" smtClean="0"/>
              <a:t>.</a:t>
            </a:r>
          </a:p>
          <a:p>
            <a:pPr lvl="1" algn="just">
              <a:spcBef>
                <a:spcPts val="0"/>
              </a:spcBef>
              <a:buClr>
                <a:schemeClr val="tx1"/>
              </a:buClr>
              <a:buSzPct val="120000"/>
              <a:tabLst>
                <a:tab pos="228600" algn="l"/>
              </a:tabLst>
            </a:pPr>
            <a:r>
              <a:rPr lang="cs-CZ" sz="3200" dirty="0"/>
              <a:t>V systému plovoucích kurzů hovoříme o </a:t>
            </a:r>
            <a:r>
              <a:rPr lang="cs-CZ" sz="3200" dirty="0" err="1"/>
              <a:t>apreciaci</a:t>
            </a:r>
            <a:r>
              <a:rPr lang="cs-CZ" sz="3200" dirty="0"/>
              <a:t> (zhodnocení) a depreciaci (znehodnocení) měny</a:t>
            </a:r>
            <a:r>
              <a:rPr lang="cs-CZ" sz="3200" dirty="0" smtClean="0"/>
              <a:t>.</a:t>
            </a:r>
          </a:p>
          <a:p>
            <a:pPr lvl="2" algn="just">
              <a:spcBef>
                <a:spcPts val="0"/>
              </a:spcBef>
              <a:buClr>
                <a:schemeClr val="tx1"/>
              </a:buClr>
              <a:buSzPct val="120000"/>
              <a:tabLst>
                <a:tab pos="228600" algn="l"/>
              </a:tabLst>
            </a:pPr>
            <a:r>
              <a:rPr lang="cs-CZ" sz="2800" b="1" dirty="0" err="1" smtClean="0">
                <a:solidFill>
                  <a:srgbClr val="C00000"/>
                </a:solidFill>
              </a:rPr>
              <a:t>Apreciace</a:t>
            </a:r>
            <a:r>
              <a:rPr lang="cs-CZ" sz="2800" b="1" dirty="0" smtClean="0">
                <a:solidFill>
                  <a:srgbClr val="C00000"/>
                </a:solidFill>
              </a:rPr>
              <a:t>:</a:t>
            </a:r>
          </a:p>
          <a:p>
            <a:pPr lvl="3" algn="just">
              <a:spcBef>
                <a:spcPts val="0"/>
              </a:spcBef>
              <a:buClr>
                <a:schemeClr val="tx1"/>
              </a:buClr>
              <a:buSzPct val="120000"/>
              <a:tabLst>
                <a:tab pos="228600" algn="l"/>
              </a:tabLst>
            </a:pPr>
            <a:r>
              <a:rPr lang="cs-CZ" sz="2400" dirty="0">
                <a:solidFill>
                  <a:srgbClr val="000000"/>
                </a:solidFill>
              </a:rPr>
              <a:t>Za jednotku měny domácí se následně platí vice jednotek zahraniční měny a v opačném směru platí, že za jednotku zahraniční měny se bude platit méně jednotek domácí měny. </a:t>
            </a:r>
            <a:endParaRPr lang="cs-CZ" sz="2400" dirty="0" smtClean="0">
              <a:solidFill>
                <a:srgbClr val="000000"/>
              </a:solidFill>
            </a:endParaRPr>
          </a:p>
          <a:p>
            <a:pPr lvl="2" algn="just">
              <a:spcBef>
                <a:spcPts val="0"/>
              </a:spcBef>
              <a:buClr>
                <a:schemeClr val="tx1"/>
              </a:buClr>
              <a:buSzPct val="120000"/>
              <a:tabLst>
                <a:tab pos="228600" algn="l"/>
              </a:tabLst>
            </a:pPr>
            <a:r>
              <a:rPr lang="cs-CZ" sz="2800" b="1" dirty="0" smtClean="0">
                <a:solidFill>
                  <a:srgbClr val="C00000"/>
                </a:solidFill>
              </a:rPr>
              <a:t>Depreciace:</a:t>
            </a:r>
          </a:p>
          <a:p>
            <a:pPr lvl="3" algn="just">
              <a:spcBef>
                <a:spcPts val="0"/>
              </a:spcBef>
              <a:buClr>
                <a:schemeClr val="tx1"/>
              </a:buClr>
              <a:buSzPct val="120000"/>
              <a:tabLst>
                <a:tab pos="228600" algn="l"/>
              </a:tabLst>
            </a:pPr>
            <a:r>
              <a:rPr lang="cs-CZ" sz="2400" dirty="0" smtClean="0">
                <a:solidFill>
                  <a:srgbClr val="000000"/>
                </a:solidFill>
              </a:rPr>
              <a:t>Je </a:t>
            </a:r>
            <a:r>
              <a:rPr lang="cs-CZ" sz="2400" dirty="0">
                <a:solidFill>
                  <a:srgbClr val="000000"/>
                </a:solidFill>
              </a:rPr>
              <a:t>znehodnocení měny, oslabení měnového kurzu domácí měny vůči zahraničním </a:t>
            </a:r>
            <a:r>
              <a:rPr lang="cs-CZ" sz="2400" dirty="0" smtClean="0">
                <a:solidFill>
                  <a:srgbClr val="000000"/>
                </a:solidFill>
              </a:rPr>
              <a:t>měnám.</a:t>
            </a:r>
            <a:endParaRPr lang="cs-CZ" sz="2400" dirty="0">
              <a:solidFill>
                <a:srgbClr val="000000"/>
              </a:solidFill>
            </a:endParaRPr>
          </a:p>
        </p:txBody>
      </p:sp>
    </p:spTree>
    <p:extLst>
      <p:ext uri="{BB962C8B-B14F-4D97-AF65-F5344CB8AC3E}">
        <p14:creationId xmlns:p14="http://schemas.microsoft.com/office/powerpoint/2010/main" val="204144394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smtClean="0">
                <a:solidFill>
                  <a:srgbClr val="C00000"/>
                </a:solidFill>
              </a:rPr>
              <a:t>Důležité pojmy</a:t>
            </a:r>
            <a:endParaRPr lang="cs-CZ" sz="4000" b="1" dirty="0">
              <a:solidFill>
                <a:srgbClr val="C00000"/>
              </a:solidFill>
            </a:endParaRPr>
          </a:p>
        </p:txBody>
      </p:sp>
      <p:sp>
        <p:nvSpPr>
          <p:cNvPr id="98" name="Google Shape;98;p14"/>
          <p:cNvSpPr txBox="1">
            <a:spLocks noGrp="1"/>
          </p:cNvSpPr>
          <p:nvPr>
            <p:ph type="body" idx="1"/>
          </p:nvPr>
        </p:nvSpPr>
        <p:spPr>
          <a:xfrm>
            <a:off x="0" y="1471960"/>
            <a:ext cx="9021337" cy="5263375"/>
          </a:xfrm>
          <a:prstGeom prst="rect">
            <a:avLst/>
          </a:prstGeom>
          <a:noFill/>
          <a:ln>
            <a:noFill/>
          </a:ln>
        </p:spPr>
        <p:txBody>
          <a:bodyPr spcFirstLastPara="1" wrap="square" lIns="91425" tIns="45700" rIns="91425" bIns="45700" anchor="t" anchorCtr="0">
            <a:normAutofit/>
          </a:bodyPr>
          <a:lstStyle/>
          <a:p>
            <a:pPr algn="just">
              <a:spcBef>
                <a:spcPts val="0"/>
              </a:spcBef>
              <a:buClr>
                <a:schemeClr val="tx1"/>
              </a:buClr>
              <a:buSzPct val="120000"/>
              <a:tabLst>
                <a:tab pos="228600" algn="l"/>
              </a:tabLst>
            </a:pPr>
            <a:r>
              <a:rPr lang="cs-CZ" sz="3600" b="1" dirty="0"/>
              <a:t>Devalvace</a:t>
            </a:r>
            <a:r>
              <a:rPr lang="cs-CZ" sz="3600" dirty="0"/>
              <a:t> představuje úřední znehodnocení měny a </a:t>
            </a:r>
            <a:r>
              <a:rPr lang="cs-CZ" sz="3600" b="1" dirty="0"/>
              <a:t>revalvace</a:t>
            </a:r>
            <a:r>
              <a:rPr lang="cs-CZ" sz="3600" dirty="0"/>
              <a:t> oficiální posílení měny, obojí v systému pevných devizových kurzů. </a:t>
            </a:r>
            <a:endParaRPr lang="cs-CZ" sz="3600" dirty="0" smtClean="0"/>
          </a:p>
          <a:p>
            <a:pPr algn="just">
              <a:spcBef>
                <a:spcPts val="0"/>
              </a:spcBef>
              <a:buClr>
                <a:schemeClr val="tx1"/>
              </a:buClr>
              <a:buSzPct val="120000"/>
              <a:tabLst>
                <a:tab pos="228600" algn="l"/>
              </a:tabLst>
            </a:pPr>
            <a:endParaRPr lang="cs-CZ" sz="3600" b="1" dirty="0">
              <a:solidFill>
                <a:srgbClr val="C00000"/>
              </a:solidFill>
            </a:endParaRPr>
          </a:p>
          <a:p>
            <a:pPr algn="just">
              <a:spcBef>
                <a:spcPts val="0"/>
              </a:spcBef>
              <a:buClr>
                <a:schemeClr val="tx1"/>
              </a:buClr>
              <a:buSzPct val="120000"/>
              <a:tabLst>
                <a:tab pos="228600" algn="l"/>
              </a:tabLst>
            </a:pPr>
            <a:r>
              <a:rPr lang="cs-CZ" sz="3600" b="1" dirty="0" smtClean="0">
                <a:solidFill>
                  <a:srgbClr val="C00000"/>
                </a:solidFill>
              </a:rPr>
              <a:t>Depreciací</a:t>
            </a:r>
            <a:r>
              <a:rPr lang="cs-CZ" sz="3600" dirty="0" smtClean="0"/>
              <a:t> </a:t>
            </a:r>
            <a:r>
              <a:rPr lang="cs-CZ" sz="3600" dirty="0"/>
              <a:t>máme na mysli tržní oslabení měny, zatímco </a:t>
            </a:r>
            <a:r>
              <a:rPr lang="cs-CZ" sz="3600" b="1" dirty="0" err="1">
                <a:solidFill>
                  <a:srgbClr val="C00000"/>
                </a:solidFill>
              </a:rPr>
              <a:t>apreciací</a:t>
            </a:r>
            <a:r>
              <a:rPr lang="cs-CZ" sz="3600" dirty="0"/>
              <a:t> tržní zhodnocení měny, obojí však nyní v systému plovoucích devizových kurzů.</a:t>
            </a:r>
            <a:endParaRPr lang="cs-CZ" sz="2400" dirty="0">
              <a:solidFill>
                <a:srgbClr val="000000"/>
              </a:solidFill>
            </a:endParaRPr>
          </a:p>
        </p:txBody>
      </p:sp>
    </p:spTree>
    <p:extLst>
      <p:ext uri="{BB962C8B-B14F-4D97-AF65-F5344CB8AC3E}">
        <p14:creationId xmlns:p14="http://schemas.microsoft.com/office/powerpoint/2010/main" val="294215908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err="1">
                <a:solidFill>
                  <a:srgbClr val="C00000"/>
                </a:solidFill>
              </a:rPr>
              <a:t>Mundellův-Flemingův</a:t>
            </a:r>
            <a:r>
              <a:rPr lang="cs-CZ" sz="4000" b="1" dirty="0">
                <a:solidFill>
                  <a:srgbClr val="C00000"/>
                </a:solidFill>
              </a:rPr>
              <a:t> model</a:t>
            </a: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fontScale="92500" lnSpcReduction="20000"/>
          </a:bodyPr>
          <a:lstStyle/>
          <a:p>
            <a:pPr algn="just">
              <a:spcBef>
                <a:spcPts val="0"/>
              </a:spcBef>
              <a:spcAft>
                <a:spcPts val="1200"/>
              </a:spcAft>
              <a:buClr>
                <a:schemeClr val="tx1"/>
              </a:buClr>
              <a:buSzPct val="120000"/>
              <a:tabLst>
                <a:tab pos="228600" algn="l"/>
              </a:tabLst>
            </a:pPr>
            <a:r>
              <a:rPr lang="cs-CZ" sz="3600" dirty="0">
                <a:solidFill>
                  <a:srgbClr val="000000"/>
                </a:solidFill>
              </a:rPr>
              <a:t>analyzuje účinky </a:t>
            </a:r>
            <a:r>
              <a:rPr lang="cs-CZ" sz="3600" b="1" dirty="0">
                <a:solidFill>
                  <a:srgbClr val="000000"/>
                </a:solidFill>
              </a:rPr>
              <a:t>fiskální a monetární politiky v otevřené </a:t>
            </a:r>
            <a:r>
              <a:rPr lang="cs-CZ" sz="3600" b="1" dirty="0" smtClean="0">
                <a:solidFill>
                  <a:srgbClr val="000000"/>
                </a:solidFill>
              </a:rPr>
              <a:t>ekonomice</a:t>
            </a:r>
            <a:r>
              <a:rPr lang="cs-CZ" sz="3600" dirty="0" smtClean="0">
                <a:solidFill>
                  <a:srgbClr val="000000"/>
                </a:solidFill>
              </a:rPr>
              <a:t>;</a:t>
            </a:r>
            <a:endParaRPr lang="cs-CZ" sz="3600" dirty="0">
              <a:solidFill>
                <a:srgbClr val="000000"/>
              </a:solidFill>
            </a:endParaRPr>
          </a:p>
          <a:p>
            <a:pPr algn="just">
              <a:spcBef>
                <a:spcPts val="0"/>
              </a:spcBef>
              <a:spcAft>
                <a:spcPts val="1200"/>
              </a:spcAft>
              <a:buClr>
                <a:schemeClr val="tx1"/>
              </a:buClr>
              <a:buSzPct val="120000"/>
              <a:tabLst>
                <a:tab pos="228600" algn="l"/>
              </a:tabLst>
            </a:pPr>
            <a:r>
              <a:rPr lang="cs-CZ" sz="3600" dirty="0">
                <a:solidFill>
                  <a:srgbClr val="000000"/>
                </a:solidFill>
              </a:rPr>
              <a:t>vychází z modelu </a:t>
            </a:r>
            <a:r>
              <a:rPr lang="cs-CZ" sz="3600" b="1" dirty="0" smtClean="0">
                <a:solidFill>
                  <a:srgbClr val="000000"/>
                </a:solidFill>
              </a:rPr>
              <a:t>IS-LM</a:t>
            </a:r>
            <a:r>
              <a:rPr lang="cs-CZ" sz="3600" dirty="0" smtClean="0">
                <a:solidFill>
                  <a:srgbClr val="000000"/>
                </a:solidFill>
              </a:rPr>
              <a:t>;</a:t>
            </a:r>
            <a:endParaRPr lang="cs-CZ" sz="3600" dirty="0">
              <a:solidFill>
                <a:srgbClr val="000000"/>
              </a:solidFill>
            </a:endParaRPr>
          </a:p>
          <a:p>
            <a:pPr algn="just">
              <a:spcBef>
                <a:spcPts val="0"/>
              </a:spcBef>
              <a:spcAft>
                <a:spcPts val="1200"/>
              </a:spcAft>
              <a:buClr>
                <a:schemeClr val="tx1"/>
              </a:buClr>
              <a:buSzPct val="120000"/>
              <a:tabLst>
                <a:tab pos="228600" algn="l"/>
              </a:tabLst>
            </a:pPr>
            <a:r>
              <a:rPr lang="cs-CZ" sz="3600" dirty="0">
                <a:solidFill>
                  <a:srgbClr val="000000"/>
                </a:solidFill>
              </a:rPr>
              <a:t>Na </a:t>
            </a:r>
            <a:r>
              <a:rPr lang="cs-CZ" sz="3600" b="1" dirty="0">
                <a:solidFill>
                  <a:srgbClr val="000000"/>
                </a:solidFill>
              </a:rPr>
              <a:t>horizontální</a:t>
            </a:r>
            <a:r>
              <a:rPr lang="cs-CZ" sz="3600" dirty="0">
                <a:solidFill>
                  <a:srgbClr val="000000"/>
                </a:solidFill>
              </a:rPr>
              <a:t> osu nanášíme </a:t>
            </a:r>
            <a:r>
              <a:rPr lang="cs-CZ" sz="3600" b="1" dirty="0">
                <a:solidFill>
                  <a:srgbClr val="C00000"/>
                </a:solidFill>
              </a:rPr>
              <a:t>reálný důchod </a:t>
            </a:r>
            <a:r>
              <a:rPr lang="cs-CZ" sz="3600" dirty="0">
                <a:solidFill>
                  <a:srgbClr val="000000"/>
                </a:solidFill>
              </a:rPr>
              <a:t>a na </a:t>
            </a:r>
            <a:r>
              <a:rPr lang="cs-CZ" sz="3600" b="1" dirty="0">
                <a:solidFill>
                  <a:schemeClr val="tx1"/>
                </a:solidFill>
              </a:rPr>
              <a:t>vertikální</a:t>
            </a:r>
            <a:r>
              <a:rPr lang="cs-CZ" sz="3600" dirty="0">
                <a:solidFill>
                  <a:srgbClr val="000000"/>
                </a:solidFill>
              </a:rPr>
              <a:t> osu </a:t>
            </a:r>
            <a:r>
              <a:rPr lang="cs-CZ" sz="3600" b="1" dirty="0">
                <a:solidFill>
                  <a:srgbClr val="C00000"/>
                </a:solidFill>
              </a:rPr>
              <a:t>úrokovou </a:t>
            </a:r>
            <a:r>
              <a:rPr lang="cs-CZ" sz="3600" b="1" dirty="0" smtClean="0">
                <a:solidFill>
                  <a:srgbClr val="C00000"/>
                </a:solidFill>
              </a:rPr>
              <a:t>míru</a:t>
            </a:r>
            <a:r>
              <a:rPr lang="cs-CZ" sz="3600" dirty="0" smtClean="0">
                <a:solidFill>
                  <a:srgbClr val="000000"/>
                </a:solidFill>
              </a:rPr>
              <a:t>;</a:t>
            </a:r>
            <a:endParaRPr lang="cs-CZ" sz="3600" dirty="0">
              <a:solidFill>
                <a:srgbClr val="000000"/>
              </a:solidFill>
            </a:endParaRPr>
          </a:p>
          <a:p>
            <a:pPr algn="just">
              <a:spcBef>
                <a:spcPts val="0"/>
              </a:spcBef>
              <a:spcAft>
                <a:spcPts val="1200"/>
              </a:spcAft>
              <a:buClr>
                <a:schemeClr val="tx1"/>
              </a:buClr>
              <a:buSzPct val="120000"/>
              <a:tabLst>
                <a:tab pos="228600" algn="l"/>
              </a:tabLst>
            </a:pPr>
            <a:r>
              <a:rPr lang="cs-CZ" sz="3600" dirty="0">
                <a:solidFill>
                  <a:srgbClr val="000000"/>
                </a:solidFill>
              </a:rPr>
              <a:t>díky keynesiánským předpokladům výsledky analýzy v tomto modelu </a:t>
            </a:r>
            <a:r>
              <a:rPr lang="cs-CZ" sz="3600" b="1" dirty="0">
                <a:solidFill>
                  <a:srgbClr val="000000"/>
                </a:solidFill>
              </a:rPr>
              <a:t>platí ve velmi krátkém období</a:t>
            </a:r>
            <a:r>
              <a:rPr lang="cs-CZ" sz="3600" dirty="0">
                <a:solidFill>
                  <a:srgbClr val="000000"/>
                </a:solidFill>
              </a:rPr>
              <a:t> a to zejména pro situace, kdy se ekonomika nachází v </a:t>
            </a:r>
            <a:r>
              <a:rPr lang="cs-CZ" sz="3600" b="1" dirty="0">
                <a:solidFill>
                  <a:srgbClr val="000000"/>
                </a:solidFill>
              </a:rPr>
              <a:t>recesní </a:t>
            </a:r>
            <a:r>
              <a:rPr lang="cs-CZ" sz="3600" b="1" dirty="0" smtClean="0">
                <a:solidFill>
                  <a:srgbClr val="000000"/>
                </a:solidFill>
              </a:rPr>
              <a:t>mezeře</a:t>
            </a:r>
            <a:r>
              <a:rPr lang="cs-CZ" sz="3600" dirty="0" smtClean="0">
                <a:solidFill>
                  <a:srgbClr val="000000"/>
                </a:solidFill>
              </a:rPr>
              <a:t>;</a:t>
            </a:r>
            <a:endParaRPr lang="cs-CZ" sz="3600" dirty="0">
              <a:solidFill>
                <a:srgbClr val="000000"/>
              </a:solidFill>
            </a:endParaRPr>
          </a:p>
        </p:txBody>
      </p:sp>
    </p:spTree>
    <p:extLst>
      <p:ext uri="{BB962C8B-B14F-4D97-AF65-F5344CB8AC3E}">
        <p14:creationId xmlns:p14="http://schemas.microsoft.com/office/powerpoint/2010/main" val="139558356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err="1">
                <a:solidFill>
                  <a:srgbClr val="C00000"/>
                </a:solidFill>
              </a:rPr>
              <a:t>Mundellův-Flemingův</a:t>
            </a:r>
            <a:r>
              <a:rPr lang="cs-CZ" sz="4000" b="1" dirty="0">
                <a:solidFill>
                  <a:srgbClr val="C00000"/>
                </a:solidFill>
              </a:rPr>
              <a:t> model</a:t>
            </a: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fontScale="77500" lnSpcReduction="20000"/>
          </a:bodyPr>
          <a:lstStyle/>
          <a:p>
            <a:pPr marL="114300" lvl="0" indent="0" algn="just">
              <a:spcBef>
                <a:spcPts val="0"/>
              </a:spcBef>
              <a:spcAft>
                <a:spcPts val="600"/>
              </a:spcAft>
              <a:buClr>
                <a:srgbClr val="307871"/>
              </a:buClr>
              <a:buSzPct val="120000"/>
              <a:buNone/>
              <a:tabLst>
                <a:tab pos="228600" algn="l"/>
              </a:tabLst>
            </a:pPr>
            <a:r>
              <a:rPr lang="cs-CZ" sz="3600" b="1" dirty="0">
                <a:solidFill>
                  <a:srgbClr val="000000"/>
                </a:solidFill>
              </a:rPr>
              <a:t>Předpoklady:</a:t>
            </a: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fixní cenová </a:t>
            </a:r>
            <a:r>
              <a:rPr lang="cs-CZ" sz="3600" dirty="0" smtClean="0">
                <a:solidFill>
                  <a:srgbClr val="000000"/>
                </a:solidFill>
              </a:rPr>
              <a:t>hladina;</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ekonomika je pod potenciálním produktem (nevyužité výrobní zdroje</a:t>
            </a:r>
            <a:r>
              <a:rPr lang="cs-CZ" sz="3600" dirty="0" smtClean="0">
                <a:solidFill>
                  <a:srgbClr val="000000"/>
                </a:solidFill>
              </a:rPr>
              <a:t>);</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IS-LM je doplněn o </a:t>
            </a:r>
            <a:r>
              <a:rPr lang="cs-CZ" sz="3600" dirty="0" smtClean="0">
                <a:solidFill>
                  <a:srgbClr val="000000"/>
                </a:solidFill>
              </a:rPr>
              <a:t>BP;</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platí pro malé otevřené ekonomiky, kdy země sama o sobě neovlivní výši (světové) produkce a zároveň neovlivní světovou úrokovou míru. Domácí úroková míra by se za jinak stejných podmínek rovnala </a:t>
            </a:r>
            <a:r>
              <a:rPr lang="cs-CZ" sz="3600" dirty="0" smtClean="0">
                <a:solidFill>
                  <a:srgbClr val="000000"/>
                </a:solidFill>
              </a:rPr>
              <a:t>světové;</a:t>
            </a:r>
            <a:endParaRPr lang="cs-CZ" sz="3600" dirty="0">
              <a:solidFill>
                <a:srgbClr val="000000"/>
              </a:solidFill>
            </a:endParaRPr>
          </a:p>
          <a:p>
            <a:pPr marL="446088" lvl="0" indent="-446088" algn="just">
              <a:spcBef>
                <a:spcPts val="0"/>
              </a:spcBef>
              <a:spcAft>
                <a:spcPts val="600"/>
              </a:spcAft>
              <a:buClrTx/>
              <a:buSzPct val="120000"/>
              <a:buFont typeface="Arial" panose="020B0604020202020204" pitchFamily="34" charset="0"/>
              <a:buChar char="•"/>
              <a:tabLst>
                <a:tab pos="228600" algn="l"/>
              </a:tabLst>
            </a:pPr>
            <a:r>
              <a:rPr lang="cs-CZ" sz="3600" dirty="0">
                <a:solidFill>
                  <a:srgbClr val="000000"/>
                </a:solidFill>
              </a:rPr>
              <a:t>model, který předpokládá dokonalou kapitálovou </a:t>
            </a:r>
            <a:r>
              <a:rPr lang="cs-CZ" sz="3600" dirty="0" smtClean="0">
                <a:solidFill>
                  <a:srgbClr val="000000"/>
                </a:solidFill>
              </a:rPr>
              <a:t>mobilitu.</a:t>
            </a:r>
            <a:endParaRPr lang="cs-CZ" sz="3600" dirty="0">
              <a:solidFill>
                <a:srgbClr val="000000"/>
              </a:solidFill>
            </a:endParaRPr>
          </a:p>
        </p:txBody>
      </p:sp>
    </p:spTree>
    <p:extLst>
      <p:ext uri="{BB962C8B-B14F-4D97-AF65-F5344CB8AC3E}">
        <p14:creationId xmlns:p14="http://schemas.microsoft.com/office/powerpoint/2010/main" val="192618895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err="1">
                <a:solidFill>
                  <a:srgbClr val="C00000"/>
                </a:solidFill>
              </a:rPr>
              <a:t>Mundellův-Flemingův</a:t>
            </a:r>
            <a:r>
              <a:rPr lang="cs-CZ" sz="4000" b="1" dirty="0">
                <a:solidFill>
                  <a:srgbClr val="C00000"/>
                </a:solidFill>
              </a:rPr>
              <a:t> model</a:t>
            </a:r>
          </a:p>
        </p:txBody>
      </p:sp>
      <p:sp>
        <p:nvSpPr>
          <p:cNvPr id="98" name="Google Shape;98;p14"/>
          <p:cNvSpPr txBox="1">
            <a:spLocks noGrp="1"/>
          </p:cNvSpPr>
          <p:nvPr>
            <p:ph type="body" idx="1"/>
          </p:nvPr>
        </p:nvSpPr>
        <p:spPr>
          <a:xfrm>
            <a:off x="279400" y="1417638"/>
            <a:ext cx="8763000" cy="4708525"/>
          </a:xfrm>
          <a:prstGeom prst="rect">
            <a:avLst/>
          </a:prstGeom>
          <a:noFill/>
          <a:ln>
            <a:noFill/>
          </a:ln>
        </p:spPr>
        <p:txBody>
          <a:bodyPr spcFirstLastPara="1" wrap="square" lIns="91425" tIns="45700" rIns="91425" bIns="45700" anchor="t" anchorCtr="0">
            <a:normAutofit fontScale="92500" lnSpcReduction="20000"/>
          </a:bodyPr>
          <a:lstStyle/>
          <a:p>
            <a:pPr lvl="0" algn="just">
              <a:spcBef>
                <a:spcPts val="0"/>
              </a:spcBef>
              <a:spcAft>
                <a:spcPts val="600"/>
              </a:spcAft>
              <a:buClr>
                <a:schemeClr val="tx1"/>
              </a:buClr>
              <a:buSzPct val="120000"/>
            </a:pPr>
            <a:r>
              <a:rPr lang="cs-CZ" sz="3600" dirty="0">
                <a:solidFill>
                  <a:srgbClr val="000000"/>
                </a:solidFill>
              </a:rPr>
              <a:t>Při analýze účinnosti fiskální a monetární politiky v </a:t>
            </a:r>
            <a:r>
              <a:rPr lang="cs-CZ" sz="3600" dirty="0" err="1">
                <a:solidFill>
                  <a:srgbClr val="000000"/>
                </a:solidFill>
              </a:rPr>
              <a:t>Mundellově-Flemingově</a:t>
            </a:r>
            <a:r>
              <a:rPr lang="cs-CZ" sz="3600" dirty="0">
                <a:solidFill>
                  <a:srgbClr val="000000"/>
                </a:solidFill>
              </a:rPr>
              <a:t> modelu budeme vycházet ze situace, kdy </a:t>
            </a:r>
            <a:r>
              <a:rPr lang="cs-CZ" sz="3600" b="1" dirty="0">
                <a:solidFill>
                  <a:srgbClr val="000000"/>
                </a:solidFill>
              </a:rPr>
              <a:t>vláda</a:t>
            </a:r>
            <a:r>
              <a:rPr lang="cs-CZ" sz="3600" dirty="0">
                <a:solidFill>
                  <a:srgbClr val="000000"/>
                </a:solidFill>
              </a:rPr>
              <a:t> či </a:t>
            </a:r>
            <a:r>
              <a:rPr lang="cs-CZ" sz="3600" b="1" dirty="0">
                <a:solidFill>
                  <a:srgbClr val="000000"/>
                </a:solidFill>
              </a:rPr>
              <a:t>centrální banka </a:t>
            </a:r>
            <a:r>
              <a:rPr lang="cs-CZ" sz="3600" dirty="0">
                <a:solidFill>
                  <a:srgbClr val="000000"/>
                </a:solidFill>
              </a:rPr>
              <a:t>provádějí </a:t>
            </a:r>
            <a:r>
              <a:rPr lang="cs-CZ" sz="3600" b="1" dirty="0">
                <a:solidFill>
                  <a:srgbClr val="000000"/>
                </a:solidFill>
              </a:rPr>
              <a:t>expanzivní fiskální </a:t>
            </a:r>
            <a:r>
              <a:rPr lang="cs-CZ" sz="3600" dirty="0">
                <a:solidFill>
                  <a:srgbClr val="000000"/>
                </a:solidFill>
              </a:rPr>
              <a:t>či </a:t>
            </a:r>
            <a:r>
              <a:rPr lang="cs-CZ" sz="3600" b="1" dirty="0">
                <a:solidFill>
                  <a:srgbClr val="000000"/>
                </a:solidFill>
              </a:rPr>
              <a:t>monetární </a:t>
            </a:r>
            <a:r>
              <a:rPr lang="cs-CZ" sz="3600" b="1" dirty="0" smtClean="0">
                <a:solidFill>
                  <a:srgbClr val="000000"/>
                </a:solidFill>
              </a:rPr>
              <a:t>politiku</a:t>
            </a:r>
            <a:r>
              <a:rPr lang="cs-CZ" sz="3600" dirty="0" smtClean="0">
                <a:solidFill>
                  <a:srgbClr val="000000"/>
                </a:solidFill>
              </a:rPr>
              <a:t>,</a:t>
            </a:r>
            <a:endParaRPr lang="cs-CZ" sz="3600" b="1"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Každá modelová situace bude vycházet ze stavu, kdy se ekonomika nachází v bodě rovnováhy E</a:t>
            </a:r>
            <a:r>
              <a:rPr lang="cs-CZ" sz="3600" baseline="-25000" dirty="0">
                <a:solidFill>
                  <a:srgbClr val="000000"/>
                </a:solidFill>
              </a:rPr>
              <a:t>0</a:t>
            </a:r>
            <a:r>
              <a:rPr lang="cs-CZ" sz="3600" dirty="0">
                <a:solidFill>
                  <a:srgbClr val="000000"/>
                </a:solidFill>
              </a:rPr>
              <a:t>, tedy na úrovni rovnovážného produktu, kdy se domácí úroková míra rovná zahraniční úrokové míře (i = </a:t>
            </a:r>
            <a:r>
              <a:rPr lang="cs-CZ" sz="3600" dirty="0" err="1">
                <a:solidFill>
                  <a:srgbClr val="000000"/>
                </a:solidFill>
              </a:rPr>
              <a:t>i</a:t>
            </a:r>
            <a:r>
              <a:rPr lang="cs-CZ" sz="3600" baseline="-25000" dirty="0" err="1">
                <a:solidFill>
                  <a:srgbClr val="000000"/>
                </a:solidFill>
              </a:rPr>
              <a:t>f</a:t>
            </a:r>
            <a:r>
              <a:rPr lang="cs-CZ" sz="3600" dirty="0">
                <a:solidFill>
                  <a:srgbClr val="000000"/>
                </a:solidFill>
              </a:rPr>
              <a:t>)</a:t>
            </a:r>
          </a:p>
        </p:txBody>
      </p:sp>
    </p:spTree>
    <p:extLst>
      <p:ext uri="{BB962C8B-B14F-4D97-AF65-F5344CB8AC3E}">
        <p14:creationId xmlns:p14="http://schemas.microsoft.com/office/powerpoint/2010/main" val="41824281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pevných kurzů</a:t>
            </a: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fontScale="70000" lnSpcReduction="20000"/>
          </a:bodyPr>
          <a:lstStyle/>
          <a:p>
            <a:pPr lvl="0" algn="just">
              <a:spcBef>
                <a:spcPts val="0"/>
              </a:spcBef>
              <a:spcAft>
                <a:spcPts val="600"/>
              </a:spcAft>
              <a:buClr>
                <a:schemeClr val="tx1"/>
              </a:buClr>
              <a:buSzPct val="120000"/>
            </a:pPr>
            <a:r>
              <a:rPr lang="cs-CZ" sz="3600" dirty="0">
                <a:solidFill>
                  <a:srgbClr val="000000"/>
                </a:solidFill>
              </a:rPr>
              <a:t>Vláda provede fiskální expanzi (↑G) → ↑ poptávky po penězích (M/P konstantní) → ↑ i (křivka IS0 se posune doprava do IS1</a:t>
            </a:r>
            <a:r>
              <a:rPr lang="cs-CZ" sz="3600" dirty="0" smtClean="0">
                <a:solidFill>
                  <a:srgbClr val="000000"/>
                </a:solidFill>
              </a:rPr>
              <a:t>).</a:t>
            </a:r>
          </a:p>
          <a:p>
            <a:pPr marL="114300" lvl="0" indent="0" algn="just">
              <a:spcBef>
                <a:spcPts val="0"/>
              </a:spcBef>
              <a:spcAft>
                <a:spcPts val="600"/>
              </a:spcAft>
              <a:buClr>
                <a:schemeClr val="tx1"/>
              </a:buClr>
              <a:buSzPct val="120000"/>
              <a:buNone/>
            </a:pPr>
            <a:endParaRPr lang="cs-CZ" sz="600"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Při stávající křivce LM se novým bodem rovnováhy stane Y1 při zvýšené úrokové sazbě i1. Jedná se však pouze o rovnováhu vnitřní. Platební bilance je v nerovnováze (existuje přebytek platební bilance), proto není bod E1 bodem všeobecné </a:t>
            </a:r>
            <a:r>
              <a:rPr lang="cs-CZ" sz="3600" dirty="0" smtClean="0">
                <a:solidFill>
                  <a:srgbClr val="000000"/>
                </a:solidFill>
              </a:rPr>
              <a:t>rovnováhy.</a:t>
            </a:r>
          </a:p>
          <a:p>
            <a:pPr lvl="0" algn="just">
              <a:spcBef>
                <a:spcPts val="0"/>
              </a:spcBef>
              <a:spcAft>
                <a:spcPts val="600"/>
              </a:spcAft>
              <a:buClr>
                <a:schemeClr val="tx1"/>
              </a:buClr>
              <a:buSzPct val="120000"/>
            </a:pPr>
            <a:endParaRPr lang="cs-CZ" sz="600" dirty="0">
              <a:solidFill>
                <a:srgbClr val="000000"/>
              </a:solidFill>
            </a:endParaRPr>
          </a:p>
          <a:p>
            <a:pPr lvl="0" algn="just">
              <a:spcBef>
                <a:spcPts val="0"/>
              </a:spcBef>
              <a:spcAft>
                <a:spcPts val="600"/>
              </a:spcAft>
              <a:buClr>
                <a:schemeClr val="tx1"/>
              </a:buClr>
              <a:buSzPct val="120000"/>
            </a:pPr>
            <a:r>
              <a:rPr lang="cs-CZ" sz="3600" dirty="0">
                <a:solidFill>
                  <a:srgbClr val="000000"/>
                </a:solidFill>
              </a:rPr>
              <a:t>↑i → i ˃ </a:t>
            </a:r>
            <a:r>
              <a:rPr lang="cs-CZ" sz="3600" dirty="0" err="1">
                <a:solidFill>
                  <a:srgbClr val="000000"/>
                </a:solidFill>
              </a:rPr>
              <a:t>if</a:t>
            </a:r>
            <a:r>
              <a:rPr lang="cs-CZ" sz="3600" dirty="0">
                <a:solidFill>
                  <a:srgbClr val="000000"/>
                </a:solidFill>
              </a:rPr>
              <a:t> </a:t>
            </a:r>
            <a:r>
              <a:rPr lang="cs-CZ" sz="3600" dirty="0" smtClean="0">
                <a:solidFill>
                  <a:srgbClr val="000000"/>
                </a:solidFill>
              </a:rPr>
              <a:t>(zahraniční úroková sazba) → </a:t>
            </a:r>
            <a:r>
              <a:rPr lang="cs-CZ" sz="3600" dirty="0">
                <a:solidFill>
                  <a:srgbClr val="000000"/>
                </a:solidFill>
              </a:rPr>
              <a:t>masivní příliv kapitálu (FÚ PB). Příliv kapitálu vyvolá tlak na zhodnocení domácí měny (v systému pevných kurzů toto CB nemůže dovolit). Prostřednictvím svých intervencí prodává domácí měnu, nakupuje zahraniční měnu a zvyšuje tak domácí peněžní zásobu (↓i) (posun křivky LM0 doprava do LM1</a:t>
            </a:r>
            <a:r>
              <a:rPr lang="cs-CZ" sz="3600" dirty="0" smtClean="0">
                <a:solidFill>
                  <a:srgbClr val="000000"/>
                </a:solidFill>
              </a:rPr>
              <a:t>).</a:t>
            </a:r>
            <a:endParaRPr lang="cs-CZ" sz="3600" dirty="0">
              <a:solidFill>
                <a:srgbClr val="000000"/>
              </a:solidFill>
            </a:endParaRPr>
          </a:p>
        </p:txBody>
      </p:sp>
    </p:spTree>
    <p:extLst>
      <p:ext uri="{BB962C8B-B14F-4D97-AF65-F5344CB8AC3E}">
        <p14:creationId xmlns:p14="http://schemas.microsoft.com/office/powerpoint/2010/main" val="345801252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pevných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800" dirty="0">
                <a:solidFill>
                  <a:srgbClr val="000000"/>
                </a:solidFill>
              </a:rPr>
              <a:t>Centrální banka bude intervenovat tak dlouho, dokud se domácí úroková sazba nebude rovnat zahraniční úrokové </a:t>
            </a:r>
            <a:r>
              <a:rPr lang="cs-CZ" sz="2800" dirty="0" smtClean="0">
                <a:solidFill>
                  <a:srgbClr val="000000"/>
                </a:solidFill>
              </a:rPr>
              <a:t>sazbě.</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Konečným výsledkem je rovnováha v bodě E2 při zvýšeném reálném důchodu, původní úrokové sazbě a původně hodnotě domácí </a:t>
            </a:r>
            <a:r>
              <a:rPr lang="cs-CZ" sz="2800" dirty="0" smtClean="0">
                <a:solidFill>
                  <a:srgbClr val="000000"/>
                </a:solidFill>
              </a:rPr>
              <a:t>měny.</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b="1" dirty="0">
                <a:solidFill>
                  <a:srgbClr val="000000"/>
                </a:solidFill>
              </a:rPr>
              <a:t>Fiskální politika je maximálně </a:t>
            </a:r>
            <a:r>
              <a:rPr lang="cs-CZ" sz="2800" b="1" dirty="0" smtClean="0">
                <a:solidFill>
                  <a:srgbClr val="000000"/>
                </a:solidFill>
              </a:rPr>
              <a:t>účinná.</a:t>
            </a:r>
            <a:endParaRPr lang="cs-CZ" sz="2800" b="1" dirty="0">
              <a:solidFill>
                <a:srgbClr val="000000"/>
              </a:solidFill>
            </a:endParaRPr>
          </a:p>
        </p:txBody>
      </p:sp>
    </p:spTree>
    <p:extLst>
      <p:ext uri="{BB962C8B-B14F-4D97-AF65-F5344CB8AC3E}">
        <p14:creationId xmlns:p14="http://schemas.microsoft.com/office/powerpoint/2010/main" val="105897358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fontScale="90000"/>
          </a:bodyPr>
          <a:lstStyle/>
          <a:p>
            <a:r>
              <a:rPr lang="cs-CZ" b="1" dirty="0">
                <a:solidFill>
                  <a:srgbClr val="C00000"/>
                </a:solidFill>
              </a:rPr>
              <a:t>Čisté vývozy a rovnováha na trhu zboží a služeb v otevřené ekonomice</a:t>
            </a:r>
          </a:p>
        </p:txBody>
      </p:sp>
      <p:sp>
        <p:nvSpPr>
          <p:cNvPr id="3" name="Zástupný symbol pro text 2"/>
          <p:cNvSpPr>
            <a:spLocks noGrp="1"/>
          </p:cNvSpPr>
          <p:nvPr>
            <p:ph type="body" idx="1"/>
          </p:nvPr>
        </p:nvSpPr>
        <p:spPr>
          <a:xfrm>
            <a:off x="457200" y="1727200"/>
            <a:ext cx="8229600" cy="4398963"/>
          </a:xfrm>
        </p:spPr>
        <p:txBody>
          <a:bodyPr/>
          <a:lstStyle/>
          <a:p>
            <a:r>
              <a:rPr lang="cs-CZ" b="1" dirty="0" smtClean="0"/>
              <a:t>Otevřená ekonomika </a:t>
            </a:r>
            <a:r>
              <a:rPr lang="cs-CZ" dirty="0" smtClean="0"/>
              <a:t>– část produkce domácí země je exportována do ostatních zemí.</a:t>
            </a:r>
          </a:p>
          <a:p>
            <a:pPr lvl="1"/>
            <a:r>
              <a:rPr lang="cs-CZ" dirty="0" smtClean="0"/>
              <a:t>Část zboží a služeb, která je investována nebo spotřebována v domácí zemi(subjekty domácností země), je vyráběna v zahraničí a dovážena.</a:t>
            </a:r>
            <a:endParaRPr lang="cs-CZ" dirty="0"/>
          </a:p>
        </p:txBody>
      </p:sp>
    </p:spTree>
    <p:extLst>
      <p:ext uri="{BB962C8B-B14F-4D97-AF65-F5344CB8AC3E}">
        <p14:creationId xmlns:p14="http://schemas.microsoft.com/office/powerpoint/2010/main" val="129505960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pevných kurzů</a:t>
            </a:r>
          </a:p>
        </p:txBody>
      </p:sp>
      <p:pic>
        <p:nvPicPr>
          <p:cNvPr id="5" name="Obrázek 4"/>
          <p:cNvPicPr/>
          <p:nvPr/>
        </p:nvPicPr>
        <p:blipFill rotWithShape="1">
          <a:blip r:embed="rId3"/>
          <a:srcRect l="34722" t="38801" r="29453" b="19655"/>
          <a:stretch/>
        </p:blipFill>
        <p:spPr bwMode="auto">
          <a:xfrm>
            <a:off x="1028186" y="1779393"/>
            <a:ext cx="6495375" cy="4402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5196201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pružných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Vláda provede fiskální expanzi (↑G) → ↑ poptávky po penězích (M/P konstantní) → ↑ i (křivka IS0 se posune doprava do IS1</a:t>
            </a:r>
            <a:r>
              <a:rPr lang="cs-CZ" sz="2400" dirty="0" smtClean="0">
                <a:solidFill>
                  <a:srgbClr val="000000"/>
                </a:solidFill>
              </a:rPr>
              <a:t>).</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Při stávající křivce LM se novým bodem rovnováhy stane Y1 při zvýšené úrokové sazbě i1. Jedná se však pouze o rovnováhu vnitřní. Platební bilance je v nerovnováze (existuje přebytek platební bilance), proto není bod E1 bodem všeobecné rovnováhy. </a:t>
            </a:r>
          </a:p>
          <a:p>
            <a:pPr lvl="0" algn="just">
              <a:spcBef>
                <a:spcPts val="0"/>
              </a:spcBef>
              <a:spcAft>
                <a:spcPts val="600"/>
              </a:spcAft>
              <a:buClr>
                <a:schemeClr val="tx1"/>
              </a:buClr>
              <a:buSzPct val="120000"/>
            </a:pPr>
            <a:r>
              <a:rPr lang="cs-CZ" sz="2400" dirty="0">
                <a:solidFill>
                  <a:srgbClr val="000000"/>
                </a:solidFill>
              </a:rPr>
              <a:t>↑i → i ˃ </a:t>
            </a:r>
            <a:r>
              <a:rPr lang="cs-CZ" sz="2400" dirty="0" err="1">
                <a:solidFill>
                  <a:srgbClr val="000000"/>
                </a:solidFill>
              </a:rPr>
              <a:t>if</a:t>
            </a:r>
            <a:r>
              <a:rPr lang="cs-CZ" sz="2400" dirty="0">
                <a:solidFill>
                  <a:srgbClr val="000000"/>
                </a:solidFill>
              </a:rPr>
              <a:t> → masivní příliv kapitálu (FÚ PB). Příliv kapitálu způsobí zhodnocení (</a:t>
            </a:r>
            <a:r>
              <a:rPr lang="cs-CZ" sz="2400" dirty="0" err="1">
                <a:solidFill>
                  <a:srgbClr val="000000"/>
                </a:solidFill>
              </a:rPr>
              <a:t>apreciaci</a:t>
            </a:r>
            <a:r>
              <a:rPr lang="cs-CZ" sz="2400" dirty="0">
                <a:solidFill>
                  <a:srgbClr val="000000"/>
                </a:solidFill>
              </a:rPr>
              <a:t>) domácí </a:t>
            </a:r>
            <a:r>
              <a:rPr lang="cs-CZ" sz="2400" dirty="0" smtClean="0">
                <a:solidFill>
                  <a:srgbClr val="000000"/>
                </a:solidFill>
              </a:rPr>
              <a:t>měny.</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Zhodnocení měny mění relativní ceny exportu a importu, export se stává dražším, import naopak levnějším, což způsobí ↓NX → ↓AD → </a:t>
            </a:r>
            <a:r>
              <a:rPr lang="cs-CZ" sz="2400" dirty="0" smtClean="0">
                <a:solidFill>
                  <a:srgbClr val="000000"/>
                </a:solidFill>
              </a:rPr>
              <a:t>↓Y.	</a:t>
            </a:r>
            <a:r>
              <a:rPr lang="cs-CZ" sz="2400" dirty="0">
                <a:solidFill>
                  <a:srgbClr val="000000"/>
                </a:solidFill>
              </a:rPr>
              <a:t>	</a:t>
            </a:r>
          </a:p>
        </p:txBody>
      </p:sp>
    </p:spTree>
    <p:extLst>
      <p:ext uri="{BB962C8B-B14F-4D97-AF65-F5344CB8AC3E}">
        <p14:creationId xmlns:p14="http://schemas.microsoft.com/office/powerpoint/2010/main" val="3509688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pružných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Měna se bude zhodnocovat tak dlouho, dokud se domácí a zahraniční úroková sazby </a:t>
            </a:r>
            <a:r>
              <a:rPr lang="cs-CZ" sz="2400" dirty="0" smtClean="0">
                <a:solidFill>
                  <a:srgbClr val="000000"/>
                </a:solidFill>
              </a:rPr>
              <a:t>nevyrovnají.</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Křivka IS se vrací na svoji původní úroveň, obnoví se původní rovnováha reálného důchodu a domácí a světová úroková sazba se </a:t>
            </a:r>
            <a:r>
              <a:rPr lang="cs-CZ" sz="2400" dirty="0" smtClean="0">
                <a:solidFill>
                  <a:srgbClr val="000000"/>
                </a:solidFill>
              </a:rPr>
              <a:t>vyrovnají.</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Konečná rovnováha nastává v bodě E2 = E0 při původním reálném důchodu, původní úrokové míře a zhodnocené </a:t>
            </a:r>
            <a:r>
              <a:rPr lang="cs-CZ" sz="2400" dirty="0" smtClean="0">
                <a:solidFill>
                  <a:srgbClr val="000000"/>
                </a:solidFill>
              </a:rPr>
              <a:t>měně.</a:t>
            </a:r>
            <a:endParaRPr lang="cs-CZ" sz="2400" dirty="0">
              <a:solidFill>
                <a:srgbClr val="000000"/>
              </a:solidFill>
            </a:endParaRPr>
          </a:p>
          <a:p>
            <a:pPr lvl="0" algn="just">
              <a:spcBef>
                <a:spcPts val="0"/>
              </a:spcBef>
              <a:spcAft>
                <a:spcPts val="600"/>
              </a:spcAft>
              <a:buClr>
                <a:schemeClr val="tx1"/>
              </a:buClr>
              <a:buSzPct val="120000"/>
            </a:pPr>
            <a:r>
              <a:rPr lang="cs-CZ" sz="2400" b="1" dirty="0">
                <a:solidFill>
                  <a:srgbClr val="000000"/>
                </a:solidFill>
              </a:rPr>
              <a:t>Fiskální politika je naprosto </a:t>
            </a:r>
            <a:r>
              <a:rPr lang="cs-CZ" sz="2400" b="1" dirty="0" smtClean="0">
                <a:solidFill>
                  <a:srgbClr val="000000"/>
                </a:solidFill>
              </a:rPr>
              <a:t>neúčinná</a:t>
            </a:r>
            <a:endParaRPr lang="cs-CZ" sz="2400" b="1" dirty="0">
              <a:solidFill>
                <a:srgbClr val="000000"/>
              </a:solidFill>
            </a:endParaRPr>
          </a:p>
        </p:txBody>
      </p:sp>
    </p:spTree>
    <p:extLst>
      <p:ext uri="{BB962C8B-B14F-4D97-AF65-F5344CB8AC3E}">
        <p14:creationId xmlns:p14="http://schemas.microsoft.com/office/powerpoint/2010/main" val="39040431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fiskální politiky v M-F modelu – systém pružných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endParaRPr lang="cs-CZ" sz="2400" b="1" dirty="0">
              <a:solidFill>
                <a:srgbClr val="000000"/>
              </a:solidFill>
            </a:endParaRPr>
          </a:p>
        </p:txBody>
      </p:sp>
      <p:pic>
        <p:nvPicPr>
          <p:cNvPr id="3" name="Obrázek 2"/>
          <p:cNvPicPr>
            <a:picLocks noChangeAspect="1"/>
          </p:cNvPicPr>
          <p:nvPr/>
        </p:nvPicPr>
        <p:blipFill rotWithShape="1">
          <a:blip r:embed="rId3"/>
          <a:srcRect l="32368" t="38499" r="31930" b="19864"/>
          <a:stretch/>
        </p:blipFill>
        <p:spPr>
          <a:xfrm>
            <a:off x="1014580" y="1772613"/>
            <a:ext cx="6781884" cy="4449050"/>
          </a:xfrm>
          <a:prstGeom prst="rect">
            <a:avLst/>
          </a:prstGeom>
        </p:spPr>
      </p:pic>
    </p:spTree>
    <p:extLst>
      <p:ext uri="{BB962C8B-B14F-4D97-AF65-F5344CB8AC3E}">
        <p14:creationId xmlns:p14="http://schemas.microsoft.com/office/powerpoint/2010/main" val="30420522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Úplný mezinárodní vytěsňovací efekt</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O úplném mezinárodním vytěsňovacím efektu hovoříme v situaci, kdy fiskální expanze vede ke zhodnocení domácí měny, které vyvolá pokles čistých exportů (export se stává dražším a jeho objem klesá</a:t>
            </a:r>
            <a:r>
              <a:rPr lang="cs-CZ" sz="2400" dirty="0" smtClean="0">
                <a:solidFill>
                  <a:srgbClr val="000000"/>
                </a:solidFill>
              </a:rPr>
              <a:t>).</a:t>
            </a:r>
          </a:p>
          <a:p>
            <a:pPr marL="114300" lvl="0" indent="0" algn="just">
              <a:spcBef>
                <a:spcPts val="0"/>
              </a:spcBef>
              <a:spcAft>
                <a:spcPts val="600"/>
              </a:spcAft>
              <a:buClr>
                <a:schemeClr val="tx1"/>
              </a:buClr>
              <a:buSzPct val="120000"/>
              <a:buNone/>
            </a:pP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Pokles čistých exportů je ekvivalentní původnímu nárůstu vládních výdajů. </a:t>
            </a:r>
            <a:endParaRPr lang="cs-CZ" sz="2400" dirty="0" smtClean="0">
              <a:solidFill>
                <a:srgbClr val="000000"/>
              </a:solidFill>
            </a:endParaRPr>
          </a:p>
          <a:p>
            <a:pPr marL="114300" lvl="0" indent="0" algn="just">
              <a:spcBef>
                <a:spcPts val="0"/>
              </a:spcBef>
              <a:spcAft>
                <a:spcPts val="600"/>
              </a:spcAft>
              <a:buClr>
                <a:schemeClr val="tx1"/>
              </a:buClr>
              <a:buSzPct val="120000"/>
              <a:buNone/>
            </a:pP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Vládní nákupy tedy prostřednictvím zhodnocení domácí měny zcela vytěsní čisté exporty.</a:t>
            </a:r>
          </a:p>
        </p:txBody>
      </p:sp>
    </p:spTree>
    <p:extLst>
      <p:ext uri="{BB962C8B-B14F-4D97-AF65-F5344CB8AC3E}">
        <p14:creationId xmlns:p14="http://schemas.microsoft.com/office/powerpoint/2010/main" val="205311286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pevných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Centrální banka provede monetární expanzi (↑M/P) → při fixní cenové hladině toto povede ↑nabídky peněz (L se nemění) → ↓ i (křivka LM0 se posune doprava do LM1), ↑</a:t>
            </a:r>
            <a:r>
              <a:rPr lang="cs-CZ" sz="2400" dirty="0" smtClean="0">
                <a:solidFill>
                  <a:srgbClr val="000000"/>
                </a:solidFill>
              </a:rPr>
              <a:t>Y.</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Při stávající křivce IS se novým bodem rovnováhy stane Y1 při zvýšené snížené sazbě i1. Jedná se však pouze o rovnováhu vnitřní. Platební bilance je v nerovnováze (existuje deficit platební bilance), proto není bod E1 bodem všeobecné rovnováhy. </a:t>
            </a:r>
          </a:p>
          <a:p>
            <a:pPr lvl="0" algn="just">
              <a:spcBef>
                <a:spcPts val="0"/>
              </a:spcBef>
              <a:spcAft>
                <a:spcPts val="600"/>
              </a:spcAft>
              <a:buClr>
                <a:schemeClr val="tx1"/>
              </a:buClr>
              <a:buSzPct val="120000"/>
            </a:pPr>
            <a:r>
              <a:rPr lang="cs-CZ" sz="2400" dirty="0">
                <a:solidFill>
                  <a:srgbClr val="000000"/>
                </a:solidFill>
              </a:rPr>
              <a:t>↓i → i ˂ </a:t>
            </a:r>
            <a:r>
              <a:rPr lang="cs-CZ" sz="2400" dirty="0" err="1">
                <a:solidFill>
                  <a:srgbClr val="000000"/>
                </a:solidFill>
              </a:rPr>
              <a:t>if</a:t>
            </a:r>
            <a:r>
              <a:rPr lang="cs-CZ" sz="2400" dirty="0">
                <a:solidFill>
                  <a:srgbClr val="000000"/>
                </a:solidFill>
              </a:rPr>
              <a:t> → masivní odliv kapitálu (FÚ PB). Odliv kapitálu vyvolá tlak na znehodnocení domácí měny (v systému pevných kurzů toto CB nemůže dovolit). </a:t>
            </a:r>
          </a:p>
        </p:txBody>
      </p:sp>
    </p:spTree>
    <p:extLst>
      <p:ext uri="{BB962C8B-B14F-4D97-AF65-F5344CB8AC3E}">
        <p14:creationId xmlns:p14="http://schemas.microsoft.com/office/powerpoint/2010/main" val="6871262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pevných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800" dirty="0">
                <a:solidFill>
                  <a:srgbClr val="000000"/>
                </a:solidFill>
              </a:rPr>
              <a:t>Prostřednictvím svých intervencí nakupuje domácí měnu, prodává zahraniční měnu a snižuje tak domácí peněžní zásobu (↑i) (křivka LM1 se bude vracet zpět do LM0</a:t>
            </a:r>
            <a:r>
              <a:rPr lang="cs-CZ" sz="2800" dirty="0" smtClean="0">
                <a:solidFill>
                  <a:srgbClr val="000000"/>
                </a:solidFill>
              </a:rPr>
              <a:t>). </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Konečná rovnováha nastává v bodě E2 = E0 při původním reálném důchodu a původní úrokové </a:t>
            </a:r>
            <a:r>
              <a:rPr lang="cs-CZ" sz="2800" dirty="0" smtClean="0">
                <a:solidFill>
                  <a:srgbClr val="000000"/>
                </a:solidFill>
              </a:rPr>
              <a:t>míře.</a:t>
            </a:r>
          </a:p>
          <a:p>
            <a:pPr marL="114300" lvl="0" indent="0" algn="just">
              <a:spcBef>
                <a:spcPts val="0"/>
              </a:spcBef>
              <a:spcAft>
                <a:spcPts val="600"/>
              </a:spcAft>
              <a:buClr>
                <a:schemeClr val="tx1"/>
              </a:buClr>
              <a:buSzPct val="120000"/>
              <a:buNone/>
            </a:pPr>
            <a:endParaRPr lang="cs-CZ" sz="2800" dirty="0">
              <a:solidFill>
                <a:srgbClr val="000000"/>
              </a:solidFill>
            </a:endParaRPr>
          </a:p>
          <a:p>
            <a:pPr lvl="0" algn="just">
              <a:spcBef>
                <a:spcPts val="0"/>
              </a:spcBef>
              <a:spcAft>
                <a:spcPts val="600"/>
              </a:spcAft>
              <a:buClr>
                <a:schemeClr val="tx1"/>
              </a:buClr>
              <a:buSzPct val="120000"/>
            </a:pPr>
            <a:r>
              <a:rPr lang="cs-CZ" sz="2800" dirty="0">
                <a:solidFill>
                  <a:srgbClr val="000000"/>
                </a:solidFill>
              </a:rPr>
              <a:t>M</a:t>
            </a:r>
            <a:r>
              <a:rPr lang="cs-CZ" sz="2800" dirty="0" smtClean="0">
                <a:solidFill>
                  <a:srgbClr val="000000"/>
                </a:solidFill>
              </a:rPr>
              <a:t>onetární </a:t>
            </a:r>
            <a:r>
              <a:rPr lang="cs-CZ" sz="2800" dirty="0">
                <a:solidFill>
                  <a:srgbClr val="000000"/>
                </a:solidFill>
              </a:rPr>
              <a:t>politika je naprosto </a:t>
            </a:r>
            <a:r>
              <a:rPr lang="cs-CZ" sz="2800" dirty="0" smtClean="0">
                <a:solidFill>
                  <a:srgbClr val="000000"/>
                </a:solidFill>
              </a:rPr>
              <a:t>neúčinná.</a:t>
            </a:r>
            <a:endParaRPr lang="cs-CZ" sz="2800" dirty="0">
              <a:solidFill>
                <a:srgbClr val="000000"/>
              </a:solidFill>
            </a:endParaRPr>
          </a:p>
        </p:txBody>
      </p:sp>
    </p:spTree>
    <p:extLst>
      <p:ext uri="{BB962C8B-B14F-4D97-AF65-F5344CB8AC3E}">
        <p14:creationId xmlns:p14="http://schemas.microsoft.com/office/powerpoint/2010/main" val="63620398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pevných kurzů</a:t>
            </a:r>
          </a:p>
        </p:txBody>
      </p:sp>
      <p:sp>
        <p:nvSpPr>
          <p:cNvPr id="98" name="Google Shape;98;p14"/>
          <p:cNvSpPr txBox="1">
            <a:spLocks noGrp="1"/>
          </p:cNvSpPr>
          <p:nvPr>
            <p:ph type="body" idx="1"/>
          </p:nvPr>
        </p:nvSpPr>
        <p:spPr>
          <a:xfrm>
            <a:off x="0" y="1739590"/>
            <a:ext cx="9042400" cy="5118410"/>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endParaRPr lang="cs-CZ" sz="2800" dirty="0">
              <a:solidFill>
                <a:srgbClr val="000000"/>
              </a:solidFill>
            </a:endParaRPr>
          </a:p>
        </p:txBody>
      </p:sp>
      <p:pic>
        <p:nvPicPr>
          <p:cNvPr id="3" name="Obrázek 2"/>
          <p:cNvPicPr>
            <a:picLocks noChangeAspect="1"/>
          </p:cNvPicPr>
          <p:nvPr/>
        </p:nvPicPr>
        <p:blipFill rotWithShape="1">
          <a:blip r:embed="rId3"/>
          <a:srcRect l="34650" t="40059" r="29385" b="19240"/>
          <a:stretch/>
        </p:blipFill>
        <p:spPr>
          <a:xfrm>
            <a:off x="1049098" y="1801085"/>
            <a:ext cx="6944204" cy="4420578"/>
          </a:xfrm>
          <a:prstGeom prst="rect">
            <a:avLst/>
          </a:prstGeom>
        </p:spPr>
      </p:pic>
    </p:spTree>
    <p:extLst>
      <p:ext uri="{BB962C8B-B14F-4D97-AF65-F5344CB8AC3E}">
        <p14:creationId xmlns:p14="http://schemas.microsoft.com/office/powerpoint/2010/main" val="89214179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pružných kurzů</a:t>
            </a: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Centrální banka provede monetární expanzi (↑M/P) → při fixní cenové hladině toto povede ↑nabídky peněz (L se nemění) → ↓ i (křivka LM0 se posune doprava do LM1), ↑</a:t>
            </a:r>
            <a:r>
              <a:rPr lang="cs-CZ" sz="2400" dirty="0" smtClean="0">
                <a:solidFill>
                  <a:srgbClr val="000000"/>
                </a:solidFill>
              </a:rPr>
              <a:t>Y.</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Při stávající křivce IS se novým bodem rovnováhy stane Y1 při zvýšené snížené sazbě i1. Jedná se však pouze o rovnováhu vnitřní. Platební bilance je v nerovnováze (existuje deficit platební bilance), proto není bod E1 bodem všeobecné rovnováhy. </a:t>
            </a:r>
          </a:p>
          <a:p>
            <a:pPr lvl="0" algn="just">
              <a:spcBef>
                <a:spcPts val="0"/>
              </a:spcBef>
              <a:spcAft>
                <a:spcPts val="600"/>
              </a:spcAft>
              <a:buClr>
                <a:schemeClr val="tx1"/>
              </a:buClr>
              <a:buSzPct val="120000"/>
            </a:pPr>
            <a:r>
              <a:rPr lang="cs-CZ" sz="2400" dirty="0">
                <a:solidFill>
                  <a:srgbClr val="000000"/>
                </a:solidFill>
              </a:rPr>
              <a:t>↓i → i ˂ </a:t>
            </a:r>
            <a:r>
              <a:rPr lang="cs-CZ" sz="2400" dirty="0" err="1">
                <a:solidFill>
                  <a:srgbClr val="000000"/>
                </a:solidFill>
              </a:rPr>
              <a:t>if</a:t>
            </a:r>
            <a:r>
              <a:rPr lang="cs-CZ" sz="2400" dirty="0">
                <a:solidFill>
                  <a:srgbClr val="000000"/>
                </a:solidFill>
              </a:rPr>
              <a:t> → masivní odliv kapitálu (FÚ PB). Odliv kapitálu způsobí znehodnocení domácí </a:t>
            </a:r>
            <a:r>
              <a:rPr lang="cs-CZ" sz="2400" dirty="0" smtClean="0">
                <a:solidFill>
                  <a:srgbClr val="000000"/>
                </a:solidFill>
              </a:rPr>
              <a:t>měny. </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Znehodnocení domácí měny znamená, že se export stává levnějším a konkurenceschopnějším, dovoz přitom dražším, což povede k ↑</a:t>
            </a:r>
            <a:r>
              <a:rPr lang="cs-CZ" sz="2400" dirty="0" smtClean="0">
                <a:solidFill>
                  <a:srgbClr val="000000"/>
                </a:solidFill>
              </a:rPr>
              <a:t>NX.</a:t>
            </a:r>
            <a:endParaRPr lang="cs-CZ" sz="2400" dirty="0">
              <a:solidFill>
                <a:srgbClr val="000000"/>
              </a:solidFill>
            </a:endParaRPr>
          </a:p>
          <a:p>
            <a:pPr lvl="0" algn="just">
              <a:spcBef>
                <a:spcPts val="0"/>
              </a:spcBef>
              <a:spcAft>
                <a:spcPts val="600"/>
              </a:spcAft>
              <a:buClr>
                <a:schemeClr val="tx1"/>
              </a:buClr>
              <a:buSzPct val="120000"/>
            </a:pPr>
            <a:endParaRPr lang="cs-CZ" sz="2400" dirty="0">
              <a:solidFill>
                <a:srgbClr val="000000"/>
              </a:solidFill>
            </a:endParaRPr>
          </a:p>
        </p:txBody>
      </p:sp>
    </p:spTree>
    <p:extLst>
      <p:ext uri="{BB962C8B-B14F-4D97-AF65-F5344CB8AC3E}">
        <p14:creationId xmlns:p14="http://schemas.microsoft.com/office/powerpoint/2010/main" val="196714426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pružných kurzů</a:t>
            </a: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r>
              <a:rPr lang="cs-CZ" sz="2400" dirty="0">
                <a:solidFill>
                  <a:srgbClr val="000000"/>
                </a:solidFill>
              </a:rPr>
              <a:t>↑NX → ↑AD a  křivka IS0 se posouvá doprava do IS1, reálný důchod </a:t>
            </a:r>
            <a:r>
              <a:rPr lang="cs-CZ" sz="2400" dirty="0" smtClean="0">
                <a:solidFill>
                  <a:srgbClr val="000000"/>
                </a:solidFill>
              </a:rPr>
              <a:t>roste.</a:t>
            </a:r>
            <a:endParaRPr lang="cs-CZ" sz="2400" dirty="0">
              <a:solidFill>
                <a:srgbClr val="000000"/>
              </a:solidFill>
            </a:endParaRPr>
          </a:p>
          <a:p>
            <a:pPr lvl="0" algn="just">
              <a:spcBef>
                <a:spcPts val="0"/>
              </a:spcBef>
              <a:spcAft>
                <a:spcPts val="600"/>
              </a:spcAft>
              <a:buClr>
                <a:schemeClr val="tx1"/>
              </a:buClr>
              <a:buSzPct val="120000"/>
            </a:pPr>
            <a:r>
              <a:rPr lang="cs-CZ" sz="2400" dirty="0">
                <a:solidFill>
                  <a:srgbClr val="000000"/>
                </a:solidFill>
              </a:rPr>
              <a:t>Znehodnocování bude probíhat tak dlouho, dokud pokles relativních cen exportu a importu nezajistí přesun ekonomiky do bodu E2. </a:t>
            </a:r>
          </a:p>
          <a:p>
            <a:pPr lvl="0" algn="just">
              <a:spcBef>
                <a:spcPts val="0"/>
              </a:spcBef>
              <a:spcAft>
                <a:spcPts val="600"/>
              </a:spcAft>
              <a:buClr>
                <a:schemeClr val="tx1"/>
              </a:buClr>
              <a:buSzPct val="120000"/>
            </a:pPr>
            <a:r>
              <a:rPr lang="cs-CZ" sz="2400" dirty="0">
                <a:solidFill>
                  <a:srgbClr val="000000"/>
                </a:solidFill>
              </a:rPr>
              <a:t>Tento bod představuje rovnováhu s vyšší úrovní reálného důchodu (Y2), stejnou úrokovou sazbou a znehodnocenou </a:t>
            </a:r>
            <a:r>
              <a:rPr lang="cs-CZ" sz="2400" dirty="0" smtClean="0">
                <a:solidFill>
                  <a:srgbClr val="000000"/>
                </a:solidFill>
              </a:rPr>
              <a:t>měnou.</a:t>
            </a:r>
            <a:endParaRPr lang="cs-CZ" sz="2400" dirty="0">
              <a:solidFill>
                <a:srgbClr val="000000"/>
              </a:solidFill>
            </a:endParaRPr>
          </a:p>
          <a:p>
            <a:pPr lvl="0" algn="just">
              <a:spcBef>
                <a:spcPts val="0"/>
              </a:spcBef>
              <a:spcAft>
                <a:spcPts val="600"/>
              </a:spcAft>
              <a:buClr>
                <a:schemeClr val="tx1"/>
              </a:buClr>
              <a:buSzPct val="120000"/>
            </a:pPr>
            <a:r>
              <a:rPr lang="cs-CZ" sz="2400" b="1" dirty="0" smtClean="0">
                <a:solidFill>
                  <a:srgbClr val="000000"/>
                </a:solidFill>
              </a:rPr>
              <a:t>Monetární </a:t>
            </a:r>
            <a:r>
              <a:rPr lang="cs-CZ" sz="2400" b="1" dirty="0">
                <a:solidFill>
                  <a:srgbClr val="000000"/>
                </a:solidFill>
              </a:rPr>
              <a:t>politika je vysoce účinná</a:t>
            </a:r>
          </a:p>
        </p:txBody>
      </p:sp>
    </p:spTree>
    <p:extLst>
      <p:ext uri="{BB962C8B-B14F-4D97-AF65-F5344CB8AC3E}">
        <p14:creationId xmlns:p14="http://schemas.microsoft.com/office/powerpoint/2010/main" val="4975778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fontScale="90000"/>
          </a:bodyPr>
          <a:lstStyle/>
          <a:p>
            <a:r>
              <a:rPr lang="cs-CZ" b="1" dirty="0">
                <a:solidFill>
                  <a:srgbClr val="C00000"/>
                </a:solidFill>
              </a:rPr>
              <a:t>Čisté vývozy a rovnováha na trhu zboží a služeb v otevřené ekonomice</a:t>
            </a:r>
          </a:p>
        </p:txBody>
      </p:sp>
      <p:sp>
        <p:nvSpPr>
          <p:cNvPr id="3" name="Zástupný symbol pro text 2"/>
          <p:cNvSpPr>
            <a:spLocks noGrp="1"/>
          </p:cNvSpPr>
          <p:nvPr>
            <p:ph type="body" idx="1"/>
          </p:nvPr>
        </p:nvSpPr>
        <p:spPr>
          <a:xfrm>
            <a:off x="457200" y="1727200"/>
            <a:ext cx="8229600" cy="4398963"/>
          </a:xfrm>
        </p:spPr>
        <p:txBody>
          <a:bodyPr/>
          <a:lstStyle/>
          <a:p>
            <a:r>
              <a:rPr lang="cs-CZ" b="1" dirty="0" smtClean="0"/>
              <a:t>Export</a:t>
            </a:r>
            <a:r>
              <a:rPr lang="cs-CZ" dirty="0"/>
              <a:t> </a:t>
            </a:r>
            <a:r>
              <a:rPr lang="cs-CZ" b="1" dirty="0" smtClean="0"/>
              <a:t>(X) </a:t>
            </a:r>
            <a:r>
              <a:rPr lang="cs-CZ" dirty="0" smtClean="0"/>
              <a:t>= poptávka po zboží a službách vyrobených subjektů domácí země;</a:t>
            </a:r>
          </a:p>
          <a:p>
            <a:r>
              <a:rPr lang="cs-CZ" b="1" dirty="0" smtClean="0"/>
              <a:t>Import (M) </a:t>
            </a:r>
            <a:r>
              <a:rPr lang="cs-CZ" dirty="0" smtClean="0"/>
              <a:t>= úniky z běžného toku důchodu – část důchodu vynaloženého subjekty domácí země není vynaložena na zboží a služby vyrobené domácí ekonomice, ale tvoří důchod subjektů z ostatních zemí.</a:t>
            </a:r>
            <a:endParaRPr lang="cs-CZ" b="1" dirty="0" smtClean="0"/>
          </a:p>
        </p:txBody>
      </p:sp>
    </p:spTree>
    <p:extLst>
      <p:ext uri="{BB962C8B-B14F-4D97-AF65-F5344CB8AC3E}">
        <p14:creationId xmlns:p14="http://schemas.microsoft.com/office/powerpoint/2010/main" val="347940983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MP v M-F modelu – systém pružných kurzů</a:t>
            </a: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lvl="0" algn="just">
              <a:spcBef>
                <a:spcPts val="0"/>
              </a:spcBef>
              <a:spcAft>
                <a:spcPts val="600"/>
              </a:spcAft>
              <a:buClr>
                <a:schemeClr val="tx1"/>
              </a:buClr>
              <a:buSzPct val="120000"/>
            </a:pPr>
            <a:endParaRPr lang="cs-CZ" sz="2400" b="1" dirty="0">
              <a:solidFill>
                <a:srgbClr val="000000"/>
              </a:solidFill>
            </a:endParaRPr>
          </a:p>
        </p:txBody>
      </p:sp>
      <p:pic>
        <p:nvPicPr>
          <p:cNvPr id="3" name="Obrázek 2"/>
          <p:cNvPicPr>
            <a:picLocks noChangeAspect="1"/>
          </p:cNvPicPr>
          <p:nvPr/>
        </p:nvPicPr>
        <p:blipFill rotWithShape="1">
          <a:blip r:embed="rId3"/>
          <a:srcRect l="34474" t="39277" r="29123" b="19709"/>
          <a:stretch/>
        </p:blipFill>
        <p:spPr>
          <a:xfrm>
            <a:off x="1192463" y="1871089"/>
            <a:ext cx="6657474" cy="4219075"/>
          </a:xfrm>
          <a:prstGeom prst="rect">
            <a:avLst/>
          </a:prstGeom>
        </p:spPr>
      </p:pic>
    </p:spTree>
    <p:extLst>
      <p:ext uri="{BB962C8B-B14F-4D97-AF65-F5344CB8AC3E}">
        <p14:creationId xmlns:p14="http://schemas.microsoft.com/office/powerpoint/2010/main" val="27806508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Dokonalá kapitálová imobilita</a:t>
            </a: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V případě dokonalé kapitálové imobility (nulové kapitálové mobility) nebude pohyb kapitálu reagovat na pohyb úrokové </a:t>
            </a:r>
            <a:r>
              <a:rPr lang="cs-CZ" sz="2400" dirty="0" smtClean="0">
                <a:solidFill>
                  <a:srgbClr val="000000"/>
                </a:solidFill>
              </a:rPr>
              <a:t>míry.</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Za tohoto předpokladu neexistuje vazba domácí úrokové míry na zahraniční úrokovou míru a křivka rovnováhy platební bilance bude vertikální. </a:t>
            </a:r>
          </a:p>
          <a:p>
            <a:pPr lvl="0" algn="just">
              <a:spcBef>
                <a:spcPts val="0"/>
              </a:spcBef>
              <a:spcAft>
                <a:spcPts val="600"/>
              </a:spcAft>
              <a:buClr>
                <a:srgbClr val="307871"/>
              </a:buClr>
              <a:buSzPct val="120000"/>
            </a:pPr>
            <a:r>
              <a:rPr lang="cs-CZ" sz="2400" dirty="0">
                <a:solidFill>
                  <a:srgbClr val="000000"/>
                </a:solidFill>
              </a:rPr>
              <a:t>Při analýze účinnosti fiskální a monetární politiky budeme vycházet ze situace, kdy vláda či centrální banka provádějí expanzivní fiskální či monetární </a:t>
            </a:r>
            <a:r>
              <a:rPr lang="cs-CZ" sz="2400" dirty="0" smtClean="0">
                <a:solidFill>
                  <a:srgbClr val="000000"/>
                </a:solidFill>
              </a:rPr>
              <a:t>politiku.</a:t>
            </a:r>
            <a:endParaRPr lang="cs-CZ" sz="2400" dirty="0">
              <a:solidFill>
                <a:srgbClr val="000000"/>
              </a:solidFill>
            </a:endParaRPr>
          </a:p>
          <a:p>
            <a:pPr lvl="0" algn="just">
              <a:spcBef>
                <a:spcPts val="0"/>
              </a:spcBef>
              <a:spcAft>
                <a:spcPts val="600"/>
              </a:spcAft>
              <a:buClr>
                <a:srgbClr val="307871"/>
              </a:buClr>
              <a:buSzPct val="120000"/>
            </a:pPr>
            <a:r>
              <a:rPr lang="cs-CZ" sz="2400" dirty="0">
                <a:solidFill>
                  <a:srgbClr val="000000"/>
                </a:solidFill>
              </a:rPr>
              <a:t>Každá modelová situace bude vycházet ze stavu, kdy se ekonomika nachází v bodě vnitřní i vnější rovnováhy </a:t>
            </a:r>
            <a:r>
              <a:rPr lang="cs-CZ" sz="2400" dirty="0" smtClean="0">
                <a:solidFill>
                  <a:srgbClr val="000000"/>
                </a:solidFill>
              </a:rPr>
              <a:t>E</a:t>
            </a:r>
            <a:r>
              <a:rPr lang="cs-CZ" sz="2400" baseline="-25000" dirty="0" smtClean="0">
                <a:solidFill>
                  <a:srgbClr val="000000"/>
                </a:solidFill>
              </a:rPr>
              <a:t>0.</a:t>
            </a:r>
            <a:endParaRPr lang="cs-CZ" sz="2400" dirty="0">
              <a:solidFill>
                <a:srgbClr val="000000"/>
              </a:solidFill>
            </a:endParaRPr>
          </a:p>
          <a:p>
            <a:pPr lvl="0" algn="just">
              <a:spcBef>
                <a:spcPts val="0"/>
              </a:spcBef>
              <a:spcAft>
                <a:spcPts val="600"/>
              </a:spcAft>
              <a:buClr>
                <a:schemeClr val="tx1"/>
              </a:buClr>
              <a:buSzPct val="120000"/>
            </a:pPr>
            <a:endParaRPr lang="cs-CZ" sz="2400" b="1" dirty="0">
              <a:solidFill>
                <a:srgbClr val="000000"/>
              </a:solidFill>
            </a:endParaRPr>
          </a:p>
        </p:txBody>
      </p:sp>
    </p:spTree>
    <p:extLst>
      <p:ext uri="{BB962C8B-B14F-4D97-AF65-F5344CB8AC3E}">
        <p14:creationId xmlns:p14="http://schemas.microsoft.com/office/powerpoint/2010/main" val="44757451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477838"/>
            <a:ext cx="8229600" cy="1143000"/>
          </a:xfrm>
        </p:spPr>
        <p:txBody>
          <a:bodyPr>
            <a:noAutofit/>
          </a:bodyPr>
          <a:lstStyle/>
          <a:p>
            <a:r>
              <a:rPr lang="cs-CZ" sz="4000" b="1" dirty="0">
                <a:solidFill>
                  <a:srgbClr val="C00000"/>
                </a:solidFill>
              </a:rPr>
              <a:t>Účinnost FP - dokonalá imobilita – pevné kurzy</a:t>
            </a:r>
          </a:p>
        </p:txBody>
      </p:sp>
      <p:sp>
        <p:nvSpPr>
          <p:cNvPr id="98" name="Google Shape;98;p14"/>
          <p:cNvSpPr txBox="1">
            <a:spLocks noGrp="1"/>
          </p:cNvSpPr>
          <p:nvPr>
            <p:ph type="body" idx="1"/>
          </p:nvPr>
        </p:nvSpPr>
        <p:spPr>
          <a:xfrm>
            <a:off x="0" y="1620838"/>
            <a:ext cx="9042400" cy="5237162"/>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Vláda provede fiskální expanzi (↑G) → ↑ poptávky po penězích (M/P konstantní) → ↑ i (křivka IS0 se posune doprava do IS1), nový bod rovnováhy (i1 a Y1</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I přesto, že je nyní i ˃ </a:t>
            </a:r>
            <a:r>
              <a:rPr lang="cs-CZ" sz="2200" dirty="0" err="1">
                <a:solidFill>
                  <a:srgbClr val="000000"/>
                </a:solidFill>
              </a:rPr>
              <a:t>if</a:t>
            </a:r>
            <a:r>
              <a:rPr lang="cs-CZ" sz="2200" dirty="0">
                <a:solidFill>
                  <a:srgbClr val="000000"/>
                </a:solidFill>
              </a:rPr>
              <a:t> , nebude to mít žádný vliv na pohyb </a:t>
            </a:r>
            <a:r>
              <a:rPr lang="cs-CZ" sz="2200" dirty="0" smtClean="0">
                <a:solidFill>
                  <a:srgbClr val="000000"/>
                </a:solidFill>
              </a:rPr>
              <a:t>kapitálu.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↑Y → ↓NX z důvodu zvýšení importu a platební bilance se dostane do </a:t>
            </a:r>
            <a:r>
              <a:rPr lang="cs-CZ" sz="2200" dirty="0" smtClean="0">
                <a:solidFill>
                  <a:srgbClr val="000000"/>
                </a:solidFill>
              </a:rPr>
              <a:t>deficitu.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Tento deficit vytváří tlak na znehodnocení domácí měny, ale jelikož se nacházíme v systému pevných kurzů, je pro centrální banku jakékoliv znehodnocení nepřípustné. Bude tedy intervenovat ve smyslu nákupu domácí měny a prodeje deviz (posun křivky LM0 doleva do LM1</a:t>
            </a:r>
            <a:r>
              <a:rPr lang="cs-CZ" sz="2200" dirty="0" smtClean="0">
                <a:solidFill>
                  <a:srgbClr val="000000"/>
                </a:solidFill>
              </a:rPr>
              <a:t>).</a:t>
            </a:r>
            <a:endParaRPr lang="cs-CZ" sz="2200" dirty="0">
              <a:solidFill>
                <a:srgbClr val="000000"/>
              </a:solidFill>
            </a:endParaRPr>
          </a:p>
        </p:txBody>
      </p:sp>
    </p:spTree>
    <p:extLst>
      <p:ext uri="{BB962C8B-B14F-4D97-AF65-F5344CB8AC3E}">
        <p14:creationId xmlns:p14="http://schemas.microsoft.com/office/powerpoint/2010/main" val="20200078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pevné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Monetární restrikce způsobí další ↑ i a ↓Y (z důvodu ↓I → ↓AD</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Reálný důchod bude klesat tak dlouho, dokud se platební bilance nedostane zpět do rovnováhy. Nový rovnovážný stav pak nastane při původním důchodu (E2) a zvýšené úrokové míře (i2).</a:t>
            </a:r>
          </a:p>
          <a:p>
            <a:pPr algn="just">
              <a:spcBef>
                <a:spcPts val="0"/>
              </a:spcBef>
              <a:spcAft>
                <a:spcPts val="1200"/>
              </a:spcAft>
              <a:buClr>
                <a:schemeClr val="tx1"/>
              </a:buClr>
              <a:buSzPct val="120000"/>
              <a:tabLst>
                <a:tab pos="228600" algn="l"/>
              </a:tabLst>
            </a:pPr>
            <a:r>
              <a:rPr lang="cs-CZ" sz="2200" b="1" dirty="0">
                <a:solidFill>
                  <a:srgbClr val="000000"/>
                </a:solidFill>
              </a:rPr>
              <a:t>Fiskální politika je naprosto </a:t>
            </a:r>
            <a:r>
              <a:rPr lang="cs-CZ" sz="2200" b="1" dirty="0" smtClean="0">
                <a:solidFill>
                  <a:srgbClr val="000000"/>
                </a:solidFill>
              </a:rPr>
              <a:t>Neúčinná.</a:t>
            </a:r>
            <a:endParaRPr lang="cs-CZ" sz="2200" b="1"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Hlavním důvodem je úplný vytěsňovací efekt (nejedná se o mezinárodní neboť nedošlo k vytěsnění čistých exportů</a:t>
            </a:r>
            <a:r>
              <a:rPr lang="cs-CZ" sz="2200" dirty="0" smtClean="0">
                <a:solidFill>
                  <a:srgbClr val="000000"/>
                </a:solidFill>
              </a:rPr>
              <a:t>).</a:t>
            </a:r>
            <a:endParaRPr lang="cs-CZ" sz="2200" dirty="0">
              <a:solidFill>
                <a:srgbClr val="000000"/>
              </a:solidFill>
            </a:endParaRPr>
          </a:p>
        </p:txBody>
      </p:sp>
    </p:spTree>
    <p:extLst>
      <p:ext uri="{BB962C8B-B14F-4D97-AF65-F5344CB8AC3E}">
        <p14:creationId xmlns:p14="http://schemas.microsoft.com/office/powerpoint/2010/main" val="3582226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pevné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endParaRPr lang="cs-CZ" sz="2200" dirty="0">
              <a:solidFill>
                <a:srgbClr val="000000"/>
              </a:solidFill>
            </a:endParaRPr>
          </a:p>
        </p:txBody>
      </p:sp>
      <p:pic>
        <p:nvPicPr>
          <p:cNvPr id="3" name="Obrázek 2"/>
          <p:cNvPicPr>
            <a:picLocks noChangeAspect="1"/>
          </p:cNvPicPr>
          <p:nvPr/>
        </p:nvPicPr>
        <p:blipFill rotWithShape="1">
          <a:blip r:embed="rId3"/>
          <a:srcRect l="35877" t="38031" r="30351" b="19552"/>
          <a:stretch/>
        </p:blipFill>
        <p:spPr>
          <a:xfrm>
            <a:off x="1293962" y="1736376"/>
            <a:ext cx="6176211" cy="4363453"/>
          </a:xfrm>
          <a:prstGeom prst="rect">
            <a:avLst/>
          </a:prstGeom>
        </p:spPr>
      </p:pic>
    </p:spTree>
    <p:extLst>
      <p:ext uri="{BB962C8B-B14F-4D97-AF65-F5344CB8AC3E}">
        <p14:creationId xmlns:p14="http://schemas.microsoft.com/office/powerpoint/2010/main" val="2884332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pružné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Vláda provede fiskální expanzi (↑G) → ↑ poptávky po penězích (M/P konstantní) → ↑ i (křivka IS0 se posune doprava do IS1), nový bod rovnováhy (i1 a Y1</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I přesto, že je nyní i ˃ </a:t>
            </a:r>
            <a:r>
              <a:rPr lang="cs-CZ" sz="2200" dirty="0" err="1">
                <a:solidFill>
                  <a:srgbClr val="000000"/>
                </a:solidFill>
              </a:rPr>
              <a:t>if</a:t>
            </a:r>
            <a:r>
              <a:rPr lang="cs-CZ" sz="2200" dirty="0">
                <a:solidFill>
                  <a:srgbClr val="000000"/>
                </a:solidFill>
              </a:rPr>
              <a:t> , nebude to mít žádný vliv na pohyb </a:t>
            </a:r>
            <a:r>
              <a:rPr lang="cs-CZ" sz="2200" dirty="0" smtClean="0">
                <a:solidFill>
                  <a:srgbClr val="000000"/>
                </a:solidFill>
              </a:rPr>
              <a:t>kapitálu.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↑Y → ↓NX z důvodu zvýšení importu a platební bilance se dostane do </a:t>
            </a:r>
            <a:r>
              <a:rPr lang="cs-CZ" sz="2200" dirty="0" smtClean="0">
                <a:solidFill>
                  <a:srgbClr val="000000"/>
                </a:solidFill>
              </a:rPr>
              <a:t>deficitu.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Deficit PB vytváří tlak vytváří tlak na znehodnocení měny → měna depreciuje a Znehodnocení domácí měny se projeví posunem křivky BP0 doprava do </a:t>
            </a:r>
            <a:r>
              <a:rPr lang="cs-CZ" sz="2200" dirty="0" smtClean="0">
                <a:solidFill>
                  <a:srgbClr val="000000"/>
                </a:solidFill>
              </a:rPr>
              <a:t>BP1.</a:t>
            </a:r>
            <a:endParaRPr lang="cs-CZ" sz="2200" dirty="0">
              <a:solidFill>
                <a:srgbClr val="000000"/>
              </a:solidFill>
            </a:endParaRPr>
          </a:p>
          <a:p>
            <a:pPr algn="just">
              <a:spcBef>
                <a:spcPts val="0"/>
              </a:spcBef>
              <a:spcAft>
                <a:spcPts val="1200"/>
              </a:spcAft>
              <a:buClr>
                <a:schemeClr val="tx1"/>
              </a:buClr>
              <a:buSzPct val="120000"/>
              <a:tabLst>
                <a:tab pos="228600" algn="l"/>
              </a:tabLst>
            </a:pPr>
            <a:endParaRPr lang="cs-CZ" sz="2200" dirty="0">
              <a:solidFill>
                <a:srgbClr val="000000"/>
              </a:solidFill>
            </a:endParaRPr>
          </a:p>
        </p:txBody>
      </p:sp>
    </p:spTree>
    <p:extLst>
      <p:ext uri="{BB962C8B-B14F-4D97-AF65-F5344CB8AC3E}">
        <p14:creationId xmlns:p14="http://schemas.microsoft.com/office/powerpoint/2010/main" val="10495867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pružné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Toto ovšem není jediný efekt, neboť zároveň dojde k růstu konkurenceschopnosti domácího zboží v zahraničí, což při splnění Marshallovy–</a:t>
            </a:r>
            <a:r>
              <a:rPr lang="cs-CZ" sz="2200" dirty="0" err="1">
                <a:solidFill>
                  <a:srgbClr val="000000"/>
                </a:solidFill>
              </a:rPr>
              <a:t>Lernerovy</a:t>
            </a:r>
            <a:r>
              <a:rPr lang="cs-CZ" sz="2200" dirty="0">
                <a:solidFill>
                  <a:srgbClr val="000000"/>
                </a:solidFill>
              </a:rPr>
              <a:t> podmínky povede k ↑NX → ↑AD → ↑Y, což se projeví jako další posun křivky IS (IS2</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Novým bodem celkové rovnováhy se tak stává bod E2, který představuje průsečík křivek IS2, BP1 a LM.</a:t>
            </a:r>
          </a:p>
          <a:p>
            <a:pPr algn="just">
              <a:spcBef>
                <a:spcPts val="0"/>
              </a:spcBef>
              <a:spcAft>
                <a:spcPts val="1200"/>
              </a:spcAft>
              <a:buClr>
                <a:schemeClr val="tx1"/>
              </a:buClr>
              <a:buSzPct val="120000"/>
              <a:tabLst>
                <a:tab pos="228600" algn="l"/>
              </a:tabLst>
            </a:pPr>
            <a:r>
              <a:rPr lang="cs-CZ" sz="2200" dirty="0">
                <a:solidFill>
                  <a:srgbClr val="000000"/>
                </a:solidFill>
              </a:rPr>
              <a:t>Jelikož došlo k růstu produktu, můžeme konstatovat, </a:t>
            </a:r>
            <a:r>
              <a:rPr lang="cs-CZ" sz="2200" b="1" dirty="0">
                <a:solidFill>
                  <a:srgbClr val="000000"/>
                </a:solidFill>
              </a:rPr>
              <a:t>že fiskální politika </a:t>
            </a:r>
            <a:r>
              <a:rPr lang="cs-CZ" sz="2200" dirty="0">
                <a:solidFill>
                  <a:srgbClr val="000000"/>
                </a:solidFill>
              </a:rPr>
              <a:t>je za podmínky </a:t>
            </a:r>
            <a:r>
              <a:rPr lang="cs-CZ" sz="2200" b="1" dirty="0">
                <a:solidFill>
                  <a:srgbClr val="000000"/>
                </a:solidFill>
              </a:rPr>
              <a:t>dokonalé kapitálové imobility </a:t>
            </a:r>
            <a:r>
              <a:rPr lang="cs-CZ" sz="2200" dirty="0">
                <a:solidFill>
                  <a:srgbClr val="000000"/>
                </a:solidFill>
              </a:rPr>
              <a:t>a </a:t>
            </a:r>
            <a:r>
              <a:rPr lang="cs-CZ" sz="2200" b="1" dirty="0">
                <a:solidFill>
                  <a:srgbClr val="000000"/>
                </a:solidFill>
              </a:rPr>
              <a:t>plovoucích kurzů </a:t>
            </a:r>
            <a:r>
              <a:rPr lang="cs-CZ" sz="2200" b="1" dirty="0" smtClean="0">
                <a:solidFill>
                  <a:srgbClr val="C00000"/>
                </a:solidFill>
              </a:rPr>
              <a:t>účinná</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Velikost této účinnosti pak bude záviset na sklonech křivek IS a LM.</a:t>
            </a:r>
          </a:p>
        </p:txBody>
      </p:sp>
    </p:spTree>
    <p:extLst>
      <p:ext uri="{BB962C8B-B14F-4D97-AF65-F5344CB8AC3E}">
        <p14:creationId xmlns:p14="http://schemas.microsoft.com/office/powerpoint/2010/main" val="202101827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FP - dokonalá imobilita – pružné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endParaRPr lang="cs-CZ" sz="2200" dirty="0">
              <a:solidFill>
                <a:srgbClr val="000000"/>
              </a:solidFill>
            </a:endParaRPr>
          </a:p>
        </p:txBody>
      </p:sp>
      <p:pic>
        <p:nvPicPr>
          <p:cNvPr id="3" name="Obrázek 2"/>
          <p:cNvPicPr>
            <a:picLocks noChangeAspect="1"/>
          </p:cNvPicPr>
          <p:nvPr/>
        </p:nvPicPr>
        <p:blipFill rotWithShape="1">
          <a:blip r:embed="rId3"/>
          <a:srcRect l="36316" t="37875" r="27895" b="19707"/>
          <a:stretch/>
        </p:blipFill>
        <p:spPr>
          <a:xfrm>
            <a:off x="1299410" y="1848919"/>
            <a:ext cx="6545179" cy="4363452"/>
          </a:xfrm>
          <a:prstGeom prst="rect">
            <a:avLst/>
          </a:prstGeom>
        </p:spPr>
      </p:pic>
    </p:spTree>
    <p:extLst>
      <p:ext uri="{BB962C8B-B14F-4D97-AF65-F5344CB8AC3E}">
        <p14:creationId xmlns:p14="http://schemas.microsoft.com/office/powerpoint/2010/main" val="39800529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pevné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200" dirty="0">
                <a:solidFill>
                  <a:srgbClr val="000000"/>
                </a:solidFill>
              </a:rPr>
              <a:t>Centrální banka provede monetární expanzi (↑M/P) → při fixní cenové hladině toto povede ↑nabídky peněz (L se nemění) → ↓ i (křivka LM0 se posune doprava do LM1), ↑Y (i1 a Y1</a:t>
            </a:r>
            <a:r>
              <a:rPr lang="cs-CZ" sz="2200" dirty="0" smtClean="0">
                <a:solidFill>
                  <a:srgbClr val="000000"/>
                </a:solidFill>
              </a:rPr>
              <a:t>).</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Nižší úroková sazba však nemá žádný vliv na odliv kapitálu ze země, neboť tento na změnu úrokové míry vůbec nereaguje (vertikální BP), tudíž není vyvíjen ani žádný tlak na změnu devizového </a:t>
            </a:r>
            <a:r>
              <a:rPr lang="cs-CZ" sz="2200" dirty="0" smtClean="0">
                <a:solidFill>
                  <a:srgbClr val="000000"/>
                </a:solidFill>
              </a:rPr>
              <a:t>kurzu.</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↑Y → ↓NX (deficit platební bilance) → deficit platební bilance vytvoří tlak na znehodnocení domácí </a:t>
            </a:r>
            <a:r>
              <a:rPr lang="cs-CZ" sz="2200" dirty="0" smtClean="0">
                <a:solidFill>
                  <a:srgbClr val="000000"/>
                </a:solidFill>
              </a:rPr>
              <a:t>měny.</a:t>
            </a:r>
            <a:endParaRPr lang="cs-CZ" sz="2200" dirty="0">
              <a:solidFill>
                <a:srgbClr val="000000"/>
              </a:solidFill>
            </a:endParaRPr>
          </a:p>
          <a:p>
            <a:pPr algn="just">
              <a:spcBef>
                <a:spcPts val="0"/>
              </a:spcBef>
              <a:spcAft>
                <a:spcPts val="1200"/>
              </a:spcAft>
              <a:buClr>
                <a:schemeClr val="tx1"/>
              </a:buClr>
              <a:buSzPct val="120000"/>
              <a:tabLst>
                <a:tab pos="228600" algn="l"/>
              </a:tabLst>
            </a:pPr>
            <a:r>
              <a:rPr lang="cs-CZ" sz="2200" dirty="0">
                <a:solidFill>
                  <a:srgbClr val="000000"/>
                </a:solidFill>
              </a:rPr>
              <a:t>V systému pevných kurzů bude centrální banka intervenovat prostřednictvím nákupu domácí měny a prodeje deviz (restriktivní monetární politika), která povede k posunu LM1 zpět do </a:t>
            </a:r>
            <a:r>
              <a:rPr lang="cs-CZ" sz="2200" dirty="0" smtClean="0">
                <a:solidFill>
                  <a:srgbClr val="000000"/>
                </a:solidFill>
              </a:rPr>
              <a:t>LM0.</a:t>
            </a:r>
            <a:endParaRPr lang="cs-CZ" sz="2200" dirty="0">
              <a:solidFill>
                <a:srgbClr val="000000"/>
              </a:solidFill>
            </a:endParaRPr>
          </a:p>
          <a:p>
            <a:pPr algn="just">
              <a:spcBef>
                <a:spcPts val="0"/>
              </a:spcBef>
              <a:spcAft>
                <a:spcPts val="1200"/>
              </a:spcAft>
              <a:buClr>
                <a:schemeClr val="tx1"/>
              </a:buClr>
              <a:buSzPct val="120000"/>
              <a:tabLst>
                <a:tab pos="228600" algn="l"/>
              </a:tabLst>
            </a:pPr>
            <a:endParaRPr lang="cs-CZ" sz="2200" dirty="0">
              <a:solidFill>
                <a:srgbClr val="000000"/>
              </a:solidFill>
            </a:endParaRPr>
          </a:p>
        </p:txBody>
      </p:sp>
    </p:spTree>
    <p:extLst>
      <p:ext uri="{BB962C8B-B14F-4D97-AF65-F5344CB8AC3E}">
        <p14:creationId xmlns:p14="http://schemas.microsoft.com/office/powerpoint/2010/main" val="51571317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Účinnost MP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Ekonomika se vrátí do stavu vnitřní i vnější rovnováhy při stejném reálném důchodu (Y0) a stejné úrokové sazbě (i0</a:t>
            </a:r>
            <a:r>
              <a:rPr lang="cs-CZ" sz="2400" dirty="0" smtClean="0">
                <a:solidFill>
                  <a:srgbClr val="000000"/>
                </a:solidFill>
              </a:rPr>
              <a:t>).</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b="1" dirty="0">
                <a:solidFill>
                  <a:srgbClr val="000000"/>
                </a:solidFill>
              </a:rPr>
              <a:t>M</a:t>
            </a:r>
            <a:r>
              <a:rPr lang="cs-CZ" sz="2400" b="1" dirty="0" smtClean="0">
                <a:solidFill>
                  <a:srgbClr val="000000"/>
                </a:solidFill>
              </a:rPr>
              <a:t>onetární politika je naprosto neúčinná</a:t>
            </a:r>
          </a:p>
          <a:p>
            <a:pPr algn="just">
              <a:spcBef>
                <a:spcPts val="0"/>
              </a:spcBef>
              <a:spcAft>
                <a:spcPts val="1200"/>
              </a:spcAft>
              <a:buClr>
                <a:schemeClr val="tx1"/>
              </a:buClr>
              <a:buSzPct val="120000"/>
              <a:tabLst>
                <a:tab pos="228600" algn="l"/>
              </a:tabLst>
            </a:pPr>
            <a:r>
              <a:rPr lang="cs-CZ" sz="2400" dirty="0" smtClean="0">
                <a:solidFill>
                  <a:srgbClr val="000000"/>
                </a:solidFill>
              </a:rPr>
              <a:t>Zatímco </a:t>
            </a:r>
            <a:r>
              <a:rPr lang="cs-CZ" sz="2400" dirty="0">
                <a:solidFill>
                  <a:srgbClr val="000000"/>
                </a:solidFill>
              </a:rPr>
              <a:t>v systému dokonalé mobility kapitálu (</a:t>
            </a:r>
            <a:r>
              <a:rPr lang="cs-CZ" sz="2400" dirty="0" err="1">
                <a:solidFill>
                  <a:srgbClr val="000000"/>
                </a:solidFill>
              </a:rPr>
              <a:t>Mundellův-Flemingův</a:t>
            </a:r>
            <a:r>
              <a:rPr lang="cs-CZ" sz="2400" dirty="0">
                <a:solidFill>
                  <a:srgbClr val="000000"/>
                </a:solidFill>
              </a:rPr>
              <a:t> model) byl příčinou znehodnocení domácí měny odliv kapitálu, v případě dokonalé kapitálové imobility je to pokles čistých exportů, který vede k deficitu platební bilance a následně k tlaku na znehodnocení měny!!!</a:t>
            </a:r>
          </a:p>
        </p:txBody>
      </p:sp>
    </p:spTree>
    <p:extLst>
      <p:ext uri="{BB962C8B-B14F-4D97-AF65-F5344CB8AC3E}">
        <p14:creationId xmlns:p14="http://schemas.microsoft.com/office/powerpoint/2010/main" val="130016125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fontScale="90000"/>
          </a:bodyPr>
          <a:lstStyle/>
          <a:p>
            <a:r>
              <a:rPr lang="cs-CZ" b="1" dirty="0">
                <a:solidFill>
                  <a:srgbClr val="C00000"/>
                </a:solidFill>
              </a:rPr>
              <a:t>Čisté vývozy a rovnováha na trhu zboží a služeb v otevřené ekonomice</a:t>
            </a:r>
          </a:p>
        </p:txBody>
      </p:sp>
      <p:sp>
        <p:nvSpPr>
          <p:cNvPr id="3" name="Zástupný symbol pro text 2"/>
          <p:cNvSpPr>
            <a:spLocks noGrp="1"/>
          </p:cNvSpPr>
          <p:nvPr>
            <p:ph type="body" idx="1"/>
          </p:nvPr>
        </p:nvSpPr>
        <p:spPr>
          <a:xfrm>
            <a:off x="457200" y="1727200"/>
            <a:ext cx="8229600" cy="4398963"/>
          </a:xfrm>
        </p:spPr>
        <p:txBody>
          <a:bodyPr/>
          <a:lstStyle/>
          <a:p>
            <a:endParaRPr lang="cs-CZ" dirty="0" smtClean="0"/>
          </a:p>
        </p:txBody>
      </p:sp>
      <p:pic>
        <p:nvPicPr>
          <p:cNvPr id="4" name="Obrázek 3"/>
          <p:cNvPicPr>
            <a:picLocks noChangeAspect="1"/>
          </p:cNvPicPr>
          <p:nvPr/>
        </p:nvPicPr>
        <p:blipFill rotWithShape="1">
          <a:blip r:embed="rId2"/>
          <a:srcRect l="26930" t="38185" r="30000" b="17059"/>
          <a:stretch/>
        </p:blipFill>
        <p:spPr>
          <a:xfrm>
            <a:off x="457200" y="1727200"/>
            <a:ext cx="8407276" cy="4914232"/>
          </a:xfrm>
          <a:prstGeom prst="rect">
            <a:avLst/>
          </a:prstGeom>
        </p:spPr>
      </p:pic>
    </p:spTree>
    <p:extLst>
      <p:ext uri="{BB962C8B-B14F-4D97-AF65-F5344CB8AC3E}">
        <p14:creationId xmlns:p14="http://schemas.microsoft.com/office/powerpoint/2010/main" val="35962029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Účinnost MP - dokonalá imobilita – pevné kurzy</a:t>
            </a:r>
            <a:endParaRPr lang="cs-CZ" sz="4000" b="1" dirty="0">
              <a:solidFill>
                <a:srgbClr val="C00000"/>
              </a:solidFill>
            </a:endParaRP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endParaRPr lang="cs-CZ" sz="2400" dirty="0">
              <a:solidFill>
                <a:srgbClr val="000000"/>
              </a:solidFill>
            </a:endParaRPr>
          </a:p>
        </p:txBody>
      </p:sp>
      <p:pic>
        <p:nvPicPr>
          <p:cNvPr id="4" name="Obrázek 3"/>
          <p:cNvPicPr>
            <a:picLocks noChangeAspect="1"/>
          </p:cNvPicPr>
          <p:nvPr/>
        </p:nvPicPr>
        <p:blipFill rotWithShape="1">
          <a:blip r:embed="rId3"/>
          <a:srcRect l="36404" t="38655" r="30789" b="19708"/>
          <a:stretch/>
        </p:blipFill>
        <p:spPr>
          <a:xfrm>
            <a:off x="1572126" y="1876926"/>
            <a:ext cx="5999747" cy="4283243"/>
          </a:xfrm>
          <a:prstGeom prst="rect">
            <a:avLst/>
          </a:prstGeom>
        </p:spPr>
      </p:pic>
    </p:spTree>
    <p:extLst>
      <p:ext uri="{BB962C8B-B14F-4D97-AF65-F5344CB8AC3E}">
        <p14:creationId xmlns:p14="http://schemas.microsoft.com/office/powerpoint/2010/main" val="98780199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pružné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Centrální banka provede monetární expanzi (↑M/P) → při fixní cenové hladině toto povede ↑nabídky peněz (L se nemění) → ↓ i (křivka LM0 se posune doprava do LM1), ↑Y (i1 a Y1</a:t>
            </a:r>
            <a:r>
              <a:rPr lang="cs-CZ" sz="2400" dirty="0" smtClean="0">
                <a:solidFill>
                  <a:srgbClr val="000000"/>
                </a:solidFill>
              </a:rPr>
              <a:t>).</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Nižší úroková sazba však nemá žádný vliv na odliv kapitálu ze země, neboť tento na změnu úrokové míry vůbec nereaguje (vertikální BP), tudíž není vyvíjen ani žádný tlak na změnu devizového </a:t>
            </a:r>
            <a:r>
              <a:rPr lang="cs-CZ" sz="2400" dirty="0" smtClean="0">
                <a:solidFill>
                  <a:srgbClr val="000000"/>
                </a:solidFill>
              </a:rPr>
              <a:t>kurzu.</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↑Y → ↓NX (deficit platební bilance) → deficit platební bilance vytvoří tlak na znehodnocení domácí </a:t>
            </a:r>
            <a:r>
              <a:rPr lang="cs-CZ" sz="2400" dirty="0" smtClean="0">
                <a:solidFill>
                  <a:srgbClr val="000000"/>
                </a:solidFill>
              </a:rPr>
              <a:t>měny.</a:t>
            </a:r>
            <a:endParaRPr lang="cs-CZ" sz="24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V systému plovoucích kurzů domácí měna </a:t>
            </a:r>
            <a:r>
              <a:rPr lang="cs-CZ" sz="2400" dirty="0" smtClean="0">
                <a:solidFill>
                  <a:srgbClr val="000000"/>
                </a:solidFill>
              </a:rPr>
              <a:t>depreciuje.</a:t>
            </a:r>
            <a:endParaRPr lang="cs-CZ" sz="2400" dirty="0">
              <a:solidFill>
                <a:srgbClr val="000000"/>
              </a:solidFill>
            </a:endParaRPr>
          </a:p>
          <a:p>
            <a:pPr algn="just">
              <a:spcBef>
                <a:spcPts val="0"/>
              </a:spcBef>
              <a:spcAft>
                <a:spcPts val="1200"/>
              </a:spcAft>
              <a:buClr>
                <a:schemeClr val="tx1"/>
              </a:buClr>
              <a:buSzPct val="120000"/>
              <a:tabLst>
                <a:tab pos="228600" algn="l"/>
              </a:tabLst>
            </a:pPr>
            <a:endParaRPr lang="cs-CZ" sz="2400" dirty="0">
              <a:solidFill>
                <a:srgbClr val="000000"/>
              </a:solidFill>
            </a:endParaRPr>
          </a:p>
        </p:txBody>
      </p:sp>
    </p:spTree>
    <p:extLst>
      <p:ext uri="{BB962C8B-B14F-4D97-AF65-F5344CB8AC3E}">
        <p14:creationId xmlns:p14="http://schemas.microsoft.com/office/powerpoint/2010/main" val="35416091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pružné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solidFill>
                  <a:srgbClr val="000000"/>
                </a:solidFill>
              </a:rPr>
              <a:t>Znehodnocení domácí měny se projeví dvěma způsoby:</a:t>
            </a:r>
          </a:p>
          <a:p>
            <a:pPr lvl="1" algn="just">
              <a:spcBef>
                <a:spcPts val="0"/>
              </a:spcBef>
              <a:spcAft>
                <a:spcPts val="1200"/>
              </a:spcAft>
              <a:buClr>
                <a:schemeClr val="tx1"/>
              </a:buClr>
              <a:buSzPct val="120000"/>
              <a:tabLst>
                <a:tab pos="228600" algn="l"/>
              </a:tabLst>
            </a:pPr>
            <a:r>
              <a:rPr lang="cs-CZ" sz="2000" dirty="0">
                <a:solidFill>
                  <a:srgbClr val="000000"/>
                </a:solidFill>
              </a:rPr>
              <a:t>Změna reálného devizového kurzu ovlivňuje polohu křivky BP, tudíž depreciace se projeví posunem křivky BP0 doprava do BP1. </a:t>
            </a:r>
          </a:p>
          <a:p>
            <a:pPr lvl="1" algn="just">
              <a:spcBef>
                <a:spcPts val="0"/>
              </a:spcBef>
              <a:spcAft>
                <a:spcPts val="1200"/>
              </a:spcAft>
              <a:buClr>
                <a:schemeClr val="tx1"/>
              </a:buClr>
              <a:buSzPct val="120000"/>
              <a:tabLst>
                <a:tab pos="228600" algn="l"/>
              </a:tabLst>
            </a:pPr>
            <a:r>
              <a:rPr lang="cs-CZ" sz="2000" dirty="0">
                <a:solidFill>
                  <a:srgbClr val="000000"/>
                </a:solidFill>
              </a:rPr>
              <a:t>Zároveň znehodnocení domácí měny vede k růstu konkurenceschopnosti  domácí produkce na zahraničních trzích, proto bude-li splněna Marshallova-</a:t>
            </a:r>
            <a:r>
              <a:rPr lang="cs-CZ" sz="2000" dirty="0" err="1">
                <a:solidFill>
                  <a:srgbClr val="000000"/>
                </a:solidFill>
              </a:rPr>
              <a:t>Lernerova</a:t>
            </a:r>
            <a:r>
              <a:rPr lang="cs-CZ" sz="2000" dirty="0">
                <a:solidFill>
                  <a:srgbClr val="000000"/>
                </a:solidFill>
              </a:rPr>
              <a:t> podmínka, poroste export a tím pádem také čisté exporty, což se projeví posunem křivky IS0 doprava do </a:t>
            </a:r>
            <a:r>
              <a:rPr lang="cs-CZ" sz="2000" dirty="0" smtClean="0">
                <a:solidFill>
                  <a:srgbClr val="000000"/>
                </a:solidFill>
              </a:rPr>
              <a:t>IS1.</a:t>
            </a:r>
            <a:endParaRPr lang="cs-CZ" sz="2000" dirty="0">
              <a:solidFill>
                <a:srgbClr val="000000"/>
              </a:solidFill>
            </a:endParaRPr>
          </a:p>
          <a:p>
            <a:pPr algn="just">
              <a:spcBef>
                <a:spcPts val="0"/>
              </a:spcBef>
              <a:spcAft>
                <a:spcPts val="1200"/>
              </a:spcAft>
              <a:buClr>
                <a:schemeClr val="tx1"/>
              </a:buClr>
              <a:buSzPct val="120000"/>
              <a:tabLst>
                <a:tab pos="228600" algn="l"/>
              </a:tabLst>
            </a:pPr>
            <a:r>
              <a:rPr lang="cs-CZ" sz="2400" dirty="0">
                <a:solidFill>
                  <a:srgbClr val="000000"/>
                </a:solidFill>
              </a:rPr>
              <a:t> Nová rovnováha se ustálí při vyšším důchodu (Y2) a vyšší úrokové míře (i2) bodě E2. Tento bod je bodem vnitřní i vnější rovnováhy. </a:t>
            </a:r>
          </a:p>
          <a:p>
            <a:pPr algn="just">
              <a:spcBef>
                <a:spcPts val="0"/>
              </a:spcBef>
              <a:spcAft>
                <a:spcPts val="1200"/>
              </a:spcAft>
              <a:buClr>
                <a:schemeClr val="tx1"/>
              </a:buClr>
              <a:buSzPct val="120000"/>
              <a:tabLst>
                <a:tab pos="228600" algn="l"/>
              </a:tabLst>
            </a:pPr>
            <a:endParaRPr lang="cs-CZ" sz="2400" dirty="0">
              <a:solidFill>
                <a:srgbClr val="000000"/>
              </a:solidFill>
            </a:endParaRPr>
          </a:p>
        </p:txBody>
      </p:sp>
    </p:spTree>
    <p:extLst>
      <p:ext uri="{BB962C8B-B14F-4D97-AF65-F5344CB8AC3E}">
        <p14:creationId xmlns:p14="http://schemas.microsoft.com/office/powerpoint/2010/main" val="215403921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Účinnost MP - dokonalá imobilita – pružné kurzy</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800" dirty="0">
                <a:solidFill>
                  <a:srgbClr val="000000"/>
                </a:solidFill>
              </a:rPr>
              <a:t>Vzhledem k účinkům na reálný produkt, můžeme konstatovat, že monetární politika je za předpokladu dokonalé kapitálové imobility a v systému plovoucích kurzů účinná.</a:t>
            </a:r>
          </a:p>
        </p:txBody>
      </p:sp>
    </p:spTree>
    <p:extLst>
      <p:ext uri="{BB962C8B-B14F-4D97-AF65-F5344CB8AC3E}">
        <p14:creationId xmlns:p14="http://schemas.microsoft.com/office/powerpoint/2010/main" val="285277405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a:solidFill>
                  <a:srgbClr val="C00000"/>
                </a:solidFill>
              </a:rPr>
              <a:t>Shrnutí o účinnosti FP a MP v modelu IS-LM-BP</a:t>
            </a:r>
          </a:p>
        </p:txBody>
      </p:sp>
      <p:sp>
        <p:nvSpPr>
          <p:cNvPr id="98" name="Google Shape;98;p14"/>
          <p:cNvSpPr txBox="1">
            <a:spLocks noGrp="1"/>
          </p:cNvSpPr>
          <p:nvPr>
            <p:ph type="body" idx="1"/>
          </p:nvPr>
        </p:nvSpPr>
        <p:spPr>
          <a:xfrm>
            <a:off x="0" y="1876926"/>
            <a:ext cx="9042400" cy="4981074"/>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800" dirty="0">
                <a:solidFill>
                  <a:srgbClr val="000000"/>
                </a:solidFill>
              </a:rPr>
              <a:t>Vzhledem k účinkům na reálný produkt, můžeme konstatovat, že monetární politika je za předpokladu dokonalé kapitálové imobility a v systému plovoucích kurzů účinná.</a:t>
            </a:r>
          </a:p>
        </p:txBody>
      </p:sp>
      <p:graphicFrame>
        <p:nvGraphicFramePr>
          <p:cNvPr id="6" name="Zástupný symbol pro obsah 6"/>
          <p:cNvGraphicFramePr>
            <a:graphicFrameLocks/>
          </p:cNvGraphicFramePr>
          <p:nvPr>
            <p:extLst>
              <p:ext uri="{D42A27DB-BD31-4B8C-83A1-F6EECF244321}">
                <p14:modId xmlns:p14="http://schemas.microsoft.com/office/powerpoint/2010/main" val="3818578091"/>
              </p:ext>
            </p:extLst>
          </p:nvPr>
        </p:nvGraphicFramePr>
        <p:xfrm>
          <a:off x="457200" y="3780069"/>
          <a:ext cx="8462210" cy="2319759"/>
        </p:xfrm>
        <a:graphic>
          <a:graphicData uri="http://schemas.openxmlformats.org/drawingml/2006/table">
            <a:tbl>
              <a:tblPr firstRow="1" bandRow="1">
                <a:tableStyleId>{21E4AEA4-8DFA-4A89-87EB-49C32662AFE0}</a:tableStyleId>
              </a:tblPr>
              <a:tblGrid>
                <a:gridCol w="1692442">
                  <a:extLst>
                    <a:ext uri="{9D8B030D-6E8A-4147-A177-3AD203B41FA5}">
                      <a16:colId xmlns:a16="http://schemas.microsoft.com/office/drawing/2014/main" val="20000"/>
                    </a:ext>
                  </a:extLst>
                </a:gridCol>
                <a:gridCol w="1692442">
                  <a:extLst>
                    <a:ext uri="{9D8B030D-6E8A-4147-A177-3AD203B41FA5}">
                      <a16:colId xmlns:a16="http://schemas.microsoft.com/office/drawing/2014/main" val="20001"/>
                    </a:ext>
                  </a:extLst>
                </a:gridCol>
                <a:gridCol w="1692442">
                  <a:extLst>
                    <a:ext uri="{9D8B030D-6E8A-4147-A177-3AD203B41FA5}">
                      <a16:colId xmlns:a16="http://schemas.microsoft.com/office/drawing/2014/main" val="20002"/>
                    </a:ext>
                  </a:extLst>
                </a:gridCol>
                <a:gridCol w="1692442">
                  <a:extLst>
                    <a:ext uri="{9D8B030D-6E8A-4147-A177-3AD203B41FA5}">
                      <a16:colId xmlns:a16="http://schemas.microsoft.com/office/drawing/2014/main" val="20003"/>
                    </a:ext>
                  </a:extLst>
                </a:gridCol>
                <a:gridCol w="1692442">
                  <a:extLst>
                    <a:ext uri="{9D8B030D-6E8A-4147-A177-3AD203B41FA5}">
                      <a16:colId xmlns:a16="http://schemas.microsoft.com/office/drawing/2014/main" val="20004"/>
                    </a:ext>
                  </a:extLst>
                </a:gridCol>
              </a:tblGrid>
              <a:tr h="42441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endParaRPr lang="cs-CZ" sz="2000" dirty="0">
                        <a:latin typeface="Calibri" panose="020F0502020204030204" pitchFamily="34" charset="0"/>
                        <a:cs typeface="Calibri" panose="020F0502020204030204" pitchFamily="34" charset="0"/>
                      </a:endParaRPr>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Fiskální politika</a:t>
                      </a:r>
                      <a:endParaRPr lang="cs-CZ" sz="2000" dirty="0">
                        <a:latin typeface="Calibri" panose="020F0502020204030204" pitchFamily="34" charset="0"/>
                        <a:cs typeface="Calibri" panose="020F0502020204030204" pitchFamily="34" charset="0"/>
                      </a:endParaRPr>
                    </a:p>
                  </a:txBody>
                  <a:tcPr/>
                </a:tc>
                <a:tc hMerge="1">
                  <a:txBody>
                    <a:bodyPr/>
                    <a:lstStyle/>
                    <a:p>
                      <a:endParaRPr lang="cs-CZ" dirty="0"/>
                    </a:p>
                  </a:txBody>
                  <a:tcPr/>
                </a:tc>
                <a:tc gridSpan="2">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Monetární politika</a:t>
                      </a:r>
                      <a:endParaRPr lang="cs-CZ" sz="2000" dirty="0">
                        <a:latin typeface="Calibri" panose="020F0502020204030204" pitchFamily="34" charset="0"/>
                        <a:cs typeface="Calibri" panose="020F0502020204030204" pitchFamily="34" charset="0"/>
                      </a:endParaRPr>
                    </a:p>
                  </a:txBody>
                  <a:tcPr/>
                </a:tc>
                <a:tc hMerge="1">
                  <a:txBody>
                    <a:bodyPr/>
                    <a:lstStyle/>
                    <a:p>
                      <a:endParaRPr lang="cs-CZ" dirty="0"/>
                    </a:p>
                  </a:txBody>
                  <a:tcPr/>
                </a:tc>
                <a:extLst>
                  <a:ext uri="{0D108BD9-81ED-4DB2-BD59-A6C34878D82A}">
                    <a16:rowId xmlns:a16="http://schemas.microsoft.com/office/drawing/2014/main" val="10000"/>
                  </a:ext>
                </a:extLst>
              </a:tr>
              <a:tr h="1046508">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endParaRPr lang="cs-CZ" sz="2000" dirty="0">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Nulová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Dokonalá</a:t>
                      </a:r>
                      <a:r>
                        <a:rPr lang="cs-CZ" sz="2000" baseline="0" dirty="0" smtClean="0">
                          <a:latin typeface="Calibri" panose="020F0502020204030204" pitchFamily="34" charset="0"/>
                          <a:cs typeface="Calibri" panose="020F0502020204030204" pitchFamily="34" charset="0"/>
                        </a:rPr>
                        <a:t>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Nulová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dirty="0" smtClean="0">
                          <a:latin typeface="Calibri" panose="020F0502020204030204" pitchFamily="34" charset="0"/>
                          <a:cs typeface="Calibri" panose="020F0502020204030204" pitchFamily="34" charset="0"/>
                        </a:rPr>
                        <a:t>Dokonalá</a:t>
                      </a:r>
                      <a:r>
                        <a:rPr lang="cs-CZ" sz="2000" baseline="0" dirty="0" smtClean="0">
                          <a:latin typeface="Calibri" panose="020F0502020204030204" pitchFamily="34" charset="0"/>
                          <a:cs typeface="Calibri" panose="020F0502020204030204" pitchFamily="34" charset="0"/>
                        </a:rPr>
                        <a:t> mobilita kapitálu</a:t>
                      </a:r>
                      <a:endParaRPr lang="cs-CZ" sz="2000" b="1" dirty="0">
                        <a:solidFill>
                          <a:srgbClr val="00000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1"/>
                  </a:ext>
                </a:extLst>
              </a:tr>
              <a:tr h="42441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r>
                        <a:rPr lang="cs-CZ" sz="2000" dirty="0" smtClean="0">
                          <a:latin typeface="Calibri" panose="020F0502020204030204" pitchFamily="34" charset="0"/>
                          <a:cs typeface="Calibri" panose="020F0502020204030204" pitchFamily="34" charset="0"/>
                        </a:rPr>
                        <a:t>Pevný DK</a:t>
                      </a:r>
                      <a:endParaRPr lang="cs-CZ" sz="2000" b="1" dirty="0">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latin typeface="Calibri" panose="020F0502020204030204" pitchFamily="34" charset="0"/>
                          <a:cs typeface="Calibri" panose="020F0502020204030204" pitchFamily="34" charset="0"/>
                        </a:rPr>
                        <a:t>neúčinná</a:t>
                      </a:r>
                      <a:endParaRPr lang="cs-CZ" sz="2000" b="1" dirty="0">
                        <a:solidFill>
                          <a:srgbClr val="C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solidFill>
                            <a:schemeClr val="accent1"/>
                          </a:solidFill>
                          <a:latin typeface="Calibri" panose="020F0502020204030204" pitchFamily="34" charset="0"/>
                          <a:cs typeface="Calibri" panose="020F0502020204030204" pitchFamily="34" charset="0"/>
                        </a:rPr>
                        <a:t>účinná</a:t>
                      </a:r>
                      <a:endParaRPr lang="cs-CZ" sz="2000" b="1" dirty="0">
                        <a:solidFill>
                          <a:schemeClr val="accent1"/>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chemeClr val="accent4"/>
                          </a:solidFill>
                          <a:effectLst/>
                          <a:uLnTx/>
                          <a:uFillTx/>
                          <a:latin typeface="Calibri" panose="020F0502020204030204" pitchFamily="34" charset="0"/>
                          <a:cs typeface="Calibri" panose="020F0502020204030204" pitchFamily="34" charset="0"/>
                        </a:rPr>
                        <a:t>neúčinná</a:t>
                      </a:r>
                      <a:endParaRPr lang="cs-CZ" sz="2000" b="1" dirty="0">
                        <a:solidFill>
                          <a:schemeClr val="accent4"/>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chemeClr val="accent4"/>
                          </a:solidFill>
                          <a:effectLst/>
                          <a:uLnTx/>
                          <a:uFillTx/>
                          <a:latin typeface="Calibri" panose="020F0502020204030204" pitchFamily="34" charset="0"/>
                          <a:cs typeface="Calibri" panose="020F0502020204030204" pitchFamily="34" charset="0"/>
                        </a:rPr>
                        <a:t>neúčinná</a:t>
                      </a:r>
                      <a:endParaRPr lang="cs-CZ" sz="2000" b="1" dirty="0">
                        <a:solidFill>
                          <a:schemeClr val="accent4"/>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2"/>
                  </a:ext>
                </a:extLst>
              </a:tr>
              <a:tr h="424417">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r>
                        <a:rPr lang="cs-CZ" sz="2000" dirty="0" smtClean="0">
                          <a:latin typeface="Calibri" panose="020F0502020204030204" pitchFamily="34" charset="0"/>
                          <a:cs typeface="Calibri" panose="020F0502020204030204" pitchFamily="34" charset="0"/>
                        </a:rPr>
                        <a:t>Plovoucí DK</a:t>
                      </a:r>
                      <a:endParaRPr lang="cs-CZ" sz="2000" b="1" dirty="0">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solidFill>
                            <a:schemeClr val="accent1"/>
                          </a:solidFill>
                          <a:latin typeface="Calibri" panose="020F0502020204030204" pitchFamily="34" charset="0"/>
                          <a:cs typeface="Calibri" panose="020F0502020204030204" pitchFamily="34" charset="0"/>
                        </a:rPr>
                        <a:t>účinná</a:t>
                      </a:r>
                      <a:endParaRPr lang="cs-CZ" sz="2000" b="1" dirty="0">
                        <a:solidFill>
                          <a:schemeClr val="accent1"/>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algn="ctr"/>
                      <a:r>
                        <a:rPr lang="cs-CZ" sz="2000" b="1" dirty="0" smtClean="0">
                          <a:latin typeface="Calibri" panose="020F0502020204030204" pitchFamily="34" charset="0"/>
                          <a:cs typeface="Calibri" panose="020F0502020204030204" pitchFamily="34" charset="0"/>
                        </a:rPr>
                        <a:t>neúčinná</a:t>
                      </a:r>
                      <a:endParaRPr lang="cs-CZ" sz="2000" b="1" dirty="0">
                        <a:solidFill>
                          <a:srgbClr val="C0000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rgbClr val="00B050"/>
                          </a:solidFill>
                          <a:effectLst/>
                          <a:uLnTx/>
                          <a:uFillTx/>
                          <a:latin typeface="Calibri" panose="020F0502020204030204" pitchFamily="34" charset="0"/>
                          <a:cs typeface="Calibri" panose="020F0502020204030204" pitchFamily="34" charset="0"/>
                        </a:rPr>
                        <a:t>účinná</a:t>
                      </a:r>
                      <a:endParaRPr lang="cs-CZ" sz="2000" b="1" dirty="0">
                        <a:solidFill>
                          <a:srgbClr val="00B050"/>
                        </a:solidFill>
                        <a:latin typeface="Calibri" panose="020F0502020204030204" pitchFamily="34" charset="0"/>
                        <a:cs typeface="Calibri" panose="020F0502020204030204" pitchFamily="34" charset="0"/>
                      </a:endParaRPr>
                    </a:p>
                  </a:txBody>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Times New Roman"/>
                          <a:sym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2000" b="1" u="none" strike="noStrike" kern="1200" cap="none" spc="0" normalizeH="0" baseline="0" noProof="0" dirty="0" smtClean="0">
                          <a:ln>
                            <a:noFill/>
                          </a:ln>
                          <a:solidFill>
                            <a:srgbClr val="00B050"/>
                          </a:solidFill>
                          <a:effectLst/>
                          <a:uLnTx/>
                          <a:uFillTx/>
                          <a:latin typeface="Calibri" panose="020F0502020204030204" pitchFamily="34" charset="0"/>
                          <a:cs typeface="Calibri" panose="020F0502020204030204" pitchFamily="34" charset="0"/>
                        </a:rPr>
                        <a:t>účinná</a:t>
                      </a:r>
                      <a:endParaRPr lang="cs-CZ" sz="2000" b="1" dirty="0">
                        <a:solidFill>
                          <a:srgbClr val="00B050"/>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4300267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Mezinárodní obchod a směna</a:t>
            </a:r>
            <a:endParaRPr lang="cs-CZ" sz="4000" b="1" dirty="0">
              <a:solidFill>
                <a:srgbClr val="C00000"/>
              </a:solidFill>
            </a:endParaRPr>
          </a:p>
        </p:txBody>
      </p:sp>
      <p:sp>
        <p:nvSpPr>
          <p:cNvPr id="98" name="Google Shape;98;p14"/>
          <p:cNvSpPr txBox="1">
            <a:spLocks noGrp="1"/>
          </p:cNvSpPr>
          <p:nvPr>
            <p:ph type="body" idx="1"/>
          </p:nvPr>
        </p:nvSpPr>
        <p:spPr>
          <a:xfrm>
            <a:off x="0" y="1509823"/>
            <a:ext cx="9042400" cy="5348177"/>
          </a:xfrm>
          <a:prstGeom prst="rect">
            <a:avLst/>
          </a:prstGeom>
          <a:noFill/>
          <a:ln>
            <a:noFill/>
          </a:ln>
        </p:spPr>
        <p:txBody>
          <a:bodyPr spcFirstLastPara="1" wrap="square" lIns="91425" tIns="45700" rIns="91425" bIns="45700" anchor="t" anchorCtr="0">
            <a:normAutofit/>
          </a:bodyPr>
          <a:lstStyle/>
          <a:p>
            <a:pPr marL="114300" indent="0" algn="just">
              <a:spcBef>
                <a:spcPts val="0"/>
              </a:spcBef>
              <a:spcAft>
                <a:spcPts val="1200"/>
              </a:spcAft>
              <a:buClr>
                <a:schemeClr val="tx1"/>
              </a:buClr>
              <a:buSzPct val="120000"/>
              <a:buNone/>
              <a:tabLst>
                <a:tab pos="228600" algn="l"/>
              </a:tabLst>
            </a:pPr>
            <a:r>
              <a:rPr lang="cs-CZ" sz="2800" b="1" dirty="0" smtClean="0">
                <a:solidFill>
                  <a:srgbClr val="C00000"/>
                </a:solidFill>
              </a:rPr>
              <a:t>Parita kupních sil</a:t>
            </a:r>
          </a:p>
          <a:p>
            <a:pPr algn="just">
              <a:spcBef>
                <a:spcPts val="0"/>
              </a:spcBef>
              <a:spcAft>
                <a:spcPts val="1200"/>
              </a:spcAft>
              <a:buClr>
                <a:schemeClr val="tx1"/>
              </a:buClr>
              <a:buSzPct val="120000"/>
              <a:tabLst>
                <a:tab pos="228600" algn="l"/>
              </a:tabLst>
            </a:pPr>
            <a:r>
              <a:rPr lang="cs-CZ" sz="2600" b="1" dirty="0" smtClean="0"/>
              <a:t>Zákon </a:t>
            </a:r>
            <a:r>
              <a:rPr lang="cs-CZ" sz="2600" b="1" dirty="0"/>
              <a:t>jediné ceny </a:t>
            </a:r>
            <a:endParaRPr lang="cs-CZ" sz="2600" b="1" dirty="0" smtClean="0"/>
          </a:p>
          <a:p>
            <a:pPr lvl="1" algn="just">
              <a:spcBef>
                <a:spcPts val="0"/>
              </a:spcBef>
              <a:spcAft>
                <a:spcPts val="1200"/>
              </a:spcAft>
              <a:buClr>
                <a:schemeClr val="tx1"/>
              </a:buClr>
              <a:buSzPct val="120000"/>
              <a:tabLst>
                <a:tab pos="228600" algn="l"/>
              </a:tabLst>
            </a:pPr>
            <a:r>
              <a:rPr lang="cs-CZ" sz="2400" dirty="0" smtClean="0"/>
              <a:t>Ceny </a:t>
            </a:r>
            <a:r>
              <a:rPr lang="cs-CZ" sz="2400" dirty="0"/>
              <a:t>identického zboží jsou stejné bez ohledu na místo prodeje. </a:t>
            </a:r>
            <a:endParaRPr lang="cs-CZ" sz="2400" dirty="0" smtClean="0"/>
          </a:p>
          <a:p>
            <a:pPr algn="just">
              <a:spcBef>
                <a:spcPts val="0"/>
              </a:spcBef>
              <a:spcAft>
                <a:spcPts val="1200"/>
              </a:spcAft>
              <a:buClr>
                <a:schemeClr val="tx1"/>
              </a:buClr>
              <a:buSzPct val="120000"/>
              <a:tabLst>
                <a:tab pos="228600" algn="l"/>
              </a:tabLst>
            </a:pPr>
            <a:r>
              <a:rPr lang="cs-CZ" sz="2600" b="1" dirty="0" smtClean="0"/>
              <a:t>Absolutní </a:t>
            </a:r>
            <a:r>
              <a:rPr lang="cs-CZ" sz="2600" b="1" dirty="0"/>
              <a:t>verze parity kupních sil </a:t>
            </a:r>
            <a:endParaRPr lang="cs-CZ" sz="2600" b="1" dirty="0" smtClean="0"/>
          </a:p>
          <a:p>
            <a:pPr lvl="1" algn="just">
              <a:spcBef>
                <a:spcPts val="0"/>
              </a:spcBef>
              <a:spcAft>
                <a:spcPts val="1200"/>
              </a:spcAft>
              <a:buClr>
                <a:schemeClr val="tx1"/>
              </a:buClr>
              <a:buSzPct val="120000"/>
              <a:tabLst>
                <a:tab pos="228600" algn="l"/>
              </a:tabLst>
            </a:pPr>
            <a:r>
              <a:rPr lang="cs-CZ" sz="2400" dirty="0" smtClean="0"/>
              <a:t>Nominální </a:t>
            </a:r>
            <a:r>
              <a:rPr lang="cs-CZ" sz="2400" dirty="0"/>
              <a:t>měnový kurz je dán podílem cenových hladin ve </a:t>
            </a:r>
            <a:r>
              <a:rPr lang="cs-CZ" sz="2400" dirty="0" smtClean="0"/>
              <a:t>dvou </a:t>
            </a:r>
            <a:r>
              <a:rPr lang="cs-CZ" sz="2400" dirty="0" smtClean="0"/>
              <a:t>zemích.</a:t>
            </a:r>
            <a:endParaRPr lang="cs-CZ" sz="2400" dirty="0">
              <a:solidFill>
                <a:srgbClr val="000000"/>
              </a:solidFill>
            </a:endParaRPr>
          </a:p>
        </p:txBody>
      </p:sp>
      <mc:AlternateContent xmlns:mc="http://schemas.openxmlformats.org/markup-compatibility/2006" xmlns:a14="http://schemas.microsoft.com/office/drawing/2010/main">
        <mc:Choice Requires="a14">
          <p:sp>
            <p:nvSpPr>
              <p:cNvPr id="4" name="TextovéPole 3"/>
              <p:cNvSpPr txBox="1"/>
              <p:nvPr/>
            </p:nvSpPr>
            <p:spPr>
              <a:xfrm>
                <a:off x="219542" y="4704650"/>
                <a:ext cx="2807500" cy="4024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 </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𝐶𝑅</m:t>
                          </m:r>
                        </m:sub>
                      </m:sSub>
                      <m:r>
                        <a:rPr lang="cs-CZ" sz="2400" b="0" i="1" smtClean="0">
                          <a:latin typeface="Cambria Math" panose="02040503050406030204" pitchFamily="18" charset="0"/>
                        </a:rPr>
                        <m:t>/</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𝑆𝑅</m:t>
                          </m:r>
                        </m:sub>
                      </m:sSub>
                    </m:oMath>
                  </m:oMathPara>
                </a14:m>
                <a:endParaRPr lang="cs-CZ"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219542" y="4704650"/>
                <a:ext cx="2807500" cy="402482"/>
              </a:xfrm>
              <a:prstGeom prst="rect">
                <a:avLst/>
              </a:prstGeom>
              <a:blipFill>
                <a:blip r:embed="rId3"/>
                <a:stretch>
                  <a:fillRect l="-1735" r="-217" b="-25758"/>
                </a:stretch>
              </a:blipFill>
            </p:spPr>
            <p:txBody>
              <a:bodyPr/>
              <a:lstStyle/>
              <a:p>
                <a:r>
                  <a:rPr lang="cs-CZ">
                    <a:noFill/>
                  </a:rPr>
                  <a:t> </a:t>
                </a:r>
              </a:p>
            </p:txBody>
          </p:sp>
        </mc:Fallback>
      </mc:AlternateContent>
    </p:spTree>
    <p:extLst>
      <p:ext uri="{BB962C8B-B14F-4D97-AF65-F5344CB8AC3E}">
        <p14:creationId xmlns:p14="http://schemas.microsoft.com/office/powerpoint/2010/main" val="73731030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753978"/>
            <a:ext cx="8229600" cy="866859"/>
          </a:xfrm>
        </p:spPr>
        <p:txBody>
          <a:bodyPr>
            <a:noAutofit/>
          </a:bodyPr>
          <a:lstStyle/>
          <a:p>
            <a:r>
              <a:rPr lang="cs-CZ" sz="4000" b="1" dirty="0" smtClean="0">
                <a:solidFill>
                  <a:srgbClr val="C00000"/>
                </a:solidFill>
              </a:rPr>
              <a:t>Mezinárodní obchod a směna</a:t>
            </a:r>
            <a:endParaRPr lang="cs-CZ" sz="4000" b="1" dirty="0">
              <a:solidFill>
                <a:srgbClr val="C00000"/>
              </a:solidFill>
            </a:endParaRPr>
          </a:p>
        </p:txBody>
      </p:sp>
      <p:sp>
        <p:nvSpPr>
          <p:cNvPr id="98" name="Google Shape;98;p14"/>
          <p:cNvSpPr txBox="1">
            <a:spLocks noGrp="1"/>
          </p:cNvSpPr>
          <p:nvPr>
            <p:ph type="body" idx="1"/>
          </p:nvPr>
        </p:nvSpPr>
        <p:spPr>
          <a:xfrm>
            <a:off x="0" y="1620837"/>
            <a:ext cx="9042400" cy="5237163"/>
          </a:xfrm>
          <a:prstGeom prst="rect">
            <a:avLst/>
          </a:prstGeom>
          <a:noFill/>
          <a:ln>
            <a:noFill/>
          </a:ln>
        </p:spPr>
        <p:txBody>
          <a:bodyPr spcFirstLastPara="1" wrap="square" lIns="91425" tIns="45700" rIns="91425" bIns="45700" anchor="t" anchorCtr="0">
            <a:normAutofit/>
          </a:bodyPr>
          <a:lstStyle/>
          <a:p>
            <a:pPr marL="114300" indent="0" algn="just">
              <a:spcBef>
                <a:spcPts val="0"/>
              </a:spcBef>
              <a:spcAft>
                <a:spcPts val="1200"/>
              </a:spcAft>
              <a:buClr>
                <a:schemeClr val="tx1"/>
              </a:buClr>
              <a:buSzPct val="120000"/>
              <a:buNone/>
              <a:tabLst>
                <a:tab pos="228600" algn="l"/>
              </a:tabLst>
            </a:pPr>
            <a:r>
              <a:rPr lang="cs-CZ" sz="2600" b="1" dirty="0"/>
              <a:t>Relativní verze parity kupních sil </a:t>
            </a:r>
          </a:p>
          <a:p>
            <a:pPr algn="just">
              <a:spcBef>
                <a:spcPts val="0"/>
              </a:spcBef>
              <a:spcAft>
                <a:spcPts val="1200"/>
              </a:spcAft>
              <a:buClr>
                <a:schemeClr val="tx1"/>
              </a:buClr>
              <a:buSzPct val="120000"/>
              <a:tabLst>
                <a:tab pos="228600" algn="l"/>
              </a:tabLst>
            </a:pPr>
            <a:r>
              <a:rPr lang="cs-CZ" sz="2400" dirty="0" smtClean="0"/>
              <a:t>Změna </a:t>
            </a:r>
            <a:r>
              <a:rPr lang="cs-CZ" sz="2400" dirty="0"/>
              <a:t>nominálního měnového kurzu je dána diferenciálem měr inflací ve dvou zemích. </a:t>
            </a:r>
            <a:endParaRPr lang="cs-CZ" sz="2000" dirty="0">
              <a:solidFill>
                <a:srgbClr val="000000"/>
              </a:solidFill>
            </a:endParaRPr>
          </a:p>
        </p:txBody>
      </p:sp>
      <mc:AlternateContent xmlns:mc="http://schemas.openxmlformats.org/markup-compatibility/2006" xmlns:a14="http://schemas.microsoft.com/office/drawing/2010/main">
        <mc:Choice Requires="a14">
          <p:sp>
            <p:nvSpPr>
              <p:cNvPr id="4" name="TextovéPole 3"/>
              <p:cNvSpPr txBox="1"/>
              <p:nvPr/>
            </p:nvSpPr>
            <p:spPr>
              <a:xfrm>
                <a:off x="240807" y="3167862"/>
                <a:ext cx="3816238" cy="4024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𝑧𝑚</m:t>
                          </m:r>
                          <m:r>
                            <a:rPr lang="cs-CZ" sz="2400" b="0" i="1" smtClean="0">
                              <a:latin typeface="Cambria Math" panose="02040503050406030204" pitchFamily="18" charset="0"/>
                            </a:rPr>
                            <m:t>ě</m:t>
                          </m:r>
                          <m:r>
                            <a:rPr lang="cs-CZ" sz="2400" b="0" i="1" smtClean="0">
                              <a:latin typeface="Cambria Math" panose="02040503050406030204" pitchFamily="18" charset="0"/>
                            </a:rPr>
                            <m:t>𝑛</m:t>
                          </m:r>
                          <m:r>
                            <a:rPr lang="cs-CZ" sz="2400" b="0" i="1" smtClean="0">
                              <a:latin typeface="Cambria Math" panose="02040503050406030204" pitchFamily="18" charset="0"/>
                            </a:rPr>
                            <m:t>ě </m:t>
                          </m:r>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 </m:t>
                      </m:r>
                      <m:sSub>
                        <m:sSubPr>
                          <m:ctrlPr>
                            <a:rPr lang="cs-CZ" sz="2400" b="0" i="1" smtClean="0">
                              <a:latin typeface="Cambria Math" panose="02040503050406030204" pitchFamily="18" charset="0"/>
                            </a:rPr>
                          </m:ctrlPr>
                        </m:sSubPr>
                        <m:e>
                          <m:r>
                            <m:rPr>
                              <m:sty m:val="p"/>
                            </m:rPr>
                            <a:rPr lang="el-GR" sz="2400" b="0" i="1" smtClean="0">
                              <a:latin typeface="Cambria Math" panose="02040503050406030204" pitchFamily="18" charset="0"/>
                            </a:rPr>
                            <m:t>π</m:t>
                          </m:r>
                        </m:e>
                        <m:sub>
                          <m:r>
                            <a:rPr lang="cs-CZ" sz="2400" b="0" i="1" smtClean="0">
                              <a:latin typeface="Cambria Math" panose="02040503050406030204" pitchFamily="18" charset="0"/>
                            </a:rPr>
                            <m:t>𝐶𝑅</m:t>
                          </m:r>
                        </m:sub>
                      </m:sSub>
                      <m:r>
                        <a:rPr lang="cs-CZ" sz="2400" b="0" i="1" smtClean="0">
                          <a:latin typeface="Cambria Math" panose="02040503050406030204" pitchFamily="18" charset="0"/>
                        </a:rPr>
                        <m:t>/</m:t>
                      </m:r>
                      <m:sSub>
                        <m:sSubPr>
                          <m:ctrlPr>
                            <a:rPr lang="cs-CZ" sz="2400" b="0" i="1" smtClean="0">
                              <a:latin typeface="Cambria Math" panose="02040503050406030204" pitchFamily="18" charset="0"/>
                            </a:rPr>
                          </m:ctrlPr>
                        </m:sSubPr>
                        <m:e>
                          <m:r>
                            <m:rPr>
                              <m:sty m:val="p"/>
                            </m:rPr>
                            <a:rPr lang="el-GR" sz="2400" b="0" i="1" smtClean="0">
                              <a:latin typeface="Cambria Math" panose="02040503050406030204" pitchFamily="18" charset="0"/>
                            </a:rPr>
                            <m:t>π</m:t>
                          </m:r>
                        </m:e>
                        <m:sub>
                          <m:r>
                            <a:rPr lang="cs-CZ" sz="2400" b="0" i="1" smtClean="0">
                              <a:latin typeface="Cambria Math" panose="02040503050406030204" pitchFamily="18" charset="0"/>
                            </a:rPr>
                            <m:t>𝑆𝑅</m:t>
                          </m:r>
                        </m:sub>
                      </m:sSub>
                    </m:oMath>
                  </m:oMathPara>
                </a14:m>
                <a:endParaRPr lang="cs-CZ" sz="24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240807" y="3167862"/>
                <a:ext cx="3816238" cy="402482"/>
              </a:xfrm>
              <a:prstGeom prst="rect">
                <a:avLst/>
              </a:prstGeom>
              <a:blipFill>
                <a:blip r:embed="rId3"/>
                <a:stretch>
                  <a:fillRect l="-1278" b="-25758"/>
                </a:stretch>
              </a:blipFill>
            </p:spPr>
            <p:txBody>
              <a:bodyPr/>
              <a:lstStyle/>
              <a:p>
                <a:r>
                  <a:rPr lang="cs-CZ">
                    <a:noFill/>
                  </a:rPr>
                  <a:t> </a:t>
                </a:r>
              </a:p>
            </p:txBody>
          </p:sp>
        </mc:Fallback>
      </mc:AlternateContent>
    </p:spTree>
    <p:extLst>
      <p:ext uri="{BB962C8B-B14F-4D97-AF65-F5344CB8AC3E}">
        <p14:creationId xmlns:p14="http://schemas.microsoft.com/office/powerpoint/2010/main" val="409123957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cs-CZ" sz="4000" b="1" dirty="0">
                <a:solidFill>
                  <a:srgbClr val="C00000"/>
                </a:solidFill>
              </a:rPr>
              <a:t>Teorie parity kupní síly</a:t>
            </a:r>
          </a:p>
        </p:txBody>
      </p:sp>
      <p:sp>
        <p:nvSpPr>
          <p:cNvPr id="98" name="Google Shape;98;p14"/>
          <p:cNvSpPr txBox="1">
            <a:spLocks noGrp="1"/>
          </p:cNvSpPr>
          <p:nvPr>
            <p:ph type="body" idx="1"/>
          </p:nvPr>
        </p:nvSpPr>
        <p:spPr>
          <a:xfrm>
            <a:off x="0" y="1241751"/>
            <a:ext cx="9042400" cy="5237163"/>
          </a:xfrm>
          <a:prstGeom prst="rect">
            <a:avLst/>
          </a:prstGeom>
          <a:noFill/>
          <a:ln>
            <a:noFill/>
          </a:ln>
        </p:spPr>
        <p:txBody>
          <a:bodyPr spcFirstLastPara="1" wrap="square" lIns="91425" tIns="45700" rIns="91425" bIns="45700" anchor="t" anchorCtr="0">
            <a:normAutofit/>
          </a:bodyPr>
          <a:lstStyle/>
          <a:p>
            <a:pPr marL="114300" indent="0" algn="just">
              <a:spcBef>
                <a:spcPts val="0"/>
              </a:spcBef>
              <a:spcAft>
                <a:spcPts val="1200"/>
              </a:spcAft>
              <a:buClr>
                <a:schemeClr val="tx1"/>
              </a:buClr>
              <a:buSzPct val="120000"/>
              <a:buNone/>
              <a:tabLst>
                <a:tab pos="228600" algn="l"/>
              </a:tabLst>
            </a:pPr>
            <a:r>
              <a:rPr lang="cs-CZ" sz="2800" dirty="0" smtClean="0"/>
              <a:t>Teorie </a:t>
            </a:r>
            <a:r>
              <a:rPr lang="cs-CZ" sz="2800" dirty="0"/>
              <a:t>parity kupní síly je založena na působení zákona jediné ceny. </a:t>
            </a:r>
            <a:endParaRPr lang="cs-CZ" sz="2800" dirty="0" smtClean="0"/>
          </a:p>
          <a:p>
            <a:pPr algn="just">
              <a:spcBef>
                <a:spcPts val="0"/>
              </a:spcBef>
              <a:spcAft>
                <a:spcPts val="1200"/>
              </a:spcAft>
              <a:buClr>
                <a:schemeClr val="tx1"/>
              </a:buClr>
              <a:buSzPct val="120000"/>
              <a:tabLst>
                <a:tab pos="228600" algn="l"/>
              </a:tabLst>
            </a:pPr>
            <a:r>
              <a:rPr lang="cs-CZ" sz="2800" b="1" dirty="0" smtClean="0"/>
              <a:t>Zákon </a:t>
            </a:r>
            <a:r>
              <a:rPr lang="cs-CZ" sz="2800" b="1" dirty="0"/>
              <a:t>jediné ceny: </a:t>
            </a:r>
            <a:endParaRPr lang="cs-CZ" sz="2800" b="1" dirty="0" smtClean="0"/>
          </a:p>
          <a:p>
            <a:pPr marL="571500" lvl="1" indent="0" algn="just">
              <a:spcBef>
                <a:spcPts val="0"/>
              </a:spcBef>
              <a:spcAft>
                <a:spcPts val="1200"/>
              </a:spcAft>
              <a:buClr>
                <a:schemeClr val="tx1"/>
              </a:buClr>
              <a:buSzPct val="120000"/>
              <a:buNone/>
              <a:tabLst>
                <a:tab pos="228600" algn="l"/>
              </a:tabLst>
            </a:pPr>
            <a:r>
              <a:rPr lang="cs-CZ" sz="2400" dirty="0" smtClean="0"/>
              <a:t>• </a:t>
            </a:r>
            <a:r>
              <a:rPr lang="cs-CZ" sz="2400" dirty="0"/>
              <a:t>dokonale konkurenční trh, neexistence dopravních nákladů a ostatních překážek mezinárodního obchodu (cla, dovozní kvóty, …) = identická zboží prodávána v různých zemích za stejnou cenu, jsou-li ceny těchto zboží vyjádřeny ve stejné měně. </a:t>
            </a:r>
            <a:endParaRPr lang="cs-CZ" sz="2400" dirty="0" smtClean="0"/>
          </a:p>
          <a:p>
            <a:pPr marL="571500" lvl="1" indent="0" algn="just">
              <a:spcBef>
                <a:spcPts val="0"/>
              </a:spcBef>
              <a:spcAft>
                <a:spcPts val="1200"/>
              </a:spcAft>
              <a:buClr>
                <a:schemeClr val="tx1"/>
              </a:buClr>
              <a:buSzPct val="120000"/>
              <a:buNone/>
              <a:tabLst>
                <a:tab pos="228600" algn="l"/>
              </a:tabLst>
            </a:pPr>
            <a:r>
              <a:rPr lang="cs-CZ" sz="2400" dirty="0" smtClean="0"/>
              <a:t>• </a:t>
            </a:r>
            <a:r>
              <a:rPr lang="cs-CZ" sz="2400" dirty="0"/>
              <a:t>identické zboží „i“ se podle tohoto zákona prodává za stejnou cenu v celém světě. </a:t>
            </a:r>
            <a:endParaRPr lang="cs-CZ" sz="1600" dirty="0">
              <a:solidFill>
                <a:srgbClr val="000000"/>
              </a:solidFill>
            </a:endParaRPr>
          </a:p>
        </p:txBody>
      </p:sp>
      <p:pic>
        <p:nvPicPr>
          <p:cNvPr id="3" name="Obrázek 2"/>
          <p:cNvPicPr>
            <a:picLocks noChangeAspect="1"/>
          </p:cNvPicPr>
          <p:nvPr/>
        </p:nvPicPr>
        <p:blipFill rotWithShape="1">
          <a:blip r:embed="rId3"/>
          <a:srcRect l="15348" t="53256" r="25466" b="31860"/>
          <a:stretch/>
        </p:blipFill>
        <p:spPr>
          <a:xfrm>
            <a:off x="1364215" y="5208462"/>
            <a:ext cx="6313970" cy="893135"/>
          </a:xfrm>
          <a:prstGeom prst="rect">
            <a:avLst/>
          </a:prstGeom>
        </p:spPr>
      </p:pic>
    </p:spTree>
    <p:extLst>
      <p:ext uri="{BB962C8B-B14F-4D97-AF65-F5344CB8AC3E}">
        <p14:creationId xmlns:p14="http://schemas.microsoft.com/office/powerpoint/2010/main" val="398816398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pl-PL" sz="4000" b="1" dirty="0">
                <a:solidFill>
                  <a:srgbClr val="C00000"/>
                </a:solidFill>
              </a:rPr>
              <a:t>Formy teorie parity kupní síly</a:t>
            </a:r>
          </a:p>
        </p:txBody>
      </p:sp>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lnSpcReduction="10000"/>
          </a:bodyPr>
          <a:lstStyle/>
          <a:p>
            <a:pPr marL="114300" indent="0" algn="just">
              <a:spcBef>
                <a:spcPts val="0"/>
              </a:spcBef>
              <a:spcAft>
                <a:spcPts val="1200"/>
              </a:spcAft>
              <a:buClr>
                <a:schemeClr val="tx1"/>
              </a:buClr>
              <a:buSzPct val="120000"/>
              <a:buNone/>
              <a:tabLst>
                <a:tab pos="228600" algn="l"/>
              </a:tabLst>
            </a:pPr>
            <a:r>
              <a:rPr lang="cs-CZ" sz="2800" b="1" dirty="0">
                <a:solidFill>
                  <a:srgbClr val="000000"/>
                </a:solidFill>
              </a:rPr>
              <a:t>Formy teorie parity kupní síly:</a:t>
            </a:r>
          </a:p>
          <a:p>
            <a:pPr marL="114300" indent="0" algn="just">
              <a:spcBef>
                <a:spcPts val="0"/>
              </a:spcBef>
              <a:spcAft>
                <a:spcPts val="1200"/>
              </a:spcAft>
              <a:buClr>
                <a:schemeClr val="tx1"/>
              </a:buClr>
              <a:buSzPct val="120000"/>
              <a:buNone/>
              <a:tabLst>
                <a:tab pos="228600" algn="l"/>
              </a:tabLst>
            </a:pPr>
            <a:r>
              <a:rPr lang="cs-CZ" sz="2400" dirty="0">
                <a:solidFill>
                  <a:srgbClr val="000000"/>
                </a:solidFill>
              </a:rPr>
              <a:t>• absolutní forma;</a:t>
            </a:r>
          </a:p>
          <a:p>
            <a:pPr marL="114300" indent="0" algn="just">
              <a:spcBef>
                <a:spcPts val="0"/>
              </a:spcBef>
              <a:spcAft>
                <a:spcPts val="1200"/>
              </a:spcAft>
              <a:buClr>
                <a:schemeClr val="tx1"/>
              </a:buClr>
              <a:buSzPct val="120000"/>
              <a:buNone/>
              <a:tabLst>
                <a:tab pos="228600" algn="l"/>
              </a:tabLst>
            </a:pPr>
            <a:r>
              <a:rPr lang="cs-CZ" sz="2400" dirty="0">
                <a:solidFill>
                  <a:srgbClr val="000000"/>
                </a:solidFill>
              </a:rPr>
              <a:t>• relativní </a:t>
            </a:r>
            <a:r>
              <a:rPr lang="cs-CZ" sz="2400" dirty="0" smtClean="0">
                <a:solidFill>
                  <a:srgbClr val="000000"/>
                </a:solidFill>
              </a:rPr>
              <a:t>forma.</a:t>
            </a:r>
          </a:p>
          <a:p>
            <a:pPr marL="114300" indent="0" algn="just">
              <a:spcBef>
                <a:spcPts val="0"/>
              </a:spcBef>
              <a:spcAft>
                <a:spcPts val="1200"/>
              </a:spcAft>
              <a:buClr>
                <a:schemeClr val="tx1"/>
              </a:buClr>
              <a:buSzPct val="120000"/>
              <a:buNone/>
              <a:tabLst>
                <a:tab pos="228600" algn="l"/>
              </a:tabLst>
            </a:pPr>
            <a:r>
              <a:rPr lang="cs-CZ" sz="2400" b="1" dirty="0"/>
              <a:t>Absolutní forma </a:t>
            </a:r>
            <a:r>
              <a:rPr lang="cs-CZ" sz="2400" dirty="0"/>
              <a:t>- měnový kurs je determinován poměrem cenových úrovní zemí. </a:t>
            </a:r>
            <a:endParaRPr lang="cs-CZ" sz="2400" dirty="0" smtClean="0"/>
          </a:p>
          <a:p>
            <a:pPr marL="114300" indent="0" algn="just">
              <a:spcBef>
                <a:spcPts val="0"/>
              </a:spcBef>
              <a:spcAft>
                <a:spcPts val="1200"/>
              </a:spcAft>
              <a:buClr>
                <a:schemeClr val="tx1"/>
              </a:buClr>
              <a:buSzPct val="120000"/>
              <a:buNone/>
              <a:tabLst>
                <a:tab pos="228600" algn="l"/>
              </a:tabLst>
            </a:pPr>
            <a:r>
              <a:rPr lang="cs-CZ" sz="2400" b="1" dirty="0" smtClean="0"/>
              <a:t>Předpoklady</a:t>
            </a:r>
            <a:r>
              <a:rPr lang="cs-CZ" sz="2400" b="1" dirty="0"/>
              <a:t>: </a:t>
            </a:r>
            <a:endParaRPr lang="cs-CZ" sz="2400" b="1" dirty="0" smtClean="0"/>
          </a:p>
          <a:p>
            <a:pPr algn="just">
              <a:spcBef>
                <a:spcPts val="0"/>
              </a:spcBef>
              <a:spcAft>
                <a:spcPts val="1200"/>
              </a:spcAft>
              <a:buClr>
                <a:schemeClr val="tx1"/>
              </a:buClr>
              <a:buSzPct val="120000"/>
              <a:tabLst>
                <a:tab pos="228600" algn="l"/>
              </a:tabLst>
            </a:pPr>
            <a:r>
              <a:rPr lang="cs-CZ" sz="2400" dirty="0" smtClean="0"/>
              <a:t>neexistují </a:t>
            </a:r>
            <a:r>
              <a:rPr lang="cs-CZ" sz="2400" dirty="0"/>
              <a:t>dopravní náklady a jiné transakční náklady v mezinárodním obchodě; </a:t>
            </a:r>
            <a:endParaRPr lang="cs-CZ" sz="2400" dirty="0" smtClean="0"/>
          </a:p>
          <a:p>
            <a:pPr algn="just">
              <a:spcBef>
                <a:spcPts val="0"/>
              </a:spcBef>
              <a:spcAft>
                <a:spcPts val="1200"/>
              </a:spcAft>
              <a:buClr>
                <a:schemeClr val="tx1"/>
              </a:buClr>
              <a:buSzPct val="120000"/>
              <a:tabLst>
                <a:tab pos="228600" algn="l"/>
              </a:tabLst>
            </a:pPr>
            <a:r>
              <a:rPr lang="cs-CZ" sz="2400" dirty="0" smtClean="0"/>
              <a:t>neexistují </a:t>
            </a:r>
            <a:r>
              <a:rPr lang="cs-CZ" sz="2400" dirty="0"/>
              <a:t>ostatní překážky mezinárodního obchodu (cla, dovozní kvóty, …); </a:t>
            </a:r>
            <a:endParaRPr lang="cs-CZ" sz="2400" dirty="0" smtClean="0"/>
          </a:p>
          <a:p>
            <a:pPr algn="just">
              <a:spcBef>
                <a:spcPts val="0"/>
              </a:spcBef>
              <a:spcAft>
                <a:spcPts val="1200"/>
              </a:spcAft>
              <a:buClr>
                <a:schemeClr val="tx1"/>
              </a:buClr>
              <a:buSzPct val="120000"/>
              <a:tabLst>
                <a:tab pos="228600" algn="l"/>
              </a:tabLst>
            </a:pPr>
            <a:r>
              <a:rPr lang="cs-CZ" sz="2400" dirty="0" smtClean="0"/>
              <a:t>existují </a:t>
            </a:r>
            <a:r>
              <a:rPr lang="cs-CZ" sz="2400" dirty="0"/>
              <a:t>dokonalé konkurenční struktury.</a:t>
            </a:r>
            <a:endParaRPr lang="cs-CZ" sz="2400" dirty="0">
              <a:solidFill>
                <a:srgbClr val="000000"/>
              </a:solidFill>
            </a:endParaRPr>
          </a:p>
        </p:txBody>
      </p:sp>
    </p:spTree>
    <p:extLst>
      <p:ext uri="{BB962C8B-B14F-4D97-AF65-F5344CB8AC3E}">
        <p14:creationId xmlns:p14="http://schemas.microsoft.com/office/powerpoint/2010/main" val="136107143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pl-PL" sz="4000" b="1" dirty="0">
                <a:solidFill>
                  <a:srgbClr val="C00000"/>
                </a:solidFill>
              </a:rPr>
              <a:t>Formy teorie parity kupní síly</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smtClean="0"/>
                  <a:t>Pokles kupní síly domácí měny způsobený zvýšením domácí cenové hladiny má za následek proporcionální depreciaci (znehodnocení v systému flexibilních měnových kursů) domácí měny na mezinárodním měnovém trhu a naopak.</a:t>
                </a:r>
              </a:p>
              <a:p>
                <a:pPr algn="just">
                  <a:spcBef>
                    <a:spcPts val="0"/>
                  </a:spcBef>
                  <a:spcAft>
                    <a:spcPts val="1200"/>
                  </a:spcAft>
                  <a:buClr>
                    <a:schemeClr val="tx1"/>
                  </a:buClr>
                  <a:buSzPct val="120000"/>
                  <a:tabLst>
                    <a:tab pos="228600" algn="l"/>
                  </a:tabLst>
                </a:pPr>
                <a:r>
                  <a:rPr lang="cs-CZ" sz="2400" dirty="0">
                    <a:solidFill>
                      <a:srgbClr val="000000"/>
                    </a:solidFill>
                  </a:rPr>
                  <a:t>Měnový kurs podle absolutní verze teorie parity kupní síly</a:t>
                </a:r>
                <a:r>
                  <a:rPr lang="cs-CZ" sz="2400" dirty="0" smtClean="0">
                    <a:solidFill>
                      <a:srgbClr val="000000"/>
                    </a:solidFill>
                  </a:rPr>
                  <a:t>:</a:t>
                </a:r>
              </a:p>
              <a:p>
                <a:pPr marL="114300" indent="0" algn="just">
                  <a:spcBef>
                    <a:spcPts val="0"/>
                  </a:spcBef>
                  <a:spcAft>
                    <a:spcPts val="1200"/>
                  </a:spcAft>
                  <a:buClr>
                    <a:schemeClr val="tx1"/>
                  </a:buClr>
                  <a:buSzPct val="120000"/>
                  <a:buNone/>
                  <a:tabLst>
                    <a:tab pos="228600" algn="l"/>
                  </a:tabLst>
                </a:pPr>
                <a:r>
                  <a:rPr lang="cs-CZ" sz="2400" dirty="0"/>
                  <a:t>P</a:t>
                </a:r>
                <a:r>
                  <a:rPr lang="cs-CZ" sz="2400" baseline="-25000" dirty="0"/>
                  <a:t>CR </a:t>
                </a:r>
                <a:r>
                  <a:rPr lang="cs-CZ" sz="2400" dirty="0"/>
                  <a:t>- korunová cena referenčního koše zboží prodávaného v </a:t>
                </a:r>
                <a:r>
                  <a:rPr lang="cs-CZ" sz="2400" dirty="0" smtClean="0"/>
                  <a:t>ČR;</a:t>
                </a:r>
              </a:p>
              <a:p>
                <a:pPr marL="114300" indent="0" algn="just">
                  <a:spcBef>
                    <a:spcPts val="0"/>
                  </a:spcBef>
                  <a:spcAft>
                    <a:spcPts val="1200"/>
                  </a:spcAft>
                  <a:buClr>
                    <a:schemeClr val="tx1"/>
                  </a:buClr>
                  <a:buSzPct val="120000"/>
                  <a:buNone/>
                  <a:tabLst>
                    <a:tab pos="228600" algn="l"/>
                  </a:tabLst>
                </a:pPr>
                <a:r>
                  <a:rPr lang="cs-CZ" sz="2400" dirty="0"/>
                  <a:t>P</a:t>
                </a:r>
                <a:r>
                  <a:rPr lang="cs-CZ" sz="2400" baseline="-25000" dirty="0"/>
                  <a:t>SRN</a:t>
                </a:r>
                <a:r>
                  <a:rPr lang="cs-CZ" sz="2400" dirty="0"/>
                  <a:t> - cena téhož koše v eurech v Německu.</a:t>
                </a:r>
              </a:p>
              <a:p>
                <a:pPr marL="114300" indent="0" algn="just">
                  <a:spcBef>
                    <a:spcPts val="0"/>
                  </a:spcBef>
                  <a:spcAft>
                    <a:spcPts val="1200"/>
                  </a:spcAft>
                  <a:buClr>
                    <a:schemeClr val="tx1"/>
                  </a:buClr>
                  <a:buSzPct val="120000"/>
                  <a:buNone/>
                  <a:tabLst>
                    <a:tab pos="228600" algn="l"/>
                  </a:tabLst>
                </a:pPr>
                <a14:m>
                  <m:oMathPara xmlns:m="http://schemas.openxmlformats.org/officeDocument/2006/math">
                    <m:oMathParaPr>
                      <m:jc m:val="left"/>
                    </m:oMathParaPr>
                    <m:oMath xmlns:m="http://schemas.openxmlformats.org/officeDocument/2006/math">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 </m:t>
                      </m:r>
                      <m:f>
                        <m:fPr>
                          <m:ctrlPr>
                            <a:rPr lang="cs-CZ" sz="2400" b="0" i="1" smtClean="0">
                              <a:latin typeface="Cambria Math" panose="02040503050406030204" pitchFamily="18" charset="0"/>
                            </a:rPr>
                          </m:ctrlPr>
                        </m:fPr>
                        <m:num>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𝐶𝑅</m:t>
                              </m:r>
                            </m:sub>
                          </m:sSub>
                        </m:num>
                        <m:den>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𝑆𝑅𝑁</m:t>
                              </m:r>
                            </m:sub>
                          </m:sSub>
                        </m:den>
                      </m:f>
                    </m:oMath>
                  </m:oMathPara>
                </a14:m>
                <a:endParaRPr lang="cs-CZ" sz="2400" dirty="0" smtClean="0"/>
              </a:p>
              <a:p>
                <a:pPr marL="114300" indent="0" algn="just">
                  <a:spcBef>
                    <a:spcPts val="0"/>
                  </a:spcBef>
                  <a:spcAft>
                    <a:spcPts val="1200"/>
                  </a:spcAft>
                  <a:buClr>
                    <a:schemeClr val="tx1"/>
                  </a:buClr>
                  <a:buSzPct val="120000"/>
                  <a:buNone/>
                  <a:tabLst>
                    <a:tab pos="228600" algn="l"/>
                  </a:tabLst>
                </a:pPr>
                <a14:m>
                  <m:oMathPara xmlns:m="http://schemas.openxmlformats.org/officeDocument/2006/math">
                    <m:oMathParaPr>
                      <m:jc m:val="left"/>
                    </m:oMathParaPr>
                    <m:oMath xmlns:m="http://schemas.openxmlformats.org/officeDocument/2006/math">
                      <m:sSub>
                        <m:sSubPr>
                          <m:ctrlPr>
                            <a:rPr lang="cs-CZ" sz="2400" i="1">
                              <a:latin typeface="Cambria Math" panose="02040503050406030204" pitchFamily="18" charset="0"/>
                            </a:rPr>
                          </m:ctrlPr>
                        </m:sSubPr>
                        <m:e>
                          <m:r>
                            <a:rPr lang="cs-CZ" sz="2400" b="0" i="1" smtClean="0">
                              <a:latin typeface="Cambria Math" panose="02040503050406030204" pitchFamily="18" charset="0"/>
                            </a:rPr>
                            <m:t>𝑃</m:t>
                          </m:r>
                        </m:e>
                        <m:sub>
                          <m:r>
                            <a:rPr lang="cs-CZ" sz="2400" i="1">
                              <a:latin typeface="Cambria Math" panose="02040503050406030204" pitchFamily="18" charset="0"/>
                            </a:rPr>
                            <m:t>𝐶</m:t>
                          </m:r>
                          <m:r>
                            <a:rPr lang="cs-CZ" sz="2400" b="0" i="1" smtClean="0">
                              <a:latin typeface="Cambria Math" panose="02040503050406030204" pitchFamily="18" charset="0"/>
                            </a:rPr>
                            <m:t>𝑅</m:t>
                          </m:r>
                        </m:sub>
                      </m:sSub>
                      <m:r>
                        <a:rPr lang="cs-CZ" sz="2400" i="1">
                          <a:latin typeface="Cambria Math" panose="02040503050406030204" pitchFamily="18" charset="0"/>
                        </a:rPr>
                        <m:t>=</m:t>
                      </m:r>
                      <m:sSub>
                        <m:sSubPr>
                          <m:ctrlPr>
                            <a:rPr lang="cs-CZ" sz="2400" i="1" smtClean="0">
                              <a:latin typeface="Cambria Math" panose="02040503050406030204" pitchFamily="18" charset="0"/>
                            </a:rPr>
                          </m:ctrlPr>
                        </m:sSubPr>
                        <m:e>
                          <m:r>
                            <a:rPr lang="cs-CZ" sz="2400" b="0" i="1" smtClean="0">
                              <a:latin typeface="Cambria Math" panose="02040503050406030204" pitchFamily="18" charset="0"/>
                            </a:rPr>
                            <m:t>𝐸</m:t>
                          </m:r>
                        </m:e>
                        <m:sub>
                          <m:r>
                            <a:rPr lang="cs-CZ" sz="2400" b="0" i="1" smtClean="0">
                              <a:latin typeface="Cambria Math" panose="02040503050406030204" pitchFamily="18" charset="0"/>
                            </a:rPr>
                            <m:t>𝐶𝑍𝐾</m:t>
                          </m:r>
                          <m:r>
                            <a:rPr lang="cs-CZ" sz="2400" b="0" i="1" smtClean="0">
                              <a:latin typeface="Cambria Math" panose="02040503050406030204" pitchFamily="18" charset="0"/>
                            </a:rPr>
                            <m:t>/</m:t>
                          </m:r>
                          <m:r>
                            <a:rPr lang="cs-CZ" sz="2400" b="0" i="1" smtClean="0">
                              <a:latin typeface="Cambria Math" panose="02040503050406030204" pitchFamily="18" charset="0"/>
                            </a:rPr>
                            <m:t>𝐸𝑈𝑅</m:t>
                          </m:r>
                        </m:sub>
                      </m:sSub>
                      <m:r>
                        <a:rPr lang="cs-CZ" sz="2400" b="0" i="1" smtClean="0">
                          <a:latin typeface="Cambria Math" panose="02040503050406030204" pitchFamily="18" charset="0"/>
                        </a:rPr>
                        <m:t>∗</m:t>
                      </m:r>
                      <m:sSub>
                        <m:sSubPr>
                          <m:ctrlPr>
                            <a:rPr lang="cs-CZ" sz="2400" b="0" i="1" smtClean="0">
                              <a:latin typeface="Cambria Math" panose="02040503050406030204" pitchFamily="18" charset="0"/>
                            </a:rPr>
                          </m:ctrlPr>
                        </m:sSubPr>
                        <m:e>
                          <m:r>
                            <a:rPr lang="cs-CZ" sz="2400" b="0" i="1" smtClean="0">
                              <a:latin typeface="Cambria Math" panose="02040503050406030204" pitchFamily="18" charset="0"/>
                            </a:rPr>
                            <m:t>𝑃</m:t>
                          </m:r>
                        </m:e>
                        <m:sub>
                          <m:r>
                            <a:rPr lang="cs-CZ" sz="2400" b="0" i="1" smtClean="0">
                              <a:latin typeface="Cambria Math" panose="02040503050406030204" pitchFamily="18" charset="0"/>
                            </a:rPr>
                            <m:t>𝑆𝑅𝑁</m:t>
                          </m:r>
                        </m:sub>
                      </m:sSub>
                    </m:oMath>
                  </m:oMathPara>
                </a14:m>
                <a:endParaRPr lang="cs-CZ" sz="2400" dirty="0"/>
              </a:p>
              <a:p>
                <a:pPr marL="114300" indent="0" algn="just">
                  <a:spcBef>
                    <a:spcPts val="0"/>
                  </a:spcBef>
                  <a:spcAft>
                    <a:spcPts val="1200"/>
                  </a:spcAft>
                  <a:buClr>
                    <a:schemeClr val="tx1"/>
                  </a:buClr>
                  <a:buSzPct val="120000"/>
                  <a:buNone/>
                  <a:tabLst>
                    <a:tab pos="228600" algn="l"/>
                  </a:tabLst>
                </a:pPr>
                <a:endParaRPr lang="cs-CZ" sz="2400" dirty="0"/>
              </a:p>
              <a:p>
                <a:pPr marL="114300" indent="0" algn="just">
                  <a:spcBef>
                    <a:spcPts val="0"/>
                  </a:spcBef>
                  <a:spcAft>
                    <a:spcPts val="1200"/>
                  </a:spcAft>
                  <a:buClr>
                    <a:schemeClr val="tx1"/>
                  </a:buClr>
                  <a:buSzPct val="120000"/>
                  <a:buNone/>
                  <a:tabLst>
                    <a:tab pos="228600" algn="l"/>
                  </a:tabLst>
                </a:pPr>
                <a:endParaRPr lang="cs-CZ" sz="2400" dirty="0">
                  <a:solidFill>
                    <a:srgbClr val="000000"/>
                  </a:solidFill>
                </a:endParaRP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127590" y="1241751"/>
                <a:ext cx="8914809" cy="5237163"/>
              </a:xfrm>
              <a:prstGeom prst="rect">
                <a:avLst/>
              </a:prstGeom>
              <a:blipFill>
                <a:blip r:embed="rId3"/>
                <a:stretch>
                  <a:fillRect t="-1979" r="-1026"/>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18751253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a:bodyPr>
          <a:lstStyle/>
          <a:p>
            <a:r>
              <a:rPr lang="cs-CZ" b="1" dirty="0" smtClean="0">
                <a:solidFill>
                  <a:srgbClr val="C00000"/>
                </a:solidFill>
              </a:rPr>
              <a:t>Export, import</a:t>
            </a:r>
            <a:endParaRPr lang="cs-CZ" b="1" dirty="0">
              <a:solidFill>
                <a:srgbClr val="C00000"/>
              </a:solidFill>
            </a:endParaRPr>
          </a:p>
        </p:txBody>
      </p:sp>
      <p:sp>
        <p:nvSpPr>
          <p:cNvPr id="3" name="Zástupný symbol pro text 2"/>
          <p:cNvSpPr>
            <a:spLocks noGrp="1"/>
          </p:cNvSpPr>
          <p:nvPr>
            <p:ph type="body" idx="1"/>
          </p:nvPr>
        </p:nvSpPr>
        <p:spPr>
          <a:xfrm>
            <a:off x="457200" y="1511300"/>
            <a:ext cx="8229600" cy="4614863"/>
          </a:xfrm>
        </p:spPr>
        <p:txBody>
          <a:bodyPr/>
          <a:lstStyle/>
          <a:p>
            <a:r>
              <a:rPr lang="cs-CZ" b="1" dirty="0" smtClean="0"/>
              <a:t>Dovozy zboží a služeb </a:t>
            </a:r>
            <a:r>
              <a:rPr lang="cs-CZ" dirty="0" smtClean="0"/>
              <a:t>domácí země z ostatních zemí světa závislé:</a:t>
            </a:r>
          </a:p>
          <a:p>
            <a:pPr lvl="1"/>
            <a:r>
              <a:rPr lang="cs-CZ" dirty="0" smtClean="0"/>
              <a:t>Na úrovni domácího důchodu;</a:t>
            </a:r>
          </a:p>
          <a:p>
            <a:pPr lvl="1"/>
            <a:r>
              <a:rPr lang="cs-CZ" dirty="0" smtClean="0"/>
              <a:t>Na poměru cenové hladiny domácího zboží a služeb zahraniční cenové hladiny;</a:t>
            </a:r>
          </a:p>
          <a:p>
            <a:pPr lvl="1"/>
            <a:r>
              <a:rPr lang="cs-CZ" dirty="0" smtClean="0"/>
              <a:t>Na měnových kursech;</a:t>
            </a:r>
          </a:p>
          <a:p>
            <a:pPr lvl="1"/>
            <a:r>
              <a:rPr lang="cs-CZ" dirty="0" smtClean="0"/>
              <a:t>Na obchodních omezeních (cla, dovozní přirážky, restrikce aj.);</a:t>
            </a:r>
          </a:p>
          <a:p>
            <a:pPr lvl="1"/>
            <a:r>
              <a:rPr lang="cs-CZ" dirty="0" smtClean="0"/>
              <a:t>Na spotřebitelských preferencích aj. </a:t>
            </a:r>
          </a:p>
        </p:txBody>
      </p:sp>
    </p:spTree>
    <p:extLst>
      <p:ext uri="{BB962C8B-B14F-4D97-AF65-F5344CB8AC3E}">
        <p14:creationId xmlns:p14="http://schemas.microsoft.com/office/powerpoint/2010/main" val="19165153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457200" y="513392"/>
            <a:ext cx="8229600" cy="866859"/>
          </a:xfrm>
        </p:spPr>
        <p:txBody>
          <a:bodyPr>
            <a:noAutofit/>
          </a:bodyPr>
          <a:lstStyle/>
          <a:p>
            <a:r>
              <a:rPr lang="pl-PL" sz="4000" b="1" dirty="0">
                <a:solidFill>
                  <a:srgbClr val="C00000"/>
                </a:solidFill>
              </a:rPr>
              <a:t>Formy teorie parity kupní síly</a:t>
            </a:r>
          </a:p>
        </p:txBody>
      </p:sp>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t>Platí-li absolutní forma teorie parity kupní síly, jsou cenové úrovně všech zemí stejné, jsou-li vyjádřeny ve stejné měně. </a:t>
            </a:r>
            <a:endParaRPr lang="cs-CZ" sz="2400" dirty="0" smtClean="0"/>
          </a:p>
          <a:p>
            <a:pPr algn="just">
              <a:spcBef>
                <a:spcPts val="0"/>
              </a:spcBef>
              <a:spcAft>
                <a:spcPts val="1200"/>
              </a:spcAft>
              <a:buClr>
                <a:schemeClr val="tx1"/>
              </a:buClr>
              <a:buSzPct val="120000"/>
              <a:tabLst>
                <a:tab pos="228600" algn="l"/>
              </a:tabLst>
            </a:pPr>
            <a:r>
              <a:rPr lang="cs-CZ" sz="2400" b="1" dirty="0" smtClean="0"/>
              <a:t>Rozdíl </a:t>
            </a:r>
            <a:r>
              <a:rPr lang="cs-CZ" sz="2400" b="1" dirty="0"/>
              <a:t>absolutní teorie parity kupní síly a zákona jediné ceny: </a:t>
            </a:r>
            <a:endParaRPr lang="cs-CZ" sz="2400" b="1" dirty="0" smtClean="0"/>
          </a:p>
          <a:p>
            <a:pPr lvl="1" algn="just">
              <a:spcBef>
                <a:spcPts val="0"/>
              </a:spcBef>
              <a:spcAft>
                <a:spcPts val="1200"/>
              </a:spcAft>
              <a:buClr>
                <a:schemeClr val="tx1"/>
              </a:buClr>
              <a:buSzPct val="120000"/>
              <a:tabLst>
                <a:tab pos="228600" algn="l"/>
              </a:tabLst>
            </a:pPr>
            <a:r>
              <a:rPr lang="cs-CZ" sz="2000" dirty="0" smtClean="0"/>
              <a:t>zákon </a:t>
            </a:r>
            <a:r>
              <a:rPr lang="cs-CZ" sz="2000" dirty="0"/>
              <a:t>jediné ceny se uplatňuje k jednotlivým zbožím, teorie parity kupní síly se vztahuje k všeobecné cenové úrovni (ceny všech druhů zboží, které vstupují do referenčního koše zboží).</a:t>
            </a:r>
          </a:p>
          <a:p>
            <a:pPr marL="114300" indent="0" algn="just">
              <a:spcBef>
                <a:spcPts val="0"/>
              </a:spcBef>
              <a:spcAft>
                <a:spcPts val="1200"/>
              </a:spcAft>
              <a:buClr>
                <a:schemeClr val="tx1"/>
              </a:buClr>
              <a:buSzPct val="120000"/>
              <a:buNone/>
              <a:tabLst>
                <a:tab pos="228600" algn="l"/>
              </a:tabLst>
            </a:pPr>
            <a:endParaRPr lang="cs-CZ" sz="2400" dirty="0"/>
          </a:p>
          <a:p>
            <a:pPr marL="114300" indent="0" algn="just">
              <a:spcBef>
                <a:spcPts val="0"/>
              </a:spcBef>
              <a:spcAft>
                <a:spcPts val="1200"/>
              </a:spcAft>
              <a:buClr>
                <a:schemeClr val="tx1"/>
              </a:buClr>
              <a:buSzPct val="120000"/>
              <a:buNone/>
              <a:tabLst>
                <a:tab pos="228600" algn="l"/>
              </a:tabLst>
            </a:pPr>
            <a:endParaRPr lang="cs-CZ" sz="2400" dirty="0">
              <a:solidFill>
                <a:srgbClr val="000000"/>
              </a:solidFill>
            </a:endParaRPr>
          </a:p>
        </p:txBody>
      </p:sp>
    </p:spTree>
    <p:extLst>
      <p:ext uri="{BB962C8B-B14F-4D97-AF65-F5344CB8AC3E}">
        <p14:creationId xmlns:p14="http://schemas.microsoft.com/office/powerpoint/2010/main" val="386880270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Relativní forma teorie parity kupní síly</a:t>
            </a:r>
          </a:p>
        </p:txBody>
      </p:sp>
      <p:sp>
        <p:nvSpPr>
          <p:cNvPr id="98" name="Google Shape;98;p14"/>
          <p:cNvSpPr txBox="1">
            <a:spLocks noGrp="1"/>
          </p:cNvSpPr>
          <p:nvPr>
            <p:ph type="body" idx="1"/>
          </p:nvPr>
        </p:nvSpPr>
        <p:spPr>
          <a:xfrm>
            <a:off x="127590" y="1241751"/>
            <a:ext cx="8914809" cy="52371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400" dirty="0"/>
              <a:t>Slabší“ forma teorie - % změna měnového kursu mezi dvěma zeměmi (během daného období) se rovná rozdílu mezi % změnami národních cenových úrovní těchto dvou zemí. </a:t>
            </a:r>
            <a:endParaRPr lang="cs-CZ" sz="2400" dirty="0" smtClean="0"/>
          </a:p>
          <a:p>
            <a:pPr algn="just">
              <a:spcBef>
                <a:spcPts val="0"/>
              </a:spcBef>
              <a:spcAft>
                <a:spcPts val="1200"/>
              </a:spcAft>
              <a:buClr>
                <a:schemeClr val="tx1"/>
              </a:buClr>
              <a:buSzPct val="120000"/>
              <a:tabLst>
                <a:tab pos="228600" algn="l"/>
              </a:tabLst>
            </a:pPr>
            <a:r>
              <a:rPr lang="cs-CZ" sz="2400" dirty="0" smtClean="0"/>
              <a:t>Země</a:t>
            </a:r>
            <a:r>
              <a:rPr lang="cs-CZ" sz="2400" dirty="0"/>
              <a:t>, jejichž míra cenové inflace je vyšší než u ostatních zemí, inkasují tento rozdíl v míře růstu cenových hladin (tzv. inflační diferenciál) v odpovídající míře depreciace jejich měny.</a:t>
            </a:r>
            <a:endParaRPr lang="cs-CZ" sz="2400" dirty="0">
              <a:solidFill>
                <a:srgbClr val="000000"/>
              </a:solidFill>
            </a:endParaRPr>
          </a:p>
        </p:txBody>
      </p:sp>
      <p:pic>
        <p:nvPicPr>
          <p:cNvPr id="3" name="Obrázek 2"/>
          <p:cNvPicPr>
            <a:picLocks noChangeAspect="1"/>
          </p:cNvPicPr>
          <p:nvPr/>
        </p:nvPicPr>
        <p:blipFill rotWithShape="1">
          <a:blip r:embed="rId3"/>
          <a:srcRect l="27442" t="38373" r="29070" b="31033"/>
          <a:stretch/>
        </p:blipFill>
        <p:spPr>
          <a:xfrm>
            <a:off x="1488556" y="3705934"/>
            <a:ext cx="6092456" cy="2410919"/>
          </a:xfrm>
          <a:prstGeom prst="rect">
            <a:avLst/>
          </a:prstGeom>
        </p:spPr>
      </p:pic>
    </p:spTree>
    <p:extLst>
      <p:ext uri="{BB962C8B-B14F-4D97-AF65-F5344CB8AC3E}">
        <p14:creationId xmlns:p14="http://schemas.microsoft.com/office/powerpoint/2010/main" val="408987800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Relativní forma teorie parity kupní síly</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rmAutofit/>
          </a:bodyPr>
          <a:lstStyle/>
          <a:p>
            <a:pPr algn="just">
              <a:spcBef>
                <a:spcPts val="0"/>
              </a:spcBef>
              <a:spcAft>
                <a:spcPts val="1200"/>
              </a:spcAft>
              <a:buClr>
                <a:schemeClr val="tx1"/>
              </a:buClr>
              <a:buSzPct val="120000"/>
              <a:tabLst>
                <a:tab pos="228600" algn="l"/>
              </a:tabLst>
            </a:pPr>
            <a:r>
              <a:rPr lang="cs-CZ" sz="2800" b="1" dirty="0"/>
              <a:t>Příklad</a:t>
            </a:r>
            <a:r>
              <a:rPr lang="cs-CZ" sz="2800" dirty="0"/>
              <a:t> - míra inflace v daném období v ČR 5 %, v Německu 2 %, potom: </a:t>
            </a:r>
            <a:endParaRPr lang="cs-CZ" sz="2800" dirty="0" smtClean="0"/>
          </a:p>
          <a:p>
            <a:pPr lvl="1" algn="just">
              <a:spcBef>
                <a:spcPts val="0"/>
              </a:spcBef>
              <a:spcAft>
                <a:spcPts val="1200"/>
              </a:spcAft>
              <a:buClr>
                <a:schemeClr val="tx1"/>
              </a:buClr>
              <a:buSzPct val="120000"/>
              <a:tabLst>
                <a:tab pos="228600" algn="l"/>
              </a:tabLst>
            </a:pPr>
            <a:r>
              <a:rPr lang="cs-CZ" sz="2400" dirty="0" smtClean="0"/>
              <a:t>podle </a:t>
            </a:r>
            <a:r>
              <a:rPr lang="cs-CZ" sz="2400" dirty="0"/>
              <a:t>relativní verze parity kupní síly bude měnový kurs CZK/EUR depreciovat o 3 % (míra změny měnového kursu má kladné znaménko) </a:t>
            </a:r>
            <a:endParaRPr lang="cs-CZ" sz="2400" dirty="0">
              <a:solidFill>
                <a:srgbClr val="000000"/>
              </a:solidFill>
            </a:endParaRPr>
          </a:p>
        </p:txBody>
      </p:sp>
    </p:spTree>
    <p:extLst>
      <p:ext uri="{BB962C8B-B14F-4D97-AF65-F5344CB8AC3E}">
        <p14:creationId xmlns:p14="http://schemas.microsoft.com/office/powerpoint/2010/main" val="8452174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Překážky působení zákona jediné ceny</a:t>
            </a:r>
          </a:p>
        </p:txBody>
      </p:sp>
      <p:sp>
        <p:nvSpPr>
          <p:cNvPr id="98" name="Google Shape;98;p14"/>
          <p:cNvSpPr txBox="1">
            <a:spLocks noGrp="1"/>
          </p:cNvSpPr>
          <p:nvPr>
            <p:ph type="body" idx="1"/>
          </p:nvPr>
        </p:nvSpPr>
        <p:spPr>
          <a:xfrm>
            <a:off x="127590" y="1282699"/>
            <a:ext cx="8914809" cy="5196215"/>
          </a:xfrm>
          <a:prstGeom prst="rect">
            <a:avLst/>
          </a:prstGeom>
          <a:noFill/>
          <a:ln>
            <a:noFill/>
          </a:ln>
        </p:spPr>
        <p:txBody>
          <a:bodyPr spcFirstLastPara="1" wrap="square" lIns="91425" tIns="45700" rIns="91425" bIns="45700" anchor="t" anchorCtr="0">
            <a:noAutofit/>
          </a:bodyPr>
          <a:lstStyle/>
          <a:p>
            <a:pPr algn="just">
              <a:spcBef>
                <a:spcPts val="0"/>
              </a:spcBef>
              <a:buClr>
                <a:schemeClr val="tx1"/>
              </a:buClr>
              <a:buSzPct val="120000"/>
              <a:tabLst>
                <a:tab pos="228600" algn="l"/>
              </a:tabLst>
            </a:pPr>
            <a:r>
              <a:rPr lang="cs-CZ" sz="1800" dirty="0"/>
              <a:t>Dopravní náklady (resp. transakční náklady) a četná obchodní omezení (např. cla aj.) </a:t>
            </a:r>
            <a:endParaRPr lang="cs-CZ" sz="1800" dirty="0" smtClean="0"/>
          </a:p>
          <a:p>
            <a:pPr algn="just">
              <a:spcBef>
                <a:spcPts val="0"/>
              </a:spcBef>
              <a:buClr>
                <a:schemeClr val="tx1"/>
              </a:buClr>
              <a:buSzPct val="120000"/>
              <a:tabLst>
                <a:tab pos="228600" algn="l"/>
              </a:tabLst>
            </a:pPr>
            <a:r>
              <a:rPr lang="cs-CZ" sz="1800" dirty="0" smtClean="0"/>
              <a:t>Zboží </a:t>
            </a:r>
            <a:r>
              <a:rPr lang="cs-CZ" sz="1800" dirty="0"/>
              <a:t>a služby, které nejsou obchodovány v mezinárodním obchodě (tzv. </a:t>
            </a:r>
            <a:r>
              <a:rPr lang="cs-CZ" sz="1800" dirty="0" err="1"/>
              <a:t>nontradables</a:t>
            </a:r>
            <a:r>
              <a:rPr lang="cs-CZ" sz="1800" dirty="0"/>
              <a:t>) kvůli vysokým dopravním nákladům - např. stavby domů, kadeřnictví </a:t>
            </a:r>
            <a:endParaRPr lang="cs-CZ" sz="1800" dirty="0" smtClean="0"/>
          </a:p>
          <a:p>
            <a:pPr algn="just">
              <a:spcBef>
                <a:spcPts val="0"/>
              </a:spcBef>
              <a:buClr>
                <a:schemeClr val="tx1"/>
              </a:buClr>
              <a:buSzPct val="120000"/>
              <a:tabLst>
                <a:tab pos="228600" algn="l"/>
              </a:tabLst>
            </a:pPr>
            <a:r>
              <a:rPr lang="cs-CZ" sz="1800" dirty="0" smtClean="0"/>
              <a:t>Nedokonalost </a:t>
            </a:r>
            <a:r>
              <a:rPr lang="cs-CZ" sz="1800" dirty="0"/>
              <a:t>tržní struktury v mezinárodním obchodě, existence rozdílných relativních cen identických produktů v různých zemích (např. v důsledku monopolu aj.) </a:t>
            </a:r>
            <a:endParaRPr lang="cs-CZ" sz="1800" dirty="0" smtClean="0"/>
          </a:p>
          <a:p>
            <a:pPr algn="just">
              <a:spcBef>
                <a:spcPts val="0"/>
              </a:spcBef>
              <a:buClr>
                <a:schemeClr val="tx1"/>
              </a:buClr>
              <a:buSzPct val="120000"/>
              <a:tabLst>
                <a:tab pos="228600" algn="l"/>
              </a:tabLst>
            </a:pPr>
            <a:r>
              <a:rPr lang="cs-CZ" sz="1800" dirty="0" smtClean="0"/>
              <a:t>Realizovaná </a:t>
            </a:r>
            <a:r>
              <a:rPr lang="cs-CZ" sz="1800" dirty="0"/>
              <a:t>opatření hospodářské politiky </a:t>
            </a:r>
            <a:endParaRPr lang="cs-CZ" sz="1800" dirty="0" smtClean="0"/>
          </a:p>
          <a:p>
            <a:pPr algn="just">
              <a:spcBef>
                <a:spcPts val="0"/>
              </a:spcBef>
              <a:buClr>
                <a:schemeClr val="tx1"/>
              </a:buClr>
              <a:buSzPct val="120000"/>
              <a:tabLst>
                <a:tab pos="228600" algn="l"/>
              </a:tabLst>
            </a:pPr>
            <a:r>
              <a:rPr lang="cs-CZ" sz="1800" dirty="0" smtClean="0"/>
              <a:t>Vznik </a:t>
            </a:r>
            <a:r>
              <a:rPr lang="cs-CZ" sz="1800" dirty="0"/>
              <a:t>nových druhů produktů - může vyvolat exportní expanzi těchto produktů v zemích vzniku a poptávku po měně této země - </a:t>
            </a:r>
            <a:r>
              <a:rPr lang="cs-CZ" sz="1800" dirty="0" err="1"/>
              <a:t>apreciace</a:t>
            </a:r>
            <a:r>
              <a:rPr lang="cs-CZ" sz="1800" dirty="0"/>
              <a:t> kursu. </a:t>
            </a:r>
            <a:endParaRPr lang="cs-CZ" sz="1800" dirty="0" smtClean="0"/>
          </a:p>
          <a:p>
            <a:pPr algn="just">
              <a:spcBef>
                <a:spcPts val="0"/>
              </a:spcBef>
              <a:buClr>
                <a:schemeClr val="tx1"/>
              </a:buClr>
              <a:buSzPct val="120000"/>
              <a:tabLst>
                <a:tab pos="228600" algn="l"/>
              </a:tabLst>
            </a:pPr>
            <a:r>
              <a:rPr lang="cs-CZ" sz="1800" dirty="0" smtClean="0"/>
              <a:t>Nové </a:t>
            </a:r>
            <a:r>
              <a:rPr lang="cs-CZ" sz="1800" dirty="0"/>
              <a:t>druhy nerostných surovin </a:t>
            </a:r>
            <a:endParaRPr lang="cs-CZ" sz="1800" dirty="0" smtClean="0"/>
          </a:p>
          <a:p>
            <a:pPr algn="just">
              <a:spcBef>
                <a:spcPts val="0"/>
              </a:spcBef>
              <a:buClr>
                <a:schemeClr val="tx1"/>
              </a:buClr>
              <a:buSzPct val="120000"/>
              <a:tabLst>
                <a:tab pos="228600" algn="l"/>
              </a:tabLst>
            </a:pPr>
            <a:r>
              <a:rPr lang="cs-CZ" sz="1800" dirty="0" smtClean="0"/>
              <a:t>Rozdílné </a:t>
            </a:r>
            <a:r>
              <a:rPr lang="cs-CZ" sz="1800" dirty="0"/>
              <a:t>referenční koše </a:t>
            </a:r>
            <a:endParaRPr lang="cs-CZ" sz="1800" dirty="0" smtClean="0"/>
          </a:p>
          <a:p>
            <a:pPr algn="just">
              <a:spcBef>
                <a:spcPts val="0"/>
              </a:spcBef>
              <a:buClr>
                <a:schemeClr val="tx1"/>
              </a:buClr>
              <a:buSzPct val="120000"/>
              <a:tabLst>
                <a:tab pos="228600" algn="l"/>
              </a:tabLst>
            </a:pPr>
            <a:r>
              <a:rPr lang="cs-CZ" sz="1800" dirty="0" smtClean="0"/>
              <a:t>Rychlost </a:t>
            </a:r>
            <a:r>
              <a:rPr lang="cs-CZ" sz="1800" dirty="0"/>
              <a:t>přizpůsobování se měnového kursu – malá pružnost cen zboží a služeb, strnulost mezd v krátkém období, zatímco měnový kurs se přizpůsobuje okamžitě - v krátkém období odchylka měnového kursu od kursu daného paritou kupní síly větší než v dlouhém období. </a:t>
            </a:r>
            <a:endParaRPr lang="cs-CZ" sz="1800" dirty="0" smtClean="0"/>
          </a:p>
          <a:p>
            <a:pPr algn="just">
              <a:spcBef>
                <a:spcPts val="0"/>
              </a:spcBef>
              <a:buClr>
                <a:schemeClr val="tx1"/>
              </a:buClr>
              <a:buSzPct val="120000"/>
              <a:tabLst>
                <a:tab pos="228600" algn="l"/>
              </a:tabLst>
            </a:pPr>
            <a:r>
              <a:rPr lang="cs-CZ" sz="1800" dirty="0" smtClean="0"/>
              <a:t>Výkyvy </a:t>
            </a:r>
            <a:r>
              <a:rPr lang="cs-CZ" sz="1800" dirty="0"/>
              <a:t>poptávky po měnách - růst poptávky po některých měnách (např. dolarech) jako rezervních měnách - </a:t>
            </a:r>
            <a:r>
              <a:rPr lang="cs-CZ" sz="1800" dirty="0" err="1"/>
              <a:t>apreciace</a:t>
            </a:r>
            <a:r>
              <a:rPr lang="cs-CZ" sz="1800" dirty="0"/>
              <a:t> měnového kursu měn těchto zemí </a:t>
            </a:r>
            <a:endParaRPr lang="cs-CZ" sz="1800" dirty="0" smtClean="0"/>
          </a:p>
          <a:p>
            <a:pPr algn="just">
              <a:spcBef>
                <a:spcPts val="0"/>
              </a:spcBef>
              <a:buClr>
                <a:schemeClr val="tx1"/>
              </a:buClr>
              <a:buSzPct val="120000"/>
              <a:tabLst>
                <a:tab pos="228600" algn="l"/>
              </a:tabLst>
            </a:pPr>
            <a:r>
              <a:rPr lang="cs-CZ" sz="1800" dirty="0" smtClean="0"/>
              <a:t>Mezinárodní </a:t>
            </a:r>
            <a:r>
              <a:rPr lang="cs-CZ" sz="1800" dirty="0"/>
              <a:t>pohyb kapitálu - v souvislosti s formováním portfolia investorů. </a:t>
            </a:r>
            <a:endParaRPr lang="cs-CZ" sz="1800" dirty="0" smtClean="0"/>
          </a:p>
          <a:p>
            <a:pPr algn="just">
              <a:spcBef>
                <a:spcPts val="0"/>
              </a:spcBef>
              <a:buClr>
                <a:schemeClr val="tx1"/>
              </a:buClr>
              <a:buSzPct val="120000"/>
              <a:tabLst>
                <a:tab pos="228600" algn="l"/>
              </a:tabLst>
            </a:pPr>
            <a:r>
              <a:rPr lang="cs-CZ" sz="1800" dirty="0" smtClean="0"/>
              <a:t>Jiné příčiny.</a:t>
            </a:r>
            <a:endParaRPr lang="cs-CZ" sz="1800" dirty="0">
              <a:solidFill>
                <a:srgbClr val="000000"/>
              </a:solidFill>
            </a:endParaRPr>
          </a:p>
        </p:txBody>
      </p:sp>
    </p:spTree>
    <p:extLst>
      <p:ext uri="{BB962C8B-B14F-4D97-AF65-F5344CB8AC3E}">
        <p14:creationId xmlns:p14="http://schemas.microsoft.com/office/powerpoint/2010/main" val="383300281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Reálný měnový kurz</a:t>
            </a:r>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127590" y="1282699"/>
                <a:ext cx="8914809" cy="5196215"/>
              </a:xfrm>
              <a:prstGeom prst="rect">
                <a:avLst/>
              </a:prstGeom>
              <a:noFill/>
              <a:ln>
                <a:noFill/>
              </a:ln>
            </p:spPr>
            <p:txBody>
              <a:bodyPr spcFirstLastPara="1" wrap="square" lIns="91425" tIns="45700" rIns="91425" bIns="45700" anchor="t" anchorCtr="0">
                <a:noAutofit/>
              </a:bodyPr>
              <a:lstStyle/>
              <a:p>
                <a:r>
                  <a:rPr lang="cs-CZ" dirty="0" smtClean="0"/>
                  <a:t>R</a:t>
                </a:r>
                <a:r>
                  <a:rPr lang="cs-CZ" baseline="-25000" dirty="0"/>
                  <a:t>D/F </a:t>
                </a:r>
                <a:r>
                  <a:rPr lang="cs-CZ" dirty="0"/>
                  <a:t>reálný měnový </a:t>
                </a:r>
                <a:r>
                  <a:rPr lang="cs-CZ" dirty="0" smtClean="0"/>
                  <a:t>kurs</a:t>
                </a:r>
              </a:p>
              <a:p>
                <a:pPr lvl="1"/>
                <a:r>
                  <a:rPr lang="cs-CZ" dirty="0"/>
                  <a:t>E</a:t>
                </a:r>
                <a:r>
                  <a:rPr lang="cs-CZ" baseline="-25000" dirty="0"/>
                  <a:t>D/F </a:t>
                </a:r>
                <a:r>
                  <a:rPr lang="cs-CZ" dirty="0"/>
                  <a:t>nominální měnový kurs, tj. jednotka měny cizí země vyjádřená v počtu (množství) jednotek měny domácí země; </a:t>
                </a:r>
              </a:p>
              <a:p>
                <a:pPr lvl="1"/>
                <a:r>
                  <a:rPr lang="cs-CZ" dirty="0"/>
                  <a:t>P</a:t>
                </a:r>
                <a:r>
                  <a:rPr lang="cs-CZ" baseline="-25000" dirty="0"/>
                  <a:t>F</a:t>
                </a:r>
                <a:r>
                  <a:rPr lang="cs-CZ" dirty="0"/>
                  <a:t> cenová hladina v zahraničí</a:t>
                </a:r>
                <a:r>
                  <a:rPr lang="cs-CZ" dirty="0" smtClean="0"/>
                  <a:t>;</a:t>
                </a:r>
              </a:p>
              <a:p>
                <a:pPr lvl="1"/>
                <a:r>
                  <a:rPr lang="cs-CZ" dirty="0"/>
                  <a:t>P úroveň cenové hladiny domácí země</a:t>
                </a:r>
                <a:r>
                  <a:rPr lang="cs-CZ" dirty="0" smtClean="0"/>
                  <a:t>.</a:t>
                </a:r>
              </a:p>
              <a:p>
                <a:pPr marL="571500" lvl="1"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panose="02040503050406030204" pitchFamily="18" charset="0"/>
                            </a:rPr>
                            <m:t>𝑅</m:t>
                          </m:r>
                        </m:e>
                        <m:sub>
                          <m:r>
                            <a:rPr lang="cs-CZ" b="0" i="1" smtClean="0">
                              <a:latin typeface="Cambria Math" panose="02040503050406030204" pitchFamily="18" charset="0"/>
                            </a:rPr>
                            <m:t>𝐷</m:t>
                          </m:r>
                          <m:r>
                            <a:rPr lang="cs-CZ" b="0" i="1" smtClean="0">
                              <a:latin typeface="Cambria Math" panose="02040503050406030204" pitchFamily="18" charset="0"/>
                            </a:rPr>
                            <m:t>/</m:t>
                          </m:r>
                          <m:r>
                            <a:rPr lang="cs-CZ" b="0" i="1" smtClean="0">
                              <a:latin typeface="Cambria Math" panose="02040503050406030204" pitchFamily="18" charset="0"/>
                            </a:rPr>
                            <m:t>𝐹</m:t>
                          </m:r>
                        </m:sub>
                      </m:sSub>
                      <m:r>
                        <a:rPr lang="cs-CZ" b="0" i="1" smtClean="0">
                          <a:latin typeface="Cambria Math" panose="02040503050406030204" pitchFamily="18" charset="0"/>
                        </a:rPr>
                        <m:t>= </m:t>
                      </m:r>
                      <m:sSub>
                        <m:sSubPr>
                          <m:ctrlPr>
                            <a:rPr lang="cs-CZ" b="0" i="1" smtClean="0">
                              <a:latin typeface="Cambria Math" panose="02040503050406030204" pitchFamily="18" charset="0"/>
                            </a:rPr>
                          </m:ctrlPr>
                        </m:sSubPr>
                        <m:e>
                          <m:r>
                            <a:rPr lang="cs-CZ" b="0" i="1" smtClean="0">
                              <a:latin typeface="Cambria Math" panose="02040503050406030204" pitchFamily="18" charset="0"/>
                            </a:rPr>
                            <m:t>𝐸</m:t>
                          </m:r>
                        </m:e>
                        <m:sub>
                          <m:r>
                            <a:rPr lang="cs-CZ" b="0" i="1" smtClean="0">
                              <a:latin typeface="Cambria Math" panose="02040503050406030204" pitchFamily="18" charset="0"/>
                            </a:rPr>
                            <m:t>𝐷</m:t>
                          </m:r>
                          <m:r>
                            <a:rPr lang="cs-CZ" b="0" i="1" smtClean="0">
                              <a:latin typeface="Cambria Math" panose="02040503050406030204" pitchFamily="18" charset="0"/>
                            </a:rPr>
                            <m:t>/</m:t>
                          </m:r>
                          <m:r>
                            <a:rPr lang="cs-CZ" b="0" i="1" smtClean="0">
                              <a:latin typeface="Cambria Math" panose="02040503050406030204" pitchFamily="18" charset="0"/>
                            </a:rPr>
                            <m:t>𝐹</m:t>
                          </m:r>
                        </m:sub>
                      </m:sSub>
                      <m:r>
                        <a:rPr lang="cs-CZ" b="0" i="1" smtClean="0">
                          <a:latin typeface="Cambria Math" panose="02040503050406030204" pitchFamily="18" charset="0"/>
                        </a:rPr>
                        <m:t>∗ </m:t>
                      </m:r>
                      <m:f>
                        <m:fPr>
                          <m:ctrlPr>
                            <a:rPr lang="cs-CZ" b="0" i="1" smtClean="0">
                              <a:latin typeface="Cambria Math" panose="02040503050406030204" pitchFamily="18" charset="0"/>
                            </a:rPr>
                          </m:ctrlPr>
                        </m:fPr>
                        <m:num>
                          <m:sSub>
                            <m:sSubPr>
                              <m:ctrlPr>
                                <a:rPr lang="cs-CZ" b="0" i="1" smtClean="0">
                                  <a:latin typeface="Cambria Math" panose="02040503050406030204" pitchFamily="18" charset="0"/>
                                </a:rPr>
                              </m:ctrlPr>
                            </m:sSubPr>
                            <m:e>
                              <m:r>
                                <a:rPr lang="cs-CZ" b="0" i="1" smtClean="0">
                                  <a:latin typeface="Cambria Math" panose="02040503050406030204" pitchFamily="18" charset="0"/>
                                </a:rPr>
                                <m:t>𝑃</m:t>
                              </m:r>
                            </m:e>
                            <m:sub>
                              <m:r>
                                <a:rPr lang="cs-CZ" b="0" i="1" smtClean="0">
                                  <a:latin typeface="Cambria Math" panose="02040503050406030204" pitchFamily="18" charset="0"/>
                                </a:rPr>
                                <m:t>𝐹</m:t>
                              </m:r>
                            </m:sub>
                          </m:sSub>
                        </m:num>
                        <m:den>
                          <m:r>
                            <a:rPr lang="cs-CZ" b="0" i="1" smtClean="0">
                              <a:latin typeface="Cambria Math" panose="02040503050406030204" pitchFamily="18" charset="0"/>
                            </a:rPr>
                            <m:t>𝑃</m:t>
                          </m:r>
                        </m:den>
                      </m:f>
                    </m:oMath>
                  </m:oMathPara>
                </a14:m>
                <a:endParaRPr lang="cs-CZ" dirty="0"/>
              </a:p>
              <a:p>
                <a:endParaRPr lang="cs-CZ" dirty="0"/>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127590" y="1282699"/>
                <a:ext cx="8914809" cy="5196215"/>
              </a:xfrm>
              <a:prstGeom prst="rect">
                <a:avLst/>
              </a:prstGeom>
              <a:blipFill>
                <a:blip r:embed="rId3"/>
                <a:stretch>
                  <a:fillRect t="-469"/>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31287000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Reálný měnový kurz</a:t>
            </a:r>
          </a:p>
        </p:txBody>
      </p:sp>
      <p:sp>
        <p:nvSpPr>
          <p:cNvPr id="98" name="Google Shape;98;p14"/>
          <p:cNvSpPr txBox="1">
            <a:spLocks noGrp="1"/>
          </p:cNvSpPr>
          <p:nvPr>
            <p:ph type="body" idx="1"/>
          </p:nvPr>
        </p:nvSpPr>
        <p:spPr>
          <a:xfrm>
            <a:off x="127590" y="1143001"/>
            <a:ext cx="8914809" cy="5335914"/>
          </a:xfrm>
          <a:prstGeom prst="rect">
            <a:avLst/>
          </a:prstGeom>
          <a:noFill/>
          <a:ln>
            <a:noFill/>
          </a:ln>
        </p:spPr>
        <p:txBody>
          <a:bodyPr spcFirstLastPara="1" wrap="square" lIns="91425" tIns="45700" rIns="91425" bIns="45700" anchor="t" anchorCtr="0">
            <a:noAutofit/>
          </a:bodyPr>
          <a:lstStyle/>
          <a:p>
            <a:pPr>
              <a:buSzPct val="66000"/>
            </a:pPr>
            <a:r>
              <a:rPr lang="cs-CZ" sz="2800" dirty="0"/>
              <a:t>Předpokládá se, že: </a:t>
            </a:r>
          </a:p>
          <a:p>
            <a:pPr lvl="1">
              <a:buSzPct val="66000"/>
            </a:pPr>
            <a:r>
              <a:rPr lang="cs-CZ" sz="2400" dirty="0"/>
              <a:t>růst reálného měnového kursu R</a:t>
            </a:r>
            <a:r>
              <a:rPr lang="cs-CZ" sz="2400" baseline="-25000" dirty="0"/>
              <a:t>D/F </a:t>
            </a:r>
            <a:r>
              <a:rPr lang="cs-CZ" sz="2400" dirty="0"/>
              <a:t>= reálné </a:t>
            </a:r>
            <a:r>
              <a:rPr lang="cs-CZ" sz="2400" dirty="0" smtClean="0"/>
              <a:t>znehodnocení, </a:t>
            </a:r>
            <a:endParaRPr lang="cs-CZ" sz="2400" dirty="0"/>
          </a:p>
          <a:p>
            <a:pPr lvl="1">
              <a:buSzPct val="66000"/>
            </a:pPr>
            <a:r>
              <a:rPr lang="cs-CZ" sz="2400" dirty="0"/>
              <a:t>růst nominálního měnového kursu E</a:t>
            </a:r>
            <a:r>
              <a:rPr lang="cs-CZ" sz="2400" baseline="-25000" dirty="0"/>
              <a:t>D/F </a:t>
            </a:r>
            <a:r>
              <a:rPr lang="cs-CZ" sz="2400" dirty="0"/>
              <a:t>= depreciace domácí </a:t>
            </a:r>
            <a:r>
              <a:rPr lang="cs-CZ" sz="2400" dirty="0" smtClean="0"/>
              <a:t>měny.</a:t>
            </a:r>
          </a:p>
          <a:p>
            <a:pPr marL="342900" lvl="1">
              <a:buSzPct val="66000"/>
              <a:buFont typeface="Arial" panose="020B0604020202020204" pitchFamily="34" charset="0"/>
              <a:buChar char="•"/>
            </a:pPr>
            <a:r>
              <a:rPr lang="cs-CZ" sz="2400" dirty="0"/>
              <a:t>Proč se reálný měnový kurs odchyluje od jedné? </a:t>
            </a:r>
            <a:endParaRPr lang="cs-CZ" sz="2400" dirty="0" smtClean="0"/>
          </a:p>
          <a:p>
            <a:pPr lvl="1">
              <a:buSzPct val="66000"/>
            </a:pPr>
            <a:r>
              <a:rPr lang="cs-CZ" sz="2400" dirty="0"/>
              <a:t>existence dopravních a jiných nákladů a překážek v mezinárodním obchodě, </a:t>
            </a:r>
          </a:p>
          <a:p>
            <a:pPr lvl="1">
              <a:buSzPct val="66000"/>
            </a:pPr>
            <a:r>
              <a:rPr lang="cs-CZ" sz="2400" dirty="0"/>
              <a:t>regulace nominálního měnového kursu centrální bankou,</a:t>
            </a:r>
          </a:p>
          <a:p>
            <a:pPr lvl="1">
              <a:buSzPct val="66000"/>
            </a:pPr>
            <a:r>
              <a:rPr lang="pl-PL" sz="2400" dirty="0"/>
              <a:t>neexistence dokonale konkurenční struktury atd. </a:t>
            </a:r>
            <a:endParaRPr lang="cs-CZ" sz="2400" dirty="0" smtClean="0"/>
          </a:p>
          <a:p>
            <a:pPr marL="342900" lvl="1">
              <a:buSzPct val="66000"/>
              <a:buFont typeface="Arial" panose="020B0604020202020204" pitchFamily="34" charset="0"/>
              <a:buChar char="•"/>
            </a:pPr>
            <a:r>
              <a:rPr lang="cs-CZ" sz="2000" dirty="0"/>
              <a:t>Reálný měnový kurs se může odchylovat od jedné po relativně dlouhé období. Fluktuace měnového kursu vyvolávají velké a nežádoucí výkyvy cenové hladiny domácí země, i výkyvy v úrovni domácí produkce. </a:t>
            </a:r>
          </a:p>
        </p:txBody>
      </p:sp>
    </p:spTree>
    <p:extLst>
      <p:ext uri="{BB962C8B-B14F-4D97-AF65-F5344CB8AC3E}">
        <p14:creationId xmlns:p14="http://schemas.microsoft.com/office/powerpoint/2010/main" val="381724820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Nabídka a poptávka po korunách v dlouhém období</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r>
              <a:rPr lang="cs-CZ" sz="2800" b="1" dirty="0"/>
              <a:t>Nominální měnový kurs </a:t>
            </a:r>
            <a:r>
              <a:rPr lang="cs-CZ" sz="2800" dirty="0"/>
              <a:t>- cena měnové jednotky jedné země vyjádřená v měně jiné země, výsledek poptávky a nabídky na mezinárodních měnových trzích. </a:t>
            </a:r>
            <a:endParaRPr lang="cs-CZ" sz="2800" dirty="0" smtClean="0"/>
          </a:p>
          <a:p>
            <a:pPr lvl="1">
              <a:buSzPct val="66000"/>
            </a:pPr>
            <a:r>
              <a:rPr lang="cs-CZ" dirty="0" smtClean="0"/>
              <a:t>Poptávka </a:t>
            </a:r>
            <a:r>
              <a:rPr lang="cs-CZ" dirty="0"/>
              <a:t>po měně domácí </a:t>
            </a:r>
            <a:r>
              <a:rPr lang="cs-CZ" dirty="0" smtClean="0"/>
              <a:t>země</a:t>
            </a:r>
          </a:p>
          <a:p>
            <a:pPr lvl="2">
              <a:buSzPct val="66000"/>
            </a:pPr>
            <a:r>
              <a:rPr lang="cs-CZ" sz="2000" dirty="0"/>
              <a:t>vývozy zboží a služeb domácí země (měna je poptávána subjekty ostatních zemí k zaplacení exportů zboží a služeb z domácí země); </a:t>
            </a:r>
            <a:endParaRPr lang="cs-CZ" sz="2000" dirty="0" smtClean="0"/>
          </a:p>
          <a:p>
            <a:pPr lvl="2">
              <a:buSzPct val="66000"/>
            </a:pPr>
            <a:r>
              <a:rPr lang="cs-CZ" sz="2000" dirty="0" smtClean="0"/>
              <a:t>kapitálový </a:t>
            </a:r>
            <a:r>
              <a:rPr lang="cs-CZ" sz="2000" dirty="0"/>
              <a:t>příliv do dané země (např. dividendy a úroky ze zahraničních investic subjektů domácí země, nákupy obligací a akcií domácí země subjekty ostatních zemí, zakládání účtů v bankách domácí země subjekty ostatních zemí, nákup ostatních aktiv subjekty ostatních zemí v domácí zemi aj</a:t>
            </a:r>
            <a:r>
              <a:rPr lang="cs-CZ" sz="2000" dirty="0" smtClean="0"/>
              <a:t>.).</a:t>
            </a:r>
          </a:p>
        </p:txBody>
      </p:sp>
    </p:spTree>
    <p:extLst>
      <p:ext uri="{BB962C8B-B14F-4D97-AF65-F5344CB8AC3E}">
        <p14:creationId xmlns:p14="http://schemas.microsoft.com/office/powerpoint/2010/main" val="5129479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Nabídka a poptávka po korunách v dlouhém období</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r>
              <a:rPr lang="cs-CZ" sz="2800" b="1" dirty="0"/>
              <a:t>Nominální měnový kurs </a:t>
            </a:r>
            <a:r>
              <a:rPr lang="cs-CZ" sz="2800" dirty="0"/>
              <a:t>- cena měnové jednotky jedné země vyjádřená v měně jiné země, výsledek poptávky a nabídky na mezinárodních měnových trzích. </a:t>
            </a:r>
            <a:endParaRPr lang="cs-CZ" sz="2800" dirty="0" smtClean="0"/>
          </a:p>
          <a:p>
            <a:pPr lvl="1">
              <a:buSzPct val="66000"/>
            </a:pPr>
            <a:r>
              <a:rPr lang="cs-CZ" dirty="0" smtClean="0"/>
              <a:t>Nabídka </a:t>
            </a:r>
            <a:r>
              <a:rPr lang="cs-CZ" dirty="0"/>
              <a:t>měny domácí </a:t>
            </a:r>
            <a:r>
              <a:rPr lang="cs-CZ" dirty="0" smtClean="0"/>
              <a:t>země</a:t>
            </a:r>
          </a:p>
          <a:p>
            <a:pPr lvl="2">
              <a:buSzPct val="66000"/>
            </a:pPr>
            <a:r>
              <a:rPr lang="cs-CZ" sz="2000" dirty="0"/>
              <a:t>dovozy zboží a služeb (subjekty domácí země potřebují cizí měnu a nabízejí měnu domácí, aby mohly zaplatit dovozy zboží a služeb); </a:t>
            </a:r>
            <a:endParaRPr lang="cs-CZ" sz="2000" dirty="0" smtClean="0"/>
          </a:p>
          <a:p>
            <a:pPr lvl="2">
              <a:buSzPct val="66000"/>
            </a:pPr>
            <a:r>
              <a:rPr lang="cs-CZ" sz="2000" dirty="0" smtClean="0"/>
              <a:t>kapitálové </a:t>
            </a:r>
            <a:r>
              <a:rPr lang="cs-CZ" sz="2000" dirty="0"/>
              <a:t>odlivy (např. dividendy a úroky z investic cizích subjektů v domácí zemi, nákup obligací a akcií ostatních zemí subjekty domácí země, zakládání účtů subjektů domácí země v bankách ostatních zemí, nákup ostatních aktiv subjekty domácí země v ostatních zemích aj.).</a:t>
            </a:r>
          </a:p>
        </p:txBody>
      </p:sp>
    </p:spTree>
    <p:extLst>
      <p:ext uri="{BB962C8B-B14F-4D97-AF65-F5344CB8AC3E}">
        <p14:creationId xmlns:p14="http://schemas.microsoft.com/office/powerpoint/2010/main" val="26444690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Nabídka a poptávka po korunách v dlouhém období</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endParaRPr lang="cs-CZ" sz="2000" dirty="0"/>
          </a:p>
        </p:txBody>
      </p:sp>
      <p:pic>
        <p:nvPicPr>
          <p:cNvPr id="3" name="Obrázek 2"/>
          <p:cNvPicPr>
            <a:picLocks noChangeAspect="1"/>
          </p:cNvPicPr>
          <p:nvPr/>
        </p:nvPicPr>
        <p:blipFill rotWithShape="1">
          <a:blip r:embed="rId3"/>
          <a:srcRect l="12558" t="19561" r="14651" b="18424"/>
          <a:stretch/>
        </p:blipFill>
        <p:spPr>
          <a:xfrm>
            <a:off x="0" y="1717756"/>
            <a:ext cx="8741524" cy="4189229"/>
          </a:xfrm>
          <a:prstGeom prst="rect">
            <a:avLst/>
          </a:prstGeom>
        </p:spPr>
      </p:pic>
    </p:spTree>
    <p:extLst>
      <p:ext uri="{BB962C8B-B14F-4D97-AF65-F5344CB8AC3E}">
        <p14:creationId xmlns:p14="http://schemas.microsoft.com/office/powerpoint/2010/main" val="6822177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Marshall – Lernerova podmínka</a:t>
            </a:r>
          </a:p>
        </p:txBody>
      </p:sp>
      <p:sp>
        <p:nvSpPr>
          <p:cNvPr id="98" name="Google Shape;98;p14"/>
          <p:cNvSpPr txBox="1">
            <a:spLocks noGrp="1"/>
          </p:cNvSpPr>
          <p:nvPr>
            <p:ph type="body" idx="1"/>
          </p:nvPr>
        </p:nvSpPr>
        <p:spPr>
          <a:xfrm>
            <a:off x="127590" y="1380251"/>
            <a:ext cx="8914809" cy="5098663"/>
          </a:xfrm>
          <a:prstGeom prst="rect">
            <a:avLst/>
          </a:prstGeom>
          <a:noFill/>
          <a:ln>
            <a:noFill/>
          </a:ln>
        </p:spPr>
        <p:txBody>
          <a:bodyPr spcFirstLastPara="1" wrap="square" lIns="91425" tIns="45700" rIns="91425" bIns="45700" anchor="t" anchorCtr="0">
            <a:noAutofit/>
          </a:bodyPr>
          <a:lstStyle/>
          <a:p>
            <a:pPr>
              <a:buSzPct val="66000"/>
            </a:pPr>
            <a:r>
              <a:rPr lang="cs-CZ" sz="2400" dirty="0"/>
              <a:t>Cenová elasticita vývozu a dovozu </a:t>
            </a:r>
            <a:endParaRPr lang="cs-CZ" sz="2400" dirty="0" smtClean="0"/>
          </a:p>
          <a:p>
            <a:pPr lvl="1">
              <a:buSzPct val="66000"/>
            </a:pPr>
            <a:r>
              <a:rPr lang="cs-CZ" sz="2200" dirty="0" smtClean="0"/>
              <a:t>Depreciace </a:t>
            </a:r>
            <a:r>
              <a:rPr lang="cs-CZ" sz="2200" dirty="0"/>
              <a:t>domácí měny - vždy vede ke zvýšení objemu X a snížení objemu M. </a:t>
            </a:r>
          </a:p>
          <a:p>
            <a:pPr lvl="1">
              <a:buSzPct val="66000"/>
            </a:pPr>
            <a:r>
              <a:rPr lang="cs-CZ" sz="2200" dirty="0" smtClean="0"/>
              <a:t>Vliv </a:t>
            </a:r>
            <a:r>
              <a:rPr lang="cs-CZ" sz="2200" dirty="0"/>
              <a:t>na HODNOTU vývozu/dovozu nejednoznačný – závisí na cenové elasticitě po vývozním/dovozním zboží. </a:t>
            </a:r>
            <a:endParaRPr lang="cs-CZ" sz="2200" dirty="0" smtClean="0"/>
          </a:p>
          <a:p>
            <a:pPr lvl="1">
              <a:buSzPct val="66000"/>
            </a:pPr>
            <a:r>
              <a:rPr lang="cs-CZ" sz="2200" dirty="0" smtClean="0"/>
              <a:t>Cenová </a:t>
            </a:r>
            <a:r>
              <a:rPr lang="cs-CZ" sz="2200" dirty="0"/>
              <a:t>elasticita vývozu (poptávky po vývozním zboží) – o kolik % se změní množství vývozu, změní-li se vývozní cena o 1%. </a:t>
            </a:r>
            <a:endParaRPr lang="cs-CZ" sz="2200" dirty="0" smtClean="0"/>
          </a:p>
          <a:p>
            <a:pPr lvl="1">
              <a:buSzPct val="66000"/>
            </a:pPr>
            <a:r>
              <a:rPr lang="cs-CZ" sz="2200" dirty="0" smtClean="0"/>
              <a:t>Změna </a:t>
            </a:r>
            <a:r>
              <a:rPr lang="cs-CZ" sz="2200" dirty="0"/>
              <a:t>měnového kurzu mění ceny X a M – jak se změní NX po změně kurzu? </a:t>
            </a:r>
            <a:endParaRPr lang="cs-CZ" sz="2200" dirty="0" smtClean="0"/>
          </a:p>
          <a:p>
            <a:pPr lvl="1">
              <a:buSzPct val="66000"/>
            </a:pPr>
            <a:r>
              <a:rPr lang="cs-CZ" sz="2200" b="1" dirty="0" err="1" smtClean="0"/>
              <a:t>Marshall</a:t>
            </a:r>
            <a:r>
              <a:rPr lang="cs-CZ" sz="2200" b="1" dirty="0" smtClean="0"/>
              <a:t> </a:t>
            </a:r>
            <a:r>
              <a:rPr lang="cs-CZ" sz="2200" b="1" dirty="0"/>
              <a:t>– </a:t>
            </a:r>
            <a:r>
              <a:rPr lang="cs-CZ" sz="2200" b="1" dirty="0" err="1"/>
              <a:t>Lernerova</a:t>
            </a:r>
            <a:r>
              <a:rPr lang="cs-CZ" sz="2200" b="1" dirty="0"/>
              <a:t> podmínka: Depreciace domácí měny povede ke zvýšení hodnoty NX jen tehdy, </a:t>
            </a:r>
            <a:r>
              <a:rPr lang="cs-CZ" sz="2200" b="1" dirty="0" err="1"/>
              <a:t>kdyžje</a:t>
            </a:r>
            <a:r>
              <a:rPr lang="cs-CZ" sz="2200" b="1" dirty="0"/>
              <a:t> součet cenových elasticit vývozu a dovozu větší než jedna.</a:t>
            </a:r>
          </a:p>
        </p:txBody>
      </p:sp>
    </p:spTree>
    <p:extLst>
      <p:ext uri="{BB962C8B-B14F-4D97-AF65-F5344CB8AC3E}">
        <p14:creationId xmlns:p14="http://schemas.microsoft.com/office/powerpoint/2010/main" val="24413905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a:bodyPr>
          <a:lstStyle/>
          <a:p>
            <a:r>
              <a:rPr lang="cs-CZ" b="1" dirty="0" smtClean="0">
                <a:solidFill>
                  <a:srgbClr val="C00000"/>
                </a:solidFill>
              </a:rPr>
              <a:t>Export, import</a:t>
            </a:r>
            <a:endParaRPr lang="cs-CZ" b="1" dirty="0">
              <a:solidFill>
                <a:srgbClr val="C00000"/>
              </a:solidFill>
            </a:endParaRPr>
          </a:p>
        </p:txBody>
      </p:sp>
      <p:sp>
        <p:nvSpPr>
          <p:cNvPr id="3" name="Zástupný symbol pro text 2"/>
          <p:cNvSpPr>
            <a:spLocks noGrp="1"/>
          </p:cNvSpPr>
          <p:nvPr>
            <p:ph type="body" idx="1"/>
          </p:nvPr>
        </p:nvSpPr>
        <p:spPr>
          <a:xfrm>
            <a:off x="457200" y="1511300"/>
            <a:ext cx="8229600" cy="4614863"/>
          </a:xfrm>
        </p:spPr>
        <p:txBody>
          <a:bodyPr>
            <a:normAutofit/>
          </a:bodyPr>
          <a:lstStyle/>
          <a:p>
            <a:r>
              <a:rPr lang="cs-CZ" b="1" dirty="0" smtClean="0"/>
              <a:t>Vývozy – exportní poptávku</a:t>
            </a:r>
            <a:r>
              <a:rPr lang="cs-CZ" dirty="0" smtClean="0"/>
              <a:t> po doma vyrobeném zboží a službách ovlivňuje:</a:t>
            </a:r>
          </a:p>
          <a:p>
            <a:pPr lvl="1"/>
            <a:r>
              <a:rPr lang="cs-CZ" dirty="0" smtClean="0"/>
              <a:t>Zahraniční důchod;</a:t>
            </a:r>
          </a:p>
          <a:p>
            <a:pPr lvl="1"/>
            <a:r>
              <a:rPr lang="cs-CZ" dirty="0" smtClean="0"/>
              <a:t>Poměr cenové hladiny v ostatních zemích k cenové hladině domácí;</a:t>
            </a:r>
          </a:p>
          <a:p>
            <a:pPr lvl="1"/>
            <a:r>
              <a:rPr lang="cs-CZ" dirty="0" smtClean="0"/>
              <a:t>Vládní podpory či restrikce vývozu;</a:t>
            </a:r>
          </a:p>
          <a:p>
            <a:pPr lvl="1"/>
            <a:r>
              <a:rPr lang="cs-CZ" dirty="0" smtClean="0"/>
              <a:t>Spotřebitelské preference. </a:t>
            </a:r>
          </a:p>
        </p:txBody>
      </p:sp>
    </p:spTree>
    <p:extLst>
      <p:ext uri="{BB962C8B-B14F-4D97-AF65-F5344CB8AC3E}">
        <p14:creationId xmlns:p14="http://schemas.microsoft.com/office/powerpoint/2010/main" val="403778356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Marshall – Lernerova podmínka</a:t>
            </a:r>
          </a:p>
        </p:txBody>
      </p:sp>
      <p:sp>
        <p:nvSpPr>
          <p:cNvPr id="98" name="Google Shape;98;p14"/>
          <p:cNvSpPr txBox="1">
            <a:spLocks noGrp="1"/>
          </p:cNvSpPr>
          <p:nvPr>
            <p:ph type="body" idx="1"/>
          </p:nvPr>
        </p:nvSpPr>
        <p:spPr>
          <a:xfrm>
            <a:off x="127590" y="1127051"/>
            <a:ext cx="8914809" cy="5351863"/>
          </a:xfrm>
          <a:prstGeom prst="rect">
            <a:avLst/>
          </a:prstGeom>
          <a:noFill/>
          <a:ln>
            <a:noFill/>
          </a:ln>
        </p:spPr>
        <p:txBody>
          <a:bodyPr spcFirstLastPara="1" wrap="square" lIns="91425" tIns="45700" rIns="91425" bIns="45700" anchor="t" anchorCtr="0">
            <a:noAutofit/>
          </a:bodyPr>
          <a:lstStyle/>
          <a:p>
            <a:pPr>
              <a:buSzPct val="66000"/>
            </a:pPr>
            <a:r>
              <a:rPr lang="cs-CZ" sz="2400" dirty="0"/>
              <a:t>V realitě splněna v dlouhém období </a:t>
            </a:r>
            <a:endParaRPr lang="cs-CZ" sz="2400" dirty="0" smtClean="0"/>
          </a:p>
          <a:p>
            <a:pPr lvl="1">
              <a:buSzPct val="66000"/>
            </a:pPr>
            <a:r>
              <a:rPr lang="cs-CZ" sz="2000" dirty="0" smtClean="0"/>
              <a:t>Zejména </a:t>
            </a:r>
            <a:r>
              <a:rPr lang="cs-CZ" sz="2000" dirty="0"/>
              <a:t>v malých otevřených ekonomikách </a:t>
            </a:r>
            <a:endParaRPr lang="cs-CZ" sz="2000" dirty="0" smtClean="0"/>
          </a:p>
          <a:p>
            <a:pPr lvl="1">
              <a:buSzPct val="66000"/>
            </a:pPr>
            <a:r>
              <a:rPr lang="cs-CZ" sz="2000" dirty="0" smtClean="0"/>
              <a:t>Vývozy </a:t>
            </a:r>
            <a:r>
              <a:rPr lang="cs-CZ" sz="2000" dirty="0"/>
              <a:t>a dovozy cenově vysoce elastické </a:t>
            </a:r>
            <a:endParaRPr lang="cs-CZ" sz="2000" dirty="0" smtClean="0"/>
          </a:p>
          <a:p>
            <a:pPr>
              <a:buSzPct val="66000"/>
            </a:pPr>
            <a:r>
              <a:rPr lang="cs-CZ" sz="2400" dirty="0" smtClean="0"/>
              <a:t>Cenově </a:t>
            </a:r>
            <a:r>
              <a:rPr lang="cs-CZ" sz="2400" dirty="0"/>
              <a:t>neelastické vývozy: </a:t>
            </a:r>
            <a:endParaRPr lang="cs-CZ" sz="2400" dirty="0" smtClean="0"/>
          </a:p>
          <a:p>
            <a:pPr lvl="1">
              <a:buSzPct val="66000"/>
            </a:pPr>
            <a:r>
              <a:rPr lang="cs-CZ" sz="2000" dirty="0" smtClean="0"/>
              <a:t>Minerální </a:t>
            </a:r>
            <a:r>
              <a:rPr lang="cs-CZ" sz="2000" dirty="0"/>
              <a:t>suroviny </a:t>
            </a:r>
            <a:endParaRPr lang="cs-CZ" sz="2000" dirty="0" smtClean="0"/>
          </a:p>
          <a:p>
            <a:pPr lvl="1">
              <a:buSzPct val="66000"/>
            </a:pPr>
            <a:r>
              <a:rPr lang="cs-CZ" sz="2000" dirty="0" smtClean="0"/>
              <a:t>Některé </a:t>
            </a:r>
            <a:r>
              <a:rPr lang="cs-CZ" sz="2000" dirty="0"/>
              <a:t>zemědělské plodiny </a:t>
            </a:r>
            <a:endParaRPr lang="cs-CZ" sz="2000" dirty="0" smtClean="0"/>
          </a:p>
          <a:p>
            <a:pPr>
              <a:buSzPct val="66000"/>
            </a:pPr>
            <a:r>
              <a:rPr lang="cs-CZ" sz="2400" dirty="0" smtClean="0"/>
              <a:t>V </a:t>
            </a:r>
            <a:r>
              <a:rPr lang="cs-CZ" sz="2400" dirty="0"/>
              <a:t>krátkém období – podmínka často splněna není – poptávka je méně elastická </a:t>
            </a:r>
            <a:endParaRPr lang="cs-CZ" sz="2400" dirty="0" smtClean="0"/>
          </a:p>
          <a:p>
            <a:pPr>
              <a:buSzPct val="66000"/>
            </a:pPr>
            <a:r>
              <a:rPr lang="cs-CZ" sz="2400" dirty="0" smtClean="0"/>
              <a:t>Lidem </a:t>
            </a:r>
            <a:r>
              <a:rPr lang="cs-CZ" sz="2400" dirty="0"/>
              <a:t>trvá než zaregistrují cenovou změnu a než na ni zareagují substitucí zahraničního zboží domácím a naopak </a:t>
            </a:r>
            <a:endParaRPr lang="cs-CZ" sz="2400" dirty="0" smtClean="0"/>
          </a:p>
          <a:p>
            <a:pPr>
              <a:buSzPct val="66000"/>
            </a:pPr>
            <a:r>
              <a:rPr lang="cs-CZ" sz="2400" dirty="0" smtClean="0"/>
              <a:t>Z </a:t>
            </a:r>
            <a:r>
              <a:rPr lang="cs-CZ" sz="2400" dirty="0"/>
              <a:t>toho důvodu – v krátkém období depreciace často sníží čistý vývoz, v delším časovém období ho zvýší – </a:t>
            </a:r>
            <a:r>
              <a:rPr lang="cs-CZ" sz="2400" b="1" dirty="0"/>
              <a:t>jev J-křivka zahraničního obchodu.</a:t>
            </a:r>
            <a:endParaRPr lang="cs-CZ" sz="2200" b="1" dirty="0"/>
          </a:p>
        </p:txBody>
      </p:sp>
    </p:spTree>
    <p:extLst>
      <p:ext uri="{BB962C8B-B14F-4D97-AF65-F5344CB8AC3E}">
        <p14:creationId xmlns:p14="http://schemas.microsoft.com/office/powerpoint/2010/main" val="32003696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2" name="Nadpis 1"/>
          <p:cNvSpPr>
            <a:spLocks noGrp="1"/>
          </p:cNvSpPr>
          <p:nvPr>
            <p:ph type="title"/>
          </p:nvPr>
        </p:nvSpPr>
        <p:spPr>
          <a:xfrm>
            <a:off x="127589" y="513392"/>
            <a:ext cx="8814391" cy="866859"/>
          </a:xfrm>
        </p:spPr>
        <p:txBody>
          <a:bodyPr>
            <a:noAutofit/>
          </a:bodyPr>
          <a:lstStyle/>
          <a:p>
            <a:r>
              <a:rPr lang="pl-PL" sz="4000" b="1" dirty="0">
                <a:solidFill>
                  <a:srgbClr val="C00000"/>
                </a:solidFill>
              </a:rPr>
              <a:t>J-křivka</a:t>
            </a:r>
          </a:p>
        </p:txBody>
      </p:sp>
      <p:sp>
        <p:nvSpPr>
          <p:cNvPr id="98" name="Google Shape;98;p14"/>
          <p:cNvSpPr txBox="1">
            <a:spLocks noGrp="1"/>
          </p:cNvSpPr>
          <p:nvPr>
            <p:ph type="body" idx="1"/>
          </p:nvPr>
        </p:nvSpPr>
        <p:spPr>
          <a:xfrm>
            <a:off x="127590" y="1127051"/>
            <a:ext cx="8914809" cy="5351863"/>
          </a:xfrm>
          <a:prstGeom prst="rect">
            <a:avLst/>
          </a:prstGeom>
          <a:noFill/>
          <a:ln>
            <a:noFill/>
          </a:ln>
        </p:spPr>
        <p:txBody>
          <a:bodyPr spcFirstLastPara="1" wrap="square" lIns="91425" tIns="45700" rIns="91425" bIns="45700" anchor="t" anchorCtr="0">
            <a:noAutofit/>
          </a:bodyPr>
          <a:lstStyle/>
          <a:p>
            <a:pPr>
              <a:buSzPct val="66000"/>
            </a:pPr>
            <a:endParaRPr lang="cs-CZ" sz="2200" b="1" dirty="0"/>
          </a:p>
        </p:txBody>
      </p:sp>
      <p:pic>
        <p:nvPicPr>
          <p:cNvPr id="3" name="Obrázek 2"/>
          <p:cNvPicPr>
            <a:picLocks noChangeAspect="1"/>
          </p:cNvPicPr>
          <p:nvPr/>
        </p:nvPicPr>
        <p:blipFill rotWithShape="1">
          <a:blip r:embed="rId3"/>
          <a:srcRect l="16279" t="23489" r="17675" b="15116"/>
          <a:stretch/>
        </p:blipFill>
        <p:spPr>
          <a:xfrm>
            <a:off x="149070" y="1380251"/>
            <a:ext cx="8771427" cy="4586468"/>
          </a:xfrm>
          <a:prstGeom prst="rect">
            <a:avLst/>
          </a:prstGeom>
        </p:spPr>
      </p:pic>
    </p:spTree>
    <p:extLst>
      <p:ext uri="{BB962C8B-B14F-4D97-AF65-F5344CB8AC3E}">
        <p14:creationId xmlns:p14="http://schemas.microsoft.com/office/powerpoint/2010/main" val="223727011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1703718"/>
            <a:ext cx="8704800" cy="3901282"/>
          </a:xfrm>
          <a:prstGeom prst="rect">
            <a:avLst/>
          </a:prstGeom>
          <a:noFill/>
          <a:ln>
            <a:noFill/>
          </a:ln>
        </p:spPr>
        <p:txBody>
          <a:bodyPr spcFirstLastPara="1" wrap="square" lIns="0" tIns="0" rIns="0" bIns="0" anchor="t" anchorCtr="0">
            <a:noAutofit/>
          </a:bodyPr>
          <a:lstStyle/>
          <a:p>
            <a:pPr lvl="0">
              <a:lnSpc>
                <a:spcPct val="150000"/>
              </a:lnSpc>
              <a:buClr>
                <a:srgbClr val="D10202"/>
              </a:buClr>
              <a:buSzPts val="4400"/>
            </a:pPr>
            <a:r>
              <a:rPr lang="cs-CZ" b="1" dirty="0">
                <a:solidFill>
                  <a:srgbClr val="D10202"/>
                </a:solidFill>
              </a:rPr>
              <a:t>Makroekonomie</a:t>
            </a:r>
            <a:br>
              <a:rPr lang="cs-CZ" b="1" dirty="0">
                <a:solidFill>
                  <a:srgbClr val="D10202"/>
                </a:solidFill>
              </a:rPr>
            </a:br>
            <a:r>
              <a:rPr lang="cs-CZ" b="1" dirty="0" smtClean="0">
                <a:solidFill>
                  <a:srgbClr val="D10202"/>
                </a:solidFill>
              </a:rPr>
              <a:t>Příklady k procvičení</a:t>
            </a:r>
            <a:br>
              <a:rPr lang="cs-CZ" b="1" dirty="0" smtClean="0">
                <a:solidFill>
                  <a:srgbClr val="D10202"/>
                </a:solidFill>
              </a:rPr>
            </a:br>
            <a:r>
              <a:rPr lang="cs-CZ" b="1" dirty="0" smtClean="0">
                <a:solidFill>
                  <a:srgbClr val="D10202"/>
                </a:solidFill>
              </a:rPr>
              <a:t>YMAK2</a:t>
            </a:r>
            <a:endParaRPr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cs-CZ" sz="1800" b="1" i="0" u="none" strike="noStrike" kern="0" cap="none" spc="0" normalizeH="0" baseline="0" noProof="0" dirty="0">
                <a:ln>
                  <a:noFill/>
                </a:ln>
                <a:solidFill>
                  <a:srgbClr val="000000"/>
                </a:solidFill>
                <a:effectLst/>
                <a:uLnTx/>
                <a:uFillTx/>
                <a:latin typeface="Calibri"/>
                <a:ea typeface="Calibri"/>
                <a:cs typeface="Calibri"/>
                <a:sym typeface="Calibri"/>
              </a:rPr>
              <a:t>Autor: Ing. Jaroslav </a:t>
            </a:r>
            <a:r>
              <a:rPr kumimoji="0" lang="cs-CZ" sz="1800" b="1" i="0" u="none" strike="noStrike" kern="0" cap="none" spc="0" normalizeH="0" baseline="0" noProof="0" dirty="0" smtClean="0">
                <a:ln>
                  <a:noFill/>
                </a:ln>
                <a:solidFill>
                  <a:srgbClr val="000000"/>
                </a:solidFill>
                <a:effectLst/>
                <a:uLnTx/>
                <a:uFillTx/>
                <a:latin typeface="Calibri"/>
                <a:ea typeface="Calibri"/>
                <a:cs typeface="Calibri"/>
                <a:sym typeface="Calibri"/>
              </a:rPr>
              <a:t>Škrabal, Ph.D.</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Calibri"/>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cs-CZ" sz="1800" b="1" i="0" u="none" strike="noStrike" kern="0" cap="none" spc="0" normalizeH="0" baseline="0" noProof="0" dirty="0" smtClean="0">
                <a:ln>
                  <a:noFill/>
                </a:ln>
                <a:solidFill>
                  <a:srgbClr val="000000"/>
                </a:solidFill>
                <a:effectLst/>
                <a:uLnTx/>
                <a:uFillTx/>
                <a:latin typeface="Calibri"/>
                <a:ea typeface="Calibri"/>
                <a:cs typeface="Calibri"/>
                <a:sym typeface="Calibri"/>
              </a:rPr>
              <a:t>10. 11. </a:t>
            </a:r>
            <a:r>
              <a:rPr kumimoji="0" lang="cs-CZ" sz="1800" b="1" i="0" u="none" strike="noStrike" kern="0" cap="none" spc="0" normalizeH="0" baseline="0" noProof="0" dirty="0">
                <a:ln>
                  <a:noFill/>
                </a:ln>
                <a:solidFill>
                  <a:srgbClr val="000000"/>
                </a:solidFill>
                <a:effectLst/>
                <a:uLnTx/>
                <a:uFillTx/>
                <a:latin typeface="Calibri"/>
                <a:ea typeface="Calibri"/>
                <a:cs typeface="Calibri"/>
                <a:sym typeface="Calibri"/>
              </a:rPr>
              <a:t>2023</a:t>
            </a:r>
          </a:p>
          <a:p>
            <a:pPr marL="0" marR="0" lvl="0" indent="0" algn="r" defTabSz="914400" rtl="0" eaLnBrk="1" fontAlgn="auto" latinLnBrk="0" hangingPunct="1">
              <a:lnSpc>
                <a:spcPct val="100000"/>
              </a:lnSpc>
              <a:spcBef>
                <a:spcPts val="0"/>
              </a:spcBef>
              <a:spcAft>
                <a:spcPts val="0"/>
              </a:spcAft>
              <a:buClr>
                <a:srgbClr val="000000"/>
              </a:buClr>
              <a:buSzPts val="1800"/>
              <a:buFont typeface="Calibri"/>
              <a:buNone/>
              <a:tabLst/>
              <a:defRPr/>
            </a:pPr>
            <a:r>
              <a:rPr kumimoji="0" lang="cs-CZ" sz="1800" b="1" i="0" u="none" strike="noStrike" kern="0" cap="none" spc="0" normalizeH="0" baseline="0" noProof="0" dirty="0">
                <a:ln>
                  <a:noFill/>
                </a:ln>
                <a:solidFill>
                  <a:srgbClr val="000000"/>
                </a:solidFill>
                <a:effectLst/>
                <a:uLnTx/>
                <a:uFillTx/>
                <a:latin typeface="Calibri"/>
                <a:ea typeface="Calibri"/>
                <a:cs typeface="Calibri"/>
                <a:sym typeface="Calibri"/>
              </a:rPr>
              <a:t>Olomouc</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600"/>
              <a:buFont typeface="Calibri"/>
              <a:buNone/>
              <a:tabLst/>
              <a:defRPr/>
            </a:pPr>
            <a:endParaRPr kumimoji="0" sz="16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672987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0" y="188913"/>
            <a:ext cx="9144000" cy="1331912"/>
          </a:xfrm>
          <a:noFill/>
        </p:spPr>
        <p:txBody>
          <a:bodyPr>
            <a:normAutofit/>
          </a:bodyPr>
          <a:lstStyle/>
          <a:p>
            <a:pPr eaLnBrk="1" hangingPunct="1"/>
            <a:r>
              <a:rPr lang="cs-CZ" altLang="cs-CZ" sz="4000" b="1" dirty="0">
                <a:latin typeface="Calibri" panose="020F0502020204030204" pitchFamily="34" charset="0"/>
                <a:ea typeface="Consolas" panose="020B0609020204030204" pitchFamily="49" charset="0"/>
                <a:cs typeface="Calibri" panose="020F0502020204030204" pitchFamily="34" charset="0"/>
              </a:rPr>
              <a:t>Příklad č. 1</a:t>
            </a:r>
            <a:endParaRPr lang="en-GB" altLang="cs-CZ" sz="4000" b="1" dirty="0">
              <a:latin typeface="Calibri" panose="020F0502020204030204" pitchFamily="34" charset="0"/>
              <a:ea typeface="Consolas" panose="020B0609020204030204" pitchFamily="49" charset="0"/>
              <a:cs typeface="Calibri" panose="020F0502020204030204" pitchFamily="34" charset="0"/>
            </a:endParaRPr>
          </a:p>
        </p:txBody>
      </p:sp>
      <p:sp>
        <p:nvSpPr>
          <p:cNvPr id="41987" name="Rectangle 3"/>
          <p:cNvSpPr>
            <a:spLocks noGrp="1"/>
          </p:cNvSpPr>
          <p:nvPr>
            <p:ph type="body" idx="1"/>
          </p:nvPr>
        </p:nvSpPr>
        <p:spPr>
          <a:xfrm>
            <a:off x="179388" y="1168400"/>
            <a:ext cx="8785225" cy="5015230"/>
          </a:xfrm>
        </p:spPr>
        <p:txBody>
          <a:bodyPr>
            <a:normAutofit/>
          </a:bodyPr>
          <a:lstStyle/>
          <a:p>
            <a:r>
              <a:rPr lang="cs-CZ" sz="2800" b="1" dirty="0"/>
              <a:t>V polské části Těšína se prodává chleba za 3,5 zloté, kurz je 5, 872 CZK/PLN. Kolik bude stát chleba v Českém Těšíně, pomineme – </a:t>
            </a:r>
            <a:r>
              <a:rPr lang="cs-CZ" sz="2800" b="1" dirty="0" err="1"/>
              <a:t>li</a:t>
            </a:r>
            <a:r>
              <a:rPr lang="cs-CZ" sz="2800" b="1" dirty="0"/>
              <a:t> transakční náklady.</a:t>
            </a:r>
          </a:p>
          <a:p>
            <a:pPr eaLnBrk="1" hangingPunct="1"/>
            <a:endParaRPr lang="en-GB" altLang="cs-CZ" dirty="0">
              <a:latin typeface="Calibri" panose="020F0502020204030204" pitchFamily="34" charset="0"/>
              <a:ea typeface="Consolas" panose="020B0609020204030204" pitchFamily="49"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5" name="Obdélník 4"/>
              <p:cNvSpPr/>
              <p:nvPr/>
            </p:nvSpPr>
            <p:spPr>
              <a:xfrm>
                <a:off x="376117" y="2983068"/>
                <a:ext cx="1274067" cy="89325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𝒆</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f>
                        <m:f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sSub>
                            <m:sSub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𝑷</m:t>
                              </m:r>
                            </m:e>
                            <m:sub>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𝒅</m:t>
                              </m:r>
                            </m:sub>
                          </m:sSub>
                        </m:num>
                        <m:den>
                          <m:sSub>
                            <m:sSub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𝑷</m:t>
                              </m:r>
                            </m:e>
                            <m:sub>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𝒇</m:t>
                              </m:r>
                            </m:sub>
                          </m:sSub>
                        </m:den>
                      </m:f>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5" name="Obdélník 4"/>
              <p:cNvSpPr>
                <a:spLocks noRot="1" noChangeAspect="1" noMove="1" noResize="1" noEditPoints="1" noAdjustHandles="1" noChangeArrowheads="1" noChangeShapeType="1" noTextEdit="1"/>
              </p:cNvSpPr>
              <p:nvPr/>
            </p:nvSpPr>
            <p:spPr>
              <a:xfrm>
                <a:off x="376117" y="2983068"/>
                <a:ext cx="1274067" cy="893258"/>
              </a:xfrm>
              <a:prstGeom prst="rect">
                <a:avLst/>
              </a:prstGeom>
              <a:blipFill>
                <a:blip r:embed="rId2"/>
                <a:stretch>
                  <a:fillRect/>
                </a:stretch>
              </a:blipFill>
            </p:spPr>
            <p:txBody>
              <a:bodyPr/>
              <a:lstStyle/>
              <a:p>
                <a:r>
                  <a:rPr lang="cs-CZ">
                    <a:noFill/>
                  </a:rPr>
                  <a:t> </a:t>
                </a:r>
              </a:p>
            </p:txBody>
          </p:sp>
        </mc:Fallback>
      </mc:AlternateContent>
      <p:sp>
        <p:nvSpPr>
          <p:cNvPr id="2" name="Obdélník 1"/>
          <p:cNvSpPr/>
          <p:nvPr/>
        </p:nvSpPr>
        <p:spPr>
          <a:xfrm>
            <a:off x="376117" y="4033111"/>
            <a:ext cx="4572000" cy="140551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e = 5,872</a:t>
            </a: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t>
            </a:r>
            <a:r>
              <a:rPr kumimoji="0" lang="cs-CZ" sz="2400" b="0" i="0" u="none" strike="noStrike" kern="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f</a:t>
            </a:r>
            <a:r>
              <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 3,5</a:t>
            </a:r>
          </a:p>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cs-CZ" sz="2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t>
            </a:r>
            <a:r>
              <a:rPr kumimoji="0" lang="cs-CZ" sz="2400" b="0" i="0" u="none" strike="noStrike" kern="0" cap="none" spc="0" normalizeH="0" baseline="3000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a:t>
            </a:r>
            <a:r>
              <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 ?</a:t>
            </a:r>
          </a:p>
        </p:txBody>
      </p:sp>
      <p:sp>
        <p:nvSpPr>
          <p:cNvPr id="3" name="Obdélník 2"/>
          <p:cNvSpPr/>
          <p:nvPr/>
        </p:nvSpPr>
        <p:spPr>
          <a:xfrm>
            <a:off x="2286000" y="2628781"/>
            <a:ext cx="6400800" cy="1938992"/>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cs-CZ" sz="2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Nominální měnový kurz (e) vyjadřuje počet jednotek domácí měny, za které lze nakoupit jednotku měny zahraniční.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cs-CZ" sz="2000" b="1" i="1"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Pd</a:t>
            </a:r>
            <a:r>
              <a:rPr kumimoji="0" lang="cs-CZ" sz="2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je tuzemská cena vybraného referenčního koše zboží.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cs-CZ" sz="2000" b="1"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Pf </a:t>
            </a:r>
            <a:r>
              <a:rPr kumimoji="0" lang="cs-CZ" sz="2000" b="0" i="1"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je cena stejného koše prodávaného v zahraničí, vyjádřená v příslušné zahraniční měně.</a:t>
            </a:r>
          </a:p>
        </p:txBody>
      </p:sp>
      <p:sp>
        <p:nvSpPr>
          <p:cNvPr id="9" name="Obdélník 8"/>
          <p:cNvSpPr/>
          <p:nvPr/>
        </p:nvSpPr>
        <p:spPr>
          <a:xfrm>
            <a:off x="1821869" y="4724558"/>
            <a:ext cx="4572000" cy="1465529"/>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cs-CZ" sz="2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t>
            </a:r>
            <a:r>
              <a:rPr kumimoji="0" lang="cs-CZ" sz="2400" b="0" i="0" u="none" strike="noStrike" kern="0" cap="none" spc="0" normalizeH="0" baseline="3000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a:t>
            </a:r>
            <a:r>
              <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 e * P</a:t>
            </a:r>
            <a:r>
              <a:rPr kumimoji="0" lang="cs-CZ" sz="2400" b="0" i="0" u="none" strike="noStrike" kern="0" cap="none" spc="0" normalizeH="0" baseline="3000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f</a:t>
            </a:r>
            <a:endPar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cs-CZ" sz="2400" b="0"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t>
            </a:r>
            <a:r>
              <a:rPr kumimoji="0" lang="cs-CZ" sz="2400" b="0" i="0" u="none" strike="noStrike" kern="0" cap="none" spc="0" normalizeH="0" baseline="3000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a:t>
            </a:r>
            <a:r>
              <a:rPr kumimoji="0" lang="cs-CZ"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 5,872 * 3,5</a:t>
            </a:r>
          </a:p>
          <a:p>
            <a:pPr marL="0" marR="0" lvl="0" indent="0" algn="l" defTabSz="914400" rtl="0" eaLnBrk="1" fontAlgn="auto" latinLnBrk="0" hangingPunct="1">
              <a:lnSpc>
                <a:spcPct val="107000"/>
              </a:lnSpc>
              <a:spcBef>
                <a:spcPts val="0"/>
              </a:spcBef>
              <a:spcAft>
                <a:spcPts val="800"/>
              </a:spcAft>
              <a:buClr>
                <a:srgbClr val="000000"/>
              </a:buClr>
              <a:buSzTx/>
              <a:buFont typeface="Arial"/>
              <a:buNone/>
              <a:tabLst/>
              <a:defRPr/>
            </a:pPr>
            <a:r>
              <a:rPr kumimoji="0" lang="cs-CZ" sz="2400" b="1" i="0" u="none" strike="noStrike" kern="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P</a:t>
            </a:r>
            <a:r>
              <a:rPr kumimoji="0" lang="cs-CZ" sz="2400" b="1" i="0" u="none" strike="noStrike" kern="0" cap="none" spc="0" normalizeH="0" baseline="30000" noProof="0" dirty="0" err="1">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d</a:t>
            </a:r>
            <a:r>
              <a:rPr kumimoji="0" lang="cs-CZ" sz="2400" b="1"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rPr>
              <a:t> = 20, 552 CZK</a:t>
            </a:r>
          </a:p>
        </p:txBody>
      </p:sp>
      <p:sp>
        <p:nvSpPr>
          <p:cNvPr id="6" name="Obdélník 5"/>
          <p:cNvSpPr/>
          <p:nvPr/>
        </p:nvSpPr>
        <p:spPr>
          <a:xfrm>
            <a:off x="4368240" y="4975648"/>
            <a:ext cx="464582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1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V Českém Těšíně bude chleba stát 20,552 CZK. </a:t>
            </a:r>
          </a:p>
        </p:txBody>
      </p:sp>
    </p:spTree>
    <p:extLst>
      <p:ext uri="{BB962C8B-B14F-4D97-AF65-F5344CB8AC3E}">
        <p14:creationId xmlns:p14="http://schemas.microsoft.com/office/powerpoint/2010/main" val="52860181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ppt_x"/>
                                          </p:val>
                                        </p:tav>
                                        <p:tav tm="100000">
                                          <p:val>
                                            <p:strVal val="#ppt_x"/>
                                          </p:val>
                                        </p:tav>
                                      </p:tavLst>
                                    </p:anim>
                                    <p:anim calcmode="lin" valueType="num">
                                      <p:cBhvr additive="base">
                                        <p:cTn id="8" dur="1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500"/>
                                        <p:tgtEl>
                                          <p:spTgt spid="3">
                                            <p:txEl>
                                              <p:pRg st="0" end="0"/>
                                            </p:txEl>
                                          </p:spTgt>
                                        </p:tgtEl>
                                      </p:cBhvr>
                                    </p:animEffect>
                                    <p:anim calcmode="lin" valueType="num">
                                      <p:cBhvr>
                                        <p:cTn id="14"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500" fill="hold"/>
                                        <p:tgtEl>
                                          <p:spTgt spid="3">
                                            <p:txEl>
                                              <p:pRg st="0" end="0"/>
                                            </p:txEl>
                                          </p:spTgt>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500"/>
                                        <p:tgtEl>
                                          <p:spTgt spid="3">
                                            <p:txEl>
                                              <p:pRg st="1" end="1"/>
                                            </p:txEl>
                                          </p:spTgt>
                                        </p:tgtEl>
                                      </p:cBhvr>
                                    </p:animEffect>
                                    <p:anim calcmode="lin" valueType="num">
                                      <p:cBhvr>
                                        <p:cTn id="19" dur="1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500" fill="hold"/>
                                        <p:tgtEl>
                                          <p:spTgt spid="3">
                                            <p:txEl>
                                              <p:pRg st="1" end="1"/>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500"/>
                                        <p:tgtEl>
                                          <p:spTgt spid="3">
                                            <p:txEl>
                                              <p:pRg st="2" end="2"/>
                                            </p:txEl>
                                          </p:spTgt>
                                        </p:tgtEl>
                                      </p:cBhvr>
                                    </p:animEffect>
                                    <p:anim calcmode="lin" valueType="num">
                                      <p:cBhvr>
                                        <p:cTn id="24" dur="1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 calcmode="lin" valueType="num">
                                      <p:cBhvr additive="base">
                                        <p:cTn id="30"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31" dur="1500" fill="hold"/>
                                        <p:tgtEl>
                                          <p:spTgt spid="2">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 calcmode="lin" valueType="num">
                                      <p:cBhvr additive="base">
                                        <p:cTn id="34"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35" dur="1500" fill="hold"/>
                                        <p:tgtEl>
                                          <p:spTgt spid="2">
                                            <p:txEl>
                                              <p:pRg st="1" end="1"/>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2" end="2"/>
                                            </p:txEl>
                                          </p:spTgt>
                                        </p:tgtEl>
                                        <p:attrNameLst>
                                          <p:attrName>style.visibility</p:attrName>
                                        </p:attrNameLst>
                                      </p:cBhvr>
                                      <p:to>
                                        <p:strVal val="visible"/>
                                      </p:to>
                                    </p:set>
                                    <p:anim calcmode="lin" valueType="num">
                                      <p:cBhvr additive="base">
                                        <p:cTn id="38"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9"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9">
                                            <p:txEl>
                                              <p:pRg st="0" end="0"/>
                                            </p:txEl>
                                          </p:spTgt>
                                        </p:tgtEl>
                                        <p:attrNameLst>
                                          <p:attrName>style.visibility</p:attrName>
                                        </p:attrNameLst>
                                      </p:cBhvr>
                                      <p:to>
                                        <p:strVal val="visible"/>
                                      </p:to>
                                    </p:set>
                                    <p:animEffect transition="in" filter="fade">
                                      <p:cBhvr>
                                        <p:cTn id="44" dur="1500"/>
                                        <p:tgtEl>
                                          <p:spTgt spid="9">
                                            <p:txEl>
                                              <p:pRg st="0" end="0"/>
                                            </p:txEl>
                                          </p:spTgt>
                                        </p:tgtEl>
                                      </p:cBhvr>
                                    </p:animEffect>
                                    <p:anim calcmode="lin" valueType="num">
                                      <p:cBhvr>
                                        <p:cTn id="45" dur="1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6" dur="1500" fill="hold"/>
                                        <p:tgtEl>
                                          <p:spTgt spid="9">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9">
                                            <p:txEl>
                                              <p:pRg st="1" end="1"/>
                                            </p:txEl>
                                          </p:spTgt>
                                        </p:tgtEl>
                                        <p:attrNameLst>
                                          <p:attrName>style.visibility</p:attrName>
                                        </p:attrNameLst>
                                      </p:cBhvr>
                                      <p:to>
                                        <p:strVal val="visible"/>
                                      </p:to>
                                    </p:set>
                                    <p:animEffect transition="in" filter="fade">
                                      <p:cBhvr>
                                        <p:cTn id="49" dur="1500"/>
                                        <p:tgtEl>
                                          <p:spTgt spid="9">
                                            <p:txEl>
                                              <p:pRg st="1" end="1"/>
                                            </p:txEl>
                                          </p:spTgt>
                                        </p:tgtEl>
                                      </p:cBhvr>
                                    </p:animEffect>
                                    <p:anim calcmode="lin" valueType="num">
                                      <p:cBhvr>
                                        <p:cTn id="50" dur="1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51" dur="1500" fill="hold"/>
                                        <p:tgtEl>
                                          <p:spTgt spid="9">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9">
                                            <p:txEl>
                                              <p:pRg st="2" end="2"/>
                                            </p:txEl>
                                          </p:spTgt>
                                        </p:tgtEl>
                                        <p:attrNameLst>
                                          <p:attrName>style.visibility</p:attrName>
                                        </p:attrNameLst>
                                      </p:cBhvr>
                                      <p:to>
                                        <p:strVal val="visible"/>
                                      </p:to>
                                    </p:set>
                                    <p:animEffect transition="in" filter="fade">
                                      <p:cBhvr>
                                        <p:cTn id="54" dur="1500"/>
                                        <p:tgtEl>
                                          <p:spTgt spid="9">
                                            <p:txEl>
                                              <p:pRg st="2" end="2"/>
                                            </p:txEl>
                                          </p:spTgt>
                                        </p:tgtEl>
                                      </p:cBhvr>
                                    </p:animEffect>
                                    <p:anim calcmode="lin" valueType="num">
                                      <p:cBhvr>
                                        <p:cTn id="55" dur="1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6" dur="1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
                                            <p:txEl>
                                              <p:pRg st="0" end="0"/>
                                            </p:txEl>
                                          </p:spTgt>
                                        </p:tgtEl>
                                        <p:attrNameLst>
                                          <p:attrName>style.visibility</p:attrName>
                                        </p:attrNameLst>
                                      </p:cBhvr>
                                      <p:to>
                                        <p:strVal val="visible"/>
                                      </p:to>
                                    </p:set>
                                    <p:animEffect transition="in" filter="barn(inVertical)">
                                      <p:cBhvr>
                                        <p:cTn id="61" dur="1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0" y="188913"/>
            <a:ext cx="9144000" cy="1331912"/>
          </a:xfrm>
          <a:noFill/>
        </p:spPr>
        <p:txBody>
          <a:bodyPr>
            <a:normAutofit/>
          </a:bodyPr>
          <a:lstStyle/>
          <a:p>
            <a:pPr eaLnBrk="1" hangingPunct="1"/>
            <a:r>
              <a:rPr lang="cs-CZ" altLang="cs-CZ" sz="4000" b="1" dirty="0">
                <a:latin typeface="Calibri" panose="020F0502020204030204" pitchFamily="34" charset="0"/>
                <a:ea typeface="Consolas" panose="020B0609020204030204" pitchFamily="49" charset="0"/>
                <a:cs typeface="Calibri" panose="020F0502020204030204" pitchFamily="34" charset="0"/>
              </a:rPr>
              <a:t>Příklad č. 2</a:t>
            </a:r>
            <a:endParaRPr lang="en-GB" altLang="cs-CZ" sz="4000" b="1" dirty="0">
              <a:latin typeface="Calibri" panose="020F0502020204030204" pitchFamily="34" charset="0"/>
              <a:ea typeface="Consolas" panose="020B0609020204030204" pitchFamily="49" charset="0"/>
              <a:cs typeface="Calibri" panose="020F0502020204030204" pitchFamily="34" charset="0"/>
            </a:endParaRPr>
          </a:p>
        </p:txBody>
      </p:sp>
      <p:sp>
        <p:nvSpPr>
          <p:cNvPr id="41987" name="Rectangle 3"/>
          <p:cNvSpPr>
            <a:spLocks noGrp="1"/>
          </p:cNvSpPr>
          <p:nvPr>
            <p:ph type="body" idx="1"/>
          </p:nvPr>
        </p:nvSpPr>
        <p:spPr>
          <a:xfrm>
            <a:off x="179388" y="1168400"/>
            <a:ext cx="8785225" cy="5038090"/>
          </a:xfrm>
        </p:spPr>
        <p:txBody>
          <a:bodyPr>
            <a:normAutofit/>
          </a:bodyPr>
          <a:lstStyle/>
          <a:p>
            <a:r>
              <a:rPr lang="cs-CZ" sz="2800" b="1" dirty="0">
                <a:latin typeface="Calibri" panose="020F0502020204030204" pitchFamily="34" charset="0"/>
                <a:ea typeface="Times New Roman" panose="02020603050405020304" pitchFamily="18" charset="0"/>
                <a:cs typeface="Calibri" panose="020F0502020204030204" pitchFamily="34" charset="0"/>
              </a:rPr>
              <a:t>V Olomouci se prodává televize za 15 600, zatímco v Bratislavě za 570 €. Jaký by měl být devizový kurz dle zákona jedné ceny.</a:t>
            </a:r>
          </a:p>
          <a:p>
            <a:pPr lvl="1"/>
            <a:r>
              <a:rPr lang="cs-CZ" sz="2400" b="1" dirty="0"/>
              <a:t>Zákon jedné ceny </a:t>
            </a:r>
            <a:r>
              <a:rPr lang="cs-CZ" sz="2400" dirty="0"/>
              <a:t>= Identická zboží prodávaná v rozdílných zemích musí být na konkurenčních trzích prodávána za stejnou cenu, pokud je jejich cena vyjádřena v jedné měně.</a:t>
            </a:r>
          </a:p>
          <a:p>
            <a:endParaRPr lang="cs-CZ" sz="2800" dirty="0">
              <a:latin typeface="Calibri" panose="020F0502020204030204" pitchFamily="34" charset="0"/>
              <a:ea typeface="Times New Roman" panose="02020603050405020304" pitchFamily="18" charset="0"/>
              <a:cs typeface="Calibri" panose="020F0502020204030204" pitchFamily="34" charset="0"/>
            </a:endParaRPr>
          </a:p>
          <a:p>
            <a:pPr lvl="1"/>
            <a:endParaRPr lang="en-GB" altLang="cs-CZ" sz="2000" dirty="0">
              <a:latin typeface="Calibri" panose="020F0502020204030204" pitchFamily="34" charset="0"/>
              <a:ea typeface="Consolas" panose="020B0609020204030204" pitchFamily="49" charset="0"/>
              <a:cs typeface="Calibri" panose="020F0502020204030204" pitchFamily="34" charset="0"/>
            </a:endParaRPr>
          </a:p>
          <a:p>
            <a:pPr eaLnBrk="1" hangingPunct="1"/>
            <a:endParaRPr lang="en-GB" altLang="cs-CZ" dirty="0">
              <a:latin typeface="Calibri" panose="020F0502020204030204" pitchFamily="34" charset="0"/>
              <a:ea typeface="Consolas" panose="020B0609020204030204" pitchFamily="49" charset="0"/>
              <a:cs typeface="Calibri" panose="020F0502020204030204" pitchFamily="34" charset="0"/>
            </a:endParaRPr>
          </a:p>
        </p:txBody>
      </p:sp>
      <p:sp>
        <p:nvSpPr>
          <p:cNvPr id="2" name="Obdélník 1"/>
          <p:cNvSpPr/>
          <p:nvPr/>
        </p:nvSpPr>
        <p:spPr>
          <a:xfrm>
            <a:off x="546100" y="3808968"/>
            <a:ext cx="4572000" cy="1200329"/>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2400" b="0"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P</a:t>
            </a:r>
            <a:r>
              <a:rPr kumimoji="0" lang="cs-CZ" sz="2400" b="0" i="0" u="none" strike="noStrike" kern="0" cap="none" spc="0" normalizeH="0" baseline="30000" noProof="0" dirty="0" err="1">
                <a:ln>
                  <a:noFill/>
                </a:ln>
                <a:solidFill>
                  <a:srgbClr val="000000"/>
                </a:solidFill>
                <a:effectLst/>
                <a:uLnTx/>
                <a:uFillTx/>
                <a:latin typeface="Calibri" panose="020F0502020204030204" pitchFamily="34" charset="0"/>
                <a:cs typeface="Calibri" panose="020F0502020204030204" pitchFamily="34" charset="0"/>
                <a:sym typeface="Arial"/>
              </a:rPr>
              <a:t>d</a:t>
            </a:r>
            <a:r>
              <a:rPr kumimoji="0" lang="cs-CZ"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 15 600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P</a:t>
            </a:r>
            <a:r>
              <a:rPr kumimoji="0" lang="cs-CZ" sz="2400" b="0" i="0" u="none" strike="noStrike" kern="0" cap="none" spc="0" normalizeH="0" baseline="-25000" noProof="0" dirty="0">
                <a:ln>
                  <a:noFill/>
                </a:ln>
                <a:solidFill>
                  <a:srgbClr val="000000"/>
                </a:solidFill>
                <a:effectLst/>
                <a:uLnTx/>
                <a:uFillTx/>
                <a:latin typeface="Calibri" panose="020F0502020204030204" pitchFamily="34" charset="0"/>
                <a:cs typeface="Calibri" panose="020F0502020204030204" pitchFamily="34" charset="0"/>
                <a:sym typeface="Arial"/>
              </a:rPr>
              <a:t>f </a:t>
            </a:r>
            <a:r>
              <a:rPr kumimoji="0" lang="cs-CZ"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570 €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e = ? (nominální kurz)</a:t>
            </a:r>
          </a:p>
        </p:txBody>
      </p:sp>
      <mc:AlternateContent xmlns:mc="http://schemas.openxmlformats.org/markup-compatibility/2006" xmlns:a14="http://schemas.microsoft.com/office/drawing/2010/main">
        <mc:Choice Requires="a14">
          <p:sp>
            <p:nvSpPr>
              <p:cNvPr id="6" name="Obdélník 5"/>
              <p:cNvSpPr/>
              <p:nvPr/>
            </p:nvSpPr>
            <p:spPr>
              <a:xfrm>
                <a:off x="546100" y="5215065"/>
                <a:ext cx="1274067" cy="89325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𝒆</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f>
                        <m:f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sSub>
                            <m:sSub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𝑷</m:t>
                              </m:r>
                            </m:e>
                            <m:sub>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𝒅</m:t>
                              </m:r>
                            </m:sub>
                          </m:sSub>
                        </m:num>
                        <m:den>
                          <m:sSub>
                            <m:sSub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𝑷</m:t>
                              </m:r>
                            </m:e>
                            <m:sub>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𝒇</m:t>
                              </m:r>
                            </m:sub>
                          </m:sSub>
                        </m:den>
                      </m:f>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6" name="Obdélník 5"/>
              <p:cNvSpPr>
                <a:spLocks noRot="1" noChangeAspect="1" noMove="1" noResize="1" noEditPoints="1" noAdjustHandles="1" noChangeArrowheads="1" noChangeShapeType="1" noTextEdit="1"/>
              </p:cNvSpPr>
              <p:nvPr/>
            </p:nvSpPr>
            <p:spPr>
              <a:xfrm>
                <a:off x="546100" y="5215065"/>
                <a:ext cx="1274067" cy="893258"/>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3" name="Obdélník 2"/>
              <p:cNvSpPr/>
              <p:nvPr/>
            </p:nvSpPr>
            <p:spPr>
              <a:xfrm>
                <a:off x="3932776" y="4054591"/>
                <a:ext cx="1894493" cy="7936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𝒆</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f>
                        <m:f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𝟏𝟓</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𝟔𝟎𝟎</m:t>
                          </m:r>
                        </m:num>
                        <m:den>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𝟓𝟕𝟎</m:t>
                          </m:r>
                        </m:den>
                      </m:f>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Obdélník 2"/>
              <p:cNvSpPr>
                <a:spLocks noRot="1" noChangeAspect="1" noMove="1" noResize="1" noEditPoints="1" noAdjustHandles="1" noChangeArrowheads="1" noChangeShapeType="1" noTextEdit="1"/>
              </p:cNvSpPr>
              <p:nvPr/>
            </p:nvSpPr>
            <p:spPr>
              <a:xfrm>
                <a:off x="3932776" y="4054591"/>
                <a:ext cx="1894493" cy="793679"/>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4045563" y="5291373"/>
                <a:ext cx="2723246"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𝒆</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𝟐𝟕</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𝟑𝟔</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𝑪𝒁𝑲</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m:t>
                      </m:r>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4" name="Obdélník 3"/>
              <p:cNvSpPr>
                <a:spLocks noRot="1" noChangeAspect="1" noMove="1" noResize="1" noEditPoints="1" noAdjustHandles="1" noChangeArrowheads="1" noChangeShapeType="1" noTextEdit="1"/>
              </p:cNvSpPr>
              <p:nvPr/>
            </p:nvSpPr>
            <p:spPr>
              <a:xfrm>
                <a:off x="4045563" y="5291373"/>
                <a:ext cx="2723246" cy="461665"/>
              </a:xfrm>
              <a:prstGeom prst="rect">
                <a:avLst/>
              </a:prstGeom>
              <a:blipFill>
                <a:blip r:embed="rId4"/>
                <a:stretch>
                  <a:fillRect b="-19737"/>
                </a:stretch>
              </a:blipFill>
            </p:spPr>
            <p:txBody>
              <a:bodyPr/>
              <a:lstStyle/>
              <a:p>
                <a:r>
                  <a:rPr lang="cs-CZ">
                    <a:noFill/>
                  </a:rPr>
                  <a:t> </a:t>
                </a:r>
              </a:p>
            </p:txBody>
          </p:sp>
        </mc:Fallback>
      </mc:AlternateContent>
    </p:spTree>
    <p:extLst>
      <p:ext uri="{BB962C8B-B14F-4D97-AF65-F5344CB8AC3E}">
        <p14:creationId xmlns:p14="http://schemas.microsoft.com/office/powerpoint/2010/main" val="314315274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987">
                                            <p:txEl>
                                              <p:pRg st="1" end="1"/>
                                            </p:txEl>
                                          </p:spTgt>
                                        </p:tgtEl>
                                        <p:attrNameLst>
                                          <p:attrName>style.visibility</p:attrName>
                                        </p:attrNameLst>
                                      </p:cBhvr>
                                      <p:to>
                                        <p:strVal val="visible"/>
                                      </p:to>
                                    </p:set>
                                    <p:animEffect transition="in" filter="barn(inVertical)">
                                      <p:cBhvr>
                                        <p:cTn id="7" dur="1500"/>
                                        <p:tgtEl>
                                          <p:spTgt spid="419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1500" fill="hold"/>
                                        <p:tgtEl>
                                          <p:spTgt spid="2">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calcmode="lin" valueType="num">
                                      <p:cBhvr additive="base">
                                        <p:cTn id="16" dur="1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7" dur="1500" fill="hold"/>
                                        <p:tgtEl>
                                          <p:spTgt spid="2">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 calcmode="lin" valueType="num">
                                      <p:cBhvr additive="base">
                                        <p:cTn id="20" dur="1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1" dur="1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additive="base">
                                        <p:cTn id="26" dur="1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7" dur="1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 calcmode="lin" valueType="num">
                                      <p:cBhvr additive="base">
                                        <p:cTn id="32"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3" dur="1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 calcmode="lin" valueType="num">
                                      <p:cBhvr additive="base">
                                        <p:cTn id="38"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9" dur="1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p:cNvSpPr>
          <p:nvPr>
            <p:ph type="title"/>
          </p:nvPr>
        </p:nvSpPr>
        <p:spPr>
          <a:xfrm>
            <a:off x="0" y="188913"/>
            <a:ext cx="9144000" cy="1331912"/>
          </a:xfrm>
          <a:noFill/>
        </p:spPr>
        <p:txBody>
          <a:bodyPr>
            <a:normAutofit/>
          </a:bodyPr>
          <a:lstStyle/>
          <a:p>
            <a:pPr eaLnBrk="1" hangingPunct="1"/>
            <a:r>
              <a:rPr lang="cs-CZ" altLang="cs-CZ" sz="4000" b="1" dirty="0">
                <a:latin typeface="Calibri" panose="020F0502020204030204" pitchFamily="34" charset="0"/>
                <a:ea typeface="Consolas" panose="020B0609020204030204" pitchFamily="49" charset="0"/>
                <a:cs typeface="Calibri" panose="020F0502020204030204" pitchFamily="34" charset="0"/>
              </a:rPr>
              <a:t>Příklad č. 3</a:t>
            </a:r>
            <a:endParaRPr lang="en-GB" altLang="cs-CZ" sz="4000" b="1" dirty="0">
              <a:latin typeface="Calibri" panose="020F0502020204030204" pitchFamily="34" charset="0"/>
              <a:ea typeface="Consolas" panose="020B0609020204030204" pitchFamily="49" charset="0"/>
              <a:cs typeface="Calibri" panose="020F0502020204030204" pitchFamily="34" charset="0"/>
            </a:endParaRPr>
          </a:p>
        </p:txBody>
      </p:sp>
      <p:sp>
        <p:nvSpPr>
          <p:cNvPr id="41987" name="Rectangle 3"/>
          <p:cNvSpPr>
            <a:spLocks noGrp="1"/>
          </p:cNvSpPr>
          <p:nvPr>
            <p:ph type="body" idx="1"/>
          </p:nvPr>
        </p:nvSpPr>
        <p:spPr>
          <a:xfrm>
            <a:off x="179388" y="1168400"/>
            <a:ext cx="8785225" cy="5016500"/>
          </a:xfrm>
        </p:spPr>
        <p:txBody>
          <a:bodyPr>
            <a:normAutofit/>
          </a:bodyPr>
          <a:lstStyle/>
          <a:p>
            <a:pPr marL="0" indent="0" algn="just">
              <a:buNone/>
            </a:pPr>
            <a:r>
              <a:rPr lang="cs-CZ" sz="2400" b="1" dirty="0"/>
              <a:t>Předpokládejme, že měnový kurz koruna/ švýcarský frank (CZK/CHF) je 21 korun za jeden švýcarský frank. Jestliže cenová hladina ve Švýcarsku je 150 a cenová hladina v České republice je 100, určete reálný měnový kurz mezi korunou a švýcarským frankem.</a:t>
            </a:r>
            <a:endParaRPr lang="cs-CZ"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Obdélník 1"/>
          <p:cNvSpPr/>
          <p:nvPr/>
        </p:nvSpPr>
        <p:spPr>
          <a:xfrm>
            <a:off x="575806" y="3368873"/>
            <a:ext cx="164820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cs-CZ"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21 CZK/CHF</a:t>
            </a:r>
          </a:p>
        </p:txBody>
      </p:sp>
      <mc:AlternateContent xmlns:mc="http://schemas.openxmlformats.org/markup-compatibility/2006" xmlns:a14="http://schemas.microsoft.com/office/drawing/2010/main">
        <mc:Choice Requires="a14">
          <p:sp>
            <p:nvSpPr>
              <p:cNvPr id="3" name="Obdélník 2"/>
              <p:cNvSpPr/>
              <p:nvPr/>
            </p:nvSpPr>
            <p:spPr>
              <a:xfrm>
                <a:off x="575806" y="4168545"/>
                <a:ext cx="1842107" cy="89325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𝑹</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𝒆</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f>
                        <m:f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sSub>
                            <m:sSub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𝑷</m:t>
                              </m:r>
                            </m:e>
                            <m:sub>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𝒅</m:t>
                              </m:r>
                            </m:sub>
                          </m:sSub>
                        </m:num>
                        <m:den>
                          <m:sSub>
                            <m:sSubPr>
                              <m:ctrlP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ctrlPr>
                            </m:sSubPr>
                            <m:e>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𝑷</m:t>
                              </m:r>
                            </m:e>
                            <m:sub>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𝒇</m:t>
                              </m:r>
                            </m:sub>
                          </m:sSub>
                        </m:den>
                      </m:f>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3" name="Obdélník 2"/>
              <p:cNvSpPr>
                <a:spLocks noRot="1" noChangeAspect="1" noMove="1" noResize="1" noEditPoints="1" noAdjustHandles="1" noChangeArrowheads="1" noChangeShapeType="1" noTextEdit="1"/>
              </p:cNvSpPr>
              <p:nvPr/>
            </p:nvSpPr>
            <p:spPr>
              <a:xfrm>
                <a:off x="575806" y="4168545"/>
                <a:ext cx="1842107" cy="893258"/>
              </a:xfrm>
              <a:prstGeom prst="rect">
                <a:avLst/>
              </a:prstGeom>
              <a:blipFill>
                <a:blip r:embed="rId2"/>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4" name="Obdélník 3"/>
              <p:cNvSpPr/>
              <p:nvPr/>
            </p:nvSpPr>
            <p:spPr>
              <a:xfrm>
                <a:off x="3903387" y="3178291"/>
                <a:ext cx="2159566" cy="79367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0" i="1" u="none" strike="noStrike" kern="0" cap="none" spc="0" normalizeH="0" baseline="0" noProof="0">
                          <a:ln>
                            <a:noFill/>
                          </a:ln>
                          <a:solidFill>
                            <a:srgbClr val="000000"/>
                          </a:solidFill>
                          <a:effectLst/>
                          <a:uLnTx/>
                          <a:uFillTx/>
                          <a:latin typeface="Cambria Math" panose="02040503050406030204" pitchFamily="18" charset="0"/>
                          <a:sym typeface="Arial"/>
                        </a:rPr>
                        <m:t>𝑅</m:t>
                      </m:r>
                      <m:r>
                        <a:rPr kumimoji="0" lang="cs-CZ" sz="2400" b="0" i="1" u="none" strike="noStrike" kern="0" cap="none" spc="0" normalizeH="0" baseline="0" noProof="0">
                          <a:ln>
                            <a:noFill/>
                          </a:ln>
                          <a:solidFill>
                            <a:srgbClr val="000000"/>
                          </a:solidFill>
                          <a:effectLst/>
                          <a:uLnTx/>
                          <a:uFillTx/>
                          <a:latin typeface="Cambria Math" panose="02040503050406030204" pitchFamily="18" charset="0"/>
                          <a:sym typeface="Arial"/>
                        </a:rPr>
                        <m:t>=21∗ </m:t>
                      </m:r>
                      <m:f>
                        <m:fPr>
                          <m:ctrlPr>
                            <a:rPr kumimoji="0" lang="cs-CZ" sz="2400" b="0" i="1" u="none" strike="noStrike" kern="0" cap="none" spc="0" normalizeH="0" baseline="0" noProof="0">
                              <a:ln>
                                <a:noFill/>
                              </a:ln>
                              <a:solidFill>
                                <a:srgbClr val="000000"/>
                              </a:solidFill>
                              <a:effectLst/>
                              <a:uLnTx/>
                              <a:uFillTx/>
                              <a:latin typeface="Cambria Math" panose="02040503050406030204" pitchFamily="18" charset="0"/>
                              <a:sym typeface="Arial"/>
                            </a:rPr>
                          </m:ctrlPr>
                        </m:fPr>
                        <m:num>
                          <m:r>
                            <a:rPr kumimoji="0" lang="cs-CZ" sz="2400" b="0" i="1" u="none" strike="noStrike" kern="0" cap="none" spc="0" normalizeH="0" baseline="0" noProof="0">
                              <a:ln>
                                <a:noFill/>
                              </a:ln>
                              <a:solidFill>
                                <a:srgbClr val="000000"/>
                              </a:solidFill>
                              <a:effectLst/>
                              <a:uLnTx/>
                              <a:uFillTx/>
                              <a:latin typeface="Cambria Math" panose="02040503050406030204" pitchFamily="18" charset="0"/>
                              <a:sym typeface="Arial"/>
                            </a:rPr>
                            <m:t>150</m:t>
                          </m:r>
                        </m:num>
                        <m:den>
                          <m:r>
                            <a:rPr kumimoji="0" lang="cs-CZ" sz="2400" b="0" i="1" u="none" strike="noStrike" kern="0" cap="none" spc="0" normalizeH="0" baseline="0" noProof="0">
                              <a:ln>
                                <a:noFill/>
                              </a:ln>
                              <a:solidFill>
                                <a:srgbClr val="000000"/>
                              </a:solidFill>
                              <a:effectLst/>
                              <a:uLnTx/>
                              <a:uFillTx/>
                              <a:latin typeface="Cambria Math" panose="02040503050406030204" pitchFamily="18" charset="0"/>
                              <a:sym typeface="Arial"/>
                            </a:rPr>
                            <m:t>100</m:t>
                          </m:r>
                        </m:den>
                      </m:f>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4" name="Obdélník 3"/>
              <p:cNvSpPr>
                <a:spLocks noRot="1" noChangeAspect="1" noMove="1" noResize="1" noEditPoints="1" noAdjustHandles="1" noChangeArrowheads="1" noChangeShapeType="1" noTextEdit="1"/>
              </p:cNvSpPr>
              <p:nvPr/>
            </p:nvSpPr>
            <p:spPr>
              <a:xfrm>
                <a:off x="3903387" y="3178291"/>
                <a:ext cx="2159566" cy="793679"/>
              </a:xfrm>
              <a:prstGeom prst="rect">
                <a:avLst/>
              </a:prstGeom>
              <a:blipFill>
                <a:blip r:embed="rId3"/>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5" name="Obdélník 4"/>
              <p:cNvSpPr/>
              <p:nvPr/>
            </p:nvSpPr>
            <p:spPr>
              <a:xfrm>
                <a:off x="3903387" y="4307397"/>
                <a:ext cx="302300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𝑹</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𝟑𝟏</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𝟓</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 </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𝑪𝒁𝑲</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m:t>
                      </m:r>
                      <m:r>
                        <a:rPr kumimoji="0" lang="cs-CZ" sz="2400" b="1" i="1" u="none" strike="noStrike" kern="0" cap="none" spc="0" normalizeH="0" baseline="0" noProof="0">
                          <a:ln>
                            <a:noFill/>
                          </a:ln>
                          <a:solidFill>
                            <a:srgbClr val="000000"/>
                          </a:solidFill>
                          <a:effectLst/>
                          <a:uLnTx/>
                          <a:uFillTx/>
                          <a:latin typeface="Cambria Math" panose="02040503050406030204" pitchFamily="18" charset="0"/>
                          <a:sym typeface="Arial"/>
                        </a:rPr>
                        <m:t>𝑪𝑯𝑭</m:t>
                      </m:r>
                    </m:oMath>
                  </m:oMathPara>
                </a14:m>
                <a:endParaRPr kumimoji="0" lang="cs-CZ" sz="24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5" name="Obdélník 4"/>
              <p:cNvSpPr>
                <a:spLocks noRot="1" noChangeAspect="1" noMove="1" noResize="1" noEditPoints="1" noAdjustHandles="1" noChangeArrowheads="1" noChangeShapeType="1" noTextEdit="1"/>
              </p:cNvSpPr>
              <p:nvPr/>
            </p:nvSpPr>
            <p:spPr>
              <a:xfrm>
                <a:off x="3903387" y="4307397"/>
                <a:ext cx="3023007" cy="461665"/>
              </a:xfrm>
              <a:prstGeom prst="rect">
                <a:avLst/>
              </a:prstGeom>
              <a:blipFill>
                <a:blip r:embed="rId4"/>
                <a:stretch>
                  <a:fillRect b="-21333"/>
                </a:stretch>
              </a:blipFill>
            </p:spPr>
            <p:txBody>
              <a:bodyPr/>
              <a:lstStyle/>
              <a:p>
                <a:r>
                  <a:rPr lang="cs-CZ">
                    <a:noFill/>
                  </a:rPr>
                  <a:t> </a:t>
                </a:r>
              </a:p>
            </p:txBody>
          </p:sp>
        </mc:Fallback>
      </mc:AlternateContent>
    </p:spTree>
    <p:extLst>
      <p:ext uri="{BB962C8B-B14F-4D97-AF65-F5344CB8AC3E}">
        <p14:creationId xmlns:p14="http://schemas.microsoft.com/office/powerpoint/2010/main" val="23320304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500"/>
                                        <p:tgtEl>
                                          <p:spTgt spid="2">
                                            <p:txEl>
                                              <p:pRg st="0" end="0"/>
                                            </p:txEl>
                                          </p:spTgt>
                                        </p:tgtEl>
                                      </p:cBhvr>
                                    </p:animEffect>
                                    <p:anim calcmode="lin" valueType="num">
                                      <p:cBhvr>
                                        <p:cTn id="8" dur="1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500"/>
                                        <p:tgtEl>
                                          <p:spTgt spid="3">
                                            <p:txEl>
                                              <p:pRg st="0" end="0"/>
                                            </p:txEl>
                                          </p:spTgt>
                                        </p:tgtEl>
                                      </p:cBhvr>
                                    </p:animEffect>
                                    <p:anim calcmode="lin" valueType="num">
                                      <p:cBhvr>
                                        <p:cTn id="15" dur="1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500"/>
                                        <p:tgtEl>
                                          <p:spTgt spid="4">
                                            <p:txEl>
                                              <p:pRg st="0" end="0"/>
                                            </p:txEl>
                                          </p:spTgt>
                                        </p:tgtEl>
                                      </p:cBhvr>
                                    </p:animEffect>
                                    <p:anim calcmode="lin" valueType="num">
                                      <p:cBhvr>
                                        <p:cTn id="22" dur="1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500"/>
                                        <p:tgtEl>
                                          <p:spTgt spid="5">
                                            <p:txEl>
                                              <p:pRg st="0" end="0"/>
                                            </p:txEl>
                                          </p:spTgt>
                                        </p:tgtEl>
                                      </p:cBhvr>
                                    </p:animEffect>
                                    <p:anim calcmode="lin" valueType="num">
                                      <p:cBhvr>
                                        <p:cTn id="29"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289825" y="2029523"/>
            <a:ext cx="8704800" cy="2754350"/>
          </a:xfrm>
          <a:prstGeom prst="rect">
            <a:avLst/>
          </a:prstGeom>
          <a:noFill/>
          <a:ln>
            <a:noFill/>
          </a:ln>
        </p:spPr>
        <p:txBody>
          <a:bodyPr spcFirstLastPara="1" wrap="square" lIns="0" tIns="0" rIns="0" bIns="0" anchor="t" anchorCtr="0">
            <a:noAutofit/>
          </a:bodyPr>
          <a:lstStyle/>
          <a:p>
            <a:pPr lvl="0">
              <a:buClr>
                <a:srgbClr val="D10202"/>
              </a:buClr>
              <a:buSzPts val="4400"/>
            </a:pPr>
            <a:r>
              <a:rPr lang="cs-CZ" b="1" dirty="0" smtClean="0">
                <a:solidFill>
                  <a:srgbClr val="D10202"/>
                </a:solidFill>
              </a:rPr>
              <a:t>Makroekonomie </a:t>
            </a:r>
            <a:r>
              <a:rPr lang="cs-CZ" b="1" dirty="0" smtClean="0">
                <a:solidFill>
                  <a:srgbClr val="D10202"/>
                </a:solidFill>
              </a:rPr>
              <a:t>II</a:t>
            </a:r>
            <a:br>
              <a:rPr lang="cs-CZ" b="1" dirty="0" smtClean="0">
                <a:solidFill>
                  <a:srgbClr val="D10202"/>
                </a:solidFill>
              </a:rPr>
            </a:br>
            <a:r>
              <a:rPr lang="cs-CZ" sz="4000" b="1" dirty="0" smtClean="0">
                <a:solidFill>
                  <a:srgbClr val="D10202"/>
                </a:solidFill>
              </a:rPr>
              <a:t>Agregátní poptávka a agregátní nabídka: úvod do analýzy</a:t>
            </a:r>
            <a:r>
              <a:rPr lang="cs-CZ" sz="4000" b="1" i="1" dirty="0" smtClean="0">
                <a:solidFill>
                  <a:srgbClr val="D10202"/>
                </a:solidFill>
              </a:rPr>
              <a:t/>
            </a:r>
            <a:br>
              <a:rPr lang="cs-CZ" sz="4000" b="1" i="1" dirty="0" smtClean="0">
                <a:solidFill>
                  <a:srgbClr val="D10202"/>
                </a:solidFill>
              </a:rPr>
            </a:br>
            <a:r>
              <a:rPr lang="cs-CZ" sz="4000" b="1" dirty="0" smtClean="0">
                <a:solidFill>
                  <a:srgbClr val="D10202"/>
                </a:solidFill>
              </a:rPr>
              <a:t>III. část</a:t>
            </a:r>
            <a:r>
              <a:rPr lang="cs-CZ" sz="4000" b="1" i="1" dirty="0" smtClean="0">
                <a:solidFill>
                  <a:srgbClr val="D10202"/>
                </a:solidFill>
              </a:rPr>
              <a:t/>
            </a:r>
            <a:br>
              <a:rPr lang="cs-CZ" sz="4000" b="1" i="1" dirty="0" smtClean="0">
                <a:solidFill>
                  <a:srgbClr val="D10202"/>
                </a:solidFill>
              </a:rPr>
            </a:br>
            <a:r>
              <a:rPr lang="cs-CZ" sz="4300" b="1" i="1" dirty="0" smtClean="0">
                <a:solidFill>
                  <a:srgbClr val="D10202"/>
                </a:solidFill>
              </a:rPr>
              <a:t/>
            </a:r>
            <a:br>
              <a:rPr lang="cs-CZ" sz="4300" b="1" i="1" dirty="0" smtClean="0">
                <a:solidFill>
                  <a:srgbClr val="D10202"/>
                </a:solidFill>
              </a:rPr>
            </a:br>
            <a:r>
              <a:rPr lang="cs-CZ" sz="3600" b="1" dirty="0">
                <a:solidFill>
                  <a:srgbClr val="D10202"/>
                </a:solidFill>
              </a:rPr>
              <a:t>Y</a:t>
            </a:r>
            <a:r>
              <a:rPr lang="cs-CZ" sz="3600" b="1" dirty="0" smtClean="0">
                <a:solidFill>
                  <a:srgbClr val="D10202"/>
                </a:solidFill>
              </a:rPr>
              <a:t>MAK2</a:t>
            </a:r>
            <a:endParaRPr sz="3600" b="1" dirty="0"/>
          </a:p>
        </p:txBody>
      </p:sp>
      <p:sp>
        <p:nvSpPr>
          <p:cNvPr id="90" name="Google Shape;90;p13"/>
          <p:cNvSpPr txBox="1"/>
          <p:nvPr/>
        </p:nvSpPr>
        <p:spPr>
          <a:xfrm>
            <a:off x="464234" y="5884219"/>
            <a:ext cx="4894206" cy="534096"/>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chemeClr val="dk1"/>
              </a:buClr>
              <a:buSzPts val="1800"/>
              <a:buFont typeface="Calibri"/>
              <a:buNone/>
            </a:pPr>
            <a:r>
              <a:rPr lang="cs-CZ" sz="1800" b="1" i="0" u="none" strike="noStrike" cap="none" dirty="0">
                <a:solidFill>
                  <a:schemeClr val="dk1"/>
                </a:solidFill>
                <a:latin typeface="Calibri"/>
                <a:ea typeface="Calibri"/>
                <a:cs typeface="Calibri"/>
                <a:sym typeface="Calibri"/>
              </a:rPr>
              <a:t>Autor: Ing. Jaroslav </a:t>
            </a:r>
            <a:r>
              <a:rPr lang="cs-CZ" sz="1800" b="1" i="0" u="none" strike="noStrike" cap="none" dirty="0" smtClean="0">
                <a:solidFill>
                  <a:schemeClr val="dk1"/>
                </a:solidFill>
                <a:latin typeface="Calibri"/>
                <a:ea typeface="Calibri"/>
                <a:cs typeface="Calibri"/>
                <a:sym typeface="Calibri"/>
              </a:rPr>
              <a:t>Škrabal, Ph.D.</a:t>
            </a:r>
            <a:endParaRPr dirty="0"/>
          </a:p>
          <a:p>
            <a:pPr marL="0" marR="0" lvl="0" indent="0" algn="l" rtl="0">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sp>
        <p:nvSpPr>
          <p:cNvPr id="91" name="Google Shape;91;p13" descr="Výsledek obrázku pro ikea logo"/>
          <p:cNvSpPr/>
          <p:nvPr/>
        </p:nvSpPr>
        <p:spPr>
          <a:xfrm>
            <a:off x="4419599" y="1703717"/>
            <a:ext cx="1877683" cy="18776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3"/>
          <p:cNvSpPr txBox="1"/>
          <p:nvPr/>
        </p:nvSpPr>
        <p:spPr>
          <a:xfrm>
            <a:off x="4800942" y="5604868"/>
            <a:ext cx="3878824" cy="725593"/>
          </a:xfrm>
          <a:prstGeom prst="rect">
            <a:avLst/>
          </a:prstGeom>
          <a:noFill/>
          <a:ln>
            <a:noFill/>
          </a:ln>
        </p:spPr>
        <p:txBody>
          <a:bodyPr spcFirstLastPara="1" wrap="square" lIns="0" tIns="0" rIns="0" bIns="0" anchor="t" anchorCtr="0">
            <a:normAutofit/>
          </a:bodyPr>
          <a:lstStyle/>
          <a:p>
            <a:pPr marL="0" marR="0" lvl="0" indent="0" algn="r" rtl="0">
              <a:spcBef>
                <a:spcPts val="0"/>
              </a:spcBef>
              <a:spcAft>
                <a:spcPts val="0"/>
              </a:spcAft>
              <a:buClr>
                <a:schemeClr val="dk1"/>
              </a:buClr>
              <a:buSzPts val="1800"/>
              <a:buFont typeface="Calibri"/>
              <a:buNone/>
            </a:pPr>
            <a:r>
              <a:rPr lang="cs-CZ" sz="1800" b="1" u="none" dirty="0" smtClean="0">
                <a:solidFill>
                  <a:schemeClr val="dk1"/>
                </a:solidFill>
                <a:latin typeface="Calibri"/>
                <a:ea typeface="Calibri"/>
                <a:cs typeface="Calibri"/>
                <a:sym typeface="Calibri"/>
              </a:rPr>
              <a:t>10. 11. </a:t>
            </a:r>
            <a:r>
              <a:rPr lang="cs-CZ" sz="1800" b="1" u="none" dirty="0" smtClean="0">
                <a:solidFill>
                  <a:schemeClr val="dk1"/>
                </a:solidFill>
                <a:latin typeface="Calibri"/>
                <a:ea typeface="Calibri"/>
                <a:cs typeface="Calibri"/>
                <a:sym typeface="Calibri"/>
              </a:rPr>
              <a:t>2023</a:t>
            </a:r>
            <a:endParaRPr dirty="0"/>
          </a:p>
          <a:p>
            <a:pPr marL="0" marR="0" lvl="0" indent="0" algn="r" rtl="0">
              <a:spcBef>
                <a:spcPts val="0"/>
              </a:spcBef>
              <a:spcAft>
                <a:spcPts val="0"/>
              </a:spcAft>
              <a:buClr>
                <a:schemeClr val="dk1"/>
              </a:buClr>
              <a:buSzPts val="1800"/>
              <a:buFont typeface="Calibri"/>
              <a:buNone/>
            </a:pPr>
            <a:r>
              <a:rPr lang="cs-CZ" sz="1800" b="1" u="none" dirty="0">
                <a:solidFill>
                  <a:schemeClr val="dk1"/>
                </a:solidFill>
                <a:latin typeface="Calibri"/>
                <a:ea typeface="Calibri"/>
                <a:cs typeface="Calibri"/>
                <a:sym typeface="Calibri"/>
              </a:rPr>
              <a:t>Olomouc</a:t>
            </a:r>
            <a:endParaRPr dirty="0"/>
          </a:p>
          <a:p>
            <a:pPr marL="0" marR="0" lvl="0" indent="0" algn="l" rtl="0">
              <a:spcBef>
                <a:spcPts val="0"/>
              </a:spcBef>
              <a:spcAft>
                <a:spcPts val="0"/>
              </a:spcAft>
              <a:buClr>
                <a:schemeClr val="dk1"/>
              </a:buClr>
              <a:buSzPts val="1600"/>
              <a:buFont typeface="Calibri"/>
              <a:buNone/>
            </a:pPr>
            <a:endParaRPr sz="1600" b="0" u="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7816097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55650" y="317250"/>
            <a:ext cx="7772400" cy="990600"/>
          </a:xfrm>
        </p:spPr>
        <p:txBody>
          <a:bodyPr/>
          <a:lstStyle/>
          <a:p>
            <a:pPr eaLnBrk="1" hangingPunct="1"/>
            <a:r>
              <a:rPr lang="cs-CZ" altLang="cs-CZ" sz="3600" b="1" dirty="0" smtClean="0">
                <a:solidFill>
                  <a:srgbClr val="C00000"/>
                </a:solidFill>
              </a:rPr>
              <a:t>Východiska modelu</a:t>
            </a:r>
          </a:p>
        </p:txBody>
      </p:sp>
      <p:sp>
        <p:nvSpPr>
          <p:cNvPr id="115715" name="Rectangle 3">
            <a:extLst>
              <a:ext uri="{FF2B5EF4-FFF2-40B4-BE49-F238E27FC236}">
                <a16:creationId xmlns:a16="http://schemas.microsoft.com/office/drawing/2014/main" id="{94A9AC5A-4818-4836-BC57-5E7B35AF9A38}"/>
              </a:ext>
            </a:extLst>
          </p:cNvPr>
          <p:cNvSpPr>
            <a:spLocks noGrp="1" noChangeArrowheads="1"/>
          </p:cNvSpPr>
          <p:nvPr>
            <p:ph type="body" idx="1"/>
          </p:nvPr>
        </p:nvSpPr>
        <p:spPr>
          <a:xfrm>
            <a:off x="304800" y="1122947"/>
            <a:ext cx="8223250" cy="5258803"/>
          </a:xfrm>
        </p:spPr>
        <p:txBody>
          <a:bodyPr>
            <a:noAutofit/>
          </a:bodyPr>
          <a:lstStyle/>
          <a:p>
            <a:pPr marL="342900" algn="just">
              <a:defRPr/>
            </a:pPr>
            <a:r>
              <a:rPr lang="cs-CZ" sz="2400" dirty="0"/>
              <a:t>Navážeme na model důchod-výdaje a IS-LM ale </a:t>
            </a:r>
            <a:r>
              <a:rPr lang="cs-CZ" sz="2400" b="1" dirty="0"/>
              <a:t>OPUSTÍME</a:t>
            </a:r>
            <a:r>
              <a:rPr lang="cs-CZ" sz="2400" dirty="0"/>
              <a:t> předpoklad fixní cenové </a:t>
            </a:r>
            <a:r>
              <a:rPr lang="cs-CZ" sz="2400" dirty="0" smtClean="0"/>
              <a:t>hladiny;</a:t>
            </a:r>
          </a:p>
          <a:p>
            <a:pPr marL="342900" algn="just">
              <a:defRPr/>
            </a:pPr>
            <a:r>
              <a:rPr lang="cs-CZ" sz="2400" dirty="0" smtClean="0"/>
              <a:t>Model </a:t>
            </a:r>
            <a:r>
              <a:rPr lang="cs-CZ" sz="2400" dirty="0"/>
              <a:t>AD-AS umožňuje analýzu vlivu determinantů na změnu rovnovážné produkce a změnu cenové </a:t>
            </a:r>
            <a:r>
              <a:rPr lang="cs-CZ" sz="2400" dirty="0" smtClean="0"/>
              <a:t>hladiny;</a:t>
            </a:r>
          </a:p>
          <a:p>
            <a:pPr marL="342900" algn="just">
              <a:defRPr/>
            </a:pPr>
            <a:r>
              <a:rPr lang="cs-CZ" sz="2400" dirty="0" smtClean="0"/>
              <a:t>Model </a:t>
            </a:r>
            <a:r>
              <a:rPr lang="cs-CZ" sz="2400" dirty="0"/>
              <a:t>AS-AD zachycuje interakci křivky agregátní poptávky s křivkou krátkodobé agregátní nabídky a vertikální dlouhodobou agregátní nabídkou, jež určuje výši potenciálního </a:t>
            </a:r>
            <a:r>
              <a:rPr lang="cs-CZ" sz="2400" dirty="0" smtClean="0"/>
              <a:t>produktu;</a:t>
            </a:r>
          </a:p>
          <a:p>
            <a:pPr marL="342900" algn="just">
              <a:defRPr/>
            </a:pPr>
            <a:r>
              <a:rPr lang="cs-CZ" sz="2400" dirty="0" smtClean="0"/>
              <a:t>Pomocí </a:t>
            </a:r>
            <a:r>
              <a:rPr lang="cs-CZ" sz="2400" dirty="0"/>
              <a:t>modelu AS-AD determinujeme krátkodobou či dlouhodobou rovnováhu v ekonomice v kontextu jednotlivých kombinací reálného domácího produktu a dané cenové </a:t>
            </a:r>
            <a:r>
              <a:rPr lang="cs-CZ" sz="2400" dirty="0" smtClean="0"/>
              <a:t>hladiny.</a:t>
            </a:r>
            <a:endParaRPr lang="cs-CZ" altLang="cs-CZ" sz="2800" dirty="0"/>
          </a:p>
        </p:txBody>
      </p:sp>
    </p:spTree>
    <p:extLst>
      <p:ext uri="{BB962C8B-B14F-4D97-AF65-F5344CB8AC3E}">
        <p14:creationId xmlns:p14="http://schemas.microsoft.com/office/powerpoint/2010/main" val="115532735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fltVal val="0"/>
                                          </p:val>
                                        </p:tav>
                                        <p:tav tm="100000">
                                          <p:val>
                                            <p:strVal val="#ppt_w"/>
                                          </p:val>
                                        </p:tav>
                                      </p:tavLst>
                                    </p:anim>
                                    <p:anim calcmode="lin" valueType="num">
                                      <p:cBhvr>
                                        <p:cTn id="8" dur="500" fill="hold"/>
                                        <p:tgtEl>
                                          <p:spTgt spid="1157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iterate type="wd">
                                    <p:tmPct val="100000"/>
                                  </p:iterate>
                                  <p:childTnLst>
                                    <p:set>
                                      <p:cBhvr>
                                        <p:cTn id="11" dur="1" fill="hold">
                                          <p:stCondLst>
                                            <p:cond delay="0"/>
                                          </p:stCondLst>
                                        </p:cTn>
                                        <p:tgtEl>
                                          <p:spTgt spid="115715">
                                            <p:txEl>
                                              <p:pRg st="0" end="0"/>
                                            </p:txEl>
                                          </p:spTgt>
                                        </p:tgtEl>
                                        <p:attrNameLst>
                                          <p:attrName>style.visibility</p:attrName>
                                        </p:attrNameLst>
                                      </p:cBhvr>
                                      <p:to>
                                        <p:strVal val="visible"/>
                                      </p:to>
                                    </p:set>
                                    <p:anim calcmode="lin" valueType="num">
                                      <p:cBhvr>
                                        <p:cTn id="12" dur="75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115715">
                                            <p:txEl>
                                              <p:pRg st="0" end="0"/>
                                            </p:txEl>
                                          </p:spTgt>
                                        </p:tgtEl>
                                        <p:attrNameLst>
                                          <p:attrName>ppt_h</p:attrName>
                                        </p:attrNameLst>
                                      </p:cBhvr>
                                      <p:tavLst>
                                        <p:tav tm="0">
                                          <p:val>
                                            <p:fltVal val="0"/>
                                          </p:val>
                                        </p:tav>
                                        <p:tav tm="100000">
                                          <p:val>
                                            <p:strVal val="#ppt_h"/>
                                          </p:val>
                                        </p:tav>
                                      </p:tavLst>
                                    </p:anim>
                                    <p:anim calcmode="lin" valueType="num">
                                      <p:cBhvr>
                                        <p:cTn id="14" dur="750" fill="hold"/>
                                        <p:tgtEl>
                                          <p:spTgt spid="1157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157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250"/>
                            </p:stCondLst>
                            <p:childTnLst>
                              <p:par>
                                <p:cTn id="17" presetID="15" presetClass="entr" presetSubtype="0" fill="hold" grpId="0" nodeType="afterEffect">
                                  <p:stCondLst>
                                    <p:cond delay="0"/>
                                  </p:stCondLst>
                                  <p:iterate type="wd">
                                    <p:tmPct val="100000"/>
                                  </p:iterate>
                                  <p:childTnLst>
                                    <p:set>
                                      <p:cBhvr>
                                        <p:cTn id="18" dur="1" fill="hold">
                                          <p:stCondLst>
                                            <p:cond delay="0"/>
                                          </p:stCondLst>
                                        </p:cTn>
                                        <p:tgtEl>
                                          <p:spTgt spid="115715">
                                            <p:txEl>
                                              <p:pRg st="1" end="1"/>
                                            </p:txEl>
                                          </p:spTgt>
                                        </p:tgtEl>
                                        <p:attrNameLst>
                                          <p:attrName>style.visibility</p:attrName>
                                        </p:attrNameLst>
                                      </p:cBhvr>
                                      <p:to>
                                        <p:strVal val="visible"/>
                                      </p:to>
                                    </p:set>
                                    <p:anim calcmode="lin" valueType="num">
                                      <p:cBhvr>
                                        <p:cTn id="19" dur="75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20" dur="750" fill="hold"/>
                                        <p:tgtEl>
                                          <p:spTgt spid="115715">
                                            <p:txEl>
                                              <p:pRg st="1" end="1"/>
                                            </p:txEl>
                                          </p:spTgt>
                                        </p:tgtEl>
                                        <p:attrNameLst>
                                          <p:attrName>ppt_h</p:attrName>
                                        </p:attrNameLst>
                                      </p:cBhvr>
                                      <p:tavLst>
                                        <p:tav tm="0">
                                          <p:val>
                                            <p:fltVal val="0"/>
                                          </p:val>
                                        </p:tav>
                                        <p:tav tm="100000">
                                          <p:val>
                                            <p:strVal val="#ppt_h"/>
                                          </p:val>
                                        </p:tav>
                                      </p:tavLst>
                                    </p:anim>
                                    <p:anim calcmode="lin" valueType="num">
                                      <p:cBhvr>
                                        <p:cTn id="21" dur="750" fill="hold"/>
                                        <p:tgtEl>
                                          <p:spTgt spid="1157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1157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21500"/>
                            </p:stCondLst>
                            <p:childTnLst>
                              <p:par>
                                <p:cTn id="24" presetID="15" presetClass="entr" presetSubtype="0" fill="hold" grpId="0" nodeType="afterEffect">
                                  <p:stCondLst>
                                    <p:cond delay="0"/>
                                  </p:stCondLst>
                                  <p:iterate type="wd">
                                    <p:tmPct val="100000"/>
                                  </p:iterate>
                                  <p:childTnLst>
                                    <p:set>
                                      <p:cBhvr>
                                        <p:cTn id="25" dur="1" fill="hold">
                                          <p:stCondLst>
                                            <p:cond delay="0"/>
                                          </p:stCondLst>
                                        </p:cTn>
                                        <p:tgtEl>
                                          <p:spTgt spid="115715">
                                            <p:txEl>
                                              <p:pRg st="2" end="2"/>
                                            </p:txEl>
                                          </p:spTgt>
                                        </p:tgtEl>
                                        <p:attrNameLst>
                                          <p:attrName>style.visibility</p:attrName>
                                        </p:attrNameLst>
                                      </p:cBhvr>
                                      <p:to>
                                        <p:strVal val="visible"/>
                                      </p:to>
                                    </p:set>
                                    <p:anim calcmode="lin" valueType="num">
                                      <p:cBhvr>
                                        <p:cTn id="26" dur="75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27" dur="750" fill="hold"/>
                                        <p:tgtEl>
                                          <p:spTgt spid="115715">
                                            <p:txEl>
                                              <p:pRg st="2" end="2"/>
                                            </p:txEl>
                                          </p:spTgt>
                                        </p:tgtEl>
                                        <p:attrNameLst>
                                          <p:attrName>ppt_h</p:attrName>
                                        </p:attrNameLst>
                                      </p:cBhvr>
                                      <p:tavLst>
                                        <p:tav tm="0">
                                          <p:val>
                                            <p:fltVal val="0"/>
                                          </p:val>
                                        </p:tav>
                                        <p:tav tm="100000">
                                          <p:val>
                                            <p:strVal val="#ppt_h"/>
                                          </p:val>
                                        </p:tav>
                                      </p:tavLst>
                                    </p:anim>
                                    <p:anim calcmode="lin" valueType="num">
                                      <p:cBhvr>
                                        <p:cTn id="28" dur="750" fill="hold"/>
                                        <p:tgtEl>
                                          <p:spTgt spid="1157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750" fill="hold"/>
                                        <p:tgtEl>
                                          <p:spTgt spid="11571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39500"/>
                            </p:stCondLst>
                            <p:childTnLst>
                              <p:par>
                                <p:cTn id="31" presetID="15" presetClass="entr" presetSubtype="0" fill="hold" grpId="0" nodeType="afterEffect">
                                  <p:stCondLst>
                                    <p:cond delay="0"/>
                                  </p:stCondLst>
                                  <p:iterate type="wd">
                                    <p:tmPct val="100000"/>
                                  </p:iterate>
                                  <p:childTnLst>
                                    <p:set>
                                      <p:cBhvr>
                                        <p:cTn id="32" dur="1" fill="hold">
                                          <p:stCondLst>
                                            <p:cond delay="0"/>
                                          </p:stCondLst>
                                        </p:cTn>
                                        <p:tgtEl>
                                          <p:spTgt spid="115715">
                                            <p:txEl>
                                              <p:pRg st="3" end="3"/>
                                            </p:txEl>
                                          </p:spTgt>
                                        </p:tgtEl>
                                        <p:attrNameLst>
                                          <p:attrName>style.visibility</p:attrName>
                                        </p:attrNameLst>
                                      </p:cBhvr>
                                      <p:to>
                                        <p:strVal val="visible"/>
                                      </p:to>
                                    </p:set>
                                    <p:anim calcmode="lin" valueType="num">
                                      <p:cBhvr>
                                        <p:cTn id="33" dur="750" fill="hold"/>
                                        <p:tgtEl>
                                          <p:spTgt spid="115715">
                                            <p:txEl>
                                              <p:pRg st="3" end="3"/>
                                            </p:txEl>
                                          </p:spTgt>
                                        </p:tgtEl>
                                        <p:attrNameLst>
                                          <p:attrName>ppt_w</p:attrName>
                                        </p:attrNameLst>
                                      </p:cBhvr>
                                      <p:tavLst>
                                        <p:tav tm="0">
                                          <p:val>
                                            <p:fltVal val="0"/>
                                          </p:val>
                                        </p:tav>
                                        <p:tav tm="100000">
                                          <p:val>
                                            <p:strVal val="#ppt_w"/>
                                          </p:val>
                                        </p:tav>
                                      </p:tavLst>
                                    </p:anim>
                                    <p:anim calcmode="lin" valueType="num">
                                      <p:cBhvr>
                                        <p:cTn id="34" dur="750" fill="hold"/>
                                        <p:tgtEl>
                                          <p:spTgt spid="115715">
                                            <p:txEl>
                                              <p:pRg st="3" end="3"/>
                                            </p:txEl>
                                          </p:spTgt>
                                        </p:tgtEl>
                                        <p:attrNameLst>
                                          <p:attrName>ppt_h</p:attrName>
                                        </p:attrNameLst>
                                      </p:cBhvr>
                                      <p:tavLst>
                                        <p:tav tm="0">
                                          <p:val>
                                            <p:fltVal val="0"/>
                                          </p:val>
                                        </p:tav>
                                        <p:tav tm="100000">
                                          <p:val>
                                            <p:strVal val="#ppt_h"/>
                                          </p:val>
                                        </p:tav>
                                      </p:tavLst>
                                    </p:anim>
                                    <p:anim calcmode="lin" valueType="num">
                                      <p:cBhvr>
                                        <p:cTn id="35" dur="750" fill="hold"/>
                                        <p:tgtEl>
                                          <p:spTgt spid="1157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750" fill="hold"/>
                                        <p:tgtEl>
                                          <p:spTgt spid="11571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advAuto="0"/>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755650" y="317250"/>
            <a:ext cx="7772400" cy="990600"/>
          </a:xfrm>
        </p:spPr>
        <p:txBody>
          <a:bodyPr/>
          <a:lstStyle/>
          <a:p>
            <a:pPr eaLnBrk="1" hangingPunct="1"/>
            <a:r>
              <a:rPr lang="cs-CZ" altLang="cs-CZ" sz="3600" b="1" dirty="0" smtClean="0">
                <a:solidFill>
                  <a:srgbClr val="C00000"/>
                </a:solidFill>
              </a:rPr>
              <a:t>Předpoklady modelu</a:t>
            </a:r>
            <a:endParaRPr lang="cs-CZ" altLang="cs-CZ" sz="3600" b="1" dirty="0" smtClean="0">
              <a:solidFill>
                <a:srgbClr val="C00000"/>
              </a:solidFill>
            </a:endParaRPr>
          </a:p>
        </p:txBody>
      </p:sp>
      <p:sp>
        <p:nvSpPr>
          <p:cNvPr id="115715" name="Rectangle 3">
            <a:extLst>
              <a:ext uri="{FF2B5EF4-FFF2-40B4-BE49-F238E27FC236}">
                <a16:creationId xmlns:a16="http://schemas.microsoft.com/office/drawing/2014/main" id="{94A9AC5A-4818-4836-BC57-5E7B35AF9A38}"/>
              </a:ext>
            </a:extLst>
          </p:cNvPr>
          <p:cNvSpPr>
            <a:spLocks noGrp="1" noChangeArrowheads="1"/>
          </p:cNvSpPr>
          <p:nvPr>
            <p:ph type="body" idx="1"/>
          </p:nvPr>
        </p:nvSpPr>
        <p:spPr>
          <a:xfrm>
            <a:off x="304800" y="1122947"/>
            <a:ext cx="8223250" cy="5258803"/>
          </a:xfrm>
        </p:spPr>
        <p:txBody>
          <a:bodyPr>
            <a:noAutofit/>
          </a:bodyPr>
          <a:lstStyle/>
          <a:p>
            <a:pPr marL="342900" algn="just">
              <a:defRPr/>
            </a:pPr>
            <a:r>
              <a:rPr lang="cs-CZ" sz="2300" dirty="0"/>
              <a:t>skutečný produkt je pod úrovní produktu potenciálního </a:t>
            </a:r>
            <a:endParaRPr lang="cs-CZ" sz="2300" dirty="0" smtClean="0"/>
          </a:p>
          <a:p>
            <a:pPr marL="342900" algn="just">
              <a:defRPr/>
            </a:pPr>
            <a:r>
              <a:rPr lang="cs-CZ" sz="2300" dirty="0" smtClean="0"/>
              <a:t>zásoba </a:t>
            </a:r>
            <a:r>
              <a:rPr lang="cs-CZ" sz="2300" dirty="0"/>
              <a:t>kapitálu je dostatečná pro výrobu poptávané produkce </a:t>
            </a:r>
            <a:endParaRPr lang="cs-CZ" sz="2300" dirty="0" smtClean="0"/>
          </a:p>
          <a:p>
            <a:pPr marL="342900" algn="just">
              <a:defRPr/>
            </a:pPr>
            <a:r>
              <a:rPr lang="cs-CZ" sz="2300" dirty="0" smtClean="0"/>
              <a:t>nabídka </a:t>
            </a:r>
            <a:r>
              <a:rPr lang="cs-CZ" sz="2300" dirty="0"/>
              <a:t>práce je dostatečná pro výrobu požadované produkce </a:t>
            </a:r>
            <a:endParaRPr lang="cs-CZ" sz="2300" dirty="0" smtClean="0"/>
          </a:p>
          <a:p>
            <a:pPr marL="342900" algn="just">
              <a:defRPr/>
            </a:pPr>
            <a:r>
              <a:rPr lang="cs-CZ" sz="2300" dirty="0" smtClean="0"/>
              <a:t>centrální </a:t>
            </a:r>
            <a:r>
              <a:rPr lang="cs-CZ" sz="2300" dirty="0"/>
              <a:t>banka kontroluje nabídku nominálních peněz </a:t>
            </a:r>
            <a:endParaRPr lang="cs-CZ" sz="2300" dirty="0" smtClean="0"/>
          </a:p>
          <a:p>
            <a:pPr marL="342900" algn="just">
              <a:defRPr/>
            </a:pPr>
            <a:r>
              <a:rPr lang="cs-CZ" sz="2300" dirty="0" smtClean="0"/>
              <a:t>ekonomika </a:t>
            </a:r>
            <a:r>
              <a:rPr lang="cs-CZ" sz="2300" dirty="0"/>
              <a:t>je uzavřená, neexistuje zahraniční obchod </a:t>
            </a:r>
            <a:endParaRPr lang="cs-CZ" sz="2300" dirty="0" smtClean="0"/>
          </a:p>
          <a:p>
            <a:pPr marL="342900" algn="just">
              <a:defRPr/>
            </a:pPr>
            <a:r>
              <a:rPr lang="cs-CZ" sz="2300" dirty="0" smtClean="0"/>
              <a:t>základními </a:t>
            </a:r>
            <a:r>
              <a:rPr lang="cs-CZ" sz="2300" dirty="0"/>
              <a:t>kategoriemi jsou agregátní poptávka (AD) a agregátní nabídka (AS), kdy AS rozdělíme z časového hlediska na krátkodobou agregátní nabídku (SRAS) a dlouhodobou agregátní nabídku (LRAS) </a:t>
            </a:r>
            <a:endParaRPr lang="cs-CZ" sz="2300" dirty="0" smtClean="0"/>
          </a:p>
          <a:p>
            <a:pPr marL="342900" algn="just">
              <a:defRPr/>
            </a:pPr>
            <a:r>
              <a:rPr lang="cs-CZ" sz="2300" dirty="0"/>
              <a:t>p</a:t>
            </a:r>
            <a:r>
              <a:rPr lang="cs-CZ" sz="2300" dirty="0" smtClean="0"/>
              <a:t>růsečík </a:t>
            </a:r>
            <a:r>
              <a:rPr lang="cs-CZ" sz="2300" dirty="0"/>
              <a:t>křivek AD a SRAS determinují krátkodobou makroekonomickou rovnováhu (ES), naproti tomu průsečík křivek AD a LRAS představuje bod dlouhodobé makroekonomické rovnováhy (EL).</a:t>
            </a:r>
            <a:endParaRPr lang="cs-CZ" altLang="cs-CZ" sz="2300" dirty="0"/>
          </a:p>
        </p:txBody>
      </p:sp>
    </p:spTree>
    <p:extLst>
      <p:ext uri="{BB962C8B-B14F-4D97-AF65-F5344CB8AC3E}">
        <p14:creationId xmlns:p14="http://schemas.microsoft.com/office/powerpoint/2010/main" val="40103411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p:cTn id="7" dur="500" fill="hold"/>
                                        <p:tgtEl>
                                          <p:spTgt spid="115714"/>
                                        </p:tgtEl>
                                        <p:attrNameLst>
                                          <p:attrName>ppt_w</p:attrName>
                                        </p:attrNameLst>
                                      </p:cBhvr>
                                      <p:tavLst>
                                        <p:tav tm="0">
                                          <p:val>
                                            <p:fltVal val="0"/>
                                          </p:val>
                                        </p:tav>
                                        <p:tav tm="100000">
                                          <p:val>
                                            <p:strVal val="#ppt_w"/>
                                          </p:val>
                                        </p:tav>
                                      </p:tavLst>
                                    </p:anim>
                                    <p:anim calcmode="lin" valueType="num">
                                      <p:cBhvr>
                                        <p:cTn id="8" dur="500" fill="hold"/>
                                        <p:tgtEl>
                                          <p:spTgt spid="11571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iterate type="wd">
                                    <p:tmPct val="100000"/>
                                  </p:iterate>
                                  <p:childTnLst>
                                    <p:set>
                                      <p:cBhvr>
                                        <p:cTn id="11" dur="1" fill="hold">
                                          <p:stCondLst>
                                            <p:cond delay="0"/>
                                          </p:stCondLst>
                                        </p:cTn>
                                        <p:tgtEl>
                                          <p:spTgt spid="115715">
                                            <p:txEl>
                                              <p:pRg st="0" end="0"/>
                                            </p:txEl>
                                          </p:spTgt>
                                        </p:tgtEl>
                                        <p:attrNameLst>
                                          <p:attrName>style.visibility</p:attrName>
                                        </p:attrNameLst>
                                      </p:cBhvr>
                                      <p:to>
                                        <p:strVal val="visible"/>
                                      </p:to>
                                    </p:set>
                                    <p:anim calcmode="lin" valueType="num">
                                      <p:cBhvr>
                                        <p:cTn id="12" dur="750" fill="hold"/>
                                        <p:tgtEl>
                                          <p:spTgt spid="115715">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115715">
                                            <p:txEl>
                                              <p:pRg st="0" end="0"/>
                                            </p:txEl>
                                          </p:spTgt>
                                        </p:tgtEl>
                                        <p:attrNameLst>
                                          <p:attrName>ppt_h</p:attrName>
                                        </p:attrNameLst>
                                      </p:cBhvr>
                                      <p:tavLst>
                                        <p:tav tm="0">
                                          <p:val>
                                            <p:fltVal val="0"/>
                                          </p:val>
                                        </p:tav>
                                        <p:tav tm="100000">
                                          <p:val>
                                            <p:strVal val="#ppt_h"/>
                                          </p:val>
                                        </p:tav>
                                      </p:tavLst>
                                    </p:anim>
                                    <p:anim calcmode="lin" valueType="num">
                                      <p:cBhvr>
                                        <p:cTn id="14" dur="750" fill="hold"/>
                                        <p:tgtEl>
                                          <p:spTgt spid="1157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1157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5750"/>
                            </p:stCondLst>
                            <p:childTnLst>
                              <p:par>
                                <p:cTn id="17" presetID="15" presetClass="entr" presetSubtype="0" fill="hold" grpId="0" nodeType="afterEffect">
                                  <p:stCondLst>
                                    <p:cond delay="0"/>
                                  </p:stCondLst>
                                  <p:iterate type="wd">
                                    <p:tmPct val="100000"/>
                                  </p:iterate>
                                  <p:childTnLst>
                                    <p:set>
                                      <p:cBhvr>
                                        <p:cTn id="18" dur="1" fill="hold">
                                          <p:stCondLst>
                                            <p:cond delay="0"/>
                                          </p:stCondLst>
                                        </p:cTn>
                                        <p:tgtEl>
                                          <p:spTgt spid="115715">
                                            <p:txEl>
                                              <p:pRg st="1" end="1"/>
                                            </p:txEl>
                                          </p:spTgt>
                                        </p:tgtEl>
                                        <p:attrNameLst>
                                          <p:attrName>style.visibility</p:attrName>
                                        </p:attrNameLst>
                                      </p:cBhvr>
                                      <p:to>
                                        <p:strVal val="visible"/>
                                      </p:to>
                                    </p:set>
                                    <p:anim calcmode="lin" valueType="num">
                                      <p:cBhvr>
                                        <p:cTn id="19" dur="75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20" dur="750" fill="hold"/>
                                        <p:tgtEl>
                                          <p:spTgt spid="115715">
                                            <p:txEl>
                                              <p:pRg st="1" end="1"/>
                                            </p:txEl>
                                          </p:spTgt>
                                        </p:tgtEl>
                                        <p:attrNameLst>
                                          <p:attrName>ppt_h</p:attrName>
                                        </p:attrNameLst>
                                      </p:cBhvr>
                                      <p:tavLst>
                                        <p:tav tm="0">
                                          <p:val>
                                            <p:fltVal val="0"/>
                                          </p:val>
                                        </p:tav>
                                        <p:tav tm="100000">
                                          <p:val>
                                            <p:strVal val="#ppt_h"/>
                                          </p:val>
                                        </p:tav>
                                      </p:tavLst>
                                    </p:anim>
                                    <p:anim calcmode="lin" valueType="num">
                                      <p:cBhvr>
                                        <p:cTn id="21" dur="750" fill="hold"/>
                                        <p:tgtEl>
                                          <p:spTgt spid="11571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11571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11750"/>
                            </p:stCondLst>
                            <p:childTnLst>
                              <p:par>
                                <p:cTn id="24" presetID="15" presetClass="entr" presetSubtype="0" fill="hold" grpId="0" nodeType="afterEffect">
                                  <p:stCondLst>
                                    <p:cond delay="0"/>
                                  </p:stCondLst>
                                  <p:iterate type="wd">
                                    <p:tmPct val="100000"/>
                                  </p:iterate>
                                  <p:childTnLst>
                                    <p:set>
                                      <p:cBhvr>
                                        <p:cTn id="25" dur="1" fill="hold">
                                          <p:stCondLst>
                                            <p:cond delay="0"/>
                                          </p:stCondLst>
                                        </p:cTn>
                                        <p:tgtEl>
                                          <p:spTgt spid="115715">
                                            <p:txEl>
                                              <p:pRg st="2" end="2"/>
                                            </p:txEl>
                                          </p:spTgt>
                                        </p:tgtEl>
                                        <p:attrNameLst>
                                          <p:attrName>style.visibility</p:attrName>
                                        </p:attrNameLst>
                                      </p:cBhvr>
                                      <p:to>
                                        <p:strVal val="visible"/>
                                      </p:to>
                                    </p:set>
                                    <p:anim calcmode="lin" valueType="num">
                                      <p:cBhvr>
                                        <p:cTn id="26" dur="750" fill="hold"/>
                                        <p:tgtEl>
                                          <p:spTgt spid="115715">
                                            <p:txEl>
                                              <p:pRg st="2" end="2"/>
                                            </p:txEl>
                                          </p:spTgt>
                                        </p:tgtEl>
                                        <p:attrNameLst>
                                          <p:attrName>ppt_w</p:attrName>
                                        </p:attrNameLst>
                                      </p:cBhvr>
                                      <p:tavLst>
                                        <p:tav tm="0">
                                          <p:val>
                                            <p:fltVal val="0"/>
                                          </p:val>
                                        </p:tav>
                                        <p:tav tm="100000">
                                          <p:val>
                                            <p:strVal val="#ppt_w"/>
                                          </p:val>
                                        </p:tav>
                                      </p:tavLst>
                                    </p:anim>
                                    <p:anim calcmode="lin" valueType="num">
                                      <p:cBhvr>
                                        <p:cTn id="27" dur="750" fill="hold"/>
                                        <p:tgtEl>
                                          <p:spTgt spid="115715">
                                            <p:txEl>
                                              <p:pRg st="2" end="2"/>
                                            </p:txEl>
                                          </p:spTgt>
                                        </p:tgtEl>
                                        <p:attrNameLst>
                                          <p:attrName>ppt_h</p:attrName>
                                        </p:attrNameLst>
                                      </p:cBhvr>
                                      <p:tavLst>
                                        <p:tav tm="0">
                                          <p:val>
                                            <p:fltVal val="0"/>
                                          </p:val>
                                        </p:tav>
                                        <p:tav tm="100000">
                                          <p:val>
                                            <p:strVal val="#ppt_h"/>
                                          </p:val>
                                        </p:tav>
                                      </p:tavLst>
                                    </p:anim>
                                    <p:anim calcmode="lin" valueType="num">
                                      <p:cBhvr>
                                        <p:cTn id="28" dur="750" fill="hold"/>
                                        <p:tgtEl>
                                          <p:spTgt spid="11571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750" fill="hold"/>
                                        <p:tgtEl>
                                          <p:spTgt spid="11571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17750"/>
                            </p:stCondLst>
                            <p:childTnLst>
                              <p:par>
                                <p:cTn id="31" presetID="15" presetClass="entr" presetSubtype="0" fill="hold" grpId="0" nodeType="afterEffect">
                                  <p:stCondLst>
                                    <p:cond delay="0"/>
                                  </p:stCondLst>
                                  <p:iterate type="wd">
                                    <p:tmPct val="100000"/>
                                  </p:iterate>
                                  <p:childTnLst>
                                    <p:set>
                                      <p:cBhvr>
                                        <p:cTn id="32" dur="1" fill="hold">
                                          <p:stCondLst>
                                            <p:cond delay="0"/>
                                          </p:stCondLst>
                                        </p:cTn>
                                        <p:tgtEl>
                                          <p:spTgt spid="115715">
                                            <p:txEl>
                                              <p:pRg st="3" end="3"/>
                                            </p:txEl>
                                          </p:spTgt>
                                        </p:tgtEl>
                                        <p:attrNameLst>
                                          <p:attrName>style.visibility</p:attrName>
                                        </p:attrNameLst>
                                      </p:cBhvr>
                                      <p:to>
                                        <p:strVal val="visible"/>
                                      </p:to>
                                    </p:set>
                                    <p:anim calcmode="lin" valueType="num">
                                      <p:cBhvr>
                                        <p:cTn id="33" dur="750" fill="hold"/>
                                        <p:tgtEl>
                                          <p:spTgt spid="115715">
                                            <p:txEl>
                                              <p:pRg st="3" end="3"/>
                                            </p:txEl>
                                          </p:spTgt>
                                        </p:tgtEl>
                                        <p:attrNameLst>
                                          <p:attrName>ppt_w</p:attrName>
                                        </p:attrNameLst>
                                      </p:cBhvr>
                                      <p:tavLst>
                                        <p:tav tm="0">
                                          <p:val>
                                            <p:fltVal val="0"/>
                                          </p:val>
                                        </p:tav>
                                        <p:tav tm="100000">
                                          <p:val>
                                            <p:strVal val="#ppt_w"/>
                                          </p:val>
                                        </p:tav>
                                      </p:tavLst>
                                    </p:anim>
                                    <p:anim calcmode="lin" valueType="num">
                                      <p:cBhvr>
                                        <p:cTn id="34" dur="750" fill="hold"/>
                                        <p:tgtEl>
                                          <p:spTgt spid="115715">
                                            <p:txEl>
                                              <p:pRg st="3" end="3"/>
                                            </p:txEl>
                                          </p:spTgt>
                                        </p:tgtEl>
                                        <p:attrNameLst>
                                          <p:attrName>ppt_h</p:attrName>
                                        </p:attrNameLst>
                                      </p:cBhvr>
                                      <p:tavLst>
                                        <p:tav tm="0">
                                          <p:val>
                                            <p:fltVal val="0"/>
                                          </p:val>
                                        </p:tav>
                                        <p:tav tm="100000">
                                          <p:val>
                                            <p:strVal val="#ppt_h"/>
                                          </p:val>
                                        </p:tav>
                                      </p:tavLst>
                                    </p:anim>
                                    <p:anim calcmode="lin" valueType="num">
                                      <p:cBhvr>
                                        <p:cTn id="35" dur="750" fill="hold"/>
                                        <p:tgtEl>
                                          <p:spTgt spid="11571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750" fill="hold"/>
                                        <p:tgtEl>
                                          <p:spTgt spid="11571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22250"/>
                            </p:stCondLst>
                            <p:childTnLst>
                              <p:par>
                                <p:cTn id="38" presetID="15" presetClass="entr" presetSubtype="0" fill="hold" grpId="0" nodeType="afterEffect">
                                  <p:stCondLst>
                                    <p:cond delay="0"/>
                                  </p:stCondLst>
                                  <p:iterate type="wd">
                                    <p:tmPct val="100000"/>
                                  </p:iterate>
                                  <p:childTnLst>
                                    <p:set>
                                      <p:cBhvr>
                                        <p:cTn id="39" dur="1" fill="hold">
                                          <p:stCondLst>
                                            <p:cond delay="0"/>
                                          </p:stCondLst>
                                        </p:cTn>
                                        <p:tgtEl>
                                          <p:spTgt spid="115715">
                                            <p:txEl>
                                              <p:pRg st="4" end="4"/>
                                            </p:txEl>
                                          </p:spTgt>
                                        </p:tgtEl>
                                        <p:attrNameLst>
                                          <p:attrName>style.visibility</p:attrName>
                                        </p:attrNameLst>
                                      </p:cBhvr>
                                      <p:to>
                                        <p:strVal val="visible"/>
                                      </p:to>
                                    </p:set>
                                    <p:anim calcmode="lin" valueType="num">
                                      <p:cBhvr>
                                        <p:cTn id="40" dur="750" fill="hold"/>
                                        <p:tgtEl>
                                          <p:spTgt spid="115715">
                                            <p:txEl>
                                              <p:pRg st="4" end="4"/>
                                            </p:txEl>
                                          </p:spTgt>
                                        </p:tgtEl>
                                        <p:attrNameLst>
                                          <p:attrName>ppt_w</p:attrName>
                                        </p:attrNameLst>
                                      </p:cBhvr>
                                      <p:tavLst>
                                        <p:tav tm="0">
                                          <p:val>
                                            <p:fltVal val="0"/>
                                          </p:val>
                                        </p:tav>
                                        <p:tav tm="100000">
                                          <p:val>
                                            <p:strVal val="#ppt_w"/>
                                          </p:val>
                                        </p:tav>
                                      </p:tavLst>
                                    </p:anim>
                                    <p:anim calcmode="lin" valueType="num">
                                      <p:cBhvr>
                                        <p:cTn id="41" dur="750" fill="hold"/>
                                        <p:tgtEl>
                                          <p:spTgt spid="115715">
                                            <p:txEl>
                                              <p:pRg st="4" end="4"/>
                                            </p:txEl>
                                          </p:spTgt>
                                        </p:tgtEl>
                                        <p:attrNameLst>
                                          <p:attrName>ppt_h</p:attrName>
                                        </p:attrNameLst>
                                      </p:cBhvr>
                                      <p:tavLst>
                                        <p:tav tm="0">
                                          <p:val>
                                            <p:fltVal val="0"/>
                                          </p:val>
                                        </p:tav>
                                        <p:tav tm="100000">
                                          <p:val>
                                            <p:strVal val="#ppt_h"/>
                                          </p:val>
                                        </p:tav>
                                      </p:tavLst>
                                    </p:anim>
                                    <p:anim calcmode="lin" valueType="num">
                                      <p:cBhvr>
                                        <p:cTn id="42" dur="750" fill="hold"/>
                                        <p:tgtEl>
                                          <p:spTgt spid="11571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750" fill="hold"/>
                                        <p:tgtEl>
                                          <p:spTgt spid="11571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4" fill="hold">
                            <p:stCondLst>
                              <p:cond delay="27500"/>
                            </p:stCondLst>
                            <p:childTnLst>
                              <p:par>
                                <p:cTn id="45" presetID="15" presetClass="entr" presetSubtype="0" fill="hold" grpId="0" nodeType="afterEffect">
                                  <p:stCondLst>
                                    <p:cond delay="0"/>
                                  </p:stCondLst>
                                  <p:iterate type="wd">
                                    <p:tmPct val="100000"/>
                                  </p:iterate>
                                  <p:childTnLst>
                                    <p:set>
                                      <p:cBhvr>
                                        <p:cTn id="46" dur="1" fill="hold">
                                          <p:stCondLst>
                                            <p:cond delay="0"/>
                                          </p:stCondLst>
                                        </p:cTn>
                                        <p:tgtEl>
                                          <p:spTgt spid="115715">
                                            <p:txEl>
                                              <p:pRg st="5" end="5"/>
                                            </p:txEl>
                                          </p:spTgt>
                                        </p:tgtEl>
                                        <p:attrNameLst>
                                          <p:attrName>style.visibility</p:attrName>
                                        </p:attrNameLst>
                                      </p:cBhvr>
                                      <p:to>
                                        <p:strVal val="visible"/>
                                      </p:to>
                                    </p:set>
                                    <p:anim calcmode="lin" valueType="num">
                                      <p:cBhvr>
                                        <p:cTn id="47" dur="750" fill="hold"/>
                                        <p:tgtEl>
                                          <p:spTgt spid="115715">
                                            <p:txEl>
                                              <p:pRg st="5" end="5"/>
                                            </p:txEl>
                                          </p:spTgt>
                                        </p:tgtEl>
                                        <p:attrNameLst>
                                          <p:attrName>ppt_w</p:attrName>
                                        </p:attrNameLst>
                                      </p:cBhvr>
                                      <p:tavLst>
                                        <p:tav tm="0">
                                          <p:val>
                                            <p:fltVal val="0"/>
                                          </p:val>
                                        </p:tav>
                                        <p:tav tm="100000">
                                          <p:val>
                                            <p:strVal val="#ppt_w"/>
                                          </p:val>
                                        </p:tav>
                                      </p:tavLst>
                                    </p:anim>
                                    <p:anim calcmode="lin" valueType="num">
                                      <p:cBhvr>
                                        <p:cTn id="48" dur="750" fill="hold"/>
                                        <p:tgtEl>
                                          <p:spTgt spid="115715">
                                            <p:txEl>
                                              <p:pRg st="5" end="5"/>
                                            </p:txEl>
                                          </p:spTgt>
                                        </p:tgtEl>
                                        <p:attrNameLst>
                                          <p:attrName>ppt_h</p:attrName>
                                        </p:attrNameLst>
                                      </p:cBhvr>
                                      <p:tavLst>
                                        <p:tav tm="0">
                                          <p:val>
                                            <p:fltVal val="0"/>
                                          </p:val>
                                        </p:tav>
                                        <p:tav tm="100000">
                                          <p:val>
                                            <p:strVal val="#ppt_h"/>
                                          </p:val>
                                        </p:tav>
                                      </p:tavLst>
                                    </p:anim>
                                    <p:anim calcmode="lin" valueType="num">
                                      <p:cBhvr>
                                        <p:cTn id="49" dur="750" fill="hold"/>
                                        <p:tgtEl>
                                          <p:spTgt spid="11571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0" dur="750" fill="hold"/>
                                        <p:tgtEl>
                                          <p:spTgt spid="11571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par>
                          <p:cTn id="51" fill="hold">
                            <p:stCondLst>
                              <p:cond delay="53000"/>
                            </p:stCondLst>
                            <p:childTnLst>
                              <p:par>
                                <p:cTn id="52" presetID="15" presetClass="entr" presetSubtype="0" fill="hold" grpId="0" nodeType="afterEffect">
                                  <p:stCondLst>
                                    <p:cond delay="0"/>
                                  </p:stCondLst>
                                  <p:iterate type="wd">
                                    <p:tmPct val="100000"/>
                                  </p:iterate>
                                  <p:childTnLst>
                                    <p:set>
                                      <p:cBhvr>
                                        <p:cTn id="53" dur="1" fill="hold">
                                          <p:stCondLst>
                                            <p:cond delay="0"/>
                                          </p:stCondLst>
                                        </p:cTn>
                                        <p:tgtEl>
                                          <p:spTgt spid="115715">
                                            <p:txEl>
                                              <p:pRg st="6" end="6"/>
                                            </p:txEl>
                                          </p:spTgt>
                                        </p:tgtEl>
                                        <p:attrNameLst>
                                          <p:attrName>style.visibility</p:attrName>
                                        </p:attrNameLst>
                                      </p:cBhvr>
                                      <p:to>
                                        <p:strVal val="visible"/>
                                      </p:to>
                                    </p:set>
                                    <p:anim calcmode="lin" valueType="num">
                                      <p:cBhvr>
                                        <p:cTn id="54" dur="750" fill="hold"/>
                                        <p:tgtEl>
                                          <p:spTgt spid="115715">
                                            <p:txEl>
                                              <p:pRg st="6" end="6"/>
                                            </p:txEl>
                                          </p:spTgt>
                                        </p:tgtEl>
                                        <p:attrNameLst>
                                          <p:attrName>ppt_w</p:attrName>
                                        </p:attrNameLst>
                                      </p:cBhvr>
                                      <p:tavLst>
                                        <p:tav tm="0">
                                          <p:val>
                                            <p:fltVal val="0"/>
                                          </p:val>
                                        </p:tav>
                                        <p:tav tm="100000">
                                          <p:val>
                                            <p:strVal val="#ppt_w"/>
                                          </p:val>
                                        </p:tav>
                                      </p:tavLst>
                                    </p:anim>
                                    <p:anim calcmode="lin" valueType="num">
                                      <p:cBhvr>
                                        <p:cTn id="55" dur="750" fill="hold"/>
                                        <p:tgtEl>
                                          <p:spTgt spid="115715">
                                            <p:txEl>
                                              <p:pRg st="6" end="6"/>
                                            </p:txEl>
                                          </p:spTgt>
                                        </p:tgtEl>
                                        <p:attrNameLst>
                                          <p:attrName>ppt_h</p:attrName>
                                        </p:attrNameLst>
                                      </p:cBhvr>
                                      <p:tavLst>
                                        <p:tav tm="0">
                                          <p:val>
                                            <p:fltVal val="0"/>
                                          </p:val>
                                        </p:tav>
                                        <p:tav tm="100000">
                                          <p:val>
                                            <p:strVal val="#ppt_h"/>
                                          </p:val>
                                        </p:tav>
                                      </p:tavLst>
                                    </p:anim>
                                    <p:anim calcmode="lin" valueType="num">
                                      <p:cBhvr>
                                        <p:cTn id="56" dur="750" fill="hold"/>
                                        <p:tgtEl>
                                          <p:spTgt spid="11571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7" dur="750" fill="hold"/>
                                        <p:tgtEl>
                                          <p:spTgt spid="11571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advAuto="0"/>
    </p:bld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altLang="cs-CZ" sz="3600" b="1" dirty="0" smtClean="0">
                <a:solidFill>
                  <a:srgbClr val="C00000"/>
                </a:solidFill>
              </a:rPr>
              <a:t>Agregátní poptávka (AD)</a:t>
            </a: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412875"/>
            <a:ext cx="7842250" cy="5084763"/>
          </a:xfrm>
        </p:spPr>
        <p:txBody>
          <a:bodyPr/>
          <a:lstStyle/>
          <a:p>
            <a:pPr marL="342900" algn="just">
              <a:defRPr/>
            </a:pPr>
            <a:r>
              <a:rPr lang="cs-CZ" sz="2400" dirty="0"/>
              <a:t>vyjadřuje kombinace celkového množství reálného produktu, které chtějí domácnosti (C), firmy (I), vláda (G) a zahraniční sektor (NX) koupit – poptávat a úrovně cenové hladiny, při kterých jsou současně trh zboží a služeb a trh peněz (aktiv) v </a:t>
            </a:r>
            <a:r>
              <a:rPr lang="cs-CZ" sz="2400" dirty="0" smtClean="0"/>
              <a:t>rovnováze; </a:t>
            </a:r>
            <a:endParaRPr lang="cs-CZ" sz="2400" dirty="0"/>
          </a:p>
          <a:p>
            <a:pPr marL="342900" algn="just">
              <a:defRPr/>
            </a:pPr>
            <a:r>
              <a:rPr lang="cs-CZ" sz="2400" dirty="0" smtClean="0"/>
              <a:t>představuje </a:t>
            </a:r>
            <a:r>
              <a:rPr lang="cs-CZ" sz="2400" dirty="0"/>
              <a:t>kombinace reálných domácích produktů a cenových hladin, při nichž jsou v rovnováze jak trhy zboží a služeb, tak trhy peněz a finančních </a:t>
            </a:r>
            <a:r>
              <a:rPr lang="cs-CZ" sz="2400" dirty="0" smtClean="0"/>
              <a:t>aktiv; </a:t>
            </a:r>
          </a:p>
          <a:p>
            <a:pPr marL="342900" algn="just">
              <a:defRPr/>
            </a:pPr>
            <a:r>
              <a:rPr lang="cs-CZ" sz="2400" dirty="0"/>
              <a:t>v</a:t>
            </a:r>
            <a:r>
              <a:rPr lang="cs-CZ" sz="2400" dirty="0" smtClean="0"/>
              <a:t>ýchodiskem </a:t>
            </a:r>
            <a:r>
              <a:rPr lang="cs-CZ" sz="2400" dirty="0"/>
              <a:t>pro grafické odvození křivky agregátní poptávky je stav všeobecné rovnováhy, tj. situace, kdy je dosaženo současně rovnováhy na trhu statků a služeb a trhu aktiv </a:t>
            </a:r>
            <a:r>
              <a:rPr lang="cs-CZ" sz="2400" dirty="0" smtClean="0"/>
              <a:t>(průsečík </a:t>
            </a:r>
            <a:r>
              <a:rPr lang="cs-CZ" sz="2400" dirty="0"/>
              <a:t>křivek IS a LM</a:t>
            </a:r>
            <a:r>
              <a:rPr lang="cs-CZ" sz="2400" dirty="0" smtClean="0"/>
              <a:t>).</a:t>
            </a:r>
            <a:endParaRPr lang="cs-CZ" altLang="cs-CZ" sz="2500" dirty="0"/>
          </a:p>
        </p:txBody>
      </p:sp>
    </p:spTree>
    <p:extLst>
      <p:ext uri="{BB962C8B-B14F-4D97-AF65-F5344CB8AC3E}">
        <p14:creationId xmlns:p14="http://schemas.microsoft.com/office/powerpoint/2010/main" val="381103314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p:cTn id="7" dur="500" fill="hold"/>
                                        <p:tgtEl>
                                          <p:spTgt spid="249858"/>
                                        </p:tgtEl>
                                        <p:attrNameLst>
                                          <p:attrName>ppt_w</p:attrName>
                                        </p:attrNameLst>
                                      </p:cBhvr>
                                      <p:tavLst>
                                        <p:tav tm="0">
                                          <p:val>
                                            <p:fltVal val="0"/>
                                          </p:val>
                                        </p:tav>
                                        <p:tav tm="100000">
                                          <p:val>
                                            <p:strVal val="#ppt_w"/>
                                          </p:val>
                                        </p:tav>
                                      </p:tavLst>
                                    </p:anim>
                                    <p:anim calcmode="lin" valueType="num">
                                      <p:cBhvr>
                                        <p:cTn id="8" dur="500" fill="hold"/>
                                        <p:tgtEl>
                                          <p:spTgt spid="24985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49859">
                                            <p:txEl>
                                              <p:pRg st="0" end="0"/>
                                            </p:txEl>
                                          </p:spTgt>
                                        </p:tgtEl>
                                        <p:attrNameLst>
                                          <p:attrName>style.visibility</p:attrName>
                                        </p:attrNameLst>
                                      </p:cBhvr>
                                      <p:to>
                                        <p:strVal val="visible"/>
                                      </p:to>
                                    </p:set>
                                    <p:anim calcmode="lin" valueType="num">
                                      <p:cBhvr>
                                        <p:cTn id="12" dur="500" fill="hold"/>
                                        <p:tgtEl>
                                          <p:spTgt spid="249859">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49859">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49859">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49859">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49859">
                                            <p:txEl>
                                              <p:pRg st="1" end="1"/>
                                            </p:txEl>
                                          </p:spTgt>
                                        </p:tgtEl>
                                        <p:attrNameLst>
                                          <p:attrName>style.visibility</p:attrName>
                                        </p:attrNameLst>
                                      </p:cBhvr>
                                      <p:to>
                                        <p:strVal val="visible"/>
                                      </p:to>
                                    </p:set>
                                    <p:anim calcmode="lin" valueType="num">
                                      <p:cBhvr>
                                        <p:cTn id="19" dur="500" fill="hold"/>
                                        <p:tgtEl>
                                          <p:spTgt spid="249859">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49859">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49859">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49859">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49859">
                                            <p:txEl>
                                              <p:pRg st="2" end="2"/>
                                            </p:txEl>
                                          </p:spTgt>
                                        </p:tgtEl>
                                        <p:attrNameLst>
                                          <p:attrName>style.visibility</p:attrName>
                                        </p:attrNameLst>
                                      </p:cBhvr>
                                      <p:to>
                                        <p:strVal val="visible"/>
                                      </p:to>
                                    </p:set>
                                    <p:anim calcmode="lin" valueType="num">
                                      <p:cBhvr>
                                        <p:cTn id="26" dur="500" fill="hold"/>
                                        <p:tgtEl>
                                          <p:spTgt spid="249859">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49859">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49859">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49859">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autoUpdateAnimBg="0"/>
      <p:bldP spid="249859" grpId="0" build="p" bldLvl="2"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a:bodyPr>
          <a:lstStyle/>
          <a:p>
            <a:r>
              <a:rPr lang="cs-CZ" b="1" dirty="0" smtClean="0">
                <a:solidFill>
                  <a:srgbClr val="C00000"/>
                </a:solidFill>
              </a:rPr>
              <a:t>Funkce čistého exportu</a:t>
            </a:r>
            <a:endParaRPr lang="cs-CZ" b="1" dirty="0">
              <a:solidFill>
                <a:srgbClr val="C00000"/>
              </a:solidFill>
            </a:endParaRP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4" name="Obrázek 3"/>
          <p:cNvPicPr>
            <a:picLocks noChangeAspect="1"/>
          </p:cNvPicPr>
          <p:nvPr/>
        </p:nvPicPr>
        <p:blipFill rotWithShape="1">
          <a:blip r:embed="rId2"/>
          <a:srcRect l="25232" t="36098" r="28023" b="13049"/>
          <a:stretch/>
        </p:blipFill>
        <p:spPr>
          <a:xfrm>
            <a:off x="629409" y="1600200"/>
            <a:ext cx="7396085" cy="4525963"/>
          </a:xfrm>
          <a:prstGeom prst="rect">
            <a:avLst/>
          </a:prstGeom>
        </p:spPr>
      </p:pic>
    </p:spTree>
    <p:extLst>
      <p:ext uri="{BB962C8B-B14F-4D97-AF65-F5344CB8AC3E}">
        <p14:creationId xmlns:p14="http://schemas.microsoft.com/office/powerpoint/2010/main" val="1987958142"/>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787734" y="422275"/>
            <a:ext cx="7772400" cy="990600"/>
          </a:xfrm>
        </p:spPr>
        <p:txBody>
          <a:bodyPr/>
          <a:lstStyle/>
          <a:p>
            <a:pPr eaLnBrk="1" hangingPunct="1"/>
            <a:r>
              <a:rPr lang="cs-CZ" altLang="cs-CZ" sz="3600" b="1" dirty="0">
                <a:solidFill>
                  <a:srgbClr val="C00000"/>
                </a:solidFill>
              </a:rPr>
              <a:t>Grafická konstrukce křivky AD</a:t>
            </a:r>
          </a:p>
        </p:txBody>
      </p:sp>
      <p:sp>
        <p:nvSpPr>
          <p:cNvPr id="249859" name="Rectangle 3">
            <a:extLst>
              <a:ext uri="{FF2B5EF4-FFF2-40B4-BE49-F238E27FC236}">
                <a16:creationId xmlns:a16="http://schemas.microsoft.com/office/drawing/2014/main" id="{FBC297CC-60E7-4B4B-BAAE-1D9BF68D4003}"/>
              </a:ext>
            </a:extLst>
          </p:cNvPr>
          <p:cNvSpPr>
            <a:spLocks noGrp="1" noChangeArrowheads="1"/>
          </p:cNvSpPr>
          <p:nvPr>
            <p:ph type="body" idx="1"/>
          </p:nvPr>
        </p:nvSpPr>
        <p:spPr>
          <a:xfrm>
            <a:off x="474663" y="1412875"/>
            <a:ext cx="7842250" cy="5084763"/>
          </a:xfrm>
        </p:spPr>
        <p:txBody>
          <a:bodyPr>
            <a:normAutofit lnSpcReduction="10000"/>
          </a:bodyPr>
          <a:lstStyle/>
          <a:p>
            <a:pPr marL="342900" algn="just">
              <a:defRPr/>
            </a:pPr>
            <a:r>
              <a:rPr lang="cs-CZ" sz="2400" dirty="0"/>
              <a:t>Začneme v bodě E0 , který představuje současnou rovnováhu na trhu zboží a služeb a na trhu peněz při konstantní P0 a rovnovážné i0 a rovnovážnémY0 . Pokud se cenová úroveň zvýší na P1 , ↑ cenové hladiny při neměnné nominální zásobě peněz povede k ↓ reálných peněžních zůstatků z (M/P0 ) na (M/P1 ), což se projeví posunem křivky LM0 doleva nahoru do polohy LM1 . </a:t>
            </a:r>
            <a:endParaRPr lang="cs-CZ" sz="2400" dirty="0" smtClean="0"/>
          </a:p>
          <a:p>
            <a:pPr marL="342900" algn="just">
              <a:defRPr/>
            </a:pPr>
            <a:r>
              <a:rPr lang="cs-CZ" sz="2400" dirty="0" smtClean="0"/>
              <a:t>↓ </a:t>
            </a:r>
            <a:r>
              <a:rPr lang="cs-CZ" sz="2400" dirty="0"/>
              <a:t>reálných peněžních zůstatků vyvolá při dané konstantní poptávce po penězích (L) ↑ úrokových sazeb (z i0 na i1 ) a ↓ úrokově citlivých komponent agregátní poptávky (převážně I, ale i C), které omezí AE a důsledkem je, že v ekonomice ↓Y (Y0 na Y1 ). Nová simultánní rovnováha pro oba trhy je v bodě E1 . Spojením bodů rovnováhy E0 a E1 dostaneme křivku agregátní poptávky.</a:t>
            </a:r>
            <a:endParaRPr lang="cs-CZ" altLang="cs-CZ" sz="2500" dirty="0"/>
          </a:p>
        </p:txBody>
      </p:sp>
    </p:spTree>
    <p:extLst>
      <p:ext uri="{BB962C8B-B14F-4D97-AF65-F5344CB8AC3E}">
        <p14:creationId xmlns:p14="http://schemas.microsoft.com/office/powerpoint/2010/main" val="4085779308"/>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p:cTn id="7" dur="500" fill="hold"/>
                                        <p:tgtEl>
                                          <p:spTgt spid="249858"/>
                                        </p:tgtEl>
                                        <p:attrNameLst>
                                          <p:attrName>ppt_w</p:attrName>
                                        </p:attrNameLst>
                                      </p:cBhvr>
                                      <p:tavLst>
                                        <p:tav tm="0">
                                          <p:val>
                                            <p:fltVal val="0"/>
                                          </p:val>
                                        </p:tav>
                                        <p:tav tm="100000">
                                          <p:val>
                                            <p:strVal val="#ppt_w"/>
                                          </p:val>
                                        </p:tav>
                                      </p:tavLst>
                                    </p:anim>
                                    <p:anim calcmode="lin" valueType="num">
                                      <p:cBhvr>
                                        <p:cTn id="8" dur="500" fill="hold"/>
                                        <p:tgtEl>
                                          <p:spTgt spid="24985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49859">
                                            <p:txEl>
                                              <p:pRg st="0" end="0"/>
                                            </p:txEl>
                                          </p:spTgt>
                                        </p:tgtEl>
                                        <p:attrNameLst>
                                          <p:attrName>style.visibility</p:attrName>
                                        </p:attrNameLst>
                                      </p:cBhvr>
                                      <p:to>
                                        <p:strVal val="visible"/>
                                      </p:to>
                                    </p:set>
                                    <p:anim calcmode="lin" valueType="num">
                                      <p:cBhvr>
                                        <p:cTn id="12" dur="500" fill="hold"/>
                                        <p:tgtEl>
                                          <p:spTgt spid="249859">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49859">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49859">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49859">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49859">
                                            <p:txEl>
                                              <p:pRg st="1" end="1"/>
                                            </p:txEl>
                                          </p:spTgt>
                                        </p:tgtEl>
                                        <p:attrNameLst>
                                          <p:attrName>style.visibility</p:attrName>
                                        </p:attrNameLst>
                                      </p:cBhvr>
                                      <p:to>
                                        <p:strVal val="visible"/>
                                      </p:to>
                                    </p:set>
                                    <p:anim calcmode="lin" valueType="num">
                                      <p:cBhvr>
                                        <p:cTn id="19" dur="500" fill="hold"/>
                                        <p:tgtEl>
                                          <p:spTgt spid="249859">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49859">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49859">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49859">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autoUpdateAnimBg="0"/>
      <p:bldP spid="249859" grpId="0" build="p" bldLvl="2" autoUpdateAnimBg="0" advAuto="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914400" y="277813"/>
            <a:ext cx="7772400" cy="990600"/>
          </a:xfrm>
        </p:spPr>
        <p:txBody>
          <a:bodyPr/>
          <a:lstStyle/>
          <a:p>
            <a:pPr eaLnBrk="1" hangingPunct="1"/>
            <a:r>
              <a:rPr lang="cs-CZ" altLang="cs-CZ" sz="3600" b="1" dirty="0" smtClean="0">
                <a:solidFill>
                  <a:srgbClr val="C00000"/>
                </a:solidFill>
              </a:rPr>
              <a:t>Křivka AD – grafická konstrukce</a:t>
            </a:r>
          </a:p>
        </p:txBody>
      </p:sp>
      <p:sp>
        <p:nvSpPr>
          <p:cNvPr id="6147" name="Text Box 8"/>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6148" name="Line 48"/>
          <p:cNvSpPr>
            <a:spLocks noChangeShapeType="1"/>
          </p:cNvSpPr>
          <p:nvPr/>
        </p:nvSpPr>
        <p:spPr bwMode="auto">
          <a:xfrm>
            <a:off x="2819400" y="16002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49" name="Line 49"/>
          <p:cNvSpPr>
            <a:spLocks noChangeShapeType="1"/>
          </p:cNvSpPr>
          <p:nvPr/>
        </p:nvSpPr>
        <p:spPr bwMode="auto">
          <a:xfrm>
            <a:off x="2819400" y="42672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0" name="Line 50"/>
          <p:cNvSpPr>
            <a:spLocks noChangeShapeType="1"/>
          </p:cNvSpPr>
          <p:nvPr/>
        </p:nvSpPr>
        <p:spPr bwMode="auto">
          <a:xfrm>
            <a:off x="2819400" y="3810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1" name="Line 51"/>
          <p:cNvSpPr>
            <a:spLocks noChangeShapeType="1"/>
          </p:cNvSpPr>
          <p:nvPr/>
        </p:nvSpPr>
        <p:spPr bwMode="auto">
          <a:xfrm>
            <a:off x="2819400" y="6477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2" name="Line 52"/>
          <p:cNvSpPr>
            <a:spLocks noChangeShapeType="1"/>
          </p:cNvSpPr>
          <p:nvPr/>
        </p:nvSpPr>
        <p:spPr bwMode="auto">
          <a:xfrm>
            <a:off x="3200400" y="1905000"/>
            <a:ext cx="2667000" cy="144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3" name="Line 53"/>
          <p:cNvSpPr>
            <a:spLocks noChangeShapeType="1"/>
          </p:cNvSpPr>
          <p:nvPr/>
        </p:nvSpPr>
        <p:spPr bwMode="auto">
          <a:xfrm flipV="1">
            <a:off x="3124200" y="1676400"/>
            <a:ext cx="1676400" cy="1447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4" name="Line 54"/>
          <p:cNvSpPr>
            <a:spLocks noChangeShapeType="1"/>
          </p:cNvSpPr>
          <p:nvPr/>
        </p:nvSpPr>
        <p:spPr bwMode="auto">
          <a:xfrm flipV="1">
            <a:off x="3943350" y="2039938"/>
            <a:ext cx="1676400" cy="1447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5" name="Line 55"/>
          <p:cNvSpPr>
            <a:spLocks noChangeShapeType="1"/>
          </p:cNvSpPr>
          <p:nvPr/>
        </p:nvSpPr>
        <p:spPr bwMode="auto">
          <a:xfrm flipH="1">
            <a:off x="2819400" y="23622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6" name="Line 56"/>
          <p:cNvSpPr>
            <a:spLocks noChangeShapeType="1"/>
          </p:cNvSpPr>
          <p:nvPr/>
        </p:nvSpPr>
        <p:spPr bwMode="auto">
          <a:xfrm>
            <a:off x="4038600" y="2362200"/>
            <a:ext cx="0" cy="411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7" name="Line 57"/>
          <p:cNvSpPr>
            <a:spLocks noChangeShapeType="1"/>
          </p:cNvSpPr>
          <p:nvPr/>
        </p:nvSpPr>
        <p:spPr bwMode="auto">
          <a:xfrm flipH="1">
            <a:off x="2819400" y="2743200"/>
            <a:ext cx="1981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8" name="Line 58"/>
          <p:cNvSpPr>
            <a:spLocks noChangeShapeType="1"/>
          </p:cNvSpPr>
          <p:nvPr/>
        </p:nvSpPr>
        <p:spPr bwMode="auto">
          <a:xfrm>
            <a:off x="4819650" y="2797175"/>
            <a:ext cx="0" cy="3733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59" name="Line 59"/>
          <p:cNvSpPr>
            <a:spLocks noChangeShapeType="1"/>
          </p:cNvSpPr>
          <p:nvPr/>
        </p:nvSpPr>
        <p:spPr bwMode="auto">
          <a:xfrm>
            <a:off x="2819400" y="4953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60" name="Line 60"/>
          <p:cNvSpPr>
            <a:spLocks noChangeShapeType="1"/>
          </p:cNvSpPr>
          <p:nvPr/>
        </p:nvSpPr>
        <p:spPr bwMode="auto">
          <a:xfrm>
            <a:off x="2819400" y="5791200"/>
            <a:ext cx="1981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61" name="Line 61"/>
          <p:cNvSpPr>
            <a:spLocks noChangeShapeType="1"/>
          </p:cNvSpPr>
          <p:nvPr/>
        </p:nvSpPr>
        <p:spPr bwMode="auto">
          <a:xfrm>
            <a:off x="3422650" y="4356100"/>
            <a:ext cx="1911350" cy="18923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62" name="Text Box 62"/>
          <p:cNvSpPr txBox="1">
            <a:spLocks noChangeArrowheads="1"/>
          </p:cNvSpPr>
          <p:nvPr/>
        </p:nvSpPr>
        <p:spPr bwMode="auto">
          <a:xfrm>
            <a:off x="6096000" y="3810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6163" name="Text Box 63"/>
          <p:cNvSpPr txBox="1">
            <a:spLocks noChangeArrowheads="1"/>
          </p:cNvSpPr>
          <p:nvPr/>
        </p:nvSpPr>
        <p:spPr bwMode="auto">
          <a:xfrm>
            <a:off x="61722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6164" name="Text Box 64"/>
          <p:cNvSpPr txBox="1">
            <a:spLocks noChangeArrowheads="1"/>
          </p:cNvSpPr>
          <p:nvPr/>
        </p:nvSpPr>
        <p:spPr bwMode="auto">
          <a:xfrm>
            <a:off x="4114800" y="3886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6165" name="Text Box 65"/>
          <p:cNvSpPr txBox="1">
            <a:spLocks noChangeArrowheads="1"/>
          </p:cNvSpPr>
          <p:nvPr/>
        </p:nvSpPr>
        <p:spPr bwMode="auto">
          <a:xfrm>
            <a:off x="39624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6166" name="Text Box 66"/>
          <p:cNvSpPr txBox="1">
            <a:spLocks noChangeArrowheads="1"/>
          </p:cNvSpPr>
          <p:nvPr/>
        </p:nvSpPr>
        <p:spPr bwMode="auto">
          <a:xfrm>
            <a:off x="4800600" y="3886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2</a:t>
            </a:r>
            <a:endParaRPr lang="cs-CZ" altLang="cs-CZ">
              <a:latin typeface="Times New Roman" panose="02020603050405020304" pitchFamily="18" charset="0"/>
            </a:endParaRPr>
          </a:p>
        </p:txBody>
      </p:sp>
      <p:sp>
        <p:nvSpPr>
          <p:cNvPr id="6167" name="Text Box 67"/>
          <p:cNvSpPr txBox="1">
            <a:spLocks noChangeArrowheads="1"/>
          </p:cNvSpPr>
          <p:nvPr/>
        </p:nvSpPr>
        <p:spPr bwMode="auto">
          <a:xfrm>
            <a:off x="4876800" y="6461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2</a:t>
            </a:r>
            <a:endParaRPr lang="cs-CZ" altLang="cs-CZ">
              <a:latin typeface="Times New Roman" panose="02020603050405020304" pitchFamily="18" charset="0"/>
            </a:endParaRPr>
          </a:p>
        </p:txBody>
      </p:sp>
      <p:sp>
        <p:nvSpPr>
          <p:cNvPr id="6168" name="Text Box 68"/>
          <p:cNvSpPr txBox="1">
            <a:spLocks noChangeArrowheads="1"/>
          </p:cNvSpPr>
          <p:nvPr/>
        </p:nvSpPr>
        <p:spPr bwMode="auto">
          <a:xfrm>
            <a:off x="3657600" y="1828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6169" name="Text Box 69"/>
          <p:cNvSpPr txBox="1">
            <a:spLocks noChangeArrowheads="1"/>
          </p:cNvSpPr>
          <p:nvPr/>
        </p:nvSpPr>
        <p:spPr bwMode="auto">
          <a:xfrm>
            <a:off x="4495800" y="2209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6170" name="Text Box 70"/>
          <p:cNvSpPr txBox="1">
            <a:spLocks noChangeArrowheads="1"/>
          </p:cNvSpPr>
          <p:nvPr/>
        </p:nvSpPr>
        <p:spPr bwMode="auto">
          <a:xfrm>
            <a:off x="3370263" y="45132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6171" name="Text Box 71"/>
          <p:cNvSpPr txBox="1">
            <a:spLocks noChangeArrowheads="1"/>
          </p:cNvSpPr>
          <p:nvPr/>
        </p:nvSpPr>
        <p:spPr bwMode="auto">
          <a:xfrm>
            <a:off x="4935538" y="5464175"/>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6172" name="Text Box 72"/>
          <p:cNvSpPr txBox="1">
            <a:spLocks noChangeArrowheads="1"/>
          </p:cNvSpPr>
          <p:nvPr/>
        </p:nvSpPr>
        <p:spPr bwMode="auto">
          <a:xfrm>
            <a:off x="2362200" y="2133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6173" name="Text Box 73"/>
          <p:cNvSpPr txBox="1">
            <a:spLocks noChangeArrowheads="1"/>
          </p:cNvSpPr>
          <p:nvPr/>
        </p:nvSpPr>
        <p:spPr bwMode="auto">
          <a:xfrm>
            <a:off x="2362200" y="2590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6174" name="Text Box 74"/>
          <p:cNvSpPr txBox="1">
            <a:spLocks noChangeArrowheads="1"/>
          </p:cNvSpPr>
          <p:nvPr/>
        </p:nvSpPr>
        <p:spPr bwMode="auto">
          <a:xfrm>
            <a:off x="2209800" y="4724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6175" name="Text Box 75"/>
          <p:cNvSpPr txBox="1">
            <a:spLocks noChangeArrowheads="1"/>
          </p:cNvSpPr>
          <p:nvPr/>
        </p:nvSpPr>
        <p:spPr bwMode="auto">
          <a:xfrm>
            <a:off x="2209800" y="55626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6176" name="Text Box 76"/>
          <p:cNvSpPr txBox="1">
            <a:spLocks noChangeArrowheads="1"/>
          </p:cNvSpPr>
          <p:nvPr/>
        </p:nvSpPr>
        <p:spPr bwMode="auto">
          <a:xfrm>
            <a:off x="2362200" y="40386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p>
        </p:txBody>
      </p:sp>
      <p:sp>
        <p:nvSpPr>
          <p:cNvPr id="6177" name="Text Box 77"/>
          <p:cNvSpPr txBox="1">
            <a:spLocks noChangeArrowheads="1"/>
          </p:cNvSpPr>
          <p:nvPr/>
        </p:nvSpPr>
        <p:spPr bwMode="auto">
          <a:xfrm>
            <a:off x="2362200" y="1447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p>
        </p:txBody>
      </p:sp>
      <p:sp>
        <p:nvSpPr>
          <p:cNvPr id="6178" name="Line 78"/>
          <p:cNvSpPr>
            <a:spLocks noChangeShapeType="1"/>
          </p:cNvSpPr>
          <p:nvPr/>
        </p:nvSpPr>
        <p:spPr bwMode="auto">
          <a:xfrm>
            <a:off x="2209800" y="22860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79" name="Line 79"/>
          <p:cNvSpPr>
            <a:spLocks noChangeShapeType="1"/>
          </p:cNvSpPr>
          <p:nvPr/>
        </p:nvSpPr>
        <p:spPr bwMode="auto">
          <a:xfrm>
            <a:off x="2133600" y="50292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80" name="Text Box 80"/>
          <p:cNvSpPr txBox="1">
            <a:spLocks noChangeArrowheads="1"/>
          </p:cNvSpPr>
          <p:nvPr/>
        </p:nvSpPr>
        <p:spPr bwMode="auto">
          <a:xfrm>
            <a:off x="4800600" y="1600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1</a:t>
            </a:r>
            <a:endParaRPr lang="cs-CZ" altLang="cs-CZ">
              <a:solidFill>
                <a:srgbClr val="0000FF"/>
              </a:solidFill>
              <a:latin typeface="Times New Roman" panose="02020603050405020304" pitchFamily="18" charset="0"/>
            </a:endParaRPr>
          </a:p>
        </p:txBody>
      </p:sp>
      <p:sp>
        <p:nvSpPr>
          <p:cNvPr id="6181" name="Text Box 81"/>
          <p:cNvSpPr txBox="1">
            <a:spLocks noChangeArrowheads="1"/>
          </p:cNvSpPr>
          <p:nvPr/>
        </p:nvSpPr>
        <p:spPr bwMode="auto">
          <a:xfrm>
            <a:off x="5638800" y="20574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2</a:t>
            </a:r>
            <a:endParaRPr lang="cs-CZ" altLang="cs-CZ">
              <a:solidFill>
                <a:srgbClr val="0000FF"/>
              </a:solidFill>
              <a:latin typeface="Times New Roman" panose="02020603050405020304" pitchFamily="18" charset="0"/>
            </a:endParaRPr>
          </a:p>
        </p:txBody>
      </p:sp>
      <p:sp>
        <p:nvSpPr>
          <p:cNvPr id="6182" name="Text Box 82"/>
          <p:cNvSpPr txBox="1">
            <a:spLocks noChangeArrowheads="1"/>
          </p:cNvSpPr>
          <p:nvPr/>
        </p:nvSpPr>
        <p:spPr bwMode="auto">
          <a:xfrm>
            <a:off x="5867400" y="3200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latin typeface="Times New Roman" panose="02020603050405020304" pitchFamily="18" charset="0"/>
              </a:rPr>
              <a:t>IS</a:t>
            </a:r>
            <a:endParaRPr lang="cs-CZ" altLang="cs-CZ">
              <a:solidFill>
                <a:schemeClr val="accent2"/>
              </a:solidFill>
              <a:latin typeface="Times New Roman" panose="02020603050405020304" pitchFamily="18" charset="0"/>
            </a:endParaRPr>
          </a:p>
        </p:txBody>
      </p:sp>
      <p:sp>
        <p:nvSpPr>
          <p:cNvPr id="6183" name="Text Box 83"/>
          <p:cNvSpPr txBox="1">
            <a:spLocks noChangeArrowheads="1"/>
          </p:cNvSpPr>
          <p:nvPr/>
        </p:nvSpPr>
        <p:spPr bwMode="auto">
          <a:xfrm>
            <a:off x="5410200" y="59436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endParaRPr lang="cs-CZ" altLang="cs-CZ">
              <a:solidFill>
                <a:schemeClr val="accent2"/>
              </a:solidFill>
              <a:latin typeface="Times New Roman" panose="02020603050405020304" pitchFamily="18" charset="0"/>
            </a:endParaRPr>
          </a:p>
        </p:txBody>
      </p:sp>
      <p:sp>
        <p:nvSpPr>
          <p:cNvPr id="6184" name="Line 84"/>
          <p:cNvSpPr>
            <a:spLocks noChangeShapeType="1"/>
          </p:cNvSpPr>
          <p:nvPr/>
        </p:nvSpPr>
        <p:spPr bwMode="auto">
          <a:xfrm>
            <a:off x="4419600" y="21336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85" name="AutoShape 86"/>
          <p:cNvSpPr>
            <a:spLocks noChangeArrowheads="1"/>
          </p:cNvSpPr>
          <p:nvPr/>
        </p:nvSpPr>
        <p:spPr bwMode="auto">
          <a:xfrm>
            <a:off x="6629400" y="2514600"/>
            <a:ext cx="2514600" cy="2895600"/>
          </a:xfrm>
          <a:prstGeom prst="wedgeRoundRectCallout">
            <a:avLst>
              <a:gd name="adj1" fmla="val -108208"/>
              <a:gd name="adj2" fmla="val -61569"/>
              <a:gd name="adj3" fmla="val 16667"/>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cs-CZ" altLang="cs-CZ" b="1">
                <a:latin typeface="Times New Roman" panose="02020603050405020304" pitchFamily="18" charset="0"/>
              </a:rPr>
              <a:t>Pokles cenové hladiny</a:t>
            </a:r>
          </a:p>
          <a:p>
            <a:pPr algn="ctr" eaLnBrk="1" hangingPunct="1"/>
            <a:r>
              <a:rPr lang="cs-CZ" altLang="cs-CZ" b="1">
                <a:latin typeface="Times New Roman" panose="02020603050405020304" pitchFamily="18" charset="0"/>
              </a:rPr>
              <a:t>z P</a:t>
            </a:r>
            <a:r>
              <a:rPr lang="cs-CZ" altLang="cs-CZ" b="1" baseline="-25000">
                <a:latin typeface="Times New Roman" panose="02020603050405020304" pitchFamily="18" charset="0"/>
              </a:rPr>
              <a:t>1 </a:t>
            </a:r>
            <a:r>
              <a:rPr lang="cs-CZ" altLang="cs-CZ" b="1">
                <a:latin typeface="Times New Roman" panose="02020603050405020304" pitchFamily="18" charset="0"/>
              </a:rPr>
              <a:t>na P</a:t>
            </a:r>
            <a:r>
              <a:rPr lang="cs-CZ" altLang="cs-CZ" b="1" baseline="-25000">
                <a:latin typeface="Times New Roman" panose="02020603050405020304" pitchFamily="18" charset="0"/>
              </a:rPr>
              <a:t>2 </a:t>
            </a:r>
            <a:r>
              <a:rPr lang="cs-CZ" altLang="cs-CZ" b="1">
                <a:latin typeface="Times New Roman" panose="02020603050405020304" pitchFamily="18" charset="0"/>
              </a:rPr>
              <a:t> </a:t>
            </a:r>
            <a:r>
              <a:rPr lang="cs-CZ" altLang="cs-CZ" b="1">
                <a:latin typeface="Times New Roman" panose="02020603050405020304" pitchFamily="18" charset="0"/>
                <a:sym typeface="Symbol" panose="05050102010706020507" pitchFamily="18" charset="2"/>
              </a:rPr>
              <a:t> růst </a:t>
            </a:r>
          </a:p>
          <a:p>
            <a:pPr algn="ctr" eaLnBrk="1" hangingPunct="1"/>
            <a:r>
              <a:rPr lang="cs-CZ" altLang="cs-CZ" b="1">
                <a:latin typeface="Times New Roman" panose="02020603050405020304" pitchFamily="18" charset="0"/>
                <a:sym typeface="Symbol" panose="05050102010706020507" pitchFamily="18" charset="2"/>
              </a:rPr>
              <a:t>nabídky reálných </a:t>
            </a:r>
          </a:p>
          <a:p>
            <a:pPr algn="ctr" eaLnBrk="1" hangingPunct="1"/>
            <a:r>
              <a:rPr lang="cs-CZ" altLang="cs-CZ" b="1">
                <a:latin typeface="Times New Roman" panose="02020603050405020304" pitchFamily="18" charset="0"/>
                <a:sym typeface="Symbol" panose="05050102010706020507" pitchFamily="18" charset="2"/>
              </a:rPr>
              <a:t>peněžních zůstatků</a:t>
            </a:r>
          </a:p>
          <a:p>
            <a:pPr algn="ctr" eaLnBrk="1" hangingPunct="1"/>
            <a:r>
              <a:rPr lang="cs-CZ" altLang="cs-CZ" b="1">
                <a:latin typeface="Times New Roman" panose="02020603050405020304" pitchFamily="18" charset="0"/>
                <a:sym typeface="Symbol" panose="05050102010706020507" pitchFamily="18" charset="2"/>
              </a:rPr>
              <a:t>(M</a:t>
            </a:r>
            <a:r>
              <a:rPr lang="cs-CZ" altLang="cs-CZ" b="1" baseline="-25000">
                <a:latin typeface="Times New Roman" panose="02020603050405020304" pitchFamily="18" charset="0"/>
                <a:sym typeface="Symbol" panose="05050102010706020507" pitchFamily="18" charset="2"/>
              </a:rPr>
              <a:t>R</a:t>
            </a:r>
            <a:r>
              <a:rPr lang="cs-CZ" altLang="cs-CZ" b="1">
                <a:latin typeface="Times New Roman" panose="02020603050405020304" pitchFamily="18" charset="0"/>
                <a:sym typeface="Symbol" panose="05050102010706020507" pitchFamily="18" charset="2"/>
              </a:rPr>
              <a:t>/P</a:t>
            </a:r>
            <a:r>
              <a:rPr lang="cs-CZ" altLang="cs-CZ" b="1" baseline="-25000">
                <a:latin typeface="Times New Roman" panose="02020603050405020304" pitchFamily="18" charset="0"/>
                <a:sym typeface="Symbol" panose="05050102010706020507" pitchFamily="18" charset="2"/>
              </a:rPr>
              <a:t>R</a:t>
            </a:r>
            <a:r>
              <a:rPr lang="cs-CZ" altLang="cs-CZ" b="1">
                <a:latin typeface="Times New Roman" panose="02020603050405020304" pitchFamily="18" charset="0"/>
                <a:sym typeface="Symbol" panose="05050102010706020507" pitchFamily="18" charset="2"/>
              </a:rPr>
              <a:t>)  pokles </a:t>
            </a:r>
          </a:p>
          <a:p>
            <a:pPr algn="ctr" eaLnBrk="1" hangingPunct="1"/>
            <a:r>
              <a:rPr lang="cs-CZ" altLang="cs-CZ" b="1">
                <a:latin typeface="Times New Roman" panose="02020603050405020304" pitchFamily="18" charset="0"/>
                <a:sym typeface="Symbol" panose="05050102010706020507" pitchFamily="18" charset="2"/>
              </a:rPr>
              <a:t>úrokové sazby </a:t>
            </a:r>
            <a:r>
              <a:rPr lang="cs-CZ" altLang="cs-CZ" b="1">
                <a:latin typeface="Times New Roman" panose="02020603050405020304" pitchFamily="18" charset="0"/>
              </a:rPr>
              <a:t>z i</a:t>
            </a:r>
            <a:r>
              <a:rPr lang="cs-CZ" altLang="cs-CZ" b="1" baseline="-25000">
                <a:latin typeface="Times New Roman" panose="02020603050405020304" pitchFamily="18" charset="0"/>
              </a:rPr>
              <a:t>1 </a:t>
            </a:r>
          </a:p>
          <a:p>
            <a:pPr algn="ctr" eaLnBrk="1" hangingPunct="1"/>
            <a:r>
              <a:rPr lang="cs-CZ" altLang="cs-CZ" b="1">
                <a:latin typeface="Times New Roman" panose="02020603050405020304" pitchFamily="18" charset="0"/>
              </a:rPr>
              <a:t>na i</a:t>
            </a:r>
            <a:r>
              <a:rPr lang="cs-CZ" altLang="cs-CZ" b="1" baseline="-25000">
                <a:latin typeface="Times New Roman" panose="02020603050405020304" pitchFamily="18" charset="0"/>
              </a:rPr>
              <a:t>2 </a:t>
            </a:r>
            <a:r>
              <a:rPr lang="cs-CZ" altLang="cs-CZ" b="1">
                <a:latin typeface="Times New Roman" panose="02020603050405020304" pitchFamily="18" charset="0"/>
                <a:sym typeface="Symbol" panose="05050102010706020507" pitchFamily="18" charset="2"/>
              </a:rPr>
              <a:t> růst důchodu</a:t>
            </a:r>
          </a:p>
          <a:p>
            <a:pPr algn="ctr" eaLnBrk="1" hangingPunct="1"/>
            <a:r>
              <a:rPr lang="cs-CZ" altLang="cs-CZ" b="1">
                <a:latin typeface="Times New Roman" panose="02020603050405020304" pitchFamily="18" charset="0"/>
                <a:sym typeface="Symbol" panose="05050102010706020507" pitchFamily="18" charset="2"/>
              </a:rPr>
              <a:t>z Y</a:t>
            </a:r>
            <a:r>
              <a:rPr lang="cs-CZ" altLang="cs-CZ" b="1" baseline="-25000">
                <a:latin typeface="Times New Roman" panose="02020603050405020304" pitchFamily="18" charset="0"/>
              </a:rPr>
              <a:t>1 </a:t>
            </a:r>
            <a:r>
              <a:rPr lang="cs-CZ" altLang="cs-CZ" b="1">
                <a:latin typeface="Times New Roman" panose="02020603050405020304" pitchFamily="18" charset="0"/>
              </a:rPr>
              <a:t>na Y</a:t>
            </a:r>
            <a:r>
              <a:rPr lang="cs-CZ" altLang="cs-CZ" b="1" baseline="-25000">
                <a:latin typeface="Times New Roman" panose="02020603050405020304" pitchFamily="18" charset="0"/>
              </a:rPr>
              <a:t>2 </a:t>
            </a:r>
          </a:p>
        </p:txBody>
      </p:sp>
    </p:spTree>
    <p:extLst>
      <p:ext uri="{BB962C8B-B14F-4D97-AF65-F5344CB8AC3E}">
        <p14:creationId xmlns:p14="http://schemas.microsoft.com/office/powerpoint/2010/main" val="76947952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1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r>
              <a:rPr lang="cs-CZ" altLang="cs-CZ" sz="3600" b="1" dirty="0" smtClean="0">
                <a:solidFill>
                  <a:srgbClr val="C00000"/>
                </a:solidFill>
              </a:rPr>
              <a:t>Rovnice křivky AD</a:t>
            </a:r>
          </a:p>
        </p:txBody>
      </p:sp>
      <p:sp>
        <p:nvSpPr>
          <p:cNvPr id="7171" name="Rectangle 3"/>
          <p:cNvSpPr>
            <a:spLocks noChangeArrowheads="1"/>
          </p:cNvSpPr>
          <p:nvPr/>
        </p:nvSpPr>
        <p:spPr bwMode="auto">
          <a:xfrm>
            <a:off x="0"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17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7173" name="Rectangle 5"/>
          <p:cNvSpPr>
            <a:spLocks noChangeArrowheads="1"/>
          </p:cNvSpPr>
          <p:nvPr/>
        </p:nvSpPr>
        <p:spPr bwMode="auto">
          <a:xfrm>
            <a:off x="0" y="2857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graphicFrame>
        <p:nvGraphicFramePr>
          <p:cNvPr id="252934" name="Object 6"/>
          <p:cNvGraphicFramePr>
            <a:graphicFrameLocks noChangeAspect="1"/>
          </p:cNvGraphicFramePr>
          <p:nvPr>
            <p:extLst>
              <p:ext uri="{D42A27DB-BD31-4B8C-83A1-F6EECF244321}">
                <p14:modId xmlns:p14="http://schemas.microsoft.com/office/powerpoint/2010/main" val="4107509136"/>
              </p:ext>
            </p:extLst>
          </p:nvPr>
        </p:nvGraphicFramePr>
        <p:xfrm>
          <a:off x="1943099" y="4503737"/>
          <a:ext cx="5257800" cy="1211263"/>
        </p:xfrm>
        <a:graphic>
          <a:graphicData uri="http://schemas.openxmlformats.org/presentationml/2006/ole">
            <mc:AlternateContent xmlns:mc="http://schemas.openxmlformats.org/markup-compatibility/2006">
              <mc:Choice xmlns:v="urn:schemas-microsoft-com:vml" Requires="v">
                <p:oleObj spid="_x0000_s1034" name="Rovnice" r:id="rId3" imgW="1016000" imgH="393700" progId="Equation.3">
                  <p:embed/>
                </p:oleObj>
              </mc:Choice>
              <mc:Fallback>
                <p:oleObj name="Rovnice" r:id="rId3" imgW="1016000" imgH="393700" progId="Equation.3">
                  <p:embed/>
                  <p:pic>
                    <p:nvPicPr>
                      <p:cNvPr id="252934"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099" y="4503737"/>
                        <a:ext cx="5257800" cy="1211263"/>
                      </a:xfrm>
                      <a:prstGeom prst="rect">
                        <a:avLst/>
                      </a:prstGeom>
                      <a:solidFill>
                        <a:srgbClr val="FF9933"/>
                      </a:solidFill>
                      <a:ln w="9525">
                        <a:solidFill>
                          <a:srgbClr val="FF9933"/>
                        </a:solidFill>
                        <a:miter lim="800000"/>
                        <a:headEnd/>
                        <a:tailEnd/>
                      </a:ln>
                    </p:spPr>
                  </p:pic>
                </p:oleObj>
              </mc:Fallback>
            </mc:AlternateContent>
          </a:graphicData>
        </a:graphic>
      </p:graphicFrame>
      <p:sp>
        <p:nvSpPr>
          <p:cNvPr id="7175" name="Text Box 8"/>
          <p:cNvSpPr txBox="1">
            <a:spLocks noChangeArrowheads="1"/>
          </p:cNvSpPr>
          <p:nvPr/>
        </p:nvSpPr>
        <p:spPr bwMode="auto">
          <a:xfrm>
            <a:off x="723900" y="1149824"/>
            <a:ext cx="807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cs-CZ" altLang="cs-CZ" sz="2800" dirty="0">
                <a:cs typeface="Calibri" panose="020F0502020204030204" pitchFamily="34" charset="0"/>
              </a:rPr>
              <a:t>Křivka AD je tvořena body všeobecné rovnováhy (průsečík křivek IS a LM). Pro takto definovaný rovnovážný důchod platí následující vztah:</a:t>
            </a:r>
            <a:endParaRPr lang="cs-CZ" altLang="cs-CZ" dirty="0">
              <a:cs typeface="Calibri" panose="020F0502020204030204" pitchFamily="34" charset="0"/>
            </a:endParaRPr>
          </a:p>
        </p:txBody>
      </p:sp>
      <p:sp>
        <p:nvSpPr>
          <p:cNvPr id="252938" name="Text Box 10">
            <a:extLst>
              <a:ext uri="{FF2B5EF4-FFF2-40B4-BE49-F238E27FC236}">
                <a16:creationId xmlns:a16="http://schemas.microsoft.com/office/drawing/2014/main" id="{63360B56-CBF7-459D-9C55-D40CA4908154}"/>
              </a:ext>
            </a:extLst>
          </p:cNvPr>
          <p:cNvSpPr txBox="1">
            <a:spLocks noChangeArrowheads="1"/>
          </p:cNvSpPr>
          <p:nvPr/>
        </p:nvSpPr>
        <p:spPr bwMode="auto">
          <a:xfrm>
            <a:off x="723900" y="3445766"/>
            <a:ext cx="8077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fontAlgn="auto" hangingPunct="1">
              <a:spcBef>
                <a:spcPct val="50000"/>
              </a:spcBef>
              <a:spcAft>
                <a:spcPts val="0"/>
              </a:spcAft>
              <a:defRPr/>
            </a:pPr>
            <a:r>
              <a:rPr lang="cs-CZ" altLang="cs-CZ" sz="2800" b="1"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rPr>
              <a:t>Křivka AD je vyjádřením vztahu reálného důchodu a cenové hladiny, proto platí: </a:t>
            </a:r>
            <a:endParaRPr lang="cs-CZ" altLang="cs-CZ" dirty="0">
              <a:solidFill>
                <a:srgbClr val="FF0000"/>
              </a:solidFill>
              <a:effectLst>
                <a:outerShdw blurRad="38100" dist="38100" dir="2700000" algn="tl">
                  <a:srgbClr val="000000"/>
                </a:outerShdw>
              </a:effectLst>
              <a:latin typeface="Calibri" panose="020F0502020204030204" pitchFamily="34" charset="0"/>
              <a:cs typeface="Calibri" panose="020F0502020204030204" pitchFamily="34" charset="0"/>
            </a:endParaRPr>
          </a:p>
        </p:txBody>
      </p:sp>
      <p:graphicFrame>
        <p:nvGraphicFramePr>
          <p:cNvPr id="252939" name="Object 11"/>
          <p:cNvGraphicFramePr>
            <a:graphicFrameLocks noChangeAspect="1"/>
          </p:cNvGraphicFramePr>
          <p:nvPr>
            <p:extLst>
              <p:ext uri="{D42A27DB-BD31-4B8C-83A1-F6EECF244321}">
                <p14:modId xmlns:p14="http://schemas.microsoft.com/office/powerpoint/2010/main" val="3224818487"/>
              </p:ext>
            </p:extLst>
          </p:nvPr>
        </p:nvGraphicFramePr>
        <p:xfrm>
          <a:off x="2929689" y="2530204"/>
          <a:ext cx="3284621" cy="908370"/>
        </p:xfrm>
        <a:graphic>
          <a:graphicData uri="http://schemas.openxmlformats.org/presentationml/2006/ole">
            <mc:AlternateContent xmlns:mc="http://schemas.openxmlformats.org/markup-compatibility/2006">
              <mc:Choice xmlns:v="urn:schemas-microsoft-com:vml" Requires="v">
                <p:oleObj spid="_x0000_s1035" name="Rovnice" r:id="rId5" imgW="1129810" imgH="444307" progId="Equation.3">
                  <p:embed/>
                </p:oleObj>
              </mc:Choice>
              <mc:Fallback>
                <p:oleObj name="Rovnice" r:id="rId5" imgW="1129810" imgH="444307" progId="Equation.3">
                  <p:embed/>
                  <p:pic>
                    <p:nvPicPr>
                      <p:cNvPr id="252939" name="Object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9689" y="2530204"/>
                        <a:ext cx="3284621" cy="908370"/>
                      </a:xfrm>
                      <a:prstGeom prst="rect">
                        <a:avLst/>
                      </a:prstGeom>
                      <a:solidFill>
                        <a:srgbClr val="FFFF67"/>
                      </a:solidFill>
                      <a:ln>
                        <a:noFill/>
                      </a:ln>
                    </p:spPr>
                  </p:pic>
                </p:oleObj>
              </mc:Fallback>
            </mc:AlternateContent>
          </a:graphicData>
        </a:graphic>
      </p:graphicFrame>
    </p:spTree>
    <p:extLst>
      <p:ext uri="{BB962C8B-B14F-4D97-AF65-F5344CB8AC3E}">
        <p14:creationId xmlns:p14="http://schemas.microsoft.com/office/powerpoint/2010/main" val="135206222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52930"/>
                                        </p:tgtEl>
                                        <p:attrNameLst>
                                          <p:attrName>style.visibility</p:attrName>
                                        </p:attrNameLst>
                                      </p:cBhvr>
                                      <p:to>
                                        <p:strVal val="visible"/>
                                      </p:to>
                                    </p:set>
                                    <p:anim calcmode="lin" valueType="num">
                                      <p:cBhvr>
                                        <p:cTn id="7" dur="500" fill="hold"/>
                                        <p:tgtEl>
                                          <p:spTgt spid="252930"/>
                                        </p:tgtEl>
                                        <p:attrNameLst>
                                          <p:attrName>ppt_w</p:attrName>
                                        </p:attrNameLst>
                                      </p:cBhvr>
                                      <p:tavLst>
                                        <p:tav tm="0">
                                          <p:val>
                                            <p:fltVal val="0"/>
                                          </p:val>
                                        </p:tav>
                                        <p:tav tm="100000">
                                          <p:val>
                                            <p:strVal val="#ppt_w"/>
                                          </p:val>
                                        </p:tav>
                                      </p:tavLst>
                                    </p:anim>
                                    <p:anim calcmode="lin" valueType="num">
                                      <p:cBhvr>
                                        <p:cTn id="8" dur="500" fill="hold"/>
                                        <p:tgtEl>
                                          <p:spTgt spid="252930"/>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252934"/>
                                        </p:tgtEl>
                                        <p:attrNameLst>
                                          <p:attrName>style.visibility</p:attrName>
                                        </p:attrNameLst>
                                      </p:cBhvr>
                                      <p:to>
                                        <p:strVal val="visible"/>
                                      </p:to>
                                    </p:set>
                                  </p:childTnLst>
                                </p:cTn>
                              </p:par>
                            </p:childTnLst>
                          </p:cTn>
                        </p:par>
                        <p:par>
                          <p:cTn id="12" fill="hold" nodeType="afterGroup">
                            <p:stCondLst>
                              <p:cond delay="1000"/>
                            </p:stCondLst>
                            <p:childTnLst>
                              <p:par>
                                <p:cTn id="13" presetID="1" presetClass="entr" presetSubtype="0" fill="hold" nodeType="afterEffect">
                                  <p:stCondLst>
                                    <p:cond delay="0"/>
                                  </p:stCondLst>
                                  <p:childTnLst>
                                    <p:set>
                                      <p:cBhvr>
                                        <p:cTn id="14" dur="1" fill="hold">
                                          <p:stCondLst>
                                            <p:cond delay="499"/>
                                          </p:stCondLst>
                                        </p:cTn>
                                        <p:tgtEl>
                                          <p:spTgt spid="252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71692" y="350838"/>
            <a:ext cx="7772400" cy="990600"/>
          </a:xfrm>
        </p:spPr>
        <p:txBody>
          <a:bodyPr/>
          <a:lstStyle/>
          <a:p>
            <a:pPr eaLnBrk="1" hangingPunct="1"/>
            <a:r>
              <a:rPr lang="cs-CZ" altLang="cs-CZ" sz="3600" b="1" dirty="0" smtClean="0">
                <a:solidFill>
                  <a:srgbClr val="C00000"/>
                </a:solidFill>
              </a:rPr>
              <a:t>Sklon </a:t>
            </a:r>
            <a:r>
              <a:rPr lang="cs-CZ" altLang="cs-CZ" sz="3600" b="1" dirty="0" smtClean="0">
                <a:solidFill>
                  <a:srgbClr val="C00000"/>
                </a:solidFill>
              </a:rPr>
              <a:t>křivky </a:t>
            </a:r>
            <a:r>
              <a:rPr lang="cs-CZ" altLang="cs-CZ" sz="3600" b="1" dirty="0" smtClean="0">
                <a:solidFill>
                  <a:srgbClr val="C00000"/>
                </a:solidFill>
              </a:rPr>
              <a:t>AD</a:t>
            </a:r>
          </a:p>
        </p:txBody>
      </p:sp>
      <p:sp>
        <p:nvSpPr>
          <p:cNvPr id="263171" name="Rectangle 3">
            <a:extLst>
              <a:ext uri="{FF2B5EF4-FFF2-40B4-BE49-F238E27FC236}">
                <a16:creationId xmlns:a16="http://schemas.microsoft.com/office/drawing/2014/main" id="{40DF3CF1-5D2B-48E2-9254-DDE99B6C8ADE}"/>
              </a:ext>
            </a:extLst>
          </p:cNvPr>
          <p:cNvSpPr>
            <a:spLocks noGrp="1" noChangeArrowheads="1"/>
          </p:cNvSpPr>
          <p:nvPr>
            <p:ph type="body" idx="1"/>
          </p:nvPr>
        </p:nvSpPr>
        <p:spPr>
          <a:xfrm>
            <a:off x="544513" y="1341438"/>
            <a:ext cx="8194675" cy="4824412"/>
          </a:xfrm>
        </p:spPr>
        <p:txBody>
          <a:bodyPr>
            <a:normAutofit/>
          </a:bodyPr>
          <a:lstStyle/>
          <a:p>
            <a:pPr marL="342900">
              <a:defRPr/>
            </a:pPr>
            <a:r>
              <a:rPr lang="cs-CZ" sz="2400" dirty="0"/>
              <a:t>Křivka AD má negativní sklon, protože, čím vyšší je úroveň cen, tím nižší jsou reálné peněžní zůstatky a tím nižší je rovnovážná úroveň agregátních výdajů a </a:t>
            </a:r>
            <a:r>
              <a:rPr lang="cs-CZ" sz="2400" dirty="0" smtClean="0"/>
              <a:t>produkce;</a:t>
            </a:r>
          </a:p>
          <a:p>
            <a:pPr marL="342900">
              <a:defRPr/>
            </a:pPr>
            <a:r>
              <a:rPr lang="cs-CZ" sz="2400" dirty="0" smtClean="0"/>
              <a:t>Poroste-li </a:t>
            </a:r>
            <a:r>
              <a:rPr lang="cs-CZ" sz="2400" dirty="0"/>
              <a:t>cena všeho zboží a služeb, budou lidé poptávat něco jiného, nějaké substituty (tři kategorie - peníze a finanční aktiva, zboží a služby nakupované v budoucnosti nebo statky a služby nakupované v zahraničí) → tři efekty, které vysvětlují klesající tvar křivky AD</a:t>
            </a:r>
            <a:r>
              <a:rPr lang="cs-CZ" sz="2400" dirty="0" smtClean="0"/>
              <a:t>:</a:t>
            </a:r>
          </a:p>
          <a:p>
            <a:pPr marL="800100" lvl="1">
              <a:defRPr/>
            </a:pPr>
            <a:r>
              <a:rPr lang="cs-CZ" altLang="cs-CZ" sz="1800" dirty="0" smtClean="0"/>
              <a:t>Efekt </a:t>
            </a:r>
            <a:r>
              <a:rPr lang="cs-CZ" altLang="cs-CZ" sz="1800" dirty="0"/>
              <a:t>reálných peněžních zůstatků</a:t>
            </a:r>
          </a:p>
          <a:p>
            <a:pPr marL="800100" lvl="1">
              <a:defRPr/>
            </a:pPr>
            <a:r>
              <a:rPr lang="cs-CZ" altLang="cs-CZ" sz="1800" dirty="0" smtClean="0"/>
              <a:t>Efekt </a:t>
            </a:r>
            <a:r>
              <a:rPr lang="cs-CZ" altLang="cs-CZ" sz="1800" dirty="0"/>
              <a:t>reálné úrokové míry</a:t>
            </a:r>
          </a:p>
          <a:p>
            <a:pPr marL="800100" lvl="1">
              <a:defRPr/>
            </a:pPr>
            <a:r>
              <a:rPr lang="cs-CZ" altLang="cs-CZ" sz="1800" dirty="0" smtClean="0"/>
              <a:t>Efekt </a:t>
            </a:r>
            <a:r>
              <a:rPr lang="cs-CZ" altLang="cs-CZ" sz="1800" dirty="0"/>
              <a:t>mezinárodního obchodu</a:t>
            </a:r>
          </a:p>
        </p:txBody>
      </p:sp>
    </p:spTree>
    <p:extLst>
      <p:ext uri="{BB962C8B-B14F-4D97-AF65-F5344CB8AC3E}">
        <p14:creationId xmlns:p14="http://schemas.microsoft.com/office/powerpoint/2010/main" val="1316643387"/>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p:cTn id="7" dur="500" fill="hold"/>
                                        <p:tgtEl>
                                          <p:spTgt spid="263170"/>
                                        </p:tgtEl>
                                        <p:attrNameLst>
                                          <p:attrName>ppt_w</p:attrName>
                                        </p:attrNameLst>
                                      </p:cBhvr>
                                      <p:tavLst>
                                        <p:tav tm="0">
                                          <p:val>
                                            <p:fltVal val="0"/>
                                          </p:val>
                                        </p:tav>
                                        <p:tav tm="100000">
                                          <p:val>
                                            <p:strVal val="#ppt_w"/>
                                          </p:val>
                                        </p:tav>
                                      </p:tavLst>
                                    </p:anim>
                                    <p:anim calcmode="lin" valueType="num">
                                      <p:cBhvr>
                                        <p:cTn id="8" dur="500" fill="hold"/>
                                        <p:tgtEl>
                                          <p:spTgt spid="2631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iterate type="wd">
                                    <p:tmPct val="100000"/>
                                  </p:iterate>
                                  <p:childTnLst>
                                    <p:set>
                                      <p:cBhvr>
                                        <p:cTn id="11" dur="1" fill="hold">
                                          <p:stCondLst>
                                            <p:cond delay="0"/>
                                          </p:stCondLst>
                                        </p:cTn>
                                        <p:tgtEl>
                                          <p:spTgt spid="263171">
                                            <p:txEl>
                                              <p:pRg st="0" end="0"/>
                                            </p:txEl>
                                          </p:spTgt>
                                        </p:tgtEl>
                                        <p:attrNameLst>
                                          <p:attrName>style.visibility</p:attrName>
                                        </p:attrNameLst>
                                      </p:cBhvr>
                                      <p:to>
                                        <p:strVal val="visible"/>
                                      </p:to>
                                    </p:set>
                                    <p:anim calcmode="lin" valueType="num">
                                      <p:cBhvr>
                                        <p:cTn id="12" dur="75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263171">
                                            <p:txEl>
                                              <p:pRg st="0" end="0"/>
                                            </p:txEl>
                                          </p:spTgt>
                                        </p:tgtEl>
                                        <p:attrNameLst>
                                          <p:attrName>ppt_h</p:attrName>
                                        </p:attrNameLst>
                                      </p:cBhvr>
                                      <p:tavLst>
                                        <p:tav tm="0">
                                          <p:val>
                                            <p:fltVal val="0"/>
                                          </p:val>
                                        </p:tav>
                                        <p:tav tm="100000">
                                          <p:val>
                                            <p:strVal val="#ppt_h"/>
                                          </p:val>
                                        </p:tav>
                                      </p:tavLst>
                                    </p:anim>
                                    <p:anim calcmode="lin" valueType="num">
                                      <p:cBhvr>
                                        <p:cTn id="14" dur="750" fill="hold"/>
                                        <p:tgtEl>
                                          <p:spTgt spid="263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263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23750"/>
                            </p:stCondLst>
                            <p:childTnLst>
                              <p:par>
                                <p:cTn id="17" presetID="15" presetClass="entr" presetSubtype="0" fill="hold" grpId="0" nodeType="afterEffect">
                                  <p:stCondLst>
                                    <p:cond delay="0"/>
                                  </p:stCondLst>
                                  <p:iterate type="wd">
                                    <p:tmPct val="100000"/>
                                  </p:iterate>
                                  <p:childTnLst>
                                    <p:set>
                                      <p:cBhvr>
                                        <p:cTn id="18" dur="1" fill="hold">
                                          <p:stCondLst>
                                            <p:cond delay="0"/>
                                          </p:stCondLst>
                                        </p:cTn>
                                        <p:tgtEl>
                                          <p:spTgt spid="263171">
                                            <p:txEl>
                                              <p:pRg st="1" end="1"/>
                                            </p:txEl>
                                          </p:spTgt>
                                        </p:tgtEl>
                                        <p:attrNameLst>
                                          <p:attrName>style.visibility</p:attrName>
                                        </p:attrNameLst>
                                      </p:cBhvr>
                                      <p:to>
                                        <p:strVal val="visible"/>
                                      </p:to>
                                    </p:set>
                                    <p:anim calcmode="lin" valueType="num">
                                      <p:cBhvr>
                                        <p:cTn id="19" dur="750" fill="hold"/>
                                        <p:tgtEl>
                                          <p:spTgt spid="263171">
                                            <p:txEl>
                                              <p:pRg st="1" end="1"/>
                                            </p:txEl>
                                          </p:spTgt>
                                        </p:tgtEl>
                                        <p:attrNameLst>
                                          <p:attrName>ppt_w</p:attrName>
                                        </p:attrNameLst>
                                      </p:cBhvr>
                                      <p:tavLst>
                                        <p:tav tm="0">
                                          <p:val>
                                            <p:fltVal val="0"/>
                                          </p:val>
                                        </p:tav>
                                        <p:tav tm="100000">
                                          <p:val>
                                            <p:strVal val="#ppt_w"/>
                                          </p:val>
                                        </p:tav>
                                      </p:tavLst>
                                    </p:anim>
                                    <p:anim calcmode="lin" valueType="num">
                                      <p:cBhvr>
                                        <p:cTn id="20" dur="750" fill="hold"/>
                                        <p:tgtEl>
                                          <p:spTgt spid="263171">
                                            <p:txEl>
                                              <p:pRg st="1" end="1"/>
                                            </p:txEl>
                                          </p:spTgt>
                                        </p:tgtEl>
                                        <p:attrNameLst>
                                          <p:attrName>ppt_h</p:attrName>
                                        </p:attrNameLst>
                                      </p:cBhvr>
                                      <p:tavLst>
                                        <p:tav tm="0">
                                          <p:val>
                                            <p:fltVal val="0"/>
                                          </p:val>
                                        </p:tav>
                                        <p:tav tm="100000">
                                          <p:val>
                                            <p:strVal val="#ppt_h"/>
                                          </p:val>
                                        </p:tav>
                                      </p:tavLst>
                                    </p:anim>
                                    <p:anim calcmode="lin" valueType="num">
                                      <p:cBhvr>
                                        <p:cTn id="21" dur="750" fill="hold"/>
                                        <p:tgtEl>
                                          <p:spTgt spid="263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263171">
                                            <p:txEl>
                                              <p:pRg st="1" end="1"/>
                                            </p:txEl>
                                          </p:spTgt>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iterate type="wd">
                                    <p:tmPct val="100000"/>
                                  </p:iterate>
                                  <p:childTnLst>
                                    <p:set>
                                      <p:cBhvr>
                                        <p:cTn id="24" dur="1" fill="hold">
                                          <p:stCondLst>
                                            <p:cond delay="0"/>
                                          </p:stCondLst>
                                        </p:cTn>
                                        <p:tgtEl>
                                          <p:spTgt spid="263171">
                                            <p:txEl>
                                              <p:pRg st="2" end="2"/>
                                            </p:txEl>
                                          </p:spTgt>
                                        </p:tgtEl>
                                        <p:attrNameLst>
                                          <p:attrName>style.visibility</p:attrName>
                                        </p:attrNameLst>
                                      </p:cBhvr>
                                      <p:to>
                                        <p:strVal val="visible"/>
                                      </p:to>
                                    </p:set>
                                    <p:anim calcmode="lin" valueType="num">
                                      <p:cBhvr>
                                        <p:cTn id="25" dur="750" fill="hold"/>
                                        <p:tgtEl>
                                          <p:spTgt spid="263171">
                                            <p:txEl>
                                              <p:pRg st="2" end="2"/>
                                            </p:txEl>
                                          </p:spTgt>
                                        </p:tgtEl>
                                        <p:attrNameLst>
                                          <p:attrName>ppt_w</p:attrName>
                                        </p:attrNameLst>
                                      </p:cBhvr>
                                      <p:tavLst>
                                        <p:tav tm="0">
                                          <p:val>
                                            <p:fltVal val="0"/>
                                          </p:val>
                                        </p:tav>
                                        <p:tav tm="100000">
                                          <p:val>
                                            <p:strVal val="#ppt_w"/>
                                          </p:val>
                                        </p:tav>
                                      </p:tavLst>
                                    </p:anim>
                                    <p:anim calcmode="lin" valueType="num">
                                      <p:cBhvr>
                                        <p:cTn id="26" dur="750" fill="hold"/>
                                        <p:tgtEl>
                                          <p:spTgt spid="263171">
                                            <p:txEl>
                                              <p:pRg st="2" end="2"/>
                                            </p:txEl>
                                          </p:spTgt>
                                        </p:tgtEl>
                                        <p:attrNameLst>
                                          <p:attrName>ppt_h</p:attrName>
                                        </p:attrNameLst>
                                      </p:cBhvr>
                                      <p:tavLst>
                                        <p:tav tm="0">
                                          <p:val>
                                            <p:fltVal val="0"/>
                                          </p:val>
                                        </p:tav>
                                        <p:tav tm="100000">
                                          <p:val>
                                            <p:strVal val="#ppt_h"/>
                                          </p:val>
                                        </p:tav>
                                      </p:tavLst>
                                    </p:anim>
                                    <p:anim calcmode="lin" valueType="num">
                                      <p:cBhvr>
                                        <p:cTn id="27" dur="750" fill="hold"/>
                                        <p:tgtEl>
                                          <p:spTgt spid="263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750" fill="hold"/>
                                        <p:tgtEl>
                                          <p:spTgt spid="263171">
                                            <p:txEl>
                                              <p:pRg st="2" end="2"/>
                                            </p:txEl>
                                          </p:spTgt>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iterate type="wd">
                                    <p:tmPct val="100000"/>
                                  </p:iterate>
                                  <p:childTnLst>
                                    <p:set>
                                      <p:cBhvr>
                                        <p:cTn id="30" dur="1" fill="hold">
                                          <p:stCondLst>
                                            <p:cond delay="0"/>
                                          </p:stCondLst>
                                        </p:cTn>
                                        <p:tgtEl>
                                          <p:spTgt spid="263171">
                                            <p:txEl>
                                              <p:pRg st="3" end="3"/>
                                            </p:txEl>
                                          </p:spTgt>
                                        </p:tgtEl>
                                        <p:attrNameLst>
                                          <p:attrName>style.visibility</p:attrName>
                                        </p:attrNameLst>
                                      </p:cBhvr>
                                      <p:to>
                                        <p:strVal val="visible"/>
                                      </p:to>
                                    </p:set>
                                    <p:anim calcmode="lin" valueType="num">
                                      <p:cBhvr>
                                        <p:cTn id="31" dur="750" fill="hold"/>
                                        <p:tgtEl>
                                          <p:spTgt spid="263171">
                                            <p:txEl>
                                              <p:pRg st="3" end="3"/>
                                            </p:txEl>
                                          </p:spTgt>
                                        </p:tgtEl>
                                        <p:attrNameLst>
                                          <p:attrName>ppt_w</p:attrName>
                                        </p:attrNameLst>
                                      </p:cBhvr>
                                      <p:tavLst>
                                        <p:tav tm="0">
                                          <p:val>
                                            <p:fltVal val="0"/>
                                          </p:val>
                                        </p:tav>
                                        <p:tav tm="100000">
                                          <p:val>
                                            <p:strVal val="#ppt_w"/>
                                          </p:val>
                                        </p:tav>
                                      </p:tavLst>
                                    </p:anim>
                                    <p:anim calcmode="lin" valueType="num">
                                      <p:cBhvr>
                                        <p:cTn id="32" dur="750" fill="hold"/>
                                        <p:tgtEl>
                                          <p:spTgt spid="263171">
                                            <p:txEl>
                                              <p:pRg st="3" end="3"/>
                                            </p:txEl>
                                          </p:spTgt>
                                        </p:tgtEl>
                                        <p:attrNameLst>
                                          <p:attrName>ppt_h</p:attrName>
                                        </p:attrNameLst>
                                      </p:cBhvr>
                                      <p:tavLst>
                                        <p:tav tm="0">
                                          <p:val>
                                            <p:fltVal val="0"/>
                                          </p:val>
                                        </p:tav>
                                        <p:tav tm="100000">
                                          <p:val>
                                            <p:strVal val="#ppt_h"/>
                                          </p:val>
                                        </p:tav>
                                      </p:tavLst>
                                    </p:anim>
                                    <p:anim calcmode="lin" valueType="num">
                                      <p:cBhvr>
                                        <p:cTn id="33" dur="750" fill="hold"/>
                                        <p:tgtEl>
                                          <p:spTgt spid="2631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750" fill="hold"/>
                                        <p:tgtEl>
                                          <p:spTgt spid="263171">
                                            <p:txEl>
                                              <p:pRg st="3" end="3"/>
                                            </p:txEl>
                                          </p:spTgt>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iterate type="wd">
                                    <p:tmPct val="100000"/>
                                  </p:iterate>
                                  <p:childTnLst>
                                    <p:set>
                                      <p:cBhvr>
                                        <p:cTn id="36" dur="1" fill="hold">
                                          <p:stCondLst>
                                            <p:cond delay="0"/>
                                          </p:stCondLst>
                                        </p:cTn>
                                        <p:tgtEl>
                                          <p:spTgt spid="263171">
                                            <p:txEl>
                                              <p:pRg st="4" end="4"/>
                                            </p:txEl>
                                          </p:spTgt>
                                        </p:tgtEl>
                                        <p:attrNameLst>
                                          <p:attrName>style.visibility</p:attrName>
                                        </p:attrNameLst>
                                      </p:cBhvr>
                                      <p:to>
                                        <p:strVal val="visible"/>
                                      </p:to>
                                    </p:set>
                                    <p:anim calcmode="lin" valueType="num">
                                      <p:cBhvr>
                                        <p:cTn id="37" dur="750" fill="hold"/>
                                        <p:tgtEl>
                                          <p:spTgt spid="263171">
                                            <p:txEl>
                                              <p:pRg st="4" end="4"/>
                                            </p:txEl>
                                          </p:spTgt>
                                        </p:tgtEl>
                                        <p:attrNameLst>
                                          <p:attrName>ppt_w</p:attrName>
                                        </p:attrNameLst>
                                      </p:cBhvr>
                                      <p:tavLst>
                                        <p:tav tm="0">
                                          <p:val>
                                            <p:fltVal val="0"/>
                                          </p:val>
                                        </p:tav>
                                        <p:tav tm="100000">
                                          <p:val>
                                            <p:strVal val="#ppt_w"/>
                                          </p:val>
                                        </p:tav>
                                      </p:tavLst>
                                    </p:anim>
                                    <p:anim calcmode="lin" valueType="num">
                                      <p:cBhvr>
                                        <p:cTn id="38" dur="750" fill="hold"/>
                                        <p:tgtEl>
                                          <p:spTgt spid="263171">
                                            <p:txEl>
                                              <p:pRg st="4" end="4"/>
                                            </p:txEl>
                                          </p:spTgt>
                                        </p:tgtEl>
                                        <p:attrNameLst>
                                          <p:attrName>ppt_h</p:attrName>
                                        </p:attrNameLst>
                                      </p:cBhvr>
                                      <p:tavLst>
                                        <p:tav tm="0">
                                          <p:val>
                                            <p:fltVal val="0"/>
                                          </p:val>
                                        </p:tav>
                                        <p:tav tm="100000">
                                          <p:val>
                                            <p:strVal val="#ppt_h"/>
                                          </p:val>
                                        </p:tav>
                                      </p:tavLst>
                                    </p:anim>
                                    <p:anim calcmode="lin" valueType="num">
                                      <p:cBhvr>
                                        <p:cTn id="39" dur="750" fill="hold"/>
                                        <p:tgtEl>
                                          <p:spTgt spid="2631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0" dur="750" fill="hold"/>
                                        <p:tgtEl>
                                          <p:spTgt spid="26317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utoUpdateAnimBg="0"/>
      <p:bldP spid="263171" grpId="0" build="p" autoUpdateAnimBg="0" advAuto="0"/>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71692" y="350838"/>
            <a:ext cx="7772400" cy="990600"/>
          </a:xfrm>
        </p:spPr>
        <p:txBody>
          <a:bodyPr/>
          <a:lstStyle/>
          <a:p>
            <a:pPr eaLnBrk="1" hangingPunct="1"/>
            <a:r>
              <a:rPr lang="cs-CZ" altLang="cs-CZ" sz="3600" b="1" dirty="0" smtClean="0">
                <a:solidFill>
                  <a:srgbClr val="C00000"/>
                </a:solidFill>
              </a:rPr>
              <a:t>Sklon </a:t>
            </a:r>
            <a:r>
              <a:rPr lang="cs-CZ" altLang="cs-CZ" sz="3600" b="1" dirty="0" smtClean="0">
                <a:solidFill>
                  <a:srgbClr val="C00000"/>
                </a:solidFill>
              </a:rPr>
              <a:t>křivky </a:t>
            </a:r>
            <a:r>
              <a:rPr lang="cs-CZ" altLang="cs-CZ" sz="3600" b="1" dirty="0" smtClean="0">
                <a:solidFill>
                  <a:srgbClr val="C00000"/>
                </a:solidFill>
              </a:rPr>
              <a:t>AD</a:t>
            </a:r>
          </a:p>
        </p:txBody>
      </p:sp>
      <p:sp>
        <p:nvSpPr>
          <p:cNvPr id="263171" name="Rectangle 3">
            <a:extLst>
              <a:ext uri="{FF2B5EF4-FFF2-40B4-BE49-F238E27FC236}">
                <a16:creationId xmlns:a16="http://schemas.microsoft.com/office/drawing/2014/main" id="{40DF3CF1-5D2B-48E2-9254-DDE99B6C8ADE}"/>
              </a:ext>
            </a:extLst>
          </p:cNvPr>
          <p:cNvSpPr>
            <a:spLocks noGrp="1" noChangeArrowheads="1"/>
          </p:cNvSpPr>
          <p:nvPr>
            <p:ph type="body" idx="1"/>
          </p:nvPr>
        </p:nvSpPr>
        <p:spPr>
          <a:xfrm>
            <a:off x="544513" y="1341438"/>
            <a:ext cx="8194675" cy="4824412"/>
          </a:xfrm>
        </p:spPr>
        <p:txBody>
          <a:bodyPr>
            <a:normAutofit lnSpcReduction="10000"/>
          </a:bodyPr>
          <a:lstStyle/>
          <a:p>
            <a:pPr marL="342900">
              <a:defRPr/>
            </a:pPr>
            <a:r>
              <a:rPr lang="cs-CZ" sz="2400" dirty="0" smtClean="0"/>
              <a:t>Sklon </a:t>
            </a:r>
            <a:r>
              <a:rPr lang="cs-CZ" sz="2400" dirty="0"/>
              <a:t>křivky AD vyjadřuje citlivost všech agregátních výdajů na změnu cenové úrovně a tím i na změnu reálných peněžních </a:t>
            </a:r>
            <a:r>
              <a:rPr lang="cs-CZ" sz="2400" dirty="0" smtClean="0"/>
              <a:t>zůstatků; </a:t>
            </a:r>
          </a:p>
          <a:p>
            <a:pPr marL="342900">
              <a:defRPr/>
            </a:pPr>
            <a:r>
              <a:rPr lang="cs-CZ" sz="2400" dirty="0" smtClean="0"/>
              <a:t>Pokud </a:t>
            </a:r>
            <a:r>
              <a:rPr lang="cs-CZ" sz="2400" dirty="0"/>
              <a:t>je křivka AD velmi plochá, pak malá změna v cenové úrovni vede k velké změně v agregátních výdajích (a rovnovážné produkci</a:t>
            </a:r>
            <a:r>
              <a:rPr lang="cs-CZ" sz="2400" dirty="0" smtClean="0"/>
              <a:t>);</a:t>
            </a:r>
          </a:p>
          <a:p>
            <a:pPr marL="342900">
              <a:defRPr/>
            </a:pPr>
            <a:r>
              <a:rPr lang="cs-CZ" sz="2400" dirty="0" smtClean="0"/>
              <a:t>Velmi </a:t>
            </a:r>
            <a:r>
              <a:rPr lang="cs-CZ" sz="2400" dirty="0"/>
              <a:t>strmá křivka AD naznačuje, že i značná změna v cenové úrovni vyvolá pouze nepatrnou změnu v agregátních výdajích (a v rovnovážné produkci</a:t>
            </a:r>
            <a:r>
              <a:rPr lang="cs-CZ" sz="2400" dirty="0" smtClean="0"/>
              <a:t>);</a:t>
            </a:r>
          </a:p>
          <a:p>
            <a:pPr marL="342900">
              <a:defRPr/>
            </a:pPr>
            <a:r>
              <a:rPr lang="cs-CZ" sz="2400" dirty="0" smtClean="0"/>
              <a:t>Vertikální </a:t>
            </a:r>
            <a:r>
              <a:rPr lang="cs-CZ" sz="2400" dirty="0"/>
              <a:t>křivka AD vyjadřuje naprostou necitlivost agregátních výdajů na změny cenové </a:t>
            </a:r>
            <a:r>
              <a:rPr lang="cs-CZ" sz="2400" dirty="0" smtClean="0"/>
              <a:t>úrovně; </a:t>
            </a:r>
          </a:p>
          <a:p>
            <a:pPr marL="342900">
              <a:defRPr/>
            </a:pPr>
            <a:r>
              <a:rPr lang="cs-CZ" sz="2400" dirty="0" smtClean="0"/>
              <a:t>Maximální </a:t>
            </a:r>
            <a:r>
              <a:rPr lang="cs-CZ" sz="2400" dirty="0"/>
              <a:t>citlivost agregátních výdajů na změny cenové hladiny horizontální tvar </a:t>
            </a:r>
            <a:r>
              <a:rPr lang="cs-CZ" sz="2400" dirty="0" smtClean="0"/>
              <a:t>AD.</a:t>
            </a:r>
            <a:endParaRPr lang="cs-CZ" altLang="cs-CZ" sz="1800" dirty="0"/>
          </a:p>
        </p:txBody>
      </p:sp>
    </p:spTree>
    <p:extLst>
      <p:ext uri="{BB962C8B-B14F-4D97-AF65-F5344CB8AC3E}">
        <p14:creationId xmlns:p14="http://schemas.microsoft.com/office/powerpoint/2010/main" val="356587779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p:cTn id="7" dur="500" fill="hold"/>
                                        <p:tgtEl>
                                          <p:spTgt spid="263170"/>
                                        </p:tgtEl>
                                        <p:attrNameLst>
                                          <p:attrName>ppt_w</p:attrName>
                                        </p:attrNameLst>
                                      </p:cBhvr>
                                      <p:tavLst>
                                        <p:tav tm="0">
                                          <p:val>
                                            <p:fltVal val="0"/>
                                          </p:val>
                                        </p:tav>
                                        <p:tav tm="100000">
                                          <p:val>
                                            <p:strVal val="#ppt_w"/>
                                          </p:val>
                                        </p:tav>
                                      </p:tavLst>
                                    </p:anim>
                                    <p:anim calcmode="lin" valueType="num">
                                      <p:cBhvr>
                                        <p:cTn id="8" dur="500" fill="hold"/>
                                        <p:tgtEl>
                                          <p:spTgt spid="2631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iterate type="wd">
                                    <p:tmPct val="100000"/>
                                  </p:iterate>
                                  <p:childTnLst>
                                    <p:set>
                                      <p:cBhvr>
                                        <p:cTn id="11" dur="1" fill="hold">
                                          <p:stCondLst>
                                            <p:cond delay="0"/>
                                          </p:stCondLst>
                                        </p:cTn>
                                        <p:tgtEl>
                                          <p:spTgt spid="263171">
                                            <p:txEl>
                                              <p:pRg st="0" end="0"/>
                                            </p:txEl>
                                          </p:spTgt>
                                        </p:tgtEl>
                                        <p:attrNameLst>
                                          <p:attrName>style.visibility</p:attrName>
                                        </p:attrNameLst>
                                      </p:cBhvr>
                                      <p:to>
                                        <p:strVal val="visible"/>
                                      </p:to>
                                    </p:set>
                                    <p:anim calcmode="lin" valueType="num">
                                      <p:cBhvr>
                                        <p:cTn id="12" dur="75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263171">
                                            <p:txEl>
                                              <p:pRg st="0" end="0"/>
                                            </p:txEl>
                                          </p:spTgt>
                                        </p:tgtEl>
                                        <p:attrNameLst>
                                          <p:attrName>ppt_h</p:attrName>
                                        </p:attrNameLst>
                                      </p:cBhvr>
                                      <p:tavLst>
                                        <p:tav tm="0">
                                          <p:val>
                                            <p:fltVal val="0"/>
                                          </p:val>
                                        </p:tav>
                                        <p:tav tm="100000">
                                          <p:val>
                                            <p:strVal val="#ppt_h"/>
                                          </p:val>
                                        </p:tav>
                                      </p:tavLst>
                                    </p:anim>
                                    <p:anim calcmode="lin" valueType="num">
                                      <p:cBhvr>
                                        <p:cTn id="14" dur="750" fill="hold"/>
                                        <p:tgtEl>
                                          <p:spTgt spid="263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263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6250"/>
                            </p:stCondLst>
                            <p:childTnLst>
                              <p:par>
                                <p:cTn id="17" presetID="15" presetClass="entr" presetSubtype="0" fill="hold" grpId="0" nodeType="afterEffect">
                                  <p:stCondLst>
                                    <p:cond delay="0"/>
                                  </p:stCondLst>
                                  <p:iterate type="wd">
                                    <p:tmPct val="100000"/>
                                  </p:iterate>
                                  <p:childTnLst>
                                    <p:set>
                                      <p:cBhvr>
                                        <p:cTn id="18" dur="1" fill="hold">
                                          <p:stCondLst>
                                            <p:cond delay="0"/>
                                          </p:stCondLst>
                                        </p:cTn>
                                        <p:tgtEl>
                                          <p:spTgt spid="263171">
                                            <p:txEl>
                                              <p:pRg st="1" end="1"/>
                                            </p:txEl>
                                          </p:spTgt>
                                        </p:tgtEl>
                                        <p:attrNameLst>
                                          <p:attrName>style.visibility</p:attrName>
                                        </p:attrNameLst>
                                      </p:cBhvr>
                                      <p:to>
                                        <p:strVal val="visible"/>
                                      </p:to>
                                    </p:set>
                                    <p:anim calcmode="lin" valueType="num">
                                      <p:cBhvr>
                                        <p:cTn id="19" dur="750" fill="hold"/>
                                        <p:tgtEl>
                                          <p:spTgt spid="263171">
                                            <p:txEl>
                                              <p:pRg st="1" end="1"/>
                                            </p:txEl>
                                          </p:spTgt>
                                        </p:tgtEl>
                                        <p:attrNameLst>
                                          <p:attrName>ppt_w</p:attrName>
                                        </p:attrNameLst>
                                      </p:cBhvr>
                                      <p:tavLst>
                                        <p:tav tm="0">
                                          <p:val>
                                            <p:fltVal val="0"/>
                                          </p:val>
                                        </p:tav>
                                        <p:tav tm="100000">
                                          <p:val>
                                            <p:strVal val="#ppt_w"/>
                                          </p:val>
                                        </p:tav>
                                      </p:tavLst>
                                    </p:anim>
                                    <p:anim calcmode="lin" valueType="num">
                                      <p:cBhvr>
                                        <p:cTn id="20" dur="750" fill="hold"/>
                                        <p:tgtEl>
                                          <p:spTgt spid="263171">
                                            <p:txEl>
                                              <p:pRg st="1" end="1"/>
                                            </p:txEl>
                                          </p:spTgt>
                                        </p:tgtEl>
                                        <p:attrNameLst>
                                          <p:attrName>ppt_h</p:attrName>
                                        </p:attrNameLst>
                                      </p:cBhvr>
                                      <p:tavLst>
                                        <p:tav tm="0">
                                          <p:val>
                                            <p:fltVal val="0"/>
                                          </p:val>
                                        </p:tav>
                                        <p:tav tm="100000">
                                          <p:val>
                                            <p:strVal val="#ppt_h"/>
                                          </p:val>
                                        </p:tav>
                                      </p:tavLst>
                                    </p:anim>
                                    <p:anim calcmode="lin" valueType="num">
                                      <p:cBhvr>
                                        <p:cTn id="21" dur="750" fill="hold"/>
                                        <p:tgtEl>
                                          <p:spTgt spid="263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263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par>
                          <p:cTn id="23" fill="hold">
                            <p:stCondLst>
                              <p:cond delay="35000"/>
                            </p:stCondLst>
                            <p:childTnLst>
                              <p:par>
                                <p:cTn id="24" presetID="15" presetClass="entr" presetSubtype="0" fill="hold" grpId="0" nodeType="afterEffect">
                                  <p:stCondLst>
                                    <p:cond delay="0"/>
                                  </p:stCondLst>
                                  <p:iterate type="wd">
                                    <p:tmPct val="100000"/>
                                  </p:iterate>
                                  <p:childTnLst>
                                    <p:set>
                                      <p:cBhvr>
                                        <p:cTn id="25" dur="1" fill="hold">
                                          <p:stCondLst>
                                            <p:cond delay="0"/>
                                          </p:stCondLst>
                                        </p:cTn>
                                        <p:tgtEl>
                                          <p:spTgt spid="263171">
                                            <p:txEl>
                                              <p:pRg st="2" end="2"/>
                                            </p:txEl>
                                          </p:spTgt>
                                        </p:tgtEl>
                                        <p:attrNameLst>
                                          <p:attrName>style.visibility</p:attrName>
                                        </p:attrNameLst>
                                      </p:cBhvr>
                                      <p:to>
                                        <p:strVal val="visible"/>
                                      </p:to>
                                    </p:set>
                                    <p:anim calcmode="lin" valueType="num">
                                      <p:cBhvr>
                                        <p:cTn id="26" dur="750" fill="hold"/>
                                        <p:tgtEl>
                                          <p:spTgt spid="263171">
                                            <p:txEl>
                                              <p:pRg st="2" end="2"/>
                                            </p:txEl>
                                          </p:spTgt>
                                        </p:tgtEl>
                                        <p:attrNameLst>
                                          <p:attrName>ppt_w</p:attrName>
                                        </p:attrNameLst>
                                      </p:cBhvr>
                                      <p:tavLst>
                                        <p:tav tm="0">
                                          <p:val>
                                            <p:fltVal val="0"/>
                                          </p:val>
                                        </p:tav>
                                        <p:tav tm="100000">
                                          <p:val>
                                            <p:strVal val="#ppt_w"/>
                                          </p:val>
                                        </p:tav>
                                      </p:tavLst>
                                    </p:anim>
                                    <p:anim calcmode="lin" valueType="num">
                                      <p:cBhvr>
                                        <p:cTn id="27" dur="750" fill="hold"/>
                                        <p:tgtEl>
                                          <p:spTgt spid="263171">
                                            <p:txEl>
                                              <p:pRg st="2" end="2"/>
                                            </p:txEl>
                                          </p:spTgt>
                                        </p:tgtEl>
                                        <p:attrNameLst>
                                          <p:attrName>ppt_h</p:attrName>
                                        </p:attrNameLst>
                                      </p:cBhvr>
                                      <p:tavLst>
                                        <p:tav tm="0">
                                          <p:val>
                                            <p:fltVal val="0"/>
                                          </p:val>
                                        </p:tav>
                                        <p:tav tm="100000">
                                          <p:val>
                                            <p:strVal val="#ppt_h"/>
                                          </p:val>
                                        </p:tav>
                                      </p:tavLst>
                                    </p:anim>
                                    <p:anim calcmode="lin" valueType="num">
                                      <p:cBhvr>
                                        <p:cTn id="28" dur="750" fill="hold"/>
                                        <p:tgtEl>
                                          <p:spTgt spid="263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9" dur="750" fill="hold"/>
                                        <p:tgtEl>
                                          <p:spTgt spid="2631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0" fill="hold">
                            <p:stCondLst>
                              <p:cond delay="54500"/>
                            </p:stCondLst>
                            <p:childTnLst>
                              <p:par>
                                <p:cTn id="31" presetID="15" presetClass="entr" presetSubtype="0" fill="hold" grpId="0" nodeType="afterEffect">
                                  <p:stCondLst>
                                    <p:cond delay="0"/>
                                  </p:stCondLst>
                                  <p:iterate type="wd">
                                    <p:tmPct val="100000"/>
                                  </p:iterate>
                                  <p:childTnLst>
                                    <p:set>
                                      <p:cBhvr>
                                        <p:cTn id="32" dur="1" fill="hold">
                                          <p:stCondLst>
                                            <p:cond delay="0"/>
                                          </p:stCondLst>
                                        </p:cTn>
                                        <p:tgtEl>
                                          <p:spTgt spid="263171">
                                            <p:txEl>
                                              <p:pRg st="3" end="3"/>
                                            </p:txEl>
                                          </p:spTgt>
                                        </p:tgtEl>
                                        <p:attrNameLst>
                                          <p:attrName>style.visibility</p:attrName>
                                        </p:attrNameLst>
                                      </p:cBhvr>
                                      <p:to>
                                        <p:strVal val="visible"/>
                                      </p:to>
                                    </p:set>
                                    <p:anim calcmode="lin" valueType="num">
                                      <p:cBhvr>
                                        <p:cTn id="33" dur="750" fill="hold"/>
                                        <p:tgtEl>
                                          <p:spTgt spid="263171">
                                            <p:txEl>
                                              <p:pRg st="3" end="3"/>
                                            </p:txEl>
                                          </p:spTgt>
                                        </p:tgtEl>
                                        <p:attrNameLst>
                                          <p:attrName>ppt_w</p:attrName>
                                        </p:attrNameLst>
                                      </p:cBhvr>
                                      <p:tavLst>
                                        <p:tav tm="0">
                                          <p:val>
                                            <p:fltVal val="0"/>
                                          </p:val>
                                        </p:tav>
                                        <p:tav tm="100000">
                                          <p:val>
                                            <p:strVal val="#ppt_w"/>
                                          </p:val>
                                        </p:tav>
                                      </p:tavLst>
                                    </p:anim>
                                    <p:anim calcmode="lin" valueType="num">
                                      <p:cBhvr>
                                        <p:cTn id="34" dur="750" fill="hold"/>
                                        <p:tgtEl>
                                          <p:spTgt spid="263171">
                                            <p:txEl>
                                              <p:pRg st="3" end="3"/>
                                            </p:txEl>
                                          </p:spTgt>
                                        </p:tgtEl>
                                        <p:attrNameLst>
                                          <p:attrName>ppt_h</p:attrName>
                                        </p:attrNameLst>
                                      </p:cBhvr>
                                      <p:tavLst>
                                        <p:tav tm="0">
                                          <p:val>
                                            <p:fltVal val="0"/>
                                          </p:val>
                                        </p:tav>
                                        <p:tav tm="100000">
                                          <p:val>
                                            <p:strVal val="#ppt_h"/>
                                          </p:val>
                                        </p:tav>
                                      </p:tavLst>
                                    </p:anim>
                                    <p:anim calcmode="lin" valueType="num">
                                      <p:cBhvr>
                                        <p:cTn id="35" dur="750" fill="hold"/>
                                        <p:tgtEl>
                                          <p:spTgt spid="2631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6" dur="750" fill="hold"/>
                                        <p:tgtEl>
                                          <p:spTgt spid="26317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64250"/>
                            </p:stCondLst>
                            <p:childTnLst>
                              <p:par>
                                <p:cTn id="38" presetID="15" presetClass="entr" presetSubtype="0" fill="hold" grpId="0" nodeType="afterEffect">
                                  <p:stCondLst>
                                    <p:cond delay="0"/>
                                  </p:stCondLst>
                                  <p:iterate type="wd">
                                    <p:tmPct val="100000"/>
                                  </p:iterate>
                                  <p:childTnLst>
                                    <p:set>
                                      <p:cBhvr>
                                        <p:cTn id="39" dur="1" fill="hold">
                                          <p:stCondLst>
                                            <p:cond delay="0"/>
                                          </p:stCondLst>
                                        </p:cTn>
                                        <p:tgtEl>
                                          <p:spTgt spid="263171">
                                            <p:txEl>
                                              <p:pRg st="4" end="4"/>
                                            </p:txEl>
                                          </p:spTgt>
                                        </p:tgtEl>
                                        <p:attrNameLst>
                                          <p:attrName>style.visibility</p:attrName>
                                        </p:attrNameLst>
                                      </p:cBhvr>
                                      <p:to>
                                        <p:strVal val="visible"/>
                                      </p:to>
                                    </p:set>
                                    <p:anim calcmode="lin" valueType="num">
                                      <p:cBhvr>
                                        <p:cTn id="40" dur="750" fill="hold"/>
                                        <p:tgtEl>
                                          <p:spTgt spid="263171">
                                            <p:txEl>
                                              <p:pRg st="4" end="4"/>
                                            </p:txEl>
                                          </p:spTgt>
                                        </p:tgtEl>
                                        <p:attrNameLst>
                                          <p:attrName>ppt_w</p:attrName>
                                        </p:attrNameLst>
                                      </p:cBhvr>
                                      <p:tavLst>
                                        <p:tav tm="0">
                                          <p:val>
                                            <p:fltVal val="0"/>
                                          </p:val>
                                        </p:tav>
                                        <p:tav tm="100000">
                                          <p:val>
                                            <p:strVal val="#ppt_w"/>
                                          </p:val>
                                        </p:tav>
                                      </p:tavLst>
                                    </p:anim>
                                    <p:anim calcmode="lin" valueType="num">
                                      <p:cBhvr>
                                        <p:cTn id="41" dur="750" fill="hold"/>
                                        <p:tgtEl>
                                          <p:spTgt spid="263171">
                                            <p:txEl>
                                              <p:pRg st="4" end="4"/>
                                            </p:txEl>
                                          </p:spTgt>
                                        </p:tgtEl>
                                        <p:attrNameLst>
                                          <p:attrName>ppt_h</p:attrName>
                                        </p:attrNameLst>
                                      </p:cBhvr>
                                      <p:tavLst>
                                        <p:tav tm="0">
                                          <p:val>
                                            <p:fltVal val="0"/>
                                          </p:val>
                                        </p:tav>
                                        <p:tav tm="100000">
                                          <p:val>
                                            <p:strVal val="#ppt_h"/>
                                          </p:val>
                                        </p:tav>
                                      </p:tavLst>
                                    </p:anim>
                                    <p:anim calcmode="lin" valueType="num">
                                      <p:cBhvr>
                                        <p:cTn id="42" dur="750" fill="hold"/>
                                        <p:tgtEl>
                                          <p:spTgt spid="2631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3" dur="750" fill="hold"/>
                                        <p:tgtEl>
                                          <p:spTgt spid="263171">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utoUpdateAnimBg="0"/>
      <p:bldP spid="263171" grpId="0" build="p" autoUpdateAnimBg="0" advAuto="0"/>
    </p:bld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914400" y="406150"/>
            <a:ext cx="7772400" cy="1143000"/>
          </a:xfrm>
        </p:spPr>
        <p:txBody>
          <a:bodyPr>
            <a:normAutofit/>
          </a:bodyPr>
          <a:lstStyle/>
          <a:p>
            <a:pPr eaLnBrk="1" hangingPunct="1"/>
            <a:r>
              <a:rPr lang="cs-CZ" altLang="cs-CZ" sz="2800" b="1" dirty="0" smtClean="0">
                <a:solidFill>
                  <a:srgbClr val="C00000"/>
                </a:solidFill>
              </a:rPr>
              <a:t>Vliv velikosti jednotlivých složek </a:t>
            </a:r>
            <a:r>
              <a:rPr lang="cs-CZ" altLang="cs-CZ" sz="2800" b="1" dirty="0" smtClean="0">
                <a:solidFill>
                  <a:srgbClr val="C00000"/>
                </a:solidFill>
              </a:rPr>
              <a:t/>
            </a:r>
            <a:br>
              <a:rPr lang="cs-CZ" altLang="cs-CZ" sz="2800" b="1" dirty="0" smtClean="0">
                <a:solidFill>
                  <a:srgbClr val="C00000"/>
                </a:solidFill>
              </a:rPr>
            </a:br>
            <a:r>
              <a:rPr lang="cs-CZ" altLang="cs-CZ" sz="2800" b="1" dirty="0" smtClean="0">
                <a:solidFill>
                  <a:srgbClr val="C00000"/>
                </a:solidFill>
              </a:rPr>
              <a:t>na polohu </a:t>
            </a:r>
            <a:r>
              <a:rPr lang="cs-CZ" altLang="cs-CZ" sz="2800" b="1" dirty="0" smtClean="0">
                <a:solidFill>
                  <a:srgbClr val="C00000"/>
                </a:solidFill>
              </a:rPr>
              <a:t>křivky AD</a:t>
            </a:r>
          </a:p>
        </p:txBody>
      </p:sp>
      <p:pic>
        <p:nvPicPr>
          <p:cNvPr id="2" name="Obrázek 1"/>
          <p:cNvPicPr>
            <a:picLocks noChangeAspect="1"/>
          </p:cNvPicPr>
          <p:nvPr/>
        </p:nvPicPr>
        <p:blipFill rotWithShape="1">
          <a:blip r:embed="rId2"/>
          <a:srcRect l="67106" t="45984" r="7017" b="26258"/>
          <a:stretch/>
        </p:blipFill>
        <p:spPr>
          <a:xfrm>
            <a:off x="1863348" y="1371942"/>
            <a:ext cx="5529596" cy="3336503"/>
          </a:xfrm>
          <a:prstGeom prst="rect">
            <a:avLst/>
          </a:prstGeom>
        </p:spPr>
      </p:pic>
      <p:sp>
        <p:nvSpPr>
          <p:cNvPr id="3" name="Obdélník 2"/>
          <p:cNvSpPr/>
          <p:nvPr/>
        </p:nvSpPr>
        <p:spPr>
          <a:xfrm>
            <a:off x="569493" y="4708445"/>
            <a:ext cx="8117307" cy="1477328"/>
          </a:xfrm>
          <a:prstGeom prst="rect">
            <a:avLst/>
          </a:prstGeom>
        </p:spPr>
        <p:txBody>
          <a:bodyPr wrap="square">
            <a:spAutoFit/>
          </a:bodyPr>
          <a:lstStyle/>
          <a:p>
            <a:r>
              <a:rPr lang="cs-CZ" sz="1800" dirty="0"/>
              <a:t>h = ∞ → situace na trhu peněz, kdy úroková míra je tak nízká, že se nutně očekává její budoucí růst. Proto ekonomické subjekty drží hotovost v očekávání, že s růstem úrokové míry poklesne cena ostatních finančních aktiv. V této situaci, v pasti likvidity, je křivka LM horizontální, křivka AD vertikální a měnová expanze prováděná monetární autoritou neúčinná.</a:t>
            </a:r>
          </a:p>
        </p:txBody>
      </p:sp>
    </p:spTree>
    <p:extLst>
      <p:ext uri="{BB962C8B-B14F-4D97-AF65-F5344CB8AC3E}">
        <p14:creationId xmlns:p14="http://schemas.microsoft.com/office/powerpoint/2010/main" val="208591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4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4" grpId="0"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914400" y="517525"/>
            <a:ext cx="7772400" cy="990600"/>
          </a:xfrm>
        </p:spPr>
        <p:txBody>
          <a:bodyPr>
            <a:normAutofit fontScale="90000"/>
          </a:bodyPr>
          <a:lstStyle/>
          <a:p>
            <a:pPr eaLnBrk="1" hangingPunct="1"/>
            <a:r>
              <a:rPr lang="cs-CZ" altLang="cs-CZ" sz="3600" b="1" smtClean="0">
                <a:solidFill>
                  <a:srgbClr val="C00000"/>
                </a:solidFill>
              </a:rPr>
              <a:t>Deflační neschopnost (impotence) ekonomiky </a:t>
            </a:r>
          </a:p>
        </p:txBody>
      </p:sp>
      <p:sp>
        <p:nvSpPr>
          <p:cNvPr id="13315" name="Text Box 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3316" name="Line 4"/>
          <p:cNvSpPr>
            <a:spLocks noChangeShapeType="1"/>
          </p:cNvSpPr>
          <p:nvPr/>
        </p:nvSpPr>
        <p:spPr bwMode="auto">
          <a:xfrm>
            <a:off x="2819400" y="16002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7" name="Line 5"/>
          <p:cNvSpPr>
            <a:spLocks noChangeShapeType="1"/>
          </p:cNvSpPr>
          <p:nvPr/>
        </p:nvSpPr>
        <p:spPr bwMode="auto">
          <a:xfrm>
            <a:off x="2819400" y="39624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8" name="Line 6"/>
          <p:cNvSpPr>
            <a:spLocks noChangeShapeType="1"/>
          </p:cNvSpPr>
          <p:nvPr/>
        </p:nvSpPr>
        <p:spPr bwMode="auto">
          <a:xfrm>
            <a:off x="2819400" y="3810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19" name="Line 7"/>
          <p:cNvSpPr>
            <a:spLocks noChangeShapeType="1"/>
          </p:cNvSpPr>
          <p:nvPr/>
        </p:nvSpPr>
        <p:spPr bwMode="auto">
          <a:xfrm>
            <a:off x="2819400" y="6477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0" name="Line 8"/>
          <p:cNvSpPr>
            <a:spLocks noChangeShapeType="1"/>
          </p:cNvSpPr>
          <p:nvPr/>
        </p:nvSpPr>
        <p:spPr bwMode="auto">
          <a:xfrm>
            <a:off x="4038600" y="1828800"/>
            <a:ext cx="0" cy="1981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1" name="Line 9"/>
          <p:cNvSpPr>
            <a:spLocks noChangeShapeType="1"/>
          </p:cNvSpPr>
          <p:nvPr/>
        </p:nvSpPr>
        <p:spPr bwMode="auto">
          <a:xfrm flipV="1">
            <a:off x="3124200" y="1676400"/>
            <a:ext cx="1676400" cy="1447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2" name="Line 10"/>
          <p:cNvSpPr>
            <a:spLocks noChangeShapeType="1"/>
          </p:cNvSpPr>
          <p:nvPr/>
        </p:nvSpPr>
        <p:spPr bwMode="auto">
          <a:xfrm flipV="1">
            <a:off x="3657600" y="1981200"/>
            <a:ext cx="1676400" cy="1447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3" name="Line 11"/>
          <p:cNvSpPr>
            <a:spLocks noChangeShapeType="1"/>
          </p:cNvSpPr>
          <p:nvPr/>
        </p:nvSpPr>
        <p:spPr bwMode="auto">
          <a:xfrm flipH="1">
            <a:off x="2819400" y="23622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4" name="Line 15"/>
          <p:cNvSpPr>
            <a:spLocks noChangeShapeType="1"/>
          </p:cNvSpPr>
          <p:nvPr/>
        </p:nvSpPr>
        <p:spPr bwMode="auto">
          <a:xfrm>
            <a:off x="2819400" y="56388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5" name="Line 16"/>
          <p:cNvSpPr>
            <a:spLocks noChangeShapeType="1"/>
          </p:cNvSpPr>
          <p:nvPr/>
        </p:nvSpPr>
        <p:spPr bwMode="auto">
          <a:xfrm>
            <a:off x="4038600" y="4419600"/>
            <a:ext cx="6350" cy="20447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26" name="Text Box 17"/>
          <p:cNvSpPr txBox="1">
            <a:spLocks noChangeArrowheads="1"/>
          </p:cNvSpPr>
          <p:nvPr/>
        </p:nvSpPr>
        <p:spPr bwMode="auto">
          <a:xfrm>
            <a:off x="6096000" y="3810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3327" name="Text Box 18"/>
          <p:cNvSpPr txBox="1">
            <a:spLocks noChangeArrowheads="1"/>
          </p:cNvSpPr>
          <p:nvPr/>
        </p:nvSpPr>
        <p:spPr bwMode="auto">
          <a:xfrm>
            <a:off x="61722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3328" name="Text Box 19"/>
          <p:cNvSpPr txBox="1">
            <a:spLocks noChangeArrowheads="1"/>
          </p:cNvSpPr>
          <p:nvPr/>
        </p:nvSpPr>
        <p:spPr bwMode="auto">
          <a:xfrm>
            <a:off x="4038600" y="3886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3329" name="Text Box 20"/>
          <p:cNvSpPr txBox="1">
            <a:spLocks noChangeArrowheads="1"/>
          </p:cNvSpPr>
          <p:nvPr/>
        </p:nvSpPr>
        <p:spPr bwMode="auto">
          <a:xfrm>
            <a:off x="38100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3330" name="Text Box 21"/>
          <p:cNvSpPr txBox="1">
            <a:spLocks noChangeArrowheads="1"/>
          </p:cNvSpPr>
          <p:nvPr/>
        </p:nvSpPr>
        <p:spPr bwMode="auto">
          <a:xfrm>
            <a:off x="4876800" y="3886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P</a:t>
            </a:r>
            <a:endParaRPr lang="cs-CZ" altLang="cs-CZ">
              <a:latin typeface="Times New Roman" panose="02020603050405020304" pitchFamily="18" charset="0"/>
            </a:endParaRPr>
          </a:p>
        </p:txBody>
      </p:sp>
      <p:sp>
        <p:nvSpPr>
          <p:cNvPr id="13331" name="Text Box 22"/>
          <p:cNvSpPr txBox="1">
            <a:spLocks noChangeArrowheads="1"/>
          </p:cNvSpPr>
          <p:nvPr/>
        </p:nvSpPr>
        <p:spPr bwMode="auto">
          <a:xfrm>
            <a:off x="4648200" y="6461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P</a:t>
            </a:r>
            <a:endParaRPr lang="cs-CZ" altLang="cs-CZ">
              <a:latin typeface="Times New Roman" panose="02020603050405020304" pitchFamily="18" charset="0"/>
            </a:endParaRPr>
          </a:p>
        </p:txBody>
      </p:sp>
      <p:sp>
        <p:nvSpPr>
          <p:cNvPr id="13332" name="Text Box 23"/>
          <p:cNvSpPr txBox="1">
            <a:spLocks noChangeArrowheads="1"/>
          </p:cNvSpPr>
          <p:nvPr/>
        </p:nvSpPr>
        <p:spPr bwMode="auto">
          <a:xfrm>
            <a:off x="3581400" y="19050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3333" name="Text Box 25"/>
          <p:cNvSpPr txBox="1">
            <a:spLocks noChangeArrowheads="1"/>
          </p:cNvSpPr>
          <p:nvPr/>
        </p:nvSpPr>
        <p:spPr bwMode="auto">
          <a:xfrm>
            <a:off x="3581400" y="4495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3334" name="Text Box 27"/>
          <p:cNvSpPr txBox="1">
            <a:spLocks noChangeArrowheads="1"/>
          </p:cNvSpPr>
          <p:nvPr/>
        </p:nvSpPr>
        <p:spPr bwMode="auto">
          <a:xfrm>
            <a:off x="2362200" y="2133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3335" name="Text Box 28"/>
          <p:cNvSpPr txBox="1">
            <a:spLocks noChangeArrowheads="1"/>
          </p:cNvSpPr>
          <p:nvPr/>
        </p:nvSpPr>
        <p:spPr bwMode="auto">
          <a:xfrm>
            <a:off x="2362200" y="28194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13336" name="Text Box 29"/>
          <p:cNvSpPr txBox="1">
            <a:spLocks noChangeArrowheads="1"/>
          </p:cNvSpPr>
          <p:nvPr/>
        </p:nvSpPr>
        <p:spPr bwMode="auto">
          <a:xfrm>
            <a:off x="2209800" y="4724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3337" name="Text Box 30"/>
          <p:cNvSpPr txBox="1">
            <a:spLocks noChangeArrowheads="1"/>
          </p:cNvSpPr>
          <p:nvPr/>
        </p:nvSpPr>
        <p:spPr bwMode="auto">
          <a:xfrm>
            <a:off x="2286000" y="37338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p>
        </p:txBody>
      </p:sp>
      <p:sp>
        <p:nvSpPr>
          <p:cNvPr id="13338" name="Text Box 31"/>
          <p:cNvSpPr txBox="1">
            <a:spLocks noChangeArrowheads="1"/>
          </p:cNvSpPr>
          <p:nvPr/>
        </p:nvSpPr>
        <p:spPr bwMode="auto">
          <a:xfrm>
            <a:off x="2362200" y="1447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p>
        </p:txBody>
      </p:sp>
      <p:sp>
        <p:nvSpPr>
          <p:cNvPr id="13339" name="Line 32"/>
          <p:cNvSpPr>
            <a:spLocks noChangeShapeType="1"/>
          </p:cNvSpPr>
          <p:nvPr/>
        </p:nvSpPr>
        <p:spPr bwMode="auto">
          <a:xfrm>
            <a:off x="2209800" y="2286000"/>
            <a:ext cx="0" cy="685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0" name="Line 33"/>
          <p:cNvSpPr>
            <a:spLocks noChangeShapeType="1"/>
          </p:cNvSpPr>
          <p:nvPr/>
        </p:nvSpPr>
        <p:spPr bwMode="auto">
          <a:xfrm>
            <a:off x="2209800" y="50292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1" name="Text Box 34"/>
          <p:cNvSpPr txBox="1">
            <a:spLocks noChangeArrowheads="1"/>
          </p:cNvSpPr>
          <p:nvPr/>
        </p:nvSpPr>
        <p:spPr bwMode="auto">
          <a:xfrm>
            <a:off x="4800600" y="1600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1</a:t>
            </a:r>
            <a:endParaRPr lang="cs-CZ" altLang="cs-CZ">
              <a:solidFill>
                <a:srgbClr val="0000FF"/>
              </a:solidFill>
              <a:latin typeface="Times New Roman" panose="02020603050405020304" pitchFamily="18" charset="0"/>
            </a:endParaRPr>
          </a:p>
        </p:txBody>
      </p:sp>
      <p:sp>
        <p:nvSpPr>
          <p:cNvPr id="13342" name="Text Box 35"/>
          <p:cNvSpPr txBox="1">
            <a:spLocks noChangeArrowheads="1"/>
          </p:cNvSpPr>
          <p:nvPr/>
        </p:nvSpPr>
        <p:spPr bwMode="auto">
          <a:xfrm>
            <a:off x="5257800" y="21336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2</a:t>
            </a:r>
            <a:endParaRPr lang="cs-CZ" altLang="cs-CZ">
              <a:solidFill>
                <a:srgbClr val="0000FF"/>
              </a:solidFill>
              <a:latin typeface="Times New Roman" panose="02020603050405020304" pitchFamily="18" charset="0"/>
            </a:endParaRPr>
          </a:p>
        </p:txBody>
      </p:sp>
      <p:sp>
        <p:nvSpPr>
          <p:cNvPr id="13343" name="Text Box 36"/>
          <p:cNvSpPr txBox="1">
            <a:spLocks noChangeArrowheads="1"/>
          </p:cNvSpPr>
          <p:nvPr/>
        </p:nvSpPr>
        <p:spPr bwMode="auto">
          <a:xfrm>
            <a:off x="3505200" y="3429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latin typeface="Times New Roman" panose="02020603050405020304" pitchFamily="18" charset="0"/>
              </a:rPr>
              <a:t>IS</a:t>
            </a:r>
            <a:endParaRPr lang="cs-CZ" altLang="cs-CZ">
              <a:solidFill>
                <a:schemeClr val="accent2"/>
              </a:solidFill>
              <a:latin typeface="Times New Roman" panose="02020603050405020304" pitchFamily="18" charset="0"/>
            </a:endParaRPr>
          </a:p>
        </p:txBody>
      </p:sp>
      <p:sp>
        <p:nvSpPr>
          <p:cNvPr id="13344" name="Text Box 37"/>
          <p:cNvSpPr txBox="1">
            <a:spLocks noChangeArrowheads="1"/>
          </p:cNvSpPr>
          <p:nvPr/>
        </p:nvSpPr>
        <p:spPr bwMode="auto">
          <a:xfrm>
            <a:off x="3429000" y="60198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endParaRPr lang="cs-CZ" altLang="cs-CZ">
              <a:solidFill>
                <a:schemeClr val="accent2"/>
              </a:solidFill>
              <a:latin typeface="Times New Roman" panose="02020603050405020304" pitchFamily="18" charset="0"/>
            </a:endParaRPr>
          </a:p>
        </p:txBody>
      </p:sp>
      <p:sp>
        <p:nvSpPr>
          <p:cNvPr id="13345" name="Line 38"/>
          <p:cNvSpPr>
            <a:spLocks noChangeShapeType="1"/>
          </p:cNvSpPr>
          <p:nvPr/>
        </p:nvSpPr>
        <p:spPr bwMode="auto">
          <a:xfrm>
            <a:off x="4343400" y="21336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6" name="Line 42"/>
          <p:cNvSpPr>
            <a:spLocks noChangeShapeType="1"/>
          </p:cNvSpPr>
          <p:nvPr/>
        </p:nvSpPr>
        <p:spPr bwMode="auto">
          <a:xfrm flipH="1">
            <a:off x="2819400" y="4953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47" name="Text Box 43"/>
          <p:cNvSpPr txBox="1">
            <a:spLocks noChangeArrowheads="1"/>
          </p:cNvSpPr>
          <p:nvPr/>
        </p:nvSpPr>
        <p:spPr bwMode="auto">
          <a:xfrm>
            <a:off x="2209800" y="5410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13348" name="AutoShape 45"/>
          <p:cNvSpPr>
            <a:spLocks/>
          </p:cNvSpPr>
          <p:nvPr/>
        </p:nvSpPr>
        <p:spPr bwMode="auto">
          <a:xfrm>
            <a:off x="5638800" y="4876800"/>
            <a:ext cx="3200400" cy="1330325"/>
          </a:xfrm>
          <a:prstGeom prst="borderCallout1">
            <a:avLst>
              <a:gd name="adj1" fmla="val 8593"/>
              <a:gd name="adj2" fmla="val -2380"/>
              <a:gd name="adj3" fmla="val 6801"/>
              <a:gd name="adj4" fmla="val -45981"/>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Z důvodu necitlivosti investic na úrokovou míru se nemění objem investic a tedy ani výše AD</a:t>
            </a:r>
            <a:endParaRPr lang="cs-CZ" altLang="cs-CZ" b="1" baseline="-25000">
              <a:latin typeface="Times New Roman" panose="02020603050405020304" pitchFamily="18" charset="0"/>
            </a:endParaRPr>
          </a:p>
        </p:txBody>
      </p:sp>
      <p:sp>
        <p:nvSpPr>
          <p:cNvPr id="13349" name="AutoShape 47"/>
          <p:cNvSpPr>
            <a:spLocks/>
          </p:cNvSpPr>
          <p:nvPr/>
        </p:nvSpPr>
        <p:spPr bwMode="auto">
          <a:xfrm>
            <a:off x="7696200" y="3538538"/>
            <a:ext cx="990600" cy="415925"/>
          </a:xfrm>
          <a:prstGeom prst="borderCallout1">
            <a:avLst>
              <a:gd name="adj1" fmla="val -10574"/>
              <a:gd name="adj2" fmla="val 88463"/>
              <a:gd name="adj3" fmla="val -10574"/>
              <a:gd name="adj4" fmla="val -363301"/>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b = 0 </a:t>
            </a:r>
          </a:p>
        </p:txBody>
      </p:sp>
      <p:sp>
        <p:nvSpPr>
          <p:cNvPr id="13350" name="Line 48"/>
          <p:cNvSpPr>
            <a:spLocks noChangeShapeType="1"/>
          </p:cNvSpPr>
          <p:nvPr/>
        </p:nvSpPr>
        <p:spPr bwMode="auto">
          <a:xfrm>
            <a:off x="4800600" y="4419600"/>
            <a:ext cx="6350" cy="2044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51" name="Line 49"/>
          <p:cNvSpPr>
            <a:spLocks noChangeShapeType="1"/>
          </p:cNvSpPr>
          <p:nvPr/>
        </p:nvSpPr>
        <p:spPr bwMode="auto">
          <a:xfrm>
            <a:off x="4800600" y="1752600"/>
            <a:ext cx="6350" cy="2044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52" name="Line 50"/>
          <p:cNvSpPr>
            <a:spLocks noChangeShapeType="1"/>
          </p:cNvSpPr>
          <p:nvPr/>
        </p:nvSpPr>
        <p:spPr bwMode="auto">
          <a:xfrm flipH="1">
            <a:off x="2819400" y="3048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53" name="Text Box 51"/>
          <p:cNvSpPr txBox="1">
            <a:spLocks noChangeArrowheads="1"/>
          </p:cNvSpPr>
          <p:nvPr/>
        </p:nvSpPr>
        <p:spPr bwMode="auto">
          <a:xfrm>
            <a:off x="3581400" y="51816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3354" name="Text Box 52"/>
          <p:cNvSpPr txBox="1">
            <a:spLocks noChangeArrowheads="1"/>
          </p:cNvSpPr>
          <p:nvPr/>
        </p:nvSpPr>
        <p:spPr bwMode="auto">
          <a:xfrm>
            <a:off x="3581400" y="2590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3355" name="Line 53"/>
          <p:cNvSpPr>
            <a:spLocks noChangeShapeType="1"/>
          </p:cNvSpPr>
          <p:nvPr/>
        </p:nvSpPr>
        <p:spPr bwMode="auto">
          <a:xfrm flipV="1">
            <a:off x="4038600" y="3733800"/>
            <a:ext cx="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356" name="Line 54"/>
          <p:cNvSpPr>
            <a:spLocks noChangeShapeType="1"/>
          </p:cNvSpPr>
          <p:nvPr/>
        </p:nvSpPr>
        <p:spPr bwMode="auto">
          <a:xfrm flipV="1">
            <a:off x="4800600" y="3810000"/>
            <a:ext cx="0" cy="609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 name="Obdélník 1"/>
          <p:cNvSpPr/>
          <p:nvPr/>
        </p:nvSpPr>
        <p:spPr>
          <a:xfrm>
            <a:off x="6300536" y="1353069"/>
            <a:ext cx="2691063" cy="1169551"/>
          </a:xfrm>
          <a:prstGeom prst="rect">
            <a:avLst/>
          </a:prstGeom>
        </p:spPr>
        <p:txBody>
          <a:bodyPr wrap="square">
            <a:spAutoFit/>
          </a:bodyPr>
          <a:lstStyle/>
          <a:p>
            <a:r>
              <a:rPr lang="cs-CZ" b="1" dirty="0">
                <a:solidFill>
                  <a:srgbClr val="C00000"/>
                </a:solidFill>
              </a:rPr>
              <a:t>Situace, kdy b = 0 Z důvodu nulové citlivosti poptávky po investicích na úrokovou míru se nemění objem investic a tedy ani výše AD</a:t>
            </a:r>
          </a:p>
        </p:txBody>
      </p:sp>
    </p:spTree>
    <p:extLst>
      <p:ext uri="{BB962C8B-B14F-4D97-AF65-F5344CB8AC3E}">
        <p14:creationId xmlns:p14="http://schemas.microsoft.com/office/powerpoint/2010/main" val="109218830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0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a:xfrm>
            <a:off x="914400" y="277813"/>
            <a:ext cx="7772400" cy="990600"/>
          </a:xfrm>
        </p:spPr>
        <p:txBody>
          <a:bodyPr/>
          <a:lstStyle/>
          <a:p>
            <a:pPr eaLnBrk="1" hangingPunct="1"/>
            <a:r>
              <a:rPr lang="cs-CZ" altLang="cs-CZ" sz="3800" b="1" dirty="0" smtClean="0">
                <a:solidFill>
                  <a:srgbClr val="C00000"/>
                </a:solidFill>
              </a:rPr>
              <a:t>Dopad pasti likvidity na křivku AD</a:t>
            </a:r>
          </a:p>
        </p:txBody>
      </p:sp>
      <p:sp>
        <p:nvSpPr>
          <p:cNvPr id="14339" name="Text Box 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4340" name="Line 4"/>
          <p:cNvSpPr>
            <a:spLocks noChangeShapeType="1"/>
          </p:cNvSpPr>
          <p:nvPr/>
        </p:nvSpPr>
        <p:spPr bwMode="auto">
          <a:xfrm>
            <a:off x="2819400" y="16002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1" name="Line 5"/>
          <p:cNvSpPr>
            <a:spLocks noChangeShapeType="1"/>
          </p:cNvSpPr>
          <p:nvPr/>
        </p:nvSpPr>
        <p:spPr bwMode="auto">
          <a:xfrm>
            <a:off x="2819400" y="39624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2" name="Line 6"/>
          <p:cNvSpPr>
            <a:spLocks noChangeShapeType="1"/>
          </p:cNvSpPr>
          <p:nvPr/>
        </p:nvSpPr>
        <p:spPr bwMode="auto">
          <a:xfrm>
            <a:off x="2819400" y="3810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3" name="Line 7"/>
          <p:cNvSpPr>
            <a:spLocks noChangeShapeType="1"/>
          </p:cNvSpPr>
          <p:nvPr/>
        </p:nvSpPr>
        <p:spPr bwMode="auto">
          <a:xfrm>
            <a:off x="2819400" y="6477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4" name="Line 8"/>
          <p:cNvSpPr>
            <a:spLocks noChangeShapeType="1"/>
          </p:cNvSpPr>
          <p:nvPr/>
        </p:nvSpPr>
        <p:spPr bwMode="auto">
          <a:xfrm>
            <a:off x="2971800" y="2057400"/>
            <a:ext cx="1676400" cy="16002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5" name="Line 9"/>
          <p:cNvSpPr>
            <a:spLocks noChangeShapeType="1"/>
          </p:cNvSpPr>
          <p:nvPr/>
        </p:nvSpPr>
        <p:spPr bwMode="auto">
          <a:xfrm flipV="1">
            <a:off x="2819400" y="3124200"/>
            <a:ext cx="2895600" cy="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6" name="Line 12"/>
          <p:cNvSpPr>
            <a:spLocks noChangeShapeType="1"/>
          </p:cNvSpPr>
          <p:nvPr/>
        </p:nvSpPr>
        <p:spPr bwMode="auto">
          <a:xfrm>
            <a:off x="2819400" y="56388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7" name="Line 13"/>
          <p:cNvSpPr>
            <a:spLocks noChangeShapeType="1"/>
          </p:cNvSpPr>
          <p:nvPr/>
        </p:nvSpPr>
        <p:spPr bwMode="auto">
          <a:xfrm>
            <a:off x="4038600" y="4419600"/>
            <a:ext cx="6350" cy="20447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48" name="Text Box 14"/>
          <p:cNvSpPr txBox="1">
            <a:spLocks noChangeArrowheads="1"/>
          </p:cNvSpPr>
          <p:nvPr/>
        </p:nvSpPr>
        <p:spPr bwMode="auto">
          <a:xfrm>
            <a:off x="6096000" y="3810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4349" name="Text Box 15"/>
          <p:cNvSpPr txBox="1">
            <a:spLocks noChangeArrowheads="1"/>
          </p:cNvSpPr>
          <p:nvPr/>
        </p:nvSpPr>
        <p:spPr bwMode="auto">
          <a:xfrm>
            <a:off x="61722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4350" name="Text Box 16"/>
          <p:cNvSpPr txBox="1">
            <a:spLocks noChangeArrowheads="1"/>
          </p:cNvSpPr>
          <p:nvPr/>
        </p:nvSpPr>
        <p:spPr bwMode="auto">
          <a:xfrm>
            <a:off x="4038600" y="3886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4351" name="Text Box 17"/>
          <p:cNvSpPr txBox="1">
            <a:spLocks noChangeArrowheads="1"/>
          </p:cNvSpPr>
          <p:nvPr/>
        </p:nvSpPr>
        <p:spPr bwMode="auto">
          <a:xfrm>
            <a:off x="38100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4352" name="Text Box 18"/>
          <p:cNvSpPr txBox="1">
            <a:spLocks noChangeArrowheads="1"/>
          </p:cNvSpPr>
          <p:nvPr/>
        </p:nvSpPr>
        <p:spPr bwMode="auto">
          <a:xfrm>
            <a:off x="4876800" y="3886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P</a:t>
            </a:r>
            <a:endParaRPr lang="cs-CZ" altLang="cs-CZ">
              <a:latin typeface="Times New Roman" panose="02020603050405020304" pitchFamily="18" charset="0"/>
            </a:endParaRPr>
          </a:p>
        </p:txBody>
      </p:sp>
      <p:sp>
        <p:nvSpPr>
          <p:cNvPr id="14353" name="Text Box 19"/>
          <p:cNvSpPr txBox="1">
            <a:spLocks noChangeArrowheads="1"/>
          </p:cNvSpPr>
          <p:nvPr/>
        </p:nvSpPr>
        <p:spPr bwMode="auto">
          <a:xfrm>
            <a:off x="4648200" y="6461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P</a:t>
            </a:r>
            <a:endParaRPr lang="cs-CZ" altLang="cs-CZ">
              <a:latin typeface="Times New Roman" panose="02020603050405020304" pitchFamily="18" charset="0"/>
            </a:endParaRPr>
          </a:p>
        </p:txBody>
      </p:sp>
      <p:sp>
        <p:nvSpPr>
          <p:cNvPr id="14354" name="Text Box 20"/>
          <p:cNvSpPr txBox="1">
            <a:spLocks noChangeArrowheads="1"/>
          </p:cNvSpPr>
          <p:nvPr/>
        </p:nvSpPr>
        <p:spPr bwMode="auto">
          <a:xfrm>
            <a:off x="3886200" y="26670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4355" name="Text Box 21"/>
          <p:cNvSpPr txBox="1">
            <a:spLocks noChangeArrowheads="1"/>
          </p:cNvSpPr>
          <p:nvPr/>
        </p:nvSpPr>
        <p:spPr bwMode="auto">
          <a:xfrm>
            <a:off x="3581400" y="4495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4356" name="Text Box 22"/>
          <p:cNvSpPr txBox="1">
            <a:spLocks noChangeArrowheads="1"/>
          </p:cNvSpPr>
          <p:nvPr/>
        </p:nvSpPr>
        <p:spPr bwMode="auto">
          <a:xfrm>
            <a:off x="2362200" y="2895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p>
        </p:txBody>
      </p:sp>
      <p:sp>
        <p:nvSpPr>
          <p:cNvPr id="14357" name="Text Box 24"/>
          <p:cNvSpPr txBox="1">
            <a:spLocks noChangeArrowheads="1"/>
          </p:cNvSpPr>
          <p:nvPr/>
        </p:nvSpPr>
        <p:spPr bwMode="auto">
          <a:xfrm>
            <a:off x="2209800" y="4724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4358" name="Text Box 25"/>
          <p:cNvSpPr txBox="1">
            <a:spLocks noChangeArrowheads="1"/>
          </p:cNvSpPr>
          <p:nvPr/>
        </p:nvSpPr>
        <p:spPr bwMode="auto">
          <a:xfrm>
            <a:off x="2286000" y="3886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p>
        </p:txBody>
      </p:sp>
      <p:sp>
        <p:nvSpPr>
          <p:cNvPr id="14359" name="Text Box 26"/>
          <p:cNvSpPr txBox="1">
            <a:spLocks noChangeArrowheads="1"/>
          </p:cNvSpPr>
          <p:nvPr/>
        </p:nvSpPr>
        <p:spPr bwMode="auto">
          <a:xfrm>
            <a:off x="2362200" y="1447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p>
        </p:txBody>
      </p:sp>
      <p:sp>
        <p:nvSpPr>
          <p:cNvPr id="14360" name="Line 28"/>
          <p:cNvSpPr>
            <a:spLocks noChangeShapeType="1"/>
          </p:cNvSpPr>
          <p:nvPr/>
        </p:nvSpPr>
        <p:spPr bwMode="auto">
          <a:xfrm>
            <a:off x="2209800" y="50292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61" name="Text Box 29"/>
          <p:cNvSpPr txBox="1">
            <a:spLocks noChangeArrowheads="1"/>
          </p:cNvSpPr>
          <p:nvPr/>
        </p:nvSpPr>
        <p:spPr bwMode="auto">
          <a:xfrm>
            <a:off x="5791200" y="3048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1</a:t>
            </a:r>
            <a:endParaRPr lang="cs-CZ" altLang="cs-CZ">
              <a:solidFill>
                <a:srgbClr val="0000FF"/>
              </a:solidFill>
              <a:latin typeface="Times New Roman" panose="02020603050405020304" pitchFamily="18" charset="0"/>
            </a:endParaRPr>
          </a:p>
        </p:txBody>
      </p:sp>
      <p:sp>
        <p:nvSpPr>
          <p:cNvPr id="14362" name="Text Box 31"/>
          <p:cNvSpPr txBox="1">
            <a:spLocks noChangeArrowheads="1"/>
          </p:cNvSpPr>
          <p:nvPr/>
        </p:nvSpPr>
        <p:spPr bwMode="auto">
          <a:xfrm>
            <a:off x="3505200" y="34290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latin typeface="Times New Roman" panose="02020603050405020304" pitchFamily="18" charset="0"/>
              </a:rPr>
              <a:t>IS</a:t>
            </a:r>
            <a:endParaRPr lang="cs-CZ" altLang="cs-CZ">
              <a:solidFill>
                <a:schemeClr val="accent2"/>
              </a:solidFill>
              <a:latin typeface="Times New Roman" panose="02020603050405020304" pitchFamily="18" charset="0"/>
            </a:endParaRPr>
          </a:p>
        </p:txBody>
      </p:sp>
      <p:sp>
        <p:nvSpPr>
          <p:cNvPr id="14363" name="Text Box 32"/>
          <p:cNvSpPr txBox="1">
            <a:spLocks noChangeArrowheads="1"/>
          </p:cNvSpPr>
          <p:nvPr/>
        </p:nvSpPr>
        <p:spPr bwMode="auto">
          <a:xfrm>
            <a:off x="3429000" y="60198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endParaRPr lang="cs-CZ" altLang="cs-CZ">
              <a:solidFill>
                <a:schemeClr val="accent2"/>
              </a:solidFill>
              <a:latin typeface="Times New Roman" panose="02020603050405020304" pitchFamily="18" charset="0"/>
            </a:endParaRPr>
          </a:p>
        </p:txBody>
      </p:sp>
      <p:sp>
        <p:nvSpPr>
          <p:cNvPr id="14364" name="Line 34"/>
          <p:cNvSpPr>
            <a:spLocks noChangeShapeType="1"/>
          </p:cNvSpPr>
          <p:nvPr/>
        </p:nvSpPr>
        <p:spPr bwMode="auto">
          <a:xfrm flipH="1">
            <a:off x="2819400" y="4953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65" name="Text Box 35"/>
          <p:cNvSpPr txBox="1">
            <a:spLocks noChangeArrowheads="1"/>
          </p:cNvSpPr>
          <p:nvPr/>
        </p:nvSpPr>
        <p:spPr bwMode="auto">
          <a:xfrm>
            <a:off x="2209800" y="5410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14366" name="AutoShape 37"/>
          <p:cNvSpPr>
            <a:spLocks/>
          </p:cNvSpPr>
          <p:nvPr/>
        </p:nvSpPr>
        <p:spPr bwMode="auto">
          <a:xfrm>
            <a:off x="5638800" y="4267200"/>
            <a:ext cx="3200400" cy="1939925"/>
          </a:xfrm>
          <a:prstGeom prst="borderCallout1">
            <a:avLst>
              <a:gd name="adj1" fmla="val 5894"/>
              <a:gd name="adj2" fmla="val -2380"/>
              <a:gd name="adj3" fmla="val 43699"/>
              <a:gd name="adj4" fmla="val -47667"/>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Z důvodu nekonečné citlivosti poptávky po penězích na úrokovou míru nedojde ke změně úrokové míry a tedy se nemění ani objem investic a výše AD</a:t>
            </a:r>
            <a:endParaRPr lang="cs-CZ" altLang="cs-CZ" b="1" baseline="-25000">
              <a:latin typeface="Times New Roman" panose="02020603050405020304" pitchFamily="18" charset="0"/>
            </a:endParaRPr>
          </a:p>
        </p:txBody>
      </p:sp>
      <p:sp>
        <p:nvSpPr>
          <p:cNvPr id="14367" name="AutoShape 38"/>
          <p:cNvSpPr>
            <a:spLocks/>
          </p:cNvSpPr>
          <p:nvPr/>
        </p:nvSpPr>
        <p:spPr bwMode="auto">
          <a:xfrm>
            <a:off x="7010400" y="3200400"/>
            <a:ext cx="838200" cy="415925"/>
          </a:xfrm>
          <a:prstGeom prst="borderCallout1">
            <a:avLst>
              <a:gd name="adj1" fmla="val -20690"/>
              <a:gd name="adj2" fmla="val 86366"/>
              <a:gd name="adj3" fmla="val -20690"/>
              <a:gd name="adj4" fmla="val -82574"/>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h = </a:t>
            </a:r>
            <a:r>
              <a:rPr lang="cs-CZ" altLang="cs-CZ" b="1">
                <a:latin typeface="Times New Roman" panose="02020603050405020304" pitchFamily="18" charset="0"/>
                <a:sym typeface="Symbol" panose="05050102010706020507" pitchFamily="18" charset="2"/>
              </a:rPr>
              <a:t></a:t>
            </a:r>
            <a:r>
              <a:rPr lang="cs-CZ" altLang="cs-CZ" b="1">
                <a:latin typeface="Times New Roman" panose="02020603050405020304" pitchFamily="18" charset="0"/>
              </a:rPr>
              <a:t> </a:t>
            </a:r>
          </a:p>
        </p:txBody>
      </p:sp>
      <p:sp>
        <p:nvSpPr>
          <p:cNvPr id="14368" name="Line 39"/>
          <p:cNvSpPr>
            <a:spLocks noChangeShapeType="1"/>
          </p:cNvSpPr>
          <p:nvPr/>
        </p:nvSpPr>
        <p:spPr bwMode="auto">
          <a:xfrm>
            <a:off x="4800600" y="4419600"/>
            <a:ext cx="6350" cy="2044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69" name="Line 40"/>
          <p:cNvSpPr>
            <a:spLocks noChangeShapeType="1"/>
          </p:cNvSpPr>
          <p:nvPr/>
        </p:nvSpPr>
        <p:spPr bwMode="auto">
          <a:xfrm>
            <a:off x="4800600" y="1752600"/>
            <a:ext cx="6350" cy="20447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70" name="Text Box 42"/>
          <p:cNvSpPr txBox="1">
            <a:spLocks noChangeArrowheads="1"/>
          </p:cNvSpPr>
          <p:nvPr/>
        </p:nvSpPr>
        <p:spPr bwMode="auto">
          <a:xfrm>
            <a:off x="3581400" y="51816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4371" name="Text Box 43"/>
          <p:cNvSpPr txBox="1">
            <a:spLocks noChangeArrowheads="1"/>
          </p:cNvSpPr>
          <p:nvPr/>
        </p:nvSpPr>
        <p:spPr bwMode="auto">
          <a:xfrm>
            <a:off x="4191000" y="2667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 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4372" name="Line 44"/>
          <p:cNvSpPr>
            <a:spLocks noChangeShapeType="1"/>
          </p:cNvSpPr>
          <p:nvPr/>
        </p:nvSpPr>
        <p:spPr bwMode="auto">
          <a:xfrm flipV="1">
            <a:off x="4038600" y="3124200"/>
            <a:ext cx="0" cy="1295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373" name="Line 45"/>
          <p:cNvSpPr>
            <a:spLocks noChangeShapeType="1"/>
          </p:cNvSpPr>
          <p:nvPr/>
        </p:nvSpPr>
        <p:spPr bwMode="auto">
          <a:xfrm flipV="1">
            <a:off x="4800600" y="3810000"/>
            <a:ext cx="0" cy="6096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 name="Obdélník 1"/>
          <p:cNvSpPr/>
          <p:nvPr/>
        </p:nvSpPr>
        <p:spPr>
          <a:xfrm>
            <a:off x="5695950" y="1330299"/>
            <a:ext cx="3143250" cy="1384995"/>
          </a:xfrm>
          <a:prstGeom prst="rect">
            <a:avLst/>
          </a:prstGeom>
        </p:spPr>
        <p:txBody>
          <a:bodyPr wrap="square">
            <a:spAutoFit/>
          </a:bodyPr>
          <a:lstStyle/>
          <a:p>
            <a:r>
              <a:rPr lang="cs-CZ" dirty="0">
                <a:solidFill>
                  <a:srgbClr val="C00000"/>
                </a:solidFill>
              </a:rPr>
              <a:t>Situace, kdy h = ∞ Z důvodu nekonečné citlivosti poptávky po penězích na úrokovou míru nedojde ke změně úrokové míry a tedy se nemění objem investic a tedy ani výše AD</a:t>
            </a:r>
          </a:p>
        </p:txBody>
      </p:sp>
    </p:spTree>
    <p:extLst>
      <p:ext uri="{BB962C8B-B14F-4D97-AF65-F5344CB8AC3E}">
        <p14:creationId xmlns:p14="http://schemas.microsoft.com/office/powerpoint/2010/main" val="65296963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1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71692" y="350838"/>
            <a:ext cx="7772400" cy="990600"/>
          </a:xfrm>
        </p:spPr>
        <p:txBody>
          <a:bodyPr/>
          <a:lstStyle/>
          <a:p>
            <a:pPr eaLnBrk="1" hangingPunct="1"/>
            <a:r>
              <a:rPr lang="cs-CZ" altLang="cs-CZ" sz="3600" b="1" dirty="0" smtClean="0">
                <a:solidFill>
                  <a:srgbClr val="C00000"/>
                </a:solidFill>
              </a:rPr>
              <a:t>Poloha křivky AD</a:t>
            </a:r>
            <a:endParaRPr lang="cs-CZ" altLang="cs-CZ" sz="3600" b="1" dirty="0" smtClean="0">
              <a:solidFill>
                <a:srgbClr val="C00000"/>
              </a:solidFill>
            </a:endParaRPr>
          </a:p>
        </p:txBody>
      </p:sp>
      <p:sp>
        <p:nvSpPr>
          <p:cNvPr id="263171" name="Rectangle 3">
            <a:extLst>
              <a:ext uri="{FF2B5EF4-FFF2-40B4-BE49-F238E27FC236}">
                <a16:creationId xmlns:a16="http://schemas.microsoft.com/office/drawing/2014/main" id="{40DF3CF1-5D2B-48E2-9254-DDE99B6C8ADE}"/>
              </a:ext>
            </a:extLst>
          </p:cNvPr>
          <p:cNvSpPr>
            <a:spLocks noGrp="1" noChangeArrowheads="1"/>
          </p:cNvSpPr>
          <p:nvPr>
            <p:ph type="body" idx="1"/>
          </p:nvPr>
        </p:nvSpPr>
        <p:spPr>
          <a:xfrm>
            <a:off x="544513" y="1341438"/>
            <a:ext cx="8194675" cy="4824412"/>
          </a:xfrm>
        </p:spPr>
        <p:txBody>
          <a:bodyPr>
            <a:noAutofit/>
          </a:bodyPr>
          <a:lstStyle/>
          <a:p>
            <a:pPr marL="342900">
              <a:defRPr/>
            </a:pPr>
            <a:r>
              <a:rPr lang="cs-CZ" b="1" dirty="0"/>
              <a:t>Faktory ovlivňující polohu křivky </a:t>
            </a:r>
            <a:r>
              <a:rPr lang="cs-CZ" b="1" dirty="0" smtClean="0"/>
              <a:t>AD: </a:t>
            </a:r>
          </a:p>
          <a:p>
            <a:pPr marL="800100" lvl="1">
              <a:defRPr/>
            </a:pPr>
            <a:r>
              <a:rPr lang="cs-CZ" dirty="0" smtClean="0"/>
              <a:t>změna </a:t>
            </a:r>
            <a:r>
              <a:rPr lang="cs-CZ" dirty="0"/>
              <a:t>úrokových sazeb </a:t>
            </a:r>
            <a:endParaRPr lang="cs-CZ" dirty="0" smtClean="0"/>
          </a:p>
          <a:p>
            <a:pPr marL="800100" lvl="1">
              <a:defRPr/>
            </a:pPr>
            <a:r>
              <a:rPr lang="cs-CZ" dirty="0" smtClean="0"/>
              <a:t>změna </a:t>
            </a:r>
            <a:r>
              <a:rPr lang="cs-CZ" dirty="0"/>
              <a:t>očekávané míry inflace </a:t>
            </a:r>
            <a:endParaRPr lang="cs-CZ" dirty="0" smtClean="0"/>
          </a:p>
          <a:p>
            <a:pPr marL="800100" lvl="1">
              <a:defRPr/>
            </a:pPr>
            <a:r>
              <a:rPr lang="cs-CZ" dirty="0" smtClean="0"/>
              <a:t>změna </a:t>
            </a:r>
            <a:r>
              <a:rPr lang="cs-CZ" dirty="0"/>
              <a:t>měnového kurzu </a:t>
            </a:r>
            <a:endParaRPr lang="cs-CZ" dirty="0" smtClean="0"/>
          </a:p>
          <a:p>
            <a:pPr marL="800100" lvl="1">
              <a:defRPr/>
            </a:pPr>
            <a:r>
              <a:rPr lang="cs-CZ" dirty="0" smtClean="0"/>
              <a:t>očekávané </a:t>
            </a:r>
            <a:r>
              <a:rPr lang="cs-CZ" dirty="0"/>
              <a:t>budoucí zisky firem </a:t>
            </a:r>
            <a:endParaRPr lang="cs-CZ" dirty="0" smtClean="0"/>
          </a:p>
          <a:p>
            <a:pPr marL="800100" lvl="1">
              <a:defRPr/>
            </a:pPr>
            <a:r>
              <a:rPr lang="cs-CZ" dirty="0" smtClean="0"/>
              <a:t>změna </a:t>
            </a:r>
            <a:r>
              <a:rPr lang="cs-CZ" dirty="0"/>
              <a:t>množství peněz v oběhu </a:t>
            </a:r>
            <a:endParaRPr lang="cs-CZ" dirty="0" smtClean="0"/>
          </a:p>
          <a:p>
            <a:pPr marL="800100" lvl="1">
              <a:defRPr/>
            </a:pPr>
            <a:r>
              <a:rPr lang="cs-CZ" dirty="0" smtClean="0"/>
              <a:t>změna </a:t>
            </a:r>
            <a:r>
              <a:rPr lang="cs-CZ" dirty="0"/>
              <a:t>celkového bohatství ekonomiky </a:t>
            </a:r>
            <a:endParaRPr lang="cs-CZ" dirty="0" smtClean="0"/>
          </a:p>
          <a:p>
            <a:pPr marL="800100" lvl="1">
              <a:defRPr/>
            </a:pPr>
            <a:r>
              <a:rPr lang="cs-CZ" dirty="0" smtClean="0"/>
              <a:t>změna </a:t>
            </a:r>
            <a:r>
              <a:rPr lang="cs-CZ" dirty="0"/>
              <a:t>reálného důchodu v zahraničí </a:t>
            </a:r>
            <a:endParaRPr lang="cs-CZ" dirty="0" smtClean="0"/>
          </a:p>
          <a:p>
            <a:pPr marL="800100" lvl="1">
              <a:defRPr/>
            </a:pPr>
            <a:r>
              <a:rPr lang="cs-CZ" dirty="0" smtClean="0"/>
              <a:t>počet </a:t>
            </a:r>
            <a:r>
              <a:rPr lang="cs-CZ" dirty="0"/>
              <a:t>obyvatel </a:t>
            </a:r>
            <a:endParaRPr lang="cs-CZ" dirty="0" smtClean="0"/>
          </a:p>
          <a:p>
            <a:pPr marL="800100" lvl="1">
              <a:defRPr/>
            </a:pPr>
            <a:r>
              <a:rPr lang="cs-CZ" dirty="0" smtClean="0"/>
              <a:t>změna </a:t>
            </a:r>
            <a:r>
              <a:rPr lang="cs-CZ" dirty="0"/>
              <a:t>vládních výdajů, transferů a daní</a:t>
            </a:r>
            <a:endParaRPr lang="cs-CZ" altLang="cs-CZ" sz="1800" dirty="0"/>
          </a:p>
        </p:txBody>
      </p:sp>
    </p:spTree>
    <p:extLst>
      <p:ext uri="{BB962C8B-B14F-4D97-AF65-F5344CB8AC3E}">
        <p14:creationId xmlns:p14="http://schemas.microsoft.com/office/powerpoint/2010/main" val="173462165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p:cTn id="7" dur="500" fill="hold"/>
                                        <p:tgtEl>
                                          <p:spTgt spid="263170"/>
                                        </p:tgtEl>
                                        <p:attrNameLst>
                                          <p:attrName>ppt_w</p:attrName>
                                        </p:attrNameLst>
                                      </p:cBhvr>
                                      <p:tavLst>
                                        <p:tav tm="0">
                                          <p:val>
                                            <p:fltVal val="0"/>
                                          </p:val>
                                        </p:tav>
                                        <p:tav tm="100000">
                                          <p:val>
                                            <p:strVal val="#ppt_w"/>
                                          </p:val>
                                        </p:tav>
                                      </p:tavLst>
                                    </p:anim>
                                    <p:anim calcmode="lin" valueType="num">
                                      <p:cBhvr>
                                        <p:cTn id="8" dur="500" fill="hold"/>
                                        <p:tgtEl>
                                          <p:spTgt spid="2631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iterate type="wd">
                                    <p:tmPct val="100000"/>
                                  </p:iterate>
                                  <p:childTnLst>
                                    <p:set>
                                      <p:cBhvr>
                                        <p:cTn id="11" dur="1" fill="hold">
                                          <p:stCondLst>
                                            <p:cond delay="0"/>
                                          </p:stCondLst>
                                        </p:cTn>
                                        <p:tgtEl>
                                          <p:spTgt spid="263171">
                                            <p:txEl>
                                              <p:pRg st="0" end="0"/>
                                            </p:txEl>
                                          </p:spTgt>
                                        </p:tgtEl>
                                        <p:attrNameLst>
                                          <p:attrName>style.visibility</p:attrName>
                                        </p:attrNameLst>
                                      </p:cBhvr>
                                      <p:to>
                                        <p:strVal val="visible"/>
                                      </p:to>
                                    </p:set>
                                    <p:anim calcmode="lin" valueType="num">
                                      <p:cBhvr>
                                        <p:cTn id="12" dur="75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263171">
                                            <p:txEl>
                                              <p:pRg st="0" end="0"/>
                                            </p:txEl>
                                          </p:spTgt>
                                        </p:tgtEl>
                                        <p:attrNameLst>
                                          <p:attrName>ppt_h</p:attrName>
                                        </p:attrNameLst>
                                      </p:cBhvr>
                                      <p:tavLst>
                                        <p:tav tm="0">
                                          <p:val>
                                            <p:fltVal val="0"/>
                                          </p:val>
                                        </p:tav>
                                        <p:tav tm="100000">
                                          <p:val>
                                            <p:strVal val="#ppt_h"/>
                                          </p:val>
                                        </p:tav>
                                      </p:tavLst>
                                    </p:anim>
                                    <p:anim calcmode="lin" valueType="num">
                                      <p:cBhvr>
                                        <p:cTn id="14" dur="750" fill="hold"/>
                                        <p:tgtEl>
                                          <p:spTgt spid="263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263171">
                                            <p:txEl>
                                              <p:pRg st="0" end="0"/>
                                            </p:txEl>
                                          </p:spTgt>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iterate type="wd">
                                    <p:tmPct val="100000"/>
                                  </p:iterate>
                                  <p:childTnLst>
                                    <p:set>
                                      <p:cBhvr>
                                        <p:cTn id="17" dur="1" fill="hold">
                                          <p:stCondLst>
                                            <p:cond delay="0"/>
                                          </p:stCondLst>
                                        </p:cTn>
                                        <p:tgtEl>
                                          <p:spTgt spid="263171">
                                            <p:txEl>
                                              <p:pRg st="1" end="1"/>
                                            </p:txEl>
                                          </p:spTgt>
                                        </p:tgtEl>
                                        <p:attrNameLst>
                                          <p:attrName>style.visibility</p:attrName>
                                        </p:attrNameLst>
                                      </p:cBhvr>
                                      <p:to>
                                        <p:strVal val="visible"/>
                                      </p:to>
                                    </p:set>
                                    <p:anim calcmode="lin" valueType="num">
                                      <p:cBhvr>
                                        <p:cTn id="18" dur="750" fill="hold"/>
                                        <p:tgtEl>
                                          <p:spTgt spid="263171">
                                            <p:txEl>
                                              <p:pRg st="1" end="1"/>
                                            </p:txEl>
                                          </p:spTgt>
                                        </p:tgtEl>
                                        <p:attrNameLst>
                                          <p:attrName>ppt_w</p:attrName>
                                        </p:attrNameLst>
                                      </p:cBhvr>
                                      <p:tavLst>
                                        <p:tav tm="0">
                                          <p:val>
                                            <p:fltVal val="0"/>
                                          </p:val>
                                        </p:tav>
                                        <p:tav tm="100000">
                                          <p:val>
                                            <p:strVal val="#ppt_w"/>
                                          </p:val>
                                        </p:tav>
                                      </p:tavLst>
                                    </p:anim>
                                    <p:anim calcmode="lin" valueType="num">
                                      <p:cBhvr>
                                        <p:cTn id="19" dur="750" fill="hold"/>
                                        <p:tgtEl>
                                          <p:spTgt spid="263171">
                                            <p:txEl>
                                              <p:pRg st="1" end="1"/>
                                            </p:txEl>
                                          </p:spTgt>
                                        </p:tgtEl>
                                        <p:attrNameLst>
                                          <p:attrName>ppt_h</p:attrName>
                                        </p:attrNameLst>
                                      </p:cBhvr>
                                      <p:tavLst>
                                        <p:tav tm="0">
                                          <p:val>
                                            <p:fltVal val="0"/>
                                          </p:val>
                                        </p:tav>
                                        <p:tav tm="100000">
                                          <p:val>
                                            <p:strVal val="#ppt_h"/>
                                          </p:val>
                                        </p:tav>
                                      </p:tavLst>
                                    </p:anim>
                                    <p:anim calcmode="lin" valueType="num">
                                      <p:cBhvr>
                                        <p:cTn id="20" dur="750" fill="hold"/>
                                        <p:tgtEl>
                                          <p:spTgt spid="263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1" dur="750" fill="hold"/>
                                        <p:tgtEl>
                                          <p:spTgt spid="263171">
                                            <p:txEl>
                                              <p:pRg st="1" end="1"/>
                                            </p:txEl>
                                          </p:spTgt>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iterate type="wd">
                                    <p:tmPct val="100000"/>
                                  </p:iterate>
                                  <p:childTnLst>
                                    <p:set>
                                      <p:cBhvr>
                                        <p:cTn id="23" dur="1" fill="hold">
                                          <p:stCondLst>
                                            <p:cond delay="0"/>
                                          </p:stCondLst>
                                        </p:cTn>
                                        <p:tgtEl>
                                          <p:spTgt spid="263171">
                                            <p:txEl>
                                              <p:pRg st="2" end="2"/>
                                            </p:txEl>
                                          </p:spTgt>
                                        </p:tgtEl>
                                        <p:attrNameLst>
                                          <p:attrName>style.visibility</p:attrName>
                                        </p:attrNameLst>
                                      </p:cBhvr>
                                      <p:to>
                                        <p:strVal val="visible"/>
                                      </p:to>
                                    </p:set>
                                    <p:anim calcmode="lin" valueType="num">
                                      <p:cBhvr>
                                        <p:cTn id="24" dur="750" fill="hold"/>
                                        <p:tgtEl>
                                          <p:spTgt spid="263171">
                                            <p:txEl>
                                              <p:pRg st="2" end="2"/>
                                            </p:txEl>
                                          </p:spTgt>
                                        </p:tgtEl>
                                        <p:attrNameLst>
                                          <p:attrName>ppt_w</p:attrName>
                                        </p:attrNameLst>
                                      </p:cBhvr>
                                      <p:tavLst>
                                        <p:tav tm="0">
                                          <p:val>
                                            <p:fltVal val="0"/>
                                          </p:val>
                                        </p:tav>
                                        <p:tav tm="100000">
                                          <p:val>
                                            <p:strVal val="#ppt_w"/>
                                          </p:val>
                                        </p:tav>
                                      </p:tavLst>
                                    </p:anim>
                                    <p:anim calcmode="lin" valueType="num">
                                      <p:cBhvr>
                                        <p:cTn id="25" dur="750" fill="hold"/>
                                        <p:tgtEl>
                                          <p:spTgt spid="263171">
                                            <p:txEl>
                                              <p:pRg st="2" end="2"/>
                                            </p:txEl>
                                          </p:spTgt>
                                        </p:tgtEl>
                                        <p:attrNameLst>
                                          <p:attrName>ppt_h</p:attrName>
                                        </p:attrNameLst>
                                      </p:cBhvr>
                                      <p:tavLst>
                                        <p:tav tm="0">
                                          <p:val>
                                            <p:fltVal val="0"/>
                                          </p:val>
                                        </p:tav>
                                        <p:tav tm="100000">
                                          <p:val>
                                            <p:strVal val="#ppt_h"/>
                                          </p:val>
                                        </p:tav>
                                      </p:tavLst>
                                    </p:anim>
                                    <p:anim calcmode="lin" valueType="num">
                                      <p:cBhvr>
                                        <p:cTn id="26" dur="750" fill="hold"/>
                                        <p:tgtEl>
                                          <p:spTgt spid="2631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7" dur="750" fill="hold"/>
                                        <p:tgtEl>
                                          <p:spTgt spid="263171">
                                            <p:txEl>
                                              <p:pRg st="2" end="2"/>
                                            </p:txEl>
                                          </p:spTgt>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iterate type="wd">
                                    <p:tmPct val="100000"/>
                                  </p:iterate>
                                  <p:childTnLst>
                                    <p:set>
                                      <p:cBhvr>
                                        <p:cTn id="29" dur="1" fill="hold">
                                          <p:stCondLst>
                                            <p:cond delay="0"/>
                                          </p:stCondLst>
                                        </p:cTn>
                                        <p:tgtEl>
                                          <p:spTgt spid="263171">
                                            <p:txEl>
                                              <p:pRg st="3" end="3"/>
                                            </p:txEl>
                                          </p:spTgt>
                                        </p:tgtEl>
                                        <p:attrNameLst>
                                          <p:attrName>style.visibility</p:attrName>
                                        </p:attrNameLst>
                                      </p:cBhvr>
                                      <p:to>
                                        <p:strVal val="visible"/>
                                      </p:to>
                                    </p:set>
                                    <p:anim calcmode="lin" valueType="num">
                                      <p:cBhvr>
                                        <p:cTn id="30" dur="750" fill="hold"/>
                                        <p:tgtEl>
                                          <p:spTgt spid="263171">
                                            <p:txEl>
                                              <p:pRg st="3" end="3"/>
                                            </p:txEl>
                                          </p:spTgt>
                                        </p:tgtEl>
                                        <p:attrNameLst>
                                          <p:attrName>ppt_w</p:attrName>
                                        </p:attrNameLst>
                                      </p:cBhvr>
                                      <p:tavLst>
                                        <p:tav tm="0">
                                          <p:val>
                                            <p:fltVal val="0"/>
                                          </p:val>
                                        </p:tav>
                                        <p:tav tm="100000">
                                          <p:val>
                                            <p:strVal val="#ppt_w"/>
                                          </p:val>
                                        </p:tav>
                                      </p:tavLst>
                                    </p:anim>
                                    <p:anim calcmode="lin" valueType="num">
                                      <p:cBhvr>
                                        <p:cTn id="31" dur="750" fill="hold"/>
                                        <p:tgtEl>
                                          <p:spTgt spid="263171">
                                            <p:txEl>
                                              <p:pRg st="3" end="3"/>
                                            </p:txEl>
                                          </p:spTgt>
                                        </p:tgtEl>
                                        <p:attrNameLst>
                                          <p:attrName>ppt_h</p:attrName>
                                        </p:attrNameLst>
                                      </p:cBhvr>
                                      <p:tavLst>
                                        <p:tav tm="0">
                                          <p:val>
                                            <p:fltVal val="0"/>
                                          </p:val>
                                        </p:tav>
                                        <p:tav tm="100000">
                                          <p:val>
                                            <p:strVal val="#ppt_h"/>
                                          </p:val>
                                        </p:tav>
                                      </p:tavLst>
                                    </p:anim>
                                    <p:anim calcmode="lin" valueType="num">
                                      <p:cBhvr>
                                        <p:cTn id="32" dur="750" fill="hold"/>
                                        <p:tgtEl>
                                          <p:spTgt spid="2631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3" dur="750" fill="hold"/>
                                        <p:tgtEl>
                                          <p:spTgt spid="263171">
                                            <p:txEl>
                                              <p:pRg st="3" end="3"/>
                                            </p:txEl>
                                          </p:spTgt>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iterate type="wd">
                                    <p:tmPct val="100000"/>
                                  </p:iterate>
                                  <p:childTnLst>
                                    <p:set>
                                      <p:cBhvr>
                                        <p:cTn id="35" dur="1" fill="hold">
                                          <p:stCondLst>
                                            <p:cond delay="0"/>
                                          </p:stCondLst>
                                        </p:cTn>
                                        <p:tgtEl>
                                          <p:spTgt spid="263171">
                                            <p:txEl>
                                              <p:pRg st="4" end="4"/>
                                            </p:txEl>
                                          </p:spTgt>
                                        </p:tgtEl>
                                        <p:attrNameLst>
                                          <p:attrName>style.visibility</p:attrName>
                                        </p:attrNameLst>
                                      </p:cBhvr>
                                      <p:to>
                                        <p:strVal val="visible"/>
                                      </p:to>
                                    </p:set>
                                    <p:anim calcmode="lin" valueType="num">
                                      <p:cBhvr>
                                        <p:cTn id="36" dur="750" fill="hold"/>
                                        <p:tgtEl>
                                          <p:spTgt spid="263171">
                                            <p:txEl>
                                              <p:pRg st="4" end="4"/>
                                            </p:txEl>
                                          </p:spTgt>
                                        </p:tgtEl>
                                        <p:attrNameLst>
                                          <p:attrName>ppt_w</p:attrName>
                                        </p:attrNameLst>
                                      </p:cBhvr>
                                      <p:tavLst>
                                        <p:tav tm="0">
                                          <p:val>
                                            <p:fltVal val="0"/>
                                          </p:val>
                                        </p:tav>
                                        <p:tav tm="100000">
                                          <p:val>
                                            <p:strVal val="#ppt_w"/>
                                          </p:val>
                                        </p:tav>
                                      </p:tavLst>
                                    </p:anim>
                                    <p:anim calcmode="lin" valueType="num">
                                      <p:cBhvr>
                                        <p:cTn id="37" dur="750" fill="hold"/>
                                        <p:tgtEl>
                                          <p:spTgt spid="263171">
                                            <p:txEl>
                                              <p:pRg st="4" end="4"/>
                                            </p:txEl>
                                          </p:spTgt>
                                        </p:tgtEl>
                                        <p:attrNameLst>
                                          <p:attrName>ppt_h</p:attrName>
                                        </p:attrNameLst>
                                      </p:cBhvr>
                                      <p:tavLst>
                                        <p:tav tm="0">
                                          <p:val>
                                            <p:fltVal val="0"/>
                                          </p:val>
                                        </p:tav>
                                        <p:tav tm="100000">
                                          <p:val>
                                            <p:strVal val="#ppt_h"/>
                                          </p:val>
                                        </p:tav>
                                      </p:tavLst>
                                    </p:anim>
                                    <p:anim calcmode="lin" valueType="num">
                                      <p:cBhvr>
                                        <p:cTn id="38" dur="750" fill="hold"/>
                                        <p:tgtEl>
                                          <p:spTgt spid="263171">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750" fill="hold"/>
                                        <p:tgtEl>
                                          <p:spTgt spid="263171">
                                            <p:txEl>
                                              <p:pRg st="4" end="4"/>
                                            </p:txEl>
                                          </p:spTgt>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iterate type="wd">
                                    <p:tmPct val="100000"/>
                                  </p:iterate>
                                  <p:childTnLst>
                                    <p:set>
                                      <p:cBhvr>
                                        <p:cTn id="41" dur="1" fill="hold">
                                          <p:stCondLst>
                                            <p:cond delay="0"/>
                                          </p:stCondLst>
                                        </p:cTn>
                                        <p:tgtEl>
                                          <p:spTgt spid="263171">
                                            <p:txEl>
                                              <p:pRg st="5" end="5"/>
                                            </p:txEl>
                                          </p:spTgt>
                                        </p:tgtEl>
                                        <p:attrNameLst>
                                          <p:attrName>style.visibility</p:attrName>
                                        </p:attrNameLst>
                                      </p:cBhvr>
                                      <p:to>
                                        <p:strVal val="visible"/>
                                      </p:to>
                                    </p:set>
                                    <p:anim calcmode="lin" valueType="num">
                                      <p:cBhvr>
                                        <p:cTn id="42" dur="750" fill="hold"/>
                                        <p:tgtEl>
                                          <p:spTgt spid="263171">
                                            <p:txEl>
                                              <p:pRg st="5" end="5"/>
                                            </p:txEl>
                                          </p:spTgt>
                                        </p:tgtEl>
                                        <p:attrNameLst>
                                          <p:attrName>ppt_w</p:attrName>
                                        </p:attrNameLst>
                                      </p:cBhvr>
                                      <p:tavLst>
                                        <p:tav tm="0">
                                          <p:val>
                                            <p:fltVal val="0"/>
                                          </p:val>
                                        </p:tav>
                                        <p:tav tm="100000">
                                          <p:val>
                                            <p:strVal val="#ppt_w"/>
                                          </p:val>
                                        </p:tav>
                                      </p:tavLst>
                                    </p:anim>
                                    <p:anim calcmode="lin" valueType="num">
                                      <p:cBhvr>
                                        <p:cTn id="43" dur="750" fill="hold"/>
                                        <p:tgtEl>
                                          <p:spTgt spid="263171">
                                            <p:txEl>
                                              <p:pRg st="5" end="5"/>
                                            </p:txEl>
                                          </p:spTgt>
                                        </p:tgtEl>
                                        <p:attrNameLst>
                                          <p:attrName>ppt_h</p:attrName>
                                        </p:attrNameLst>
                                      </p:cBhvr>
                                      <p:tavLst>
                                        <p:tav tm="0">
                                          <p:val>
                                            <p:fltVal val="0"/>
                                          </p:val>
                                        </p:tav>
                                        <p:tav tm="100000">
                                          <p:val>
                                            <p:strVal val="#ppt_h"/>
                                          </p:val>
                                        </p:tav>
                                      </p:tavLst>
                                    </p:anim>
                                    <p:anim calcmode="lin" valueType="num">
                                      <p:cBhvr>
                                        <p:cTn id="44" dur="750" fill="hold"/>
                                        <p:tgtEl>
                                          <p:spTgt spid="263171">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5" dur="750" fill="hold"/>
                                        <p:tgtEl>
                                          <p:spTgt spid="263171">
                                            <p:txEl>
                                              <p:pRg st="5" end="5"/>
                                            </p:txEl>
                                          </p:spTgt>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0"/>
                                  </p:stCondLst>
                                  <p:iterate type="wd">
                                    <p:tmPct val="100000"/>
                                  </p:iterate>
                                  <p:childTnLst>
                                    <p:set>
                                      <p:cBhvr>
                                        <p:cTn id="47" dur="1" fill="hold">
                                          <p:stCondLst>
                                            <p:cond delay="0"/>
                                          </p:stCondLst>
                                        </p:cTn>
                                        <p:tgtEl>
                                          <p:spTgt spid="263171">
                                            <p:txEl>
                                              <p:pRg st="6" end="6"/>
                                            </p:txEl>
                                          </p:spTgt>
                                        </p:tgtEl>
                                        <p:attrNameLst>
                                          <p:attrName>style.visibility</p:attrName>
                                        </p:attrNameLst>
                                      </p:cBhvr>
                                      <p:to>
                                        <p:strVal val="visible"/>
                                      </p:to>
                                    </p:set>
                                    <p:anim calcmode="lin" valueType="num">
                                      <p:cBhvr>
                                        <p:cTn id="48" dur="750" fill="hold"/>
                                        <p:tgtEl>
                                          <p:spTgt spid="263171">
                                            <p:txEl>
                                              <p:pRg st="6" end="6"/>
                                            </p:txEl>
                                          </p:spTgt>
                                        </p:tgtEl>
                                        <p:attrNameLst>
                                          <p:attrName>ppt_w</p:attrName>
                                        </p:attrNameLst>
                                      </p:cBhvr>
                                      <p:tavLst>
                                        <p:tav tm="0">
                                          <p:val>
                                            <p:fltVal val="0"/>
                                          </p:val>
                                        </p:tav>
                                        <p:tav tm="100000">
                                          <p:val>
                                            <p:strVal val="#ppt_w"/>
                                          </p:val>
                                        </p:tav>
                                      </p:tavLst>
                                    </p:anim>
                                    <p:anim calcmode="lin" valueType="num">
                                      <p:cBhvr>
                                        <p:cTn id="49" dur="750" fill="hold"/>
                                        <p:tgtEl>
                                          <p:spTgt spid="263171">
                                            <p:txEl>
                                              <p:pRg st="6" end="6"/>
                                            </p:txEl>
                                          </p:spTgt>
                                        </p:tgtEl>
                                        <p:attrNameLst>
                                          <p:attrName>ppt_h</p:attrName>
                                        </p:attrNameLst>
                                      </p:cBhvr>
                                      <p:tavLst>
                                        <p:tav tm="0">
                                          <p:val>
                                            <p:fltVal val="0"/>
                                          </p:val>
                                        </p:tav>
                                        <p:tav tm="100000">
                                          <p:val>
                                            <p:strVal val="#ppt_h"/>
                                          </p:val>
                                        </p:tav>
                                      </p:tavLst>
                                    </p:anim>
                                    <p:anim calcmode="lin" valueType="num">
                                      <p:cBhvr>
                                        <p:cTn id="50" dur="750" fill="hold"/>
                                        <p:tgtEl>
                                          <p:spTgt spid="263171">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51" dur="750" fill="hold"/>
                                        <p:tgtEl>
                                          <p:spTgt spid="263171">
                                            <p:txEl>
                                              <p:pRg st="6" end="6"/>
                                            </p:txEl>
                                          </p:spTgt>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iterate type="wd">
                                    <p:tmPct val="100000"/>
                                  </p:iterate>
                                  <p:childTnLst>
                                    <p:set>
                                      <p:cBhvr>
                                        <p:cTn id="53" dur="1" fill="hold">
                                          <p:stCondLst>
                                            <p:cond delay="0"/>
                                          </p:stCondLst>
                                        </p:cTn>
                                        <p:tgtEl>
                                          <p:spTgt spid="263171">
                                            <p:txEl>
                                              <p:pRg st="7" end="7"/>
                                            </p:txEl>
                                          </p:spTgt>
                                        </p:tgtEl>
                                        <p:attrNameLst>
                                          <p:attrName>style.visibility</p:attrName>
                                        </p:attrNameLst>
                                      </p:cBhvr>
                                      <p:to>
                                        <p:strVal val="visible"/>
                                      </p:to>
                                    </p:set>
                                    <p:anim calcmode="lin" valueType="num">
                                      <p:cBhvr>
                                        <p:cTn id="54" dur="750" fill="hold"/>
                                        <p:tgtEl>
                                          <p:spTgt spid="263171">
                                            <p:txEl>
                                              <p:pRg st="7" end="7"/>
                                            </p:txEl>
                                          </p:spTgt>
                                        </p:tgtEl>
                                        <p:attrNameLst>
                                          <p:attrName>ppt_w</p:attrName>
                                        </p:attrNameLst>
                                      </p:cBhvr>
                                      <p:tavLst>
                                        <p:tav tm="0">
                                          <p:val>
                                            <p:fltVal val="0"/>
                                          </p:val>
                                        </p:tav>
                                        <p:tav tm="100000">
                                          <p:val>
                                            <p:strVal val="#ppt_w"/>
                                          </p:val>
                                        </p:tav>
                                      </p:tavLst>
                                    </p:anim>
                                    <p:anim calcmode="lin" valueType="num">
                                      <p:cBhvr>
                                        <p:cTn id="55" dur="750" fill="hold"/>
                                        <p:tgtEl>
                                          <p:spTgt spid="263171">
                                            <p:txEl>
                                              <p:pRg st="7" end="7"/>
                                            </p:txEl>
                                          </p:spTgt>
                                        </p:tgtEl>
                                        <p:attrNameLst>
                                          <p:attrName>ppt_h</p:attrName>
                                        </p:attrNameLst>
                                      </p:cBhvr>
                                      <p:tavLst>
                                        <p:tav tm="0">
                                          <p:val>
                                            <p:fltVal val="0"/>
                                          </p:val>
                                        </p:tav>
                                        <p:tav tm="100000">
                                          <p:val>
                                            <p:strVal val="#ppt_h"/>
                                          </p:val>
                                        </p:tav>
                                      </p:tavLst>
                                    </p:anim>
                                    <p:anim calcmode="lin" valueType="num">
                                      <p:cBhvr>
                                        <p:cTn id="56" dur="750" fill="hold"/>
                                        <p:tgtEl>
                                          <p:spTgt spid="263171">
                                            <p:txEl>
                                              <p:pRg st="7" end="7"/>
                                            </p:txEl>
                                          </p:spTgt>
                                        </p:tgtEl>
                                        <p:attrNameLst>
                                          <p:attrName>ppt_x</p:attrName>
                                        </p:attrNameLst>
                                      </p:cBhvr>
                                      <p:tavLst>
                                        <p:tav tm="0" fmla="#ppt_x+(cos(-2*pi*(1-$))*-#ppt_x-sin(-2*pi*(1-$))*(1-#ppt_y))*(1-$)">
                                          <p:val>
                                            <p:fltVal val="0"/>
                                          </p:val>
                                        </p:tav>
                                        <p:tav tm="100000">
                                          <p:val>
                                            <p:fltVal val="1"/>
                                          </p:val>
                                        </p:tav>
                                      </p:tavLst>
                                    </p:anim>
                                    <p:anim calcmode="lin" valueType="num">
                                      <p:cBhvr>
                                        <p:cTn id="57" dur="750" fill="hold"/>
                                        <p:tgtEl>
                                          <p:spTgt spid="263171">
                                            <p:txEl>
                                              <p:pRg st="7" end="7"/>
                                            </p:txEl>
                                          </p:spTgt>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iterate type="wd">
                                    <p:tmPct val="100000"/>
                                  </p:iterate>
                                  <p:childTnLst>
                                    <p:set>
                                      <p:cBhvr>
                                        <p:cTn id="59" dur="1" fill="hold">
                                          <p:stCondLst>
                                            <p:cond delay="0"/>
                                          </p:stCondLst>
                                        </p:cTn>
                                        <p:tgtEl>
                                          <p:spTgt spid="263171">
                                            <p:txEl>
                                              <p:pRg st="8" end="8"/>
                                            </p:txEl>
                                          </p:spTgt>
                                        </p:tgtEl>
                                        <p:attrNameLst>
                                          <p:attrName>style.visibility</p:attrName>
                                        </p:attrNameLst>
                                      </p:cBhvr>
                                      <p:to>
                                        <p:strVal val="visible"/>
                                      </p:to>
                                    </p:set>
                                    <p:anim calcmode="lin" valueType="num">
                                      <p:cBhvr>
                                        <p:cTn id="60" dur="750" fill="hold"/>
                                        <p:tgtEl>
                                          <p:spTgt spid="263171">
                                            <p:txEl>
                                              <p:pRg st="8" end="8"/>
                                            </p:txEl>
                                          </p:spTgt>
                                        </p:tgtEl>
                                        <p:attrNameLst>
                                          <p:attrName>ppt_w</p:attrName>
                                        </p:attrNameLst>
                                      </p:cBhvr>
                                      <p:tavLst>
                                        <p:tav tm="0">
                                          <p:val>
                                            <p:fltVal val="0"/>
                                          </p:val>
                                        </p:tav>
                                        <p:tav tm="100000">
                                          <p:val>
                                            <p:strVal val="#ppt_w"/>
                                          </p:val>
                                        </p:tav>
                                      </p:tavLst>
                                    </p:anim>
                                    <p:anim calcmode="lin" valueType="num">
                                      <p:cBhvr>
                                        <p:cTn id="61" dur="750" fill="hold"/>
                                        <p:tgtEl>
                                          <p:spTgt spid="263171">
                                            <p:txEl>
                                              <p:pRg st="8" end="8"/>
                                            </p:txEl>
                                          </p:spTgt>
                                        </p:tgtEl>
                                        <p:attrNameLst>
                                          <p:attrName>ppt_h</p:attrName>
                                        </p:attrNameLst>
                                      </p:cBhvr>
                                      <p:tavLst>
                                        <p:tav tm="0">
                                          <p:val>
                                            <p:fltVal val="0"/>
                                          </p:val>
                                        </p:tav>
                                        <p:tav tm="100000">
                                          <p:val>
                                            <p:strVal val="#ppt_h"/>
                                          </p:val>
                                        </p:tav>
                                      </p:tavLst>
                                    </p:anim>
                                    <p:anim calcmode="lin" valueType="num">
                                      <p:cBhvr>
                                        <p:cTn id="62" dur="750" fill="hold"/>
                                        <p:tgtEl>
                                          <p:spTgt spid="263171">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63" dur="750" fill="hold"/>
                                        <p:tgtEl>
                                          <p:spTgt spid="263171">
                                            <p:txEl>
                                              <p:pRg st="8" end="8"/>
                                            </p:txEl>
                                          </p:spTgt>
                                        </p:tgtEl>
                                        <p:attrNameLst>
                                          <p:attrName>ppt_y</p:attrName>
                                        </p:attrNameLst>
                                      </p:cBhvr>
                                      <p:tavLst>
                                        <p:tav tm="0" fmla="#ppt_y+(sin(-2*pi*(1-$))*-#ppt_x+cos(-2*pi*(1-$))*(1-#ppt_y))*(1-$)">
                                          <p:val>
                                            <p:fltVal val="0"/>
                                          </p:val>
                                        </p:tav>
                                        <p:tav tm="100000">
                                          <p:val>
                                            <p:fltVal val="1"/>
                                          </p:val>
                                        </p:tav>
                                      </p:tavLst>
                                    </p:anim>
                                  </p:childTnLst>
                                </p:cTn>
                              </p:par>
                              <p:par>
                                <p:cTn id="64" presetID="15" presetClass="entr" presetSubtype="0" fill="hold" grpId="0" nodeType="withEffect">
                                  <p:stCondLst>
                                    <p:cond delay="0"/>
                                  </p:stCondLst>
                                  <p:iterate type="wd">
                                    <p:tmPct val="100000"/>
                                  </p:iterate>
                                  <p:childTnLst>
                                    <p:set>
                                      <p:cBhvr>
                                        <p:cTn id="65" dur="1" fill="hold">
                                          <p:stCondLst>
                                            <p:cond delay="0"/>
                                          </p:stCondLst>
                                        </p:cTn>
                                        <p:tgtEl>
                                          <p:spTgt spid="263171">
                                            <p:txEl>
                                              <p:pRg st="9" end="9"/>
                                            </p:txEl>
                                          </p:spTgt>
                                        </p:tgtEl>
                                        <p:attrNameLst>
                                          <p:attrName>style.visibility</p:attrName>
                                        </p:attrNameLst>
                                      </p:cBhvr>
                                      <p:to>
                                        <p:strVal val="visible"/>
                                      </p:to>
                                    </p:set>
                                    <p:anim calcmode="lin" valueType="num">
                                      <p:cBhvr>
                                        <p:cTn id="66" dur="750" fill="hold"/>
                                        <p:tgtEl>
                                          <p:spTgt spid="263171">
                                            <p:txEl>
                                              <p:pRg st="9" end="9"/>
                                            </p:txEl>
                                          </p:spTgt>
                                        </p:tgtEl>
                                        <p:attrNameLst>
                                          <p:attrName>ppt_w</p:attrName>
                                        </p:attrNameLst>
                                      </p:cBhvr>
                                      <p:tavLst>
                                        <p:tav tm="0">
                                          <p:val>
                                            <p:fltVal val="0"/>
                                          </p:val>
                                        </p:tav>
                                        <p:tav tm="100000">
                                          <p:val>
                                            <p:strVal val="#ppt_w"/>
                                          </p:val>
                                        </p:tav>
                                      </p:tavLst>
                                    </p:anim>
                                    <p:anim calcmode="lin" valueType="num">
                                      <p:cBhvr>
                                        <p:cTn id="67" dur="750" fill="hold"/>
                                        <p:tgtEl>
                                          <p:spTgt spid="263171">
                                            <p:txEl>
                                              <p:pRg st="9" end="9"/>
                                            </p:txEl>
                                          </p:spTgt>
                                        </p:tgtEl>
                                        <p:attrNameLst>
                                          <p:attrName>ppt_h</p:attrName>
                                        </p:attrNameLst>
                                      </p:cBhvr>
                                      <p:tavLst>
                                        <p:tav tm="0">
                                          <p:val>
                                            <p:fltVal val="0"/>
                                          </p:val>
                                        </p:tav>
                                        <p:tav tm="100000">
                                          <p:val>
                                            <p:strVal val="#ppt_h"/>
                                          </p:val>
                                        </p:tav>
                                      </p:tavLst>
                                    </p:anim>
                                    <p:anim calcmode="lin" valueType="num">
                                      <p:cBhvr>
                                        <p:cTn id="68" dur="750" fill="hold"/>
                                        <p:tgtEl>
                                          <p:spTgt spid="263171">
                                            <p:txEl>
                                              <p:pRg st="9" end="9"/>
                                            </p:txEl>
                                          </p:spTgt>
                                        </p:tgtEl>
                                        <p:attrNameLst>
                                          <p:attrName>ppt_x</p:attrName>
                                        </p:attrNameLst>
                                      </p:cBhvr>
                                      <p:tavLst>
                                        <p:tav tm="0" fmla="#ppt_x+(cos(-2*pi*(1-$))*-#ppt_x-sin(-2*pi*(1-$))*(1-#ppt_y))*(1-$)">
                                          <p:val>
                                            <p:fltVal val="0"/>
                                          </p:val>
                                        </p:tav>
                                        <p:tav tm="100000">
                                          <p:val>
                                            <p:fltVal val="1"/>
                                          </p:val>
                                        </p:tav>
                                      </p:tavLst>
                                    </p:anim>
                                    <p:anim calcmode="lin" valueType="num">
                                      <p:cBhvr>
                                        <p:cTn id="69" dur="750" fill="hold"/>
                                        <p:tgtEl>
                                          <p:spTgt spid="263171">
                                            <p:txEl>
                                              <p:pRg st="9" end="9"/>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utoUpdateAnimBg="0"/>
      <p:bldP spid="263171" grpId="0" build="p" autoUpdateAnimBg="0" advAuto="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771692" y="350838"/>
            <a:ext cx="7772400" cy="990600"/>
          </a:xfrm>
        </p:spPr>
        <p:txBody>
          <a:bodyPr/>
          <a:lstStyle/>
          <a:p>
            <a:pPr eaLnBrk="1" hangingPunct="1"/>
            <a:r>
              <a:rPr lang="cs-CZ" altLang="cs-CZ" sz="3600" b="1" dirty="0" smtClean="0">
                <a:solidFill>
                  <a:srgbClr val="C00000"/>
                </a:solidFill>
              </a:rPr>
              <a:t>Body mimo křivku AD</a:t>
            </a:r>
            <a:endParaRPr lang="cs-CZ" altLang="cs-CZ" sz="3600" b="1" dirty="0" smtClean="0">
              <a:solidFill>
                <a:srgbClr val="C00000"/>
              </a:solidFill>
            </a:endParaRPr>
          </a:p>
        </p:txBody>
      </p:sp>
      <p:sp>
        <p:nvSpPr>
          <p:cNvPr id="263171" name="Rectangle 3">
            <a:extLst>
              <a:ext uri="{FF2B5EF4-FFF2-40B4-BE49-F238E27FC236}">
                <a16:creationId xmlns:a16="http://schemas.microsoft.com/office/drawing/2014/main" id="{40DF3CF1-5D2B-48E2-9254-DDE99B6C8ADE}"/>
              </a:ext>
            </a:extLst>
          </p:cNvPr>
          <p:cNvSpPr>
            <a:spLocks noGrp="1" noChangeArrowheads="1"/>
          </p:cNvSpPr>
          <p:nvPr>
            <p:ph type="body" idx="1"/>
          </p:nvPr>
        </p:nvSpPr>
        <p:spPr>
          <a:xfrm>
            <a:off x="544513" y="1341438"/>
            <a:ext cx="8194675" cy="4824412"/>
          </a:xfrm>
        </p:spPr>
        <p:txBody>
          <a:bodyPr>
            <a:noAutofit/>
          </a:bodyPr>
          <a:lstStyle/>
          <a:p>
            <a:pPr indent="-457200">
              <a:defRPr/>
            </a:pPr>
            <a:r>
              <a:rPr lang="cs-CZ" sz="2400" b="1" dirty="0"/>
              <a:t>Body nalevo od křivky AD </a:t>
            </a:r>
            <a:r>
              <a:rPr lang="cs-CZ" sz="2400" dirty="0" smtClean="0"/>
              <a:t>- jsou </a:t>
            </a:r>
            <a:r>
              <a:rPr lang="cs-CZ" sz="2400" dirty="0"/>
              <a:t>body nerovnovážné (křivka IS se neprotíná s křivkou LM), existuje zde převis poptávky po zboží a službách nad nabídkou, dochází k neplánovanému čerpání zásob. Řešením je růst produkce a/nebo růst cenové hladiny, které umožní nastolení rovnováhy na trhu zboží a služeb. </a:t>
            </a:r>
            <a:endParaRPr lang="cs-CZ" sz="2400" dirty="0" smtClean="0"/>
          </a:p>
          <a:p>
            <a:pPr indent="-457200">
              <a:defRPr/>
            </a:pPr>
            <a:r>
              <a:rPr lang="cs-CZ" sz="2400" b="1" dirty="0" smtClean="0"/>
              <a:t>Body </a:t>
            </a:r>
            <a:r>
              <a:rPr lang="cs-CZ" sz="2400" b="1" dirty="0"/>
              <a:t>napravo od křivky AD </a:t>
            </a:r>
            <a:r>
              <a:rPr lang="cs-CZ" sz="2400" dirty="0"/>
              <a:t>- existující přebytek nabídky zboží a služeb nad poptávkou, dochází k neplánované tvorbě a hromadění zásob, což vyvíjí tlak na omezení současné produkce a/nebo na snížení cenové úrovně. A právě tlak na pokles produkce a snížení cen jsou mechanismy navádění ekonomiky do rovnovážného stavu.</a:t>
            </a:r>
            <a:endParaRPr lang="cs-CZ" altLang="cs-CZ" sz="1400" dirty="0"/>
          </a:p>
        </p:txBody>
      </p:sp>
    </p:spTree>
    <p:extLst>
      <p:ext uri="{BB962C8B-B14F-4D97-AF65-F5344CB8AC3E}">
        <p14:creationId xmlns:p14="http://schemas.microsoft.com/office/powerpoint/2010/main" val="147271779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63170"/>
                                        </p:tgtEl>
                                        <p:attrNameLst>
                                          <p:attrName>style.visibility</p:attrName>
                                        </p:attrNameLst>
                                      </p:cBhvr>
                                      <p:to>
                                        <p:strVal val="visible"/>
                                      </p:to>
                                    </p:set>
                                    <p:anim calcmode="lin" valueType="num">
                                      <p:cBhvr>
                                        <p:cTn id="7" dur="500" fill="hold"/>
                                        <p:tgtEl>
                                          <p:spTgt spid="263170"/>
                                        </p:tgtEl>
                                        <p:attrNameLst>
                                          <p:attrName>ppt_w</p:attrName>
                                        </p:attrNameLst>
                                      </p:cBhvr>
                                      <p:tavLst>
                                        <p:tav tm="0">
                                          <p:val>
                                            <p:fltVal val="0"/>
                                          </p:val>
                                        </p:tav>
                                        <p:tav tm="100000">
                                          <p:val>
                                            <p:strVal val="#ppt_w"/>
                                          </p:val>
                                        </p:tav>
                                      </p:tavLst>
                                    </p:anim>
                                    <p:anim calcmode="lin" valueType="num">
                                      <p:cBhvr>
                                        <p:cTn id="8" dur="500" fill="hold"/>
                                        <p:tgtEl>
                                          <p:spTgt spid="26317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5" presetClass="entr" presetSubtype="0" fill="hold" grpId="0" nodeType="afterEffect">
                                  <p:stCondLst>
                                    <p:cond delay="0"/>
                                  </p:stCondLst>
                                  <p:iterate type="wd">
                                    <p:tmPct val="100000"/>
                                  </p:iterate>
                                  <p:childTnLst>
                                    <p:set>
                                      <p:cBhvr>
                                        <p:cTn id="11" dur="1" fill="hold">
                                          <p:stCondLst>
                                            <p:cond delay="0"/>
                                          </p:stCondLst>
                                        </p:cTn>
                                        <p:tgtEl>
                                          <p:spTgt spid="263171">
                                            <p:txEl>
                                              <p:pRg st="0" end="0"/>
                                            </p:txEl>
                                          </p:spTgt>
                                        </p:tgtEl>
                                        <p:attrNameLst>
                                          <p:attrName>style.visibility</p:attrName>
                                        </p:attrNameLst>
                                      </p:cBhvr>
                                      <p:to>
                                        <p:strVal val="visible"/>
                                      </p:to>
                                    </p:set>
                                    <p:anim calcmode="lin" valueType="num">
                                      <p:cBhvr>
                                        <p:cTn id="12" dur="750" fill="hold"/>
                                        <p:tgtEl>
                                          <p:spTgt spid="263171">
                                            <p:txEl>
                                              <p:pRg st="0" end="0"/>
                                            </p:txEl>
                                          </p:spTgt>
                                        </p:tgtEl>
                                        <p:attrNameLst>
                                          <p:attrName>ppt_w</p:attrName>
                                        </p:attrNameLst>
                                      </p:cBhvr>
                                      <p:tavLst>
                                        <p:tav tm="0">
                                          <p:val>
                                            <p:fltVal val="0"/>
                                          </p:val>
                                        </p:tav>
                                        <p:tav tm="100000">
                                          <p:val>
                                            <p:strVal val="#ppt_w"/>
                                          </p:val>
                                        </p:tav>
                                      </p:tavLst>
                                    </p:anim>
                                    <p:anim calcmode="lin" valueType="num">
                                      <p:cBhvr>
                                        <p:cTn id="13" dur="750" fill="hold"/>
                                        <p:tgtEl>
                                          <p:spTgt spid="263171">
                                            <p:txEl>
                                              <p:pRg st="0" end="0"/>
                                            </p:txEl>
                                          </p:spTgt>
                                        </p:tgtEl>
                                        <p:attrNameLst>
                                          <p:attrName>ppt_h</p:attrName>
                                        </p:attrNameLst>
                                      </p:cBhvr>
                                      <p:tavLst>
                                        <p:tav tm="0">
                                          <p:val>
                                            <p:fltVal val="0"/>
                                          </p:val>
                                        </p:tav>
                                        <p:tav tm="100000">
                                          <p:val>
                                            <p:strVal val="#ppt_h"/>
                                          </p:val>
                                        </p:tav>
                                      </p:tavLst>
                                    </p:anim>
                                    <p:anim calcmode="lin" valueType="num">
                                      <p:cBhvr>
                                        <p:cTn id="14" dur="750" fill="hold"/>
                                        <p:tgtEl>
                                          <p:spTgt spid="2631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5" dur="750" fill="hold"/>
                                        <p:tgtEl>
                                          <p:spTgt spid="2631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41000"/>
                            </p:stCondLst>
                            <p:childTnLst>
                              <p:par>
                                <p:cTn id="17" presetID="15" presetClass="entr" presetSubtype="0" fill="hold" grpId="0" nodeType="afterEffect">
                                  <p:stCondLst>
                                    <p:cond delay="0"/>
                                  </p:stCondLst>
                                  <p:iterate type="wd">
                                    <p:tmPct val="100000"/>
                                  </p:iterate>
                                  <p:childTnLst>
                                    <p:set>
                                      <p:cBhvr>
                                        <p:cTn id="18" dur="1" fill="hold">
                                          <p:stCondLst>
                                            <p:cond delay="0"/>
                                          </p:stCondLst>
                                        </p:cTn>
                                        <p:tgtEl>
                                          <p:spTgt spid="263171">
                                            <p:txEl>
                                              <p:pRg st="1" end="1"/>
                                            </p:txEl>
                                          </p:spTgt>
                                        </p:tgtEl>
                                        <p:attrNameLst>
                                          <p:attrName>style.visibility</p:attrName>
                                        </p:attrNameLst>
                                      </p:cBhvr>
                                      <p:to>
                                        <p:strVal val="visible"/>
                                      </p:to>
                                    </p:set>
                                    <p:anim calcmode="lin" valueType="num">
                                      <p:cBhvr>
                                        <p:cTn id="19" dur="750" fill="hold"/>
                                        <p:tgtEl>
                                          <p:spTgt spid="263171">
                                            <p:txEl>
                                              <p:pRg st="1" end="1"/>
                                            </p:txEl>
                                          </p:spTgt>
                                        </p:tgtEl>
                                        <p:attrNameLst>
                                          <p:attrName>ppt_w</p:attrName>
                                        </p:attrNameLst>
                                      </p:cBhvr>
                                      <p:tavLst>
                                        <p:tav tm="0">
                                          <p:val>
                                            <p:fltVal val="0"/>
                                          </p:val>
                                        </p:tav>
                                        <p:tav tm="100000">
                                          <p:val>
                                            <p:strVal val="#ppt_w"/>
                                          </p:val>
                                        </p:tav>
                                      </p:tavLst>
                                    </p:anim>
                                    <p:anim calcmode="lin" valueType="num">
                                      <p:cBhvr>
                                        <p:cTn id="20" dur="750" fill="hold"/>
                                        <p:tgtEl>
                                          <p:spTgt spid="263171">
                                            <p:txEl>
                                              <p:pRg st="1" end="1"/>
                                            </p:txEl>
                                          </p:spTgt>
                                        </p:tgtEl>
                                        <p:attrNameLst>
                                          <p:attrName>ppt_h</p:attrName>
                                        </p:attrNameLst>
                                      </p:cBhvr>
                                      <p:tavLst>
                                        <p:tav tm="0">
                                          <p:val>
                                            <p:fltVal val="0"/>
                                          </p:val>
                                        </p:tav>
                                        <p:tav tm="100000">
                                          <p:val>
                                            <p:strVal val="#ppt_h"/>
                                          </p:val>
                                        </p:tav>
                                      </p:tavLst>
                                    </p:anim>
                                    <p:anim calcmode="lin" valueType="num">
                                      <p:cBhvr>
                                        <p:cTn id="21" dur="750" fill="hold"/>
                                        <p:tgtEl>
                                          <p:spTgt spid="2631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750" fill="hold"/>
                                        <p:tgtEl>
                                          <p:spTgt spid="2631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utoUpdateAnimBg="0"/>
      <p:bldP spid="263171" grpId="0" build="p" autoUpdateAnimBg="0"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622300"/>
            <a:ext cx="8229600" cy="977900"/>
          </a:xfrm>
        </p:spPr>
        <p:txBody>
          <a:bodyPr>
            <a:normAutofit fontScale="90000"/>
          </a:bodyPr>
          <a:lstStyle/>
          <a:p>
            <a:r>
              <a:rPr lang="cs-CZ" b="1" dirty="0">
                <a:solidFill>
                  <a:srgbClr val="C00000"/>
                </a:solidFill>
              </a:rPr>
              <a:t>Funkce čistého exportu v systému fixních měnových kurzů</a:t>
            </a:r>
          </a:p>
        </p:txBody>
      </p:sp>
      <p:sp>
        <p:nvSpPr>
          <p:cNvPr id="3" name="Zástupný symbol pro text 2"/>
          <p:cNvSpPr>
            <a:spLocks noGrp="1"/>
          </p:cNvSpPr>
          <p:nvPr>
            <p:ph type="body" idx="1"/>
          </p:nvPr>
        </p:nvSpPr>
        <p:spPr>
          <a:xfrm>
            <a:off x="457200" y="1511300"/>
            <a:ext cx="8229600" cy="4614863"/>
          </a:xfrm>
        </p:spPr>
        <p:txBody>
          <a:bodyPr>
            <a:normAutofit/>
          </a:bodyPr>
          <a:lstStyle/>
          <a:p>
            <a:endParaRPr lang="cs-CZ" dirty="0" smtClean="0"/>
          </a:p>
        </p:txBody>
      </p:sp>
      <p:pic>
        <p:nvPicPr>
          <p:cNvPr id="5" name="Obrázek 4"/>
          <p:cNvPicPr>
            <a:picLocks noChangeAspect="1"/>
          </p:cNvPicPr>
          <p:nvPr/>
        </p:nvPicPr>
        <p:blipFill rotWithShape="1">
          <a:blip r:embed="rId2"/>
          <a:srcRect l="25790" t="42398" r="39034" b="14250"/>
          <a:stretch/>
        </p:blipFill>
        <p:spPr>
          <a:xfrm>
            <a:off x="1299389" y="1588576"/>
            <a:ext cx="6545222" cy="4537587"/>
          </a:xfrm>
          <a:prstGeom prst="rect">
            <a:avLst/>
          </a:prstGeom>
        </p:spPr>
      </p:pic>
    </p:spTree>
    <p:extLst>
      <p:ext uri="{BB962C8B-B14F-4D97-AF65-F5344CB8AC3E}">
        <p14:creationId xmlns:p14="http://schemas.microsoft.com/office/powerpoint/2010/main" val="200157482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r>
              <a:rPr lang="cs-CZ" altLang="cs-CZ" sz="3600" b="1" dirty="0" smtClean="0">
                <a:solidFill>
                  <a:srgbClr val="C00000"/>
                </a:solidFill>
              </a:rPr>
              <a:t>Body mimo křivku AD</a:t>
            </a:r>
          </a:p>
        </p:txBody>
      </p:sp>
      <p:sp>
        <p:nvSpPr>
          <p:cNvPr id="269315" name="Line 3"/>
          <p:cNvSpPr>
            <a:spLocks noChangeShapeType="1"/>
          </p:cNvSpPr>
          <p:nvPr/>
        </p:nvSpPr>
        <p:spPr bwMode="auto">
          <a:xfrm>
            <a:off x="2339975" y="2276475"/>
            <a:ext cx="0" cy="36004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16" name="Line 4"/>
          <p:cNvSpPr>
            <a:spLocks noChangeShapeType="1"/>
          </p:cNvSpPr>
          <p:nvPr/>
        </p:nvSpPr>
        <p:spPr bwMode="auto">
          <a:xfrm>
            <a:off x="2339975" y="5876925"/>
            <a:ext cx="532765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17" name="Line 5"/>
          <p:cNvSpPr>
            <a:spLocks noChangeShapeType="1"/>
          </p:cNvSpPr>
          <p:nvPr/>
        </p:nvSpPr>
        <p:spPr bwMode="auto">
          <a:xfrm>
            <a:off x="2987675" y="2565400"/>
            <a:ext cx="3671888" cy="2808288"/>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18" name="Line 6"/>
          <p:cNvSpPr>
            <a:spLocks noChangeShapeType="1"/>
          </p:cNvSpPr>
          <p:nvPr/>
        </p:nvSpPr>
        <p:spPr bwMode="auto">
          <a:xfrm>
            <a:off x="2339975" y="3429000"/>
            <a:ext cx="29527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19" name="Line 7"/>
          <p:cNvSpPr>
            <a:spLocks noChangeShapeType="1"/>
          </p:cNvSpPr>
          <p:nvPr/>
        </p:nvSpPr>
        <p:spPr bwMode="auto">
          <a:xfrm>
            <a:off x="5292725" y="3429000"/>
            <a:ext cx="0" cy="24479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20" name="Line 8"/>
          <p:cNvSpPr>
            <a:spLocks noChangeShapeType="1"/>
          </p:cNvSpPr>
          <p:nvPr/>
        </p:nvSpPr>
        <p:spPr bwMode="auto">
          <a:xfrm>
            <a:off x="4140200" y="3429000"/>
            <a:ext cx="0" cy="2447925"/>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21" name="Line 9"/>
          <p:cNvSpPr>
            <a:spLocks noChangeShapeType="1"/>
          </p:cNvSpPr>
          <p:nvPr/>
        </p:nvSpPr>
        <p:spPr bwMode="auto">
          <a:xfrm flipH="1">
            <a:off x="2354263" y="4337050"/>
            <a:ext cx="295275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69322" name="Text Box 10"/>
          <p:cNvSpPr txBox="1">
            <a:spLocks noChangeArrowheads="1"/>
          </p:cNvSpPr>
          <p:nvPr/>
        </p:nvSpPr>
        <p:spPr bwMode="auto">
          <a:xfrm>
            <a:off x="7451725" y="60213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269323" name="Text Box 11"/>
          <p:cNvSpPr txBox="1">
            <a:spLocks noChangeArrowheads="1"/>
          </p:cNvSpPr>
          <p:nvPr/>
        </p:nvSpPr>
        <p:spPr bwMode="auto">
          <a:xfrm>
            <a:off x="1905000" y="2209800"/>
            <a:ext cx="4429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269324" name="Text Box 12"/>
          <p:cNvSpPr txBox="1">
            <a:spLocks noChangeArrowheads="1"/>
          </p:cNvSpPr>
          <p:nvPr/>
        </p:nvSpPr>
        <p:spPr bwMode="auto">
          <a:xfrm>
            <a:off x="6659563" y="5013325"/>
            <a:ext cx="6556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AD</a:t>
            </a:r>
          </a:p>
        </p:txBody>
      </p:sp>
      <p:sp>
        <p:nvSpPr>
          <p:cNvPr id="269325" name="Text Box 13"/>
          <p:cNvSpPr txBox="1">
            <a:spLocks noChangeArrowheads="1"/>
          </p:cNvSpPr>
          <p:nvPr/>
        </p:nvSpPr>
        <p:spPr bwMode="auto">
          <a:xfrm>
            <a:off x="1908175" y="32131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1</a:t>
            </a:r>
            <a:endParaRPr lang="cs-CZ" altLang="cs-CZ" b="1"/>
          </a:p>
        </p:txBody>
      </p:sp>
      <p:sp>
        <p:nvSpPr>
          <p:cNvPr id="269326" name="Text Box 14"/>
          <p:cNvSpPr txBox="1">
            <a:spLocks noChangeArrowheads="1"/>
          </p:cNvSpPr>
          <p:nvPr/>
        </p:nvSpPr>
        <p:spPr bwMode="auto">
          <a:xfrm>
            <a:off x="1905000" y="4114800"/>
            <a:ext cx="51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r>
              <a:rPr lang="cs-CZ" altLang="cs-CZ" b="1" baseline="-25000"/>
              <a:t>2</a:t>
            </a:r>
            <a:endParaRPr lang="cs-CZ" altLang="cs-CZ" b="1"/>
          </a:p>
        </p:txBody>
      </p:sp>
      <p:sp>
        <p:nvSpPr>
          <p:cNvPr id="269327" name="Text Box 15"/>
          <p:cNvSpPr txBox="1">
            <a:spLocks noChangeArrowheads="1"/>
          </p:cNvSpPr>
          <p:nvPr/>
        </p:nvSpPr>
        <p:spPr bwMode="auto">
          <a:xfrm>
            <a:off x="3924300"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1</a:t>
            </a:r>
            <a:endParaRPr lang="cs-CZ" altLang="cs-CZ" b="1"/>
          </a:p>
        </p:txBody>
      </p:sp>
      <p:sp>
        <p:nvSpPr>
          <p:cNvPr id="269328" name="Text Box 16"/>
          <p:cNvSpPr txBox="1">
            <a:spLocks noChangeArrowheads="1"/>
          </p:cNvSpPr>
          <p:nvPr/>
        </p:nvSpPr>
        <p:spPr bwMode="auto">
          <a:xfrm>
            <a:off x="5076825" y="6021388"/>
            <a:ext cx="431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r>
              <a:rPr lang="cs-CZ" altLang="cs-CZ" b="1" baseline="-25000"/>
              <a:t>2</a:t>
            </a:r>
            <a:endParaRPr lang="cs-CZ" altLang="cs-CZ" b="1"/>
          </a:p>
        </p:txBody>
      </p:sp>
      <p:sp>
        <p:nvSpPr>
          <p:cNvPr id="269329" name="Text Box 17"/>
          <p:cNvSpPr txBox="1">
            <a:spLocks noChangeArrowheads="1"/>
          </p:cNvSpPr>
          <p:nvPr/>
        </p:nvSpPr>
        <p:spPr bwMode="auto">
          <a:xfrm>
            <a:off x="4067175" y="29972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1</a:t>
            </a:r>
            <a:endParaRPr lang="cs-CZ" altLang="cs-CZ" b="1"/>
          </a:p>
        </p:txBody>
      </p:sp>
      <p:sp>
        <p:nvSpPr>
          <p:cNvPr id="269330" name="Text Box 18"/>
          <p:cNvSpPr txBox="1">
            <a:spLocks noChangeArrowheads="1"/>
          </p:cNvSpPr>
          <p:nvPr/>
        </p:nvSpPr>
        <p:spPr bwMode="auto">
          <a:xfrm>
            <a:off x="5435600" y="4076700"/>
            <a:ext cx="43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E</a:t>
            </a:r>
            <a:r>
              <a:rPr lang="cs-CZ" altLang="cs-CZ" b="1" baseline="-25000"/>
              <a:t>2</a:t>
            </a:r>
            <a:endParaRPr lang="cs-CZ" altLang="cs-CZ" b="1"/>
          </a:p>
        </p:txBody>
      </p:sp>
      <p:sp>
        <p:nvSpPr>
          <p:cNvPr id="269331" name="AutoShape 19"/>
          <p:cNvSpPr>
            <a:spLocks noChangeArrowheads="1"/>
          </p:cNvSpPr>
          <p:nvPr/>
        </p:nvSpPr>
        <p:spPr bwMode="auto">
          <a:xfrm>
            <a:off x="5148263" y="3284538"/>
            <a:ext cx="358775" cy="288925"/>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69332" name="AutoShape 20"/>
          <p:cNvSpPr>
            <a:spLocks noChangeArrowheads="1"/>
          </p:cNvSpPr>
          <p:nvPr/>
        </p:nvSpPr>
        <p:spPr bwMode="auto">
          <a:xfrm>
            <a:off x="3995738" y="4221163"/>
            <a:ext cx="358775" cy="288925"/>
          </a:xfrm>
          <a:prstGeom prst="sun">
            <a:avLst>
              <a:gd name="adj" fmla="val 25000"/>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cs-CZ" altLang="cs-CZ"/>
          </a:p>
        </p:txBody>
      </p:sp>
      <p:sp>
        <p:nvSpPr>
          <p:cNvPr id="269333" name="Text Box 21"/>
          <p:cNvSpPr txBox="1">
            <a:spLocks noChangeArrowheads="1"/>
          </p:cNvSpPr>
          <p:nvPr/>
        </p:nvSpPr>
        <p:spPr bwMode="auto">
          <a:xfrm>
            <a:off x="5580063" y="3141663"/>
            <a:ext cx="32400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rPr>
              <a:t>přebytek nabídky nad poptávkou</a:t>
            </a:r>
          </a:p>
        </p:txBody>
      </p:sp>
      <p:sp>
        <p:nvSpPr>
          <p:cNvPr id="269334" name="Text Box 22"/>
          <p:cNvSpPr txBox="1">
            <a:spLocks noChangeArrowheads="1"/>
          </p:cNvSpPr>
          <p:nvPr/>
        </p:nvSpPr>
        <p:spPr bwMode="auto">
          <a:xfrm>
            <a:off x="2555875" y="4581525"/>
            <a:ext cx="32400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rPr>
              <a:t>přebytek poptávky nad nabídkou</a:t>
            </a:r>
          </a:p>
        </p:txBody>
      </p:sp>
    </p:spTree>
    <p:extLst>
      <p:ext uri="{BB962C8B-B14F-4D97-AF65-F5344CB8AC3E}">
        <p14:creationId xmlns:p14="http://schemas.microsoft.com/office/powerpoint/2010/main" val="2173390765"/>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269314"/>
                                        </p:tgtEl>
                                        <p:attrNameLst>
                                          <p:attrName>style.visibility</p:attrName>
                                        </p:attrNameLst>
                                      </p:cBhvr>
                                      <p:to>
                                        <p:strVal val="visible"/>
                                      </p:to>
                                    </p:set>
                                  </p:childTnLst>
                                </p:cTn>
                              </p:par>
                            </p:childTnLst>
                          </p:cTn>
                        </p:par>
                        <p:par>
                          <p:cTn id="7" fill="hold" nodeType="afterGroup">
                            <p:stCondLst>
                              <p:cond delay="1200"/>
                            </p:stCondLst>
                            <p:childTnLst>
                              <p:par>
                                <p:cTn id="8" presetID="1" presetClass="entr" presetSubtype="0" fill="hold" nodeType="afterEffect">
                                  <p:stCondLst>
                                    <p:cond delay="0"/>
                                  </p:stCondLst>
                                  <p:childTnLst>
                                    <p:set>
                                      <p:cBhvr>
                                        <p:cTn id="9" dur="1" fill="hold">
                                          <p:stCondLst>
                                            <p:cond delay="499"/>
                                          </p:stCondLst>
                                        </p:cTn>
                                        <p:tgtEl>
                                          <p:spTgt spid="269315"/>
                                        </p:tgtEl>
                                        <p:attrNameLst>
                                          <p:attrName>style.visibility</p:attrName>
                                        </p:attrNameLst>
                                      </p:cBhvr>
                                      <p:to>
                                        <p:strVal val="visible"/>
                                      </p:to>
                                    </p:set>
                                  </p:childTnLst>
                                </p:cTn>
                              </p:par>
                            </p:childTnLst>
                          </p:cTn>
                        </p:par>
                        <p:par>
                          <p:cTn id="10" fill="hold" nodeType="afterGroup">
                            <p:stCondLst>
                              <p:cond delay="1700"/>
                            </p:stCondLst>
                            <p:childTnLst>
                              <p:par>
                                <p:cTn id="11" presetID="1" presetClass="entr" presetSubtype="0" fill="hold" nodeType="afterEffect">
                                  <p:stCondLst>
                                    <p:cond delay="0"/>
                                  </p:stCondLst>
                                  <p:childTnLst>
                                    <p:set>
                                      <p:cBhvr>
                                        <p:cTn id="12" dur="1" fill="hold">
                                          <p:stCondLst>
                                            <p:cond delay="499"/>
                                          </p:stCondLst>
                                        </p:cTn>
                                        <p:tgtEl>
                                          <p:spTgt spid="269316"/>
                                        </p:tgtEl>
                                        <p:attrNameLst>
                                          <p:attrName>style.visibility</p:attrName>
                                        </p:attrNameLst>
                                      </p:cBhvr>
                                      <p:to>
                                        <p:strVal val="visible"/>
                                      </p:to>
                                    </p:set>
                                  </p:childTnLst>
                                </p:cTn>
                              </p:par>
                            </p:childTnLst>
                          </p:cTn>
                        </p:par>
                        <p:par>
                          <p:cTn id="13" fill="hold" nodeType="afterGroup">
                            <p:stCondLst>
                              <p:cond delay="2200"/>
                            </p:stCondLst>
                            <p:childTnLst>
                              <p:par>
                                <p:cTn id="14" presetID="23" presetClass="entr" presetSubtype="16" fill="hold" grpId="0" nodeType="afterEffect">
                                  <p:stCondLst>
                                    <p:cond delay="0"/>
                                  </p:stCondLst>
                                  <p:childTnLst>
                                    <p:set>
                                      <p:cBhvr>
                                        <p:cTn id="15" dur="1" fill="hold">
                                          <p:stCondLst>
                                            <p:cond delay="0"/>
                                          </p:stCondLst>
                                        </p:cTn>
                                        <p:tgtEl>
                                          <p:spTgt spid="269323"/>
                                        </p:tgtEl>
                                        <p:attrNameLst>
                                          <p:attrName>style.visibility</p:attrName>
                                        </p:attrNameLst>
                                      </p:cBhvr>
                                      <p:to>
                                        <p:strVal val="visible"/>
                                      </p:to>
                                    </p:set>
                                    <p:anim calcmode="lin" valueType="num">
                                      <p:cBhvr>
                                        <p:cTn id="16" dur="500" fill="hold"/>
                                        <p:tgtEl>
                                          <p:spTgt spid="269323"/>
                                        </p:tgtEl>
                                        <p:attrNameLst>
                                          <p:attrName>ppt_w</p:attrName>
                                        </p:attrNameLst>
                                      </p:cBhvr>
                                      <p:tavLst>
                                        <p:tav tm="0">
                                          <p:val>
                                            <p:fltVal val="0"/>
                                          </p:val>
                                        </p:tav>
                                        <p:tav tm="100000">
                                          <p:val>
                                            <p:strVal val="#ppt_w"/>
                                          </p:val>
                                        </p:tav>
                                      </p:tavLst>
                                    </p:anim>
                                    <p:anim calcmode="lin" valueType="num">
                                      <p:cBhvr>
                                        <p:cTn id="17" dur="500" fill="hold"/>
                                        <p:tgtEl>
                                          <p:spTgt spid="269323"/>
                                        </p:tgtEl>
                                        <p:attrNameLst>
                                          <p:attrName>ppt_h</p:attrName>
                                        </p:attrNameLst>
                                      </p:cBhvr>
                                      <p:tavLst>
                                        <p:tav tm="0">
                                          <p:val>
                                            <p:fltVal val="0"/>
                                          </p:val>
                                        </p:tav>
                                        <p:tav tm="100000">
                                          <p:val>
                                            <p:strVal val="#ppt_h"/>
                                          </p:val>
                                        </p:tav>
                                      </p:tavLst>
                                    </p:anim>
                                  </p:childTnLst>
                                </p:cTn>
                              </p:par>
                            </p:childTnLst>
                          </p:cTn>
                        </p:par>
                        <p:par>
                          <p:cTn id="18" fill="hold" nodeType="afterGroup">
                            <p:stCondLst>
                              <p:cond delay="2700"/>
                            </p:stCondLst>
                            <p:childTnLst>
                              <p:par>
                                <p:cTn id="19" presetID="23" presetClass="entr" presetSubtype="16" fill="hold" grpId="0" nodeType="afterEffect">
                                  <p:stCondLst>
                                    <p:cond delay="0"/>
                                  </p:stCondLst>
                                  <p:childTnLst>
                                    <p:set>
                                      <p:cBhvr>
                                        <p:cTn id="20" dur="1" fill="hold">
                                          <p:stCondLst>
                                            <p:cond delay="0"/>
                                          </p:stCondLst>
                                        </p:cTn>
                                        <p:tgtEl>
                                          <p:spTgt spid="269322"/>
                                        </p:tgtEl>
                                        <p:attrNameLst>
                                          <p:attrName>style.visibility</p:attrName>
                                        </p:attrNameLst>
                                      </p:cBhvr>
                                      <p:to>
                                        <p:strVal val="visible"/>
                                      </p:to>
                                    </p:set>
                                    <p:anim calcmode="lin" valueType="num">
                                      <p:cBhvr>
                                        <p:cTn id="21" dur="500" fill="hold"/>
                                        <p:tgtEl>
                                          <p:spTgt spid="269322"/>
                                        </p:tgtEl>
                                        <p:attrNameLst>
                                          <p:attrName>ppt_w</p:attrName>
                                        </p:attrNameLst>
                                      </p:cBhvr>
                                      <p:tavLst>
                                        <p:tav tm="0">
                                          <p:val>
                                            <p:fltVal val="0"/>
                                          </p:val>
                                        </p:tav>
                                        <p:tav tm="100000">
                                          <p:val>
                                            <p:strVal val="#ppt_w"/>
                                          </p:val>
                                        </p:tav>
                                      </p:tavLst>
                                    </p:anim>
                                    <p:anim calcmode="lin" valueType="num">
                                      <p:cBhvr>
                                        <p:cTn id="22" dur="500" fill="hold"/>
                                        <p:tgtEl>
                                          <p:spTgt spid="269322"/>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7" presetClass="entr" presetSubtype="10" fill="hold" nodeType="clickEffect">
                                  <p:stCondLst>
                                    <p:cond delay="0"/>
                                  </p:stCondLst>
                                  <p:childTnLst>
                                    <p:set>
                                      <p:cBhvr>
                                        <p:cTn id="26" dur="1" fill="hold">
                                          <p:stCondLst>
                                            <p:cond delay="0"/>
                                          </p:stCondLst>
                                        </p:cTn>
                                        <p:tgtEl>
                                          <p:spTgt spid="269317"/>
                                        </p:tgtEl>
                                        <p:attrNameLst>
                                          <p:attrName>style.visibility</p:attrName>
                                        </p:attrNameLst>
                                      </p:cBhvr>
                                      <p:to>
                                        <p:strVal val="visible"/>
                                      </p:to>
                                    </p:set>
                                    <p:anim calcmode="lin" valueType="num">
                                      <p:cBhvr>
                                        <p:cTn id="27" dur="500" fill="hold"/>
                                        <p:tgtEl>
                                          <p:spTgt spid="269317"/>
                                        </p:tgtEl>
                                        <p:attrNameLst>
                                          <p:attrName>ppt_w</p:attrName>
                                        </p:attrNameLst>
                                      </p:cBhvr>
                                      <p:tavLst>
                                        <p:tav tm="0">
                                          <p:val>
                                            <p:fltVal val="0"/>
                                          </p:val>
                                        </p:tav>
                                        <p:tav tm="100000">
                                          <p:val>
                                            <p:strVal val="#ppt_w"/>
                                          </p:val>
                                        </p:tav>
                                      </p:tavLst>
                                    </p:anim>
                                    <p:anim calcmode="lin" valueType="num">
                                      <p:cBhvr>
                                        <p:cTn id="28" dur="500" fill="hold"/>
                                        <p:tgtEl>
                                          <p:spTgt spid="269317"/>
                                        </p:tgtEl>
                                        <p:attrNameLst>
                                          <p:attrName>ppt_h</p:attrName>
                                        </p:attrNameLst>
                                      </p:cBhvr>
                                      <p:tavLst>
                                        <p:tav tm="0">
                                          <p:val>
                                            <p:strVal val="#ppt_h"/>
                                          </p:val>
                                        </p:tav>
                                        <p:tav tm="100000">
                                          <p:val>
                                            <p:strVal val="#ppt_h"/>
                                          </p:val>
                                        </p:tav>
                                      </p:tavLst>
                                    </p:anim>
                                  </p:childTnLst>
                                </p:cTn>
                              </p:par>
                            </p:childTnLst>
                          </p:cTn>
                        </p:par>
                        <p:par>
                          <p:cTn id="29" fill="hold" nodeType="afterGroup">
                            <p:stCondLst>
                              <p:cond delay="500"/>
                            </p:stCondLst>
                            <p:childTnLst>
                              <p:par>
                                <p:cTn id="30" presetID="23" presetClass="entr" presetSubtype="16" fill="hold" grpId="0" nodeType="afterEffect">
                                  <p:stCondLst>
                                    <p:cond delay="0"/>
                                  </p:stCondLst>
                                  <p:childTnLst>
                                    <p:set>
                                      <p:cBhvr>
                                        <p:cTn id="31" dur="1" fill="hold">
                                          <p:stCondLst>
                                            <p:cond delay="0"/>
                                          </p:stCondLst>
                                        </p:cTn>
                                        <p:tgtEl>
                                          <p:spTgt spid="269324"/>
                                        </p:tgtEl>
                                        <p:attrNameLst>
                                          <p:attrName>style.visibility</p:attrName>
                                        </p:attrNameLst>
                                      </p:cBhvr>
                                      <p:to>
                                        <p:strVal val="visible"/>
                                      </p:to>
                                    </p:set>
                                    <p:anim calcmode="lin" valueType="num">
                                      <p:cBhvr>
                                        <p:cTn id="32" dur="500" fill="hold"/>
                                        <p:tgtEl>
                                          <p:spTgt spid="269324"/>
                                        </p:tgtEl>
                                        <p:attrNameLst>
                                          <p:attrName>ppt_w</p:attrName>
                                        </p:attrNameLst>
                                      </p:cBhvr>
                                      <p:tavLst>
                                        <p:tav tm="0">
                                          <p:val>
                                            <p:fltVal val="0"/>
                                          </p:val>
                                        </p:tav>
                                        <p:tav tm="100000">
                                          <p:val>
                                            <p:strVal val="#ppt_w"/>
                                          </p:val>
                                        </p:tav>
                                      </p:tavLst>
                                    </p:anim>
                                    <p:anim calcmode="lin" valueType="num">
                                      <p:cBhvr>
                                        <p:cTn id="33" dur="500" fill="hold"/>
                                        <p:tgtEl>
                                          <p:spTgt spid="269324"/>
                                        </p:tgtEl>
                                        <p:attrNameLst>
                                          <p:attrName>ppt_h</p:attrName>
                                        </p:attrNameLst>
                                      </p:cBhvr>
                                      <p:tavLst>
                                        <p:tav tm="0">
                                          <p:val>
                                            <p:fltVal val="0"/>
                                          </p:val>
                                        </p:tav>
                                        <p:tav tm="100000">
                                          <p:val>
                                            <p:strVal val="#ppt_h"/>
                                          </p:val>
                                        </p:tav>
                                      </p:tavLst>
                                    </p:anim>
                                  </p:childTnLst>
                                </p:cTn>
                              </p:par>
                            </p:childTnLst>
                          </p:cTn>
                        </p:par>
                        <p:par>
                          <p:cTn id="34" fill="hold" nodeType="afterGroup">
                            <p:stCondLst>
                              <p:cond delay="1000"/>
                            </p:stCondLst>
                            <p:childTnLst>
                              <p:par>
                                <p:cTn id="35" presetID="3" presetClass="entr" presetSubtype="10" fill="hold" nodeType="afterEffect">
                                  <p:stCondLst>
                                    <p:cond delay="0"/>
                                  </p:stCondLst>
                                  <p:childTnLst>
                                    <p:set>
                                      <p:cBhvr>
                                        <p:cTn id="36" dur="1" fill="hold">
                                          <p:stCondLst>
                                            <p:cond delay="0"/>
                                          </p:stCondLst>
                                        </p:cTn>
                                        <p:tgtEl>
                                          <p:spTgt spid="269318"/>
                                        </p:tgtEl>
                                        <p:attrNameLst>
                                          <p:attrName>style.visibility</p:attrName>
                                        </p:attrNameLst>
                                      </p:cBhvr>
                                      <p:to>
                                        <p:strVal val="visible"/>
                                      </p:to>
                                    </p:set>
                                    <p:animEffect transition="in" filter="blinds(horizontal)">
                                      <p:cBhvr>
                                        <p:cTn id="37" dur="500"/>
                                        <p:tgtEl>
                                          <p:spTgt spid="269318"/>
                                        </p:tgtEl>
                                      </p:cBhvr>
                                    </p:animEffect>
                                  </p:childTnLst>
                                </p:cTn>
                              </p:par>
                            </p:childTnLst>
                          </p:cTn>
                        </p:par>
                        <p:par>
                          <p:cTn id="38" fill="hold" nodeType="afterGroup">
                            <p:stCondLst>
                              <p:cond delay="1500"/>
                            </p:stCondLst>
                            <p:childTnLst>
                              <p:par>
                                <p:cTn id="39" presetID="3" presetClass="entr" presetSubtype="10" fill="hold" nodeType="afterEffect">
                                  <p:stCondLst>
                                    <p:cond delay="0"/>
                                  </p:stCondLst>
                                  <p:childTnLst>
                                    <p:set>
                                      <p:cBhvr>
                                        <p:cTn id="40" dur="1" fill="hold">
                                          <p:stCondLst>
                                            <p:cond delay="0"/>
                                          </p:stCondLst>
                                        </p:cTn>
                                        <p:tgtEl>
                                          <p:spTgt spid="269321"/>
                                        </p:tgtEl>
                                        <p:attrNameLst>
                                          <p:attrName>style.visibility</p:attrName>
                                        </p:attrNameLst>
                                      </p:cBhvr>
                                      <p:to>
                                        <p:strVal val="visible"/>
                                      </p:to>
                                    </p:set>
                                    <p:animEffect transition="in" filter="blinds(horizontal)">
                                      <p:cBhvr>
                                        <p:cTn id="41" dur="500"/>
                                        <p:tgtEl>
                                          <p:spTgt spid="269321"/>
                                        </p:tgtEl>
                                      </p:cBhvr>
                                    </p:animEffect>
                                  </p:childTnLst>
                                </p:cTn>
                              </p:par>
                            </p:childTnLst>
                          </p:cTn>
                        </p:par>
                        <p:par>
                          <p:cTn id="42" fill="hold" nodeType="afterGroup">
                            <p:stCondLst>
                              <p:cond delay="2000"/>
                            </p:stCondLst>
                            <p:childTnLst>
                              <p:par>
                                <p:cTn id="43" presetID="3" presetClass="entr" presetSubtype="10" fill="hold" nodeType="afterEffect">
                                  <p:stCondLst>
                                    <p:cond delay="0"/>
                                  </p:stCondLst>
                                  <p:childTnLst>
                                    <p:set>
                                      <p:cBhvr>
                                        <p:cTn id="44" dur="1" fill="hold">
                                          <p:stCondLst>
                                            <p:cond delay="0"/>
                                          </p:stCondLst>
                                        </p:cTn>
                                        <p:tgtEl>
                                          <p:spTgt spid="269320"/>
                                        </p:tgtEl>
                                        <p:attrNameLst>
                                          <p:attrName>style.visibility</p:attrName>
                                        </p:attrNameLst>
                                      </p:cBhvr>
                                      <p:to>
                                        <p:strVal val="visible"/>
                                      </p:to>
                                    </p:set>
                                    <p:animEffect transition="in" filter="blinds(horizontal)">
                                      <p:cBhvr>
                                        <p:cTn id="45" dur="500"/>
                                        <p:tgtEl>
                                          <p:spTgt spid="269320"/>
                                        </p:tgtEl>
                                      </p:cBhvr>
                                    </p:animEffect>
                                  </p:childTnLst>
                                </p:cTn>
                              </p:par>
                            </p:childTnLst>
                          </p:cTn>
                        </p:par>
                        <p:par>
                          <p:cTn id="46" fill="hold" nodeType="afterGroup">
                            <p:stCondLst>
                              <p:cond delay="2500"/>
                            </p:stCondLst>
                            <p:childTnLst>
                              <p:par>
                                <p:cTn id="47" presetID="3" presetClass="entr" presetSubtype="10" fill="hold" nodeType="afterEffect">
                                  <p:stCondLst>
                                    <p:cond delay="0"/>
                                  </p:stCondLst>
                                  <p:childTnLst>
                                    <p:set>
                                      <p:cBhvr>
                                        <p:cTn id="48" dur="1" fill="hold">
                                          <p:stCondLst>
                                            <p:cond delay="0"/>
                                          </p:stCondLst>
                                        </p:cTn>
                                        <p:tgtEl>
                                          <p:spTgt spid="269319"/>
                                        </p:tgtEl>
                                        <p:attrNameLst>
                                          <p:attrName>style.visibility</p:attrName>
                                        </p:attrNameLst>
                                      </p:cBhvr>
                                      <p:to>
                                        <p:strVal val="visible"/>
                                      </p:to>
                                    </p:set>
                                    <p:animEffect transition="in" filter="blinds(horizontal)">
                                      <p:cBhvr>
                                        <p:cTn id="49" dur="500"/>
                                        <p:tgtEl>
                                          <p:spTgt spid="269319"/>
                                        </p:tgtEl>
                                      </p:cBhvr>
                                    </p:animEffect>
                                  </p:childTnLst>
                                </p:cTn>
                              </p:par>
                            </p:childTnLst>
                          </p:cTn>
                        </p:par>
                        <p:par>
                          <p:cTn id="50" fill="hold" nodeType="afterGroup">
                            <p:stCondLst>
                              <p:cond delay="3000"/>
                            </p:stCondLst>
                            <p:childTnLst>
                              <p:par>
                                <p:cTn id="51" presetID="23" presetClass="entr" presetSubtype="16" fill="hold" grpId="0" nodeType="afterEffect">
                                  <p:stCondLst>
                                    <p:cond delay="0"/>
                                  </p:stCondLst>
                                  <p:childTnLst>
                                    <p:set>
                                      <p:cBhvr>
                                        <p:cTn id="52" dur="1" fill="hold">
                                          <p:stCondLst>
                                            <p:cond delay="0"/>
                                          </p:stCondLst>
                                        </p:cTn>
                                        <p:tgtEl>
                                          <p:spTgt spid="269325"/>
                                        </p:tgtEl>
                                        <p:attrNameLst>
                                          <p:attrName>style.visibility</p:attrName>
                                        </p:attrNameLst>
                                      </p:cBhvr>
                                      <p:to>
                                        <p:strVal val="visible"/>
                                      </p:to>
                                    </p:set>
                                    <p:anim calcmode="lin" valueType="num">
                                      <p:cBhvr>
                                        <p:cTn id="53" dur="500" fill="hold"/>
                                        <p:tgtEl>
                                          <p:spTgt spid="269325"/>
                                        </p:tgtEl>
                                        <p:attrNameLst>
                                          <p:attrName>ppt_w</p:attrName>
                                        </p:attrNameLst>
                                      </p:cBhvr>
                                      <p:tavLst>
                                        <p:tav tm="0">
                                          <p:val>
                                            <p:fltVal val="0"/>
                                          </p:val>
                                        </p:tav>
                                        <p:tav tm="100000">
                                          <p:val>
                                            <p:strVal val="#ppt_w"/>
                                          </p:val>
                                        </p:tav>
                                      </p:tavLst>
                                    </p:anim>
                                    <p:anim calcmode="lin" valueType="num">
                                      <p:cBhvr>
                                        <p:cTn id="54" dur="500" fill="hold"/>
                                        <p:tgtEl>
                                          <p:spTgt spid="269325"/>
                                        </p:tgtEl>
                                        <p:attrNameLst>
                                          <p:attrName>ppt_h</p:attrName>
                                        </p:attrNameLst>
                                      </p:cBhvr>
                                      <p:tavLst>
                                        <p:tav tm="0">
                                          <p:val>
                                            <p:fltVal val="0"/>
                                          </p:val>
                                        </p:tav>
                                        <p:tav tm="100000">
                                          <p:val>
                                            <p:strVal val="#ppt_h"/>
                                          </p:val>
                                        </p:tav>
                                      </p:tavLst>
                                    </p:anim>
                                  </p:childTnLst>
                                </p:cTn>
                              </p:par>
                            </p:childTnLst>
                          </p:cTn>
                        </p:par>
                        <p:par>
                          <p:cTn id="55" fill="hold" nodeType="afterGroup">
                            <p:stCondLst>
                              <p:cond delay="3500"/>
                            </p:stCondLst>
                            <p:childTnLst>
                              <p:par>
                                <p:cTn id="56" presetID="23" presetClass="entr" presetSubtype="16" fill="hold" grpId="0" nodeType="afterEffect">
                                  <p:stCondLst>
                                    <p:cond delay="0"/>
                                  </p:stCondLst>
                                  <p:childTnLst>
                                    <p:set>
                                      <p:cBhvr>
                                        <p:cTn id="57" dur="1" fill="hold">
                                          <p:stCondLst>
                                            <p:cond delay="0"/>
                                          </p:stCondLst>
                                        </p:cTn>
                                        <p:tgtEl>
                                          <p:spTgt spid="269326"/>
                                        </p:tgtEl>
                                        <p:attrNameLst>
                                          <p:attrName>style.visibility</p:attrName>
                                        </p:attrNameLst>
                                      </p:cBhvr>
                                      <p:to>
                                        <p:strVal val="visible"/>
                                      </p:to>
                                    </p:set>
                                    <p:anim calcmode="lin" valueType="num">
                                      <p:cBhvr>
                                        <p:cTn id="58" dur="500" fill="hold"/>
                                        <p:tgtEl>
                                          <p:spTgt spid="269326"/>
                                        </p:tgtEl>
                                        <p:attrNameLst>
                                          <p:attrName>ppt_w</p:attrName>
                                        </p:attrNameLst>
                                      </p:cBhvr>
                                      <p:tavLst>
                                        <p:tav tm="0">
                                          <p:val>
                                            <p:fltVal val="0"/>
                                          </p:val>
                                        </p:tav>
                                        <p:tav tm="100000">
                                          <p:val>
                                            <p:strVal val="#ppt_w"/>
                                          </p:val>
                                        </p:tav>
                                      </p:tavLst>
                                    </p:anim>
                                    <p:anim calcmode="lin" valueType="num">
                                      <p:cBhvr>
                                        <p:cTn id="59" dur="500" fill="hold"/>
                                        <p:tgtEl>
                                          <p:spTgt spid="269326"/>
                                        </p:tgtEl>
                                        <p:attrNameLst>
                                          <p:attrName>ppt_h</p:attrName>
                                        </p:attrNameLst>
                                      </p:cBhvr>
                                      <p:tavLst>
                                        <p:tav tm="0">
                                          <p:val>
                                            <p:fltVal val="0"/>
                                          </p:val>
                                        </p:tav>
                                        <p:tav tm="100000">
                                          <p:val>
                                            <p:strVal val="#ppt_h"/>
                                          </p:val>
                                        </p:tav>
                                      </p:tavLst>
                                    </p:anim>
                                  </p:childTnLst>
                                </p:cTn>
                              </p:par>
                            </p:childTnLst>
                          </p:cTn>
                        </p:par>
                        <p:par>
                          <p:cTn id="60" fill="hold" nodeType="afterGroup">
                            <p:stCondLst>
                              <p:cond delay="4000"/>
                            </p:stCondLst>
                            <p:childTnLst>
                              <p:par>
                                <p:cTn id="61" presetID="23" presetClass="entr" presetSubtype="16" fill="hold" grpId="0" nodeType="afterEffect">
                                  <p:stCondLst>
                                    <p:cond delay="0"/>
                                  </p:stCondLst>
                                  <p:childTnLst>
                                    <p:set>
                                      <p:cBhvr>
                                        <p:cTn id="62" dur="1" fill="hold">
                                          <p:stCondLst>
                                            <p:cond delay="0"/>
                                          </p:stCondLst>
                                        </p:cTn>
                                        <p:tgtEl>
                                          <p:spTgt spid="269327"/>
                                        </p:tgtEl>
                                        <p:attrNameLst>
                                          <p:attrName>style.visibility</p:attrName>
                                        </p:attrNameLst>
                                      </p:cBhvr>
                                      <p:to>
                                        <p:strVal val="visible"/>
                                      </p:to>
                                    </p:set>
                                    <p:anim calcmode="lin" valueType="num">
                                      <p:cBhvr>
                                        <p:cTn id="63" dur="500" fill="hold"/>
                                        <p:tgtEl>
                                          <p:spTgt spid="269327"/>
                                        </p:tgtEl>
                                        <p:attrNameLst>
                                          <p:attrName>ppt_w</p:attrName>
                                        </p:attrNameLst>
                                      </p:cBhvr>
                                      <p:tavLst>
                                        <p:tav tm="0">
                                          <p:val>
                                            <p:fltVal val="0"/>
                                          </p:val>
                                        </p:tav>
                                        <p:tav tm="100000">
                                          <p:val>
                                            <p:strVal val="#ppt_w"/>
                                          </p:val>
                                        </p:tav>
                                      </p:tavLst>
                                    </p:anim>
                                    <p:anim calcmode="lin" valueType="num">
                                      <p:cBhvr>
                                        <p:cTn id="64" dur="500" fill="hold"/>
                                        <p:tgtEl>
                                          <p:spTgt spid="269327"/>
                                        </p:tgtEl>
                                        <p:attrNameLst>
                                          <p:attrName>ppt_h</p:attrName>
                                        </p:attrNameLst>
                                      </p:cBhvr>
                                      <p:tavLst>
                                        <p:tav tm="0">
                                          <p:val>
                                            <p:fltVal val="0"/>
                                          </p:val>
                                        </p:tav>
                                        <p:tav tm="100000">
                                          <p:val>
                                            <p:strVal val="#ppt_h"/>
                                          </p:val>
                                        </p:tav>
                                      </p:tavLst>
                                    </p:anim>
                                  </p:childTnLst>
                                </p:cTn>
                              </p:par>
                            </p:childTnLst>
                          </p:cTn>
                        </p:par>
                        <p:par>
                          <p:cTn id="65" fill="hold" nodeType="afterGroup">
                            <p:stCondLst>
                              <p:cond delay="4500"/>
                            </p:stCondLst>
                            <p:childTnLst>
                              <p:par>
                                <p:cTn id="66" presetID="23" presetClass="entr" presetSubtype="16" fill="hold" grpId="0" nodeType="afterEffect">
                                  <p:stCondLst>
                                    <p:cond delay="0"/>
                                  </p:stCondLst>
                                  <p:childTnLst>
                                    <p:set>
                                      <p:cBhvr>
                                        <p:cTn id="67" dur="1" fill="hold">
                                          <p:stCondLst>
                                            <p:cond delay="0"/>
                                          </p:stCondLst>
                                        </p:cTn>
                                        <p:tgtEl>
                                          <p:spTgt spid="269328"/>
                                        </p:tgtEl>
                                        <p:attrNameLst>
                                          <p:attrName>style.visibility</p:attrName>
                                        </p:attrNameLst>
                                      </p:cBhvr>
                                      <p:to>
                                        <p:strVal val="visible"/>
                                      </p:to>
                                    </p:set>
                                    <p:anim calcmode="lin" valueType="num">
                                      <p:cBhvr>
                                        <p:cTn id="68" dur="500" fill="hold"/>
                                        <p:tgtEl>
                                          <p:spTgt spid="269328"/>
                                        </p:tgtEl>
                                        <p:attrNameLst>
                                          <p:attrName>ppt_w</p:attrName>
                                        </p:attrNameLst>
                                      </p:cBhvr>
                                      <p:tavLst>
                                        <p:tav tm="0">
                                          <p:val>
                                            <p:fltVal val="0"/>
                                          </p:val>
                                        </p:tav>
                                        <p:tav tm="100000">
                                          <p:val>
                                            <p:strVal val="#ppt_w"/>
                                          </p:val>
                                        </p:tav>
                                      </p:tavLst>
                                    </p:anim>
                                    <p:anim calcmode="lin" valueType="num">
                                      <p:cBhvr>
                                        <p:cTn id="69" dur="500" fill="hold"/>
                                        <p:tgtEl>
                                          <p:spTgt spid="269328"/>
                                        </p:tgtEl>
                                        <p:attrNameLst>
                                          <p:attrName>ppt_h</p:attrName>
                                        </p:attrNameLst>
                                      </p:cBhvr>
                                      <p:tavLst>
                                        <p:tav tm="0">
                                          <p:val>
                                            <p:fltVal val="0"/>
                                          </p:val>
                                        </p:tav>
                                        <p:tav tm="100000">
                                          <p:val>
                                            <p:strVal val="#ppt_h"/>
                                          </p:val>
                                        </p:tav>
                                      </p:tavLst>
                                    </p:anim>
                                  </p:childTnLst>
                                </p:cTn>
                              </p:par>
                            </p:childTnLst>
                          </p:cTn>
                        </p:par>
                        <p:par>
                          <p:cTn id="70" fill="hold" nodeType="afterGroup">
                            <p:stCondLst>
                              <p:cond delay="5000"/>
                            </p:stCondLst>
                            <p:childTnLst>
                              <p:par>
                                <p:cTn id="71" presetID="23" presetClass="entr" presetSubtype="16" fill="hold" grpId="0" nodeType="afterEffect">
                                  <p:stCondLst>
                                    <p:cond delay="0"/>
                                  </p:stCondLst>
                                  <p:childTnLst>
                                    <p:set>
                                      <p:cBhvr>
                                        <p:cTn id="72" dur="1" fill="hold">
                                          <p:stCondLst>
                                            <p:cond delay="0"/>
                                          </p:stCondLst>
                                        </p:cTn>
                                        <p:tgtEl>
                                          <p:spTgt spid="269329"/>
                                        </p:tgtEl>
                                        <p:attrNameLst>
                                          <p:attrName>style.visibility</p:attrName>
                                        </p:attrNameLst>
                                      </p:cBhvr>
                                      <p:to>
                                        <p:strVal val="visible"/>
                                      </p:to>
                                    </p:set>
                                    <p:anim calcmode="lin" valueType="num">
                                      <p:cBhvr>
                                        <p:cTn id="73" dur="500" fill="hold"/>
                                        <p:tgtEl>
                                          <p:spTgt spid="269329"/>
                                        </p:tgtEl>
                                        <p:attrNameLst>
                                          <p:attrName>ppt_w</p:attrName>
                                        </p:attrNameLst>
                                      </p:cBhvr>
                                      <p:tavLst>
                                        <p:tav tm="0">
                                          <p:val>
                                            <p:fltVal val="0"/>
                                          </p:val>
                                        </p:tav>
                                        <p:tav tm="100000">
                                          <p:val>
                                            <p:strVal val="#ppt_w"/>
                                          </p:val>
                                        </p:tav>
                                      </p:tavLst>
                                    </p:anim>
                                    <p:anim calcmode="lin" valueType="num">
                                      <p:cBhvr>
                                        <p:cTn id="74" dur="500" fill="hold"/>
                                        <p:tgtEl>
                                          <p:spTgt spid="269329"/>
                                        </p:tgtEl>
                                        <p:attrNameLst>
                                          <p:attrName>ppt_h</p:attrName>
                                        </p:attrNameLst>
                                      </p:cBhvr>
                                      <p:tavLst>
                                        <p:tav tm="0">
                                          <p:val>
                                            <p:fltVal val="0"/>
                                          </p:val>
                                        </p:tav>
                                        <p:tav tm="100000">
                                          <p:val>
                                            <p:strVal val="#ppt_h"/>
                                          </p:val>
                                        </p:tav>
                                      </p:tavLst>
                                    </p:anim>
                                  </p:childTnLst>
                                </p:cTn>
                              </p:par>
                            </p:childTnLst>
                          </p:cTn>
                        </p:par>
                        <p:par>
                          <p:cTn id="75" fill="hold" nodeType="afterGroup">
                            <p:stCondLst>
                              <p:cond delay="5500"/>
                            </p:stCondLst>
                            <p:childTnLst>
                              <p:par>
                                <p:cTn id="76" presetID="23" presetClass="entr" presetSubtype="16" fill="hold" grpId="0" nodeType="afterEffect">
                                  <p:stCondLst>
                                    <p:cond delay="0"/>
                                  </p:stCondLst>
                                  <p:childTnLst>
                                    <p:set>
                                      <p:cBhvr>
                                        <p:cTn id="77" dur="1" fill="hold">
                                          <p:stCondLst>
                                            <p:cond delay="0"/>
                                          </p:stCondLst>
                                        </p:cTn>
                                        <p:tgtEl>
                                          <p:spTgt spid="269330"/>
                                        </p:tgtEl>
                                        <p:attrNameLst>
                                          <p:attrName>style.visibility</p:attrName>
                                        </p:attrNameLst>
                                      </p:cBhvr>
                                      <p:to>
                                        <p:strVal val="visible"/>
                                      </p:to>
                                    </p:set>
                                    <p:anim calcmode="lin" valueType="num">
                                      <p:cBhvr>
                                        <p:cTn id="78" dur="500" fill="hold"/>
                                        <p:tgtEl>
                                          <p:spTgt spid="269330"/>
                                        </p:tgtEl>
                                        <p:attrNameLst>
                                          <p:attrName>ppt_w</p:attrName>
                                        </p:attrNameLst>
                                      </p:cBhvr>
                                      <p:tavLst>
                                        <p:tav tm="0">
                                          <p:val>
                                            <p:fltVal val="0"/>
                                          </p:val>
                                        </p:tav>
                                        <p:tav tm="100000">
                                          <p:val>
                                            <p:strVal val="#ppt_w"/>
                                          </p:val>
                                        </p:tav>
                                      </p:tavLst>
                                    </p:anim>
                                    <p:anim calcmode="lin" valueType="num">
                                      <p:cBhvr>
                                        <p:cTn id="79" dur="500" fill="hold"/>
                                        <p:tgtEl>
                                          <p:spTgt spid="269330"/>
                                        </p:tgtEl>
                                        <p:attrNameLst>
                                          <p:attrName>ppt_h</p:attrName>
                                        </p:attrNameLst>
                                      </p:cBhvr>
                                      <p:tavLst>
                                        <p:tav tm="0">
                                          <p:val>
                                            <p:fltVal val="0"/>
                                          </p:val>
                                        </p:tav>
                                        <p:tav tm="100000">
                                          <p:val>
                                            <p:strVal val="#ppt_h"/>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nodeType="clickEffect">
                                  <p:stCondLst>
                                    <p:cond delay="0"/>
                                  </p:stCondLst>
                                  <p:childTnLst>
                                    <p:set>
                                      <p:cBhvr>
                                        <p:cTn id="83" dur="1" fill="hold">
                                          <p:stCondLst>
                                            <p:cond delay="499"/>
                                          </p:stCondLst>
                                        </p:cTn>
                                        <p:tgtEl>
                                          <p:spTgt spid="269331"/>
                                        </p:tgtEl>
                                        <p:attrNameLst>
                                          <p:attrName>style.visibility</p:attrName>
                                        </p:attrNameLst>
                                      </p:cBhvr>
                                      <p:to>
                                        <p:strVal val="visible"/>
                                      </p:to>
                                    </p:se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499"/>
                                          </p:stCondLst>
                                        </p:cTn>
                                        <p:tgtEl>
                                          <p:spTgt spid="269333"/>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nodeType="clickEffect">
                                  <p:stCondLst>
                                    <p:cond delay="0"/>
                                  </p:stCondLst>
                                  <p:childTnLst>
                                    <p:set>
                                      <p:cBhvr>
                                        <p:cTn id="90" dur="1" fill="hold">
                                          <p:stCondLst>
                                            <p:cond delay="499"/>
                                          </p:stCondLst>
                                        </p:cTn>
                                        <p:tgtEl>
                                          <p:spTgt spid="269332"/>
                                        </p:tgtEl>
                                        <p:attrNameLst>
                                          <p:attrName>style.visibility</p:attrName>
                                        </p:attrNameLst>
                                      </p:cBhvr>
                                      <p:to>
                                        <p:strVal val="visible"/>
                                      </p:to>
                                    </p:set>
                                  </p:childTnLst>
                                </p:cTn>
                              </p:par>
                            </p:childTnLst>
                          </p:cTn>
                        </p:par>
                        <p:par>
                          <p:cTn id="91" fill="hold" nodeType="afterGroup">
                            <p:stCondLst>
                              <p:cond delay="500"/>
                            </p:stCondLst>
                            <p:childTnLst>
                              <p:par>
                                <p:cTn id="92" presetID="1" presetClass="entr" presetSubtype="0" fill="hold" grpId="0" nodeType="afterEffect">
                                  <p:stCondLst>
                                    <p:cond delay="0"/>
                                  </p:stCondLst>
                                  <p:childTnLst>
                                    <p:set>
                                      <p:cBhvr>
                                        <p:cTn id="93" dur="1" fill="hold">
                                          <p:stCondLst>
                                            <p:cond delay="499"/>
                                          </p:stCondLst>
                                        </p:cTn>
                                        <p:tgtEl>
                                          <p:spTgt spid="26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utoUpdateAnimBg="0"/>
      <p:bldP spid="269322" grpId="0" autoUpdateAnimBg="0"/>
      <p:bldP spid="269323" grpId="0" autoUpdateAnimBg="0"/>
      <p:bldP spid="269324" grpId="0" autoUpdateAnimBg="0"/>
      <p:bldP spid="269325" grpId="0" autoUpdateAnimBg="0"/>
      <p:bldP spid="269326" grpId="0" autoUpdateAnimBg="0"/>
      <p:bldP spid="269327" grpId="0" autoUpdateAnimBg="0"/>
      <p:bldP spid="269328" grpId="0" autoUpdateAnimBg="0"/>
      <p:bldP spid="269329" grpId="0" autoUpdateAnimBg="0"/>
      <p:bldP spid="269330" grpId="0" autoUpdateAnimBg="0"/>
      <p:bldP spid="269333" grpId="0" autoUpdateAnimBg="0"/>
      <p:bldP spid="269334" grpId="0"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914400" y="454819"/>
            <a:ext cx="7772400" cy="990600"/>
          </a:xfrm>
        </p:spPr>
        <p:txBody>
          <a:bodyPr>
            <a:normAutofit fontScale="90000"/>
          </a:bodyPr>
          <a:lstStyle/>
          <a:p>
            <a:pPr eaLnBrk="1" hangingPunct="1"/>
            <a:r>
              <a:rPr lang="cs-CZ" altLang="cs-CZ" sz="3600" b="1" dirty="0" smtClean="0">
                <a:solidFill>
                  <a:srgbClr val="C00000"/>
                </a:solidFill>
              </a:rPr>
              <a:t>Vliv fiskální politiky (expanze) na polohu křivky AD </a:t>
            </a:r>
          </a:p>
        </p:txBody>
      </p:sp>
      <p:sp>
        <p:nvSpPr>
          <p:cNvPr id="10243" name="Text Box 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0244" name="Line 4"/>
          <p:cNvSpPr>
            <a:spLocks noChangeShapeType="1"/>
          </p:cNvSpPr>
          <p:nvPr/>
        </p:nvSpPr>
        <p:spPr bwMode="auto">
          <a:xfrm>
            <a:off x="2819400" y="16002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5" name="Line 5"/>
          <p:cNvSpPr>
            <a:spLocks noChangeShapeType="1"/>
          </p:cNvSpPr>
          <p:nvPr/>
        </p:nvSpPr>
        <p:spPr bwMode="auto">
          <a:xfrm>
            <a:off x="2819400" y="39624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6" name="Line 6"/>
          <p:cNvSpPr>
            <a:spLocks noChangeShapeType="1"/>
          </p:cNvSpPr>
          <p:nvPr/>
        </p:nvSpPr>
        <p:spPr bwMode="auto">
          <a:xfrm>
            <a:off x="2819400" y="3810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7" name="Line 7"/>
          <p:cNvSpPr>
            <a:spLocks noChangeShapeType="1"/>
          </p:cNvSpPr>
          <p:nvPr/>
        </p:nvSpPr>
        <p:spPr bwMode="auto">
          <a:xfrm>
            <a:off x="2819400" y="6477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8" name="Line 8"/>
          <p:cNvSpPr>
            <a:spLocks noChangeShapeType="1"/>
          </p:cNvSpPr>
          <p:nvPr/>
        </p:nvSpPr>
        <p:spPr bwMode="auto">
          <a:xfrm>
            <a:off x="3200400" y="1905000"/>
            <a:ext cx="2667000" cy="144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49" name="Line 9"/>
          <p:cNvSpPr>
            <a:spLocks noChangeShapeType="1"/>
          </p:cNvSpPr>
          <p:nvPr/>
        </p:nvSpPr>
        <p:spPr bwMode="auto">
          <a:xfrm flipV="1">
            <a:off x="2971800" y="1905000"/>
            <a:ext cx="2209800" cy="8382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0" name="Line 12"/>
          <p:cNvSpPr>
            <a:spLocks noChangeShapeType="1"/>
          </p:cNvSpPr>
          <p:nvPr/>
        </p:nvSpPr>
        <p:spPr bwMode="auto">
          <a:xfrm>
            <a:off x="4038600" y="2362200"/>
            <a:ext cx="0" cy="411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1" name="Line 14"/>
          <p:cNvSpPr>
            <a:spLocks noChangeShapeType="1"/>
          </p:cNvSpPr>
          <p:nvPr/>
        </p:nvSpPr>
        <p:spPr bwMode="auto">
          <a:xfrm>
            <a:off x="4819650" y="2797175"/>
            <a:ext cx="0" cy="3733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2" name="Line 15"/>
          <p:cNvSpPr>
            <a:spLocks noChangeShapeType="1"/>
          </p:cNvSpPr>
          <p:nvPr/>
        </p:nvSpPr>
        <p:spPr bwMode="auto">
          <a:xfrm>
            <a:off x="2819400" y="4953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3" name="Line 16"/>
          <p:cNvSpPr>
            <a:spLocks noChangeShapeType="1"/>
          </p:cNvSpPr>
          <p:nvPr/>
        </p:nvSpPr>
        <p:spPr bwMode="auto">
          <a:xfrm>
            <a:off x="3422650" y="4356100"/>
            <a:ext cx="1911350" cy="18923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54" name="Text Box 17"/>
          <p:cNvSpPr txBox="1">
            <a:spLocks noChangeArrowheads="1"/>
          </p:cNvSpPr>
          <p:nvPr/>
        </p:nvSpPr>
        <p:spPr bwMode="auto">
          <a:xfrm>
            <a:off x="6096000" y="3810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0255" name="Text Box 18"/>
          <p:cNvSpPr txBox="1">
            <a:spLocks noChangeArrowheads="1"/>
          </p:cNvSpPr>
          <p:nvPr/>
        </p:nvSpPr>
        <p:spPr bwMode="auto">
          <a:xfrm>
            <a:off x="61722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0256" name="Text Box 19"/>
          <p:cNvSpPr txBox="1">
            <a:spLocks noChangeArrowheads="1"/>
          </p:cNvSpPr>
          <p:nvPr/>
        </p:nvSpPr>
        <p:spPr bwMode="auto">
          <a:xfrm>
            <a:off x="4114800" y="3886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0257" name="Text Box 20"/>
          <p:cNvSpPr txBox="1">
            <a:spLocks noChangeArrowheads="1"/>
          </p:cNvSpPr>
          <p:nvPr/>
        </p:nvSpPr>
        <p:spPr bwMode="auto">
          <a:xfrm>
            <a:off x="39624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0258" name="Text Box 21"/>
          <p:cNvSpPr txBox="1">
            <a:spLocks noChangeArrowheads="1"/>
          </p:cNvSpPr>
          <p:nvPr/>
        </p:nvSpPr>
        <p:spPr bwMode="auto">
          <a:xfrm>
            <a:off x="4800600" y="3886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2</a:t>
            </a:r>
            <a:endParaRPr lang="cs-CZ" altLang="cs-CZ">
              <a:latin typeface="Times New Roman" panose="02020603050405020304" pitchFamily="18" charset="0"/>
            </a:endParaRPr>
          </a:p>
        </p:txBody>
      </p:sp>
      <p:sp>
        <p:nvSpPr>
          <p:cNvPr id="10259" name="Text Box 22"/>
          <p:cNvSpPr txBox="1">
            <a:spLocks noChangeArrowheads="1"/>
          </p:cNvSpPr>
          <p:nvPr/>
        </p:nvSpPr>
        <p:spPr bwMode="auto">
          <a:xfrm>
            <a:off x="4724400" y="6461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2</a:t>
            </a:r>
            <a:endParaRPr lang="cs-CZ" altLang="cs-CZ">
              <a:latin typeface="Times New Roman" panose="02020603050405020304" pitchFamily="18" charset="0"/>
            </a:endParaRPr>
          </a:p>
        </p:txBody>
      </p:sp>
      <p:sp>
        <p:nvSpPr>
          <p:cNvPr id="10260" name="Text Box 23"/>
          <p:cNvSpPr txBox="1">
            <a:spLocks noChangeArrowheads="1"/>
          </p:cNvSpPr>
          <p:nvPr/>
        </p:nvSpPr>
        <p:spPr bwMode="auto">
          <a:xfrm>
            <a:off x="3657600" y="24384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0261" name="Text Box 24"/>
          <p:cNvSpPr txBox="1">
            <a:spLocks noChangeArrowheads="1"/>
          </p:cNvSpPr>
          <p:nvPr/>
        </p:nvSpPr>
        <p:spPr bwMode="auto">
          <a:xfrm>
            <a:off x="4648200" y="15240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0262" name="Text Box 25"/>
          <p:cNvSpPr txBox="1">
            <a:spLocks noChangeArrowheads="1"/>
          </p:cNvSpPr>
          <p:nvPr/>
        </p:nvSpPr>
        <p:spPr bwMode="auto">
          <a:xfrm>
            <a:off x="3370263" y="45132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0263" name="Text Box 26"/>
          <p:cNvSpPr txBox="1">
            <a:spLocks noChangeArrowheads="1"/>
          </p:cNvSpPr>
          <p:nvPr/>
        </p:nvSpPr>
        <p:spPr bwMode="auto">
          <a:xfrm>
            <a:off x="4953000" y="45720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0264" name="Text Box 27"/>
          <p:cNvSpPr txBox="1">
            <a:spLocks noChangeArrowheads="1"/>
          </p:cNvSpPr>
          <p:nvPr/>
        </p:nvSpPr>
        <p:spPr bwMode="auto">
          <a:xfrm>
            <a:off x="2362200" y="2133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0265" name="Text Box 28"/>
          <p:cNvSpPr txBox="1">
            <a:spLocks noChangeArrowheads="1"/>
          </p:cNvSpPr>
          <p:nvPr/>
        </p:nvSpPr>
        <p:spPr bwMode="auto">
          <a:xfrm>
            <a:off x="2362200" y="1828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10266" name="Text Box 29"/>
          <p:cNvSpPr txBox="1">
            <a:spLocks noChangeArrowheads="1"/>
          </p:cNvSpPr>
          <p:nvPr/>
        </p:nvSpPr>
        <p:spPr bwMode="auto">
          <a:xfrm>
            <a:off x="2209800" y="4724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0267" name="Text Box 30"/>
          <p:cNvSpPr txBox="1">
            <a:spLocks noChangeArrowheads="1"/>
          </p:cNvSpPr>
          <p:nvPr/>
        </p:nvSpPr>
        <p:spPr bwMode="auto">
          <a:xfrm>
            <a:off x="2286000" y="37338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p>
        </p:txBody>
      </p:sp>
      <p:sp>
        <p:nvSpPr>
          <p:cNvPr id="10268" name="Text Box 31"/>
          <p:cNvSpPr txBox="1">
            <a:spLocks noChangeArrowheads="1"/>
          </p:cNvSpPr>
          <p:nvPr/>
        </p:nvSpPr>
        <p:spPr bwMode="auto">
          <a:xfrm>
            <a:off x="2362200" y="1447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p>
        </p:txBody>
      </p:sp>
      <p:sp>
        <p:nvSpPr>
          <p:cNvPr id="10269" name="Line 32"/>
          <p:cNvSpPr>
            <a:spLocks noChangeShapeType="1"/>
          </p:cNvSpPr>
          <p:nvPr/>
        </p:nvSpPr>
        <p:spPr bwMode="auto">
          <a:xfrm flipV="1">
            <a:off x="2286000" y="1981200"/>
            <a:ext cx="0" cy="304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0" name="Text Box 34"/>
          <p:cNvSpPr txBox="1">
            <a:spLocks noChangeArrowheads="1"/>
          </p:cNvSpPr>
          <p:nvPr/>
        </p:nvSpPr>
        <p:spPr bwMode="auto">
          <a:xfrm>
            <a:off x="5257800" y="1600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1</a:t>
            </a:r>
            <a:endParaRPr lang="cs-CZ" altLang="cs-CZ">
              <a:solidFill>
                <a:srgbClr val="0000FF"/>
              </a:solidFill>
              <a:latin typeface="Times New Roman" panose="02020603050405020304" pitchFamily="18" charset="0"/>
            </a:endParaRPr>
          </a:p>
        </p:txBody>
      </p:sp>
      <p:sp>
        <p:nvSpPr>
          <p:cNvPr id="10271" name="Text Box 36"/>
          <p:cNvSpPr txBox="1">
            <a:spLocks noChangeArrowheads="1"/>
          </p:cNvSpPr>
          <p:nvPr/>
        </p:nvSpPr>
        <p:spPr bwMode="auto">
          <a:xfrm>
            <a:off x="5867400" y="3200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latin typeface="Times New Roman" panose="02020603050405020304" pitchFamily="18" charset="0"/>
              </a:rPr>
              <a:t>IS</a:t>
            </a:r>
            <a:r>
              <a:rPr lang="cs-CZ" altLang="cs-CZ" b="1" baseline="-25000">
                <a:solidFill>
                  <a:schemeClr val="accent2"/>
                </a:solidFill>
                <a:latin typeface="Times New Roman" panose="02020603050405020304" pitchFamily="18" charset="0"/>
              </a:rPr>
              <a:t>1</a:t>
            </a:r>
            <a:endParaRPr lang="cs-CZ" altLang="cs-CZ">
              <a:solidFill>
                <a:schemeClr val="accent2"/>
              </a:solidFill>
              <a:latin typeface="Times New Roman" panose="02020603050405020304" pitchFamily="18" charset="0"/>
            </a:endParaRPr>
          </a:p>
        </p:txBody>
      </p:sp>
      <p:sp>
        <p:nvSpPr>
          <p:cNvPr id="10272" name="Text Box 37"/>
          <p:cNvSpPr txBox="1">
            <a:spLocks noChangeArrowheads="1"/>
          </p:cNvSpPr>
          <p:nvPr/>
        </p:nvSpPr>
        <p:spPr bwMode="auto">
          <a:xfrm>
            <a:off x="5410200" y="59436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r>
              <a:rPr lang="cs-CZ" altLang="cs-CZ" b="1" baseline="-25000">
                <a:solidFill>
                  <a:srgbClr val="FF00FF"/>
                </a:solidFill>
                <a:latin typeface="Times New Roman" panose="02020603050405020304" pitchFamily="18" charset="0"/>
              </a:rPr>
              <a:t>1</a:t>
            </a:r>
            <a:endParaRPr lang="cs-CZ" altLang="cs-CZ">
              <a:solidFill>
                <a:schemeClr val="accent2"/>
              </a:solidFill>
              <a:latin typeface="Times New Roman" panose="02020603050405020304" pitchFamily="18" charset="0"/>
            </a:endParaRPr>
          </a:p>
        </p:txBody>
      </p:sp>
      <p:sp>
        <p:nvSpPr>
          <p:cNvPr id="10273" name="Line 38"/>
          <p:cNvSpPr>
            <a:spLocks noChangeShapeType="1"/>
          </p:cNvSpPr>
          <p:nvPr/>
        </p:nvSpPr>
        <p:spPr bwMode="auto">
          <a:xfrm>
            <a:off x="7772400" y="38100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4" name="Line 39"/>
          <p:cNvSpPr>
            <a:spLocks noChangeShapeType="1"/>
          </p:cNvSpPr>
          <p:nvPr/>
        </p:nvSpPr>
        <p:spPr bwMode="auto">
          <a:xfrm>
            <a:off x="4038600" y="4953000"/>
            <a:ext cx="7620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5" name="Line 40"/>
          <p:cNvSpPr>
            <a:spLocks noChangeShapeType="1"/>
          </p:cNvSpPr>
          <p:nvPr/>
        </p:nvSpPr>
        <p:spPr bwMode="auto">
          <a:xfrm>
            <a:off x="3886200" y="4038600"/>
            <a:ext cx="1911350" cy="18923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76" name="Text Box 41"/>
          <p:cNvSpPr txBox="1">
            <a:spLocks noChangeArrowheads="1"/>
          </p:cNvSpPr>
          <p:nvPr/>
        </p:nvSpPr>
        <p:spPr bwMode="auto">
          <a:xfrm>
            <a:off x="5867400" y="5715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r>
              <a:rPr lang="cs-CZ" altLang="cs-CZ" b="1" baseline="-25000">
                <a:solidFill>
                  <a:srgbClr val="FF00FF"/>
                </a:solidFill>
                <a:latin typeface="Times New Roman" panose="02020603050405020304" pitchFamily="18" charset="0"/>
              </a:rPr>
              <a:t>2</a:t>
            </a:r>
            <a:endParaRPr lang="cs-CZ" altLang="cs-CZ">
              <a:solidFill>
                <a:schemeClr val="accent2"/>
              </a:solidFill>
              <a:latin typeface="Times New Roman" panose="02020603050405020304" pitchFamily="18" charset="0"/>
            </a:endParaRPr>
          </a:p>
        </p:txBody>
      </p:sp>
      <p:sp>
        <p:nvSpPr>
          <p:cNvPr id="10277" name="AutoShape 44"/>
          <p:cNvSpPr>
            <a:spLocks/>
          </p:cNvSpPr>
          <p:nvPr/>
        </p:nvSpPr>
        <p:spPr bwMode="auto">
          <a:xfrm>
            <a:off x="7162800" y="2208213"/>
            <a:ext cx="1371600" cy="415925"/>
          </a:xfrm>
          <a:prstGeom prst="borderCallout1">
            <a:avLst>
              <a:gd name="adj1" fmla="val -10574"/>
              <a:gd name="adj2" fmla="val 91667"/>
              <a:gd name="adj3" fmla="val -10574"/>
              <a:gd name="adj4" fmla="val -179167"/>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Vzrůst A</a:t>
            </a:r>
            <a:r>
              <a:rPr lang="cs-CZ" altLang="cs-CZ" b="1" baseline="-25000">
                <a:latin typeface="Times New Roman" panose="02020603050405020304" pitchFamily="18" charset="0"/>
              </a:rPr>
              <a:t>A</a:t>
            </a:r>
            <a:endParaRPr lang="cs-CZ" altLang="cs-CZ" b="1">
              <a:latin typeface="Times New Roman" panose="02020603050405020304" pitchFamily="18" charset="0"/>
            </a:endParaRPr>
          </a:p>
        </p:txBody>
      </p:sp>
      <p:sp>
        <p:nvSpPr>
          <p:cNvPr id="10278" name="AutoShape 45"/>
          <p:cNvSpPr>
            <a:spLocks/>
          </p:cNvSpPr>
          <p:nvPr/>
        </p:nvSpPr>
        <p:spPr bwMode="auto">
          <a:xfrm>
            <a:off x="6553200" y="5106988"/>
            <a:ext cx="2590800" cy="415925"/>
          </a:xfrm>
          <a:prstGeom prst="borderCallout1">
            <a:avLst>
              <a:gd name="adj1" fmla="val 15861"/>
              <a:gd name="adj2" fmla="val -2940"/>
              <a:gd name="adj3" fmla="val -16079"/>
              <a:gd name="adj4" fmla="val -73838"/>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dirty="0">
                <a:latin typeface="Times New Roman" panose="02020603050405020304" pitchFamily="18" charset="0"/>
              </a:rPr>
              <a:t>Posun AD  o  </a:t>
            </a:r>
            <a:r>
              <a:rPr lang="cs-CZ" altLang="cs-CZ" b="1" dirty="0">
                <a:latin typeface="Times New Roman" panose="02020603050405020304" pitchFamily="18" charset="0"/>
                <a:sym typeface="Symbol" panose="05050102010706020507" pitchFamily="18" charset="2"/>
              </a:rPr>
              <a:t> </a:t>
            </a:r>
            <a:r>
              <a:rPr lang="cs-CZ" altLang="cs-CZ" dirty="0">
                <a:latin typeface="Times New Roman" panose="02020603050405020304" pitchFamily="18" charset="0"/>
              </a:rPr>
              <a:t> </a:t>
            </a:r>
            <a:r>
              <a:rPr lang="cs-CZ" altLang="cs-CZ" b="1" dirty="0">
                <a:latin typeface="Times New Roman" panose="02020603050405020304" pitchFamily="18" charset="0"/>
              </a:rPr>
              <a:t>A</a:t>
            </a:r>
            <a:r>
              <a:rPr lang="cs-CZ" altLang="cs-CZ" b="1" baseline="-25000" dirty="0">
                <a:latin typeface="Times New Roman" panose="02020603050405020304" pitchFamily="18" charset="0"/>
              </a:rPr>
              <a:t>A</a:t>
            </a:r>
          </a:p>
        </p:txBody>
      </p:sp>
      <p:sp>
        <p:nvSpPr>
          <p:cNvPr id="10279" name="Line 46"/>
          <p:cNvSpPr>
            <a:spLocks noChangeShapeType="1"/>
          </p:cNvSpPr>
          <p:nvPr/>
        </p:nvSpPr>
        <p:spPr bwMode="auto">
          <a:xfrm>
            <a:off x="3200400" y="1905000"/>
            <a:ext cx="2667000" cy="144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0" name="Line 47"/>
          <p:cNvSpPr>
            <a:spLocks noChangeShapeType="1"/>
          </p:cNvSpPr>
          <p:nvPr/>
        </p:nvSpPr>
        <p:spPr bwMode="auto">
          <a:xfrm>
            <a:off x="3657600" y="1447800"/>
            <a:ext cx="2667000" cy="144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1" name="Line 48"/>
          <p:cNvSpPr>
            <a:spLocks noChangeShapeType="1"/>
          </p:cNvSpPr>
          <p:nvPr/>
        </p:nvSpPr>
        <p:spPr bwMode="auto">
          <a:xfrm flipV="1">
            <a:off x="4800600" y="2057400"/>
            <a:ext cx="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2" name="Text Box 50"/>
          <p:cNvSpPr txBox="1">
            <a:spLocks noChangeArrowheads="1"/>
          </p:cNvSpPr>
          <p:nvPr/>
        </p:nvSpPr>
        <p:spPr bwMode="auto">
          <a:xfrm>
            <a:off x="6400800" y="2819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latin typeface="Times New Roman" panose="02020603050405020304" pitchFamily="18" charset="0"/>
              </a:rPr>
              <a:t>IS</a:t>
            </a:r>
            <a:r>
              <a:rPr lang="cs-CZ" altLang="cs-CZ" b="1" baseline="-25000">
                <a:solidFill>
                  <a:schemeClr val="accent2"/>
                </a:solidFill>
                <a:latin typeface="Times New Roman" panose="02020603050405020304" pitchFamily="18" charset="0"/>
              </a:rPr>
              <a:t>2</a:t>
            </a:r>
            <a:endParaRPr lang="cs-CZ" altLang="cs-CZ">
              <a:solidFill>
                <a:schemeClr val="accent2"/>
              </a:solidFill>
              <a:latin typeface="Times New Roman" panose="02020603050405020304" pitchFamily="18" charset="0"/>
            </a:endParaRPr>
          </a:p>
        </p:txBody>
      </p:sp>
      <p:sp>
        <p:nvSpPr>
          <p:cNvPr id="10283" name="Line 51"/>
          <p:cNvSpPr>
            <a:spLocks noChangeShapeType="1"/>
          </p:cNvSpPr>
          <p:nvPr/>
        </p:nvSpPr>
        <p:spPr bwMode="auto">
          <a:xfrm flipH="1">
            <a:off x="2819400" y="2057400"/>
            <a:ext cx="1981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4" name="Line 52"/>
          <p:cNvSpPr>
            <a:spLocks noChangeShapeType="1"/>
          </p:cNvSpPr>
          <p:nvPr/>
        </p:nvSpPr>
        <p:spPr bwMode="auto">
          <a:xfrm flipH="1">
            <a:off x="2819400" y="23622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285" name="Line 53"/>
          <p:cNvSpPr>
            <a:spLocks noChangeShapeType="1"/>
          </p:cNvSpPr>
          <p:nvPr/>
        </p:nvSpPr>
        <p:spPr bwMode="auto">
          <a:xfrm>
            <a:off x="4267200" y="6629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193942318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7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6" grpId="0"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895350" y="503238"/>
            <a:ext cx="7772400" cy="990600"/>
          </a:xfrm>
        </p:spPr>
        <p:txBody>
          <a:bodyPr>
            <a:normAutofit fontScale="90000"/>
          </a:bodyPr>
          <a:lstStyle/>
          <a:p>
            <a:pPr eaLnBrk="1" hangingPunct="1"/>
            <a:r>
              <a:rPr lang="cs-CZ" altLang="cs-CZ" sz="3600" b="1" dirty="0" smtClean="0">
                <a:solidFill>
                  <a:srgbClr val="C00000"/>
                </a:solidFill>
              </a:rPr>
              <a:t>Vliv monetární politiky (expanze) na polohu křivky AD </a:t>
            </a:r>
          </a:p>
        </p:txBody>
      </p:sp>
      <p:sp>
        <p:nvSpPr>
          <p:cNvPr id="11267" name="Text Box 3"/>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1268" name="Line 4"/>
          <p:cNvSpPr>
            <a:spLocks noChangeShapeType="1"/>
          </p:cNvSpPr>
          <p:nvPr/>
        </p:nvSpPr>
        <p:spPr bwMode="auto">
          <a:xfrm>
            <a:off x="2819400" y="1600200"/>
            <a:ext cx="0" cy="2209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69" name="Line 5"/>
          <p:cNvSpPr>
            <a:spLocks noChangeShapeType="1"/>
          </p:cNvSpPr>
          <p:nvPr/>
        </p:nvSpPr>
        <p:spPr bwMode="auto">
          <a:xfrm>
            <a:off x="2819400" y="3962400"/>
            <a:ext cx="0" cy="2514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0" name="Line 6"/>
          <p:cNvSpPr>
            <a:spLocks noChangeShapeType="1"/>
          </p:cNvSpPr>
          <p:nvPr/>
        </p:nvSpPr>
        <p:spPr bwMode="auto">
          <a:xfrm>
            <a:off x="2819400" y="3810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1" name="Line 7"/>
          <p:cNvSpPr>
            <a:spLocks noChangeShapeType="1"/>
          </p:cNvSpPr>
          <p:nvPr/>
        </p:nvSpPr>
        <p:spPr bwMode="auto">
          <a:xfrm>
            <a:off x="2819400" y="6477000"/>
            <a:ext cx="3276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2" name="Line 8"/>
          <p:cNvSpPr>
            <a:spLocks noChangeShapeType="1"/>
          </p:cNvSpPr>
          <p:nvPr/>
        </p:nvSpPr>
        <p:spPr bwMode="auto">
          <a:xfrm>
            <a:off x="3200400" y="1905000"/>
            <a:ext cx="2667000" cy="144780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3" name="Line 9"/>
          <p:cNvSpPr>
            <a:spLocks noChangeShapeType="1"/>
          </p:cNvSpPr>
          <p:nvPr/>
        </p:nvSpPr>
        <p:spPr bwMode="auto">
          <a:xfrm flipV="1">
            <a:off x="3124200" y="1676400"/>
            <a:ext cx="1676400" cy="1447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4" name="Line 10"/>
          <p:cNvSpPr>
            <a:spLocks noChangeShapeType="1"/>
          </p:cNvSpPr>
          <p:nvPr/>
        </p:nvSpPr>
        <p:spPr bwMode="auto">
          <a:xfrm flipV="1">
            <a:off x="3943350" y="2039938"/>
            <a:ext cx="1676400" cy="14478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5" name="Line 11"/>
          <p:cNvSpPr>
            <a:spLocks noChangeShapeType="1"/>
          </p:cNvSpPr>
          <p:nvPr/>
        </p:nvSpPr>
        <p:spPr bwMode="auto">
          <a:xfrm flipH="1">
            <a:off x="2819400" y="23622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6" name="Line 12"/>
          <p:cNvSpPr>
            <a:spLocks noChangeShapeType="1"/>
          </p:cNvSpPr>
          <p:nvPr/>
        </p:nvSpPr>
        <p:spPr bwMode="auto">
          <a:xfrm>
            <a:off x="4038600" y="2362200"/>
            <a:ext cx="0" cy="411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7" name="Line 13"/>
          <p:cNvSpPr>
            <a:spLocks noChangeShapeType="1"/>
          </p:cNvSpPr>
          <p:nvPr/>
        </p:nvSpPr>
        <p:spPr bwMode="auto">
          <a:xfrm flipH="1">
            <a:off x="2819400" y="2743200"/>
            <a:ext cx="1981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8" name="Line 14"/>
          <p:cNvSpPr>
            <a:spLocks noChangeShapeType="1"/>
          </p:cNvSpPr>
          <p:nvPr/>
        </p:nvSpPr>
        <p:spPr bwMode="auto">
          <a:xfrm>
            <a:off x="4819650" y="2797175"/>
            <a:ext cx="0" cy="3733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79" name="Line 15"/>
          <p:cNvSpPr>
            <a:spLocks noChangeShapeType="1"/>
          </p:cNvSpPr>
          <p:nvPr/>
        </p:nvSpPr>
        <p:spPr bwMode="auto">
          <a:xfrm>
            <a:off x="2819400" y="4953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0" name="Line 17"/>
          <p:cNvSpPr>
            <a:spLocks noChangeShapeType="1"/>
          </p:cNvSpPr>
          <p:nvPr/>
        </p:nvSpPr>
        <p:spPr bwMode="auto">
          <a:xfrm>
            <a:off x="3422650" y="4356100"/>
            <a:ext cx="1911350" cy="18923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81" name="Text Box 18"/>
          <p:cNvSpPr txBox="1">
            <a:spLocks noChangeArrowheads="1"/>
          </p:cNvSpPr>
          <p:nvPr/>
        </p:nvSpPr>
        <p:spPr bwMode="auto">
          <a:xfrm>
            <a:off x="6096000" y="38100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1282" name="Text Box 19"/>
          <p:cNvSpPr txBox="1">
            <a:spLocks noChangeArrowheads="1"/>
          </p:cNvSpPr>
          <p:nvPr/>
        </p:nvSpPr>
        <p:spPr bwMode="auto">
          <a:xfrm>
            <a:off x="61722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endParaRPr lang="cs-CZ" altLang="cs-CZ">
              <a:latin typeface="Times New Roman" panose="02020603050405020304" pitchFamily="18" charset="0"/>
            </a:endParaRPr>
          </a:p>
        </p:txBody>
      </p:sp>
      <p:sp>
        <p:nvSpPr>
          <p:cNvPr id="11283" name="Text Box 20"/>
          <p:cNvSpPr txBox="1">
            <a:spLocks noChangeArrowheads="1"/>
          </p:cNvSpPr>
          <p:nvPr/>
        </p:nvSpPr>
        <p:spPr bwMode="auto">
          <a:xfrm>
            <a:off x="4114800" y="38862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1284" name="Text Box 21"/>
          <p:cNvSpPr txBox="1">
            <a:spLocks noChangeArrowheads="1"/>
          </p:cNvSpPr>
          <p:nvPr/>
        </p:nvSpPr>
        <p:spPr bwMode="auto">
          <a:xfrm>
            <a:off x="3810000" y="6461125"/>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1285" name="Text Box 22"/>
          <p:cNvSpPr txBox="1">
            <a:spLocks noChangeArrowheads="1"/>
          </p:cNvSpPr>
          <p:nvPr/>
        </p:nvSpPr>
        <p:spPr bwMode="auto">
          <a:xfrm>
            <a:off x="4800600" y="38862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2</a:t>
            </a:r>
            <a:endParaRPr lang="cs-CZ" altLang="cs-CZ">
              <a:latin typeface="Times New Roman" panose="02020603050405020304" pitchFamily="18" charset="0"/>
            </a:endParaRPr>
          </a:p>
        </p:txBody>
      </p:sp>
      <p:sp>
        <p:nvSpPr>
          <p:cNvPr id="11286" name="Text Box 23"/>
          <p:cNvSpPr txBox="1">
            <a:spLocks noChangeArrowheads="1"/>
          </p:cNvSpPr>
          <p:nvPr/>
        </p:nvSpPr>
        <p:spPr bwMode="auto">
          <a:xfrm>
            <a:off x="4648200" y="6461125"/>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Y</a:t>
            </a:r>
            <a:r>
              <a:rPr lang="cs-CZ" altLang="cs-CZ" b="1" baseline="-25000">
                <a:latin typeface="Times New Roman" panose="02020603050405020304" pitchFamily="18" charset="0"/>
              </a:rPr>
              <a:t>2</a:t>
            </a:r>
            <a:endParaRPr lang="cs-CZ" altLang="cs-CZ">
              <a:latin typeface="Times New Roman" panose="02020603050405020304" pitchFamily="18" charset="0"/>
            </a:endParaRPr>
          </a:p>
        </p:txBody>
      </p:sp>
      <p:sp>
        <p:nvSpPr>
          <p:cNvPr id="11287" name="Text Box 24"/>
          <p:cNvSpPr txBox="1">
            <a:spLocks noChangeArrowheads="1"/>
          </p:cNvSpPr>
          <p:nvPr/>
        </p:nvSpPr>
        <p:spPr bwMode="auto">
          <a:xfrm>
            <a:off x="3657600" y="1828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1288" name="Text Box 25"/>
          <p:cNvSpPr txBox="1">
            <a:spLocks noChangeArrowheads="1"/>
          </p:cNvSpPr>
          <p:nvPr/>
        </p:nvSpPr>
        <p:spPr bwMode="auto">
          <a:xfrm>
            <a:off x="4495800" y="2209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1289" name="Text Box 26"/>
          <p:cNvSpPr txBox="1">
            <a:spLocks noChangeArrowheads="1"/>
          </p:cNvSpPr>
          <p:nvPr/>
        </p:nvSpPr>
        <p:spPr bwMode="auto">
          <a:xfrm>
            <a:off x="3370263" y="4513263"/>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0</a:t>
            </a:r>
            <a:endParaRPr lang="cs-CZ" altLang="cs-CZ">
              <a:latin typeface="Times New Roman" panose="02020603050405020304" pitchFamily="18" charset="0"/>
            </a:endParaRPr>
          </a:p>
        </p:txBody>
      </p:sp>
      <p:sp>
        <p:nvSpPr>
          <p:cNvPr id="11290" name="Text Box 27"/>
          <p:cNvSpPr txBox="1">
            <a:spLocks noChangeArrowheads="1"/>
          </p:cNvSpPr>
          <p:nvPr/>
        </p:nvSpPr>
        <p:spPr bwMode="auto">
          <a:xfrm>
            <a:off x="4953000" y="4495800"/>
            <a:ext cx="609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E</a:t>
            </a:r>
            <a:r>
              <a:rPr lang="cs-CZ" altLang="cs-CZ" b="1" baseline="-25000">
                <a:latin typeface="Times New Roman" panose="02020603050405020304" pitchFamily="18" charset="0"/>
              </a:rPr>
              <a:t>1</a:t>
            </a:r>
            <a:endParaRPr lang="cs-CZ" altLang="cs-CZ">
              <a:latin typeface="Times New Roman" panose="02020603050405020304" pitchFamily="18" charset="0"/>
            </a:endParaRPr>
          </a:p>
        </p:txBody>
      </p:sp>
      <p:sp>
        <p:nvSpPr>
          <p:cNvPr id="11291" name="Text Box 28"/>
          <p:cNvSpPr txBox="1">
            <a:spLocks noChangeArrowheads="1"/>
          </p:cNvSpPr>
          <p:nvPr/>
        </p:nvSpPr>
        <p:spPr bwMode="auto">
          <a:xfrm>
            <a:off x="2362200" y="21336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1292" name="Text Box 29"/>
          <p:cNvSpPr txBox="1">
            <a:spLocks noChangeArrowheads="1"/>
          </p:cNvSpPr>
          <p:nvPr/>
        </p:nvSpPr>
        <p:spPr bwMode="auto">
          <a:xfrm>
            <a:off x="2362200" y="2590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11293" name="Text Box 30"/>
          <p:cNvSpPr txBox="1">
            <a:spLocks noChangeArrowheads="1"/>
          </p:cNvSpPr>
          <p:nvPr/>
        </p:nvSpPr>
        <p:spPr bwMode="auto">
          <a:xfrm>
            <a:off x="2209800" y="4724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1</a:t>
            </a:r>
            <a:endParaRPr lang="cs-CZ" altLang="cs-CZ" b="1">
              <a:latin typeface="Times New Roman" panose="02020603050405020304" pitchFamily="18" charset="0"/>
            </a:endParaRPr>
          </a:p>
        </p:txBody>
      </p:sp>
      <p:sp>
        <p:nvSpPr>
          <p:cNvPr id="11294" name="Text Box 32"/>
          <p:cNvSpPr txBox="1">
            <a:spLocks noChangeArrowheads="1"/>
          </p:cNvSpPr>
          <p:nvPr/>
        </p:nvSpPr>
        <p:spPr bwMode="auto">
          <a:xfrm>
            <a:off x="2286000" y="37338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p>
        </p:txBody>
      </p:sp>
      <p:sp>
        <p:nvSpPr>
          <p:cNvPr id="11295" name="Text Box 33"/>
          <p:cNvSpPr txBox="1">
            <a:spLocks noChangeArrowheads="1"/>
          </p:cNvSpPr>
          <p:nvPr/>
        </p:nvSpPr>
        <p:spPr bwMode="auto">
          <a:xfrm>
            <a:off x="2362200" y="1447800"/>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i</a:t>
            </a:r>
          </a:p>
        </p:txBody>
      </p:sp>
      <p:sp>
        <p:nvSpPr>
          <p:cNvPr id="11296" name="Line 34"/>
          <p:cNvSpPr>
            <a:spLocks noChangeShapeType="1"/>
          </p:cNvSpPr>
          <p:nvPr/>
        </p:nvSpPr>
        <p:spPr bwMode="auto">
          <a:xfrm>
            <a:off x="2209800" y="2286000"/>
            <a:ext cx="0" cy="4572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7" name="Line 35"/>
          <p:cNvSpPr>
            <a:spLocks noChangeShapeType="1"/>
          </p:cNvSpPr>
          <p:nvPr/>
        </p:nvSpPr>
        <p:spPr bwMode="auto">
          <a:xfrm flipV="1">
            <a:off x="2209800" y="4191000"/>
            <a:ext cx="0" cy="6096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298" name="Text Box 36"/>
          <p:cNvSpPr txBox="1">
            <a:spLocks noChangeArrowheads="1"/>
          </p:cNvSpPr>
          <p:nvPr/>
        </p:nvSpPr>
        <p:spPr bwMode="auto">
          <a:xfrm>
            <a:off x="4800600" y="1600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1</a:t>
            </a:r>
            <a:endParaRPr lang="cs-CZ" altLang="cs-CZ">
              <a:solidFill>
                <a:srgbClr val="0000FF"/>
              </a:solidFill>
              <a:latin typeface="Times New Roman" panose="02020603050405020304" pitchFamily="18" charset="0"/>
            </a:endParaRPr>
          </a:p>
        </p:txBody>
      </p:sp>
      <p:sp>
        <p:nvSpPr>
          <p:cNvPr id="11299" name="Text Box 37"/>
          <p:cNvSpPr txBox="1">
            <a:spLocks noChangeArrowheads="1"/>
          </p:cNvSpPr>
          <p:nvPr/>
        </p:nvSpPr>
        <p:spPr bwMode="auto">
          <a:xfrm>
            <a:off x="5638800" y="20574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latin typeface="Times New Roman" panose="02020603050405020304" pitchFamily="18" charset="0"/>
              </a:rPr>
              <a:t>LM</a:t>
            </a:r>
            <a:r>
              <a:rPr lang="cs-CZ" altLang="cs-CZ" b="1" baseline="-25000">
                <a:solidFill>
                  <a:srgbClr val="0000FF"/>
                </a:solidFill>
                <a:latin typeface="Times New Roman" panose="02020603050405020304" pitchFamily="18" charset="0"/>
              </a:rPr>
              <a:t>2</a:t>
            </a:r>
            <a:endParaRPr lang="cs-CZ" altLang="cs-CZ">
              <a:solidFill>
                <a:srgbClr val="0000FF"/>
              </a:solidFill>
              <a:latin typeface="Times New Roman" panose="02020603050405020304" pitchFamily="18" charset="0"/>
            </a:endParaRPr>
          </a:p>
        </p:txBody>
      </p:sp>
      <p:sp>
        <p:nvSpPr>
          <p:cNvPr id="11300" name="Text Box 38"/>
          <p:cNvSpPr txBox="1">
            <a:spLocks noChangeArrowheads="1"/>
          </p:cNvSpPr>
          <p:nvPr/>
        </p:nvSpPr>
        <p:spPr bwMode="auto">
          <a:xfrm>
            <a:off x="5867400" y="3200400"/>
            <a:ext cx="533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latin typeface="Times New Roman" panose="02020603050405020304" pitchFamily="18" charset="0"/>
              </a:rPr>
              <a:t>IS</a:t>
            </a:r>
            <a:endParaRPr lang="cs-CZ" altLang="cs-CZ">
              <a:solidFill>
                <a:schemeClr val="accent2"/>
              </a:solidFill>
              <a:latin typeface="Times New Roman" panose="02020603050405020304" pitchFamily="18" charset="0"/>
            </a:endParaRPr>
          </a:p>
        </p:txBody>
      </p:sp>
      <p:sp>
        <p:nvSpPr>
          <p:cNvPr id="11301" name="Text Box 39"/>
          <p:cNvSpPr txBox="1">
            <a:spLocks noChangeArrowheads="1"/>
          </p:cNvSpPr>
          <p:nvPr/>
        </p:nvSpPr>
        <p:spPr bwMode="auto">
          <a:xfrm>
            <a:off x="5410200" y="59436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r>
              <a:rPr lang="cs-CZ" altLang="cs-CZ" b="1" baseline="-25000">
                <a:solidFill>
                  <a:srgbClr val="FF00FF"/>
                </a:solidFill>
                <a:latin typeface="Times New Roman" panose="02020603050405020304" pitchFamily="18" charset="0"/>
              </a:rPr>
              <a:t>1</a:t>
            </a:r>
            <a:endParaRPr lang="cs-CZ" altLang="cs-CZ">
              <a:solidFill>
                <a:schemeClr val="accent2"/>
              </a:solidFill>
              <a:latin typeface="Times New Roman" panose="02020603050405020304" pitchFamily="18" charset="0"/>
            </a:endParaRPr>
          </a:p>
        </p:txBody>
      </p:sp>
      <p:sp>
        <p:nvSpPr>
          <p:cNvPr id="11302" name="Line 40"/>
          <p:cNvSpPr>
            <a:spLocks noChangeShapeType="1"/>
          </p:cNvSpPr>
          <p:nvPr/>
        </p:nvSpPr>
        <p:spPr bwMode="auto">
          <a:xfrm>
            <a:off x="4419600" y="2133600"/>
            <a:ext cx="7620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3" name="Line 42"/>
          <p:cNvSpPr>
            <a:spLocks noChangeShapeType="1"/>
          </p:cNvSpPr>
          <p:nvPr/>
        </p:nvSpPr>
        <p:spPr bwMode="auto">
          <a:xfrm>
            <a:off x="4038600" y="4953000"/>
            <a:ext cx="7620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4" name="Line 43"/>
          <p:cNvSpPr>
            <a:spLocks noChangeShapeType="1"/>
          </p:cNvSpPr>
          <p:nvPr/>
        </p:nvSpPr>
        <p:spPr bwMode="auto">
          <a:xfrm>
            <a:off x="3886200" y="4038600"/>
            <a:ext cx="1911350" cy="18923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5" name="Text Box 44"/>
          <p:cNvSpPr txBox="1">
            <a:spLocks noChangeArrowheads="1"/>
          </p:cNvSpPr>
          <p:nvPr/>
        </p:nvSpPr>
        <p:spPr bwMode="auto">
          <a:xfrm>
            <a:off x="5867400" y="5715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00FF"/>
                </a:solidFill>
                <a:latin typeface="Times New Roman" panose="02020603050405020304" pitchFamily="18" charset="0"/>
              </a:rPr>
              <a:t>AD</a:t>
            </a:r>
            <a:r>
              <a:rPr lang="cs-CZ" altLang="cs-CZ" b="1" baseline="-25000">
                <a:solidFill>
                  <a:srgbClr val="FF00FF"/>
                </a:solidFill>
                <a:latin typeface="Times New Roman" panose="02020603050405020304" pitchFamily="18" charset="0"/>
              </a:rPr>
              <a:t>2</a:t>
            </a:r>
            <a:endParaRPr lang="cs-CZ" altLang="cs-CZ">
              <a:solidFill>
                <a:schemeClr val="accent2"/>
              </a:solidFill>
              <a:latin typeface="Times New Roman" panose="02020603050405020304" pitchFamily="18" charset="0"/>
            </a:endParaRPr>
          </a:p>
        </p:txBody>
      </p:sp>
      <p:sp>
        <p:nvSpPr>
          <p:cNvPr id="11306" name="Line 45"/>
          <p:cNvSpPr>
            <a:spLocks noChangeShapeType="1"/>
          </p:cNvSpPr>
          <p:nvPr/>
        </p:nvSpPr>
        <p:spPr bwMode="auto">
          <a:xfrm flipH="1">
            <a:off x="2819400" y="4191000"/>
            <a:ext cx="1219200"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307" name="Text Box 46"/>
          <p:cNvSpPr txBox="1">
            <a:spLocks noChangeArrowheads="1"/>
          </p:cNvSpPr>
          <p:nvPr/>
        </p:nvSpPr>
        <p:spPr bwMode="auto">
          <a:xfrm>
            <a:off x="2286000" y="3962400"/>
            <a:ext cx="457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latin typeface="Times New Roman" panose="02020603050405020304" pitchFamily="18" charset="0"/>
              </a:rPr>
              <a:t>P</a:t>
            </a:r>
            <a:r>
              <a:rPr lang="cs-CZ" altLang="cs-CZ" b="1" baseline="-25000">
                <a:latin typeface="Times New Roman" panose="02020603050405020304" pitchFamily="18" charset="0"/>
              </a:rPr>
              <a:t>2</a:t>
            </a:r>
            <a:endParaRPr lang="cs-CZ" altLang="cs-CZ" b="1">
              <a:latin typeface="Times New Roman" panose="02020603050405020304" pitchFamily="18" charset="0"/>
            </a:endParaRPr>
          </a:p>
        </p:txBody>
      </p:sp>
      <p:sp>
        <p:nvSpPr>
          <p:cNvPr id="11308" name="AutoShape 47"/>
          <p:cNvSpPr>
            <a:spLocks/>
          </p:cNvSpPr>
          <p:nvPr/>
        </p:nvSpPr>
        <p:spPr bwMode="auto">
          <a:xfrm>
            <a:off x="7010400" y="2146300"/>
            <a:ext cx="990600" cy="720725"/>
          </a:xfrm>
          <a:prstGeom prst="borderCallout1">
            <a:avLst>
              <a:gd name="adj1" fmla="val -10713"/>
              <a:gd name="adj2" fmla="val 88463"/>
              <a:gd name="adj3" fmla="val -10713"/>
              <a:gd name="adj4" fmla="val -209616"/>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Vzrůst M</a:t>
            </a:r>
            <a:r>
              <a:rPr lang="cs-CZ" altLang="cs-CZ" b="1" baseline="-25000">
                <a:latin typeface="Times New Roman" panose="02020603050405020304" pitchFamily="18" charset="0"/>
              </a:rPr>
              <a:t>R</a:t>
            </a:r>
            <a:r>
              <a:rPr lang="cs-CZ" altLang="cs-CZ" b="1">
                <a:latin typeface="Times New Roman" panose="02020603050405020304" pitchFamily="18" charset="0"/>
              </a:rPr>
              <a:t>/P</a:t>
            </a:r>
            <a:r>
              <a:rPr lang="cs-CZ" altLang="cs-CZ" b="1" baseline="-25000">
                <a:latin typeface="Times New Roman" panose="02020603050405020304" pitchFamily="18" charset="0"/>
              </a:rPr>
              <a:t>R</a:t>
            </a:r>
            <a:endParaRPr lang="cs-CZ" altLang="cs-CZ" b="1">
              <a:latin typeface="Times New Roman" panose="02020603050405020304" pitchFamily="18" charset="0"/>
            </a:endParaRPr>
          </a:p>
        </p:txBody>
      </p:sp>
      <p:sp>
        <p:nvSpPr>
          <p:cNvPr id="11309" name="AutoShape 48"/>
          <p:cNvSpPr>
            <a:spLocks/>
          </p:cNvSpPr>
          <p:nvPr/>
        </p:nvSpPr>
        <p:spPr bwMode="auto">
          <a:xfrm>
            <a:off x="6797675" y="5106988"/>
            <a:ext cx="2041525" cy="720725"/>
          </a:xfrm>
          <a:prstGeom prst="borderCallout1">
            <a:avLst>
              <a:gd name="adj1" fmla="val 16069"/>
              <a:gd name="adj2" fmla="val -3731"/>
              <a:gd name="adj3" fmla="val -16069"/>
              <a:gd name="adj4" fmla="val -105676"/>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cs-CZ" altLang="cs-CZ" b="1">
                <a:latin typeface="Times New Roman" panose="02020603050405020304" pitchFamily="18" charset="0"/>
              </a:rPr>
              <a:t>Posun AD</a:t>
            </a:r>
          </a:p>
          <a:p>
            <a:pPr eaLnBrk="1" hangingPunct="1"/>
            <a:r>
              <a:rPr lang="cs-CZ" altLang="cs-CZ" b="1">
                <a:latin typeface="Times New Roman" panose="02020603050405020304" pitchFamily="18" charset="0"/>
              </a:rPr>
              <a:t> o  </a:t>
            </a:r>
            <a:r>
              <a:rPr lang="cs-CZ" altLang="cs-CZ" b="1">
                <a:latin typeface="Times New Roman" panose="02020603050405020304" pitchFamily="18" charset="0"/>
                <a:sym typeface="Symbol" panose="05050102010706020507" pitchFamily="18" charset="2"/>
              </a:rPr>
              <a:t> </a:t>
            </a:r>
            <a:r>
              <a:rPr lang="cs-CZ" altLang="cs-CZ">
                <a:latin typeface="Times New Roman" panose="02020603050405020304" pitchFamily="18" charset="0"/>
              </a:rPr>
              <a:t> </a:t>
            </a:r>
            <a:r>
              <a:rPr lang="cs-CZ" altLang="cs-CZ" b="1">
                <a:latin typeface="Times New Roman" panose="02020603050405020304" pitchFamily="18" charset="0"/>
              </a:rPr>
              <a:t>M</a:t>
            </a:r>
            <a:r>
              <a:rPr lang="cs-CZ" altLang="cs-CZ" b="1" baseline="-25000">
                <a:latin typeface="Times New Roman" panose="02020603050405020304" pitchFamily="18" charset="0"/>
              </a:rPr>
              <a:t>R</a:t>
            </a:r>
            <a:r>
              <a:rPr lang="cs-CZ" altLang="cs-CZ" b="1">
                <a:latin typeface="Times New Roman" panose="02020603050405020304" pitchFamily="18" charset="0"/>
              </a:rPr>
              <a:t>/P</a:t>
            </a:r>
            <a:r>
              <a:rPr lang="cs-CZ" altLang="cs-CZ" b="1" baseline="-25000">
                <a:latin typeface="Times New Roman" panose="02020603050405020304" pitchFamily="18" charset="0"/>
              </a:rPr>
              <a:t>R</a:t>
            </a:r>
          </a:p>
        </p:txBody>
      </p:sp>
      <p:sp>
        <p:nvSpPr>
          <p:cNvPr id="11310" name="Line 49"/>
          <p:cNvSpPr>
            <a:spLocks noChangeShapeType="1"/>
          </p:cNvSpPr>
          <p:nvPr/>
        </p:nvSpPr>
        <p:spPr bwMode="auto">
          <a:xfrm>
            <a:off x="4191000" y="6629400"/>
            <a:ext cx="533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Tree>
    <p:extLst>
      <p:ext uri="{BB962C8B-B14F-4D97-AF65-F5344CB8AC3E}">
        <p14:creationId xmlns:p14="http://schemas.microsoft.com/office/powerpoint/2010/main" val="302045044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66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2" grpId="0"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2386" name="Rectangle 2">
            <a:extLst>
              <a:ext uri="{FF2B5EF4-FFF2-40B4-BE49-F238E27FC236}">
                <a16:creationId xmlns:a16="http://schemas.microsoft.com/office/drawing/2014/main" id="{E9AC3488-84F2-48D1-AE6F-ADA240EFC54C}"/>
              </a:ext>
            </a:extLst>
          </p:cNvPr>
          <p:cNvSpPr>
            <a:spLocks noGrp="1" noChangeArrowheads="1"/>
          </p:cNvSpPr>
          <p:nvPr>
            <p:ph type="title"/>
          </p:nvPr>
        </p:nvSpPr>
        <p:spPr>
          <a:xfrm>
            <a:off x="676275" y="566738"/>
            <a:ext cx="7772400" cy="990600"/>
          </a:xfrm>
        </p:spPr>
        <p:txBody>
          <a:bodyPr rtlCol="0">
            <a:normAutofit fontScale="90000"/>
          </a:bodyPr>
          <a:lstStyle/>
          <a:p>
            <a:pPr eaLnBrk="1" fontAlgn="auto" hangingPunct="1">
              <a:spcAft>
                <a:spcPts val="0"/>
              </a:spcAft>
              <a:defRPr/>
            </a:pPr>
            <a:r>
              <a:rPr lang="cs-CZ" altLang="cs-CZ" sz="4000" b="1" dirty="0" err="1">
                <a:solidFill>
                  <a:srgbClr val="C00000"/>
                </a:solidFill>
              </a:rPr>
              <a:t>Pigouův</a:t>
            </a:r>
            <a:r>
              <a:rPr lang="cs-CZ" altLang="cs-CZ" sz="4000" b="1" dirty="0">
                <a:solidFill>
                  <a:srgbClr val="C00000"/>
                </a:solidFill>
              </a:rPr>
              <a:t> efekt </a:t>
            </a:r>
            <a:r>
              <a:rPr lang="cs-CZ" altLang="cs-CZ" b="1" dirty="0">
                <a:solidFill>
                  <a:srgbClr val="C00000"/>
                </a:solidFill>
              </a:rPr>
              <a:t/>
            </a:r>
            <a:br>
              <a:rPr lang="cs-CZ" altLang="cs-CZ" b="1" dirty="0">
                <a:solidFill>
                  <a:srgbClr val="C00000"/>
                </a:solidFill>
              </a:rPr>
            </a:br>
            <a:r>
              <a:rPr lang="cs-CZ" altLang="cs-CZ" b="1" dirty="0">
                <a:solidFill>
                  <a:srgbClr val="C00000"/>
                </a:solidFill>
              </a:rPr>
              <a:t> </a:t>
            </a:r>
            <a:r>
              <a:rPr lang="cs-CZ" altLang="cs-CZ" sz="4000" b="1" dirty="0">
                <a:solidFill>
                  <a:srgbClr val="C00000"/>
                </a:solidFill>
              </a:rPr>
              <a:t>(efekt reálných peněžních zůstatků)</a:t>
            </a:r>
          </a:p>
        </p:txBody>
      </p:sp>
      <p:sp>
        <p:nvSpPr>
          <p:cNvPr id="272387" name="Rectangle 3"/>
          <p:cNvSpPr>
            <a:spLocks noGrp="1" noChangeArrowheads="1"/>
          </p:cNvSpPr>
          <p:nvPr>
            <p:ph type="body" idx="1"/>
          </p:nvPr>
        </p:nvSpPr>
        <p:spPr>
          <a:xfrm>
            <a:off x="611188" y="1557338"/>
            <a:ext cx="8194675" cy="2951162"/>
          </a:xfrm>
        </p:spPr>
        <p:txBody>
          <a:bodyPr>
            <a:normAutofit lnSpcReduction="10000"/>
          </a:bodyPr>
          <a:lstStyle/>
          <a:p>
            <a:pPr marL="0" indent="0" algn="just" eaLnBrk="1" hangingPunct="1">
              <a:buFont typeface="Arial" panose="020B0604020202020204" pitchFamily="34" charset="0"/>
              <a:buNone/>
            </a:pPr>
            <a:r>
              <a:rPr lang="cs-CZ" altLang="cs-CZ" sz="2400" dirty="0" smtClean="0"/>
              <a:t>Britský ekonom A.C. </a:t>
            </a:r>
            <a:r>
              <a:rPr lang="cs-CZ" altLang="cs-CZ" sz="2400" dirty="0" err="1" smtClean="0"/>
              <a:t>Pigou</a:t>
            </a:r>
            <a:r>
              <a:rPr lang="cs-CZ" altLang="cs-CZ" sz="2400" dirty="0" smtClean="0"/>
              <a:t> odvodil tezi, že poptávka po zboží, tedy změna agregátní poptávky, může být přímo závislá na výši reálných peněžních zůstatků. To znamená, že abstrahuje od keynesovského spojení mezi nabídkou reálných peněžních zůstatků a změnou rovnovážného výstupu prostřednictvím přizpůsobení portfolia na trhu ostatních aktiv (změny úrokové míry</a:t>
            </a:r>
            <a:r>
              <a:rPr lang="cs-CZ" altLang="cs-CZ" sz="2400" dirty="0" smtClean="0"/>
              <a:t>).</a:t>
            </a:r>
          </a:p>
          <a:p>
            <a:pPr marL="0" indent="0" algn="just" eaLnBrk="1" hangingPunct="1">
              <a:buFont typeface="Arial" panose="020B0604020202020204" pitchFamily="34" charset="0"/>
              <a:buNone/>
            </a:pPr>
            <a:r>
              <a:rPr lang="cs-CZ" altLang="cs-CZ" sz="2000" b="1" u="sng" dirty="0" smtClean="0"/>
              <a:t>Převodový </a:t>
            </a:r>
            <a:r>
              <a:rPr lang="cs-CZ" altLang="cs-CZ" sz="2000" b="1" u="sng" dirty="0" smtClean="0"/>
              <a:t>mechanismus:</a:t>
            </a:r>
            <a:endParaRPr lang="cs-CZ" altLang="cs-CZ" sz="2000" b="1" dirty="0" smtClean="0"/>
          </a:p>
        </p:txBody>
      </p:sp>
      <p:sp>
        <p:nvSpPr>
          <p:cNvPr id="272388" name="Text Box 4"/>
          <p:cNvSpPr txBox="1">
            <a:spLocks noChangeArrowheads="1"/>
          </p:cNvSpPr>
          <p:nvPr/>
        </p:nvSpPr>
        <p:spPr bwMode="auto">
          <a:xfrm>
            <a:off x="611188" y="4326188"/>
            <a:ext cx="815340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just" eaLnBrk="1" hangingPunct="1">
              <a:spcBef>
                <a:spcPct val="50000"/>
              </a:spcBef>
            </a:pPr>
            <a:r>
              <a:rPr lang="cs-CZ" altLang="cs-CZ" sz="2400" b="1" dirty="0">
                <a:solidFill>
                  <a:srgbClr val="C00000"/>
                </a:solidFill>
                <a:cs typeface="Calibri" panose="020F0502020204030204" pitchFamily="34" charset="0"/>
              </a:rPr>
              <a:t>Pokles cenové hladiny </a:t>
            </a:r>
            <a:r>
              <a:rPr lang="cs-CZ" altLang="cs-CZ" sz="2400" b="1" dirty="0">
                <a:solidFill>
                  <a:srgbClr val="C00000"/>
                </a:solidFill>
                <a:cs typeface="Calibri" panose="020F0502020204030204" pitchFamily="34" charset="0"/>
                <a:sym typeface="Symbol" panose="05050102010706020507" pitchFamily="18" charset="2"/>
              </a:rPr>
              <a:t> vzrůst nabídky reálných peněžních zůstatků (za podmínky pasti likvidity)  úroková sazba se v důsledku pasti likvidity nemění  růst reálného bohatství subjektů v ekonomice  zvýšení agregátní poptávky (výdajů) v ekonomice  růst důchodu</a:t>
            </a:r>
            <a:endParaRPr lang="cs-CZ" altLang="cs-CZ" dirty="0">
              <a:solidFill>
                <a:srgbClr val="C00000"/>
              </a:solidFill>
              <a:cs typeface="Calibri" panose="020F0502020204030204" pitchFamily="34" charset="0"/>
              <a:sym typeface="Symbol" panose="05050102010706020507" pitchFamily="18" charset="2"/>
            </a:endParaRPr>
          </a:p>
        </p:txBody>
      </p:sp>
    </p:spTree>
    <p:extLst>
      <p:ext uri="{BB962C8B-B14F-4D97-AF65-F5344CB8AC3E}">
        <p14:creationId xmlns:p14="http://schemas.microsoft.com/office/powerpoint/2010/main" val="258220171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p:cTn id="7" dur="500" fill="hold"/>
                                        <p:tgtEl>
                                          <p:spTgt spid="272386"/>
                                        </p:tgtEl>
                                        <p:attrNameLst>
                                          <p:attrName>ppt_w</p:attrName>
                                        </p:attrNameLst>
                                      </p:cBhvr>
                                      <p:tavLst>
                                        <p:tav tm="0">
                                          <p:val>
                                            <p:fltVal val="0"/>
                                          </p:val>
                                        </p:tav>
                                        <p:tav tm="100000">
                                          <p:val>
                                            <p:strVal val="#ppt_w"/>
                                          </p:val>
                                        </p:tav>
                                      </p:tavLst>
                                    </p:anim>
                                    <p:anim calcmode="lin" valueType="num">
                                      <p:cBhvr>
                                        <p:cTn id="8" dur="500" fill="hold"/>
                                        <p:tgtEl>
                                          <p:spTgt spid="27238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2387">
                                            <p:txEl>
                                              <p:pRg st="0" end="0"/>
                                            </p:txEl>
                                          </p:spTgt>
                                        </p:tgtEl>
                                        <p:attrNameLst>
                                          <p:attrName>style.visibility</p:attrName>
                                        </p:attrNameLst>
                                      </p:cBhvr>
                                      <p:to>
                                        <p:strVal val="visible"/>
                                      </p:to>
                                    </p:set>
                                    <p:anim calcmode="lin" valueType="num">
                                      <p:cBhvr>
                                        <p:cTn id="12" dur="500" fill="hold"/>
                                        <p:tgtEl>
                                          <p:spTgt spid="272387">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2387">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2387">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2387">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nodeType="afterGroup">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2387">
                                            <p:txEl>
                                              <p:pRg st="1" end="1"/>
                                            </p:txEl>
                                          </p:spTgt>
                                        </p:tgtEl>
                                        <p:attrNameLst>
                                          <p:attrName>style.visibility</p:attrName>
                                        </p:attrNameLst>
                                      </p:cBhvr>
                                      <p:to>
                                        <p:strVal val="visible"/>
                                      </p:to>
                                    </p:set>
                                    <p:anim calcmode="lin" valueType="num">
                                      <p:cBhvr>
                                        <p:cTn id="19" dur="500" fill="hold"/>
                                        <p:tgtEl>
                                          <p:spTgt spid="272387">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2387">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2387">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2387">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nodeType="afterGroup">
                            <p:stCondLst>
                              <p:cond delay="1500"/>
                            </p:stCondLst>
                            <p:childTnLst>
                              <p:par>
                                <p:cTn id="24" presetID="2" presetClass="entr" presetSubtype="8" fill="hold" grpId="0" nodeType="afterEffect">
                                  <p:stCondLst>
                                    <p:cond delay="0"/>
                                  </p:stCondLst>
                                  <p:childTnLst>
                                    <p:set>
                                      <p:cBhvr>
                                        <p:cTn id="25" dur="1" fill="hold">
                                          <p:stCondLst>
                                            <p:cond delay="0"/>
                                          </p:stCondLst>
                                        </p:cTn>
                                        <p:tgtEl>
                                          <p:spTgt spid="272388"/>
                                        </p:tgtEl>
                                        <p:attrNameLst>
                                          <p:attrName>style.visibility</p:attrName>
                                        </p:attrNameLst>
                                      </p:cBhvr>
                                      <p:to>
                                        <p:strVal val="visible"/>
                                      </p:to>
                                    </p:set>
                                    <p:anim calcmode="lin" valueType="num">
                                      <p:cBhvr additive="base">
                                        <p:cTn id="26" dur="500" fill="hold"/>
                                        <p:tgtEl>
                                          <p:spTgt spid="272388"/>
                                        </p:tgtEl>
                                        <p:attrNameLst>
                                          <p:attrName>ppt_x</p:attrName>
                                        </p:attrNameLst>
                                      </p:cBhvr>
                                      <p:tavLst>
                                        <p:tav tm="0">
                                          <p:val>
                                            <p:strVal val="0-#ppt_w/2"/>
                                          </p:val>
                                        </p:tav>
                                        <p:tav tm="100000">
                                          <p:val>
                                            <p:strVal val="#ppt_x"/>
                                          </p:val>
                                        </p:tav>
                                      </p:tavLst>
                                    </p:anim>
                                    <p:anim calcmode="lin" valueType="num">
                                      <p:cBhvr additive="base">
                                        <p:cTn id="27" dur="500" fill="hold"/>
                                        <p:tgtEl>
                                          <p:spTgt spid="2723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autoUpdateAnimBg="0"/>
      <p:bldP spid="272387" grpId="0" build="p" bldLvl="2" autoUpdateAnimBg="0" advAuto="0"/>
      <p:bldP spid="272388"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349334"/>
            <a:ext cx="7772400" cy="990600"/>
          </a:xfrm>
        </p:spPr>
        <p:txBody>
          <a:bodyPr/>
          <a:lstStyle/>
          <a:p>
            <a:pPr eaLnBrk="1" hangingPunct="1"/>
            <a:r>
              <a:rPr lang="cs-CZ" altLang="cs-CZ" sz="3600" b="1" dirty="0" smtClean="0">
                <a:solidFill>
                  <a:srgbClr val="C00000"/>
                </a:solidFill>
              </a:rPr>
              <a:t>Agregátní nabídka (AS)</a:t>
            </a:r>
          </a:p>
        </p:txBody>
      </p:sp>
      <p:sp>
        <p:nvSpPr>
          <p:cNvPr id="274435" name="Rectangle 3"/>
          <p:cNvSpPr>
            <a:spLocks noGrp="1" noChangeArrowheads="1"/>
          </p:cNvSpPr>
          <p:nvPr>
            <p:ph type="body" idx="1"/>
          </p:nvPr>
        </p:nvSpPr>
        <p:spPr>
          <a:xfrm>
            <a:off x="474663" y="1196975"/>
            <a:ext cx="8194675" cy="5084763"/>
          </a:xfrm>
        </p:spPr>
        <p:txBody>
          <a:bodyPr>
            <a:normAutofit fontScale="92500"/>
          </a:bodyPr>
          <a:lstStyle/>
          <a:p>
            <a:pPr algn="just" eaLnBrk="1" hangingPunct="1"/>
            <a:r>
              <a:rPr lang="cs-CZ" altLang="cs-CZ" sz="2400" dirty="0" smtClean="0">
                <a:solidFill>
                  <a:srgbClr val="FF0000"/>
                </a:solidFill>
              </a:rPr>
              <a:t>Agregátní nabídka představuje celkové množství produkce, které firmy a domácnosti nabízejí při daných cenách a mzdách.</a:t>
            </a:r>
          </a:p>
          <a:p>
            <a:pPr algn="just" eaLnBrk="1" hangingPunct="1"/>
            <a:r>
              <a:rPr lang="cs-CZ" altLang="cs-CZ" sz="2400" dirty="0" smtClean="0"/>
              <a:t>Firmy o nabízeném množství rozhodují na základě maximalizace zisku.</a:t>
            </a:r>
          </a:p>
          <a:p>
            <a:pPr algn="just" eaLnBrk="1" hangingPunct="1"/>
            <a:r>
              <a:rPr lang="cs-CZ" altLang="cs-CZ" sz="2400" dirty="0" smtClean="0"/>
              <a:t>Při svém rozhodování musí brát do úvahy ceny, za nichž bude vyrobená produkce realizována, náklady na služby výrobních faktorů, zásobu kapitálu a v neposlední řadě dostupnou technologii.</a:t>
            </a:r>
          </a:p>
          <a:p>
            <a:pPr algn="just" eaLnBrk="1" hangingPunct="1"/>
            <a:r>
              <a:rPr lang="cs-CZ" altLang="cs-CZ" sz="2400" b="1" dirty="0" smtClean="0"/>
              <a:t>Funkční závislost mezi celkovou produkcí a cenovou úrovní charakterizuje křivka agregátní nabídky (AS).</a:t>
            </a:r>
          </a:p>
          <a:p>
            <a:pPr algn="just" eaLnBrk="1" hangingPunct="1"/>
            <a:r>
              <a:rPr lang="cs-CZ" altLang="cs-CZ" sz="2400" dirty="0" smtClean="0"/>
              <a:t>Teoretický koncept křivky AS je kontroverzní a jednotlivé ekonomické směry vyvinuly odlišné křivky AS, které v sobě koncentrují různá ekonomická východiska. Rozdílné koncepce vycházejí z rozdílného pojetí trhu práce. </a:t>
            </a:r>
          </a:p>
          <a:p>
            <a:pPr algn="just" eaLnBrk="1" hangingPunct="1"/>
            <a:endParaRPr lang="cs-CZ" altLang="cs-CZ" sz="2000" b="1" dirty="0" smtClean="0">
              <a:solidFill>
                <a:schemeClr val="accent1"/>
              </a:solidFill>
            </a:endParaRPr>
          </a:p>
          <a:p>
            <a:pPr algn="just" eaLnBrk="1" hangingPunct="1"/>
            <a:endParaRPr lang="cs-CZ" altLang="cs-CZ" sz="2000" b="1" dirty="0" smtClean="0"/>
          </a:p>
          <a:p>
            <a:pPr lvl="2" algn="just" eaLnBrk="1" hangingPunct="1"/>
            <a:endParaRPr lang="cs-CZ" altLang="cs-CZ" sz="2500" b="1" dirty="0" smtClean="0"/>
          </a:p>
          <a:p>
            <a:pPr lvl="2" eaLnBrk="1" hangingPunct="1"/>
            <a:endParaRPr lang="cs-CZ" altLang="cs-CZ" sz="2500" dirty="0" smtClean="0"/>
          </a:p>
        </p:txBody>
      </p:sp>
    </p:spTree>
    <p:extLst>
      <p:ext uri="{BB962C8B-B14F-4D97-AF65-F5344CB8AC3E}">
        <p14:creationId xmlns:p14="http://schemas.microsoft.com/office/powerpoint/2010/main" val="924832324"/>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nodeType="afterGroup">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nodeType="afterGroup">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0" fill="hold" nodeType="afterGroup">
                            <p:stCondLst>
                              <p:cond delay="2000"/>
                            </p:stCondLst>
                            <p:childTnLst>
                              <p:par>
                                <p:cTn id="31" presetID="23" presetClass="entr" presetSubtype="36" fill="hold" grpId="0" nodeType="afterEffect">
                                  <p:stCondLst>
                                    <p:cond delay="0"/>
                                  </p:stCondLst>
                                  <p:childTnLst>
                                    <p:set>
                                      <p:cBhvr>
                                        <p:cTn id="32" dur="1" fill="hold">
                                          <p:stCondLst>
                                            <p:cond delay="0"/>
                                          </p:stCondLst>
                                        </p:cTn>
                                        <p:tgtEl>
                                          <p:spTgt spid="274435">
                                            <p:txEl>
                                              <p:pRg st="3" end="3"/>
                                            </p:txEl>
                                          </p:spTgt>
                                        </p:tgtEl>
                                        <p:attrNameLst>
                                          <p:attrName>style.visibility</p:attrName>
                                        </p:attrNameLst>
                                      </p:cBhvr>
                                      <p:to>
                                        <p:strVal val="visible"/>
                                      </p:to>
                                    </p:set>
                                    <p:anim calcmode="lin" valueType="num">
                                      <p:cBhvr>
                                        <p:cTn id="33" dur="500" fill="hold"/>
                                        <p:tgtEl>
                                          <p:spTgt spid="274435">
                                            <p:txEl>
                                              <p:pRg st="3" end="3"/>
                                            </p:txEl>
                                          </p:spTgt>
                                        </p:tgtEl>
                                        <p:attrNameLst>
                                          <p:attrName>ppt_w</p:attrName>
                                        </p:attrNameLst>
                                      </p:cBhvr>
                                      <p:tavLst>
                                        <p:tav tm="0">
                                          <p:val>
                                            <p:strVal val="(6*min(max(#ppt_w*#ppt_h,.3),1)-7.4)/-.7*#ppt_w"/>
                                          </p:val>
                                        </p:tav>
                                        <p:tav tm="100000">
                                          <p:val>
                                            <p:strVal val="#ppt_w"/>
                                          </p:val>
                                        </p:tav>
                                      </p:tavLst>
                                    </p:anim>
                                    <p:anim calcmode="lin" valueType="num">
                                      <p:cBhvr>
                                        <p:cTn id="34" dur="500" fill="hold"/>
                                        <p:tgtEl>
                                          <p:spTgt spid="274435">
                                            <p:txEl>
                                              <p:pRg st="3" end="3"/>
                                            </p:txEl>
                                          </p:spTgt>
                                        </p:tgtEl>
                                        <p:attrNameLst>
                                          <p:attrName>ppt_h</p:attrName>
                                        </p:attrNameLst>
                                      </p:cBhvr>
                                      <p:tavLst>
                                        <p:tav tm="0">
                                          <p:val>
                                            <p:strVal val="(6*min(max(#ppt_w*#ppt_h,.3),1)-7.4)/-.7*#ppt_h"/>
                                          </p:val>
                                        </p:tav>
                                        <p:tav tm="100000">
                                          <p:val>
                                            <p:strVal val="#ppt_h"/>
                                          </p:val>
                                        </p:tav>
                                      </p:tavLst>
                                    </p:anim>
                                    <p:anim calcmode="lin" valueType="num">
                                      <p:cBhvr>
                                        <p:cTn id="35" dur="500" fill="hold"/>
                                        <p:tgtEl>
                                          <p:spTgt spid="274435">
                                            <p:txEl>
                                              <p:pRg st="3" end="3"/>
                                            </p:txEl>
                                          </p:spTgt>
                                        </p:tgtEl>
                                        <p:attrNameLst>
                                          <p:attrName>ppt_x</p:attrName>
                                        </p:attrNameLst>
                                      </p:cBhvr>
                                      <p:tavLst>
                                        <p:tav tm="0">
                                          <p:val>
                                            <p:fltVal val="0.5"/>
                                          </p:val>
                                        </p:tav>
                                        <p:tav tm="100000">
                                          <p:val>
                                            <p:strVal val="#ppt_x"/>
                                          </p:val>
                                        </p:tav>
                                      </p:tavLst>
                                    </p:anim>
                                    <p:anim calcmode="lin" valueType="num">
                                      <p:cBhvr>
                                        <p:cTn id="36" dur="500" fill="hold"/>
                                        <p:tgtEl>
                                          <p:spTgt spid="274435">
                                            <p:txEl>
                                              <p:pRg st="3" end="3"/>
                                            </p:txEl>
                                          </p:spTgt>
                                        </p:tgtEl>
                                        <p:attrNameLst>
                                          <p:attrName>ppt_y</p:attrName>
                                        </p:attrNameLst>
                                      </p:cBhvr>
                                      <p:tavLst>
                                        <p:tav tm="0">
                                          <p:val>
                                            <p:strVal val="1+(6*min(max(#ppt_w*#ppt_h,.3),1)-7.4)/-.7*#ppt_h/2"/>
                                          </p:val>
                                        </p:tav>
                                        <p:tav tm="100000">
                                          <p:val>
                                            <p:strVal val="#ppt_y"/>
                                          </p:val>
                                        </p:tav>
                                      </p:tavLst>
                                    </p:anim>
                                  </p:childTnLst>
                                </p:cTn>
                              </p:par>
                            </p:childTnLst>
                          </p:cTn>
                        </p:par>
                        <p:par>
                          <p:cTn id="37" fill="hold" nodeType="afterGroup">
                            <p:stCondLst>
                              <p:cond delay="2500"/>
                            </p:stCondLst>
                            <p:childTnLst>
                              <p:par>
                                <p:cTn id="38" presetID="23" presetClass="entr" presetSubtype="36" fill="hold" grpId="0" nodeType="afterEffect">
                                  <p:stCondLst>
                                    <p:cond delay="0"/>
                                  </p:stCondLst>
                                  <p:childTnLst>
                                    <p:set>
                                      <p:cBhvr>
                                        <p:cTn id="39" dur="1" fill="hold">
                                          <p:stCondLst>
                                            <p:cond delay="0"/>
                                          </p:stCondLst>
                                        </p:cTn>
                                        <p:tgtEl>
                                          <p:spTgt spid="274435">
                                            <p:txEl>
                                              <p:pRg st="4" end="4"/>
                                            </p:txEl>
                                          </p:spTgt>
                                        </p:tgtEl>
                                        <p:attrNameLst>
                                          <p:attrName>style.visibility</p:attrName>
                                        </p:attrNameLst>
                                      </p:cBhvr>
                                      <p:to>
                                        <p:strVal val="visible"/>
                                      </p:to>
                                    </p:set>
                                    <p:anim calcmode="lin" valueType="num">
                                      <p:cBhvr>
                                        <p:cTn id="40" dur="500" fill="hold"/>
                                        <p:tgtEl>
                                          <p:spTgt spid="274435">
                                            <p:txEl>
                                              <p:pRg st="4" end="4"/>
                                            </p:txEl>
                                          </p:spTgt>
                                        </p:tgtEl>
                                        <p:attrNameLst>
                                          <p:attrName>ppt_w</p:attrName>
                                        </p:attrNameLst>
                                      </p:cBhvr>
                                      <p:tavLst>
                                        <p:tav tm="0">
                                          <p:val>
                                            <p:strVal val="(6*min(max(#ppt_w*#ppt_h,.3),1)-7.4)/-.7*#ppt_w"/>
                                          </p:val>
                                        </p:tav>
                                        <p:tav tm="100000">
                                          <p:val>
                                            <p:strVal val="#ppt_w"/>
                                          </p:val>
                                        </p:tav>
                                      </p:tavLst>
                                    </p:anim>
                                    <p:anim calcmode="lin" valueType="num">
                                      <p:cBhvr>
                                        <p:cTn id="41" dur="500" fill="hold"/>
                                        <p:tgtEl>
                                          <p:spTgt spid="274435">
                                            <p:txEl>
                                              <p:pRg st="4" end="4"/>
                                            </p:txEl>
                                          </p:spTgt>
                                        </p:tgtEl>
                                        <p:attrNameLst>
                                          <p:attrName>ppt_h</p:attrName>
                                        </p:attrNameLst>
                                      </p:cBhvr>
                                      <p:tavLst>
                                        <p:tav tm="0">
                                          <p:val>
                                            <p:strVal val="(6*min(max(#ppt_w*#ppt_h,.3),1)-7.4)/-.7*#ppt_h"/>
                                          </p:val>
                                        </p:tav>
                                        <p:tav tm="100000">
                                          <p:val>
                                            <p:strVal val="#ppt_h"/>
                                          </p:val>
                                        </p:tav>
                                      </p:tavLst>
                                    </p:anim>
                                    <p:anim calcmode="lin" valueType="num">
                                      <p:cBhvr>
                                        <p:cTn id="42" dur="500" fill="hold"/>
                                        <p:tgtEl>
                                          <p:spTgt spid="274435">
                                            <p:txEl>
                                              <p:pRg st="4" end="4"/>
                                            </p:txEl>
                                          </p:spTgt>
                                        </p:tgtEl>
                                        <p:attrNameLst>
                                          <p:attrName>ppt_x</p:attrName>
                                        </p:attrNameLst>
                                      </p:cBhvr>
                                      <p:tavLst>
                                        <p:tav tm="0">
                                          <p:val>
                                            <p:fltVal val="0.5"/>
                                          </p:val>
                                        </p:tav>
                                        <p:tav tm="100000">
                                          <p:val>
                                            <p:strVal val="#ppt_x"/>
                                          </p:val>
                                        </p:tav>
                                      </p:tavLst>
                                    </p:anim>
                                    <p:anim calcmode="lin" valueType="num">
                                      <p:cBhvr>
                                        <p:cTn id="43" dur="500" fill="hold"/>
                                        <p:tgtEl>
                                          <p:spTgt spid="274435">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349334"/>
            <a:ext cx="7772400" cy="990600"/>
          </a:xfrm>
        </p:spPr>
        <p:txBody>
          <a:bodyPr/>
          <a:lstStyle/>
          <a:p>
            <a:pPr eaLnBrk="1" hangingPunct="1"/>
            <a:r>
              <a:rPr lang="cs-CZ" altLang="cs-CZ" sz="3600" b="1" dirty="0">
                <a:solidFill>
                  <a:srgbClr val="C00000"/>
                </a:solidFill>
              </a:rPr>
              <a:t>Třístupňová křivka AS</a:t>
            </a:r>
            <a:endParaRPr lang="cs-CZ" altLang="cs-CZ" sz="3600" b="1" dirty="0" smtClean="0">
              <a:solidFill>
                <a:srgbClr val="C00000"/>
              </a:solidFill>
            </a:endParaRPr>
          </a:p>
        </p:txBody>
      </p:sp>
      <p:sp>
        <p:nvSpPr>
          <p:cNvPr id="274435" name="Rectangle 3"/>
          <p:cNvSpPr>
            <a:spLocks noGrp="1" noChangeArrowheads="1"/>
          </p:cNvSpPr>
          <p:nvPr>
            <p:ph type="body" idx="1"/>
          </p:nvPr>
        </p:nvSpPr>
        <p:spPr>
          <a:xfrm>
            <a:off x="474663" y="1196975"/>
            <a:ext cx="8194675" cy="5084763"/>
          </a:xfrm>
        </p:spPr>
        <p:txBody>
          <a:bodyPr>
            <a:normAutofit/>
          </a:bodyPr>
          <a:lstStyle/>
          <a:p>
            <a:pPr algn="just" eaLnBrk="1" hangingPunct="1"/>
            <a:r>
              <a:rPr lang="cs-CZ" sz="2400" dirty="0"/>
              <a:t>Keynesiánské pole představuje jednotlivé úrovně produkce výrazně nižší než je potencionální produkt Y*. </a:t>
            </a:r>
            <a:endParaRPr lang="cs-CZ" sz="2400" dirty="0" smtClean="0"/>
          </a:p>
          <a:p>
            <a:pPr algn="just" eaLnBrk="1" hangingPunct="1"/>
            <a:r>
              <a:rPr lang="cs-CZ" sz="2400" dirty="0" smtClean="0"/>
              <a:t>Ekonomika </a:t>
            </a:r>
            <a:r>
              <a:rPr lang="cs-CZ" sz="2400" dirty="0"/>
              <a:t>se nachází v hluboké recesi s velkým množství nevyužívaných strojů a zařízení a vysokou nezaměstnaností. </a:t>
            </a:r>
            <a:endParaRPr lang="cs-CZ" sz="2400" dirty="0" smtClean="0"/>
          </a:p>
          <a:p>
            <a:pPr algn="just" eaLnBrk="1" hangingPunct="1"/>
            <a:r>
              <a:rPr lang="cs-CZ" sz="2400" dirty="0" smtClean="0"/>
              <a:t>Tyto </a:t>
            </a:r>
            <a:r>
              <a:rPr lang="cs-CZ" sz="2400" dirty="0"/>
              <a:t>volné výrobní faktory lze zapojit do výroby bez jakéhokoli tlaku na růst cenové hladiny. </a:t>
            </a:r>
            <a:endParaRPr lang="cs-CZ" sz="2400" dirty="0" smtClean="0"/>
          </a:p>
          <a:p>
            <a:pPr algn="just" eaLnBrk="1" hangingPunct="1"/>
            <a:r>
              <a:rPr lang="cs-CZ" sz="2400" dirty="0" smtClean="0"/>
              <a:t>A </a:t>
            </a:r>
            <a:r>
              <a:rPr lang="cs-CZ" sz="2400" dirty="0"/>
              <a:t>jelikož jsou ceny a mzdy nepružné, </a:t>
            </a:r>
            <a:endParaRPr lang="cs-CZ" sz="2400" dirty="0" smtClean="0"/>
          </a:p>
          <a:p>
            <a:pPr marL="114300" indent="0" algn="just" eaLnBrk="1" hangingPunct="1">
              <a:buNone/>
            </a:pPr>
            <a:r>
              <a:rPr lang="cs-CZ" sz="2400" dirty="0" smtClean="0"/>
              <a:t>pak </a:t>
            </a:r>
            <a:r>
              <a:rPr lang="cs-CZ" sz="2400" dirty="0"/>
              <a:t>například s poklesem reálného </a:t>
            </a:r>
            <a:endParaRPr lang="cs-CZ" sz="2400" dirty="0" smtClean="0"/>
          </a:p>
          <a:p>
            <a:pPr marL="114300" indent="0" algn="just" eaLnBrk="1" hangingPunct="1">
              <a:buNone/>
            </a:pPr>
            <a:r>
              <a:rPr lang="cs-CZ" sz="2400" dirty="0" smtClean="0"/>
              <a:t>produktu </a:t>
            </a:r>
            <a:r>
              <a:rPr lang="cs-CZ" sz="2400" dirty="0"/>
              <a:t>nebudou ceny produkce </a:t>
            </a:r>
            <a:endParaRPr lang="cs-CZ" sz="2400" dirty="0" smtClean="0"/>
          </a:p>
          <a:p>
            <a:pPr marL="114300" indent="0" algn="just" eaLnBrk="1" hangingPunct="1">
              <a:buNone/>
            </a:pPr>
            <a:r>
              <a:rPr lang="cs-CZ" sz="2400" dirty="0" smtClean="0"/>
              <a:t>reagovat </a:t>
            </a:r>
            <a:r>
              <a:rPr lang="cs-CZ" sz="2400" dirty="0"/>
              <a:t>svým snížením a stabilní </a:t>
            </a:r>
            <a:endParaRPr lang="cs-CZ" sz="2400" dirty="0" smtClean="0"/>
          </a:p>
          <a:p>
            <a:pPr marL="114300" indent="0" algn="just" eaLnBrk="1" hangingPunct="1">
              <a:buNone/>
            </a:pPr>
            <a:r>
              <a:rPr lang="cs-CZ" sz="2400" dirty="0" smtClean="0"/>
              <a:t>mzdy </a:t>
            </a:r>
            <a:r>
              <a:rPr lang="cs-CZ" sz="2400" dirty="0"/>
              <a:t>neumožní zastavit pokles </a:t>
            </a:r>
            <a:endParaRPr lang="cs-CZ" sz="2400" dirty="0" smtClean="0"/>
          </a:p>
          <a:p>
            <a:pPr marL="114300" indent="0" algn="just" eaLnBrk="1" hangingPunct="1">
              <a:buNone/>
            </a:pPr>
            <a:r>
              <a:rPr lang="cs-CZ" sz="2400" dirty="0" smtClean="0"/>
              <a:t>nezaměstnanosti</a:t>
            </a:r>
            <a:r>
              <a:rPr lang="cs-CZ" sz="2400" dirty="0"/>
              <a:t>.</a:t>
            </a:r>
            <a:endParaRPr lang="cs-CZ" altLang="cs-CZ" sz="2500" dirty="0" smtClean="0"/>
          </a:p>
        </p:txBody>
      </p:sp>
      <p:pic>
        <p:nvPicPr>
          <p:cNvPr id="2" name="Obrázek 1"/>
          <p:cNvPicPr>
            <a:picLocks noChangeAspect="1"/>
          </p:cNvPicPr>
          <p:nvPr/>
        </p:nvPicPr>
        <p:blipFill rotWithShape="1">
          <a:blip r:embed="rId2"/>
          <a:srcRect l="48596" t="47544" r="30614" b="26101"/>
          <a:stretch/>
        </p:blipFill>
        <p:spPr>
          <a:xfrm>
            <a:off x="5630778" y="3739356"/>
            <a:ext cx="3327377" cy="2372686"/>
          </a:xfrm>
          <a:prstGeom prst="rect">
            <a:avLst/>
          </a:prstGeom>
        </p:spPr>
      </p:pic>
    </p:spTree>
    <p:extLst>
      <p:ext uri="{BB962C8B-B14F-4D97-AF65-F5344CB8AC3E}">
        <p14:creationId xmlns:p14="http://schemas.microsoft.com/office/powerpoint/2010/main" val="1155512641"/>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000"/>
                            </p:stCondLst>
                            <p:childTnLst>
                              <p:par>
                                <p:cTn id="31" presetID="23" presetClass="entr" presetSubtype="36" fill="hold" grpId="0" nodeType="afterEffect">
                                  <p:stCondLst>
                                    <p:cond delay="0"/>
                                  </p:stCondLst>
                                  <p:childTnLst>
                                    <p:set>
                                      <p:cBhvr>
                                        <p:cTn id="32" dur="1" fill="hold">
                                          <p:stCondLst>
                                            <p:cond delay="0"/>
                                          </p:stCondLst>
                                        </p:cTn>
                                        <p:tgtEl>
                                          <p:spTgt spid="274435">
                                            <p:txEl>
                                              <p:pRg st="3" end="3"/>
                                            </p:txEl>
                                          </p:spTgt>
                                        </p:tgtEl>
                                        <p:attrNameLst>
                                          <p:attrName>style.visibility</p:attrName>
                                        </p:attrNameLst>
                                      </p:cBhvr>
                                      <p:to>
                                        <p:strVal val="visible"/>
                                      </p:to>
                                    </p:set>
                                    <p:anim calcmode="lin" valueType="num">
                                      <p:cBhvr>
                                        <p:cTn id="33" dur="500" fill="hold"/>
                                        <p:tgtEl>
                                          <p:spTgt spid="274435">
                                            <p:txEl>
                                              <p:pRg st="3" end="3"/>
                                            </p:txEl>
                                          </p:spTgt>
                                        </p:tgtEl>
                                        <p:attrNameLst>
                                          <p:attrName>ppt_w</p:attrName>
                                        </p:attrNameLst>
                                      </p:cBhvr>
                                      <p:tavLst>
                                        <p:tav tm="0">
                                          <p:val>
                                            <p:strVal val="(6*min(max(#ppt_w*#ppt_h,.3),1)-7.4)/-.7*#ppt_w"/>
                                          </p:val>
                                        </p:tav>
                                        <p:tav tm="100000">
                                          <p:val>
                                            <p:strVal val="#ppt_w"/>
                                          </p:val>
                                        </p:tav>
                                      </p:tavLst>
                                    </p:anim>
                                    <p:anim calcmode="lin" valueType="num">
                                      <p:cBhvr>
                                        <p:cTn id="34" dur="500" fill="hold"/>
                                        <p:tgtEl>
                                          <p:spTgt spid="274435">
                                            <p:txEl>
                                              <p:pRg st="3" end="3"/>
                                            </p:txEl>
                                          </p:spTgt>
                                        </p:tgtEl>
                                        <p:attrNameLst>
                                          <p:attrName>ppt_h</p:attrName>
                                        </p:attrNameLst>
                                      </p:cBhvr>
                                      <p:tavLst>
                                        <p:tav tm="0">
                                          <p:val>
                                            <p:strVal val="(6*min(max(#ppt_w*#ppt_h,.3),1)-7.4)/-.7*#ppt_h"/>
                                          </p:val>
                                        </p:tav>
                                        <p:tav tm="100000">
                                          <p:val>
                                            <p:strVal val="#ppt_h"/>
                                          </p:val>
                                        </p:tav>
                                      </p:tavLst>
                                    </p:anim>
                                    <p:anim calcmode="lin" valueType="num">
                                      <p:cBhvr>
                                        <p:cTn id="35" dur="500" fill="hold"/>
                                        <p:tgtEl>
                                          <p:spTgt spid="274435">
                                            <p:txEl>
                                              <p:pRg st="3" end="3"/>
                                            </p:txEl>
                                          </p:spTgt>
                                        </p:tgtEl>
                                        <p:attrNameLst>
                                          <p:attrName>ppt_x</p:attrName>
                                        </p:attrNameLst>
                                      </p:cBhvr>
                                      <p:tavLst>
                                        <p:tav tm="0">
                                          <p:val>
                                            <p:fltVal val="0.5"/>
                                          </p:val>
                                        </p:tav>
                                        <p:tav tm="100000">
                                          <p:val>
                                            <p:strVal val="#ppt_x"/>
                                          </p:val>
                                        </p:tav>
                                      </p:tavLst>
                                    </p:anim>
                                    <p:anim calcmode="lin" valueType="num">
                                      <p:cBhvr>
                                        <p:cTn id="36" dur="500" fill="hold"/>
                                        <p:tgtEl>
                                          <p:spTgt spid="274435">
                                            <p:txEl>
                                              <p:pRg st="3" end="3"/>
                                            </p:txEl>
                                          </p:spTgt>
                                        </p:tgtEl>
                                        <p:attrNameLst>
                                          <p:attrName>ppt_y</p:attrName>
                                        </p:attrNameLst>
                                      </p:cBhvr>
                                      <p:tavLst>
                                        <p:tav tm="0">
                                          <p:val>
                                            <p:strVal val="1+(6*min(max(#ppt_w*#ppt_h,.3),1)-7.4)/-.7*#ppt_h/2"/>
                                          </p:val>
                                        </p:tav>
                                        <p:tav tm="100000">
                                          <p:val>
                                            <p:strVal val="#ppt_y"/>
                                          </p:val>
                                        </p:tav>
                                      </p:tavLst>
                                    </p:anim>
                                  </p:childTnLst>
                                </p:cTn>
                              </p:par>
                            </p:childTnLst>
                          </p:cTn>
                        </p:par>
                        <p:par>
                          <p:cTn id="37" fill="hold">
                            <p:stCondLst>
                              <p:cond delay="2500"/>
                            </p:stCondLst>
                            <p:childTnLst>
                              <p:par>
                                <p:cTn id="38" presetID="23" presetClass="entr" presetSubtype="36" fill="hold" grpId="0" nodeType="afterEffect">
                                  <p:stCondLst>
                                    <p:cond delay="0"/>
                                  </p:stCondLst>
                                  <p:childTnLst>
                                    <p:set>
                                      <p:cBhvr>
                                        <p:cTn id="39" dur="1" fill="hold">
                                          <p:stCondLst>
                                            <p:cond delay="0"/>
                                          </p:stCondLst>
                                        </p:cTn>
                                        <p:tgtEl>
                                          <p:spTgt spid="274435">
                                            <p:txEl>
                                              <p:pRg st="4" end="4"/>
                                            </p:txEl>
                                          </p:spTgt>
                                        </p:tgtEl>
                                        <p:attrNameLst>
                                          <p:attrName>style.visibility</p:attrName>
                                        </p:attrNameLst>
                                      </p:cBhvr>
                                      <p:to>
                                        <p:strVal val="visible"/>
                                      </p:to>
                                    </p:set>
                                    <p:anim calcmode="lin" valueType="num">
                                      <p:cBhvr>
                                        <p:cTn id="40" dur="500" fill="hold"/>
                                        <p:tgtEl>
                                          <p:spTgt spid="274435">
                                            <p:txEl>
                                              <p:pRg st="4" end="4"/>
                                            </p:txEl>
                                          </p:spTgt>
                                        </p:tgtEl>
                                        <p:attrNameLst>
                                          <p:attrName>ppt_w</p:attrName>
                                        </p:attrNameLst>
                                      </p:cBhvr>
                                      <p:tavLst>
                                        <p:tav tm="0">
                                          <p:val>
                                            <p:strVal val="(6*min(max(#ppt_w*#ppt_h,.3),1)-7.4)/-.7*#ppt_w"/>
                                          </p:val>
                                        </p:tav>
                                        <p:tav tm="100000">
                                          <p:val>
                                            <p:strVal val="#ppt_w"/>
                                          </p:val>
                                        </p:tav>
                                      </p:tavLst>
                                    </p:anim>
                                    <p:anim calcmode="lin" valueType="num">
                                      <p:cBhvr>
                                        <p:cTn id="41" dur="500" fill="hold"/>
                                        <p:tgtEl>
                                          <p:spTgt spid="274435">
                                            <p:txEl>
                                              <p:pRg st="4" end="4"/>
                                            </p:txEl>
                                          </p:spTgt>
                                        </p:tgtEl>
                                        <p:attrNameLst>
                                          <p:attrName>ppt_h</p:attrName>
                                        </p:attrNameLst>
                                      </p:cBhvr>
                                      <p:tavLst>
                                        <p:tav tm="0">
                                          <p:val>
                                            <p:strVal val="(6*min(max(#ppt_w*#ppt_h,.3),1)-7.4)/-.7*#ppt_h"/>
                                          </p:val>
                                        </p:tav>
                                        <p:tav tm="100000">
                                          <p:val>
                                            <p:strVal val="#ppt_h"/>
                                          </p:val>
                                        </p:tav>
                                      </p:tavLst>
                                    </p:anim>
                                    <p:anim calcmode="lin" valueType="num">
                                      <p:cBhvr>
                                        <p:cTn id="42" dur="500" fill="hold"/>
                                        <p:tgtEl>
                                          <p:spTgt spid="274435">
                                            <p:txEl>
                                              <p:pRg st="4" end="4"/>
                                            </p:txEl>
                                          </p:spTgt>
                                        </p:tgtEl>
                                        <p:attrNameLst>
                                          <p:attrName>ppt_x</p:attrName>
                                        </p:attrNameLst>
                                      </p:cBhvr>
                                      <p:tavLst>
                                        <p:tav tm="0">
                                          <p:val>
                                            <p:fltVal val="0.5"/>
                                          </p:val>
                                        </p:tav>
                                        <p:tav tm="100000">
                                          <p:val>
                                            <p:strVal val="#ppt_x"/>
                                          </p:val>
                                        </p:tav>
                                      </p:tavLst>
                                    </p:anim>
                                    <p:anim calcmode="lin" valueType="num">
                                      <p:cBhvr>
                                        <p:cTn id="43" dur="500" fill="hold"/>
                                        <p:tgtEl>
                                          <p:spTgt spid="274435">
                                            <p:txEl>
                                              <p:pRg st="4" end="4"/>
                                            </p:txEl>
                                          </p:spTgt>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000"/>
                            </p:stCondLst>
                            <p:childTnLst>
                              <p:par>
                                <p:cTn id="45" presetID="23" presetClass="entr" presetSubtype="36" fill="hold" grpId="0" nodeType="afterEffect">
                                  <p:stCondLst>
                                    <p:cond delay="0"/>
                                  </p:stCondLst>
                                  <p:childTnLst>
                                    <p:set>
                                      <p:cBhvr>
                                        <p:cTn id="46" dur="1" fill="hold">
                                          <p:stCondLst>
                                            <p:cond delay="0"/>
                                          </p:stCondLst>
                                        </p:cTn>
                                        <p:tgtEl>
                                          <p:spTgt spid="274435">
                                            <p:txEl>
                                              <p:pRg st="5" end="5"/>
                                            </p:txEl>
                                          </p:spTgt>
                                        </p:tgtEl>
                                        <p:attrNameLst>
                                          <p:attrName>style.visibility</p:attrName>
                                        </p:attrNameLst>
                                      </p:cBhvr>
                                      <p:to>
                                        <p:strVal val="visible"/>
                                      </p:to>
                                    </p:set>
                                    <p:anim calcmode="lin" valueType="num">
                                      <p:cBhvr>
                                        <p:cTn id="47" dur="500" fill="hold"/>
                                        <p:tgtEl>
                                          <p:spTgt spid="274435">
                                            <p:txEl>
                                              <p:pRg st="5" end="5"/>
                                            </p:txEl>
                                          </p:spTgt>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4435">
                                            <p:txEl>
                                              <p:pRg st="5" end="5"/>
                                            </p:txEl>
                                          </p:spTgt>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4435">
                                            <p:txEl>
                                              <p:pRg st="5" end="5"/>
                                            </p:txEl>
                                          </p:spTgt>
                                        </p:tgtEl>
                                        <p:attrNameLst>
                                          <p:attrName>ppt_x</p:attrName>
                                        </p:attrNameLst>
                                      </p:cBhvr>
                                      <p:tavLst>
                                        <p:tav tm="0">
                                          <p:val>
                                            <p:fltVal val="0.5"/>
                                          </p:val>
                                        </p:tav>
                                        <p:tav tm="100000">
                                          <p:val>
                                            <p:strVal val="#ppt_x"/>
                                          </p:val>
                                        </p:tav>
                                      </p:tavLst>
                                    </p:anim>
                                    <p:anim calcmode="lin" valueType="num">
                                      <p:cBhvr>
                                        <p:cTn id="50" dur="500" fill="hold"/>
                                        <p:tgtEl>
                                          <p:spTgt spid="274435">
                                            <p:txEl>
                                              <p:pRg st="5" end="5"/>
                                            </p:txEl>
                                          </p:spTgt>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3500"/>
                            </p:stCondLst>
                            <p:childTnLst>
                              <p:par>
                                <p:cTn id="52" presetID="23" presetClass="entr" presetSubtype="36" fill="hold" grpId="0" nodeType="afterEffect">
                                  <p:stCondLst>
                                    <p:cond delay="0"/>
                                  </p:stCondLst>
                                  <p:childTnLst>
                                    <p:set>
                                      <p:cBhvr>
                                        <p:cTn id="53" dur="1" fill="hold">
                                          <p:stCondLst>
                                            <p:cond delay="0"/>
                                          </p:stCondLst>
                                        </p:cTn>
                                        <p:tgtEl>
                                          <p:spTgt spid="274435">
                                            <p:txEl>
                                              <p:pRg st="6" end="6"/>
                                            </p:txEl>
                                          </p:spTgt>
                                        </p:tgtEl>
                                        <p:attrNameLst>
                                          <p:attrName>style.visibility</p:attrName>
                                        </p:attrNameLst>
                                      </p:cBhvr>
                                      <p:to>
                                        <p:strVal val="visible"/>
                                      </p:to>
                                    </p:set>
                                    <p:anim calcmode="lin" valueType="num">
                                      <p:cBhvr>
                                        <p:cTn id="54" dur="500" fill="hold"/>
                                        <p:tgtEl>
                                          <p:spTgt spid="274435">
                                            <p:txEl>
                                              <p:pRg st="6" end="6"/>
                                            </p:txEl>
                                          </p:spTgt>
                                        </p:tgtEl>
                                        <p:attrNameLst>
                                          <p:attrName>ppt_w</p:attrName>
                                        </p:attrNameLst>
                                      </p:cBhvr>
                                      <p:tavLst>
                                        <p:tav tm="0">
                                          <p:val>
                                            <p:strVal val="(6*min(max(#ppt_w*#ppt_h,.3),1)-7.4)/-.7*#ppt_w"/>
                                          </p:val>
                                        </p:tav>
                                        <p:tav tm="100000">
                                          <p:val>
                                            <p:strVal val="#ppt_w"/>
                                          </p:val>
                                        </p:tav>
                                      </p:tavLst>
                                    </p:anim>
                                    <p:anim calcmode="lin" valueType="num">
                                      <p:cBhvr>
                                        <p:cTn id="55" dur="500" fill="hold"/>
                                        <p:tgtEl>
                                          <p:spTgt spid="274435">
                                            <p:txEl>
                                              <p:pRg st="6" end="6"/>
                                            </p:txEl>
                                          </p:spTgt>
                                        </p:tgtEl>
                                        <p:attrNameLst>
                                          <p:attrName>ppt_h</p:attrName>
                                        </p:attrNameLst>
                                      </p:cBhvr>
                                      <p:tavLst>
                                        <p:tav tm="0">
                                          <p:val>
                                            <p:strVal val="(6*min(max(#ppt_w*#ppt_h,.3),1)-7.4)/-.7*#ppt_h"/>
                                          </p:val>
                                        </p:tav>
                                        <p:tav tm="100000">
                                          <p:val>
                                            <p:strVal val="#ppt_h"/>
                                          </p:val>
                                        </p:tav>
                                      </p:tavLst>
                                    </p:anim>
                                    <p:anim calcmode="lin" valueType="num">
                                      <p:cBhvr>
                                        <p:cTn id="56" dur="500" fill="hold"/>
                                        <p:tgtEl>
                                          <p:spTgt spid="274435">
                                            <p:txEl>
                                              <p:pRg st="6" end="6"/>
                                            </p:txEl>
                                          </p:spTgt>
                                        </p:tgtEl>
                                        <p:attrNameLst>
                                          <p:attrName>ppt_x</p:attrName>
                                        </p:attrNameLst>
                                      </p:cBhvr>
                                      <p:tavLst>
                                        <p:tav tm="0">
                                          <p:val>
                                            <p:fltVal val="0.5"/>
                                          </p:val>
                                        </p:tav>
                                        <p:tav tm="100000">
                                          <p:val>
                                            <p:strVal val="#ppt_x"/>
                                          </p:val>
                                        </p:tav>
                                      </p:tavLst>
                                    </p:anim>
                                    <p:anim calcmode="lin" valueType="num">
                                      <p:cBhvr>
                                        <p:cTn id="57" dur="500" fill="hold"/>
                                        <p:tgtEl>
                                          <p:spTgt spid="274435">
                                            <p:txEl>
                                              <p:pRg st="6" end="6"/>
                                            </p:txEl>
                                          </p:spTgt>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4000"/>
                            </p:stCondLst>
                            <p:childTnLst>
                              <p:par>
                                <p:cTn id="59" presetID="23" presetClass="entr" presetSubtype="36" fill="hold" grpId="0" nodeType="afterEffect">
                                  <p:stCondLst>
                                    <p:cond delay="0"/>
                                  </p:stCondLst>
                                  <p:childTnLst>
                                    <p:set>
                                      <p:cBhvr>
                                        <p:cTn id="60" dur="1" fill="hold">
                                          <p:stCondLst>
                                            <p:cond delay="0"/>
                                          </p:stCondLst>
                                        </p:cTn>
                                        <p:tgtEl>
                                          <p:spTgt spid="274435">
                                            <p:txEl>
                                              <p:pRg st="7" end="7"/>
                                            </p:txEl>
                                          </p:spTgt>
                                        </p:tgtEl>
                                        <p:attrNameLst>
                                          <p:attrName>style.visibility</p:attrName>
                                        </p:attrNameLst>
                                      </p:cBhvr>
                                      <p:to>
                                        <p:strVal val="visible"/>
                                      </p:to>
                                    </p:set>
                                    <p:anim calcmode="lin" valueType="num">
                                      <p:cBhvr>
                                        <p:cTn id="61" dur="500" fill="hold"/>
                                        <p:tgtEl>
                                          <p:spTgt spid="274435">
                                            <p:txEl>
                                              <p:pRg st="7" end="7"/>
                                            </p:txEl>
                                          </p:spTgt>
                                        </p:tgtEl>
                                        <p:attrNameLst>
                                          <p:attrName>ppt_w</p:attrName>
                                        </p:attrNameLst>
                                      </p:cBhvr>
                                      <p:tavLst>
                                        <p:tav tm="0">
                                          <p:val>
                                            <p:strVal val="(6*min(max(#ppt_w*#ppt_h,.3),1)-7.4)/-.7*#ppt_w"/>
                                          </p:val>
                                        </p:tav>
                                        <p:tav tm="100000">
                                          <p:val>
                                            <p:strVal val="#ppt_w"/>
                                          </p:val>
                                        </p:tav>
                                      </p:tavLst>
                                    </p:anim>
                                    <p:anim calcmode="lin" valueType="num">
                                      <p:cBhvr>
                                        <p:cTn id="62" dur="500" fill="hold"/>
                                        <p:tgtEl>
                                          <p:spTgt spid="274435">
                                            <p:txEl>
                                              <p:pRg st="7" end="7"/>
                                            </p:txEl>
                                          </p:spTgt>
                                        </p:tgtEl>
                                        <p:attrNameLst>
                                          <p:attrName>ppt_h</p:attrName>
                                        </p:attrNameLst>
                                      </p:cBhvr>
                                      <p:tavLst>
                                        <p:tav tm="0">
                                          <p:val>
                                            <p:strVal val="(6*min(max(#ppt_w*#ppt_h,.3),1)-7.4)/-.7*#ppt_h"/>
                                          </p:val>
                                        </p:tav>
                                        <p:tav tm="100000">
                                          <p:val>
                                            <p:strVal val="#ppt_h"/>
                                          </p:val>
                                        </p:tav>
                                      </p:tavLst>
                                    </p:anim>
                                    <p:anim calcmode="lin" valueType="num">
                                      <p:cBhvr>
                                        <p:cTn id="63" dur="500" fill="hold"/>
                                        <p:tgtEl>
                                          <p:spTgt spid="274435">
                                            <p:txEl>
                                              <p:pRg st="7" end="7"/>
                                            </p:txEl>
                                          </p:spTgt>
                                        </p:tgtEl>
                                        <p:attrNameLst>
                                          <p:attrName>ppt_x</p:attrName>
                                        </p:attrNameLst>
                                      </p:cBhvr>
                                      <p:tavLst>
                                        <p:tav tm="0">
                                          <p:val>
                                            <p:fltVal val="0.5"/>
                                          </p:val>
                                        </p:tav>
                                        <p:tav tm="100000">
                                          <p:val>
                                            <p:strVal val="#ppt_x"/>
                                          </p:val>
                                        </p:tav>
                                      </p:tavLst>
                                    </p:anim>
                                    <p:anim calcmode="lin" valueType="num">
                                      <p:cBhvr>
                                        <p:cTn id="64" dur="500" fill="hold"/>
                                        <p:tgtEl>
                                          <p:spTgt spid="274435">
                                            <p:txEl>
                                              <p:pRg st="7" end="7"/>
                                            </p:txEl>
                                          </p:spTgt>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4500"/>
                            </p:stCondLst>
                            <p:childTnLst>
                              <p:par>
                                <p:cTn id="66" presetID="23" presetClass="entr" presetSubtype="36" fill="hold" grpId="0" nodeType="afterEffect">
                                  <p:stCondLst>
                                    <p:cond delay="0"/>
                                  </p:stCondLst>
                                  <p:childTnLst>
                                    <p:set>
                                      <p:cBhvr>
                                        <p:cTn id="67" dur="1" fill="hold">
                                          <p:stCondLst>
                                            <p:cond delay="0"/>
                                          </p:stCondLst>
                                        </p:cTn>
                                        <p:tgtEl>
                                          <p:spTgt spid="274435">
                                            <p:txEl>
                                              <p:pRg st="8" end="8"/>
                                            </p:txEl>
                                          </p:spTgt>
                                        </p:tgtEl>
                                        <p:attrNameLst>
                                          <p:attrName>style.visibility</p:attrName>
                                        </p:attrNameLst>
                                      </p:cBhvr>
                                      <p:to>
                                        <p:strVal val="visible"/>
                                      </p:to>
                                    </p:set>
                                    <p:anim calcmode="lin" valueType="num">
                                      <p:cBhvr>
                                        <p:cTn id="68" dur="500" fill="hold"/>
                                        <p:tgtEl>
                                          <p:spTgt spid="274435">
                                            <p:txEl>
                                              <p:pRg st="8" end="8"/>
                                            </p:txEl>
                                          </p:spTgt>
                                        </p:tgtEl>
                                        <p:attrNameLst>
                                          <p:attrName>ppt_w</p:attrName>
                                        </p:attrNameLst>
                                      </p:cBhvr>
                                      <p:tavLst>
                                        <p:tav tm="0">
                                          <p:val>
                                            <p:strVal val="(6*min(max(#ppt_w*#ppt_h,.3),1)-7.4)/-.7*#ppt_w"/>
                                          </p:val>
                                        </p:tav>
                                        <p:tav tm="100000">
                                          <p:val>
                                            <p:strVal val="#ppt_w"/>
                                          </p:val>
                                        </p:tav>
                                      </p:tavLst>
                                    </p:anim>
                                    <p:anim calcmode="lin" valueType="num">
                                      <p:cBhvr>
                                        <p:cTn id="69" dur="500" fill="hold"/>
                                        <p:tgtEl>
                                          <p:spTgt spid="274435">
                                            <p:txEl>
                                              <p:pRg st="8" end="8"/>
                                            </p:txEl>
                                          </p:spTgt>
                                        </p:tgtEl>
                                        <p:attrNameLst>
                                          <p:attrName>ppt_h</p:attrName>
                                        </p:attrNameLst>
                                      </p:cBhvr>
                                      <p:tavLst>
                                        <p:tav tm="0">
                                          <p:val>
                                            <p:strVal val="(6*min(max(#ppt_w*#ppt_h,.3),1)-7.4)/-.7*#ppt_h"/>
                                          </p:val>
                                        </p:tav>
                                        <p:tav tm="100000">
                                          <p:val>
                                            <p:strVal val="#ppt_h"/>
                                          </p:val>
                                        </p:tav>
                                      </p:tavLst>
                                    </p:anim>
                                    <p:anim calcmode="lin" valueType="num">
                                      <p:cBhvr>
                                        <p:cTn id="70" dur="500" fill="hold"/>
                                        <p:tgtEl>
                                          <p:spTgt spid="274435">
                                            <p:txEl>
                                              <p:pRg st="8" end="8"/>
                                            </p:txEl>
                                          </p:spTgt>
                                        </p:tgtEl>
                                        <p:attrNameLst>
                                          <p:attrName>ppt_x</p:attrName>
                                        </p:attrNameLst>
                                      </p:cBhvr>
                                      <p:tavLst>
                                        <p:tav tm="0">
                                          <p:val>
                                            <p:fltVal val="0.5"/>
                                          </p:val>
                                        </p:tav>
                                        <p:tav tm="100000">
                                          <p:val>
                                            <p:strVal val="#ppt_x"/>
                                          </p:val>
                                        </p:tav>
                                      </p:tavLst>
                                    </p:anim>
                                    <p:anim calcmode="lin" valueType="num">
                                      <p:cBhvr>
                                        <p:cTn id="71" dur="500" fill="hold"/>
                                        <p:tgtEl>
                                          <p:spTgt spid="274435">
                                            <p:txEl>
                                              <p:pRg st="8" end="8"/>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0882" name="Rectangle 2"/>
          <p:cNvSpPr>
            <a:spLocks noGrp="1" noChangeArrowheads="1"/>
          </p:cNvSpPr>
          <p:nvPr>
            <p:ph type="title"/>
          </p:nvPr>
        </p:nvSpPr>
        <p:spPr>
          <a:xfrm>
            <a:off x="900113" y="188913"/>
            <a:ext cx="7772400" cy="1143000"/>
          </a:xfrm>
        </p:spPr>
        <p:txBody>
          <a:bodyPr/>
          <a:lstStyle/>
          <a:p>
            <a:pPr eaLnBrk="1" hangingPunct="1"/>
            <a:r>
              <a:rPr lang="cs-CZ" altLang="cs-CZ" sz="3600" b="1" dirty="0" smtClean="0">
                <a:solidFill>
                  <a:srgbClr val="C00000"/>
                </a:solidFill>
              </a:rPr>
              <a:t>Třístupňová křivka AS</a:t>
            </a:r>
          </a:p>
        </p:txBody>
      </p:sp>
      <p:sp>
        <p:nvSpPr>
          <p:cNvPr id="17411" name="Line 3"/>
          <p:cNvSpPr>
            <a:spLocks noChangeShapeType="1"/>
          </p:cNvSpPr>
          <p:nvPr/>
        </p:nvSpPr>
        <p:spPr bwMode="auto">
          <a:xfrm>
            <a:off x="2051050" y="2060575"/>
            <a:ext cx="0" cy="41052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2" name="Line 4"/>
          <p:cNvSpPr>
            <a:spLocks noChangeShapeType="1"/>
          </p:cNvSpPr>
          <p:nvPr/>
        </p:nvSpPr>
        <p:spPr bwMode="auto">
          <a:xfrm>
            <a:off x="2051050" y="6165850"/>
            <a:ext cx="54737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3" name="Text Box 5"/>
          <p:cNvSpPr txBox="1">
            <a:spLocks noChangeArrowheads="1"/>
          </p:cNvSpPr>
          <p:nvPr/>
        </p:nvSpPr>
        <p:spPr bwMode="auto">
          <a:xfrm>
            <a:off x="7524750" y="5982494"/>
            <a:ext cx="7921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17414" name="Text Box 6"/>
          <p:cNvSpPr txBox="1">
            <a:spLocks noChangeArrowheads="1"/>
          </p:cNvSpPr>
          <p:nvPr/>
        </p:nvSpPr>
        <p:spPr bwMode="auto">
          <a:xfrm>
            <a:off x="1692275" y="20605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P</a:t>
            </a:r>
          </a:p>
        </p:txBody>
      </p:sp>
      <p:sp>
        <p:nvSpPr>
          <p:cNvPr id="17415" name="Text Box 8"/>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7416" name="Arc 36"/>
          <p:cNvSpPr>
            <a:spLocks/>
          </p:cNvSpPr>
          <p:nvPr/>
        </p:nvSpPr>
        <p:spPr bwMode="auto">
          <a:xfrm flipV="1">
            <a:off x="4284663" y="4508500"/>
            <a:ext cx="935037" cy="647700"/>
          </a:xfrm>
          <a:custGeom>
            <a:avLst/>
            <a:gdLst>
              <a:gd name="T0" fmla="*/ 0 w 21600"/>
              <a:gd name="T1" fmla="*/ 0 h 21600"/>
              <a:gd name="T2" fmla="*/ 1752180682 w 21600"/>
              <a:gd name="T3" fmla="*/ 582390370 h 21600"/>
              <a:gd name="T4" fmla="*/ 0 w 21600"/>
              <a:gd name="T5" fmla="*/ 58239037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FF9933"/>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7417" name="Line 37"/>
          <p:cNvSpPr>
            <a:spLocks noChangeShapeType="1"/>
          </p:cNvSpPr>
          <p:nvPr/>
        </p:nvSpPr>
        <p:spPr bwMode="auto">
          <a:xfrm flipH="1">
            <a:off x="2555875" y="5157788"/>
            <a:ext cx="1728788" cy="0"/>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8" name="Line 38"/>
          <p:cNvSpPr>
            <a:spLocks noChangeShapeType="1"/>
          </p:cNvSpPr>
          <p:nvPr/>
        </p:nvSpPr>
        <p:spPr bwMode="auto">
          <a:xfrm flipV="1">
            <a:off x="5219700" y="2205038"/>
            <a:ext cx="0" cy="2303462"/>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7419" name="Text Box 39"/>
          <p:cNvSpPr txBox="1">
            <a:spLocks noChangeArrowheads="1"/>
          </p:cNvSpPr>
          <p:nvPr/>
        </p:nvSpPr>
        <p:spPr bwMode="auto">
          <a:xfrm>
            <a:off x="5508625" y="2924175"/>
            <a:ext cx="2016125" cy="406400"/>
          </a:xfrm>
          <a:prstGeom prst="rect">
            <a:avLst/>
          </a:prstGeom>
          <a:solidFill>
            <a:srgbClr val="FF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Klasické pole</a:t>
            </a:r>
          </a:p>
        </p:txBody>
      </p:sp>
      <p:sp>
        <p:nvSpPr>
          <p:cNvPr id="17420" name="Text Box 40"/>
          <p:cNvSpPr txBox="1">
            <a:spLocks noChangeArrowheads="1"/>
          </p:cNvSpPr>
          <p:nvPr/>
        </p:nvSpPr>
        <p:spPr bwMode="auto">
          <a:xfrm>
            <a:off x="2195513" y="5516563"/>
            <a:ext cx="2663825" cy="406400"/>
          </a:xfrm>
          <a:prstGeom prst="rect">
            <a:avLst/>
          </a:prstGeom>
          <a:solidFill>
            <a:srgbClr val="FFFFFF"/>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Keynesiánské pole</a:t>
            </a:r>
          </a:p>
        </p:txBody>
      </p:sp>
      <p:sp>
        <p:nvSpPr>
          <p:cNvPr id="17421" name="Text Box 41"/>
          <p:cNvSpPr txBox="1">
            <a:spLocks noChangeArrowheads="1"/>
          </p:cNvSpPr>
          <p:nvPr/>
        </p:nvSpPr>
        <p:spPr bwMode="auto">
          <a:xfrm>
            <a:off x="5364163" y="4868863"/>
            <a:ext cx="1800225" cy="406400"/>
          </a:xfrm>
          <a:prstGeom prst="rect">
            <a:avLst/>
          </a:prstGeom>
          <a:solidFill>
            <a:srgbClr val="FFFFFF"/>
          </a:solidFill>
          <a:ln w="9525">
            <a:solidFill>
              <a:srgbClr val="FF99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FF9933"/>
                </a:solidFill>
              </a:rPr>
              <a:t>Střední pole</a:t>
            </a:r>
          </a:p>
        </p:txBody>
      </p:sp>
    </p:spTree>
    <p:extLst>
      <p:ext uri="{BB962C8B-B14F-4D97-AF65-F5344CB8AC3E}">
        <p14:creationId xmlns:p14="http://schemas.microsoft.com/office/powerpoint/2010/main" val="4081769650"/>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50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882" grpId="0"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685800" y="349334"/>
            <a:ext cx="7772400" cy="990600"/>
          </a:xfrm>
        </p:spPr>
        <p:txBody>
          <a:bodyPr/>
          <a:lstStyle/>
          <a:p>
            <a:pPr eaLnBrk="1" hangingPunct="1"/>
            <a:r>
              <a:rPr lang="cs-CZ" altLang="cs-CZ" sz="3600" b="1" dirty="0">
                <a:solidFill>
                  <a:srgbClr val="C00000"/>
                </a:solidFill>
              </a:rPr>
              <a:t>Třístupňová křivka AS</a:t>
            </a:r>
            <a:endParaRPr lang="cs-CZ" altLang="cs-CZ" sz="3600" b="1" dirty="0" smtClean="0">
              <a:solidFill>
                <a:srgbClr val="C00000"/>
              </a:solidFill>
            </a:endParaRPr>
          </a:p>
        </p:txBody>
      </p:sp>
      <p:sp>
        <p:nvSpPr>
          <p:cNvPr id="274435" name="Rectangle 3"/>
          <p:cNvSpPr>
            <a:spLocks noGrp="1" noChangeArrowheads="1"/>
          </p:cNvSpPr>
          <p:nvPr>
            <p:ph type="body" idx="1"/>
          </p:nvPr>
        </p:nvSpPr>
        <p:spPr>
          <a:xfrm>
            <a:off x="474663" y="1196975"/>
            <a:ext cx="8194675" cy="5084763"/>
          </a:xfrm>
        </p:spPr>
        <p:txBody>
          <a:bodyPr>
            <a:normAutofit lnSpcReduction="10000"/>
          </a:bodyPr>
          <a:lstStyle/>
          <a:p>
            <a:pPr algn="just" eaLnBrk="1" hangingPunct="1"/>
            <a:r>
              <a:rPr lang="cs-CZ" b="1" dirty="0" smtClean="0"/>
              <a:t>Střední pole</a:t>
            </a:r>
          </a:p>
          <a:p>
            <a:pPr lvl="1" algn="just"/>
            <a:r>
              <a:rPr lang="cs-CZ" sz="2000" dirty="0"/>
              <a:t>Je přechodem mezi keynesiánskou a klasickou částí, kde je zvýšení reálného výstupu doprovázeno růstem cenové hladiny. Zde dochází v některých odvětvích k nedostatku kvalifikované práce, surovin a volných výrobních kapacit, které nutí firmy za tyto zdroje „lépe“ zaplatit. Tyto okolnosti zvyšují náklady firem, které vyžadují vyšší ceny své produkce. Roste tedy reálný výstup ekonomiky současně se všeobecnou úrovní cen a to až do stavu, kdy ekonomika dosáhne maxima využití svých produkčních možností (Y*). </a:t>
            </a:r>
            <a:endParaRPr lang="cs-CZ" sz="2000" dirty="0" smtClean="0"/>
          </a:p>
          <a:p>
            <a:pPr algn="just" eaLnBrk="1" hangingPunct="1"/>
            <a:r>
              <a:rPr lang="cs-CZ" altLang="cs-CZ" b="1" dirty="0" smtClean="0"/>
              <a:t>Klasické pole</a:t>
            </a:r>
          </a:p>
          <a:p>
            <a:pPr lvl="1" algn="just"/>
            <a:r>
              <a:rPr lang="cs-CZ" sz="2000" dirty="0"/>
              <a:t>Jakékoli výšení cenové hladiny nestimuluje dodatečný výstup. Jednotlivé firmy mohou na zvýšenou AD reagovat „přetáhnutím“ zdrojů od jiné firmy, tím že budou ochotny za tyto zdroje zaplatit více (zdroj růstu cenové hladiny), ale dodatečná produkce vytvořená jednou firmou bude zároveň ztrátou firmy druhé. Souhrnný produkt se nezmění, změní se (poroste) pouze úroveň cen. </a:t>
            </a:r>
            <a:endParaRPr lang="cs-CZ" altLang="cs-CZ" sz="2000" dirty="0" smtClean="0"/>
          </a:p>
        </p:txBody>
      </p:sp>
    </p:spTree>
    <p:extLst>
      <p:ext uri="{BB962C8B-B14F-4D97-AF65-F5344CB8AC3E}">
        <p14:creationId xmlns:p14="http://schemas.microsoft.com/office/powerpoint/2010/main" val="99886466"/>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 calcmode="lin" valueType="num">
                                      <p:cBhvr>
                                        <p:cTn id="7" dur="500" fill="hold"/>
                                        <p:tgtEl>
                                          <p:spTgt spid="274434"/>
                                        </p:tgtEl>
                                        <p:attrNameLst>
                                          <p:attrName>ppt_w</p:attrName>
                                        </p:attrNameLst>
                                      </p:cBhvr>
                                      <p:tavLst>
                                        <p:tav tm="0">
                                          <p:val>
                                            <p:fltVal val="0"/>
                                          </p:val>
                                        </p:tav>
                                        <p:tav tm="100000">
                                          <p:val>
                                            <p:strVal val="#ppt_w"/>
                                          </p:val>
                                        </p:tav>
                                      </p:tavLst>
                                    </p:anim>
                                    <p:anim calcmode="lin" valueType="num">
                                      <p:cBhvr>
                                        <p:cTn id="8" dur="500" fill="hold"/>
                                        <p:tgtEl>
                                          <p:spTgt spid="274434"/>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36" fill="hold" grpId="0" nodeType="afterEffect">
                                  <p:stCondLst>
                                    <p:cond delay="0"/>
                                  </p:stCondLst>
                                  <p:childTnLst>
                                    <p:set>
                                      <p:cBhvr>
                                        <p:cTn id="11" dur="1" fill="hold">
                                          <p:stCondLst>
                                            <p:cond delay="0"/>
                                          </p:stCondLst>
                                        </p:cTn>
                                        <p:tgtEl>
                                          <p:spTgt spid="274435">
                                            <p:txEl>
                                              <p:pRg st="0" end="0"/>
                                            </p:txEl>
                                          </p:spTgt>
                                        </p:tgtEl>
                                        <p:attrNameLst>
                                          <p:attrName>style.visibility</p:attrName>
                                        </p:attrNameLst>
                                      </p:cBhvr>
                                      <p:to>
                                        <p:strVal val="visible"/>
                                      </p:to>
                                    </p:set>
                                    <p:anim calcmode="lin" valueType="num">
                                      <p:cBhvr>
                                        <p:cTn id="12" dur="500" fill="hold"/>
                                        <p:tgtEl>
                                          <p:spTgt spid="274435">
                                            <p:txEl>
                                              <p:pRg st="0" end="0"/>
                                            </p:txEl>
                                          </p:spTgt>
                                        </p:tgtEl>
                                        <p:attrNameLst>
                                          <p:attrName>ppt_w</p:attrName>
                                        </p:attrNameLst>
                                      </p:cBhvr>
                                      <p:tavLst>
                                        <p:tav tm="0">
                                          <p:val>
                                            <p:strVal val="(6*min(max(#ppt_w*#ppt_h,.3),1)-7.4)/-.7*#ppt_w"/>
                                          </p:val>
                                        </p:tav>
                                        <p:tav tm="100000">
                                          <p:val>
                                            <p:strVal val="#ppt_w"/>
                                          </p:val>
                                        </p:tav>
                                      </p:tavLst>
                                    </p:anim>
                                    <p:anim calcmode="lin" valueType="num">
                                      <p:cBhvr>
                                        <p:cTn id="13" dur="500" fill="hold"/>
                                        <p:tgtEl>
                                          <p:spTgt spid="274435">
                                            <p:txEl>
                                              <p:pRg st="0" end="0"/>
                                            </p:txEl>
                                          </p:spTgt>
                                        </p:tgtEl>
                                        <p:attrNameLst>
                                          <p:attrName>ppt_h</p:attrName>
                                        </p:attrNameLst>
                                      </p:cBhvr>
                                      <p:tavLst>
                                        <p:tav tm="0">
                                          <p:val>
                                            <p:strVal val="(6*min(max(#ppt_w*#ppt_h,.3),1)-7.4)/-.7*#ppt_h"/>
                                          </p:val>
                                        </p:tav>
                                        <p:tav tm="100000">
                                          <p:val>
                                            <p:strVal val="#ppt_h"/>
                                          </p:val>
                                        </p:tav>
                                      </p:tavLst>
                                    </p:anim>
                                    <p:anim calcmode="lin" valueType="num">
                                      <p:cBhvr>
                                        <p:cTn id="14" dur="500" fill="hold"/>
                                        <p:tgtEl>
                                          <p:spTgt spid="274435">
                                            <p:txEl>
                                              <p:pRg st="0" end="0"/>
                                            </p:txEl>
                                          </p:spTgt>
                                        </p:tgtEl>
                                        <p:attrNameLst>
                                          <p:attrName>ppt_x</p:attrName>
                                        </p:attrNameLst>
                                      </p:cBhvr>
                                      <p:tavLst>
                                        <p:tav tm="0">
                                          <p:val>
                                            <p:fltVal val="0.5"/>
                                          </p:val>
                                        </p:tav>
                                        <p:tav tm="100000">
                                          <p:val>
                                            <p:strVal val="#ppt_x"/>
                                          </p:val>
                                        </p:tav>
                                      </p:tavLst>
                                    </p:anim>
                                    <p:anim calcmode="lin" valueType="num">
                                      <p:cBhvr>
                                        <p:cTn id="15" dur="500" fill="hold"/>
                                        <p:tgtEl>
                                          <p:spTgt spid="274435">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6" fill="hold">
                            <p:stCondLst>
                              <p:cond delay="1000"/>
                            </p:stCondLst>
                            <p:childTnLst>
                              <p:par>
                                <p:cTn id="17" presetID="23" presetClass="entr" presetSubtype="36" fill="hold" grpId="0" nodeType="afterEffect">
                                  <p:stCondLst>
                                    <p:cond delay="0"/>
                                  </p:stCondLst>
                                  <p:childTnLst>
                                    <p:set>
                                      <p:cBhvr>
                                        <p:cTn id="18" dur="1" fill="hold">
                                          <p:stCondLst>
                                            <p:cond delay="0"/>
                                          </p:stCondLst>
                                        </p:cTn>
                                        <p:tgtEl>
                                          <p:spTgt spid="274435">
                                            <p:txEl>
                                              <p:pRg st="1" end="1"/>
                                            </p:txEl>
                                          </p:spTgt>
                                        </p:tgtEl>
                                        <p:attrNameLst>
                                          <p:attrName>style.visibility</p:attrName>
                                        </p:attrNameLst>
                                      </p:cBhvr>
                                      <p:to>
                                        <p:strVal val="visible"/>
                                      </p:to>
                                    </p:set>
                                    <p:anim calcmode="lin" valueType="num">
                                      <p:cBhvr>
                                        <p:cTn id="19" dur="500" fill="hold"/>
                                        <p:tgtEl>
                                          <p:spTgt spid="274435">
                                            <p:txEl>
                                              <p:pRg st="1" end="1"/>
                                            </p:txEl>
                                          </p:spTgt>
                                        </p:tgtEl>
                                        <p:attrNameLst>
                                          <p:attrName>ppt_w</p:attrName>
                                        </p:attrNameLst>
                                      </p:cBhvr>
                                      <p:tavLst>
                                        <p:tav tm="0">
                                          <p:val>
                                            <p:strVal val="(6*min(max(#ppt_w*#ppt_h,.3),1)-7.4)/-.7*#ppt_w"/>
                                          </p:val>
                                        </p:tav>
                                        <p:tav tm="100000">
                                          <p:val>
                                            <p:strVal val="#ppt_w"/>
                                          </p:val>
                                        </p:tav>
                                      </p:tavLst>
                                    </p:anim>
                                    <p:anim calcmode="lin" valueType="num">
                                      <p:cBhvr>
                                        <p:cTn id="20" dur="500" fill="hold"/>
                                        <p:tgtEl>
                                          <p:spTgt spid="274435">
                                            <p:txEl>
                                              <p:pRg st="1" end="1"/>
                                            </p:txEl>
                                          </p:spTgt>
                                        </p:tgtEl>
                                        <p:attrNameLst>
                                          <p:attrName>ppt_h</p:attrName>
                                        </p:attrNameLst>
                                      </p:cBhvr>
                                      <p:tavLst>
                                        <p:tav tm="0">
                                          <p:val>
                                            <p:strVal val="(6*min(max(#ppt_w*#ppt_h,.3),1)-7.4)/-.7*#ppt_h"/>
                                          </p:val>
                                        </p:tav>
                                        <p:tav tm="100000">
                                          <p:val>
                                            <p:strVal val="#ppt_h"/>
                                          </p:val>
                                        </p:tav>
                                      </p:tavLst>
                                    </p:anim>
                                    <p:anim calcmode="lin" valueType="num">
                                      <p:cBhvr>
                                        <p:cTn id="21" dur="500" fill="hold"/>
                                        <p:tgtEl>
                                          <p:spTgt spid="274435">
                                            <p:txEl>
                                              <p:pRg st="1" end="1"/>
                                            </p:txEl>
                                          </p:spTgt>
                                        </p:tgtEl>
                                        <p:attrNameLst>
                                          <p:attrName>ppt_x</p:attrName>
                                        </p:attrNameLst>
                                      </p:cBhvr>
                                      <p:tavLst>
                                        <p:tav tm="0">
                                          <p:val>
                                            <p:fltVal val="0.5"/>
                                          </p:val>
                                        </p:tav>
                                        <p:tav tm="100000">
                                          <p:val>
                                            <p:strVal val="#ppt_x"/>
                                          </p:val>
                                        </p:tav>
                                      </p:tavLst>
                                    </p:anim>
                                    <p:anim calcmode="lin" valueType="num">
                                      <p:cBhvr>
                                        <p:cTn id="22" dur="500" fill="hold"/>
                                        <p:tgtEl>
                                          <p:spTgt spid="274435">
                                            <p:txEl>
                                              <p:pRg st="1" end="1"/>
                                            </p:txEl>
                                          </p:spTgt>
                                        </p:tgtEl>
                                        <p:attrNameLst>
                                          <p:attrName>ppt_y</p:attrName>
                                        </p:attrNameLst>
                                      </p:cBhvr>
                                      <p:tavLst>
                                        <p:tav tm="0">
                                          <p:val>
                                            <p:strVal val="1+(6*min(max(#ppt_w*#ppt_h,.3),1)-7.4)/-.7*#ppt_h/2"/>
                                          </p:val>
                                        </p:tav>
                                        <p:tav tm="100000">
                                          <p:val>
                                            <p:strVal val="#ppt_y"/>
                                          </p:val>
                                        </p:tav>
                                      </p:tavLst>
                                    </p:anim>
                                  </p:childTnLst>
                                </p:cTn>
                              </p:par>
                            </p:childTnLst>
                          </p:cTn>
                        </p:par>
                        <p:par>
                          <p:cTn id="23" fill="hold">
                            <p:stCondLst>
                              <p:cond delay="1500"/>
                            </p:stCondLst>
                            <p:childTnLst>
                              <p:par>
                                <p:cTn id="24" presetID="23" presetClass="entr" presetSubtype="36" fill="hold" grpId="0" nodeType="afterEffect">
                                  <p:stCondLst>
                                    <p:cond delay="0"/>
                                  </p:stCondLst>
                                  <p:childTnLst>
                                    <p:set>
                                      <p:cBhvr>
                                        <p:cTn id="25" dur="1" fill="hold">
                                          <p:stCondLst>
                                            <p:cond delay="0"/>
                                          </p:stCondLst>
                                        </p:cTn>
                                        <p:tgtEl>
                                          <p:spTgt spid="274435">
                                            <p:txEl>
                                              <p:pRg st="2" end="2"/>
                                            </p:txEl>
                                          </p:spTgt>
                                        </p:tgtEl>
                                        <p:attrNameLst>
                                          <p:attrName>style.visibility</p:attrName>
                                        </p:attrNameLst>
                                      </p:cBhvr>
                                      <p:to>
                                        <p:strVal val="visible"/>
                                      </p:to>
                                    </p:set>
                                    <p:anim calcmode="lin" valueType="num">
                                      <p:cBhvr>
                                        <p:cTn id="26" dur="500" fill="hold"/>
                                        <p:tgtEl>
                                          <p:spTgt spid="274435">
                                            <p:txEl>
                                              <p:pRg st="2" end="2"/>
                                            </p:txEl>
                                          </p:spTgt>
                                        </p:tgtEl>
                                        <p:attrNameLst>
                                          <p:attrName>ppt_w</p:attrName>
                                        </p:attrNameLst>
                                      </p:cBhvr>
                                      <p:tavLst>
                                        <p:tav tm="0">
                                          <p:val>
                                            <p:strVal val="(6*min(max(#ppt_w*#ppt_h,.3),1)-7.4)/-.7*#ppt_w"/>
                                          </p:val>
                                        </p:tav>
                                        <p:tav tm="100000">
                                          <p:val>
                                            <p:strVal val="#ppt_w"/>
                                          </p:val>
                                        </p:tav>
                                      </p:tavLst>
                                    </p:anim>
                                    <p:anim calcmode="lin" valueType="num">
                                      <p:cBhvr>
                                        <p:cTn id="27" dur="500" fill="hold"/>
                                        <p:tgtEl>
                                          <p:spTgt spid="274435">
                                            <p:txEl>
                                              <p:pRg st="2" end="2"/>
                                            </p:txEl>
                                          </p:spTgt>
                                        </p:tgtEl>
                                        <p:attrNameLst>
                                          <p:attrName>ppt_h</p:attrName>
                                        </p:attrNameLst>
                                      </p:cBhvr>
                                      <p:tavLst>
                                        <p:tav tm="0">
                                          <p:val>
                                            <p:strVal val="(6*min(max(#ppt_w*#ppt_h,.3),1)-7.4)/-.7*#ppt_h"/>
                                          </p:val>
                                        </p:tav>
                                        <p:tav tm="100000">
                                          <p:val>
                                            <p:strVal val="#ppt_h"/>
                                          </p:val>
                                        </p:tav>
                                      </p:tavLst>
                                    </p:anim>
                                    <p:anim calcmode="lin" valueType="num">
                                      <p:cBhvr>
                                        <p:cTn id="28" dur="500" fill="hold"/>
                                        <p:tgtEl>
                                          <p:spTgt spid="274435">
                                            <p:txEl>
                                              <p:pRg st="2" end="2"/>
                                            </p:txEl>
                                          </p:spTgt>
                                        </p:tgtEl>
                                        <p:attrNameLst>
                                          <p:attrName>ppt_x</p:attrName>
                                        </p:attrNameLst>
                                      </p:cBhvr>
                                      <p:tavLst>
                                        <p:tav tm="0">
                                          <p:val>
                                            <p:fltVal val="0.5"/>
                                          </p:val>
                                        </p:tav>
                                        <p:tav tm="100000">
                                          <p:val>
                                            <p:strVal val="#ppt_x"/>
                                          </p:val>
                                        </p:tav>
                                      </p:tavLst>
                                    </p:anim>
                                    <p:anim calcmode="lin" valueType="num">
                                      <p:cBhvr>
                                        <p:cTn id="29" dur="500" fill="hold"/>
                                        <p:tgtEl>
                                          <p:spTgt spid="274435">
                                            <p:txEl>
                                              <p:pRg st="2" end="2"/>
                                            </p:txEl>
                                          </p:spTgt>
                                        </p:tgtEl>
                                        <p:attrNameLst>
                                          <p:attrName>ppt_y</p:attrName>
                                        </p:attrNameLst>
                                      </p:cBhvr>
                                      <p:tavLst>
                                        <p:tav tm="0">
                                          <p:val>
                                            <p:strVal val="1+(6*min(max(#ppt_w*#ppt_h,.3),1)-7.4)/-.7*#ppt_h/2"/>
                                          </p:val>
                                        </p:tav>
                                        <p:tav tm="100000">
                                          <p:val>
                                            <p:strVal val="#ppt_y"/>
                                          </p:val>
                                        </p:tav>
                                      </p:tavLst>
                                    </p:anim>
                                  </p:childTnLst>
                                </p:cTn>
                              </p:par>
                            </p:childTnLst>
                          </p:cTn>
                        </p:par>
                        <p:par>
                          <p:cTn id="30" fill="hold">
                            <p:stCondLst>
                              <p:cond delay="2000"/>
                            </p:stCondLst>
                            <p:childTnLst>
                              <p:par>
                                <p:cTn id="31" presetID="23" presetClass="entr" presetSubtype="36" fill="hold" grpId="0" nodeType="afterEffect">
                                  <p:stCondLst>
                                    <p:cond delay="0"/>
                                  </p:stCondLst>
                                  <p:childTnLst>
                                    <p:set>
                                      <p:cBhvr>
                                        <p:cTn id="32" dur="1" fill="hold">
                                          <p:stCondLst>
                                            <p:cond delay="0"/>
                                          </p:stCondLst>
                                        </p:cTn>
                                        <p:tgtEl>
                                          <p:spTgt spid="274435">
                                            <p:txEl>
                                              <p:pRg st="3" end="3"/>
                                            </p:txEl>
                                          </p:spTgt>
                                        </p:tgtEl>
                                        <p:attrNameLst>
                                          <p:attrName>style.visibility</p:attrName>
                                        </p:attrNameLst>
                                      </p:cBhvr>
                                      <p:to>
                                        <p:strVal val="visible"/>
                                      </p:to>
                                    </p:set>
                                    <p:anim calcmode="lin" valueType="num">
                                      <p:cBhvr>
                                        <p:cTn id="33" dur="500" fill="hold"/>
                                        <p:tgtEl>
                                          <p:spTgt spid="274435">
                                            <p:txEl>
                                              <p:pRg st="3" end="3"/>
                                            </p:txEl>
                                          </p:spTgt>
                                        </p:tgtEl>
                                        <p:attrNameLst>
                                          <p:attrName>ppt_w</p:attrName>
                                        </p:attrNameLst>
                                      </p:cBhvr>
                                      <p:tavLst>
                                        <p:tav tm="0">
                                          <p:val>
                                            <p:strVal val="(6*min(max(#ppt_w*#ppt_h,.3),1)-7.4)/-.7*#ppt_w"/>
                                          </p:val>
                                        </p:tav>
                                        <p:tav tm="100000">
                                          <p:val>
                                            <p:strVal val="#ppt_w"/>
                                          </p:val>
                                        </p:tav>
                                      </p:tavLst>
                                    </p:anim>
                                    <p:anim calcmode="lin" valueType="num">
                                      <p:cBhvr>
                                        <p:cTn id="34" dur="500" fill="hold"/>
                                        <p:tgtEl>
                                          <p:spTgt spid="274435">
                                            <p:txEl>
                                              <p:pRg st="3" end="3"/>
                                            </p:txEl>
                                          </p:spTgt>
                                        </p:tgtEl>
                                        <p:attrNameLst>
                                          <p:attrName>ppt_h</p:attrName>
                                        </p:attrNameLst>
                                      </p:cBhvr>
                                      <p:tavLst>
                                        <p:tav tm="0">
                                          <p:val>
                                            <p:strVal val="(6*min(max(#ppt_w*#ppt_h,.3),1)-7.4)/-.7*#ppt_h"/>
                                          </p:val>
                                        </p:tav>
                                        <p:tav tm="100000">
                                          <p:val>
                                            <p:strVal val="#ppt_h"/>
                                          </p:val>
                                        </p:tav>
                                      </p:tavLst>
                                    </p:anim>
                                    <p:anim calcmode="lin" valueType="num">
                                      <p:cBhvr>
                                        <p:cTn id="35" dur="500" fill="hold"/>
                                        <p:tgtEl>
                                          <p:spTgt spid="274435">
                                            <p:txEl>
                                              <p:pRg st="3" end="3"/>
                                            </p:txEl>
                                          </p:spTgt>
                                        </p:tgtEl>
                                        <p:attrNameLst>
                                          <p:attrName>ppt_x</p:attrName>
                                        </p:attrNameLst>
                                      </p:cBhvr>
                                      <p:tavLst>
                                        <p:tav tm="0">
                                          <p:val>
                                            <p:fltVal val="0.5"/>
                                          </p:val>
                                        </p:tav>
                                        <p:tav tm="100000">
                                          <p:val>
                                            <p:strVal val="#ppt_x"/>
                                          </p:val>
                                        </p:tav>
                                      </p:tavLst>
                                    </p:anim>
                                    <p:anim calcmode="lin" valueType="num">
                                      <p:cBhvr>
                                        <p:cTn id="36" dur="500" fill="hold"/>
                                        <p:tgtEl>
                                          <p:spTgt spid="274435">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autoUpdateAnimBg="0"/>
      <p:bldP spid="274435" grpId="0" build="p" bldLvl="2" autoUpdateAnimBg="0" advAuto="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01700" y="282576"/>
            <a:ext cx="7772400" cy="1143000"/>
          </a:xfrm>
        </p:spPr>
        <p:txBody>
          <a:bodyPr/>
          <a:lstStyle/>
          <a:p>
            <a:pPr algn="ctr" eaLnBrk="1" hangingPunct="1"/>
            <a:r>
              <a:rPr lang="cs-CZ" altLang="cs-CZ" b="1" dirty="0" smtClean="0">
                <a:solidFill>
                  <a:srgbClr val="C00000"/>
                </a:solidFill>
              </a:rPr>
              <a:t>Východiska konstrukce AS</a:t>
            </a:r>
          </a:p>
        </p:txBody>
      </p:sp>
      <p:sp>
        <p:nvSpPr>
          <p:cNvPr id="18435" name="Line 3"/>
          <p:cNvSpPr>
            <a:spLocks noChangeShapeType="1"/>
          </p:cNvSpPr>
          <p:nvPr/>
        </p:nvSpPr>
        <p:spPr bwMode="auto">
          <a:xfrm>
            <a:off x="2051050" y="3429000"/>
            <a:ext cx="0" cy="2736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436" name="Line 4"/>
          <p:cNvSpPr>
            <a:spLocks noChangeShapeType="1"/>
          </p:cNvSpPr>
          <p:nvPr/>
        </p:nvSpPr>
        <p:spPr bwMode="auto">
          <a:xfrm>
            <a:off x="2051050" y="6165850"/>
            <a:ext cx="273685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437" name="Text Box 5"/>
          <p:cNvSpPr txBox="1">
            <a:spLocks noChangeArrowheads="1"/>
          </p:cNvSpPr>
          <p:nvPr/>
        </p:nvSpPr>
        <p:spPr bwMode="auto">
          <a:xfrm>
            <a:off x="4643438" y="6237288"/>
            <a:ext cx="2305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N (množství práce)</a:t>
            </a:r>
          </a:p>
        </p:txBody>
      </p:sp>
      <p:sp>
        <p:nvSpPr>
          <p:cNvPr id="18438" name="Text Box 6"/>
          <p:cNvSpPr txBox="1">
            <a:spLocks noChangeArrowheads="1"/>
          </p:cNvSpPr>
          <p:nvPr/>
        </p:nvSpPr>
        <p:spPr bwMode="auto">
          <a:xfrm rot="10800000" flipV="1">
            <a:off x="1547813" y="3213100"/>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t>Y</a:t>
            </a:r>
          </a:p>
        </p:txBody>
      </p:sp>
      <p:sp>
        <p:nvSpPr>
          <p:cNvPr id="18439" name="Text Box 7"/>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8440" name="Text Box 14">
            <a:extLst>
              <a:ext uri="{FF2B5EF4-FFF2-40B4-BE49-F238E27FC236}">
                <a16:creationId xmlns:a16="http://schemas.microsoft.com/office/drawing/2014/main" id="{83CE954D-4C7C-4BE1-A8B2-434F01339236}"/>
              </a:ext>
            </a:extLst>
          </p:cNvPr>
          <p:cNvSpPr txBox="1">
            <a:spLocks noChangeArrowheads="1"/>
          </p:cNvSpPr>
          <p:nvPr/>
        </p:nvSpPr>
        <p:spPr bwMode="auto">
          <a:xfrm>
            <a:off x="757238" y="1390650"/>
            <a:ext cx="7918450" cy="132238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eaLnBrk="1" hangingPunct="1">
              <a:spcBef>
                <a:spcPct val="50000"/>
              </a:spcBef>
              <a:buFont typeface="Wingdings" panose="05000000000000000000" pitchFamily="2" charset="2"/>
              <a:buChar char="ü"/>
              <a:defRPr/>
            </a:pPr>
            <a:r>
              <a:rPr lang="cs-CZ" altLang="cs-CZ" dirty="0">
                <a:solidFill>
                  <a:srgbClr val="00CC00"/>
                </a:solidFill>
              </a:rPr>
              <a:t> </a:t>
            </a:r>
            <a:r>
              <a:rPr lang="cs-CZ" altLang="cs-CZ" sz="2000" dirty="0"/>
              <a:t>všichni výrobci vyrábějí, a tedy i nabízejí jeden druh výrobku</a:t>
            </a:r>
          </a:p>
          <a:p>
            <a:pPr marL="342900" indent="-342900" eaLnBrk="1" hangingPunct="1">
              <a:spcBef>
                <a:spcPct val="50000"/>
              </a:spcBef>
              <a:buFont typeface="Wingdings" panose="05000000000000000000" pitchFamily="2" charset="2"/>
              <a:buChar char="ü"/>
              <a:defRPr/>
            </a:pPr>
            <a:r>
              <a:rPr lang="cs-CZ" altLang="cs-CZ" sz="2000" dirty="0"/>
              <a:t> produkční funkce</a:t>
            </a:r>
          </a:p>
          <a:p>
            <a:pPr marL="342900" indent="-342900" eaLnBrk="1" hangingPunct="1">
              <a:spcBef>
                <a:spcPct val="50000"/>
              </a:spcBef>
              <a:buFont typeface="Wingdings" panose="05000000000000000000" pitchFamily="2" charset="2"/>
              <a:buChar char="ü"/>
              <a:defRPr/>
            </a:pPr>
            <a:r>
              <a:rPr lang="cs-CZ" altLang="cs-CZ" sz="2000" dirty="0"/>
              <a:t> formování poptávky po práci</a:t>
            </a:r>
          </a:p>
        </p:txBody>
      </p:sp>
      <p:sp>
        <p:nvSpPr>
          <p:cNvPr id="18441" name="Arc 15"/>
          <p:cNvSpPr>
            <a:spLocks/>
          </p:cNvSpPr>
          <p:nvPr/>
        </p:nvSpPr>
        <p:spPr bwMode="auto">
          <a:xfrm rot="10800000" flipV="1">
            <a:off x="2051050" y="3933825"/>
            <a:ext cx="2520950" cy="1582738"/>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442" name="Arc 17"/>
          <p:cNvSpPr>
            <a:spLocks/>
          </p:cNvSpPr>
          <p:nvPr/>
        </p:nvSpPr>
        <p:spPr bwMode="auto">
          <a:xfrm rot="10800000" flipV="1">
            <a:off x="2051050" y="4292600"/>
            <a:ext cx="2520950" cy="122555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443" name="Text Box 19"/>
          <p:cNvSpPr txBox="1">
            <a:spLocks noChangeArrowheads="1"/>
          </p:cNvSpPr>
          <p:nvPr/>
        </p:nvSpPr>
        <p:spPr bwMode="auto">
          <a:xfrm>
            <a:off x="4716463" y="4508500"/>
            <a:ext cx="25923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rgbClr val="0000FF"/>
                </a:solidFill>
              </a:rPr>
              <a:t>Y</a:t>
            </a:r>
            <a:r>
              <a:rPr lang="cs-CZ" altLang="cs-CZ" b="1" baseline="-25000">
                <a:solidFill>
                  <a:srgbClr val="0000FF"/>
                </a:solidFill>
              </a:rPr>
              <a:t>0</a:t>
            </a:r>
            <a:r>
              <a:rPr lang="cs-CZ" altLang="cs-CZ" b="1">
                <a:solidFill>
                  <a:srgbClr val="0000FF"/>
                </a:solidFill>
              </a:rPr>
              <a:t> = f (N, K</a:t>
            </a:r>
            <a:r>
              <a:rPr lang="cs-CZ" altLang="cs-CZ" b="1" baseline="-25000">
                <a:solidFill>
                  <a:srgbClr val="0000FF"/>
                </a:solidFill>
              </a:rPr>
              <a:t>0</a:t>
            </a:r>
            <a:r>
              <a:rPr lang="cs-CZ" altLang="cs-CZ" b="1">
                <a:solidFill>
                  <a:srgbClr val="0000FF"/>
                </a:solidFill>
              </a:rPr>
              <a:t>, Mat, Eg)</a:t>
            </a:r>
          </a:p>
        </p:txBody>
      </p:sp>
      <p:sp>
        <p:nvSpPr>
          <p:cNvPr id="18444" name="Text Box 20"/>
          <p:cNvSpPr txBox="1">
            <a:spLocks noChangeArrowheads="1"/>
          </p:cNvSpPr>
          <p:nvPr/>
        </p:nvSpPr>
        <p:spPr bwMode="auto">
          <a:xfrm>
            <a:off x="4716463" y="3716338"/>
            <a:ext cx="25923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b="1">
                <a:solidFill>
                  <a:schemeClr val="accent2"/>
                </a:solidFill>
              </a:rPr>
              <a:t>Y</a:t>
            </a:r>
            <a:r>
              <a:rPr lang="cs-CZ" altLang="cs-CZ" b="1" baseline="-25000">
                <a:solidFill>
                  <a:schemeClr val="accent2"/>
                </a:solidFill>
              </a:rPr>
              <a:t>1</a:t>
            </a:r>
            <a:r>
              <a:rPr lang="cs-CZ" altLang="cs-CZ" b="1">
                <a:solidFill>
                  <a:schemeClr val="accent2"/>
                </a:solidFill>
              </a:rPr>
              <a:t> = f (N, K</a:t>
            </a:r>
            <a:r>
              <a:rPr lang="cs-CZ" altLang="cs-CZ" b="1" baseline="-25000">
                <a:solidFill>
                  <a:schemeClr val="accent2"/>
                </a:solidFill>
              </a:rPr>
              <a:t>1</a:t>
            </a:r>
            <a:r>
              <a:rPr lang="cs-CZ" altLang="cs-CZ" b="1">
                <a:solidFill>
                  <a:schemeClr val="accent2"/>
                </a:solidFill>
              </a:rPr>
              <a:t>, Mat, Eg)</a:t>
            </a:r>
          </a:p>
        </p:txBody>
      </p:sp>
    </p:spTree>
    <p:extLst>
      <p:ext uri="{BB962C8B-B14F-4D97-AF65-F5344CB8AC3E}">
        <p14:creationId xmlns:p14="http://schemas.microsoft.com/office/powerpoint/2010/main" val="3657634673"/>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5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900113" y="188913"/>
            <a:ext cx="7772400" cy="1143000"/>
          </a:xfrm>
        </p:spPr>
        <p:txBody>
          <a:bodyPr/>
          <a:lstStyle/>
          <a:p>
            <a:pPr eaLnBrk="1" hangingPunct="1"/>
            <a:r>
              <a:rPr lang="cs-CZ" altLang="cs-CZ" sz="3600" b="1" dirty="0" smtClean="0">
                <a:solidFill>
                  <a:srgbClr val="C00000"/>
                </a:solidFill>
              </a:rPr>
              <a:t>Klasická křivka AS - konstrukce</a:t>
            </a:r>
          </a:p>
        </p:txBody>
      </p:sp>
      <p:sp>
        <p:nvSpPr>
          <p:cNvPr id="19459" name="Text Box 7"/>
          <p:cNvSpPr txBox="1">
            <a:spLocks noChangeArrowheads="1"/>
          </p:cNvSpPr>
          <p:nvPr/>
        </p:nvSpPr>
        <p:spPr bwMode="auto">
          <a:xfrm>
            <a:off x="1187450" y="4652963"/>
            <a:ext cx="720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endParaRPr lang="cs-CZ" altLang="cs-CZ"/>
          </a:p>
        </p:txBody>
      </p:sp>
      <p:sp>
        <p:nvSpPr>
          <p:cNvPr id="19460" name="Line 14"/>
          <p:cNvSpPr>
            <a:spLocks noChangeShapeType="1"/>
          </p:cNvSpPr>
          <p:nvPr/>
        </p:nvSpPr>
        <p:spPr bwMode="auto">
          <a:xfrm>
            <a:off x="971550" y="1989138"/>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1" name="Line 15"/>
          <p:cNvSpPr>
            <a:spLocks noChangeShapeType="1"/>
          </p:cNvSpPr>
          <p:nvPr/>
        </p:nvSpPr>
        <p:spPr bwMode="auto">
          <a:xfrm>
            <a:off x="971550" y="3644900"/>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2" name="Line 16"/>
          <p:cNvSpPr>
            <a:spLocks noChangeShapeType="1"/>
          </p:cNvSpPr>
          <p:nvPr/>
        </p:nvSpPr>
        <p:spPr bwMode="auto">
          <a:xfrm>
            <a:off x="5292725" y="1989138"/>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3" name="Line 17"/>
          <p:cNvSpPr>
            <a:spLocks noChangeShapeType="1"/>
          </p:cNvSpPr>
          <p:nvPr/>
        </p:nvSpPr>
        <p:spPr bwMode="auto">
          <a:xfrm>
            <a:off x="5292725" y="3644900"/>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4" name="Line 18"/>
          <p:cNvSpPr>
            <a:spLocks noChangeShapeType="1"/>
          </p:cNvSpPr>
          <p:nvPr/>
        </p:nvSpPr>
        <p:spPr bwMode="auto">
          <a:xfrm>
            <a:off x="971550" y="4652963"/>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5" name="Line 19"/>
          <p:cNvSpPr>
            <a:spLocks noChangeShapeType="1"/>
          </p:cNvSpPr>
          <p:nvPr/>
        </p:nvSpPr>
        <p:spPr bwMode="auto">
          <a:xfrm>
            <a:off x="971550" y="6308725"/>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6" name="Line 20"/>
          <p:cNvSpPr>
            <a:spLocks noChangeShapeType="1"/>
          </p:cNvSpPr>
          <p:nvPr/>
        </p:nvSpPr>
        <p:spPr bwMode="auto">
          <a:xfrm>
            <a:off x="5292725" y="4652963"/>
            <a:ext cx="0" cy="165576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7" name="Line 21"/>
          <p:cNvSpPr>
            <a:spLocks noChangeShapeType="1"/>
          </p:cNvSpPr>
          <p:nvPr/>
        </p:nvSpPr>
        <p:spPr bwMode="auto">
          <a:xfrm>
            <a:off x="5292725" y="6308725"/>
            <a:ext cx="237648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68" name="Text Box 22"/>
          <p:cNvSpPr txBox="1">
            <a:spLocks noChangeArrowheads="1"/>
          </p:cNvSpPr>
          <p:nvPr/>
        </p:nvSpPr>
        <p:spPr bwMode="auto">
          <a:xfrm>
            <a:off x="7596188"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19469" name="Text Box 23"/>
          <p:cNvSpPr txBox="1">
            <a:spLocks noChangeArrowheads="1"/>
          </p:cNvSpPr>
          <p:nvPr/>
        </p:nvSpPr>
        <p:spPr bwMode="auto">
          <a:xfrm>
            <a:off x="4859338" y="45815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P</a:t>
            </a:r>
          </a:p>
        </p:txBody>
      </p:sp>
      <p:sp>
        <p:nvSpPr>
          <p:cNvPr id="19470" name="Text Box 25"/>
          <p:cNvSpPr txBox="1">
            <a:spLocks noChangeArrowheads="1"/>
          </p:cNvSpPr>
          <p:nvPr/>
        </p:nvSpPr>
        <p:spPr bwMode="auto">
          <a:xfrm>
            <a:off x="7583488" y="36639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19471" name="Text Box 26"/>
          <p:cNvSpPr txBox="1">
            <a:spLocks noChangeArrowheads="1"/>
          </p:cNvSpPr>
          <p:nvPr/>
        </p:nvSpPr>
        <p:spPr bwMode="auto">
          <a:xfrm>
            <a:off x="4911725" y="18764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19472" name="Text Box 27"/>
          <p:cNvSpPr txBox="1">
            <a:spLocks noChangeArrowheads="1"/>
          </p:cNvSpPr>
          <p:nvPr/>
        </p:nvSpPr>
        <p:spPr bwMode="auto">
          <a:xfrm>
            <a:off x="611188" y="184467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p>
        </p:txBody>
      </p:sp>
      <p:sp>
        <p:nvSpPr>
          <p:cNvPr id="19473" name="Text Box 28"/>
          <p:cNvSpPr txBox="1">
            <a:spLocks noChangeArrowheads="1"/>
          </p:cNvSpPr>
          <p:nvPr/>
        </p:nvSpPr>
        <p:spPr bwMode="auto">
          <a:xfrm>
            <a:off x="3276600" y="37163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p>
        </p:txBody>
      </p:sp>
      <p:sp>
        <p:nvSpPr>
          <p:cNvPr id="19474" name="Text Box 29"/>
          <p:cNvSpPr txBox="1">
            <a:spLocks noChangeArrowheads="1"/>
          </p:cNvSpPr>
          <p:nvPr/>
        </p:nvSpPr>
        <p:spPr bwMode="auto">
          <a:xfrm>
            <a:off x="3203575"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p>
        </p:txBody>
      </p:sp>
      <p:sp>
        <p:nvSpPr>
          <p:cNvPr id="19475" name="Text Box 30"/>
          <p:cNvSpPr txBox="1">
            <a:spLocks noChangeArrowheads="1"/>
          </p:cNvSpPr>
          <p:nvPr/>
        </p:nvSpPr>
        <p:spPr bwMode="auto">
          <a:xfrm>
            <a:off x="468313" y="4581525"/>
            <a:ext cx="6492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W/P</a:t>
            </a:r>
          </a:p>
        </p:txBody>
      </p:sp>
      <p:sp>
        <p:nvSpPr>
          <p:cNvPr id="19476" name="Arc 31"/>
          <p:cNvSpPr>
            <a:spLocks/>
          </p:cNvSpPr>
          <p:nvPr/>
        </p:nvSpPr>
        <p:spPr bwMode="auto">
          <a:xfrm rot="11035833" flipV="1">
            <a:off x="1042988" y="2276475"/>
            <a:ext cx="1836737" cy="1439863"/>
          </a:xfrm>
          <a:custGeom>
            <a:avLst/>
            <a:gdLst>
              <a:gd name="T0" fmla="*/ 0 w 22951"/>
              <a:gd name="T1" fmla="*/ 12442083 h 21600"/>
              <a:gd name="T2" fmla="*/ 2147483646 w 22951"/>
              <a:gd name="T3" fmla="*/ 2147483646 h 21600"/>
              <a:gd name="T4" fmla="*/ 692456892 w 22951"/>
              <a:gd name="T5" fmla="*/ 2147483646 h 21600"/>
              <a:gd name="T6" fmla="*/ 0 60000 65536"/>
              <a:gd name="T7" fmla="*/ 0 60000 65536"/>
              <a:gd name="T8" fmla="*/ 0 60000 65536"/>
            </a:gdLst>
            <a:ahLst/>
            <a:cxnLst>
              <a:cxn ang="T6">
                <a:pos x="T0" y="T1"/>
              </a:cxn>
              <a:cxn ang="T7">
                <a:pos x="T2" y="T3"/>
              </a:cxn>
              <a:cxn ang="T8">
                <a:pos x="T4" y="T5"/>
              </a:cxn>
            </a:cxnLst>
            <a:rect l="0" t="0" r="r" b="b"/>
            <a:pathLst>
              <a:path w="22951" h="21600" fill="none" extrusionOk="0">
                <a:moveTo>
                  <a:pt x="0" y="42"/>
                </a:moveTo>
                <a:cubicBezTo>
                  <a:pt x="449" y="14"/>
                  <a:pt x="900" y="0"/>
                  <a:pt x="1351" y="0"/>
                </a:cubicBezTo>
                <a:cubicBezTo>
                  <a:pt x="13280" y="0"/>
                  <a:pt x="22951" y="9670"/>
                  <a:pt x="22951" y="21600"/>
                </a:cubicBezTo>
              </a:path>
              <a:path w="22951" h="21600" stroke="0" extrusionOk="0">
                <a:moveTo>
                  <a:pt x="0" y="42"/>
                </a:moveTo>
                <a:cubicBezTo>
                  <a:pt x="449" y="14"/>
                  <a:pt x="900" y="0"/>
                  <a:pt x="1351" y="0"/>
                </a:cubicBezTo>
                <a:cubicBezTo>
                  <a:pt x="13280" y="0"/>
                  <a:pt x="22951" y="9670"/>
                  <a:pt x="22951" y="21600"/>
                </a:cubicBezTo>
                <a:lnTo>
                  <a:pt x="1351" y="21600"/>
                </a:lnTo>
                <a:lnTo>
                  <a:pt x="0" y="42"/>
                </a:lnTo>
                <a:close/>
              </a:path>
            </a:pathLst>
          </a:custGeom>
          <a:noFill/>
          <a:ln w="381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77" name="Text Box 33"/>
          <p:cNvSpPr txBox="1">
            <a:spLocks noChangeArrowheads="1"/>
          </p:cNvSpPr>
          <p:nvPr/>
        </p:nvSpPr>
        <p:spPr bwMode="auto">
          <a:xfrm>
            <a:off x="2916238" y="1989138"/>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chemeClr val="accent2"/>
                </a:solidFill>
              </a:rPr>
              <a:t>Y(K</a:t>
            </a:r>
            <a:r>
              <a:rPr lang="cs-CZ" altLang="cs-CZ" sz="1600" b="1" baseline="-25000">
                <a:solidFill>
                  <a:schemeClr val="accent2"/>
                </a:solidFill>
              </a:rPr>
              <a:t>1</a:t>
            </a:r>
            <a:r>
              <a:rPr lang="cs-CZ" altLang="cs-CZ" sz="1600" b="1">
                <a:solidFill>
                  <a:schemeClr val="accent2"/>
                </a:solidFill>
              </a:rPr>
              <a:t>)</a:t>
            </a:r>
          </a:p>
        </p:txBody>
      </p:sp>
      <p:sp>
        <p:nvSpPr>
          <p:cNvPr id="19478" name="Arc 34"/>
          <p:cNvSpPr>
            <a:spLocks/>
          </p:cNvSpPr>
          <p:nvPr/>
        </p:nvSpPr>
        <p:spPr bwMode="auto">
          <a:xfrm rot="10451259" flipV="1">
            <a:off x="958850" y="2833688"/>
            <a:ext cx="2144713" cy="720725"/>
          </a:xfrm>
          <a:custGeom>
            <a:avLst/>
            <a:gdLst>
              <a:gd name="T0" fmla="*/ 0 w 23834"/>
              <a:gd name="T1" fmla="*/ 4309769 h 21600"/>
              <a:gd name="T2" fmla="*/ 2147483646 w 23834"/>
              <a:gd name="T3" fmla="*/ 802419112 h 21600"/>
              <a:gd name="T4" fmla="*/ 1627791904 w 23834"/>
              <a:gd name="T5" fmla="*/ 802419112 h 21600"/>
              <a:gd name="T6" fmla="*/ 0 60000 65536"/>
              <a:gd name="T7" fmla="*/ 0 60000 65536"/>
              <a:gd name="T8" fmla="*/ 0 60000 65536"/>
            </a:gdLst>
            <a:ahLst/>
            <a:cxnLst>
              <a:cxn ang="T6">
                <a:pos x="T0" y="T1"/>
              </a:cxn>
              <a:cxn ang="T7">
                <a:pos x="T2" y="T3"/>
              </a:cxn>
              <a:cxn ang="T8">
                <a:pos x="T4" y="T5"/>
              </a:cxn>
            </a:cxnLst>
            <a:rect l="0" t="0" r="r" b="b"/>
            <a:pathLst>
              <a:path w="23834" h="21600" fill="none" extrusionOk="0">
                <a:moveTo>
                  <a:pt x="-1" y="115"/>
                </a:moveTo>
                <a:cubicBezTo>
                  <a:pt x="742" y="38"/>
                  <a:pt x="1487" y="0"/>
                  <a:pt x="2234" y="0"/>
                </a:cubicBezTo>
                <a:cubicBezTo>
                  <a:pt x="14163" y="0"/>
                  <a:pt x="23834" y="9670"/>
                  <a:pt x="23834" y="21600"/>
                </a:cubicBezTo>
              </a:path>
              <a:path w="23834" h="21600" stroke="0" extrusionOk="0">
                <a:moveTo>
                  <a:pt x="-1" y="115"/>
                </a:moveTo>
                <a:cubicBezTo>
                  <a:pt x="742" y="38"/>
                  <a:pt x="1487" y="0"/>
                  <a:pt x="2234" y="0"/>
                </a:cubicBezTo>
                <a:cubicBezTo>
                  <a:pt x="14163" y="0"/>
                  <a:pt x="23834" y="9670"/>
                  <a:pt x="23834" y="21600"/>
                </a:cubicBezTo>
                <a:lnTo>
                  <a:pt x="2234" y="21600"/>
                </a:lnTo>
                <a:lnTo>
                  <a:pt x="-1" y="115"/>
                </a:lnTo>
                <a:close/>
              </a:path>
            </a:pathLst>
          </a:cu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9479" name="Text Box 35"/>
          <p:cNvSpPr txBox="1">
            <a:spLocks noChangeArrowheads="1"/>
          </p:cNvSpPr>
          <p:nvPr/>
        </p:nvSpPr>
        <p:spPr bwMode="auto">
          <a:xfrm>
            <a:off x="3132138" y="2565400"/>
            <a:ext cx="8651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0000FF"/>
                </a:solidFill>
              </a:rPr>
              <a:t>Y(K</a:t>
            </a:r>
            <a:r>
              <a:rPr lang="cs-CZ" altLang="cs-CZ" sz="1600" b="1" baseline="-25000">
                <a:solidFill>
                  <a:srgbClr val="0000FF"/>
                </a:solidFill>
              </a:rPr>
              <a:t>0</a:t>
            </a:r>
            <a:r>
              <a:rPr lang="cs-CZ" altLang="cs-CZ" sz="1600" b="1">
                <a:solidFill>
                  <a:srgbClr val="0000FF"/>
                </a:solidFill>
              </a:rPr>
              <a:t>)</a:t>
            </a:r>
          </a:p>
        </p:txBody>
      </p:sp>
      <p:sp>
        <p:nvSpPr>
          <p:cNvPr id="19480" name="Line 36"/>
          <p:cNvSpPr>
            <a:spLocks noChangeShapeType="1"/>
          </p:cNvSpPr>
          <p:nvPr/>
        </p:nvSpPr>
        <p:spPr bwMode="auto">
          <a:xfrm flipV="1">
            <a:off x="1231900" y="4854575"/>
            <a:ext cx="1873250" cy="1223963"/>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1" name="Text Box 37"/>
          <p:cNvSpPr txBox="1">
            <a:spLocks noChangeArrowheads="1"/>
          </p:cNvSpPr>
          <p:nvPr/>
        </p:nvSpPr>
        <p:spPr bwMode="auto">
          <a:xfrm>
            <a:off x="3203575" y="45815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00CC00"/>
                </a:solidFill>
              </a:rPr>
              <a:t>NS</a:t>
            </a:r>
          </a:p>
        </p:txBody>
      </p:sp>
      <p:sp>
        <p:nvSpPr>
          <p:cNvPr id="19482" name="Line 38"/>
          <p:cNvSpPr>
            <a:spLocks noChangeShapeType="1"/>
          </p:cNvSpPr>
          <p:nvPr/>
        </p:nvSpPr>
        <p:spPr bwMode="auto">
          <a:xfrm>
            <a:off x="1187450" y="4868863"/>
            <a:ext cx="1296988" cy="1296987"/>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3" name="Text Box 39"/>
          <p:cNvSpPr txBox="1">
            <a:spLocks noChangeArrowheads="1"/>
          </p:cNvSpPr>
          <p:nvPr/>
        </p:nvSpPr>
        <p:spPr bwMode="auto">
          <a:xfrm>
            <a:off x="2555875" y="5876925"/>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00CC00"/>
                </a:solidFill>
              </a:rPr>
              <a:t>ND</a:t>
            </a:r>
            <a:r>
              <a:rPr lang="cs-CZ" altLang="cs-CZ" sz="1600" b="1" baseline="-25000">
                <a:solidFill>
                  <a:srgbClr val="00CC00"/>
                </a:solidFill>
              </a:rPr>
              <a:t>0</a:t>
            </a:r>
            <a:endParaRPr lang="cs-CZ" altLang="cs-CZ" sz="1600" b="1">
              <a:solidFill>
                <a:srgbClr val="00CC00"/>
              </a:solidFill>
            </a:endParaRPr>
          </a:p>
        </p:txBody>
      </p:sp>
      <p:sp>
        <p:nvSpPr>
          <p:cNvPr id="19484" name="Line 40"/>
          <p:cNvSpPr>
            <a:spLocks noChangeShapeType="1"/>
          </p:cNvSpPr>
          <p:nvPr/>
        </p:nvSpPr>
        <p:spPr bwMode="auto">
          <a:xfrm flipV="1">
            <a:off x="5292725" y="1916113"/>
            <a:ext cx="2159000" cy="1728787"/>
          </a:xfrm>
          <a:prstGeom prst="line">
            <a:avLst/>
          </a:prstGeom>
          <a:noFill/>
          <a:ln w="381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5" name="Text Box 41"/>
          <p:cNvSpPr txBox="1">
            <a:spLocks noChangeArrowheads="1"/>
          </p:cNvSpPr>
          <p:nvPr/>
        </p:nvSpPr>
        <p:spPr bwMode="auto">
          <a:xfrm>
            <a:off x="7524750" y="17732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45</a:t>
            </a:r>
            <a:r>
              <a:rPr lang="en-US" altLang="cs-CZ" sz="1600" b="1">
                <a:cs typeface="Arial" panose="020B0604020202020204" pitchFamily="34" charset="0"/>
              </a:rPr>
              <a:t>º</a:t>
            </a:r>
          </a:p>
        </p:txBody>
      </p:sp>
      <p:sp>
        <p:nvSpPr>
          <p:cNvPr id="19486" name="Line 42"/>
          <p:cNvSpPr>
            <a:spLocks noChangeShapeType="1"/>
          </p:cNvSpPr>
          <p:nvPr/>
        </p:nvSpPr>
        <p:spPr bwMode="auto">
          <a:xfrm flipV="1">
            <a:off x="1952625" y="5589588"/>
            <a:ext cx="0" cy="71913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7" name="Line 43"/>
          <p:cNvSpPr>
            <a:spLocks noChangeShapeType="1"/>
          </p:cNvSpPr>
          <p:nvPr/>
        </p:nvSpPr>
        <p:spPr bwMode="auto">
          <a:xfrm flipH="1">
            <a:off x="971550" y="5589588"/>
            <a:ext cx="100806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88" name="Text Box 44"/>
          <p:cNvSpPr txBox="1">
            <a:spLocks noChangeArrowheads="1"/>
          </p:cNvSpPr>
          <p:nvPr/>
        </p:nvSpPr>
        <p:spPr bwMode="auto">
          <a:xfrm>
            <a:off x="1763713"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0</a:t>
            </a:r>
            <a:endParaRPr lang="cs-CZ" altLang="cs-CZ" sz="1600" b="1"/>
          </a:p>
        </p:txBody>
      </p:sp>
      <p:sp>
        <p:nvSpPr>
          <p:cNvPr id="19489" name="Text Box 45"/>
          <p:cNvSpPr txBox="1">
            <a:spLocks noChangeArrowheads="1"/>
          </p:cNvSpPr>
          <p:nvPr/>
        </p:nvSpPr>
        <p:spPr bwMode="auto">
          <a:xfrm>
            <a:off x="179388" y="5373688"/>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(W/P)</a:t>
            </a:r>
            <a:r>
              <a:rPr lang="cs-CZ" altLang="cs-CZ" sz="1600" b="1" baseline="-25000"/>
              <a:t>0</a:t>
            </a:r>
            <a:endParaRPr lang="cs-CZ" altLang="cs-CZ" sz="1600" b="1"/>
          </a:p>
        </p:txBody>
      </p:sp>
      <p:sp>
        <p:nvSpPr>
          <p:cNvPr id="19490" name="Line 46"/>
          <p:cNvSpPr>
            <a:spLocks noChangeShapeType="1"/>
          </p:cNvSpPr>
          <p:nvPr/>
        </p:nvSpPr>
        <p:spPr bwMode="auto">
          <a:xfrm flipV="1">
            <a:off x="1954213" y="2938463"/>
            <a:ext cx="0" cy="266541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1" name="Line 47"/>
          <p:cNvSpPr>
            <a:spLocks noChangeShapeType="1"/>
          </p:cNvSpPr>
          <p:nvPr/>
        </p:nvSpPr>
        <p:spPr bwMode="auto">
          <a:xfrm flipV="1">
            <a:off x="1011238" y="2852738"/>
            <a:ext cx="5289550" cy="904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2" name="Line 48"/>
          <p:cNvSpPr>
            <a:spLocks noChangeShapeType="1"/>
          </p:cNvSpPr>
          <p:nvPr/>
        </p:nvSpPr>
        <p:spPr bwMode="auto">
          <a:xfrm>
            <a:off x="6300788" y="2852738"/>
            <a:ext cx="0" cy="34559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3" name="Text Box 49"/>
          <p:cNvSpPr txBox="1">
            <a:spLocks noChangeArrowheads="1"/>
          </p:cNvSpPr>
          <p:nvPr/>
        </p:nvSpPr>
        <p:spPr bwMode="auto">
          <a:xfrm>
            <a:off x="1547813" y="37163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0</a:t>
            </a:r>
            <a:endParaRPr lang="cs-CZ" altLang="cs-CZ" sz="1600" b="1"/>
          </a:p>
        </p:txBody>
      </p:sp>
      <p:sp>
        <p:nvSpPr>
          <p:cNvPr id="19494" name="Text Box 50"/>
          <p:cNvSpPr txBox="1">
            <a:spLocks noChangeArrowheads="1"/>
          </p:cNvSpPr>
          <p:nvPr/>
        </p:nvSpPr>
        <p:spPr bwMode="auto">
          <a:xfrm>
            <a:off x="539750" y="270827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0</a:t>
            </a:r>
            <a:endParaRPr lang="cs-CZ" altLang="cs-CZ" sz="1600" b="1"/>
          </a:p>
        </p:txBody>
      </p:sp>
      <p:sp>
        <p:nvSpPr>
          <p:cNvPr id="19495" name="Line 51"/>
          <p:cNvSpPr>
            <a:spLocks noChangeShapeType="1"/>
          </p:cNvSpPr>
          <p:nvPr/>
        </p:nvSpPr>
        <p:spPr bwMode="auto">
          <a:xfrm>
            <a:off x="6300788" y="4724400"/>
            <a:ext cx="0" cy="1584325"/>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6" name="Text Box 52"/>
          <p:cNvSpPr txBox="1">
            <a:spLocks noChangeArrowheads="1"/>
          </p:cNvSpPr>
          <p:nvPr/>
        </p:nvSpPr>
        <p:spPr bwMode="auto">
          <a:xfrm>
            <a:off x="6084888" y="63817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00FF"/>
                </a:solidFill>
              </a:rPr>
              <a:t>Y</a:t>
            </a:r>
            <a:r>
              <a:rPr lang="cs-CZ" altLang="cs-CZ" sz="1600" b="1" baseline="-25000">
                <a:solidFill>
                  <a:srgbClr val="FF00FF"/>
                </a:solidFill>
              </a:rPr>
              <a:t>0</a:t>
            </a:r>
            <a:r>
              <a:rPr lang="cs-CZ" altLang="cs-CZ" sz="1600" b="1">
                <a:solidFill>
                  <a:srgbClr val="FF00FF"/>
                </a:solidFill>
              </a:rPr>
              <a:t>*</a:t>
            </a:r>
          </a:p>
        </p:txBody>
      </p:sp>
      <p:sp>
        <p:nvSpPr>
          <p:cNvPr id="19497" name="Line 53"/>
          <p:cNvSpPr>
            <a:spLocks noChangeShapeType="1"/>
          </p:cNvSpPr>
          <p:nvPr/>
        </p:nvSpPr>
        <p:spPr bwMode="auto">
          <a:xfrm>
            <a:off x="1619250" y="4508500"/>
            <a:ext cx="1296988" cy="1296988"/>
          </a:xfrm>
          <a:prstGeom prst="line">
            <a:avLst/>
          </a:prstGeom>
          <a:noFill/>
          <a:ln w="38100">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498" name="Text Box 54"/>
          <p:cNvSpPr txBox="1">
            <a:spLocks noChangeArrowheads="1"/>
          </p:cNvSpPr>
          <p:nvPr/>
        </p:nvSpPr>
        <p:spPr bwMode="auto">
          <a:xfrm>
            <a:off x="2987675" y="5734050"/>
            <a:ext cx="647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00CC00"/>
                </a:solidFill>
              </a:rPr>
              <a:t>ND</a:t>
            </a:r>
            <a:r>
              <a:rPr lang="cs-CZ" altLang="cs-CZ" sz="1600" b="1" baseline="-25000">
                <a:solidFill>
                  <a:srgbClr val="00CC00"/>
                </a:solidFill>
              </a:rPr>
              <a:t>1</a:t>
            </a:r>
            <a:endParaRPr lang="cs-CZ" altLang="cs-CZ" sz="1600" b="1">
              <a:solidFill>
                <a:srgbClr val="00CC00"/>
              </a:solidFill>
            </a:endParaRPr>
          </a:p>
        </p:txBody>
      </p:sp>
      <p:sp>
        <p:nvSpPr>
          <p:cNvPr id="19499" name="Line 55"/>
          <p:cNvSpPr>
            <a:spLocks noChangeShapeType="1"/>
          </p:cNvSpPr>
          <p:nvPr/>
        </p:nvSpPr>
        <p:spPr bwMode="auto">
          <a:xfrm flipV="1">
            <a:off x="2411413" y="5300663"/>
            <a:ext cx="0" cy="1008062"/>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500" name="Line 56"/>
          <p:cNvSpPr>
            <a:spLocks noChangeShapeType="1"/>
          </p:cNvSpPr>
          <p:nvPr/>
        </p:nvSpPr>
        <p:spPr bwMode="auto">
          <a:xfrm flipH="1">
            <a:off x="971550" y="5300663"/>
            <a:ext cx="1439863"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501" name="Text Box 57"/>
          <p:cNvSpPr txBox="1">
            <a:spLocks noChangeArrowheads="1"/>
          </p:cNvSpPr>
          <p:nvPr/>
        </p:nvSpPr>
        <p:spPr bwMode="auto">
          <a:xfrm>
            <a:off x="179388" y="5084763"/>
            <a:ext cx="7921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(W/P)</a:t>
            </a:r>
            <a:r>
              <a:rPr lang="cs-CZ" altLang="cs-CZ" sz="1600" b="1" baseline="-25000"/>
              <a:t>1</a:t>
            </a:r>
            <a:endParaRPr lang="cs-CZ" altLang="cs-CZ" sz="1600" b="1"/>
          </a:p>
        </p:txBody>
      </p:sp>
      <p:sp>
        <p:nvSpPr>
          <p:cNvPr id="19502" name="Text Box 58"/>
          <p:cNvSpPr txBox="1">
            <a:spLocks noChangeArrowheads="1"/>
          </p:cNvSpPr>
          <p:nvPr/>
        </p:nvSpPr>
        <p:spPr bwMode="auto">
          <a:xfrm>
            <a:off x="2195513" y="6308725"/>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N</a:t>
            </a:r>
            <a:r>
              <a:rPr lang="cs-CZ" altLang="cs-CZ" sz="1600" b="1" baseline="-25000"/>
              <a:t>1</a:t>
            </a:r>
            <a:endParaRPr lang="cs-CZ" altLang="cs-CZ" sz="1600" b="1"/>
          </a:p>
        </p:txBody>
      </p:sp>
      <p:sp>
        <p:nvSpPr>
          <p:cNvPr id="19503" name="Line 59"/>
          <p:cNvSpPr>
            <a:spLocks noChangeShapeType="1"/>
          </p:cNvSpPr>
          <p:nvPr/>
        </p:nvSpPr>
        <p:spPr bwMode="auto">
          <a:xfrm flipV="1">
            <a:off x="2411413" y="2349500"/>
            <a:ext cx="0" cy="2951163"/>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504" name="Line 60"/>
          <p:cNvSpPr>
            <a:spLocks noChangeShapeType="1"/>
          </p:cNvSpPr>
          <p:nvPr/>
        </p:nvSpPr>
        <p:spPr bwMode="auto">
          <a:xfrm>
            <a:off x="971550" y="2349500"/>
            <a:ext cx="5976938" cy="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505" name="Line 61"/>
          <p:cNvSpPr>
            <a:spLocks noChangeShapeType="1"/>
          </p:cNvSpPr>
          <p:nvPr/>
        </p:nvSpPr>
        <p:spPr bwMode="auto">
          <a:xfrm flipH="1">
            <a:off x="6804025" y="2420938"/>
            <a:ext cx="73025" cy="3887787"/>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506" name="Line 62"/>
          <p:cNvSpPr>
            <a:spLocks noChangeShapeType="1"/>
          </p:cNvSpPr>
          <p:nvPr/>
        </p:nvSpPr>
        <p:spPr bwMode="auto">
          <a:xfrm flipH="1">
            <a:off x="6804025" y="4730750"/>
            <a:ext cx="33338" cy="1577975"/>
          </a:xfrm>
          <a:prstGeom prst="line">
            <a:avLst/>
          </a:prstGeom>
          <a:noFill/>
          <a:ln w="57150">
            <a:solidFill>
              <a:srgbClr val="FF99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507" name="Text Box 63"/>
          <p:cNvSpPr txBox="1">
            <a:spLocks noChangeArrowheads="1"/>
          </p:cNvSpPr>
          <p:nvPr/>
        </p:nvSpPr>
        <p:spPr bwMode="auto">
          <a:xfrm>
            <a:off x="6588125" y="638175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solidFill>
                  <a:srgbClr val="FF9933"/>
                </a:solidFill>
              </a:rPr>
              <a:t>Y</a:t>
            </a:r>
            <a:r>
              <a:rPr lang="cs-CZ" altLang="cs-CZ" sz="1600" b="1" baseline="-25000">
                <a:solidFill>
                  <a:srgbClr val="FF9933"/>
                </a:solidFill>
              </a:rPr>
              <a:t>1</a:t>
            </a:r>
            <a:r>
              <a:rPr lang="cs-CZ" altLang="cs-CZ" sz="1600" b="1">
                <a:solidFill>
                  <a:srgbClr val="FF9933"/>
                </a:solidFill>
              </a:rPr>
              <a:t>*</a:t>
            </a:r>
          </a:p>
        </p:txBody>
      </p:sp>
      <p:sp>
        <p:nvSpPr>
          <p:cNvPr id="19508" name="Text Box 64"/>
          <p:cNvSpPr txBox="1">
            <a:spLocks noChangeArrowheads="1"/>
          </p:cNvSpPr>
          <p:nvPr/>
        </p:nvSpPr>
        <p:spPr bwMode="auto">
          <a:xfrm>
            <a:off x="539750" y="22050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1</a:t>
            </a:r>
            <a:endParaRPr lang="cs-CZ" altLang="cs-CZ" sz="1600" b="1"/>
          </a:p>
        </p:txBody>
      </p:sp>
      <p:sp>
        <p:nvSpPr>
          <p:cNvPr id="19509" name="Text Box 65"/>
          <p:cNvSpPr txBox="1">
            <a:spLocks noChangeArrowheads="1"/>
          </p:cNvSpPr>
          <p:nvPr/>
        </p:nvSpPr>
        <p:spPr bwMode="auto">
          <a:xfrm>
            <a:off x="4932363" y="234950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1</a:t>
            </a:r>
            <a:endParaRPr lang="cs-CZ" altLang="cs-CZ" sz="1600" b="1"/>
          </a:p>
        </p:txBody>
      </p:sp>
      <p:sp>
        <p:nvSpPr>
          <p:cNvPr id="19510" name="Text Box 66"/>
          <p:cNvSpPr txBox="1">
            <a:spLocks noChangeArrowheads="1"/>
          </p:cNvSpPr>
          <p:nvPr/>
        </p:nvSpPr>
        <p:spPr bwMode="auto">
          <a:xfrm>
            <a:off x="4932363" y="2852738"/>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0</a:t>
            </a:r>
            <a:endParaRPr lang="cs-CZ" altLang="cs-CZ" sz="1600" b="1"/>
          </a:p>
        </p:txBody>
      </p:sp>
      <p:sp>
        <p:nvSpPr>
          <p:cNvPr id="19511" name="Text Box 67"/>
          <p:cNvSpPr txBox="1">
            <a:spLocks noChangeArrowheads="1"/>
          </p:cNvSpPr>
          <p:nvPr/>
        </p:nvSpPr>
        <p:spPr bwMode="auto">
          <a:xfrm>
            <a:off x="5940425" y="364490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0</a:t>
            </a:r>
            <a:endParaRPr lang="cs-CZ" altLang="cs-CZ" sz="1600" b="1"/>
          </a:p>
        </p:txBody>
      </p:sp>
      <p:sp>
        <p:nvSpPr>
          <p:cNvPr id="19512" name="Text Box 68"/>
          <p:cNvSpPr txBox="1">
            <a:spLocks noChangeArrowheads="1"/>
          </p:cNvSpPr>
          <p:nvPr/>
        </p:nvSpPr>
        <p:spPr bwMode="auto">
          <a:xfrm>
            <a:off x="6877050" y="3644900"/>
            <a:ext cx="5048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cs-CZ" altLang="cs-CZ" sz="1600" b="1"/>
              <a:t>Y</a:t>
            </a:r>
            <a:r>
              <a:rPr lang="cs-CZ" altLang="cs-CZ" sz="1600" b="1" baseline="-25000"/>
              <a:t>1</a:t>
            </a:r>
            <a:endParaRPr lang="cs-CZ" altLang="cs-CZ" sz="1600" b="1"/>
          </a:p>
        </p:txBody>
      </p:sp>
      <p:sp>
        <p:nvSpPr>
          <p:cNvPr id="2" name="Obdélník 1"/>
          <p:cNvSpPr/>
          <p:nvPr/>
        </p:nvSpPr>
        <p:spPr>
          <a:xfrm>
            <a:off x="927868" y="1027428"/>
            <a:ext cx="7101707" cy="738664"/>
          </a:xfrm>
          <a:prstGeom prst="rect">
            <a:avLst/>
          </a:prstGeom>
        </p:spPr>
        <p:txBody>
          <a:bodyPr wrap="square">
            <a:spAutoFit/>
          </a:bodyPr>
          <a:lstStyle/>
          <a:p>
            <a:pPr algn="ctr"/>
            <a:r>
              <a:rPr lang="cs-CZ" dirty="0">
                <a:solidFill>
                  <a:srgbClr val="C00000"/>
                </a:solidFill>
              </a:rPr>
              <a:t>Křivka klasické (dlouhodobé ) AS je vertikální a je založena na předpokladu, že ekonomika neustále funguje na úrovni svého potenciálního produktu při plné zaměstnanosti</a:t>
            </a:r>
          </a:p>
        </p:txBody>
      </p:sp>
    </p:spTree>
    <p:extLst>
      <p:ext uri="{BB962C8B-B14F-4D97-AF65-F5344CB8AC3E}">
        <p14:creationId xmlns:p14="http://schemas.microsoft.com/office/powerpoint/2010/main" val="1063521599"/>
      </p:ext>
    </p:extLst>
  </p:cSld>
  <p:clrMapOvr>
    <a:masterClrMapping/>
  </p:clrMapOvr>
  <mc:AlternateContent xmlns:mc="http://schemas.openxmlformats.org/markup-compatibility/2006" xmlns:p14="http://schemas.microsoft.com/office/powerpoint/2010/main">
    <mc:Choice Requires="p14">
      <p:transition spd="slow" p14:dur="150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76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2" grpId="0" autoUpdateAnimBg="0"/>
    </p:bld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922</TotalTime>
  <Words>7185</Words>
  <Application>Microsoft Office PowerPoint</Application>
  <PresentationFormat>Předvádění na obrazovce (4:3)</PresentationFormat>
  <Paragraphs>831</Paragraphs>
  <Slides>119</Slides>
  <Notes>65</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119</vt:i4>
      </vt:variant>
    </vt:vector>
  </HeadingPairs>
  <TitlesOfParts>
    <vt:vector size="129" baseType="lpstr">
      <vt:lpstr>Arial</vt:lpstr>
      <vt:lpstr>Calibri</vt:lpstr>
      <vt:lpstr>Calibri Light</vt:lpstr>
      <vt:lpstr>Cambria Math</vt:lpstr>
      <vt:lpstr>Consolas</vt:lpstr>
      <vt:lpstr>Symbol</vt:lpstr>
      <vt:lpstr>Times New Roman</vt:lpstr>
      <vt:lpstr>Wingdings</vt:lpstr>
      <vt:lpstr>Office Theme</vt:lpstr>
      <vt:lpstr>Microsoft Equation 3.0</vt:lpstr>
      <vt:lpstr>Makroekonomie II  II. tutoriál  YMAK2</vt:lpstr>
      <vt:lpstr>Makroekonomie II Otevřená ekonomika a determinace rovnovážné produkce I. část  YMAK2</vt:lpstr>
      <vt:lpstr>Čisté vývozy a rovnováha na trhu zboží a služeb v otevřené ekonomice</vt:lpstr>
      <vt:lpstr>Čisté vývozy a rovnováha na trhu zboží a služeb v otevřené ekonomice</vt:lpstr>
      <vt:lpstr>Čisté vývozy a rovnováha na trhu zboží a služeb v otevřené ekonomice</vt:lpstr>
      <vt:lpstr>Export, import</vt:lpstr>
      <vt:lpstr>Export, import</vt:lpstr>
      <vt:lpstr>Funkce čistého exportu</vt:lpstr>
      <vt:lpstr>Funkce čistého exportu v systému fixních měnových kurzů</vt:lpstr>
      <vt:lpstr>Agregátní poptávka v otevřené ekonomice, determinace rovnovážné produkce</vt:lpstr>
      <vt:lpstr>Multiplikátor běžného účtu –čistých vývozů</vt:lpstr>
      <vt:lpstr>Čisté vývozy v systému  flexibilních měnových kurzů</vt:lpstr>
      <vt:lpstr>Křivka IS v otevřené ekonomice –v systému flexibilních měnových kursů</vt:lpstr>
      <vt:lpstr>Platební bilance, křivka platební bilance a rovnovážná produkce</vt:lpstr>
      <vt:lpstr>Světová a domácí úroková sazba</vt:lpstr>
      <vt:lpstr>Křivka rovnováhy platební bilance BP</vt:lpstr>
      <vt:lpstr>Geometrické odvození křivky BP</vt:lpstr>
      <vt:lpstr>Poloha křivky BP</vt:lpstr>
      <vt:lpstr>Poloha křivky BP</vt:lpstr>
      <vt:lpstr>Swanův diagram</vt:lpstr>
      <vt:lpstr>Swanův diagram</vt:lpstr>
      <vt:lpstr>Makroekonomie II Problémy determinace měnového kurzu II. část  YMAK2</vt:lpstr>
      <vt:lpstr>Důležité pojmy</vt:lpstr>
      <vt:lpstr>Důležité pojmy</vt:lpstr>
      <vt:lpstr>Mundellův-Flemingův model</vt:lpstr>
      <vt:lpstr>Mundellův-Flemingův model</vt:lpstr>
      <vt:lpstr>Mundellův-Flemingův model</vt:lpstr>
      <vt:lpstr>Účinnost fiskální politiky v M-F modelu – systém pevných kurzů</vt:lpstr>
      <vt:lpstr>Účinnost fiskální politiky v M-F modelu – systém pevných kurzů</vt:lpstr>
      <vt:lpstr>Účinnost fiskální politiky v M-F modelu – systém pevných kurzů</vt:lpstr>
      <vt:lpstr>Účinnost fiskální politiky v M-F modelu – systém pružných kurzů</vt:lpstr>
      <vt:lpstr>Účinnost fiskální politiky v M-F modelu – systém pružných kurzů</vt:lpstr>
      <vt:lpstr>Účinnost fiskální politiky v M-F modelu – systém pružných kurzů</vt:lpstr>
      <vt:lpstr>Úplný mezinárodní vytěsňovací efekt</vt:lpstr>
      <vt:lpstr>Účinnost MP v M-F modelu – systém pevných kurzů</vt:lpstr>
      <vt:lpstr>Účinnost MP v M-F modelu – systém pevných kurzů</vt:lpstr>
      <vt:lpstr>Účinnost MP v M-F modelu – systém pevných kurzů</vt:lpstr>
      <vt:lpstr>Účinnost MP v M-F modelu – systém pružných kurzů</vt:lpstr>
      <vt:lpstr>Účinnost MP v M-F modelu – systém pružných kurzů</vt:lpstr>
      <vt:lpstr>Účinnost MP v M-F modelu – systém pružných kurzů</vt:lpstr>
      <vt:lpstr>Dokonalá kapitálová imobilita</vt:lpstr>
      <vt:lpstr>Účinnost FP - dokonalá imobilita – pevné kurzy</vt:lpstr>
      <vt:lpstr>Účinnost FP - dokonalá imobilita – pevné kurzy</vt:lpstr>
      <vt:lpstr>Účinnost FP - dokonalá imobilita – pevné kurzy</vt:lpstr>
      <vt:lpstr>Účinnost FP - dokonalá imobilita – pružné kurzy</vt:lpstr>
      <vt:lpstr>Účinnost FP - dokonalá imobilita – pružné kurzy</vt:lpstr>
      <vt:lpstr>Účinnost FP - dokonalá imobilita – pružné kurzy</vt:lpstr>
      <vt:lpstr>Účinnost MP - dokonalá imobilita – pevné kurzy</vt:lpstr>
      <vt:lpstr>Účinnost MP - dokonalá imobilita – pevné kurzy</vt:lpstr>
      <vt:lpstr>Účinnost MP - dokonalá imobilita – pevné kurzy</vt:lpstr>
      <vt:lpstr>Účinnost MP - dokonalá imobilita – pružné kurzy</vt:lpstr>
      <vt:lpstr>Účinnost MP - dokonalá imobilita – pružné kurzy</vt:lpstr>
      <vt:lpstr>Účinnost MP - dokonalá imobilita – pružné kurzy</vt:lpstr>
      <vt:lpstr>Shrnutí o účinnosti FP a MP v modelu IS-LM-BP</vt:lpstr>
      <vt:lpstr>Mezinárodní obchod a směna</vt:lpstr>
      <vt:lpstr>Mezinárodní obchod a směna</vt:lpstr>
      <vt:lpstr>Teorie parity kupní síly</vt:lpstr>
      <vt:lpstr>Formy teorie parity kupní síly</vt:lpstr>
      <vt:lpstr>Formy teorie parity kupní síly</vt:lpstr>
      <vt:lpstr>Formy teorie parity kupní síly</vt:lpstr>
      <vt:lpstr>Relativní forma teorie parity kupní síly</vt:lpstr>
      <vt:lpstr>Relativní forma teorie parity kupní síly</vt:lpstr>
      <vt:lpstr>Překážky působení zákona jediné ceny</vt:lpstr>
      <vt:lpstr>Reálný měnový kurz</vt:lpstr>
      <vt:lpstr>Reálný měnový kurz</vt:lpstr>
      <vt:lpstr>Nabídka a poptávka po korunách v dlouhém období</vt:lpstr>
      <vt:lpstr>Nabídka a poptávka po korunách v dlouhém období</vt:lpstr>
      <vt:lpstr>Nabídka a poptávka po korunách v dlouhém období</vt:lpstr>
      <vt:lpstr>Marshall – Lernerova podmínka</vt:lpstr>
      <vt:lpstr>Marshall – Lernerova podmínka</vt:lpstr>
      <vt:lpstr>J-křivka</vt:lpstr>
      <vt:lpstr>Makroekonomie Příklady k procvičení YMAK2</vt:lpstr>
      <vt:lpstr>Příklad č. 1</vt:lpstr>
      <vt:lpstr>Příklad č. 2</vt:lpstr>
      <vt:lpstr>Příklad č. 3</vt:lpstr>
      <vt:lpstr>Makroekonomie II Agregátní poptávka a agregátní nabídka: úvod do analýzy III. část  YMAK2</vt:lpstr>
      <vt:lpstr>Východiska modelu</vt:lpstr>
      <vt:lpstr>Předpoklady modelu</vt:lpstr>
      <vt:lpstr>Agregátní poptávka (AD)</vt:lpstr>
      <vt:lpstr>Grafická konstrukce křivky AD</vt:lpstr>
      <vt:lpstr>Křivka AD – grafická konstrukce</vt:lpstr>
      <vt:lpstr>Rovnice křivky AD</vt:lpstr>
      <vt:lpstr>Sklon křivky AD</vt:lpstr>
      <vt:lpstr>Sklon křivky AD</vt:lpstr>
      <vt:lpstr>Vliv velikosti jednotlivých složek  na polohu křivky AD</vt:lpstr>
      <vt:lpstr>Deflační neschopnost (impotence) ekonomiky </vt:lpstr>
      <vt:lpstr>Dopad pasti likvidity na křivku AD</vt:lpstr>
      <vt:lpstr>Poloha křivky AD</vt:lpstr>
      <vt:lpstr>Body mimo křivku AD</vt:lpstr>
      <vt:lpstr>Body mimo křivku AD</vt:lpstr>
      <vt:lpstr>Vliv fiskální politiky (expanze) na polohu křivky AD </vt:lpstr>
      <vt:lpstr>Vliv monetární politiky (expanze) na polohu křivky AD </vt:lpstr>
      <vt:lpstr>Pigouův efekt   (efekt reálných peněžních zůstatků)</vt:lpstr>
      <vt:lpstr>Agregátní nabídka (AS)</vt:lpstr>
      <vt:lpstr>Třístupňová křivka AS</vt:lpstr>
      <vt:lpstr>Třístupňová křivka AS</vt:lpstr>
      <vt:lpstr>Třístupňová křivka AS</vt:lpstr>
      <vt:lpstr>Východiska konstrukce AS</vt:lpstr>
      <vt:lpstr>Klasická křivka AS - konstrukce</vt:lpstr>
      <vt:lpstr>Keynesiánská agregátní nabídka (AS)</vt:lpstr>
      <vt:lpstr>Statický model krátkodobé agregátní nabídky (SRAS) </vt:lpstr>
      <vt:lpstr>Statický model krátkodobé agregátní nabídky (SRAS)- konstrukce</vt:lpstr>
      <vt:lpstr>Sklon krátkodobé agregátní nabídky (SRAS) </vt:lpstr>
      <vt:lpstr>Poloha krátkodobé agregátní nabídky (SRAS) </vt:lpstr>
      <vt:lpstr>Body mimo křivku krátkodobé AS (SRAS) </vt:lpstr>
      <vt:lpstr>Body mimo křivku AS</vt:lpstr>
      <vt:lpstr>Krátkodobé účinky FP v modelu AS-AD (expanze) </vt:lpstr>
      <vt:lpstr>Krátkodobé účinky fiskální politiky v modelu AD – AS (expanze)</vt:lpstr>
      <vt:lpstr>Dlouhodobé účinky FP v modelu AS-AD (expanze) </vt:lpstr>
      <vt:lpstr>Dlouhodobé účinky fiskální politiky v modelu AD – AS (expanze)</vt:lpstr>
      <vt:lpstr>Dlouhodobé účinky FP v modelu AS-AD (expanze) </vt:lpstr>
      <vt:lpstr>Účinky fiskální expanze - shrnutí</vt:lpstr>
      <vt:lpstr>Krátkodobé účinky MP v modelu AS-AD (expanze) </vt:lpstr>
      <vt:lpstr>Krátkodobé účinky monetární politiky v modelu AD – AS (expanze)</vt:lpstr>
      <vt:lpstr>Dlouhodobé účinky FP v modelu AS-AD (expanze) </vt:lpstr>
      <vt:lpstr>Dlouhodobé účinky fiskální politiky v modelu AD – AS (expanze)</vt:lpstr>
      <vt:lpstr>Účinky monetární expanze - shrnutí</vt:lpstr>
      <vt:lpstr>Makroekonomická rovnováha v modelu AS-AD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Strategická analýza XSAN</dc:title>
  <dc:creator>Škrabal Jaroslav</dc:creator>
  <cp:lastModifiedBy>skr0004</cp:lastModifiedBy>
  <cp:revision>93</cp:revision>
  <dcterms:modified xsi:type="dcterms:W3CDTF">2023-11-05T14:46:02Z</dcterms:modified>
</cp:coreProperties>
</file>