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3"/>
  </p:notesMasterIdLst>
  <p:sldIdLst>
    <p:sldId id="256" r:id="rId2"/>
    <p:sldId id="332" r:id="rId3"/>
    <p:sldId id="477" r:id="rId4"/>
    <p:sldId id="478" r:id="rId5"/>
    <p:sldId id="479"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331" r:id="rId25"/>
    <p:sldId id="499" r:id="rId26"/>
    <p:sldId id="500" r:id="rId27"/>
    <p:sldId id="501" r:id="rId28"/>
    <p:sldId id="502" r:id="rId29"/>
    <p:sldId id="503" r:id="rId30"/>
    <p:sldId id="504" r:id="rId31"/>
    <p:sldId id="505" r:id="rId32"/>
    <p:sldId id="506" r:id="rId33"/>
    <p:sldId id="507" r:id="rId34"/>
    <p:sldId id="508" r:id="rId35"/>
    <p:sldId id="509" r:id="rId36"/>
    <p:sldId id="510" r:id="rId37"/>
    <p:sldId id="511" r:id="rId38"/>
    <p:sldId id="512" r:id="rId39"/>
    <p:sldId id="513" r:id="rId40"/>
    <p:sldId id="514" r:id="rId41"/>
    <p:sldId id="515" r:id="rId42"/>
    <p:sldId id="516" r:id="rId43"/>
    <p:sldId id="517" r:id="rId44"/>
    <p:sldId id="518" r:id="rId45"/>
    <p:sldId id="519" r:id="rId46"/>
    <p:sldId id="520" r:id="rId47"/>
    <p:sldId id="521" r:id="rId48"/>
    <p:sldId id="343" r:id="rId49"/>
    <p:sldId id="525" r:id="rId50"/>
    <p:sldId id="526" r:id="rId51"/>
    <p:sldId id="527" r:id="rId52"/>
    <p:sldId id="528" r:id="rId53"/>
    <p:sldId id="529" r:id="rId54"/>
    <p:sldId id="530" r:id="rId55"/>
    <p:sldId id="531" r:id="rId56"/>
    <p:sldId id="532" r:id="rId57"/>
    <p:sldId id="533" r:id="rId58"/>
    <p:sldId id="534" r:id="rId59"/>
    <p:sldId id="535" r:id="rId60"/>
    <p:sldId id="536" r:id="rId61"/>
    <p:sldId id="537" r:id="rId62"/>
    <p:sldId id="538" r:id="rId63"/>
    <p:sldId id="539" r:id="rId64"/>
    <p:sldId id="540" r:id="rId65"/>
    <p:sldId id="541" r:id="rId66"/>
    <p:sldId id="542" r:id="rId67"/>
    <p:sldId id="543" r:id="rId68"/>
    <p:sldId id="544" r:id="rId69"/>
    <p:sldId id="545" r:id="rId70"/>
    <p:sldId id="546" r:id="rId71"/>
    <p:sldId id="276" r:id="rId7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4660"/>
  </p:normalViewPr>
  <p:slideViewPr>
    <p:cSldViewPr snapToGrid="0">
      <p:cViewPr varScale="1">
        <p:scale>
          <a:sx n="57" d="100"/>
          <a:sy n="57" d="100"/>
        </p:scale>
        <p:origin x="160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etr\Desktop\&#352;kola\centrum-2008\grafy-monografie-pmusil-2007.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v>Tempo růstu HDP (y/y v %)</c:v>
          </c:tx>
          <c:marker>
            <c:symbol val="none"/>
          </c:marker>
          <c:trendline>
            <c:name>Dlouhodobé tempo růstu HDP (y/y v %)</c:name>
            <c:spPr>
              <a:ln w="28575"/>
            </c:spPr>
            <c:trendlineType val="log"/>
            <c:dispRSqr val="0"/>
            <c:dispEq val="0"/>
          </c:trendline>
          <c:cat>
            <c:numRef>
              <c:f>List3!$D$5:$D$19</c:f>
              <c:numCache>
                <c:formatCode>General</c:formatCode>
                <c:ptCount val="1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numCache>
            </c:numRef>
          </c:cat>
          <c:val>
            <c:numRef>
              <c:f>List3!$E$5:$E$19</c:f>
              <c:numCache>
                <c:formatCode>General</c:formatCode>
                <c:ptCount val="15"/>
                <c:pt idx="0">
                  <c:v>-11.6</c:v>
                </c:pt>
                <c:pt idx="1">
                  <c:v>-0.5</c:v>
                </c:pt>
                <c:pt idx="2">
                  <c:v>0.1</c:v>
                </c:pt>
                <c:pt idx="3">
                  <c:v>2.2000000000000002</c:v>
                </c:pt>
                <c:pt idx="4">
                  <c:v>5.9</c:v>
                </c:pt>
                <c:pt idx="5">
                  <c:v>4</c:v>
                </c:pt>
                <c:pt idx="6">
                  <c:v>-0.70000000000000062</c:v>
                </c:pt>
                <c:pt idx="7">
                  <c:v>-0.8</c:v>
                </c:pt>
                <c:pt idx="8">
                  <c:v>1.3</c:v>
                </c:pt>
                <c:pt idx="9">
                  <c:v>3.6</c:v>
                </c:pt>
                <c:pt idx="10">
                  <c:v>2.5</c:v>
                </c:pt>
                <c:pt idx="11">
                  <c:v>1.9000000000000001</c:v>
                </c:pt>
                <c:pt idx="12">
                  <c:v>3.6</c:v>
                </c:pt>
                <c:pt idx="13">
                  <c:v>4.2</c:v>
                </c:pt>
                <c:pt idx="14">
                  <c:v>6.1</c:v>
                </c:pt>
              </c:numCache>
            </c:numRef>
          </c:val>
          <c:smooth val="0"/>
          <c:extLst>
            <c:ext xmlns:c16="http://schemas.microsoft.com/office/drawing/2014/chart" uri="{C3380CC4-5D6E-409C-BE32-E72D297353CC}">
              <c16:uniqueId val="{00000001-AD52-40E8-B205-AB62418398ED}"/>
            </c:ext>
          </c:extLst>
        </c:ser>
        <c:dLbls>
          <c:showLegendKey val="0"/>
          <c:showVal val="0"/>
          <c:showCatName val="0"/>
          <c:showSerName val="0"/>
          <c:showPercent val="0"/>
          <c:showBubbleSize val="0"/>
        </c:dLbls>
        <c:smooth val="0"/>
        <c:axId val="113702784"/>
        <c:axId val="113704320"/>
      </c:lineChart>
      <c:catAx>
        <c:axId val="113702784"/>
        <c:scaling>
          <c:orientation val="minMax"/>
        </c:scaling>
        <c:delete val="0"/>
        <c:axPos val="b"/>
        <c:numFmt formatCode="General" sourceLinked="1"/>
        <c:majorTickMark val="out"/>
        <c:minorTickMark val="none"/>
        <c:tickLblPos val="nextTo"/>
        <c:txPr>
          <a:bodyPr/>
          <a:lstStyle/>
          <a:p>
            <a:pPr>
              <a:defRPr sz="1100"/>
            </a:pPr>
            <a:endParaRPr lang="cs-CZ"/>
          </a:p>
        </c:txPr>
        <c:crossAx val="113704320"/>
        <c:crosses val="autoZero"/>
        <c:auto val="1"/>
        <c:lblAlgn val="ctr"/>
        <c:lblOffset val="100"/>
        <c:noMultiLvlLbl val="0"/>
      </c:catAx>
      <c:valAx>
        <c:axId val="113704320"/>
        <c:scaling>
          <c:orientation val="minMax"/>
        </c:scaling>
        <c:delete val="0"/>
        <c:axPos val="l"/>
        <c:majorGridlines>
          <c:spPr>
            <a:ln>
              <a:prstDash val="sysDot"/>
            </a:ln>
          </c:spPr>
        </c:majorGridlines>
        <c:numFmt formatCode="General" sourceLinked="1"/>
        <c:majorTickMark val="out"/>
        <c:minorTickMark val="none"/>
        <c:tickLblPos val="nextTo"/>
        <c:txPr>
          <a:bodyPr/>
          <a:lstStyle/>
          <a:p>
            <a:pPr>
              <a:defRPr sz="1100"/>
            </a:pPr>
            <a:endParaRPr lang="cs-CZ"/>
          </a:p>
        </c:txPr>
        <c:crossAx val="113702784"/>
        <c:crosses val="autoZero"/>
        <c:crossBetween val="between"/>
      </c:valAx>
    </c:plotArea>
    <c:legend>
      <c:legendPos val="b"/>
      <c:layout/>
      <c:overlay val="0"/>
      <c:txPr>
        <a:bodyPr/>
        <a:lstStyle/>
        <a:p>
          <a:pPr>
            <a:defRPr sz="1400"/>
          </a:pPr>
          <a:endParaRPr lang="cs-CZ"/>
        </a:p>
      </c:txPr>
    </c:legend>
    <c:plotVisOnly val="1"/>
    <c:dispBlanksAs val="gap"/>
    <c:showDLblsOverMax val="0"/>
  </c:chart>
  <c:spPr>
    <a:ln w="3175">
      <a:solidFill>
        <a:schemeClr val="tx1"/>
      </a:solidFill>
      <a:prstDash val="solid"/>
    </a:ln>
  </c:sp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ChangeArrowheads="1" noTextEdit="1"/>
          </p:cNvSpPr>
          <p:nvPr>
            <p:ph type="sldImg"/>
          </p:nvPr>
        </p:nvSpPr>
        <p:spPr>
          <a:ln/>
        </p:spPr>
      </p:sp>
      <p:sp>
        <p:nvSpPr>
          <p:cNvPr id="2560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2560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CB710843-5F19-4F3B-8412-60467A428098}" type="slidenum">
              <a:rPr kumimoji="0" lang="cs-CZ" altLang="cs-CZ" sz="1300" smtClean="0"/>
              <a:pPr fontAlgn="base">
                <a:spcBef>
                  <a:spcPct val="0"/>
                </a:spcBef>
                <a:spcAft>
                  <a:spcPct val="0"/>
                </a:spcAft>
              </a:pPr>
              <a:t>12</a:t>
            </a:fld>
            <a:endParaRPr kumimoji="0" lang="cs-CZ" altLang="cs-CZ" sz="1300" smtClean="0"/>
          </a:p>
        </p:txBody>
      </p:sp>
    </p:spTree>
    <p:extLst>
      <p:ext uri="{BB962C8B-B14F-4D97-AF65-F5344CB8AC3E}">
        <p14:creationId xmlns:p14="http://schemas.microsoft.com/office/powerpoint/2010/main" val="1044361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ChangeArrowheads="1" noTextEdit="1"/>
          </p:cNvSpPr>
          <p:nvPr>
            <p:ph type="sldImg"/>
          </p:nvPr>
        </p:nvSpPr>
        <p:spPr>
          <a:ln/>
        </p:spPr>
      </p:sp>
      <p:sp>
        <p:nvSpPr>
          <p:cNvPr id="2765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2765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6CCAC2E7-661F-4873-A305-DCA5FA546C6D}" type="slidenum">
              <a:rPr kumimoji="0" lang="cs-CZ" altLang="cs-CZ" sz="1300" smtClean="0"/>
              <a:pPr fontAlgn="base">
                <a:spcBef>
                  <a:spcPct val="0"/>
                </a:spcBef>
                <a:spcAft>
                  <a:spcPct val="0"/>
                </a:spcAft>
              </a:pPr>
              <a:t>13</a:t>
            </a:fld>
            <a:endParaRPr kumimoji="0" lang="cs-CZ" altLang="cs-CZ" sz="1300" smtClean="0"/>
          </a:p>
        </p:txBody>
      </p:sp>
    </p:spTree>
    <p:extLst>
      <p:ext uri="{BB962C8B-B14F-4D97-AF65-F5344CB8AC3E}">
        <p14:creationId xmlns:p14="http://schemas.microsoft.com/office/powerpoint/2010/main" val="223578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ChangeArrowheads="1" noTextEdit="1"/>
          </p:cNvSpPr>
          <p:nvPr>
            <p:ph type="sldImg"/>
          </p:nvPr>
        </p:nvSpPr>
        <p:spPr>
          <a:ln/>
        </p:spPr>
      </p:sp>
      <p:sp>
        <p:nvSpPr>
          <p:cNvPr id="29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29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BB142A6B-CB91-416D-88C8-8C0EF5FA0F58}" type="slidenum">
              <a:rPr kumimoji="0" lang="cs-CZ" altLang="cs-CZ" sz="1300" smtClean="0"/>
              <a:pPr fontAlgn="base">
                <a:spcBef>
                  <a:spcPct val="0"/>
                </a:spcBef>
                <a:spcAft>
                  <a:spcPct val="0"/>
                </a:spcAft>
              </a:pPr>
              <a:t>14</a:t>
            </a:fld>
            <a:endParaRPr kumimoji="0" lang="cs-CZ" altLang="cs-CZ" sz="1300" smtClean="0"/>
          </a:p>
        </p:txBody>
      </p:sp>
    </p:spTree>
    <p:extLst>
      <p:ext uri="{BB962C8B-B14F-4D97-AF65-F5344CB8AC3E}">
        <p14:creationId xmlns:p14="http://schemas.microsoft.com/office/powerpoint/2010/main" val="223772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ChangeArrowheads="1" noTextEdit="1"/>
          </p:cNvSpPr>
          <p:nvPr>
            <p:ph type="sldImg"/>
          </p:nvPr>
        </p:nvSpPr>
        <p:spPr>
          <a:ln/>
        </p:spPr>
      </p:sp>
      <p:sp>
        <p:nvSpPr>
          <p:cNvPr id="317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317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9BB39B1C-7535-43CC-8414-05D08C2B6C1E}" type="slidenum">
              <a:rPr kumimoji="0" lang="cs-CZ" altLang="cs-CZ" sz="1300" smtClean="0"/>
              <a:pPr fontAlgn="base">
                <a:spcBef>
                  <a:spcPct val="0"/>
                </a:spcBef>
                <a:spcAft>
                  <a:spcPct val="0"/>
                </a:spcAft>
              </a:pPr>
              <a:t>15</a:t>
            </a:fld>
            <a:endParaRPr kumimoji="0" lang="cs-CZ" altLang="cs-CZ" sz="1300" smtClean="0"/>
          </a:p>
        </p:txBody>
      </p:sp>
    </p:spTree>
    <p:extLst>
      <p:ext uri="{BB962C8B-B14F-4D97-AF65-F5344CB8AC3E}">
        <p14:creationId xmlns:p14="http://schemas.microsoft.com/office/powerpoint/2010/main" val="168516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ChangeArrowheads="1" noTextEdit="1"/>
          </p:cNvSpPr>
          <p:nvPr>
            <p:ph type="sldImg"/>
          </p:nvPr>
        </p:nvSpPr>
        <p:spPr>
          <a:ln/>
        </p:spPr>
      </p:sp>
      <p:sp>
        <p:nvSpPr>
          <p:cNvPr id="337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337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C7D84286-D437-4ED0-8542-1F2CB8FE4309}" type="slidenum">
              <a:rPr kumimoji="0" lang="cs-CZ" altLang="cs-CZ" sz="1300" smtClean="0"/>
              <a:pPr fontAlgn="base">
                <a:spcBef>
                  <a:spcPct val="0"/>
                </a:spcBef>
                <a:spcAft>
                  <a:spcPct val="0"/>
                </a:spcAft>
              </a:pPr>
              <a:t>16</a:t>
            </a:fld>
            <a:endParaRPr kumimoji="0" lang="cs-CZ" altLang="cs-CZ" sz="1300" smtClean="0"/>
          </a:p>
        </p:txBody>
      </p:sp>
    </p:spTree>
    <p:extLst>
      <p:ext uri="{BB962C8B-B14F-4D97-AF65-F5344CB8AC3E}">
        <p14:creationId xmlns:p14="http://schemas.microsoft.com/office/powerpoint/2010/main" val="3523923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ChangeArrowheads="1" noTextEdit="1"/>
          </p:cNvSpPr>
          <p:nvPr>
            <p:ph type="sldImg"/>
          </p:nvPr>
        </p:nvSpPr>
        <p:spPr>
          <a:ln/>
        </p:spPr>
      </p:sp>
      <p:sp>
        <p:nvSpPr>
          <p:cNvPr id="3891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3891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9BF024AC-4A00-4D0B-9056-5A46E8787262}" type="slidenum">
              <a:rPr kumimoji="0" lang="cs-CZ" altLang="cs-CZ" sz="1300" smtClean="0"/>
              <a:pPr fontAlgn="base">
                <a:spcBef>
                  <a:spcPct val="0"/>
                </a:spcBef>
                <a:spcAft>
                  <a:spcPct val="0"/>
                </a:spcAft>
              </a:pPr>
              <a:t>20</a:t>
            </a:fld>
            <a:endParaRPr kumimoji="0" lang="cs-CZ" altLang="cs-CZ" sz="1300" smtClean="0"/>
          </a:p>
        </p:txBody>
      </p:sp>
    </p:spTree>
    <p:extLst>
      <p:ext uri="{BB962C8B-B14F-4D97-AF65-F5344CB8AC3E}">
        <p14:creationId xmlns:p14="http://schemas.microsoft.com/office/powerpoint/2010/main" val="1405588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p:cNvSpPr>
            <a:spLocks noGrp="1" noRot="1" noChangeAspect="1" noChangeArrowheads="1" noTextEdit="1"/>
          </p:cNvSpPr>
          <p:nvPr>
            <p:ph type="sldImg"/>
          </p:nvPr>
        </p:nvSpPr>
        <p:spPr>
          <a:ln/>
        </p:spPr>
      </p:sp>
      <p:sp>
        <p:nvSpPr>
          <p:cNvPr id="4301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4301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73D82255-C18C-467E-84A6-CA337F8EDB78}" type="slidenum">
              <a:rPr kumimoji="0" lang="cs-CZ" altLang="cs-CZ" sz="1300" smtClean="0"/>
              <a:pPr fontAlgn="base">
                <a:spcBef>
                  <a:spcPct val="0"/>
                </a:spcBef>
                <a:spcAft>
                  <a:spcPct val="0"/>
                </a:spcAft>
              </a:pPr>
              <a:t>23</a:t>
            </a:fld>
            <a:endParaRPr kumimoji="0" lang="cs-CZ" altLang="cs-CZ" sz="1300" smtClean="0"/>
          </a:p>
        </p:txBody>
      </p:sp>
    </p:spTree>
    <p:extLst>
      <p:ext uri="{BB962C8B-B14F-4D97-AF65-F5344CB8AC3E}">
        <p14:creationId xmlns:p14="http://schemas.microsoft.com/office/powerpoint/2010/main" val="419053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24</a:t>
            </a:fld>
            <a:endParaRPr/>
          </a:p>
        </p:txBody>
      </p:sp>
    </p:spTree>
    <p:extLst>
      <p:ext uri="{BB962C8B-B14F-4D97-AF65-F5344CB8AC3E}">
        <p14:creationId xmlns:p14="http://schemas.microsoft.com/office/powerpoint/2010/main" val="204852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313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194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a:t>
            </a:fld>
            <a:endParaRPr/>
          </a:p>
        </p:txBody>
      </p:sp>
    </p:spTree>
    <p:extLst>
      <p:ext uri="{BB962C8B-B14F-4D97-AF65-F5344CB8AC3E}">
        <p14:creationId xmlns:p14="http://schemas.microsoft.com/office/powerpoint/2010/main" val="2676141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906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98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050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27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36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389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5827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183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8026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38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p:cNvSpPr>
            <a:spLocks noGrp="1" noRot="1" noChangeAspect="1" noChangeArrowheads="1" noTextEdit="1"/>
          </p:cNvSpPr>
          <p:nvPr>
            <p:ph type="sldImg"/>
          </p:nvPr>
        </p:nvSpPr>
        <p:spPr>
          <a:ln/>
        </p:spPr>
      </p:sp>
      <p:sp>
        <p:nvSpPr>
          <p:cNvPr id="92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92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F0142657-009D-440C-B3FF-1F9899C78826}" type="slidenum">
              <a:rPr kumimoji="0" lang="cs-CZ" altLang="cs-CZ" sz="1300" smtClean="0"/>
              <a:pPr fontAlgn="base">
                <a:spcBef>
                  <a:spcPct val="0"/>
                </a:spcBef>
                <a:spcAft>
                  <a:spcPct val="0"/>
                </a:spcAft>
              </a:pPr>
              <a:t>3</a:t>
            </a:fld>
            <a:endParaRPr kumimoji="0" lang="cs-CZ" altLang="cs-CZ" sz="1300" smtClean="0"/>
          </a:p>
        </p:txBody>
      </p:sp>
    </p:spTree>
    <p:extLst>
      <p:ext uri="{BB962C8B-B14F-4D97-AF65-F5344CB8AC3E}">
        <p14:creationId xmlns:p14="http://schemas.microsoft.com/office/powerpoint/2010/main" val="3205563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7913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33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47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48</a:t>
            </a:fld>
            <a:endParaRPr/>
          </a:p>
        </p:txBody>
      </p:sp>
    </p:spTree>
    <p:extLst>
      <p:ext uri="{BB962C8B-B14F-4D97-AF65-F5344CB8AC3E}">
        <p14:creationId xmlns:p14="http://schemas.microsoft.com/office/powerpoint/2010/main" val="3999286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p:cNvSpPr>
            <a:spLocks noGrp="1" noRot="1" noChangeAspect="1" noChangeArrowheads="1" noTextEdit="1"/>
          </p:cNvSpPr>
          <p:nvPr>
            <p:ph type="sldImg"/>
          </p:nvPr>
        </p:nvSpPr>
        <p:spPr>
          <a:ln/>
        </p:spPr>
      </p:sp>
      <p:sp>
        <p:nvSpPr>
          <p:cNvPr id="1331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1331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FB31E171-7FFF-423D-A714-10858AC462C5}" type="slidenum">
              <a:rPr kumimoji="0" lang="cs-CZ" altLang="cs-CZ" sz="1300" smtClean="0"/>
              <a:pPr fontAlgn="base">
                <a:spcBef>
                  <a:spcPct val="0"/>
                </a:spcBef>
                <a:spcAft>
                  <a:spcPct val="0"/>
                </a:spcAft>
              </a:pPr>
              <a:t>6</a:t>
            </a:fld>
            <a:endParaRPr kumimoji="0" lang="cs-CZ" altLang="cs-CZ" sz="1300" smtClean="0"/>
          </a:p>
        </p:txBody>
      </p:sp>
    </p:spTree>
    <p:extLst>
      <p:ext uri="{BB962C8B-B14F-4D97-AF65-F5344CB8AC3E}">
        <p14:creationId xmlns:p14="http://schemas.microsoft.com/office/powerpoint/2010/main" val="20443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ChangeArrowheads="1" noTextEdit="1"/>
          </p:cNvSpPr>
          <p:nvPr>
            <p:ph type="sldImg"/>
          </p:nvPr>
        </p:nvSpPr>
        <p:spPr>
          <a:ln/>
        </p:spPr>
      </p:sp>
      <p:sp>
        <p:nvSpPr>
          <p:cNvPr id="1536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1536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2BC3A2FA-87B0-4EC0-8B6C-B52049314542}" type="slidenum">
              <a:rPr kumimoji="0" lang="cs-CZ" altLang="cs-CZ" sz="1300" smtClean="0"/>
              <a:pPr fontAlgn="base">
                <a:spcBef>
                  <a:spcPct val="0"/>
                </a:spcBef>
                <a:spcAft>
                  <a:spcPct val="0"/>
                </a:spcAft>
              </a:pPr>
              <a:t>7</a:t>
            </a:fld>
            <a:endParaRPr kumimoji="0" lang="cs-CZ" altLang="cs-CZ" sz="1300" smtClean="0"/>
          </a:p>
        </p:txBody>
      </p:sp>
    </p:spTree>
    <p:extLst>
      <p:ext uri="{BB962C8B-B14F-4D97-AF65-F5344CB8AC3E}">
        <p14:creationId xmlns:p14="http://schemas.microsoft.com/office/powerpoint/2010/main" val="123979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obrázek snímku 1"/>
          <p:cNvSpPr>
            <a:spLocks noGrp="1" noRot="1" noChangeAspect="1" noChangeArrowheads="1" noTextEdit="1"/>
          </p:cNvSpPr>
          <p:nvPr>
            <p:ph type="sldImg"/>
          </p:nvPr>
        </p:nvSpPr>
        <p:spPr>
          <a:ln/>
        </p:spPr>
      </p:sp>
      <p:sp>
        <p:nvSpPr>
          <p:cNvPr id="1741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1741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96A262C6-8CED-488C-BD8B-33118F287029}" type="slidenum">
              <a:rPr kumimoji="0" lang="cs-CZ" altLang="cs-CZ" sz="1300" smtClean="0"/>
              <a:pPr fontAlgn="base">
                <a:spcBef>
                  <a:spcPct val="0"/>
                </a:spcBef>
                <a:spcAft>
                  <a:spcPct val="0"/>
                </a:spcAft>
              </a:pPr>
              <a:t>8</a:t>
            </a:fld>
            <a:endParaRPr kumimoji="0" lang="cs-CZ" altLang="cs-CZ" sz="1300" smtClean="0"/>
          </a:p>
        </p:txBody>
      </p:sp>
    </p:spTree>
    <p:extLst>
      <p:ext uri="{BB962C8B-B14F-4D97-AF65-F5344CB8AC3E}">
        <p14:creationId xmlns:p14="http://schemas.microsoft.com/office/powerpoint/2010/main" val="48828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ChangeArrowheads="1" noTextEdit="1"/>
          </p:cNvSpPr>
          <p:nvPr>
            <p:ph type="sldImg"/>
          </p:nvPr>
        </p:nvSpPr>
        <p:spPr>
          <a:ln/>
        </p:spPr>
      </p:sp>
      <p:sp>
        <p:nvSpPr>
          <p:cNvPr id="194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194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6BBCA445-A34A-4A0F-B0E4-1A9E82AE39E4}" type="slidenum">
              <a:rPr kumimoji="0" lang="cs-CZ" altLang="cs-CZ" sz="1300" smtClean="0"/>
              <a:pPr fontAlgn="base">
                <a:spcBef>
                  <a:spcPct val="0"/>
                </a:spcBef>
                <a:spcAft>
                  <a:spcPct val="0"/>
                </a:spcAft>
              </a:pPr>
              <a:t>9</a:t>
            </a:fld>
            <a:endParaRPr kumimoji="0" lang="cs-CZ" altLang="cs-CZ" sz="1300" smtClean="0"/>
          </a:p>
        </p:txBody>
      </p:sp>
    </p:spTree>
    <p:extLst>
      <p:ext uri="{BB962C8B-B14F-4D97-AF65-F5344CB8AC3E}">
        <p14:creationId xmlns:p14="http://schemas.microsoft.com/office/powerpoint/2010/main" val="253121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ChangeArrowheads="1" noTextEdit="1"/>
          </p:cNvSpPr>
          <p:nvPr>
            <p:ph type="sldImg"/>
          </p:nvPr>
        </p:nvSpPr>
        <p:spPr>
          <a:ln/>
        </p:spPr>
      </p:sp>
      <p:sp>
        <p:nvSpPr>
          <p:cNvPr id="2150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2150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6981BB1F-3D6E-446D-B9D1-34B68D3E124B}" type="slidenum">
              <a:rPr kumimoji="0" lang="cs-CZ" altLang="cs-CZ" sz="1300" smtClean="0"/>
              <a:pPr fontAlgn="base">
                <a:spcBef>
                  <a:spcPct val="0"/>
                </a:spcBef>
                <a:spcAft>
                  <a:spcPct val="0"/>
                </a:spcAft>
              </a:pPr>
              <a:t>10</a:t>
            </a:fld>
            <a:endParaRPr kumimoji="0" lang="cs-CZ" altLang="cs-CZ" sz="1300" smtClean="0"/>
          </a:p>
        </p:txBody>
      </p:sp>
    </p:spTree>
    <p:extLst>
      <p:ext uri="{BB962C8B-B14F-4D97-AF65-F5344CB8AC3E}">
        <p14:creationId xmlns:p14="http://schemas.microsoft.com/office/powerpoint/2010/main" val="214230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ChangeArrowheads="1" noTextEdit="1"/>
          </p:cNvSpPr>
          <p:nvPr>
            <p:ph type="sldImg"/>
          </p:nvPr>
        </p:nvSpPr>
        <p:spPr>
          <a:ln/>
        </p:spPr>
      </p:sp>
      <p:sp>
        <p:nvSpPr>
          <p:cNvPr id="2355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2355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CC658C34-9D66-4BE1-939F-2AF8B4868DA1}" type="slidenum">
              <a:rPr kumimoji="0" lang="cs-CZ" altLang="cs-CZ" sz="1300" smtClean="0"/>
              <a:pPr fontAlgn="base">
                <a:spcBef>
                  <a:spcPct val="0"/>
                </a:spcBef>
                <a:spcAft>
                  <a:spcPct val="0"/>
                </a:spcAft>
              </a:pPr>
              <a:t>11</a:t>
            </a:fld>
            <a:endParaRPr kumimoji="0" lang="cs-CZ" altLang="cs-CZ" sz="1300" smtClean="0"/>
          </a:p>
        </p:txBody>
      </p:sp>
    </p:spTree>
    <p:extLst>
      <p:ext uri="{BB962C8B-B14F-4D97-AF65-F5344CB8AC3E}">
        <p14:creationId xmlns:p14="http://schemas.microsoft.com/office/powerpoint/2010/main" val="241437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0866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a:buClrTx/>
              <a:defRPr/>
            </a:pPr>
            <a:r>
              <a:rPr lang="cs-CZ" altLang="cs-CZ" kern="1200" cap="none" smtClean="0">
                <a:latin typeface="Times New Roman"/>
                <a:ea typeface="+mn-ea"/>
                <a:cs typeface="Times New Roman" panose="02020603050405020304" pitchFamily="18" charset="0"/>
              </a:rPr>
              <a:t>Prostor pro doplňující informace, poznámky</a:t>
            </a:r>
            <a:endParaRPr lang="cs-CZ" altLang="cs-CZ" kern="1200" cap="none" dirty="0" smtClean="0">
              <a:latin typeface="Times New Roman"/>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a:buClrTx/>
              <a:defRPr/>
            </a:pPr>
            <a:fld id="{560808B9-4D1F-4069-9EB9-CD8802008F4E}" type="slidenum">
              <a:rPr lang="cs-CZ" sz="1800" kern="1200" smtClean="0">
                <a:solidFill>
                  <a:srgbClr val="307871"/>
                </a:solidFill>
                <a:latin typeface="Times New Roman"/>
                <a:ea typeface="+mn-ea"/>
                <a:cs typeface="+mn-cs"/>
              </a:rPr>
              <a:pPr>
                <a:buClrTx/>
                <a:defRPr/>
              </a:pPr>
              <a:t>‹#›</a:t>
            </a:fld>
            <a:endParaRPr lang="cs-CZ" sz="1800" kern="1200" dirty="0">
              <a:solidFill>
                <a:srgbClr val="307871"/>
              </a:solidFill>
              <a:latin typeface="Times New Roman"/>
              <a:ea typeface="+mn-ea"/>
              <a:cs typeface="+mn-cs"/>
            </a:endParaRPr>
          </a:p>
        </p:txBody>
      </p:sp>
    </p:spTree>
    <p:extLst>
      <p:ext uri="{BB962C8B-B14F-4D97-AF65-F5344CB8AC3E}">
        <p14:creationId xmlns:p14="http://schemas.microsoft.com/office/powerpoint/2010/main" val="25487175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7346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6227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a:buClrTx/>
            </a:pPr>
            <a:r>
              <a:rPr lang="cs-CZ" altLang="cs-CZ" kern="1200" smtClean="0">
                <a:latin typeface="Calibri" panose="020F0502020204030204"/>
                <a:ea typeface="+mn-ea"/>
                <a:cs typeface="Times New Roman" panose="02020603050405020304" pitchFamily="18" charset="0"/>
              </a:rPr>
              <a:t>Prostor pro doplňující informace, poznámky</a:t>
            </a:r>
            <a:endParaRPr lang="cs-CZ" altLang="cs-CZ" kern="1200" dirty="0" smtClean="0">
              <a:latin typeface="Calibri" panose="020F0502020204030204"/>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a:buClrTx/>
            </a:pPr>
            <a:fld id="{560808B9-4D1F-4069-9EB9-CD8802008F4E}" type="slidenum">
              <a:rPr lang="cs-CZ" kern="1200" smtClean="0">
                <a:latin typeface="Calibri" panose="020F0502020204030204"/>
                <a:ea typeface="+mn-ea"/>
                <a:cs typeface="+mn-cs"/>
              </a:rPr>
              <a:pPr>
                <a:buClrTx/>
              </a:pPr>
              <a:t>‹#›</a:t>
            </a:fld>
            <a:endParaRPr lang="cs-CZ" kern="1200" dirty="0">
              <a:latin typeface="Calibri" panose="020F0502020204030204"/>
              <a:ea typeface="+mn-ea"/>
              <a:cs typeface="+mn-cs"/>
            </a:endParaRPr>
          </a:p>
        </p:txBody>
      </p:sp>
    </p:spTree>
    <p:extLst>
      <p:ext uri="{BB962C8B-B14F-4D97-AF65-F5344CB8AC3E}">
        <p14:creationId xmlns:p14="http://schemas.microsoft.com/office/powerpoint/2010/main" val="18951026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9151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2E6250-19A6-4CEA-B4FA-BE3FCA5AA849}"/>
              </a:ext>
            </a:extLst>
          </p:cNvPr>
          <p:cNvSpPr>
            <a:spLocks noGrp="1"/>
          </p:cNvSpPr>
          <p:nvPr>
            <p:ph type="title"/>
          </p:nvPr>
        </p:nvSpPr>
        <p:spPr/>
        <p:txBody>
          <a:bodyPr/>
          <a:lstStyle/>
          <a:p>
            <a:r>
              <a:rPr lang="cs-CZ"/>
              <a:t>Kliknutím lze upravit styl.</a:t>
            </a:r>
          </a:p>
        </p:txBody>
      </p:sp>
      <p:sp>
        <p:nvSpPr>
          <p:cNvPr id="3" name="Zástupný symbol pro datum 3">
            <a:extLst>
              <a:ext uri="{FF2B5EF4-FFF2-40B4-BE49-F238E27FC236}">
                <a16:creationId xmlns:a16="http://schemas.microsoft.com/office/drawing/2014/main" id="{F7745F82-40D0-4041-91A6-B983BC4FEADC}"/>
              </a:ext>
            </a:extLst>
          </p:cNvPr>
          <p:cNvSpPr>
            <a:spLocks noGrp="1"/>
          </p:cNvSpPr>
          <p:nvPr>
            <p:ph type="dt" sz="half" idx="10"/>
          </p:nvPr>
        </p:nvSpPr>
        <p:spPr/>
        <p:txBody>
          <a:bodyPr/>
          <a:lstStyle>
            <a:lvl1pPr>
              <a:defRPr/>
            </a:lvl1pPr>
          </a:lstStyle>
          <a:p>
            <a:pPr>
              <a:defRPr/>
            </a:pPr>
            <a:endParaRPr lang="cs-CZ"/>
          </a:p>
        </p:txBody>
      </p:sp>
      <p:sp>
        <p:nvSpPr>
          <p:cNvPr id="4" name="Zástupný symbol pro zápatí 4">
            <a:extLst>
              <a:ext uri="{FF2B5EF4-FFF2-40B4-BE49-F238E27FC236}">
                <a16:creationId xmlns:a16="http://schemas.microsoft.com/office/drawing/2014/main" id="{90DAC0F9-99FD-4BB0-8DAC-CD4E33EFC247}"/>
              </a:ext>
            </a:extLst>
          </p:cNvPr>
          <p:cNvSpPr>
            <a:spLocks noGrp="1"/>
          </p:cNvSpPr>
          <p:nvPr>
            <p:ph type="ftr" sz="quarter" idx="11"/>
          </p:nvPr>
        </p:nvSpPr>
        <p:spPr/>
        <p:txBody>
          <a:bodyPr/>
          <a:lstStyle>
            <a:lvl1pPr>
              <a:defRPr/>
            </a:lvl1pPr>
          </a:lstStyle>
          <a:p>
            <a:pPr>
              <a:defRPr/>
            </a:pPr>
            <a:r>
              <a:rPr lang="cs-CZ"/>
              <a:t>Makroekonomie B</a:t>
            </a:r>
          </a:p>
        </p:txBody>
      </p:sp>
      <p:sp>
        <p:nvSpPr>
          <p:cNvPr id="5" name="Zástupný symbol pro číslo snímku 5">
            <a:extLst>
              <a:ext uri="{FF2B5EF4-FFF2-40B4-BE49-F238E27FC236}">
                <a16:creationId xmlns:a16="http://schemas.microsoft.com/office/drawing/2014/main" id="{A646C47A-5A0E-4878-AAFD-BAF5B0652E00}"/>
              </a:ext>
            </a:extLst>
          </p:cNvPr>
          <p:cNvSpPr>
            <a:spLocks noGrp="1"/>
          </p:cNvSpPr>
          <p:nvPr>
            <p:ph type="sldNum" sz="quarter" idx="12"/>
          </p:nvPr>
        </p:nvSpPr>
        <p:spPr/>
        <p:txBody>
          <a:bodyPr/>
          <a:lstStyle>
            <a:lvl1pPr>
              <a:defRPr/>
            </a:lvl1pPr>
          </a:lstStyle>
          <a:p>
            <a:pPr>
              <a:defRPr/>
            </a:pPr>
            <a:r>
              <a:rPr lang="cs-CZ" altLang="cs-CZ"/>
              <a:t>List č. 2/</a:t>
            </a:r>
            <a:fld id="{02BB5042-813C-4EF1-A776-9ECC0C33B88A}" type="slidenum">
              <a:rPr lang="cs-CZ" altLang="cs-CZ" smtClean="0"/>
              <a:pPr>
                <a:defRPr/>
              </a:pPr>
              <a:t>‹#›</a:t>
            </a:fld>
            <a:endParaRPr lang="cs-CZ" altLang="cs-CZ"/>
          </a:p>
        </p:txBody>
      </p:sp>
    </p:spTree>
    <p:extLst>
      <p:ext uri="{BB962C8B-B14F-4D97-AF65-F5344CB8AC3E}">
        <p14:creationId xmlns:p14="http://schemas.microsoft.com/office/powerpoint/2010/main" val="76091509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4E9AAEA-C95F-4FC3-ABCF-57F2774C6411}"/>
              </a:ext>
            </a:extLst>
          </p:cNvPr>
          <p:cNvSpPr>
            <a:spLocks noGrp="1"/>
          </p:cNvSpPr>
          <p:nvPr>
            <p:ph type="dt" sz="half" idx="10"/>
          </p:nvPr>
        </p:nvSpPr>
        <p:spPr/>
        <p:txBody>
          <a:bodyPr/>
          <a:lstStyle>
            <a:lvl1pPr>
              <a:defRPr/>
            </a:lvl1pPr>
          </a:lstStyle>
          <a:p>
            <a:pPr>
              <a:defRPr/>
            </a:pPr>
            <a:fld id="{747ED18E-3ED7-48CB-A794-AC8341BB6664}" type="datetimeFigureOut">
              <a:rPr lang="cs-CZ"/>
              <a:pPr>
                <a:defRPr/>
              </a:pPr>
              <a:t>25.11.2023</a:t>
            </a:fld>
            <a:endParaRPr lang="cs-CZ"/>
          </a:p>
        </p:txBody>
      </p:sp>
      <p:sp>
        <p:nvSpPr>
          <p:cNvPr id="3" name="Zástupný symbol pro zápatí 2">
            <a:extLst>
              <a:ext uri="{FF2B5EF4-FFF2-40B4-BE49-F238E27FC236}">
                <a16:creationId xmlns:a16="http://schemas.microsoft.com/office/drawing/2014/main" id="{259182BC-C1C7-4FD7-9FAB-02FB30C29638}"/>
              </a:ext>
            </a:extLst>
          </p:cNvPr>
          <p:cNvSpPr>
            <a:spLocks noGrp="1"/>
          </p:cNvSpPr>
          <p:nvPr>
            <p:ph type="ftr" sz="quarter" idx="11"/>
          </p:nvPr>
        </p:nvSpPr>
        <p:spPr/>
        <p:txBody>
          <a:bodyPr/>
          <a:lstStyle>
            <a:lvl1pPr>
              <a:defRPr/>
            </a:lvl1pPr>
          </a:lstStyle>
          <a:p>
            <a:pPr>
              <a:defRPr/>
            </a:pPr>
            <a:endParaRPr lang="cs-CZ"/>
          </a:p>
        </p:txBody>
      </p:sp>
      <p:sp>
        <p:nvSpPr>
          <p:cNvPr id="4" name="Zástupný symbol pro číslo snímku 3">
            <a:extLst>
              <a:ext uri="{FF2B5EF4-FFF2-40B4-BE49-F238E27FC236}">
                <a16:creationId xmlns:a16="http://schemas.microsoft.com/office/drawing/2014/main" id="{705EAE28-F525-42C8-9CE9-AEFB03CBE604}"/>
              </a:ext>
            </a:extLst>
          </p:cNvPr>
          <p:cNvSpPr>
            <a:spLocks noGrp="1"/>
          </p:cNvSpPr>
          <p:nvPr>
            <p:ph type="sldNum" sz="quarter" idx="12"/>
          </p:nvPr>
        </p:nvSpPr>
        <p:spPr/>
        <p:txBody>
          <a:bodyPr/>
          <a:lstStyle>
            <a:lvl1pPr>
              <a:defRPr/>
            </a:lvl1pPr>
          </a:lstStyle>
          <a:p>
            <a:pPr>
              <a:defRPr/>
            </a:pPr>
            <a:fld id="{89137E94-7758-4A11-8A4E-C68C3020E0F5}" type="slidenum">
              <a:rPr lang="cs-CZ" altLang="cs-CZ"/>
              <a:pPr>
                <a:defRPr/>
              </a:pPr>
              <a:t>‹#›</a:t>
            </a:fld>
            <a:endParaRPr lang="cs-CZ" altLang="cs-CZ"/>
          </a:p>
        </p:txBody>
      </p:sp>
    </p:spTree>
    <p:extLst>
      <p:ext uri="{BB962C8B-B14F-4D97-AF65-F5344CB8AC3E}">
        <p14:creationId xmlns:p14="http://schemas.microsoft.com/office/powerpoint/2010/main" val="895183353"/>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7" r:id="rId8"/>
    <p:sldLayoutId id="2147483658"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2029523"/>
            <a:ext cx="8704800" cy="3200400"/>
          </a:xfrm>
          <a:prstGeom prst="rect">
            <a:avLst/>
          </a:prstGeom>
          <a:noFill/>
          <a:ln>
            <a:noFill/>
          </a:ln>
        </p:spPr>
        <p:txBody>
          <a:bodyPr spcFirstLastPara="1" wrap="square" lIns="0" tIns="0" rIns="0" bIns="0" anchor="t" anchorCtr="0">
            <a:noAutofit/>
          </a:bodyPr>
          <a:lstStyle/>
          <a:p>
            <a:pPr lvl="0">
              <a:buClr>
                <a:srgbClr val="D10202"/>
              </a:buClr>
              <a:buSzPts val="4400"/>
            </a:pPr>
            <a:r>
              <a:rPr lang="cs-CZ" b="1" dirty="0" smtClean="0">
                <a:solidFill>
                  <a:srgbClr val="D10202"/>
                </a:solidFill>
              </a:rPr>
              <a:t>Makroekonomie II</a:t>
            </a:r>
            <a:br>
              <a:rPr lang="cs-CZ" b="1" dirty="0" smtClean="0">
                <a:solidFill>
                  <a:srgbClr val="D10202"/>
                </a:solidFill>
              </a:rPr>
            </a:br>
            <a:r>
              <a:rPr lang="cs-CZ" sz="4000" b="1" smtClean="0">
                <a:solidFill>
                  <a:srgbClr val="D10202"/>
                </a:solidFill>
              </a:rPr>
              <a:t/>
            </a:r>
            <a:br>
              <a:rPr lang="cs-CZ" sz="4000" b="1" smtClean="0">
                <a:solidFill>
                  <a:srgbClr val="D10202"/>
                </a:solidFill>
              </a:rPr>
            </a:br>
            <a:r>
              <a:rPr lang="cs-CZ" sz="4000" b="1" smtClean="0">
                <a:solidFill>
                  <a:srgbClr val="D10202"/>
                </a:solidFill>
              </a:rPr>
              <a:t>IV. </a:t>
            </a:r>
            <a:r>
              <a:rPr lang="cs-CZ" sz="4000" b="1" dirty="0" smtClean="0">
                <a:solidFill>
                  <a:srgbClr val="D10202"/>
                </a:solidFill>
              </a:rPr>
              <a:t>tutoriál</a:t>
            </a:r>
            <a:r>
              <a:rPr lang="cs-CZ" sz="4300" b="1" i="1" dirty="0" smtClean="0">
                <a:solidFill>
                  <a:srgbClr val="D10202"/>
                </a:solidFill>
              </a:rPr>
              <a:t/>
            </a:r>
            <a:br>
              <a:rPr lang="cs-CZ" sz="4300" b="1" i="1" dirty="0" smtClean="0">
                <a:solidFill>
                  <a:srgbClr val="D10202"/>
                </a:solidFill>
              </a:rPr>
            </a:br>
            <a:r>
              <a:rPr lang="cs-CZ" b="1" dirty="0">
                <a:solidFill>
                  <a:srgbClr val="D10202"/>
                </a:solidFill>
              </a:rPr>
              <a:t/>
            </a:r>
            <a:br>
              <a:rPr lang="cs-CZ" b="1" dirty="0">
                <a:solidFill>
                  <a:srgbClr val="D10202"/>
                </a:solidFill>
              </a:rPr>
            </a:br>
            <a:r>
              <a:rPr lang="cs-CZ" sz="3600" b="1" dirty="0">
                <a:solidFill>
                  <a:srgbClr val="D10202"/>
                </a:solidFill>
              </a:rPr>
              <a:t>Y</a:t>
            </a:r>
            <a:r>
              <a:rPr lang="cs-CZ" sz="3600" b="1" dirty="0" smtClean="0">
                <a:solidFill>
                  <a:srgbClr val="D10202"/>
                </a:solidFill>
              </a:rPr>
              <a:t>MAK2</a:t>
            </a:r>
            <a:endParaRPr sz="3600"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a:t>
            </a:r>
            <a:r>
              <a:rPr lang="cs-CZ" sz="1800" b="1" i="0" u="none" strike="noStrike" cap="none" dirty="0" smtClean="0">
                <a:solidFill>
                  <a:schemeClr val="dk1"/>
                </a:solidFill>
                <a:latin typeface="Calibri"/>
                <a:ea typeface="Calibri"/>
                <a:cs typeface="Calibri"/>
                <a:sym typeface="Calibri"/>
              </a:rPr>
              <a:t>Dr. Ing</a:t>
            </a:r>
            <a:r>
              <a:rPr lang="cs-CZ" sz="1800" b="1" i="0" u="none" strike="noStrike" cap="none" dirty="0">
                <a:solidFill>
                  <a:schemeClr val="dk1"/>
                </a:solidFill>
                <a:latin typeface="Calibri"/>
                <a:ea typeface="Calibri"/>
                <a:cs typeface="Calibri"/>
                <a:sym typeface="Calibri"/>
              </a:rPr>
              <a:t>. </a:t>
            </a:r>
            <a:r>
              <a:rPr lang="cs-CZ" sz="1800" b="1" dirty="0" smtClean="0">
                <a:solidFill>
                  <a:schemeClr val="dk1"/>
                </a:solidFill>
                <a:latin typeface="Calibri"/>
                <a:ea typeface="Calibri"/>
                <a:cs typeface="Calibri"/>
                <a:sym typeface="Calibri"/>
              </a:rPr>
              <a:t>Ingrid Majerová</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09. 12. </a:t>
            </a:r>
            <a:r>
              <a:rPr lang="cs-CZ" sz="1800" b="1" u="none" dirty="0" smtClean="0">
                <a:solidFill>
                  <a:schemeClr val="dk1"/>
                </a:solidFill>
                <a:latin typeface="Calibri"/>
                <a:ea typeface="Calibri"/>
                <a:cs typeface="Calibri"/>
                <a:sym typeface="Calibri"/>
              </a:rPr>
              <a:t>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6"/>
          <p:cNvSpPr>
            <a:spLocks noGrp="1" noChangeArrowheads="1"/>
          </p:cNvSpPr>
          <p:nvPr>
            <p:ph type="title"/>
          </p:nvPr>
        </p:nvSpPr>
        <p:spPr/>
        <p:txBody>
          <a:bodyPr/>
          <a:lstStyle/>
          <a:p>
            <a:pPr eaLnBrk="1" hangingPunct="1"/>
            <a:r>
              <a:rPr lang="cs-CZ" altLang="cs-CZ" sz="2800" b="1" dirty="0" smtClean="0">
                <a:solidFill>
                  <a:srgbClr val="C00000"/>
                </a:solidFill>
              </a:rPr>
              <a:t>Poptávková inflace a růst cenové hladiny</a:t>
            </a:r>
            <a:endParaRPr lang="cs-CZ" altLang="cs-CZ" sz="2800" dirty="0" smtClean="0">
              <a:solidFill>
                <a:srgbClr val="C00000"/>
              </a:solidFill>
            </a:endParaRPr>
          </a:p>
        </p:txBody>
      </p:sp>
      <p:sp>
        <p:nvSpPr>
          <p:cNvPr id="20483" name="Zástupný symbol pro obsah 3"/>
          <p:cNvSpPr>
            <a:spLocks noGrp="1" noChangeArrowheads="1"/>
          </p:cNvSpPr>
          <p:nvPr>
            <p:ph sz="half" idx="1"/>
          </p:nvPr>
        </p:nvSpPr>
        <p:spPr>
          <a:xfrm>
            <a:off x="674688" y="1484313"/>
            <a:ext cx="4905375" cy="4370387"/>
          </a:xfrm>
        </p:spPr>
        <p:txBody>
          <a:bodyPr/>
          <a:lstStyle/>
          <a:p>
            <a:pPr marL="0" indent="0" algn="just">
              <a:buFont typeface="Arial" panose="020B0604020202020204" pitchFamily="34" charset="0"/>
              <a:buNone/>
            </a:pPr>
            <a:r>
              <a:rPr lang="cs-CZ" altLang="cs-CZ" sz="2000" smtClean="0"/>
              <a:t>Jestliže dojde pouze jen k jednorázovému zvýšení agregátní poptávky, nová křivka SAS</a:t>
            </a:r>
            <a:r>
              <a:rPr lang="cs-CZ" altLang="cs-CZ" sz="1600" smtClean="0"/>
              <a:t>2</a:t>
            </a:r>
            <a:r>
              <a:rPr lang="cs-CZ" altLang="cs-CZ" sz="2000" smtClean="0"/>
              <a:t> se protne s křivkou AD</a:t>
            </a:r>
            <a:r>
              <a:rPr lang="cs-CZ" altLang="cs-CZ" sz="1600" smtClean="0"/>
              <a:t>2</a:t>
            </a:r>
            <a:r>
              <a:rPr lang="cs-CZ" altLang="cs-CZ" sz="2000" smtClean="0"/>
              <a:t> v bodě E</a:t>
            </a:r>
            <a:r>
              <a:rPr lang="cs-CZ" altLang="cs-CZ" sz="1600" smtClean="0"/>
              <a:t>3</a:t>
            </a:r>
            <a:r>
              <a:rPr lang="cs-CZ" altLang="cs-CZ" sz="2000" smtClean="0"/>
              <a:t> (tj. nalevo od bodu E</a:t>
            </a:r>
            <a:r>
              <a:rPr lang="cs-CZ" altLang="cs-CZ" sz="1600" smtClean="0"/>
              <a:t>2</a:t>
            </a:r>
            <a:r>
              <a:rPr lang="cs-CZ" altLang="cs-CZ" sz="2000" smtClean="0"/>
              <a:t>), dochází tedy k poklesu produkce ze 110 na přibližně 107 a v dalším přizpůsobovacím procesu by se produkce postupně vrátila do své výchozí pozice na úroveň potenciálního produktu. </a:t>
            </a:r>
          </a:p>
          <a:p>
            <a:pPr marL="0" indent="0" algn="just">
              <a:buFont typeface="Arial" panose="020B0604020202020204" pitchFamily="34" charset="0"/>
              <a:buNone/>
            </a:pPr>
            <a:r>
              <a:rPr lang="cs-CZ" altLang="cs-CZ" sz="2000" smtClean="0">
                <a:solidFill>
                  <a:srgbClr val="FF0000"/>
                </a:solidFill>
              </a:rPr>
              <a:t>Produkce a zaměstnanost tedy začne při jednorázovém zvýšení agregátní poptávky fluktuovat.</a:t>
            </a:r>
          </a:p>
        </p:txBody>
      </p:sp>
      <p:sp>
        <p:nvSpPr>
          <p:cNvPr id="20484" name="Zástupný symbol pro obsah 4"/>
          <p:cNvSpPr>
            <a:spLocks noGrp="1" noChangeArrowheads="1"/>
          </p:cNvSpPr>
          <p:nvPr>
            <p:ph sz="half" idx="2"/>
          </p:nvPr>
        </p:nvSpPr>
        <p:spPr>
          <a:xfrm>
            <a:off x="5867400" y="1773238"/>
            <a:ext cx="2709863" cy="4105275"/>
          </a:xfrm>
        </p:spPr>
        <p:txBody>
          <a:bodyPr/>
          <a:lstStyle/>
          <a:p>
            <a:endParaRPr lang="cs-CZ" altLang="cs-CZ" smtClean="0"/>
          </a:p>
        </p:txBody>
      </p:sp>
      <p:sp>
        <p:nvSpPr>
          <p:cNvPr id="20485"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6FC52573-51AA-4794-88A6-A1037D5F62B5}" type="slidenum">
              <a:rPr lang="cs-CZ" altLang="cs-CZ" sz="1200" smtClean="0">
                <a:solidFill>
                  <a:srgbClr val="FFFFFF"/>
                </a:solidFill>
                <a:latin typeface="Tw Cen MT" panose="020B0602020104020603" pitchFamily="34" charset="-18"/>
              </a:rPr>
              <a:pPr fontAlgn="base">
                <a:spcBef>
                  <a:spcPct val="0"/>
                </a:spcBef>
                <a:spcAft>
                  <a:spcPct val="0"/>
                </a:spcAft>
              </a:pPr>
              <a:t>10</a:t>
            </a:fld>
            <a:endParaRPr lang="cs-CZ" altLang="cs-CZ" sz="1200" smtClean="0">
              <a:solidFill>
                <a:srgbClr val="FFFFFF"/>
              </a:solidFill>
              <a:latin typeface="Tw Cen MT" panose="020B0602020104020603" pitchFamily="34" charset="-18"/>
            </a:endParaRPr>
          </a:p>
        </p:txBody>
      </p:sp>
      <p:pic>
        <p:nvPicPr>
          <p:cNvPr id="20486" name="Obrázek 1"/>
          <p:cNvPicPr>
            <a:picLocks noChangeAspect="1" noChangeArrowheads="1"/>
          </p:cNvPicPr>
          <p:nvPr/>
        </p:nvPicPr>
        <p:blipFill>
          <a:blip r:embed="rId3">
            <a:extLst>
              <a:ext uri="{28A0092B-C50C-407E-A947-70E740481C1C}">
                <a14:useLocalDpi xmlns:a14="http://schemas.microsoft.com/office/drawing/2010/main" val="0"/>
              </a:ext>
            </a:extLst>
          </a:blip>
          <a:srcRect l="6178" t="50000" r="64026" b="19760"/>
          <a:stretch>
            <a:fillRect/>
          </a:stretch>
        </p:blipFill>
        <p:spPr bwMode="auto">
          <a:xfrm>
            <a:off x="5867400" y="2565400"/>
            <a:ext cx="2767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725395"/>
      </p:ext>
    </p:extLst>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6"/>
          <p:cNvSpPr>
            <a:spLocks noGrp="1" noChangeArrowheads="1"/>
          </p:cNvSpPr>
          <p:nvPr>
            <p:ph type="title"/>
          </p:nvPr>
        </p:nvSpPr>
        <p:spPr/>
        <p:txBody>
          <a:bodyPr/>
          <a:lstStyle/>
          <a:p>
            <a:pPr eaLnBrk="1" hangingPunct="1"/>
            <a:r>
              <a:rPr lang="cs-CZ" altLang="cs-CZ" sz="2800" b="1" dirty="0" smtClean="0">
                <a:solidFill>
                  <a:srgbClr val="C00000"/>
                </a:solidFill>
              </a:rPr>
              <a:t>Poptávková inflace a růst cenové hladiny</a:t>
            </a:r>
            <a:endParaRPr lang="cs-CZ" altLang="cs-CZ" sz="2800" dirty="0" smtClean="0">
              <a:solidFill>
                <a:srgbClr val="C00000"/>
              </a:solidFill>
            </a:endParaRPr>
          </a:p>
        </p:txBody>
      </p:sp>
      <p:sp>
        <p:nvSpPr>
          <p:cNvPr id="22531" name="Zástupný symbol pro obsah 3"/>
          <p:cNvSpPr>
            <a:spLocks noGrp="1" noChangeArrowheads="1"/>
          </p:cNvSpPr>
          <p:nvPr>
            <p:ph sz="half" idx="1"/>
          </p:nvPr>
        </p:nvSpPr>
        <p:spPr>
          <a:xfrm>
            <a:off x="674688" y="1484313"/>
            <a:ext cx="5137150" cy="4370387"/>
          </a:xfrm>
        </p:spPr>
        <p:txBody>
          <a:bodyPr>
            <a:normAutofit lnSpcReduction="10000"/>
          </a:bodyPr>
          <a:lstStyle/>
          <a:p>
            <a:pPr marL="0" indent="0" algn="just">
              <a:buFont typeface="Arial" panose="020B0604020202020204" pitchFamily="34" charset="0"/>
              <a:buNone/>
            </a:pPr>
            <a:r>
              <a:rPr lang="cs-CZ" altLang="cs-CZ" sz="1800" smtClean="0"/>
              <a:t>Zamezit fluktuaci produkce a udržet úroveň produkce nad potenciálním produktem, tj. pod přirozenou mírou nezaměstnanosti - tedy na nezměněné úrovni Y</a:t>
            </a:r>
            <a:r>
              <a:rPr lang="cs-CZ" altLang="cs-CZ" sz="1400" smtClean="0"/>
              <a:t>2</a:t>
            </a:r>
            <a:r>
              <a:rPr lang="cs-CZ" altLang="cs-CZ" sz="1800" smtClean="0"/>
              <a:t> = 110 - lze tak, že zvýšení agregátní poptávky se nebude realizovat jednorázově, ale že </a:t>
            </a:r>
            <a:r>
              <a:rPr lang="cs-CZ" altLang="cs-CZ" sz="1800" smtClean="0">
                <a:solidFill>
                  <a:srgbClr val="FF0000"/>
                </a:solidFill>
              </a:rPr>
              <a:t>dojde k permanentnímu zvyšování agregátní poptávky</a:t>
            </a:r>
            <a:r>
              <a:rPr lang="cs-CZ" altLang="cs-CZ" sz="1800" smtClean="0"/>
              <a:t>, tj. k její permanentní akceleraci. </a:t>
            </a:r>
          </a:p>
          <a:p>
            <a:pPr marL="0" indent="0" algn="just">
              <a:buFont typeface="Arial" panose="020B0604020202020204" pitchFamily="34" charset="0"/>
              <a:buNone/>
            </a:pPr>
            <a:r>
              <a:rPr lang="cs-CZ" altLang="cs-CZ" sz="1800" smtClean="0"/>
              <a:t>Má-li být udržena produkce na úrovni Y</a:t>
            </a:r>
            <a:r>
              <a:rPr lang="cs-CZ" altLang="cs-CZ" sz="1400" smtClean="0"/>
              <a:t>2</a:t>
            </a:r>
            <a:r>
              <a:rPr lang="cs-CZ" altLang="cs-CZ" sz="1800" smtClean="0"/>
              <a:t> = 110, </a:t>
            </a:r>
            <a:r>
              <a:rPr lang="cs-CZ" altLang="cs-CZ" sz="1800" smtClean="0">
                <a:solidFill>
                  <a:srgbClr val="FF0000"/>
                </a:solidFill>
              </a:rPr>
              <a:t>musí se agregátní poptávka permanentně zvyšovat o tolik procent, o kolik činí růst mzdových nákladů</a:t>
            </a:r>
            <a:r>
              <a:rPr lang="cs-CZ" altLang="cs-CZ" sz="1800" smtClean="0"/>
              <a:t> (a tedy cen), tj. o 5 %. </a:t>
            </a:r>
          </a:p>
          <a:p>
            <a:pPr marL="0" indent="0" algn="just">
              <a:buFont typeface="Arial" panose="020B0604020202020204" pitchFamily="34" charset="0"/>
              <a:buNone/>
            </a:pPr>
            <a:r>
              <a:rPr lang="cs-CZ" altLang="cs-CZ" sz="1800" smtClean="0"/>
              <a:t>Další zvýšení agregátní poptávky posune </a:t>
            </a:r>
            <a:r>
              <a:rPr lang="cs-CZ" altLang="cs-CZ" sz="1800" smtClean="0">
                <a:solidFill>
                  <a:srgbClr val="FF0000"/>
                </a:solidFill>
              </a:rPr>
              <a:t>křivku AD</a:t>
            </a:r>
            <a:r>
              <a:rPr lang="cs-CZ" altLang="cs-CZ" sz="1400" smtClean="0">
                <a:solidFill>
                  <a:srgbClr val="FF0000"/>
                </a:solidFill>
              </a:rPr>
              <a:t>2</a:t>
            </a:r>
            <a:r>
              <a:rPr lang="cs-CZ" altLang="cs-CZ" sz="1800" smtClean="0">
                <a:solidFill>
                  <a:srgbClr val="FF0000"/>
                </a:solidFill>
              </a:rPr>
              <a:t> k AD</a:t>
            </a:r>
            <a:r>
              <a:rPr lang="cs-CZ" altLang="cs-CZ" sz="1400" smtClean="0">
                <a:solidFill>
                  <a:srgbClr val="FF0000"/>
                </a:solidFill>
              </a:rPr>
              <a:t>3</a:t>
            </a:r>
            <a:r>
              <a:rPr lang="cs-CZ" altLang="cs-CZ" sz="1800" smtClean="0"/>
              <a:t>. Průsečík křivky AD</a:t>
            </a:r>
            <a:r>
              <a:rPr lang="cs-CZ" altLang="cs-CZ" sz="1400" smtClean="0"/>
              <a:t>3</a:t>
            </a:r>
            <a:r>
              <a:rPr lang="cs-CZ" altLang="cs-CZ" sz="1800" smtClean="0"/>
              <a:t> s křivkou SAS</a:t>
            </a:r>
            <a:r>
              <a:rPr lang="cs-CZ" altLang="cs-CZ" sz="1400" smtClean="0"/>
              <a:t>2</a:t>
            </a:r>
            <a:r>
              <a:rPr lang="cs-CZ" altLang="cs-CZ" sz="1800" smtClean="0"/>
              <a:t> je v bodě E</a:t>
            </a:r>
            <a:r>
              <a:rPr lang="cs-CZ" altLang="cs-CZ" sz="1400" smtClean="0"/>
              <a:t>2</a:t>
            </a:r>
            <a:r>
              <a:rPr lang="cs-CZ" altLang="cs-CZ" sz="1800" smtClean="0"/>
              <a:t>’, produkce zůstane nezměněna (na úrovni 110), ale cenový index se zvýší na úroveň P</a:t>
            </a:r>
            <a:r>
              <a:rPr lang="cs-CZ" altLang="cs-CZ" sz="1400" smtClean="0"/>
              <a:t>3</a:t>
            </a:r>
            <a:r>
              <a:rPr lang="cs-CZ" altLang="cs-CZ" sz="1800" smtClean="0"/>
              <a:t> = 1,10.</a:t>
            </a:r>
            <a:endParaRPr lang="cs-CZ" altLang="cs-CZ" sz="1800" smtClean="0">
              <a:solidFill>
                <a:srgbClr val="FF0000"/>
              </a:solidFill>
            </a:endParaRPr>
          </a:p>
        </p:txBody>
      </p:sp>
      <p:sp>
        <p:nvSpPr>
          <p:cNvPr id="22532" name="Zástupný symbol pro obsah 4"/>
          <p:cNvSpPr>
            <a:spLocks noGrp="1" noChangeArrowheads="1"/>
          </p:cNvSpPr>
          <p:nvPr>
            <p:ph sz="half" idx="2"/>
          </p:nvPr>
        </p:nvSpPr>
        <p:spPr>
          <a:xfrm>
            <a:off x="5867400" y="1773238"/>
            <a:ext cx="2709863" cy="4105275"/>
          </a:xfrm>
        </p:spPr>
        <p:txBody>
          <a:bodyPr>
            <a:normAutofit lnSpcReduction="10000"/>
          </a:bodyPr>
          <a:lstStyle/>
          <a:p>
            <a:endParaRPr lang="cs-CZ" altLang="cs-CZ" smtClean="0"/>
          </a:p>
        </p:txBody>
      </p:sp>
      <p:sp>
        <p:nvSpPr>
          <p:cNvPr id="22533"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1AEB7769-3612-4226-BD80-B918B0D139F9}" type="slidenum">
              <a:rPr lang="cs-CZ" altLang="cs-CZ" sz="1200" smtClean="0">
                <a:solidFill>
                  <a:srgbClr val="FFFFFF"/>
                </a:solidFill>
                <a:latin typeface="Tw Cen MT" panose="020B0602020104020603" pitchFamily="34" charset="-18"/>
              </a:rPr>
              <a:pPr fontAlgn="base">
                <a:spcBef>
                  <a:spcPct val="0"/>
                </a:spcBef>
                <a:spcAft>
                  <a:spcPct val="0"/>
                </a:spcAft>
              </a:pPr>
              <a:t>11</a:t>
            </a:fld>
            <a:endParaRPr lang="cs-CZ" altLang="cs-CZ" sz="1200" smtClean="0">
              <a:solidFill>
                <a:srgbClr val="FFFFFF"/>
              </a:solidFill>
              <a:latin typeface="Tw Cen MT" panose="020B0602020104020603" pitchFamily="34" charset="-18"/>
            </a:endParaRPr>
          </a:p>
        </p:txBody>
      </p:sp>
      <p:pic>
        <p:nvPicPr>
          <p:cNvPr id="22534" name="Obrázek 1"/>
          <p:cNvPicPr>
            <a:picLocks noChangeAspect="1" noChangeArrowheads="1"/>
          </p:cNvPicPr>
          <p:nvPr/>
        </p:nvPicPr>
        <p:blipFill>
          <a:blip r:embed="rId3">
            <a:extLst>
              <a:ext uri="{28A0092B-C50C-407E-A947-70E740481C1C}">
                <a14:useLocalDpi xmlns:a14="http://schemas.microsoft.com/office/drawing/2010/main" val="0"/>
              </a:ext>
            </a:extLst>
          </a:blip>
          <a:srcRect l="6178" t="50000" r="64026" b="19760"/>
          <a:stretch>
            <a:fillRect/>
          </a:stretch>
        </p:blipFill>
        <p:spPr bwMode="auto">
          <a:xfrm>
            <a:off x="5867400" y="2565400"/>
            <a:ext cx="2767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28651"/>
      </p:ext>
    </p:extLst>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7"/>
          <p:cNvSpPr>
            <a:spLocks noGrp="1" noChangeArrowheads="1"/>
          </p:cNvSpPr>
          <p:nvPr>
            <p:ph type="title"/>
          </p:nvPr>
        </p:nvSpPr>
        <p:spPr/>
        <p:txBody>
          <a:bodyPr/>
          <a:lstStyle/>
          <a:p>
            <a:pPr eaLnBrk="1" hangingPunct="1"/>
            <a:r>
              <a:rPr lang="cs-CZ" altLang="cs-CZ" sz="2800" b="1" dirty="0" smtClean="0">
                <a:solidFill>
                  <a:srgbClr val="C00000"/>
                </a:solidFill>
              </a:rPr>
              <a:t>Obrázek 2 – Poptávková inflace a míra inflace</a:t>
            </a:r>
            <a:endParaRPr lang="cs-CZ" altLang="cs-CZ" sz="2800" dirty="0" smtClean="0">
              <a:solidFill>
                <a:srgbClr val="C00000"/>
              </a:solidFill>
            </a:endParaRPr>
          </a:p>
        </p:txBody>
      </p:sp>
      <p:sp>
        <p:nvSpPr>
          <p:cNvPr id="24579" name="Zástupný symbol pro číslo snímku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220779E7-B6D8-4BFF-8AE5-D34DA609D134}" type="slidenum">
              <a:rPr lang="cs-CZ" altLang="cs-CZ" sz="1200" smtClean="0">
                <a:solidFill>
                  <a:srgbClr val="FFFFFF"/>
                </a:solidFill>
                <a:latin typeface="Tw Cen MT" panose="020B0602020104020603" pitchFamily="34" charset="-18"/>
              </a:rPr>
              <a:pPr fontAlgn="base">
                <a:spcBef>
                  <a:spcPct val="0"/>
                </a:spcBef>
                <a:spcAft>
                  <a:spcPct val="0"/>
                </a:spcAft>
              </a:pPr>
              <a:t>12</a:t>
            </a:fld>
            <a:endParaRPr lang="cs-CZ" altLang="cs-CZ" sz="1200" smtClean="0">
              <a:solidFill>
                <a:srgbClr val="FFFFFF"/>
              </a:solidFill>
              <a:latin typeface="Tw Cen MT" panose="020B0602020104020603" pitchFamily="34" charset="-18"/>
            </a:endParaRPr>
          </a:p>
        </p:txBody>
      </p:sp>
      <p:pic>
        <p:nvPicPr>
          <p:cNvPr id="24580" name="Obrázek 1"/>
          <p:cNvPicPr>
            <a:picLocks noChangeAspect="1" noChangeArrowheads="1"/>
          </p:cNvPicPr>
          <p:nvPr/>
        </p:nvPicPr>
        <p:blipFill>
          <a:blip r:embed="rId3">
            <a:extLst>
              <a:ext uri="{28A0092B-C50C-407E-A947-70E740481C1C}">
                <a14:useLocalDpi xmlns:a14="http://schemas.microsoft.com/office/drawing/2010/main" val="0"/>
              </a:ext>
            </a:extLst>
          </a:blip>
          <a:srcRect l="6876" t="50000" r="61812" b="22279"/>
          <a:stretch>
            <a:fillRect/>
          </a:stretch>
        </p:blipFill>
        <p:spPr bwMode="auto">
          <a:xfrm>
            <a:off x="628650" y="1503363"/>
            <a:ext cx="686435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124545"/>
      </p:ext>
    </p:extLst>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6"/>
          <p:cNvSpPr>
            <a:spLocks noGrp="1" noChangeArrowheads="1"/>
          </p:cNvSpPr>
          <p:nvPr>
            <p:ph type="title"/>
          </p:nvPr>
        </p:nvSpPr>
        <p:spPr/>
        <p:txBody>
          <a:bodyPr/>
          <a:lstStyle/>
          <a:p>
            <a:pPr eaLnBrk="1" hangingPunct="1"/>
            <a:r>
              <a:rPr lang="cs-CZ" altLang="cs-CZ" sz="2800" b="1" dirty="0" smtClean="0">
                <a:solidFill>
                  <a:srgbClr val="C00000"/>
                </a:solidFill>
              </a:rPr>
              <a:t>Poptávková inflace a míra inflace</a:t>
            </a:r>
            <a:endParaRPr lang="cs-CZ" altLang="cs-CZ" sz="2800" dirty="0" smtClean="0">
              <a:solidFill>
                <a:srgbClr val="C00000"/>
              </a:solidFill>
            </a:endParaRPr>
          </a:p>
        </p:txBody>
      </p:sp>
      <p:sp>
        <p:nvSpPr>
          <p:cNvPr id="26627" name="Zástupný symbol pro obsah 3"/>
          <p:cNvSpPr>
            <a:spLocks noGrp="1" noChangeArrowheads="1"/>
          </p:cNvSpPr>
          <p:nvPr>
            <p:ph sz="half" idx="1"/>
          </p:nvPr>
        </p:nvSpPr>
        <p:spPr>
          <a:xfrm>
            <a:off x="674688" y="1484313"/>
            <a:ext cx="5137150" cy="4872037"/>
          </a:xfrm>
        </p:spPr>
        <p:txBody>
          <a:bodyPr>
            <a:normAutofit lnSpcReduction="10000"/>
          </a:bodyPr>
          <a:lstStyle/>
          <a:p>
            <a:pPr marL="0" indent="0" algn="just">
              <a:buFont typeface="Arial" panose="020B0604020202020204" pitchFamily="34" charset="0"/>
              <a:buNone/>
            </a:pPr>
            <a:r>
              <a:rPr lang="cs-CZ" altLang="cs-CZ" sz="1800" smtClean="0"/>
              <a:t>Na obr. 2 je znázorněn vztah mezi mírou růstu reálného důchodu a mírou inflace, tj. tempem zvyšování agregátní cenové hladiny tak, že z obr. 1 byl přenesen výchozí </a:t>
            </a:r>
            <a:r>
              <a:rPr lang="cs-CZ" altLang="cs-CZ" sz="1800" smtClean="0">
                <a:solidFill>
                  <a:srgbClr val="FF0000"/>
                </a:solidFill>
              </a:rPr>
              <a:t>bod E</a:t>
            </a:r>
            <a:r>
              <a:rPr lang="cs-CZ" altLang="cs-CZ" sz="1400" smtClean="0">
                <a:solidFill>
                  <a:srgbClr val="FF0000"/>
                </a:solidFill>
              </a:rPr>
              <a:t>1</a:t>
            </a:r>
            <a:r>
              <a:rPr lang="cs-CZ" altLang="cs-CZ" sz="1800" smtClean="0">
                <a:solidFill>
                  <a:srgbClr val="FF0000"/>
                </a:solidFill>
              </a:rPr>
              <a:t>, kde je míra skutečné inflace rovna 0 % a produkt je na úrovni Y* = 100</a:t>
            </a:r>
            <a:r>
              <a:rPr lang="cs-CZ" altLang="cs-CZ" sz="1800" smtClean="0"/>
              <a:t>.</a:t>
            </a:r>
          </a:p>
          <a:p>
            <a:pPr marL="0" indent="0" algn="just">
              <a:buFont typeface="Arial" panose="020B0604020202020204" pitchFamily="34" charset="0"/>
              <a:buNone/>
            </a:pPr>
            <a:r>
              <a:rPr lang="cs-CZ" altLang="cs-CZ" sz="1800" smtClean="0"/>
              <a:t>Obdobně přeneseme bod E</a:t>
            </a:r>
            <a:r>
              <a:rPr lang="cs-CZ" altLang="cs-CZ" sz="1400" smtClean="0"/>
              <a:t>2</a:t>
            </a:r>
            <a:r>
              <a:rPr lang="cs-CZ" altLang="cs-CZ" sz="1800" smtClean="0"/>
              <a:t> na obr. 2, který představuje kombinaci úrovně, resp. </a:t>
            </a:r>
            <a:r>
              <a:rPr lang="cs-CZ" altLang="cs-CZ" sz="1800" smtClean="0">
                <a:solidFill>
                  <a:srgbClr val="FF0000"/>
                </a:solidFill>
              </a:rPr>
              <a:t>míry růstu produkce 110 a míry inflace 5 %</a:t>
            </a:r>
            <a:r>
              <a:rPr lang="cs-CZ" altLang="cs-CZ" sz="1800" smtClean="0"/>
              <a:t>. Spojením získaných bodů na obr. 2, tj. bodů E</a:t>
            </a:r>
            <a:r>
              <a:rPr lang="cs-CZ" altLang="cs-CZ" sz="1400" smtClean="0"/>
              <a:t>1</a:t>
            </a:r>
            <a:r>
              <a:rPr lang="cs-CZ" altLang="cs-CZ" sz="1800" smtClean="0"/>
              <a:t> a E</a:t>
            </a:r>
            <a:r>
              <a:rPr lang="cs-CZ" altLang="cs-CZ" sz="1400" smtClean="0"/>
              <a:t>2</a:t>
            </a:r>
            <a:r>
              <a:rPr lang="cs-CZ" altLang="cs-CZ" sz="1800" smtClean="0"/>
              <a:t>, jsme dostali o </a:t>
            </a:r>
            <a:r>
              <a:rPr lang="cs-CZ" altLang="cs-CZ" sz="1800" smtClean="0">
                <a:solidFill>
                  <a:srgbClr val="FF0000"/>
                </a:solidFill>
              </a:rPr>
              <a:t>očekávanou inflaci rozšířenou krátkodobou Phillipsovu křivku</a:t>
            </a:r>
            <a:r>
              <a:rPr lang="cs-CZ" altLang="cs-CZ" sz="1800" smtClean="0"/>
              <a:t>, kterou označujeme jako </a:t>
            </a:r>
            <a:r>
              <a:rPr lang="cs-CZ" altLang="cs-CZ" sz="1800" b="1" smtClean="0"/>
              <a:t>SP</a:t>
            </a:r>
            <a:r>
              <a:rPr lang="cs-CZ" altLang="cs-CZ" sz="1400" b="1" smtClean="0"/>
              <a:t>1</a:t>
            </a:r>
            <a:r>
              <a:rPr lang="cs-CZ" altLang="cs-CZ" sz="1800" b="1" smtClean="0"/>
              <a:t>.</a:t>
            </a:r>
            <a:r>
              <a:rPr lang="cs-CZ" altLang="cs-CZ" sz="1800" smtClean="0"/>
              <a:t> </a:t>
            </a:r>
          </a:p>
          <a:p>
            <a:pPr marL="0" indent="0" algn="just">
              <a:buFont typeface="Arial" panose="020B0604020202020204" pitchFamily="34" charset="0"/>
              <a:buNone/>
            </a:pPr>
            <a:r>
              <a:rPr lang="cs-CZ" altLang="cs-CZ" sz="1800" b="1" smtClean="0"/>
              <a:t>Křivka SP vyjadřuje takové kombinace úrovní, resp. tempa růstu produkce a míry inflace, které jsou kompatibilní s danou (neměnnou) očekávanou mírou inflace: křivka SP je jen reformulací křivky krátkodobé dynamické agregátní nabídky. Jinými slovy podél dané křivky SP je míra očekávané inflace (</a:t>
            </a:r>
            <a:r>
              <a:rPr lang="el-GR" altLang="cs-CZ" sz="1800" b="1" smtClean="0"/>
              <a:t>π</a:t>
            </a:r>
            <a:r>
              <a:rPr lang="cs-CZ" altLang="cs-CZ" sz="1800" b="1" smtClean="0"/>
              <a:t>e) neměnná.</a:t>
            </a:r>
          </a:p>
        </p:txBody>
      </p:sp>
      <p:sp>
        <p:nvSpPr>
          <p:cNvPr id="26628" name="Zástupný symbol pro obsah 4"/>
          <p:cNvSpPr>
            <a:spLocks noGrp="1" noChangeArrowheads="1"/>
          </p:cNvSpPr>
          <p:nvPr>
            <p:ph sz="half" idx="2"/>
          </p:nvPr>
        </p:nvSpPr>
        <p:spPr>
          <a:xfrm>
            <a:off x="5867400" y="1773238"/>
            <a:ext cx="2709863" cy="4105275"/>
          </a:xfrm>
        </p:spPr>
        <p:txBody>
          <a:bodyPr>
            <a:normAutofit lnSpcReduction="10000"/>
          </a:bodyPr>
          <a:lstStyle/>
          <a:p>
            <a:endParaRPr lang="cs-CZ" altLang="cs-CZ" smtClean="0"/>
          </a:p>
        </p:txBody>
      </p:sp>
      <p:sp>
        <p:nvSpPr>
          <p:cNvPr id="26629"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8BB87008-FCDF-403F-AFA1-A16563ECEEE8}" type="slidenum">
              <a:rPr lang="cs-CZ" altLang="cs-CZ" sz="1200" smtClean="0">
                <a:solidFill>
                  <a:srgbClr val="FFFFFF"/>
                </a:solidFill>
                <a:latin typeface="Tw Cen MT" panose="020B0602020104020603" pitchFamily="34" charset="-18"/>
              </a:rPr>
              <a:pPr fontAlgn="base">
                <a:spcBef>
                  <a:spcPct val="0"/>
                </a:spcBef>
                <a:spcAft>
                  <a:spcPct val="0"/>
                </a:spcAft>
              </a:pPr>
              <a:t>13</a:t>
            </a:fld>
            <a:endParaRPr lang="cs-CZ" altLang="cs-CZ" sz="1200" smtClean="0">
              <a:solidFill>
                <a:srgbClr val="FFFFFF"/>
              </a:solidFill>
              <a:latin typeface="Tw Cen MT" panose="020B0602020104020603" pitchFamily="34" charset="-18"/>
            </a:endParaRPr>
          </a:p>
        </p:txBody>
      </p:sp>
      <p:pic>
        <p:nvPicPr>
          <p:cNvPr id="26630" name="Obrázek 8"/>
          <p:cNvPicPr>
            <a:picLocks noChangeAspect="1" noChangeArrowheads="1"/>
          </p:cNvPicPr>
          <p:nvPr/>
        </p:nvPicPr>
        <p:blipFill>
          <a:blip r:embed="rId3">
            <a:extLst>
              <a:ext uri="{28A0092B-C50C-407E-A947-70E740481C1C}">
                <a14:useLocalDpi xmlns:a14="http://schemas.microsoft.com/office/drawing/2010/main" val="0"/>
              </a:ext>
            </a:extLst>
          </a:blip>
          <a:srcRect l="6876" t="50000" r="61812" b="22279"/>
          <a:stretch>
            <a:fillRect/>
          </a:stretch>
        </p:blipFill>
        <p:spPr bwMode="auto">
          <a:xfrm>
            <a:off x="5811838" y="1690688"/>
            <a:ext cx="29924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93402"/>
      </p:ext>
    </p:extLst>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6"/>
          <p:cNvSpPr>
            <a:spLocks noGrp="1" noChangeArrowheads="1"/>
          </p:cNvSpPr>
          <p:nvPr>
            <p:ph type="title"/>
          </p:nvPr>
        </p:nvSpPr>
        <p:spPr/>
        <p:txBody>
          <a:bodyPr/>
          <a:lstStyle/>
          <a:p>
            <a:pPr eaLnBrk="1" hangingPunct="1"/>
            <a:r>
              <a:rPr lang="cs-CZ" altLang="cs-CZ" sz="2800" b="1" dirty="0" smtClean="0">
                <a:solidFill>
                  <a:srgbClr val="C00000"/>
                </a:solidFill>
              </a:rPr>
              <a:t>Poptávková inflace a míra inflace</a:t>
            </a:r>
            <a:endParaRPr lang="cs-CZ" altLang="cs-CZ" sz="2800" dirty="0" smtClean="0">
              <a:solidFill>
                <a:srgbClr val="C00000"/>
              </a:solidFill>
            </a:endParaRPr>
          </a:p>
        </p:txBody>
      </p:sp>
      <p:sp>
        <p:nvSpPr>
          <p:cNvPr id="4" name="Zástupný symbol pro obsah 3">
            <a:extLst>
              <a:ext uri="{FF2B5EF4-FFF2-40B4-BE49-F238E27FC236}">
                <a16:creationId xmlns:a16="http://schemas.microsoft.com/office/drawing/2014/main" id="{6F8C6B35-EAC6-4718-B799-F69590CC5986}"/>
              </a:ext>
            </a:extLst>
          </p:cNvPr>
          <p:cNvSpPr>
            <a:spLocks noGrp="1"/>
          </p:cNvSpPr>
          <p:nvPr>
            <p:ph sz="half" idx="1"/>
          </p:nvPr>
        </p:nvSpPr>
        <p:spPr>
          <a:xfrm>
            <a:off x="674688" y="1484313"/>
            <a:ext cx="5137150" cy="4872037"/>
          </a:xfrm>
        </p:spPr>
        <p:txBody>
          <a:bodyPr>
            <a:normAutofit lnSpcReduction="10000"/>
          </a:bodyPr>
          <a:lstStyle/>
          <a:p>
            <a:pPr marL="0" indent="0" algn="just">
              <a:buFont typeface="Arial" panose="020B0604020202020204" pitchFamily="34" charset="0"/>
              <a:buNone/>
              <a:defRPr/>
            </a:pPr>
            <a:r>
              <a:rPr lang="cs-CZ" sz="1800" dirty="0"/>
              <a:t>Na obr. 2 je míra očekávané inflace ve výchozím bodě rovnováhy ekonomiky rovna 0 %, takže křivka SP</a:t>
            </a:r>
            <a:r>
              <a:rPr lang="cs-CZ" sz="1400" dirty="0"/>
              <a:t>1</a:t>
            </a:r>
            <a:r>
              <a:rPr lang="cs-CZ" sz="1800" dirty="0"/>
              <a:t> (</a:t>
            </a:r>
            <a:r>
              <a:rPr lang="el-GR" sz="1800" dirty="0"/>
              <a:t>π</a:t>
            </a:r>
            <a:r>
              <a:rPr lang="cs-CZ" sz="1800" spc="-150" dirty="0"/>
              <a:t>e</a:t>
            </a:r>
            <a:r>
              <a:rPr lang="cs-CZ" sz="1400" dirty="0"/>
              <a:t>1</a:t>
            </a:r>
            <a:r>
              <a:rPr lang="cs-CZ" sz="1800" dirty="0"/>
              <a:t>) má po celé délce očekávanou míru inflace 0 %. V bodě E</a:t>
            </a:r>
            <a:r>
              <a:rPr lang="cs-CZ" sz="1400" dirty="0"/>
              <a:t>2</a:t>
            </a:r>
            <a:r>
              <a:rPr lang="cs-CZ" sz="1800" dirty="0"/>
              <a:t> je skutečná míra inflace rovna 5 % (a očekávaná 0 %), produkce vzrostla na 110, reálná mzda se snížila (W</a:t>
            </a:r>
            <a:r>
              <a:rPr lang="cs-CZ" sz="1400" dirty="0"/>
              <a:t>1</a:t>
            </a:r>
            <a:r>
              <a:rPr lang="cs-CZ" sz="1800" dirty="0"/>
              <a:t>/P</a:t>
            </a:r>
            <a:r>
              <a:rPr lang="cs-CZ" sz="1400" dirty="0"/>
              <a:t>2</a:t>
            </a:r>
            <a:r>
              <a:rPr lang="cs-CZ" sz="1800" dirty="0"/>
              <a:t> = 1,00/1,05 = 0,95). </a:t>
            </a:r>
            <a:r>
              <a:rPr lang="cs-CZ" sz="1800" dirty="0">
                <a:solidFill>
                  <a:srgbClr val="FF0000"/>
                </a:solidFill>
              </a:rPr>
              <a:t>Bod E</a:t>
            </a:r>
            <a:r>
              <a:rPr lang="cs-CZ" sz="1400" dirty="0">
                <a:solidFill>
                  <a:srgbClr val="FF0000"/>
                </a:solidFill>
              </a:rPr>
              <a:t>2</a:t>
            </a:r>
            <a:r>
              <a:rPr lang="cs-CZ" sz="1800" dirty="0">
                <a:solidFill>
                  <a:srgbClr val="FF0000"/>
                </a:solidFill>
              </a:rPr>
              <a:t> představuje krátkodobou rovnováhu.</a:t>
            </a:r>
            <a:r>
              <a:rPr lang="cs-CZ" sz="1800" dirty="0"/>
              <a:t> Pracovníci při dalších mzdových jednáních zakotvují předem do nominálních mzdových sazeb míru růstu očekávané inflace v rozsahu </a:t>
            </a:r>
            <a:r>
              <a:rPr lang="el-GR" sz="1800" dirty="0"/>
              <a:t>π</a:t>
            </a:r>
            <a:r>
              <a:rPr lang="cs-CZ" sz="1800" dirty="0"/>
              <a:t>e</a:t>
            </a:r>
            <a:r>
              <a:rPr lang="cs-CZ" sz="1400" dirty="0"/>
              <a:t>2</a:t>
            </a:r>
            <a:r>
              <a:rPr lang="cs-CZ" sz="1800" dirty="0"/>
              <a:t> = 5 %, a proto se křivka SP</a:t>
            </a:r>
            <a:r>
              <a:rPr lang="cs-CZ" sz="1400" dirty="0"/>
              <a:t>1</a:t>
            </a:r>
            <a:r>
              <a:rPr lang="cs-CZ" sz="1800" dirty="0"/>
              <a:t> posune nahoru a doleva k SP</a:t>
            </a:r>
            <a:r>
              <a:rPr lang="cs-CZ" sz="1400" dirty="0"/>
              <a:t>2</a:t>
            </a:r>
            <a:r>
              <a:rPr lang="cs-CZ" sz="1800" dirty="0"/>
              <a:t>. Po celé délce křivky SP</a:t>
            </a:r>
            <a:r>
              <a:rPr lang="cs-CZ" sz="1400" dirty="0"/>
              <a:t>2</a:t>
            </a:r>
            <a:r>
              <a:rPr lang="cs-CZ" sz="1800" dirty="0"/>
              <a:t> je zakotvena </a:t>
            </a:r>
            <a:r>
              <a:rPr lang="cs-CZ" sz="1800" dirty="0">
                <a:solidFill>
                  <a:srgbClr val="FF0000"/>
                </a:solidFill>
              </a:rPr>
              <a:t>očekávaná míra inflace rovná skutečné míře inflace v minulém období</a:t>
            </a:r>
            <a:r>
              <a:rPr lang="cs-CZ" sz="1800" dirty="0"/>
              <a:t>, tj. 5 %.</a:t>
            </a:r>
          </a:p>
          <a:p>
            <a:pPr marL="0" indent="0" algn="just">
              <a:buFont typeface="Arial" panose="020B0604020202020204" pitchFamily="34" charset="0"/>
              <a:buNone/>
              <a:defRPr/>
            </a:pPr>
            <a:r>
              <a:rPr lang="cs-CZ" sz="1800" dirty="0"/>
              <a:t>Křivka SP</a:t>
            </a:r>
            <a:r>
              <a:rPr lang="cs-CZ" sz="1400" dirty="0"/>
              <a:t>2</a:t>
            </a:r>
            <a:r>
              <a:rPr lang="cs-CZ" sz="1800" dirty="0"/>
              <a:t> protíná úroveň potenciálního produktu v bodě E</a:t>
            </a:r>
            <a:r>
              <a:rPr lang="cs-CZ" sz="1400" dirty="0"/>
              <a:t>4</a:t>
            </a:r>
            <a:r>
              <a:rPr lang="cs-CZ" sz="1800" dirty="0"/>
              <a:t>, nyní již při míře skutečné a očekávané inflace 5 % ve výchozím období. </a:t>
            </a:r>
            <a:r>
              <a:rPr lang="cs-CZ" sz="1800" dirty="0">
                <a:solidFill>
                  <a:srgbClr val="FF0000"/>
                </a:solidFill>
              </a:rPr>
              <a:t>Bod E</a:t>
            </a:r>
            <a:r>
              <a:rPr lang="cs-CZ" sz="1400" dirty="0">
                <a:solidFill>
                  <a:srgbClr val="FF0000"/>
                </a:solidFill>
              </a:rPr>
              <a:t>4</a:t>
            </a:r>
            <a:r>
              <a:rPr lang="cs-CZ" sz="1800" dirty="0">
                <a:solidFill>
                  <a:srgbClr val="FF0000"/>
                </a:solidFill>
              </a:rPr>
              <a:t> je opět bodem dlouhodobé rovnováhy.</a:t>
            </a:r>
            <a:r>
              <a:rPr lang="cs-CZ" sz="1800" dirty="0"/>
              <a:t> V bodě E</a:t>
            </a:r>
            <a:r>
              <a:rPr lang="cs-CZ" sz="1400" dirty="0"/>
              <a:t>4</a:t>
            </a:r>
            <a:r>
              <a:rPr lang="cs-CZ" sz="1800" dirty="0"/>
              <a:t> se rovná W</a:t>
            </a:r>
            <a:r>
              <a:rPr lang="cs-CZ" sz="1400" dirty="0"/>
              <a:t>2</a:t>
            </a:r>
            <a:r>
              <a:rPr lang="cs-CZ" sz="1800" dirty="0"/>
              <a:t>/P</a:t>
            </a:r>
            <a:r>
              <a:rPr lang="cs-CZ" sz="1400" dirty="0"/>
              <a:t>2</a:t>
            </a:r>
            <a:r>
              <a:rPr lang="cs-CZ" sz="1800" dirty="0"/>
              <a:t> = 1,05/1,05 = 1,00). </a:t>
            </a:r>
          </a:p>
        </p:txBody>
      </p:sp>
      <p:sp>
        <p:nvSpPr>
          <p:cNvPr id="28676" name="Zástupný symbol pro obsah 4"/>
          <p:cNvSpPr>
            <a:spLocks noGrp="1" noChangeArrowheads="1"/>
          </p:cNvSpPr>
          <p:nvPr>
            <p:ph sz="half" idx="2"/>
          </p:nvPr>
        </p:nvSpPr>
        <p:spPr>
          <a:xfrm>
            <a:off x="5867400" y="1773238"/>
            <a:ext cx="2709863" cy="4105275"/>
          </a:xfrm>
        </p:spPr>
        <p:txBody>
          <a:bodyPr>
            <a:normAutofit lnSpcReduction="10000"/>
          </a:bodyPr>
          <a:lstStyle/>
          <a:p>
            <a:endParaRPr lang="cs-CZ" altLang="cs-CZ" smtClean="0"/>
          </a:p>
        </p:txBody>
      </p:sp>
      <p:sp>
        <p:nvSpPr>
          <p:cNvPr id="28677"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C44D7846-1020-4B06-B9F0-BAAAD1FEE333}" type="slidenum">
              <a:rPr lang="cs-CZ" altLang="cs-CZ" sz="1200" smtClean="0">
                <a:solidFill>
                  <a:srgbClr val="FFFFFF"/>
                </a:solidFill>
                <a:latin typeface="Tw Cen MT" panose="020B0602020104020603" pitchFamily="34" charset="-18"/>
              </a:rPr>
              <a:pPr fontAlgn="base">
                <a:spcBef>
                  <a:spcPct val="0"/>
                </a:spcBef>
                <a:spcAft>
                  <a:spcPct val="0"/>
                </a:spcAft>
              </a:pPr>
              <a:t>14</a:t>
            </a:fld>
            <a:endParaRPr lang="cs-CZ" altLang="cs-CZ" sz="1200" smtClean="0">
              <a:solidFill>
                <a:srgbClr val="FFFFFF"/>
              </a:solidFill>
              <a:latin typeface="Tw Cen MT" panose="020B0602020104020603" pitchFamily="34" charset="-18"/>
            </a:endParaRPr>
          </a:p>
        </p:txBody>
      </p:sp>
      <p:pic>
        <p:nvPicPr>
          <p:cNvPr id="28678" name="Obrázek 8"/>
          <p:cNvPicPr>
            <a:picLocks noChangeAspect="1" noChangeArrowheads="1"/>
          </p:cNvPicPr>
          <p:nvPr/>
        </p:nvPicPr>
        <p:blipFill>
          <a:blip r:embed="rId3">
            <a:extLst>
              <a:ext uri="{28A0092B-C50C-407E-A947-70E740481C1C}">
                <a14:useLocalDpi xmlns:a14="http://schemas.microsoft.com/office/drawing/2010/main" val="0"/>
              </a:ext>
            </a:extLst>
          </a:blip>
          <a:srcRect l="6876" t="50000" r="61812" b="22279"/>
          <a:stretch>
            <a:fillRect/>
          </a:stretch>
        </p:blipFill>
        <p:spPr bwMode="auto">
          <a:xfrm>
            <a:off x="5811838" y="1690688"/>
            <a:ext cx="29924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96533"/>
      </p:ext>
    </p:extLst>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6"/>
          <p:cNvSpPr>
            <a:spLocks noGrp="1" noChangeArrowheads="1"/>
          </p:cNvSpPr>
          <p:nvPr>
            <p:ph type="title"/>
          </p:nvPr>
        </p:nvSpPr>
        <p:spPr/>
        <p:txBody>
          <a:bodyPr/>
          <a:lstStyle/>
          <a:p>
            <a:pPr eaLnBrk="1" hangingPunct="1"/>
            <a:r>
              <a:rPr lang="cs-CZ" altLang="cs-CZ" sz="2800" b="1" dirty="0" smtClean="0">
                <a:solidFill>
                  <a:srgbClr val="C00000"/>
                </a:solidFill>
              </a:rPr>
              <a:t>Poptávková inflace a míra inflace</a:t>
            </a:r>
            <a:endParaRPr lang="cs-CZ" altLang="cs-CZ" sz="2800" dirty="0" smtClean="0">
              <a:solidFill>
                <a:srgbClr val="C00000"/>
              </a:solidFill>
            </a:endParaRPr>
          </a:p>
        </p:txBody>
      </p:sp>
      <p:sp>
        <p:nvSpPr>
          <p:cNvPr id="30723" name="Zástupný symbol pro obsah 3"/>
          <p:cNvSpPr>
            <a:spLocks noGrp="1" noChangeArrowheads="1"/>
          </p:cNvSpPr>
          <p:nvPr>
            <p:ph sz="half" idx="1"/>
          </p:nvPr>
        </p:nvSpPr>
        <p:spPr>
          <a:xfrm>
            <a:off x="674688" y="1484313"/>
            <a:ext cx="5137150" cy="4872037"/>
          </a:xfrm>
        </p:spPr>
        <p:txBody>
          <a:bodyPr>
            <a:normAutofit lnSpcReduction="10000"/>
          </a:bodyPr>
          <a:lstStyle/>
          <a:p>
            <a:pPr marL="0" indent="0" algn="just">
              <a:buFont typeface="Arial" panose="020B0604020202020204" pitchFamily="34" charset="0"/>
              <a:buNone/>
            </a:pPr>
            <a:r>
              <a:rPr lang="cs-CZ" altLang="cs-CZ" sz="1800" smtClean="0"/>
              <a:t>Budeme-li předpokládat, že tempo růstu produktivity práce je nula % (tj. úroveň produktivity práce je neměnná), potom se </a:t>
            </a:r>
            <a:r>
              <a:rPr lang="cs-CZ" altLang="cs-CZ" sz="1800" b="1" smtClean="0"/>
              <a:t>míra růstu cen rovná míře růstu mezd</a:t>
            </a:r>
            <a:r>
              <a:rPr lang="cs-CZ" altLang="cs-CZ" sz="1800" smtClean="0"/>
              <a:t>. </a:t>
            </a:r>
          </a:p>
          <a:p>
            <a:pPr marL="0" indent="0" algn="just">
              <a:buFont typeface="Arial" panose="020B0604020202020204" pitchFamily="34" charset="0"/>
              <a:buNone/>
            </a:pPr>
            <a:r>
              <a:rPr lang="cs-CZ" altLang="cs-CZ" sz="1800" smtClean="0"/>
              <a:t>Vývoj cenové hladiny je pak proporcionální vývoji podílu mzdových nákladů v produkci. </a:t>
            </a:r>
            <a:r>
              <a:rPr lang="cs-CZ" altLang="cs-CZ" sz="1800" smtClean="0">
                <a:solidFill>
                  <a:srgbClr val="FF0000"/>
                </a:solidFill>
              </a:rPr>
              <a:t>Křivka SP je potom ekvivalentní s křivkou dynamické agregátní nabídky (DSAS).</a:t>
            </a:r>
          </a:p>
          <a:p>
            <a:pPr marL="0" indent="0" algn="just">
              <a:buFont typeface="Arial" panose="020B0604020202020204" pitchFamily="34" charset="0"/>
              <a:buNone/>
            </a:pPr>
            <a:r>
              <a:rPr lang="cs-CZ" altLang="cs-CZ" sz="1800" smtClean="0">
                <a:solidFill>
                  <a:srgbClr val="FF0000"/>
                </a:solidFill>
              </a:rPr>
              <a:t>Přímka LPC</a:t>
            </a:r>
            <a:r>
              <a:rPr lang="cs-CZ" altLang="cs-CZ" sz="1800" smtClean="0"/>
              <a:t>, jež zobrazuje </a:t>
            </a:r>
            <a:r>
              <a:rPr lang="cs-CZ" altLang="cs-CZ" sz="1800" b="1" smtClean="0"/>
              <a:t>dlouhodobou Phillipsovu křivku</a:t>
            </a:r>
            <a:r>
              <a:rPr lang="cs-CZ" altLang="cs-CZ" sz="1800" smtClean="0"/>
              <a:t>, je vertikální a vychází z úrovně potenciálního produktu Y* (na obr. 2 je tato křivka LPC zakreslena v těsné blízkosti přímky vycházející z potenciálního produktu). Síly působící k ustavení dlouhodobé rovnováhy ekonomiky navádějí ekonomiku k potenciálnímu produktu, tj. produktu při plné zaměstnanosti, resp. při přirozené míře nezaměstnanosti.</a:t>
            </a:r>
          </a:p>
        </p:txBody>
      </p:sp>
      <p:sp>
        <p:nvSpPr>
          <p:cNvPr id="30724" name="Zástupný symbol pro obsah 4"/>
          <p:cNvSpPr>
            <a:spLocks noGrp="1" noChangeArrowheads="1"/>
          </p:cNvSpPr>
          <p:nvPr>
            <p:ph sz="half" idx="2"/>
          </p:nvPr>
        </p:nvSpPr>
        <p:spPr>
          <a:xfrm>
            <a:off x="5867400" y="1773238"/>
            <a:ext cx="2709863" cy="4105275"/>
          </a:xfrm>
        </p:spPr>
        <p:txBody>
          <a:bodyPr>
            <a:normAutofit lnSpcReduction="10000"/>
          </a:bodyPr>
          <a:lstStyle/>
          <a:p>
            <a:endParaRPr lang="cs-CZ" altLang="cs-CZ" smtClean="0"/>
          </a:p>
        </p:txBody>
      </p:sp>
      <p:sp>
        <p:nvSpPr>
          <p:cNvPr id="30725"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37F134C0-EF2F-45C2-AD0F-81914BD67F85}" type="slidenum">
              <a:rPr lang="cs-CZ" altLang="cs-CZ" sz="1200" smtClean="0">
                <a:solidFill>
                  <a:srgbClr val="FFFFFF"/>
                </a:solidFill>
                <a:latin typeface="Tw Cen MT" panose="020B0602020104020603" pitchFamily="34" charset="-18"/>
              </a:rPr>
              <a:pPr fontAlgn="base">
                <a:spcBef>
                  <a:spcPct val="0"/>
                </a:spcBef>
                <a:spcAft>
                  <a:spcPct val="0"/>
                </a:spcAft>
              </a:pPr>
              <a:t>15</a:t>
            </a:fld>
            <a:endParaRPr lang="cs-CZ" altLang="cs-CZ" sz="1200" smtClean="0">
              <a:solidFill>
                <a:srgbClr val="FFFFFF"/>
              </a:solidFill>
              <a:latin typeface="Tw Cen MT" panose="020B0602020104020603" pitchFamily="34" charset="-18"/>
            </a:endParaRPr>
          </a:p>
        </p:txBody>
      </p:sp>
      <p:pic>
        <p:nvPicPr>
          <p:cNvPr id="30726" name="Obrázek 8"/>
          <p:cNvPicPr>
            <a:picLocks noChangeAspect="1" noChangeArrowheads="1"/>
          </p:cNvPicPr>
          <p:nvPr/>
        </p:nvPicPr>
        <p:blipFill>
          <a:blip r:embed="rId3">
            <a:extLst>
              <a:ext uri="{28A0092B-C50C-407E-A947-70E740481C1C}">
                <a14:useLocalDpi xmlns:a14="http://schemas.microsoft.com/office/drawing/2010/main" val="0"/>
              </a:ext>
            </a:extLst>
          </a:blip>
          <a:srcRect l="6876" t="50000" r="61812" b="22279"/>
          <a:stretch>
            <a:fillRect/>
          </a:stretch>
        </p:blipFill>
        <p:spPr bwMode="auto">
          <a:xfrm>
            <a:off x="5811838" y="1690688"/>
            <a:ext cx="29924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352193"/>
      </p:ext>
    </p:extLst>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6"/>
          <p:cNvSpPr>
            <a:spLocks noGrp="1" noChangeArrowheads="1"/>
          </p:cNvSpPr>
          <p:nvPr>
            <p:ph type="title"/>
          </p:nvPr>
        </p:nvSpPr>
        <p:spPr/>
        <p:txBody>
          <a:bodyPr/>
          <a:lstStyle/>
          <a:p>
            <a:pPr eaLnBrk="1" hangingPunct="1"/>
            <a:r>
              <a:rPr lang="pt-BR" altLang="cs-CZ" sz="2800" b="1" dirty="0" smtClean="0">
                <a:solidFill>
                  <a:srgbClr val="C00000"/>
                </a:solidFill>
              </a:rPr>
              <a:t>Míra inflace a míra růstu nominálního produktu </a:t>
            </a:r>
            <a:endParaRPr lang="cs-CZ" altLang="cs-CZ" sz="2800" dirty="0" smtClean="0">
              <a:solidFill>
                <a:srgbClr val="C00000"/>
              </a:solidFill>
            </a:endParaRPr>
          </a:p>
        </p:txBody>
      </p:sp>
      <p:sp>
        <p:nvSpPr>
          <p:cNvPr id="32771" name="Zástupný symbol pro obsah 3"/>
          <p:cNvSpPr>
            <a:spLocks noGrp="1" noChangeArrowheads="1"/>
          </p:cNvSpPr>
          <p:nvPr>
            <p:ph sz="half" idx="1"/>
          </p:nvPr>
        </p:nvSpPr>
        <p:spPr>
          <a:xfrm>
            <a:off x="674688" y="1484313"/>
            <a:ext cx="7642225" cy="4872037"/>
          </a:xfrm>
        </p:spPr>
        <p:txBody>
          <a:bodyPr/>
          <a:lstStyle/>
          <a:p>
            <a:pPr marL="0" indent="0" algn="just">
              <a:buFont typeface="Arial" panose="020B0604020202020204" pitchFamily="34" charset="0"/>
              <a:buNone/>
            </a:pPr>
            <a:r>
              <a:rPr lang="cs-CZ" altLang="cs-CZ" sz="2000" smtClean="0"/>
              <a:t>Křivka SP (jako analytický nástroj) nepostačuje k určení efektu permanentního zvyšování agregátní poptávky na současné zvýšení míry růstu produktu a míry inflace. </a:t>
            </a:r>
          </a:p>
          <a:p>
            <a:pPr marL="0" indent="0" algn="just">
              <a:buFont typeface="Arial" panose="020B0604020202020204" pitchFamily="34" charset="0"/>
              <a:buNone/>
            </a:pPr>
            <a:r>
              <a:rPr lang="cs-CZ" altLang="cs-CZ" sz="2000" smtClean="0"/>
              <a:t>K tomu je nezbytné vyvinout ještě další analytický nástroj, který spolu s křivkou SP umožní řešení uvedeného problému. Je tomu tak proto, že křivka SP představuje velkou množinu kombinací míry inflace a míry růstu reálného produktu, které jsou kompatibilní s očekávanou mírou inflace. </a:t>
            </a:r>
          </a:p>
          <a:p>
            <a:pPr marL="0" indent="0" algn="just">
              <a:buFont typeface="Arial" panose="020B0604020202020204" pitchFamily="34" charset="0"/>
              <a:buNone/>
            </a:pPr>
            <a:r>
              <a:rPr lang="cs-CZ" altLang="cs-CZ" sz="2000" smtClean="0">
                <a:solidFill>
                  <a:srgbClr val="FF0000"/>
                </a:solidFill>
              </a:rPr>
              <a:t>K tomu, abychom mohli určit, ve kterém bodě se ekonomika konkrétně nachází, je potřebné vyvinout křivku růstu agregátní poptávky (DG), resp. křivku dynamické agregátní poptávky (DAD).</a:t>
            </a:r>
          </a:p>
        </p:txBody>
      </p:sp>
      <p:sp>
        <p:nvSpPr>
          <p:cNvPr id="32772"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62200A61-A772-4952-BDC4-8B28F7F4E65B}" type="slidenum">
              <a:rPr lang="cs-CZ" altLang="cs-CZ" sz="1200" smtClean="0">
                <a:solidFill>
                  <a:srgbClr val="FFFFFF"/>
                </a:solidFill>
                <a:latin typeface="Tw Cen MT" panose="020B0602020104020603" pitchFamily="34" charset="-18"/>
              </a:rPr>
              <a:pPr fontAlgn="base">
                <a:spcBef>
                  <a:spcPct val="0"/>
                </a:spcBef>
                <a:spcAft>
                  <a:spcPct val="0"/>
                </a:spcAft>
              </a:pPr>
              <a:t>16</a:t>
            </a:fld>
            <a:endParaRPr lang="cs-CZ" altLang="cs-CZ" sz="1200" smtClean="0">
              <a:solidFill>
                <a:srgbClr val="FFFFFF"/>
              </a:solidFill>
              <a:latin typeface="Tw Cen MT" panose="020B0602020104020603" pitchFamily="34" charset="-18"/>
            </a:endParaRPr>
          </a:p>
        </p:txBody>
      </p:sp>
    </p:spTree>
    <p:extLst>
      <p:ext uri="{BB962C8B-B14F-4D97-AF65-F5344CB8AC3E}">
        <p14:creationId xmlns:p14="http://schemas.microsoft.com/office/powerpoint/2010/main" val="1257948992"/>
      </p:ext>
    </p:extLst>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528289" y="655057"/>
            <a:ext cx="7886700" cy="892175"/>
          </a:xfrm>
        </p:spPr>
        <p:txBody>
          <a:bodyPr>
            <a:normAutofit fontScale="90000"/>
          </a:bodyPr>
          <a:lstStyle/>
          <a:p>
            <a:pPr algn="just" eaLnBrk="1" hangingPunct="1"/>
            <a:r>
              <a:rPr lang="cs-CZ" altLang="cs-CZ" sz="3200" b="1" dirty="0" smtClean="0">
                <a:solidFill>
                  <a:srgbClr val="C00000"/>
                </a:solidFill>
              </a:rPr>
              <a:t>Obrázek 3 – Křivka růstu poptávky (DG), resp. dynamické agregátní poptávky (DAD)</a:t>
            </a:r>
          </a:p>
        </p:txBody>
      </p:sp>
      <p:pic>
        <p:nvPicPr>
          <p:cNvPr id="34819" name="Obrázek 1"/>
          <p:cNvPicPr>
            <a:picLocks noChangeAspect="1" noChangeArrowheads="1"/>
          </p:cNvPicPr>
          <p:nvPr/>
        </p:nvPicPr>
        <p:blipFill>
          <a:blip r:embed="rId3">
            <a:extLst>
              <a:ext uri="{28A0092B-C50C-407E-A947-70E740481C1C}">
                <a14:useLocalDpi xmlns:a14="http://schemas.microsoft.com/office/drawing/2010/main" val="0"/>
              </a:ext>
            </a:extLst>
          </a:blip>
          <a:srcRect l="5901" t="31100" r="57088" b="38660"/>
          <a:stretch>
            <a:fillRect/>
          </a:stretch>
        </p:blipFill>
        <p:spPr bwMode="auto">
          <a:xfrm>
            <a:off x="1539875" y="2133600"/>
            <a:ext cx="6627813"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502657"/>
      </p:ext>
    </p:extLst>
  </p:cSld>
  <p:clrMapOvr>
    <a:masterClrMapping/>
  </p:clrMapOvr>
  <p:transition spd="med">
    <p:wedge/>
    <p:sndAc>
      <p:stSnd>
        <p:snd r:embed="rId2" name="bomb.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p:cTn id="7" dur="500" fill="hold"/>
                                        <p:tgtEl>
                                          <p:spTgt spid="259074"/>
                                        </p:tgtEl>
                                        <p:attrNameLst>
                                          <p:attrName>ppt_w</p:attrName>
                                        </p:attrNameLst>
                                      </p:cBhvr>
                                      <p:tavLst>
                                        <p:tav tm="0">
                                          <p:val>
                                            <p:fltVal val="0"/>
                                          </p:val>
                                        </p:tav>
                                        <p:tav tm="100000">
                                          <p:val>
                                            <p:strVal val="#ppt_w"/>
                                          </p:val>
                                        </p:tav>
                                      </p:tavLst>
                                    </p:anim>
                                    <p:anim calcmode="lin" valueType="num">
                                      <p:cBhvr>
                                        <p:cTn id="8" dur="500" fill="hold"/>
                                        <p:tgtEl>
                                          <p:spTgt spid="259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635620"/>
            <a:ext cx="8229600" cy="782018"/>
          </a:xfrm>
        </p:spPr>
        <p:txBody>
          <a:bodyPr>
            <a:normAutofit fontScale="90000"/>
          </a:bodyPr>
          <a:lstStyle/>
          <a:p>
            <a:pPr algn="just" eaLnBrk="1" hangingPunct="1"/>
            <a:r>
              <a:rPr lang="cs-CZ" altLang="cs-CZ" sz="3600" b="1" dirty="0" smtClean="0">
                <a:solidFill>
                  <a:srgbClr val="C00000"/>
                </a:solidFill>
              </a:rPr>
              <a:t>Křivka růstu poptávky (DG), resp. dynamické agregátní poptávky (DAD)</a:t>
            </a:r>
          </a:p>
        </p:txBody>
      </p:sp>
      <p:sp>
        <p:nvSpPr>
          <p:cNvPr id="35843" name="Zástupný symbol pro obsah 2"/>
          <p:cNvSpPr>
            <a:spLocks noGrp="1" noChangeArrowheads="1"/>
          </p:cNvSpPr>
          <p:nvPr>
            <p:ph idx="1"/>
          </p:nvPr>
        </p:nvSpPr>
        <p:spPr/>
        <p:txBody>
          <a:bodyPr>
            <a:normAutofit fontScale="70000" lnSpcReduction="20000"/>
          </a:bodyPr>
          <a:lstStyle/>
          <a:p>
            <a:pPr marL="0" indent="0" algn="just">
              <a:buFont typeface="Arial" panose="020B0604020202020204" pitchFamily="34" charset="0"/>
              <a:buNone/>
            </a:pPr>
            <a:r>
              <a:rPr lang="cs-CZ" altLang="cs-CZ" b="1" smtClean="0"/>
              <a:t>Křivka DG představuje kombinace míry inflace a míry růstu reálné produkce (důchodu) kompatibilní s danou mírou růstu nominálního produktu. </a:t>
            </a:r>
          </a:p>
          <a:p>
            <a:pPr marL="0" indent="0" algn="just">
              <a:buFont typeface="Arial" panose="020B0604020202020204" pitchFamily="34" charset="0"/>
              <a:buNone/>
            </a:pPr>
            <a:r>
              <a:rPr lang="cs-CZ" altLang="cs-CZ" smtClean="0"/>
              <a:t>Podél celé křivky DG je konstantní míra růstu nominálního produktu (v našem příkladu 10 %), která se alternativně rozděluje mezi různé kombinace míry inflace a míry růstu (poklesu) reálné produkce. </a:t>
            </a:r>
          </a:p>
          <a:p>
            <a:pPr marL="0" indent="0" algn="just">
              <a:buFont typeface="Arial" panose="020B0604020202020204" pitchFamily="34" charset="0"/>
              <a:buNone/>
            </a:pPr>
            <a:r>
              <a:rPr lang="cs-CZ" altLang="cs-CZ" smtClean="0"/>
              <a:t>DG má záporný sklon a ve vertikální pozici je fixována daným tempem růstu nominálního produktu.</a:t>
            </a:r>
          </a:p>
          <a:p>
            <a:pPr marL="0" indent="0" algn="just">
              <a:buFont typeface="Arial" panose="020B0604020202020204" pitchFamily="34" charset="0"/>
              <a:buNone/>
            </a:pPr>
            <a:r>
              <a:rPr lang="cs-CZ" altLang="cs-CZ" smtClean="0"/>
              <a:t>U obr. 3 předpokládáme, že </a:t>
            </a:r>
            <a:r>
              <a:rPr lang="cs-CZ" altLang="cs-CZ" smtClean="0">
                <a:solidFill>
                  <a:srgbClr val="FF0000"/>
                </a:solidFill>
              </a:rPr>
              <a:t>tempo růstu potenciálního produktu (y*) se rovná 0 %.</a:t>
            </a:r>
          </a:p>
          <a:p>
            <a:pPr marL="0" indent="0" algn="just">
              <a:buFont typeface="Arial" panose="020B0604020202020204" pitchFamily="34" charset="0"/>
              <a:buNone/>
            </a:pPr>
            <a:r>
              <a:rPr lang="cs-CZ" altLang="cs-CZ" b="1" smtClean="0">
                <a:solidFill>
                  <a:srgbClr val="FF0000"/>
                </a:solidFill>
              </a:rPr>
              <a:t>PROBLÉM: </a:t>
            </a:r>
          </a:p>
          <a:p>
            <a:pPr marL="0" indent="0" algn="just">
              <a:buFont typeface="Arial" panose="020B0604020202020204" pitchFamily="34" charset="0"/>
              <a:buNone/>
            </a:pPr>
            <a:r>
              <a:rPr lang="cs-CZ" altLang="cs-CZ" b="1" smtClean="0"/>
              <a:t>Permanentní zvyšování růstu agregátní poptávky se „rozděluje“ mezi růst reálného produktu a růst inflace.</a:t>
            </a:r>
            <a:endParaRPr lang="cs-CZ" altLang="cs-CZ" b="1" smtClean="0">
              <a:solidFill>
                <a:srgbClr val="FF0000"/>
              </a:solidFill>
            </a:endParaRPr>
          </a:p>
        </p:txBody>
      </p:sp>
    </p:spTree>
    <p:extLst>
      <p:ext uri="{BB962C8B-B14F-4D97-AF65-F5344CB8AC3E}">
        <p14:creationId xmlns:p14="http://schemas.microsoft.com/office/powerpoint/2010/main" val="27995480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p:cTn id="7" dur="500" fill="hold"/>
                                        <p:tgtEl>
                                          <p:spTgt spid="259074"/>
                                        </p:tgtEl>
                                        <p:attrNameLst>
                                          <p:attrName>ppt_w</p:attrName>
                                        </p:attrNameLst>
                                      </p:cBhvr>
                                      <p:tavLst>
                                        <p:tav tm="0">
                                          <p:val>
                                            <p:fltVal val="0"/>
                                          </p:val>
                                        </p:tav>
                                        <p:tav tm="100000">
                                          <p:val>
                                            <p:strVal val="#ppt_w"/>
                                          </p:val>
                                        </p:tav>
                                      </p:tavLst>
                                    </p:anim>
                                    <p:anim calcmode="lin" valueType="num">
                                      <p:cBhvr>
                                        <p:cTn id="8" dur="500" fill="hold"/>
                                        <p:tgtEl>
                                          <p:spTgt spid="259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38C7F147-0A0C-4E5A-A590-3E35951A9B13}"/>
              </a:ext>
            </a:extLst>
          </p:cNvPr>
          <p:cNvSpPr>
            <a:spLocks noGrp="1" noChangeArrowheads="1"/>
          </p:cNvSpPr>
          <p:nvPr>
            <p:ph type="title"/>
          </p:nvPr>
        </p:nvSpPr>
        <p:spPr>
          <a:xfrm>
            <a:off x="628650" y="635620"/>
            <a:ext cx="7886700" cy="758282"/>
          </a:xfrm>
        </p:spPr>
        <p:txBody>
          <a:bodyPr>
            <a:normAutofit fontScale="90000"/>
          </a:bodyPr>
          <a:lstStyle/>
          <a:p>
            <a:pPr algn="just" eaLnBrk="1" hangingPunct="1">
              <a:defRPr/>
            </a:pPr>
            <a:r>
              <a:rPr lang="cs-CZ" altLang="cs-CZ" sz="3200" b="1" dirty="0">
                <a:solidFill>
                  <a:srgbClr val="C00000"/>
                </a:solidFill>
              </a:rPr>
              <a:t>Obrázek 4 – </a:t>
            </a:r>
            <a:r>
              <a:rPr lang="cs-CZ" sz="3200" b="1" dirty="0">
                <a:solidFill>
                  <a:srgbClr val="C00000"/>
                </a:solidFill>
              </a:rPr>
              <a:t>Rozdělení růstu agregátní poptávky mezi růst reálného produktu a růst inflace</a:t>
            </a:r>
            <a:endParaRPr lang="cs-CZ" altLang="cs-CZ" sz="3200" b="1" dirty="0">
              <a:solidFill>
                <a:srgbClr val="C00000"/>
              </a:solidFill>
            </a:endParaRPr>
          </a:p>
        </p:txBody>
      </p:sp>
      <p:pic>
        <p:nvPicPr>
          <p:cNvPr id="36867" name="Obrázek 2"/>
          <p:cNvPicPr>
            <a:picLocks noChangeAspect="1" noChangeArrowheads="1"/>
          </p:cNvPicPr>
          <p:nvPr/>
        </p:nvPicPr>
        <p:blipFill>
          <a:blip r:embed="rId3">
            <a:extLst>
              <a:ext uri="{28A0092B-C50C-407E-A947-70E740481C1C}">
                <a14:useLocalDpi xmlns:a14="http://schemas.microsoft.com/office/drawing/2010/main" val="0"/>
              </a:ext>
            </a:extLst>
          </a:blip>
          <a:srcRect l="9052" t="42439" r="62599" b="27319"/>
          <a:stretch>
            <a:fillRect/>
          </a:stretch>
        </p:blipFill>
        <p:spPr bwMode="auto">
          <a:xfrm>
            <a:off x="1979613" y="1868488"/>
            <a:ext cx="5329237"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484223"/>
      </p:ext>
    </p:extLst>
  </p:cSld>
  <p:clrMapOvr>
    <a:masterClrMapping/>
  </p:clrMapOvr>
  <p:transition spd="med">
    <p:wedge/>
    <p:sndAc>
      <p:stSnd>
        <p:snd r:embed="rId2" name="bomb.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p:cTn id="7" dur="500" fill="hold"/>
                                        <p:tgtEl>
                                          <p:spTgt spid="259074"/>
                                        </p:tgtEl>
                                        <p:attrNameLst>
                                          <p:attrName>ppt_w</p:attrName>
                                        </p:attrNameLst>
                                      </p:cBhvr>
                                      <p:tavLst>
                                        <p:tav tm="0">
                                          <p:val>
                                            <p:fltVal val="0"/>
                                          </p:val>
                                        </p:tav>
                                        <p:tav tm="100000">
                                          <p:val>
                                            <p:strVal val="#ppt_w"/>
                                          </p:val>
                                        </p:tav>
                                      </p:tavLst>
                                    </p:anim>
                                    <p:anim calcmode="lin" valueType="num">
                                      <p:cBhvr>
                                        <p:cTn id="8" dur="500" fill="hold"/>
                                        <p:tgtEl>
                                          <p:spTgt spid="259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2029523"/>
            <a:ext cx="8704800" cy="3200400"/>
          </a:xfrm>
          <a:prstGeom prst="rect">
            <a:avLst/>
          </a:prstGeom>
          <a:noFill/>
          <a:ln>
            <a:noFill/>
          </a:ln>
        </p:spPr>
        <p:txBody>
          <a:bodyPr spcFirstLastPara="1" wrap="square" lIns="0" tIns="0" rIns="0" bIns="0" anchor="t" anchorCtr="0">
            <a:noAutofit/>
          </a:bodyPr>
          <a:lstStyle/>
          <a:p>
            <a:pPr lvl="0">
              <a:buClr>
                <a:srgbClr val="D10202"/>
              </a:buClr>
              <a:buSzPts val="4400"/>
            </a:pPr>
            <a:r>
              <a:rPr lang="cs-CZ" b="1" dirty="0" smtClean="0">
                <a:solidFill>
                  <a:srgbClr val="D10202"/>
                </a:solidFill>
              </a:rPr>
              <a:t>Makroekonomie II</a:t>
            </a:r>
            <a:br>
              <a:rPr lang="cs-CZ" b="1" dirty="0" smtClean="0">
                <a:solidFill>
                  <a:srgbClr val="D10202"/>
                </a:solidFill>
              </a:rPr>
            </a:br>
            <a:r>
              <a:rPr lang="cs-CZ" altLang="cs-CZ" sz="4000" b="1" i="1" dirty="0">
                <a:solidFill>
                  <a:srgbClr val="C00000"/>
                </a:solidFill>
              </a:rPr>
              <a:t>Inflace a míra růstu produktu </a:t>
            </a:r>
            <a:r>
              <a:rPr lang="cs-CZ" altLang="cs-CZ" sz="4000" b="1" i="1" dirty="0" smtClean="0">
                <a:solidFill>
                  <a:srgbClr val="C00000"/>
                </a:solidFill>
              </a:rPr>
              <a:t/>
            </a:r>
            <a:br>
              <a:rPr lang="cs-CZ" altLang="cs-CZ" sz="4000" b="1" i="1" dirty="0" smtClean="0">
                <a:solidFill>
                  <a:srgbClr val="C00000"/>
                </a:solidFill>
              </a:rPr>
            </a:br>
            <a:r>
              <a:rPr lang="cs-CZ" altLang="cs-CZ" sz="4000" b="1" i="1" dirty="0" smtClean="0">
                <a:solidFill>
                  <a:srgbClr val="C00000"/>
                </a:solidFill>
              </a:rPr>
              <a:t>(</a:t>
            </a:r>
            <a:r>
              <a:rPr lang="cs-CZ" altLang="cs-CZ" sz="4000" b="1" i="1" dirty="0">
                <a:solidFill>
                  <a:srgbClr val="C00000"/>
                </a:solidFill>
              </a:rPr>
              <a:t>reálného i nominálního)</a:t>
            </a:r>
            <a:r>
              <a:rPr lang="cs-CZ" sz="4000" b="1" i="1" dirty="0" smtClean="0">
                <a:solidFill>
                  <a:srgbClr val="D10202"/>
                </a:solidFill>
              </a:rPr>
              <a:t/>
            </a:r>
            <a:br>
              <a:rPr lang="cs-CZ" sz="4000" b="1" i="1" dirty="0" smtClean="0">
                <a:solidFill>
                  <a:srgbClr val="D10202"/>
                </a:solidFill>
              </a:rPr>
            </a:br>
            <a:r>
              <a:rPr lang="cs-CZ" sz="4000" b="1" dirty="0" smtClean="0">
                <a:solidFill>
                  <a:srgbClr val="D10202"/>
                </a:solidFill>
              </a:rPr>
              <a:t>I. část</a:t>
            </a:r>
            <a:r>
              <a:rPr lang="cs-CZ" sz="4300" b="1" i="1" dirty="0" smtClean="0">
                <a:solidFill>
                  <a:srgbClr val="D10202"/>
                </a:solidFill>
              </a:rPr>
              <a:t/>
            </a:r>
            <a:br>
              <a:rPr lang="cs-CZ" sz="4300" b="1" i="1" dirty="0" smtClean="0">
                <a:solidFill>
                  <a:srgbClr val="D10202"/>
                </a:solidFill>
              </a:rPr>
            </a:br>
            <a:r>
              <a:rPr lang="cs-CZ" sz="3600" b="1" dirty="0" smtClean="0">
                <a:solidFill>
                  <a:srgbClr val="D10202"/>
                </a:solidFill>
              </a:rPr>
              <a:t>YMAK2</a:t>
            </a:r>
            <a:endParaRPr sz="3600"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lvl="0">
              <a:buClr>
                <a:schemeClr val="dk1"/>
              </a:buClr>
              <a:buSzPts val="1800"/>
            </a:pPr>
            <a:r>
              <a:rPr lang="cs-CZ" sz="1800" b="1" dirty="0">
                <a:solidFill>
                  <a:schemeClr val="dk1"/>
                </a:solidFill>
                <a:latin typeface="Calibri"/>
                <a:ea typeface="Calibri"/>
                <a:cs typeface="Calibri"/>
                <a:sym typeface="Calibri"/>
              </a:rPr>
              <a:t>Autor: Dr. Ing. Ingrid Majerová</a:t>
            </a:r>
            <a:endParaRPr lang="cs-CZ" sz="1800"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09. 12. </a:t>
            </a:r>
            <a:r>
              <a:rPr lang="cs-CZ" sz="1800" b="1" u="none" dirty="0" smtClean="0">
                <a:solidFill>
                  <a:schemeClr val="dk1"/>
                </a:solidFill>
                <a:latin typeface="Calibri"/>
                <a:ea typeface="Calibri"/>
                <a:cs typeface="Calibri"/>
                <a:sym typeface="Calibri"/>
              </a:rPr>
              <a:t>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525289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6">
            <a:extLst>
              <a:ext uri="{FF2B5EF4-FFF2-40B4-BE49-F238E27FC236}">
                <a16:creationId xmlns:a16="http://schemas.microsoft.com/office/drawing/2014/main" id="{B38AECFD-384F-4A98-A2DC-DEA15D5C83CE}"/>
              </a:ext>
            </a:extLst>
          </p:cNvPr>
          <p:cNvSpPr>
            <a:spLocks noGrp="1" noChangeArrowheads="1"/>
          </p:cNvSpPr>
          <p:nvPr>
            <p:ph type="title"/>
          </p:nvPr>
        </p:nvSpPr>
        <p:spPr>
          <a:xfrm>
            <a:off x="628650" y="365125"/>
            <a:ext cx="7886700" cy="1047750"/>
          </a:xfrm>
        </p:spPr>
        <p:txBody>
          <a:bodyPr/>
          <a:lstStyle/>
          <a:p>
            <a:pPr eaLnBrk="1" hangingPunct="1">
              <a:defRPr/>
            </a:pPr>
            <a:r>
              <a:rPr lang="cs-CZ" sz="2800" b="1" dirty="0">
                <a:solidFill>
                  <a:srgbClr val="C00000"/>
                </a:solidFill>
              </a:rPr>
              <a:t>Rozdělení růstu agregátní poptávky mezi růst reálného produktu a růst inflace</a:t>
            </a:r>
            <a:endParaRPr lang="cs-CZ" altLang="cs-CZ" sz="2800" dirty="0">
              <a:solidFill>
                <a:srgbClr val="C00000"/>
              </a:solidFill>
            </a:endParaRPr>
          </a:p>
        </p:txBody>
      </p:sp>
      <p:sp>
        <p:nvSpPr>
          <p:cNvPr id="37891" name="Zástupný symbol pro obsah 3"/>
          <p:cNvSpPr>
            <a:spLocks noGrp="1" noChangeArrowheads="1"/>
          </p:cNvSpPr>
          <p:nvPr>
            <p:ph sz="half" idx="1"/>
          </p:nvPr>
        </p:nvSpPr>
        <p:spPr>
          <a:xfrm>
            <a:off x="674688" y="1412875"/>
            <a:ext cx="5310187" cy="4943475"/>
          </a:xfrm>
        </p:spPr>
        <p:txBody>
          <a:bodyPr>
            <a:normAutofit lnSpcReduction="10000"/>
          </a:bodyPr>
          <a:lstStyle/>
          <a:p>
            <a:pPr marL="0" indent="0" algn="just">
              <a:buFont typeface="Arial" panose="020B0604020202020204" pitchFamily="34" charset="0"/>
              <a:buNone/>
            </a:pPr>
            <a:r>
              <a:rPr lang="cs-CZ" altLang="cs-CZ" sz="1800" smtClean="0"/>
              <a:t>Výchozí pozice ekonomiky je </a:t>
            </a:r>
            <a:r>
              <a:rPr lang="cs-CZ" altLang="cs-CZ" sz="1800" smtClean="0">
                <a:solidFill>
                  <a:srgbClr val="FF0000"/>
                </a:solidFill>
              </a:rPr>
              <a:t>dlouhodobá rovnováha v bodě E</a:t>
            </a:r>
            <a:r>
              <a:rPr lang="cs-CZ" altLang="cs-CZ" sz="1400" smtClean="0">
                <a:solidFill>
                  <a:srgbClr val="FF0000"/>
                </a:solidFill>
              </a:rPr>
              <a:t>1</a:t>
            </a:r>
            <a:r>
              <a:rPr lang="cs-CZ" altLang="cs-CZ" sz="1800" smtClean="0"/>
              <a:t>, kde je míra růstu nominálního produktu 10 %, míra skutečné a očekávané inflace je taktéž 10 % a skutečný reálný produkt je na úrovni potenciálního produktu (tj. Y</a:t>
            </a:r>
            <a:r>
              <a:rPr lang="cs-CZ" altLang="cs-CZ" sz="1400" smtClean="0"/>
              <a:t>1</a:t>
            </a:r>
            <a:r>
              <a:rPr lang="cs-CZ" altLang="cs-CZ" sz="1800" smtClean="0"/>
              <a:t> = Y* = 100).</a:t>
            </a:r>
          </a:p>
          <a:p>
            <a:pPr marL="0" indent="0" algn="just">
              <a:buFont typeface="Arial" panose="020B0604020202020204" pitchFamily="34" charset="0"/>
              <a:buNone/>
            </a:pPr>
            <a:r>
              <a:rPr lang="cs-CZ" altLang="cs-CZ" sz="1800" smtClean="0"/>
              <a:t>V dalších obdobích dojde např. </a:t>
            </a:r>
            <a:r>
              <a:rPr lang="cs-CZ" altLang="cs-CZ" sz="1800" b="1" smtClean="0"/>
              <a:t>k permanentnímu zvýšení růstu nominálního produktu na 15 % </a:t>
            </a:r>
            <a:r>
              <a:rPr lang="cs-CZ" altLang="cs-CZ" sz="1800" smtClean="0"/>
              <a:t>(např. nadměrnou monetární expanzí), aby se snížila úroveň nezaměstnanosti pod úroveň přirozené míry nezaměstnanosti a skutečný produkt byl nad úrovní potenciálního produktu. </a:t>
            </a:r>
          </a:p>
          <a:p>
            <a:pPr marL="0" indent="0" algn="just">
              <a:buFont typeface="Arial" panose="020B0604020202020204" pitchFamily="34" charset="0"/>
              <a:buNone/>
            </a:pPr>
            <a:r>
              <a:rPr lang="cs-CZ" altLang="cs-CZ" sz="1800" smtClean="0"/>
              <a:t>V důsledku této monetární expanze se křivka růstu poptávky DG</a:t>
            </a:r>
            <a:r>
              <a:rPr lang="cs-CZ" altLang="cs-CZ" sz="1400" smtClean="0"/>
              <a:t>2</a:t>
            </a:r>
            <a:r>
              <a:rPr lang="cs-CZ" altLang="cs-CZ" sz="1800" smtClean="0"/>
              <a:t> posune oproti křivce DG</a:t>
            </a:r>
            <a:r>
              <a:rPr lang="cs-CZ" altLang="cs-CZ" sz="1400" smtClean="0"/>
              <a:t>1</a:t>
            </a:r>
            <a:r>
              <a:rPr lang="cs-CZ" altLang="cs-CZ" sz="1800" smtClean="0"/>
              <a:t> nahoru o 5 procentních bodů. Nová křivka DG</a:t>
            </a:r>
            <a:r>
              <a:rPr lang="cs-CZ" altLang="cs-CZ" sz="1400" smtClean="0"/>
              <a:t>2</a:t>
            </a:r>
            <a:r>
              <a:rPr lang="cs-CZ" altLang="cs-CZ" sz="1800" smtClean="0"/>
              <a:t> protíná křivku SP</a:t>
            </a:r>
            <a:r>
              <a:rPr lang="cs-CZ" altLang="cs-CZ" sz="1400" smtClean="0"/>
              <a:t>1</a:t>
            </a:r>
            <a:r>
              <a:rPr lang="cs-CZ" altLang="cs-CZ" sz="1800" smtClean="0"/>
              <a:t> v bodě E</a:t>
            </a:r>
            <a:r>
              <a:rPr lang="cs-CZ" altLang="cs-CZ" sz="1400" smtClean="0"/>
              <a:t>2</a:t>
            </a:r>
            <a:r>
              <a:rPr lang="cs-CZ" altLang="cs-CZ" sz="1800" smtClean="0"/>
              <a:t>, což znamená, že v důsledku zvýšené míry růstu nominálního produktu (nominální agregátní poptávky) na 15 % </a:t>
            </a:r>
            <a:r>
              <a:rPr lang="cs-CZ" altLang="cs-CZ" sz="1800" smtClean="0">
                <a:solidFill>
                  <a:srgbClr val="FF0000"/>
                </a:solidFill>
              </a:rPr>
              <a:t>v druhém období vzroste současně jak reálný produkt, tak i míra inflace</a:t>
            </a:r>
            <a:r>
              <a:rPr lang="cs-CZ" altLang="cs-CZ" sz="1800" smtClean="0"/>
              <a:t>.</a:t>
            </a:r>
          </a:p>
        </p:txBody>
      </p:sp>
      <p:sp>
        <p:nvSpPr>
          <p:cNvPr id="37892" name="Zástupný symbol pro obsah 4"/>
          <p:cNvSpPr>
            <a:spLocks noGrp="1" noChangeArrowheads="1"/>
          </p:cNvSpPr>
          <p:nvPr>
            <p:ph sz="half" idx="2"/>
          </p:nvPr>
        </p:nvSpPr>
        <p:spPr>
          <a:xfrm>
            <a:off x="6115050" y="1773238"/>
            <a:ext cx="2462213" cy="4105275"/>
          </a:xfrm>
        </p:spPr>
        <p:txBody>
          <a:bodyPr>
            <a:normAutofit lnSpcReduction="10000"/>
          </a:bodyPr>
          <a:lstStyle/>
          <a:p>
            <a:endParaRPr lang="cs-CZ" altLang="cs-CZ" smtClean="0"/>
          </a:p>
        </p:txBody>
      </p:sp>
      <p:sp>
        <p:nvSpPr>
          <p:cNvPr id="37893"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6F5BEFE7-0546-4C24-8BDA-C35AFC5DB34B}" type="slidenum">
              <a:rPr lang="cs-CZ" altLang="cs-CZ" sz="1200" smtClean="0">
                <a:solidFill>
                  <a:srgbClr val="FFFFFF"/>
                </a:solidFill>
                <a:latin typeface="Tw Cen MT" panose="020B0602020104020603" pitchFamily="34" charset="-18"/>
              </a:rPr>
              <a:pPr fontAlgn="base">
                <a:spcBef>
                  <a:spcPct val="0"/>
                </a:spcBef>
                <a:spcAft>
                  <a:spcPct val="0"/>
                </a:spcAft>
              </a:pPr>
              <a:t>20</a:t>
            </a:fld>
            <a:endParaRPr lang="cs-CZ" altLang="cs-CZ" sz="1200" smtClean="0">
              <a:solidFill>
                <a:srgbClr val="FFFFFF"/>
              </a:solidFill>
              <a:latin typeface="Tw Cen MT" panose="020B0602020104020603" pitchFamily="34" charset="-18"/>
            </a:endParaRPr>
          </a:p>
        </p:txBody>
      </p:sp>
      <p:pic>
        <p:nvPicPr>
          <p:cNvPr id="37894" name="Obrázek 9"/>
          <p:cNvPicPr>
            <a:picLocks noChangeAspect="1" noChangeArrowheads="1"/>
          </p:cNvPicPr>
          <p:nvPr/>
        </p:nvPicPr>
        <p:blipFill>
          <a:blip r:embed="rId3">
            <a:extLst>
              <a:ext uri="{28A0092B-C50C-407E-A947-70E740481C1C}">
                <a14:useLocalDpi xmlns:a14="http://schemas.microsoft.com/office/drawing/2010/main" val="0"/>
              </a:ext>
            </a:extLst>
          </a:blip>
          <a:srcRect l="9052" t="42439" r="62599" b="27319"/>
          <a:stretch>
            <a:fillRect/>
          </a:stretch>
        </p:blipFill>
        <p:spPr bwMode="auto">
          <a:xfrm>
            <a:off x="6115050" y="1690688"/>
            <a:ext cx="25923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193420"/>
      </p:ext>
    </p:extLst>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38C7F147-0A0C-4E5A-A590-3E35951A9B13}"/>
              </a:ext>
            </a:extLst>
          </p:cNvPr>
          <p:cNvSpPr>
            <a:spLocks noGrp="1" noChangeArrowheads="1"/>
          </p:cNvSpPr>
          <p:nvPr>
            <p:ph type="title"/>
          </p:nvPr>
        </p:nvSpPr>
        <p:spPr>
          <a:xfrm>
            <a:off x="457200" y="735980"/>
            <a:ext cx="8229600" cy="681658"/>
          </a:xfrm>
        </p:spPr>
        <p:txBody>
          <a:bodyPr>
            <a:normAutofit fontScale="90000"/>
          </a:bodyPr>
          <a:lstStyle/>
          <a:p>
            <a:pPr algn="just" eaLnBrk="1" hangingPunct="1">
              <a:defRPr/>
            </a:pPr>
            <a:r>
              <a:rPr lang="cs-CZ" sz="3200" b="1" dirty="0">
                <a:solidFill>
                  <a:srgbClr val="C00000"/>
                </a:solidFill>
              </a:rPr>
              <a:t>Rozdělení růstu agregátní poptávky mezi růst reálného produktu a růst inflace (přizpůsobení pomocí racionálních očekávání)</a:t>
            </a:r>
            <a:endParaRPr lang="cs-CZ" altLang="cs-CZ" sz="3200" b="1" dirty="0">
              <a:solidFill>
                <a:srgbClr val="C00000"/>
              </a:solidFill>
            </a:endParaRPr>
          </a:p>
        </p:txBody>
      </p:sp>
      <p:sp>
        <p:nvSpPr>
          <p:cNvPr id="39939" name="Zástupný symbol pro obsah 2"/>
          <p:cNvSpPr>
            <a:spLocks noGrp="1" noChangeArrowheads="1"/>
          </p:cNvSpPr>
          <p:nvPr>
            <p:ph idx="1"/>
          </p:nvPr>
        </p:nvSpPr>
        <p:spPr/>
        <p:txBody>
          <a:bodyPr>
            <a:normAutofit fontScale="85000" lnSpcReduction="10000"/>
          </a:bodyPr>
          <a:lstStyle/>
          <a:p>
            <a:pPr marL="0" indent="0" algn="just">
              <a:buFont typeface="Arial" panose="020B0604020202020204" pitchFamily="34" charset="0"/>
              <a:buNone/>
            </a:pPr>
            <a:r>
              <a:rPr lang="cs-CZ" altLang="cs-CZ" b="1" smtClean="0">
                <a:solidFill>
                  <a:srgbClr val="FF0000"/>
                </a:solidFill>
              </a:rPr>
              <a:t>Racionální očekávání </a:t>
            </a:r>
            <a:r>
              <a:rPr lang="cs-CZ" altLang="cs-CZ" smtClean="0"/>
              <a:t>– ekonomické subjekty berou za základ pro svá rozhodnutí všechny dostupné informace a na tomto základě přijímají statisticky nejlepší řešení.</a:t>
            </a:r>
          </a:p>
          <a:p>
            <a:pPr marL="0" indent="0" algn="just">
              <a:buFont typeface="Arial" panose="020B0604020202020204" pitchFamily="34" charset="0"/>
              <a:buNone/>
            </a:pPr>
            <a:r>
              <a:rPr lang="cs-CZ" altLang="cs-CZ" smtClean="0"/>
              <a:t>Formování očekávané inflace na bázi racionálních očekávání by vedlo k tomu, že na zvýšení míry růstu agregátní poptávky by ekonomické subjekty reagovaly tak, že by okamžitě zvýšily ceny, mzdy, (při předpokladu pružnosti mezd a cen), a tedy i náklady produkce proporcionálně růstu agregátní poptávky (růstu peněz).</a:t>
            </a:r>
          </a:p>
          <a:p>
            <a:pPr marL="0" indent="0" algn="just">
              <a:buFont typeface="Arial" panose="020B0604020202020204" pitchFamily="34" charset="0"/>
              <a:buNone/>
            </a:pPr>
            <a:endParaRPr lang="cs-CZ" altLang="cs-CZ" b="1" smtClean="0">
              <a:solidFill>
                <a:srgbClr val="FF0000"/>
              </a:solidFill>
            </a:endParaRPr>
          </a:p>
          <a:p>
            <a:pPr marL="0" indent="0" algn="just">
              <a:buFont typeface="Arial" panose="020B0604020202020204" pitchFamily="34" charset="0"/>
              <a:buNone/>
            </a:pPr>
            <a:r>
              <a:rPr lang="cs-CZ" altLang="cs-CZ" smtClean="0"/>
              <a:t>Graficky je tento proces znázorněn na obrázku 5.</a:t>
            </a:r>
          </a:p>
        </p:txBody>
      </p:sp>
    </p:spTree>
    <p:extLst>
      <p:ext uri="{BB962C8B-B14F-4D97-AF65-F5344CB8AC3E}">
        <p14:creationId xmlns:p14="http://schemas.microsoft.com/office/powerpoint/2010/main" val="35116835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p:cTn id="7" dur="500" fill="hold"/>
                                        <p:tgtEl>
                                          <p:spTgt spid="259074"/>
                                        </p:tgtEl>
                                        <p:attrNameLst>
                                          <p:attrName>ppt_w</p:attrName>
                                        </p:attrNameLst>
                                      </p:cBhvr>
                                      <p:tavLst>
                                        <p:tav tm="0">
                                          <p:val>
                                            <p:fltVal val="0"/>
                                          </p:val>
                                        </p:tav>
                                        <p:tav tm="100000">
                                          <p:val>
                                            <p:strVal val="#ppt_w"/>
                                          </p:val>
                                        </p:tav>
                                      </p:tavLst>
                                    </p:anim>
                                    <p:anim calcmode="lin" valueType="num">
                                      <p:cBhvr>
                                        <p:cTn id="8" dur="500" fill="hold"/>
                                        <p:tgtEl>
                                          <p:spTgt spid="259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38C7F147-0A0C-4E5A-A590-3E35951A9B13}"/>
              </a:ext>
            </a:extLst>
          </p:cNvPr>
          <p:cNvSpPr>
            <a:spLocks noGrp="1" noChangeArrowheads="1"/>
          </p:cNvSpPr>
          <p:nvPr>
            <p:ph type="title"/>
          </p:nvPr>
        </p:nvSpPr>
        <p:spPr>
          <a:xfrm>
            <a:off x="412595" y="676081"/>
            <a:ext cx="8229600" cy="1143000"/>
          </a:xfrm>
        </p:spPr>
        <p:txBody>
          <a:bodyPr>
            <a:normAutofit fontScale="90000"/>
          </a:bodyPr>
          <a:lstStyle/>
          <a:p>
            <a:pPr algn="just" eaLnBrk="1" hangingPunct="1">
              <a:defRPr/>
            </a:pPr>
            <a:r>
              <a:rPr lang="cs-CZ" sz="3200" b="1" dirty="0">
                <a:solidFill>
                  <a:srgbClr val="C00000"/>
                </a:solidFill>
              </a:rPr>
              <a:t>Obrázek 5 – Rozdělení růstu agregátní poptávky mezi růst reálného produktu a růst inflace (přizpůsobení pomocí racionálních očekávání)</a:t>
            </a:r>
            <a:endParaRPr lang="cs-CZ" altLang="cs-CZ" sz="3200" b="1" dirty="0">
              <a:solidFill>
                <a:srgbClr val="C00000"/>
              </a:solidFill>
            </a:endParaRPr>
          </a:p>
        </p:txBody>
      </p:sp>
      <p:pic>
        <p:nvPicPr>
          <p:cNvPr id="40963" name="Zástupný symbol pro obsah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663" t="45122" r="59309" b="18471"/>
          <a:stretch>
            <a:fillRect/>
          </a:stretch>
        </p:blipFill>
        <p:spPr>
          <a:xfrm>
            <a:off x="2139950" y="2133600"/>
            <a:ext cx="5024438" cy="3683000"/>
          </a:xfrm>
        </p:spPr>
      </p:pic>
    </p:spTree>
    <p:extLst>
      <p:ext uri="{BB962C8B-B14F-4D97-AF65-F5344CB8AC3E}">
        <p14:creationId xmlns:p14="http://schemas.microsoft.com/office/powerpoint/2010/main" val="37673553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p:cTn id="7" dur="500" fill="hold"/>
                                        <p:tgtEl>
                                          <p:spTgt spid="259074"/>
                                        </p:tgtEl>
                                        <p:attrNameLst>
                                          <p:attrName>ppt_w</p:attrName>
                                        </p:attrNameLst>
                                      </p:cBhvr>
                                      <p:tavLst>
                                        <p:tav tm="0">
                                          <p:val>
                                            <p:fltVal val="0"/>
                                          </p:val>
                                        </p:tav>
                                        <p:tav tm="100000">
                                          <p:val>
                                            <p:strVal val="#ppt_w"/>
                                          </p:val>
                                        </p:tav>
                                      </p:tavLst>
                                    </p:anim>
                                    <p:anim calcmode="lin" valueType="num">
                                      <p:cBhvr>
                                        <p:cTn id="8" dur="500" fill="hold"/>
                                        <p:tgtEl>
                                          <p:spTgt spid="259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6">
            <a:extLst>
              <a:ext uri="{FF2B5EF4-FFF2-40B4-BE49-F238E27FC236}">
                <a16:creationId xmlns:a16="http://schemas.microsoft.com/office/drawing/2014/main" id="{B38AECFD-384F-4A98-A2DC-DEA15D5C83CE}"/>
              </a:ext>
            </a:extLst>
          </p:cNvPr>
          <p:cNvSpPr>
            <a:spLocks noGrp="1" noChangeArrowheads="1"/>
          </p:cNvSpPr>
          <p:nvPr>
            <p:ph type="title"/>
          </p:nvPr>
        </p:nvSpPr>
        <p:spPr>
          <a:xfrm>
            <a:off x="457200" y="444500"/>
            <a:ext cx="8229600" cy="1143000"/>
          </a:xfrm>
        </p:spPr>
        <p:txBody>
          <a:bodyPr>
            <a:normAutofit fontScale="90000"/>
          </a:bodyPr>
          <a:lstStyle/>
          <a:p>
            <a:pPr eaLnBrk="1" hangingPunct="1">
              <a:defRPr/>
            </a:pPr>
            <a:r>
              <a:rPr lang="cs-CZ" sz="2400" b="1" dirty="0">
                <a:solidFill>
                  <a:srgbClr val="C00000"/>
                </a:solidFill>
              </a:rPr>
              <a:t>Rozdělení růstu agregátní poptávky mezi růst reálného produktu a růst inflace (přizpůsobení pomocí racionálních očekávání)</a:t>
            </a:r>
            <a:endParaRPr lang="cs-CZ" altLang="cs-CZ" sz="2400" dirty="0">
              <a:solidFill>
                <a:srgbClr val="C00000"/>
              </a:solidFill>
            </a:endParaRPr>
          </a:p>
        </p:txBody>
      </p:sp>
      <p:sp>
        <p:nvSpPr>
          <p:cNvPr id="41987" name="Zástupný symbol pro obsah 3"/>
          <p:cNvSpPr>
            <a:spLocks noGrp="1" noChangeArrowheads="1"/>
          </p:cNvSpPr>
          <p:nvPr>
            <p:ph sz="half" idx="1"/>
          </p:nvPr>
        </p:nvSpPr>
        <p:spPr>
          <a:xfrm>
            <a:off x="719138" y="1587500"/>
            <a:ext cx="5137150" cy="4872038"/>
          </a:xfrm>
        </p:spPr>
        <p:txBody>
          <a:bodyPr>
            <a:normAutofit fontScale="92500" lnSpcReduction="10000"/>
          </a:bodyPr>
          <a:lstStyle/>
          <a:p>
            <a:pPr marL="0" indent="0" algn="just">
              <a:buFont typeface="Arial" panose="020B0604020202020204" pitchFamily="34" charset="0"/>
              <a:buNone/>
            </a:pPr>
            <a:r>
              <a:rPr lang="cs-CZ" altLang="cs-CZ" sz="2400" smtClean="0"/>
              <a:t>Dojte tak k </a:t>
            </a:r>
            <a:r>
              <a:rPr lang="cs-CZ" altLang="cs-CZ" sz="2400" b="1" smtClean="0"/>
              <a:t>posunu křivky SP</a:t>
            </a:r>
            <a:r>
              <a:rPr lang="cs-CZ" altLang="cs-CZ" sz="1800" b="1" smtClean="0"/>
              <a:t>1</a:t>
            </a:r>
            <a:r>
              <a:rPr lang="cs-CZ" altLang="cs-CZ" sz="2400" b="1" smtClean="0"/>
              <a:t> doleva nahoru k SP</a:t>
            </a:r>
            <a:r>
              <a:rPr lang="cs-CZ" altLang="cs-CZ" sz="1800" b="1" smtClean="0"/>
              <a:t>2</a:t>
            </a:r>
            <a:r>
              <a:rPr lang="cs-CZ" altLang="cs-CZ" sz="2400" smtClean="0"/>
              <a:t>, kde by v bodě E</a:t>
            </a:r>
            <a:r>
              <a:rPr lang="cs-CZ" altLang="cs-CZ" sz="1800" smtClean="0"/>
              <a:t>2</a:t>
            </a:r>
            <a:r>
              <a:rPr lang="cs-CZ" altLang="cs-CZ" sz="2400" smtClean="0"/>
              <a:t> - v konečném bodě výše popsaného přizpůsobovacího procesu - tj. na úrovni míry inflace 15 %, byl průsečík s křivkou DG</a:t>
            </a:r>
            <a:r>
              <a:rPr lang="cs-CZ" altLang="cs-CZ" sz="1800" smtClean="0"/>
              <a:t>2</a:t>
            </a:r>
            <a:r>
              <a:rPr lang="cs-CZ" altLang="cs-CZ" sz="2400" smtClean="0"/>
              <a:t>. </a:t>
            </a:r>
          </a:p>
          <a:p>
            <a:pPr marL="0" indent="0" algn="just">
              <a:buFont typeface="Arial" panose="020B0604020202020204" pitchFamily="34" charset="0"/>
              <a:buNone/>
            </a:pPr>
            <a:r>
              <a:rPr lang="cs-CZ" altLang="cs-CZ" sz="2400" smtClean="0"/>
              <a:t>Produkce by se nezměnila, byla by na úrovni potenciálního produktu. Nebyla by tedy nutná fluktuace produkce a zaměstnanosti v čase. </a:t>
            </a:r>
          </a:p>
          <a:p>
            <a:pPr marL="0" indent="0" algn="just">
              <a:buFont typeface="Arial" panose="020B0604020202020204" pitchFamily="34" charset="0"/>
              <a:buNone/>
            </a:pPr>
            <a:r>
              <a:rPr lang="cs-CZ" altLang="cs-CZ" sz="2400" b="1" smtClean="0">
                <a:solidFill>
                  <a:srgbClr val="FF0000"/>
                </a:solidFill>
              </a:rPr>
              <a:t>Cíl tohoto procesu, tj. rovnováha agregátní poptávky a nabídky by se ustavila ihned: jako by se „budoucnost konala v přítomnosti“. </a:t>
            </a:r>
          </a:p>
        </p:txBody>
      </p:sp>
      <p:pic>
        <p:nvPicPr>
          <p:cNvPr id="41988" name="Zástupný symbol pro obsah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56288" y="1933575"/>
            <a:ext cx="2709862" cy="1987550"/>
          </a:xfrm>
        </p:spPr>
      </p:pic>
      <p:sp>
        <p:nvSpPr>
          <p:cNvPr id="41989"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60CEC8DC-7460-41AB-B8EB-CC127FA25C45}" type="slidenum">
              <a:rPr lang="cs-CZ" altLang="cs-CZ" sz="1200" smtClean="0">
                <a:solidFill>
                  <a:srgbClr val="FFFFFF"/>
                </a:solidFill>
                <a:latin typeface="Tw Cen MT" panose="020B0602020104020603" pitchFamily="34" charset="-18"/>
              </a:rPr>
              <a:pPr fontAlgn="base">
                <a:spcBef>
                  <a:spcPct val="0"/>
                </a:spcBef>
                <a:spcAft>
                  <a:spcPct val="0"/>
                </a:spcAft>
              </a:pPr>
              <a:t>23</a:t>
            </a:fld>
            <a:endParaRPr lang="cs-CZ" altLang="cs-CZ" sz="1200" smtClean="0">
              <a:solidFill>
                <a:srgbClr val="FFFFFF"/>
              </a:solidFill>
              <a:latin typeface="Tw Cen MT" panose="020B0602020104020603" pitchFamily="34" charset="-18"/>
            </a:endParaRPr>
          </a:p>
        </p:txBody>
      </p:sp>
    </p:spTree>
    <p:extLst>
      <p:ext uri="{BB962C8B-B14F-4D97-AF65-F5344CB8AC3E}">
        <p14:creationId xmlns:p14="http://schemas.microsoft.com/office/powerpoint/2010/main" val="2495050124"/>
      </p:ext>
    </p:extLst>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2029523"/>
            <a:ext cx="8704800" cy="2598233"/>
          </a:xfrm>
          <a:prstGeom prst="rect">
            <a:avLst/>
          </a:prstGeom>
          <a:noFill/>
          <a:ln>
            <a:noFill/>
          </a:ln>
        </p:spPr>
        <p:txBody>
          <a:bodyPr spcFirstLastPara="1" wrap="square" lIns="0" tIns="0" rIns="0" bIns="0" anchor="t" anchorCtr="0">
            <a:noAutofit/>
          </a:bodyPr>
          <a:lstStyle/>
          <a:p>
            <a:pPr lvl="0">
              <a:buClr>
                <a:srgbClr val="D10202"/>
              </a:buClr>
              <a:buSzPts val="4400"/>
            </a:pPr>
            <a:r>
              <a:rPr lang="cs-CZ" b="1" dirty="0" smtClean="0">
                <a:solidFill>
                  <a:srgbClr val="D10202"/>
                </a:solidFill>
              </a:rPr>
              <a:t>Makroekonomie II</a:t>
            </a:r>
            <a:br>
              <a:rPr lang="cs-CZ" b="1" dirty="0" smtClean="0">
                <a:solidFill>
                  <a:srgbClr val="D10202"/>
                </a:solidFill>
              </a:rPr>
            </a:br>
            <a:r>
              <a:rPr lang="cs-CZ" b="1" dirty="0" smtClean="0">
                <a:solidFill>
                  <a:srgbClr val="D10202"/>
                </a:solidFill>
              </a:rPr>
              <a:t/>
            </a:r>
            <a:br>
              <a:rPr lang="cs-CZ" b="1" dirty="0" smtClean="0">
                <a:solidFill>
                  <a:srgbClr val="D10202"/>
                </a:solidFill>
              </a:rPr>
            </a:br>
            <a:r>
              <a:rPr lang="cs-CZ" sz="4000" b="1" i="1" dirty="0" smtClean="0">
                <a:solidFill>
                  <a:srgbClr val="D10202"/>
                </a:solidFill>
              </a:rPr>
              <a:t>Metody </a:t>
            </a:r>
            <a:r>
              <a:rPr lang="cs-CZ" sz="4000" b="1" i="1" dirty="0">
                <a:solidFill>
                  <a:srgbClr val="D10202"/>
                </a:solidFill>
              </a:rPr>
              <a:t>léčení inflace</a:t>
            </a:r>
            <a:r>
              <a:rPr lang="cs-CZ" sz="4300" b="1" i="1" dirty="0">
                <a:solidFill>
                  <a:srgbClr val="D10202"/>
                </a:solidFill>
              </a:rPr>
              <a:t/>
            </a:r>
            <a:br>
              <a:rPr lang="cs-CZ" sz="4300" b="1" i="1" dirty="0">
                <a:solidFill>
                  <a:srgbClr val="D10202"/>
                </a:solidFill>
              </a:rPr>
            </a:br>
            <a:r>
              <a:rPr lang="cs-CZ" sz="4000" b="1" dirty="0" smtClean="0">
                <a:solidFill>
                  <a:srgbClr val="D10202"/>
                </a:solidFill>
              </a:rPr>
              <a:t>II</a:t>
            </a:r>
            <a:r>
              <a:rPr lang="cs-CZ" sz="4000" b="1" dirty="0" smtClean="0">
                <a:solidFill>
                  <a:srgbClr val="D10202"/>
                </a:solidFill>
              </a:rPr>
              <a:t>. </a:t>
            </a:r>
            <a:r>
              <a:rPr lang="cs-CZ" sz="4000" b="1" dirty="0" smtClean="0">
                <a:solidFill>
                  <a:srgbClr val="D10202"/>
                </a:solidFill>
              </a:rPr>
              <a:t>část</a:t>
            </a:r>
            <a:r>
              <a:rPr lang="cs-CZ" sz="4000" b="1" i="1" dirty="0">
                <a:solidFill>
                  <a:srgbClr val="D10202"/>
                </a:solidFill>
              </a:rPr>
              <a:t/>
            </a:r>
            <a:br>
              <a:rPr lang="cs-CZ" sz="4000" b="1" i="1" dirty="0">
                <a:solidFill>
                  <a:srgbClr val="D10202"/>
                </a:solidFill>
              </a:rPr>
            </a:br>
            <a:r>
              <a:rPr lang="cs-CZ" sz="4300" b="1" i="1" dirty="0" smtClean="0">
                <a:solidFill>
                  <a:srgbClr val="D10202"/>
                </a:solidFill>
              </a:rPr>
              <a:t/>
            </a:r>
            <a:br>
              <a:rPr lang="cs-CZ" sz="4300" b="1" i="1" dirty="0" smtClean="0">
                <a:solidFill>
                  <a:srgbClr val="D10202"/>
                </a:solidFill>
              </a:rPr>
            </a:br>
            <a:r>
              <a:rPr lang="cs-CZ" sz="3600" b="1" dirty="0">
                <a:solidFill>
                  <a:srgbClr val="D10202"/>
                </a:solidFill>
              </a:rPr>
              <a:t>Y</a:t>
            </a:r>
            <a:r>
              <a:rPr lang="cs-CZ" sz="3600" b="1" dirty="0" smtClean="0">
                <a:solidFill>
                  <a:srgbClr val="D10202"/>
                </a:solidFill>
              </a:rPr>
              <a:t>MAK2</a:t>
            </a:r>
            <a:endParaRPr sz="3600"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a:t>
            </a:r>
            <a:r>
              <a:rPr lang="cs-CZ" sz="1800" b="1" i="0" u="none" strike="noStrike" cap="none" dirty="0" smtClean="0">
                <a:solidFill>
                  <a:schemeClr val="dk1"/>
                </a:solidFill>
                <a:latin typeface="Calibri"/>
                <a:ea typeface="Calibri"/>
                <a:cs typeface="Calibri"/>
                <a:sym typeface="Calibri"/>
              </a:rPr>
              <a:t>Dr. Ing. Ingrid Majerová</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09. 12. </a:t>
            </a:r>
            <a:r>
              <a:rPr lang="cs-CZ" sz="1800" b="1" u="none" dirty="0" smtClean="0">
                <a:solidFill>
                  <a:schemeClr val="dk1"/>
                </a:solidFill>
                <a:latin typeface="Calibri"/>
                <a:ea typeface="Calibri"/>
                <a:cs typeface="Calibri"/>
                <a:sym typeface="Calibri"/>
              </a:rPr>
              <a:t>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24691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Nepříznivé nabídkové šoky, nabídková inflace a reálný </a:t>
            </a:r>
            <a:r>
              <a:rPr lang="cs-CZ" sz="2800" b="1" dirty="0" smtClean="0"/>
              <a:t>produkt</a:t>
            </a:r>
          </a:p>
          <a:p>
            <a:pPr lvl="1" algn="just">
              <a:spcBef>
                <a:spcPts val="0"/>
              </a:spcBef>
              <a:buClr>
                <a:schemeClr val="tx1"/>
              </a:buClr>
              <a:buSzPct val="120000"/>
              <a:tabLst>
                <a:tab pos="228600" algn="l"/>
              </a:tabLst>
            </a:pPr>
            <a:r>
              <a:rPr lang="cs-CZ" sz="2400" dirty="0"/>
              <a:t>Analýzu problému důsledků nepříznivého nabídkového šoku jako generátoru inflace na straně agregátní nabídky a jeho makroekonomické důsledky na míru inflace a pohyb reálného </a:t>
            </a:r>
            <a:r>
              <a:rPr lang="cs-CZ" sz="2400" dirty="0" smtClean="0"/>
              <a:t>produktu </a:t>
            </a:r>
            <a:r>
              <a:rPr lang="cs-CZ" sz="2400" dirty="0"/>
              <a:t>budeme ilustrovat na příkladu devalvace domácí měny, která vede ke zvýšení relativních cen dováženého zboží a služeb (zdražuje dovozy) a ke zvýšení agregátní cenové hladiny. </a:t>
            </a:r>
            <a:endParaRPr lang="cs-CZ" sz="2400" b="1" dirty="0">
              <a:solidFill>
                <a:srgbClr val="000000"/>
              </a:solidFill>
            </a:endParaRPr>
          </a:p>
        </p:txBody>
      </p:sp>
    </p:spTree>
    <p:extLst>
      <p:ext uri="{BB962C8B-B14F-4D97-AF65-F5344CB8AC3E}">
        <p14:creationId xmlns:p14="http://schemas.microsoft.com/office/powerpoint/2010/main" val="406148379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Nepříznivé nabídkové šoky, nabídková inflace a reálný </a:t>
            </a:r>
            <a:r>
              <a:rPr lang="cs-CZ" sz="2800" b="1" dirty="0" smtClean="0"/>
              <a:t>produkt</a:t>
            </a:r>
          </a:p>
          <a:p>
            <a:pPr lvl="1" algn="just">
              <a:spcBef>
                <a:spcPts val="0"/>
              </a:spcBef>
              <a:buClr>
                <a:schemeClr val="tx1"/>
              </a:buClr>
              <a:buSzPct val="120000"/>
              <a:tabLst>
                <a:tab pos="228600" algn="l"/>
              </a:tabLst>
            </a:pPr>
            <a:r>
              <a:rPr lang="cs-CZ" sz="2200" dirty="0"/>
              <a:t>Předpokládejme, že v důsledku devalvace měny domácí země dojde ke zvýšení agregátní cenové hladiny o 5 % oproti úrovni před devalvací. Výchozí situace ekonomiky: v prvním, počátečním období je ekonomika v dlouhodobé rovnováze, při úrovni skutečného důchodu Y1, jež se rovná potenciálnímu produktu Y* ve výši 100. Předpokládejme, že se potenciální produkt v důsledku růstu cen dovozu nemění, tj. y* = 0 (proto y ˆ = </a:t>
            </a:r>
            <a:r>
              <a:rPr lang="cs-CZ" sz="2200" dirty="0" err="1"/>
              <a:t>yn</a:t>
            </a:r>
            <a:r>
              <a:rPr lang="cs-CZ" sz="2200" dirty="0"/>
              <a:t>). </a:t>
            </a:r>
            <a:endParaRPr lang="cs-CZ" sz="2200" dirty="0" smtClean="0"/>
          </a:p>
          <a:p>
            <a:pPr lvl="1" algn="just">
              <a:spcBef>
                <a:spcPts val="0"/>
              </a:spcBef>
              <a:buClr>
                <a:schemeClr val="tx1"/>
              </a:buClr>
              <a:buSzPct val="120000"/>
              <a:tabLst>
                <a:tab pos="228600" algn="l"/>
              </a:tabLst>
            </a:pPr>
            <a:r>
              <a:rPr lang="cs-CZ" sz="2200" dirty="0" smtClean="0"/>
              <a:t>Míra </a:t>
            </a:r>
            <a:r>
              <a:rPr lang="cs-CZ" sz="2200" dirty="0"/>
              <a:t>růstu agregátní poptávky činí doposud 10 %, skutečná a očekávaná míra inflace je ve výchozím období ekonomiky rovna 10 %. V bodě dlouhodobé rovnováhy ekonomiky E1 je tedy průsečík křivky </a:t>
            </a:r>
            <a:r>
              <a:rPr lang="cs-CZ" sz="2200" dirty="0" smtClean="0"/>
              <a:t>DG1 </a:t>
            </a:r>
            <a:r>
              <a:rPr lang="cs-CZ" sz="2200" dirty="0"/>
              <a:t>(</a:t>
            </a:r>
            <a:r>
              <a:rPr lang="cs-CZ" sz="2200" dirty="0" err="1"/>
              <a:t>yn</a:t>
            </a:r>
            <a:r>
              <a:rPr lang="cs-CZ" sz="2200" dirty="0"/>
              <a:t> = 10 %, Y1 = 100) a křivky SP1 (</a:t>
            </a:r>
            <a:r>
              <a:rPr lang="el-GR" sz="2200" dirty="0"/>
              <a:t>π</a:t>
            </a:r>
            <a:r>
              <a:rPr lang="cs-CZ" sz="2200" dirty="0"/>
              <a:t>e 1 = 10 %).</a:t>
            </a:r>
            <a:endParaRPr lang="cs-CZ" sz="2200" b="1" dirty="0">
              <a:solidFill>
                <a:srgbClr val="000000"/>
              </a:solidFill>
            </a:endParaRPr>
          </a:p>
        </p:txBody>
      </p:sp>
    </p:spTree>
    <p:extLst>
      <p:ext uri="{BB962C8B-B14F-4D97-AF65-F5344CB8AC3E}">
        <p14:creationId xmlns:p14="http://schemas.microsoft.com/office/powerpoint/2010/main" val="3549143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Nepříznivé nabídkové šoky, nabídková inflace a reálný </a:t>
            </a:r>
            <a:r>
              <a:rPr lang="cs-CZ" sz="2800" b="1" dirty="0" smtClean="0"/>
              <a:t>produkt</a:t>
            </a:r>
          </a:p>
          <a:p>
            <a:pPr lvl="1" algn="just">
              <a:spcBef>
                <a:spcPts val="0"/>
              </a:spcBef>
              <a:buClr>
                <a:schemeClr val="tx1"/>
              </a:buClr>
              <a:buSzPct val="120000"/>
              <a:tabLst>
                <a:tab pos="228600" algn="l"/>
              </a:tabLst>
            </a:pPr>
            <a:r>
              <a:rPr lang="cs-CZ" sz="2400" dirty="0"/>
              <a:t>Ve druhém období vzroste agregátní cenová hladina jako důsledek růstu relativních cen vyvolaných devalvací domácí měny o 5 %. </a:t>
            </a:r>
            <a:endParaRPr lang="cs-CZ" sz="2400" dirty="0" smtClean="0"/>
          </a:p>
          <a:p>
            <a:pPr lvl="1" algn="just">
              <a:spcBef>
                <a:spcPts val="0"/>
              </a:spcBef>
              <a:buClr>
                <a:schemeClr val="tx1"/>
              </a:buClr>
              <a:buSzPct val="120000"/>
              <a:tabLst>
                <a:tab pos="228600" algn="l"/>
              </a:tabLst>
            </a:pPr>
            <a:r>
              <a:rPr lang="cs-CZ" sz="2400" dirty="0" smtClean="0"/>
              <a:t>Křivka </a:t>
            </a:r>
            <a:r>
              <a:rPr lang="cs-CZ" sz="2400" dirty="0"/>
              <a:t>SP1 se posune v důsledku tohoto nepříznivého nabídkového šoku o pět procentních bodů doleva a nahoru, očekávaná míra inflace však zůstává stejná (tj. </a:t>
            </a:r>
            <a:r>
              <a:rPr lang="el-GR" sz="2400" dirty="0"/>
              <a:t>π</a:t>
            </a:r>
            <a:r>
              <a:rPr lang="cs-CZ" sz="2400" dirty="0"/>
              <a:t>e 1 = 10 %).</a:t>
            </a:r>
            <a:endParaRPr lang="cs-CZ" sz="2200" b="1" dirty="0">
              <a:solidFill>
                <a:srgbClr val="000000"/>
              </a:solidFill>
            </a:endParaRPr>
          </a:p>
        </p:txBody>
      </p:sp>
    </p:spTree>
    <p:extLst>
      <p:ext uri="{BB962C8B-B14F-4D97-AF65-F5344CB8AC3E}">
        <p14:creationId xmlns:p14="http://schemas.microsoft.com/office/powerpoint/2010/main" val="4239136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Nepříznivé nabídkové šoky, nabídková inflace a reálný </a:t>
            </a:r>
            <a:r>
              <a:rPr lang="cs-CZ" sz="2800" b="1" dirty="0" smtClean="0"/>
              <a:t>produkt</a:t>
            </a:r>
          </a:p>
        </p:txBody>
      </p:sp>
      <p:pic>
        <p:nvPicPr>
          <p:cNvPr id="3" name="Obrázek 2"/>
          <p:cNvPicPr>
            <a:picLocks noChangeAspect="1"/>
          </p:cNvPicPr>
          <p:nvPr/>
        </p:nvPicPr>
        <p:blipFill rotWithShape="1">
          <a:blip r:embed="rId3"/>
          <a:srcRect l="10349" t="25142" r="59651" b="25452"/>
          <a:stretch/>
        </p:blipFill>
        <p:spPr>
          <a:xfrm>
            <a:off x="2478424" y="2238689"/>
            <a:ext cx="4187152" cy="3878796"/>
          </a:xfrm>
          <a:prstGeom prst="rect">
            <a:avLst/>
          </a:prstGeom>
        </p:spPr>
      </p:pic>
    </p:spTree>
    <p:extLst>
      <p:ext uri="{BB962C8B-B14F-4D97-AF65-F5344CB8AC3E}">
        <p14:creationId xmlns:p14="http://schemas.microsoft.com/office/powerpoint/2010/main" val="3534435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Nepříznivé nabídkové šoky, nabídková inflace a reálný </a:t>
            </a:r>
            <a:r>
              <a:rPr lang="cs-CZ" sz="2800" b="1" dirty="0" smtClean="0"/>
              <a:t>produkt</a:t>
            </a:r>
          </a:p>
          <a:p>
            <a:pPr lvl="1" algn="just">
              <a:spcBef>
                <a:spcPts val="0"/>
              </a:spcBef>
              <a:buClr>
                <a:schemeClr val="tx1"/>
              </a:buClr>
              <a:buSzPct val="120000"/>
              <a:tabLst>
                <a:tab pos="228600" algn="l"/>
              </a:tabLst>
            </a:pPr>
            <a:r>
              <a:rPr lang="cs-CZ" sz="2400" dirty="0"/>
              <a:t>Ve druhém období posune nepříznivý nabídkový šok ekonomiku do bodu E2, současně zvýší míru inflace a sníží úroveň reálného produktu. </a:t>
            </a:r>
            <a:endParaRPr lang="cs-CZ" sz="2400" dirty="0" smtClean="0"/>
          </a:p>
          <a:p>
            <a:pPr lvl="1" algn="just">
              <a:spcBef>
                <a:spcPts val="0"/>
              </a:spcBef>
              <a:buClr>
                <a:schemeClr val="tx1"/>
              </a:buClr>
              <a:buSzPct val="120000"/>
              <a:tabLst>
                <a:tab pos="228600" algn="l"/>
              </a:tabLst>
            </a:pPr>
            <a:r>
              <a:rPr lang="cs-CZ" sz="2400" dirty="0" smtClean="0"/>
              <a:t>Míra </a:t>
            </a:r>
            <a:r>
              <a:rPr lang="cs-CZ" sz="2400" dirty="0"/>
              <a:t>inflace se však zvýší o méně než 5 procentních bodů, což činí „příspěvek“ uvedeného nepříznivého nabídkového šoku k růstu agregátní cenové hladiny. </a:t>
            </a:r>
            <a:endParaRPr lang="cs-CZ" sz="2400" dirty="0" smtClean="0"/>
          </a:p>
          <a:p>
            <a:pPr lvl="1" algn="just">
              <a:spcBef>
                <a:spcPts val="0"/>
              </a:spcBef>
              <a:buClr>
                <a:schemeClr val="tx1"/>
              </a:buClr>
              <a:buSzPct val="120000"/>
              <a:tabLst>
                <a:tab pos="228600" algn="l"/>
              </a:tabLst>
            </a:pPr>
            <a:r>
              <a:rPr lang="cs-CZ" sz="2400" dirty="0" smtClean="0"/>
              <a:t>Současně </a:t>
            </a:r>
            <a:r>
              <a:rPr lang="cs-CZ" sz="2400" dirty="0"/>
              <a:t>se však sníží reálný produkt (jeho míra růstu je záporná), tj. dojde k poklesu koeficientu poměru produktu, tj. Y/Y* krát 100 (vyjádřeno v %). </a:t>
            </a:r>
            <a:endParaRPr lang="cs-CZ" sz="2400" b="1" dirty="0" smtClean="0"/>
          </a:p>
        </p:txBody>
      </p:sp>
    </p:spTree>
    <p:extLst>
      <p:ext uri="{BB962C8B-B14F-4D97-AF65-F5344CB8AC3E}">
        <p14:creationId xmlns:p14="http://schemas.microsoft.com/office/powerpoint/2010/main" val="424658733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6"/>
          <p:cNvSpPr>
            <a:spLocks noGrp="1" noChangeArrowheads="1"/>
          </p:cNvSpPr>
          <p:nvPr>
            <p:ph type="title"/>
          </p:nvPr>
        </p:nvSpPr>
        <p:spPr/>
        <p:txBody>
          <a:bodyPr/>
          <a:lstStyle/>
          <a:p>
            <a:pPr algn="ctr" eaLnBrk="1" hangingPunct="1"/>
            <a:r>
              <a:rPr lang="cs-CZ" altLang="cs-CZ" sz="3200" b="1" dirty="0" smtClean="0">
                <a:solidFill>
                  <a:srgbClr val="C00000"/>
                </a:solidFill>
              </a:rPr>
              <a:t>Logická struktura makroekonomie</a:t>
            </a:r>
            <a:endParaRPr lang="cs-CZ" altLang="cs-CZ" sz="3200" dirty="0" smtClean="0">
              <a:solidFill>
                <a:srgbClr val="C00000"/>
              </a:solidFill>
            </a:endParaRPr>
          </a:p>
        </p:txBody>
      </p:sp>
      <p:sp>
        <p:nvSpPr>
          <p:cNvPr id="8195"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479A0B84-293B-4B0B-8EC2-A66A15A47C3F}" type="slidenum">
              <a:rPr lang="cs-CZ" altLang="cs-CZ" sz="1200" smtClean="0">
                <a:solidFill>
                  <a:srgbClr val="FFFFFF"/>
                </a:solidFill>
                <a:latin typeface="Tw Cen MT" panose="020B0602020104020603" pitchFamily="34" charset="-18"/>
              </a:rPr>
              <a:pPr fontAlgn="base">
                <a:spcBef>
                  <a:spcPct val="0"/>
                </a:spcBef>
                <a:spcAft>
                  <a:spcPct val="0"/>
                </a:spcAft>
              </a:pPr>
              <a:t>3</a:t>
            </a:fld>
            <a:endParaRPr lang="cs-CZ" altLang="cs-CZ" sz="1200" smtClean="0">
              <a:solidFill>
                <a:srgbClr val="FFFFFF"/>
              </a:solidFill>
              <a:latin typeface="Tw Cen MT" panose="020B0602020104020603" pitchFamily="34" charset="-18"/>
            </a:endParaRPr>
          </a:p>
        </p:txBody>
      </p:sp>
      <p:pic>
        <p:nvPicPr>
          <p:cNvPr id="8196" name="Obrázek 1"/>
          <p:cNvPicPr>
            <a:picLocks noChangeAspect="1" noChangeArrowheads="1"/>
          </p:cNvPicPr>
          <p:nvPr/>
        </p:nvPicPr>
        <p:blipFill>
          <a:blip r:embed="rId3">
            <a:extLst>
              <a:ext uri="{28A0092B-C50C-407E-A947-70E740481C1C}">
                <a14:useLocalDpi xmlns:a14="http://schemas.microsoft.com/office/drawing/2010/main" val="0"/>
              </a:ext>
            </a:extLst>
          </a:blip>
          <a:srcRect l="33125" t="27319" r="36613" b="9680"/>
          <a:stretch>
            <a:fillRect/>
          </a:stretch>
        </p:blipFill>
        <p:spPr bwMode="auto">
          <a:xfrm>
            <a:off x="2593860" y="1417638"/>
            <a:ext cx="3481387"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40586"/>
      </p:ext>
    </p:extLst>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Nepříznivé nabídkové šoky, nabídková inflace a reálný </a:t>
            </a:r>
            <a:r>
              <a:rPr lang="cs-CZ" sz="2800" b="1" dirty="0" smtClean="0"/>
              <a:t>produkt</a:t>
            </a:r>
          </a:p>
          <a:p>
            <a:pPr lvl="1" algn="just">
              <a:spcBef>
                <a:spcPts val="0"/>
              </a:spcBef>
              <a:buClr>
                <a:schemeClr val="tx1"/>
              </a:buClr>
              <a:buSzPct val="120000"/>
              <a:tabLst>
                <a:tab pos="228600" algn="l"/>
              </a:tabLst>
            </a:pPr>
            <a:r>
              <a:rPr lang="cs-CZ" sz="2400" dirty="0"/>
              <a:t>V důsledku uvedeného nepříznivého nabídkového šoku se míra inflace zvýší na 13,33 %, tj. o 3,33 % oproti výchozí pozici ekonomiky. </a:t>
            </a:r>
            <a:endParaRPr lang="cs-CZ" sz="2400" dirty="0" smtClean="0"/>
          </a:p>
          <a:p>
            <a:pPr lvl="1" algn="just">
              <a:spcBef>
                <a:spcPts val="0"/>
              </a:spcBef>
              <a:buClr>
                <a:schemeClr val="tx1"/>
              </a:buClr>
              <a:buSzPct val="120000"/>
              <a:tabLst>
                <a:tab pos="228600" algn="l"/>
              </a:tabLst>
            </a:pPr>
            <a:r>
              <a:rPr lang="cs-CZ" sz="2400" dirty="0" smtClean="0"/>
              <a:t>Povšimneme </a:t>
            </a:r>
            <a:r>
              <a:rPr lang="cs-CZ" sz="2400" dirty="0"/>
              <a:t>si, že skutečná míra inflace se nezvýší o 5 %, což činí příspěvek nepříznivého daného šoku, ale zvýší se jen o 3,33 %, „zbylá“ část inflace, tj. 1,66 % je „paralyzována“ poklesem </a:t>
            </a:r>
            <a:r>
              <a:rPr lang="cs-CZ" sz="2400" dirty="0" smtClean="0"/>
              <a:t>reálné </a:t>
            </a:r>
            <a:r>
              <a:rPr lang="cs-CZ" sz="2400" dirty="0"/>
              <a:t>produkce.</a:t>
            </a:r>
            <a:endParaRPr lang="cs-CZ" sz="2400" b="1" dirty="0" smtClean="0"/>
          </a:p>
        </p:txBody>
      </p:sp>
    </p:spTree>
    <p:extLst>
      <p:ext uri="{BB962C8B-B14F-4D97-AF65-F5344CB8AC3E}">
        <p14:creationId xmlns:p14="http://schemas.microsoft.com/office/powerpoint/2010/main" val="26254500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Nepříznivé nabídkové šoky, nabídková inflace a reálný </a:t>
            </a:r>
            <a:r>
              <a:rPr lang="cs-CZ" sz="2800" b="1" dirty="0" smtClean="0"/>
              <a:t>produkt</a:t>
            </a:r>
          </a:p>
          <a:p>
            <a:pPr lvl="1" algn="just">
              <a:spcBef>
                <a:spcPts val="0"/>
              </a:spcBef>
              <a:buClr>
                <a:schemeClr val="tx1"/>
              </a:buClr>
              <a:buSzPct val="120000"/>
              <a:tabLst>
                <a:tab pos="228600" algn="l"/>
              </a:tabLst>
            </a:pPr>
            <a:r>
              <a:rPr lang="cs-CZ" sz="2400" dirty="0"/>
              <a:t>Produkce se v dalším období v důsledku nepříznivého nabídkového šoku sníží o 3,33 %, tj. klesne na 96,66 %. </a:t>
            </a:r>
            <a:endParaRPr lang="cs-CZ" sz="2400" dirty="0" smtClean="0"/>
          </a:p>
          <a:p>
            <a:pPr lvl="1" algn="just">
              <a:spcBef>
                <a:spcPts val="0"/>
              </a:spcBef>
              <a:buClr>
                <a:schemeClr val="tx1"/>
              </a:buClr>
              <a:buSzPct val="120000"/>
              <a:tabLst>
                <a:tab pos="228600" algn="l"/>
              </a:tabLst>
            </a:pPr>
            <a:r>
              <a:rPr lang="cs-CZ" sz="2400" dirty="0" smtClean="0"/>
              <a:t>Výsledek </a:t>
            </a:r>
            <a:r>
              <a:rPr lang="cs-CZ" sz="2400" dirty="0"/>
              <a:t>mínus 3,33 % znamená, že od výchozí pozice koeficientu poměru produktu (důchodu) v procentech musíme odečíst míru jeho poklesu. </a:t>
            </a:r>
            <a:endParaRPr lang="cs-CZ" sz="2400" dirty="0" smtClean="0"/>
          </a:p>
          <a:p>
            <a:pPr lvl="1" algn="just">
              <a:spcBef>
                <a:spcPts val="0"/>
              </a:spcBef>
              <a:buClr>
                <a:schemeClr val="tx1"/>
              </a:buClr>
              <a:buSzPct val="120000"/>
              <a:tabLst>
                <a:tab pos="228600" algn="l"/>
              </a:tabLst>
            </a:pPr>
            <a:r>
              <a:rPr lang="cs-CZ" sz="2400" dirty="0" smtClean="0"/>
              <a:t>Dále </a:t>
            </a:r>
            <a:r>
              <a:rPr lang="cs-CZ" sz="2400" dirty="0"/>
              <a:t>připomeňme předpoklad, že míra růstu potenciálního produktu, tj. y*t je rovna nule, takže t y ˆ = </a:t>
            </a:r>
            <a:r>
              <a:rPr lang="cs-CZ" sz="2400" dirty="0" err="1"/>
              <a:t>yn</a:t>
            </a:r>
            <a:r>
              <a:rPr lang="cs-CZ" sz="2400" dirty="0"/>
              <a:t>(t).</a:t>
            </a:r>
            <a:endParaRPr lang="cs-CZ" sz="2400" b="1" dirty="0" smtClean="0"/>
          </a:p>
        </p:txBody>
      </p:sp>
    </p:spTree>
    <p:extLst>
      <p:ext uri="{BB962C8B-B14F-4D97-AF65-F5344CB8AC3E}">
        <p14:creationId xmlns:p14="http://schemas.microsoft.com/office/powerpoint/2010/main" val="18064458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Nepříznivé nabídkové šoky, nabídková inflace a reálný </a:t>
            </a:r>
            <a:r>
              <a:rPr lang="cs-CZ" sz="2800" b="1" dirty="0" smtClean="0"/>
              <a:t>produkt</a:t>
            </a:r>
          </a:p>
          <a:p>
            <a:pPr lvl="1" algn="just">
              <a:spcBef>
                <a:spcPts val="0"/>
              </a:spcBef>
              <a:buClr>
                <a:schemeClr val="tx1"/>
              </a:buClr>
              <a:buSzPct val="120000"/>
              <a:tabLst>
                <a:tab pos="228600" algn="l"/>
              </a:tabLst>
            </a:pPr>
            <a:r>
              <a:rPr lang="cs-CZ" sz="2400" dirty="0"/>
              <a:t>Typy odezvy hospodářské politiky na nepříznivý nabídkový šok: </a:t>
            </a:r>
            <a:endParaRPr lang="cs-CZ" sz="2400" dirty="0" smtClean="0"/>
          </a:p>
          <a:p>
            <a:pPr lvl="2" algn="just">
              <a:spcBef>
                <a:spcPts val="0"/>
              </a:spcBef>
              <a:buClr>
                <a:schemeClr val="tx1"/>
              </a:buClr>
              <a:buSzPct val="120000"/>
              <a:tabLst>
                <a:tab pos="228600" algn="l"/>
              </a:tabLst>
            </a:pPr>
            <a:r>
              <a:rPr lang="cs-CZ" sz="2000" b="1" dirty="0"/>
              <a:t>1. Neutrální politika </a:t>
            </a:r>
            <a:r>
              <a:rPr lang="cs-CZ" sz="2000" dirty="0"/>
              <a:t>= politika, která při odezvě na nepříznivý nabídkový šok udržuje nezměněné tempo růstu nominálního produktu. </a:t>
            </a:r>
            <a:endParaRPr lang="cs-CZ" sz="2000" dirty="0" smtClean="0"/>
          </a:p>
          <a:p>
            <a:pPr lvl="3" algn="just">
              <a:spcBef>
                <a:spcPts val="0"/>
              </a:spcBef>
              <a:buClr>
                <a:schemeClr val="tx1"/>
              </a:buClr>
              <a:buSzPct val="120000"/>
              <a:tabLst>
                <a:tab pos="228600" algn="l"/>
              </a:tabLst>
            </a:pPr>
            <a:r>
              <a:rPr lang="cs-CZ" sz="1800" dirty="0" smtClean="0"/>
              <a:t>Neutrální </a:t>
            </a:r>
            <a:r>
              <a:rPr lang="cs-CZ" sz="1800" dirty="0"/>
              <a:t>politika má za následek současně růst míry inflace a pokles produkce a představuje jakýsi kompromis – „trochu inflace“ a trochu „nezaměstnanosti“ </a:t>
            </a:r>
            <a:endParaRPr lang="cs-CZ" sz="1800" dirty="0" smtClean="0"/>
          </a:p>
        </p:txBody>
      </p:sp>
    </p:spTree>
    <p:extLst>
      <p:ext uri="{BB962C8B-B14F-4D97-AF65-F5344CB8AC3E}">
        <p14:creationId xmlns:p14="http://schemas.microsoft.com/office/powerpoint/2010/main" val="262747859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Nepříznivé nabídkové šoky, nabídková inflace a reálný </a:t>
            </a:r>
            <a:r>
              <a:rPr lang="cs-CZ" sz="2800" b="1" dirty="0" smtClean="0"/>
              <a:t>produkt</a:t>
            </a:r>
          </a:p>
          <a:p>
            <a:pPr lvl="1" algn="just">
              <a:spcBef>
                <a:spcPts val="0"/>
              </a:spcBef>
              <a:buClr>
                <a:schemeClr val="tx1"/>
              </a:buClr>
              <a:buSzPct val="120000"/>
              <a:tabLst>
                <a:tab pos="228600" algn="l"/>
              </a:tabLst>
            </a:pPr>
            <a:r>
              <a:rPr lang="cs-CZ" sz="2400" dirty="0"/>
              <a:t>Typy odezvy hospodářské politiky na nepříznivý nabídkový šok: </a:t>
            </a:r>
            <a:endParaRPr lang="cs-CZ" sz="2400" dirty="0" smtClean="0"/>
          </a:p>
          <a:p>
            <a:pPr lvl="2" algn="just">
              <a:spcBef>
                <a:spcPts val="0"/>
              </a:spcBef>
              <a:buClr>
                <a:schemeClr val="tx1"/>
              </a:buClr>
              <a:buSzPct val="120000"/>
              <a:tabLst>
                <a:tab pos="228600" algn="l"/>
              </a:tabLst>
            </a:pPr>
            <a:r>
              <a:rPr lang="cs-CZ" sz="2000" b="1" dirty="0" smtClean="0"/>
              <a:t>2</a:t>
            </a:r>
            <a:r>
              <a:rPr lang="cs-CZ" sz="2000" b="1" dirty="0"/>
              <a:t>. Přizpůsobovací, resp. </a:t>
            </a:r>
            <a:r>
              <a:rPr lang="cs-CZ" sz="2000" b="1" dirty="0" err="1"/>
              <a:t>akomodativní</a:t>
            </a:r>
            <a:r>
              <a:rPr lang="cs-CZ" sz="2000" b="1" dirty="0"/>
              <a:t> politika </a:t>
            </a:r>
            <a:r>
              <a:rPr lang="cs-CZ" sz="2000" dirty="0"/>
              <a:t>= politika, která zcela eliminuje efekt nepříznivého nabídkového šoku na pokles produkce a růst nezaměstnanosti. </a:t>
            </a:r>
            <a:endParaRPr lang="cs-CZ" sz="2000" dirty="0" smtClean="0"/>
          </a:p>
          <a:p>
            <a:pPr lvl="3" algn="just">
              <a:spcBef>
                <a:spcPts val="0"/>
              </a:spcBef>
              <a:buClr>
                <a:schemeClr val="tx1"/>
              </a:buClr>
              <a:buSzPct val="120000"/>
              <a:tabLst>
                <a:tab pos="228600" algn="l"/>
              </a:tabLst>
            </a:pPr>
            <a:r>
              <a:rPr lang="cs-CZ" sz="1800" dirty="0"/>
              <a:t>Tato politika znamená, že se zvolí takové tempo růstu nominálního produktu, resp. agregátní poptávky, které zcela potlačí nepříznivý efekt snížení produkce pod potenciální produkt. </a:t>
            </a:r>
            <a:endParaRPr lang="cs-CZ" sz="1800" dirty="0" smtClean="0"/>
          </a:p>
          <a:p>
            <a:pPr lvl="3" algn="just">
              <a:spcBef>
                <a:spcPts val="0"/>
              </a:spcBef>
              <a:buClr>
                <a:schemeClr val="tx1"/>
              </a:buClr>
              <a:buSzPct val="120000"/>
              <a:tabLst>
                <a:tab pos="228600" algn="l"/>
              </a:tabLst>
            </a:pPr>
            <a:r>
              <a:rPr lang="cs-CZ" sz="1800" dirty="0" smtClean="0"/>
              <a:t>Přizpůsobovací </a:t>
            </a:r>
            <a:r>
              <a:rPr lang="cs-CZ" sz="1800" dirty="0"/>
              <a:t>politika má za následek zvýšení míry inflace rovné velikosti inflačního efektu a nezměněnou úroveň produkce</a:t>
            </a:r>
            <a:endParaRPr lang="cs-CZ" sz="1800" b="1" dirty="0" smtClean="0"/>
          </a:p>
        </p:txBody>
      </p:sp>
    </p:spTree>
    <p:extLst>
      <p:ext uri="{BB962C8B-B14F-4D97-AF65-F5344CB8AC3E}">
        <p14:creationId xmlns:p14="http://schemas.microsoft.com/office/powerpoint/2010/main" val="24589027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Nepříznivé nabídkové šoky, nabídková inflace a reálný </a:t>
            </a:r>
            <a:r>
              <a:rPr lang="cs-CZ" sz="2800" b="1" dirty="0" smtClean="0"/>
              <a:t>produkt</a:t>
            </a:r>
          </a:p>
          <a:p>
            <a:pPr lvl="1" algn="just">
              <a:spcBef>
                <a:spcPts val="0"/>
              </a:spcBef>
              <a:buClr>
                <a:schemeClr val="tx1"/>
              </a:buClr>
              <a:buSzPct val="120000"/>
              <a:tabLst>
                <a:tab pos="228600" algn="l"/>
              </a:tabLst>
            </a:pPr>
            <a:r>
              <a:rPr lang="cs-CZ" sz="2400" dirty="0"/>
              <a:t>Typy odezvy hospodářské politiky na nepříznivý nabídkový šok: </a:t>
            </a:r>
            <a:endParaRPr lang="cs-CZ" sz="2400" dirty="0" smtClean="0"/>
          </a:p>
          <a:p>
            <a:pPr lvl="2" algn="just">
              <a:spcBef>
                <a:spcPts val="0"/>
              </a:spcBef>
              <a:buClr>
                <a:schemeClr val="tx1"/>
              </a:buClr>
              <a:buSzPct val="120000"/>
              <a:tabLst>
                <a:tab pos="228600" algn="l"/>
              </a:tabLst>
            </a:pPr>
            <a:r>
              <a:rPr lang="cs-CZ" sz="2000" b="1" dirty="0" smtClean="0"/>
              <a:t>3. Potlačovací </a:t>
            </a:r>
            <a:r>
              <a:rPr lang="cs-CZ" sz="2000" b="1" dirty="0"/>
              <a:t>politika </a:t>
            </a:r>
            <a:r>
              <a:rPr lang="cs-CZ" sz="2000" dirty="0"/>
              <a:t>= politika, která vede k úplnému potlačení inflačního efektu nepříznivého nabídkového šoku, tj. míra inflace zůstane na úrovni výchozí pozice ekonomiky. </a:t>
            </a:r>
            <a:endParaRPr lang="cs-CZ" sz="2000" dirty="0" smtClean="0"/>
          </a:p>
          <a:p>
            <a:pPr lvl="3" algn="just">
              <a:spcBef>
                <a:spcPts val="0"/>
              </a:spcBef>
              <a:buClr>
                <a:schemeClr val="tx1"/>
              </a:buClr>
              <a:buSzPct val="120000"/>
              <a:tabLst>
                <a:tab pos="228600" algn="l"/>
              </a:tabLst>
            </a:pPr>
            <a:r>
              <a:rPr lang="cs-CZ" sz="1800" dirty="0" smtClean="0"/>
              <a:t>Při </a:t>
            </a:r>
            <a:r>
              <a:rPr lang="cs-CZ" sz="1800" dirty="0"/>
              <a:t>této politice dojde k výraznému snížení míry růstu agregátní poptávky, resp. tempa růstu nominálního produktu a jeho snížení pod úroveň potenciálního produktu a výrazný růst míry nezaměstnanosti. </a:t>
            </a:r>
            <a:endParaRPr lang="cs-CZ" sz="1600" b="1" dirty="0" smtClean="0"/>
          </a:p>
        </p:txBody>
      </p:sp>
    </p:spTree>
    <p:extLst>
      <p:ext uri="{BB962C8B-B14F-4D97-AF65-F5344CB8AC3E}">
        <p14:creationId xmlns:p14="http://schemas.microsoft.com/office/powerpoint/2010/main" val="17660388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Příznivý nabídkový šok, míra inflace a míra růstu </a:t>
            </a:r>
            <a:r>
              <a:rPr lang="cs-CZ" sz="2800" b="1" dirty="0" smtClean="0"/>
              <a:t>produkce</a:t>
            </a:r>
          </a:p>
          <a:p>
            <a:pPr lvl="1" algn="just">
              <a:spcBef>
                <a:spcPts val="0"/>
              </a:spcBef>
              <a:buClr>
                <a:schemeClr val="tx1"/>
              </a:buClr>
              <a:buSzPct val="120000"/>
              <a:tabLst>
                <a:tab pos="228600" algn="l"/>
              </a:tabLst>
            </a:pPr>
            <a:r>
              <a:rPr lang="cs-CZ" sz="2400" dirty="0"/>
              <a:t>Efektem příznivých nabídkových šoků je snížení míry inflace. </a:t>
            </a:r>
            <a:endParaRPr lang="cs-CZ" sz="2400" b="1" dirty="0" smtClean="0"/>
          </a:p>
        </p:txBody>
      </p:sp>
      <p:pic>
        <p:nvPicPr>
          <p:cNvPr id="3" name="Obrázek 2"/>
          <p:cNvPicPr>
            <a:picLocks noChangeAspect="1"/>
          </p:cNvPicPr>
          <p:nvPr/>
        </p:nvPicPr>
        <p:blipFill rotWithShape="1">
          <a:blip r:embed="rId3"/>
          <a:srcRect l="7719" t="40058" r="57982" b="10196"/>
          <a:stretch/>
        </p:blipFill>
        <p:spPr>
          <a:xfrm>
            <a:off x="1293962" y="3010693"/>
            <a:ext cx="3701262" cy="3019699"/>
          </a:xfrm>
          <a:prstGeom prst="rect">
            <a:avLst/>
          </a:prstGeom>
        </p:spPr>
      </p:pic>
    </p:spTree>
    <p:extLst>
      <p:ext uri="{BB962C8B-B14F-4D97-AF65-F5344CB8AC3E}">
        <p14:creationId xmlns:p14="http://schemas.microsoft.com/office/powerpoint/2010/main" val="29963528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Příznivý nabídkový šok, míra inflace a míra růstu </a:t>
            </a:r>
            <a:r>
              <a:rPr lang="cs-CZ" sz="2800" b="1" dirty="0" smtClean="0"/>
              <a:t>produkce</a:t>
            </a:r>
          </a:p>
          <a:p>
            <a:pPr lvl="1" algn="just">
              <a:spcBef>
                <a:spcPts val="0"/>
              </a:spcBef>
              <a:buClr>
                <a:schemeClr val="tx1"/>
              </a:buClr>
              <a:buSzPct val="120000"/>
              <a:tabLst>
                <a:tab pos="228600" algn="l"/>
              </a:tabLst>
            </a:pPr>
            <a:r>
              <a:rPr lang="cs-CZ" sz="2400" dirty="0"/>
              <a:t>Efekt příznivého nabídkového šoku na inflaci a růst produkce závisí na typu odezvy hospodářské politiky</a:t>
            </a:r>
            <a:r>
              <a:rPr lang="cs-CZ" sz="2400" dirty="0" smtClean="0"/>
              <a:t>:</a:t>
            </a:r>
          </a:p>
          <a:p>
            <a:pPr lvl="2" algn="just">
              <a:spcBef>
                <a:spcPts val="0"/>
              </a:spcBef>
              <a:buClr>
                <a:schemeClr val="tx1"/>
              </a:buClr>
              <a:buSzPct val="120000"/>
              <a:tabLst>
                <a:tab pos="228600" algn="l"/>
              </a:tabLst>
            </a:pPr>
            <a:r>
              <a:rPr lang="cs-CZ" sz="1800" b="1" dirty="0"/>
              <a:t>neutrální typ odezvy </a:t>
            </a:r>
            <a:r>
              <a:rPr lang="cs-CZ" sz="1800" dirty="0"/>
              <a:t>– míra růstu agregátní poptávky zůstane nezměněna a příznivý nabídkový šok vede ke snížení míry inflace a zvýšení míry růstu produkce; </a:t>
            </a:r>
            <a:endParaRPr lang="cs-CZ" sz="1800" dirty="0" smtClean="0"/>
          </a:p>
          <a:p>
            <a:pPr lvl="3" algn="just">
              <a:spcBef>
                <a:spcPts val="0"/>
              </a:spcBef>
              <a:buClr>
                <a:schemeClr val="tx1"/>
              </a:buClr>
              <a:buSzPct val="120000"/>
              <a:tabLst>
                <a:tab pos="228600" algn="l"/>
              </a:tabLst>
            </a:pPr>
            <a:r>
              <a:rPr lang="cs-CZ" sz="1800" dirty="0" smtClean="0"/>
              <a:t>Míra </a:t>
            </a:r>
            <a:r>
              <a:rPr lang="cs-CZ" sz="1800" dirty="0"/>
              <a:t>inflace se v našem případě sníží na 6,66 %, tj. o 3,33 % oproti výchozí úrovni. </a:t>
            </a:r>
            <a:endParaRPr lang="cs-CZ" sz="1800" dirty="0" smtClean="0"/>
          </a:p>
          <a:p>
            <a:pPr lvl="3" algn="just">
              <a:spcBef>
                <a:spcPts val="0"/>
              </a:spcBef>
              <a:buClr>
                <a:schemeClr val="tx1"/>
              </a:buClr>
              <a:buSzPct val="120000"/>
              <a:tabLst>
                <a:tab pos="228600" algn="l"/>
              </a:tabLst>
            </a:pPr>
            <a:r>
              <a:rPr lang="cs-CZ" sz="1800" dirty="0" smtClean="0"/>
              <a:t>Produkce </a:t>
            </a:r>
            <a:r>
              <a:rPr lang="cs-CZ" sz="1800" dirty="0"/>
              <a:t>se v našem příkladu zvýší na 103,33 </a:t>
            </a:r>
            <a:r>
              <a:rPr lang="cs-CZ" sz="1600" dirty="0"/>
              <a:t>%, tj. o 3,33 % oproti výchozí pozici ekonomiky. Na obr. 106 je v bodě E2 (tj. v průsečíku křivek SP2 a DG1) míra inflace 6,66 % a úroveň produkce 103,33 %.</a:t>
            </a:r>
            <a:endParaRPr lang="cs-CZ" sz="1600" b="1" dirty="0" smtClean="0"/>
          </a:p>
        </p:txBody>
      </p:sp>
    </p:spTree>
    <p:extLst>
      <p:ext uri="{BB962C8B-B14F-4D97-AF65-F5344CB8AC3E}">
        <p14:creationId xmlns:p14="http://schemas.microsoft.com/office/powerpoint/2010/main" val="41880905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Příznivý nabídkový šok, míra inflace a míra růstu </a:t>
            </a:r>
            <a:r>
              <a:rPr lang="cs-CZ" sz="2800" b="1" dirty="0" smtClean="0"/>
              <a:t>produkce</a:t>
            </a:r>
          </a:p>
          <a:p>
            <a:pPr lvl="1" algn="just">
              <a:spcBef>
                <a:spcPts val="0"/>
              </a:spcBef>
              <a:buClr>
                <a:schemeClr val="tx1"/>
              </a:buClr>
              <a:buSzPct val="120000"/>
              <a:tabLst>
                <a:tab pos="228600" algn="l"/>
              </a:tabLst>
            </a:pPr>
            <a:r>
              <a:rPr lang="cs-CZ" sz="2400" dirty="0"/>
              <a:t>Efekt příznivého nabídkového šoku na inflaci a růst produkce závisí na typu odezvy hospodářské politiky</a:t>
            </a:r>
            <a:r>
              <a:rPr lang="cs-CZ" sz="2400" dirty="0" smtClean="0"/>
              <a:t>:</a:t>
            </a:r>
          </a:p>
          <a:p>
            <a:pPr lvl="2" algn="just">
              <a:spcBef>
                <a:spcPts val="0"/>
              </a:spcBef>
              <a:buClr>
                <a:schemeClr val="tx1"/>
              </a:buClr>
              <a:buSzPct val="120000"/>
              <a:tabLst>
                <a:tab pos="228600" algn="l"/>
              </a:tabLst>
            </a:pPr>
            <a:r>
              <a:rPr lang="cs-CZ" sz="1800" b="1" dirty="0"/>
              <a:t>přizpůsobovací politika </a:t>
            </a:r>
            <a:r>
              <a:rPr lang="cs-CZ" sz="1800" dirty="0"/>
              <a:t>– tempo růstu agregátní poptávky se přizpůsobí nové (nižší) míře inflace. </a:t>
            </a:r>
            <a:endParaRPr lang="cs-CZ" sz="1800" dirty="0" smtClean="0"/>
          </a:p>
          <a:p>
            <a:pPr lvl="3" algn="just">
              <a:spcBef>
                <a:spcPts val="0"/>
              </a:spcBef>
              <a:buClr>
                <a:schemeClr val="tx1"/>
              </a:buClr>
              <a:buSzPct val="120000"/>
              <a:tabLst>
                <a:tab pos="228600" algn="l"/>
              </a:tabLst>
            </a:pPr>
            <a:r>
              <a:rPr lang="cs-CZ" sz="1800" dirty="0" smtClean="0"/>
              <a:t>V </a:t>
            </a:r>
            <a:r>
              <a:rPr lang="cs-CZ" sz="1800" dirty="0"/>
              <a:t>našem příkladu tempo růstu agregátní poptávky se sníží z výchozích 10 % na 5 %. Úroveň produkce se nezmění, tj. y = 0 %. </a:t>
            </a:r>
            <a:endParaRPr lang="cs-CZ" sz="1600" b="1" dirty="0" smtClean="0"/>
          </a:p>
        </p:txBody>
      </p:sp>
    </p:spTree>
    <p:extLst>
      <p:ext uri="{BB962C8B-B14F-4D97-AF65-F5344CB8AC3E}">
        <p14:creationId xmlns:p14="http://schemas.microsoft.com/office/powerpoint/2010/main" val="3383751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Příznivý nabídkový šok, míra inflace a míra růstu </a:t>
            </a:r>
            <a:r>
              <a:rPr lang="cs-CZ" sz="2800" b="1" dirty="0" smtClean="0"/>
              <a:t>produkce</a:t>
            </a:r>
          </a:p>
          <a:p>
            <a:pPr lvl="1" algn="just">
              <a:spcBef>
                <a:spcPts val="0"/>
              </a:spcBef>
              <a:buClr>
                <a:schemeClr val="tx1"/>
              </a:buClr>
              <a:buSzPct val="120000"/>
              <a:tabLst>
                <a:tab pos="228600" algn="l"/>
              </a:tabLst>
            </a:pPr>
            <a:r>
              <a:rPr lang="cs-CZ" sz="2400" dirty="0"/>
              <a:t>Efekt příznivého nabídkového šoku na inflaci a růst produkce závisí na typu odezvy hospodářské politiky</a:t>
            </a:r>
            <a:r>
              <a:rPr lang="cs-CZ" sz="2400" dirty="0" smtClean="0"/>
              <a:t>:</a:t>
            </a:r>
          </a:p>
          <a:p>
            <a:pPr lvl="2" algn="just">
              <a:spcBef>
                <a:spcPts val="0"/>
              </a:spcBef>
              <a:buClr>
                <a:schemeClr val="tx1"/>
              </a:buClr>
              <a:buSzPct val="120000"/>
              <a:tabLst>
                <a:tab pos="228600" algn="l"/>
              </a:tabLst>
            </a:pPr>
            <a:r>
              <a:rPr lang="cs-CZ" sz="1800" b="1" dirty="0"/>
              <a:t>potlačovací politika </a:t>
            </a:r>
            <a:r>
              <a:rPr lang="cs-CZ" sz="1800" dirty="0"/>
              <a:t>– tempo růstu agregátní poptávky se musí zvýšit, aby byla udržena výchozí cenová úroveň. </a:t>
            </a:r>
            <a:endParaRPr lang="cs-CZ" sz="1800" dirty="0" smtClean="0"/>
          </a:p>
          <a:p>
            <a:pPr lvl="3" algn="just">
              <a:spcBef>
                <a:spcPts val="0"/>
              </a:spcBef>
              <a:buClr>
                <a:schemeClr val="tx1"/>
              </a:buClr>
              <a:buSzPct val="120000"/>
              <a:tabLst>
                <a:tab pos="228600" algn="l"/>
              </a:tabLst>
            </a:pPr>
            <a:r>
              <a:rPr lang="cs-CZ" sz="1800" dirty="0" smtClean="0"/>
              <a:t>Volba </a:t>
            </a:r>
            <a:r>
              <a:rPr lang="cs-CZ" sz="1800" dirty="0"/>
              <a:t>potlačovací politiky v našem příkladu znamená, že tempo růstu agregátní poptávky se musí zvýšit, aby byla udržena výchozí cenová úroveň, tj. 10 %.</a:t>
            </a:r>
            <a:endParaRPr lang="cs-CZ" sz="1600" b="1" dirty="0" smtClean="0"/>
          </a:p>
        </p:txBody>
      </p:sp>
    </p:spTree>
    <p:extLst>
      <p:ext uri="{BB962C8B-B14F-4D97-AF65-F5344CB8AC3E}">
        <p14:creationId xmlns:p14="http://schemas.microsoft.com/office/powerpoint/2010/main" val="92147256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Nabídková, resp. náklady tlačená</a:t>
            </a:r>
            <a:br>
              <a:rPr lang="cs-CZ" sz="4000" b="1" dirty="0">
                <a:solidFill>
                  <a:srgbClr val="C00000"/>
                </a:solidFill>
              </a:rPr>
            </a:br>
            <a:r>
              <a:rPr lang="cs-CZ" sz="4000" b="1" dirty="0">
                <a:solidFill>
                  <a:srgbClr val="C00000"/>
                </a:solidFill>
              </a:rPr>
              <a:t>inflace</a:t>
            </a:r>
          </a:p>
        </p:txBody>
      </p:sp>
      <p:sp>
        <p:nvSpPr>
          <p:cNvPr id="98" name="Google Shape;98;p14"/>
          <p:cNvSpPr txBox="1">
            <a:spLocks noGrp="1"/>
          </p:cNvSpPr>
          <p:nvPr>
            <p:ph type="body" idx="1"/>
          </p:nvPr>
        </p:nvSpPr>
        <p:spPr>
          <a:xfrm>
            <a:off x="0" y="1620838"/>
            <a:ext cx="9021337" cy="5114498"/>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2800" b="1" dirty="0"/>
              <a:t>Příznivý nabídkový šok, míra inflace a míra růstu </a:t>
            </a:r>
            <a:r>
              <a:rPr lang="cs-CZ" sz="2800" b="1" dirty="0" smtClean="0"/>
              <a:t>produkce</a:t>
            </a:r>
          </a:p>
          <a:p>
            <a:pPr lvl="1" algn="just">
              <a:spcBef>
                <a:spcPts val="0"/>
              </a:spcBef>
              <a:buClr>
                <a:schemeClr val="tx1"/>
              </a:buClr>
              <a:buSzPct val="120000"/>
              <a:tabLst>
                <a:tab pos="228600" algn="l"/>
              </a:tabLst>
            </a:pPr>
            <a:r>
              <a:rPr lang="cs-CZ" sz="2400" dirty="0"/>
              <a:t>I pro příznivý nabídkový šok platí, že jeho dlouhodobý </a:t>
            </a:r>
            <a:r>
              <a:rPr lang="cs-CZ" sz="2400" dirty="0" smtClean="0"/>
              <a:t>efekt závisí </a:t>
            </a:r>
            <a:r>
              <a:rPr lang="cs-CZ" sz="2400" dirty="0"/>
              <a:t>na tom, zda ho budou ekonomické subjekty vnímat jako (a) trvalý či jen jako (b) dočasný jev. </a:t>
            </a:r>
            <a:endParaRPr lang="cs-CZ" sz="2400" dirty="0" smtClean="0"/>
          </a:p>
          <a:p>
            <a:pPr lvl="1" algn="just">
              <a:spcBef>
                <a:spcPts val="0"/>
              </a:spcBef>
              <a:buClr>
                <a:schemeClr val="tx1"/>
              </a:buClr>
              <a:buSzPct val="120000"/>
              <a:tabLst>
                <a:tab pos="228600" algn="l"/>
              </a:tabLst>
            </a:pPr>
            <a:r>
              <a:rPr lang="cs-CZ" sz="2400" dirty="0" smtClean="0"/>
              <a:t>Pokud </a:t>
            </a:r>
            <a:r>
              <a:rPr lang="cs-CZ" sz="2400" dirty="0"/>
              <a:t>bude příznivý nabídkový šok vnímán jako trvalý, potom křivka SP2 zůstane trvale na úrovni vychýlené příznivým nabídkovým šokem. </a:t>
            </a:r>
            <a:endParaRPr lang="cs-CZ" sz="2400" dirty="0" smtClean="0"/>
          </a:p>
          <a:p>
            <a:pPr lvl="1" algn="just">
              <a:spcBef>
                <a:spcPts val="0"/>
              </a:spcBef>
              <a:buClr>
                <a:schemeClr val="tx1"/>
              </a:buClr>
              <a:buSzPct val="120000"/>
              <a:tabLst>
                <a:tab pos="228600" algn="l"/>
              </a:tabLst>
            </a:pPr>
            <a:r>
              <a:rPr lang="cs-CZ" sz="2400" dirty="0" smtClean="0"/>
              <a:t>Pokud </a:t>
            </a:r>
            <a:r>
              <a:rPr lang="cs-CZ" sz="2400" dirty="0"/>
              <a:t>však příznivý nabídkový šok je vnímán jako dočasný, resp. přechodný jev, potom křivka SP2 se vrátí znovu na výchozí pozici k SP1. </a:t>
            </a:r>
            <a:endParaRPr lang="cs-CZ" sz="1600" b="1" dirty="0" smtClean="0"/>
          </a:p>
        </p:txBody>
      </p:sp>
    </p:spTree>
    <p:extLst>
      <p:ext uri="{BB962C8B-B14F-4D97-AF65-F5344CB8AC3E}">
        <p14:creationId xmlns:p14="http://schemas.microsoft.com/office/powerpoint/2010/main" val="2873305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noChangeArrowheads="1"/>
          </p:cNvSpPr>
          <p:nvPr>
            <p:ph type="title"/>
          </p:nvPr>
        </p:nvSpPr>
        <p:spPr/>
        <p:txBody>
          <a:bodyPr/>
          <a:lstStyle/>
          <a:p>
            <a:r>
              <a:rPr lang="cs-CZ" altLang="cs-CZ" sz="3200" b="1" dirty="0" smtClean="0">
                <a:solidFill>
                  <a:srgbClr val="C00000"/>
                </a:solidFill>
              </a:rPr>
              <a:t>Míra inflace a míra růstu reálného důchodu</a:t>
            </a:r>
            <a:endParaRPr lang="cs-CZ" altLang="cs-CZ" dirty="0" smtClean="0">
              <a:solidFill>
                <a:srgbClr val="C00000"/>
              </a:solidFill>
            </a:endParaRPr>
          </a:p>
        </p:txBody>
      </p:sp>
      <p:sp>
        <p:nvSpPr>
          <p:cNvPr id="3" name="Zástupný symbol pro obsah 2">
            <a:extLst>
              <a:ext uri="{FF2B5EF4-FFF2-40B4-BE49-F238E27FC236}">
                <a16:creationId xmlns:a16="http://schemas.microsoft.com/office/drawing/2014/main" id="{2BAFB776-FB5F-49CE-B46E-28C66D15B033}"/>
              </a:ext>
            </a:extLst>
          </p:cNvPr>
          <p:cNvSpPr>
            <a:spLocks noGrp="1"/>
          </p:cNvSpPr>
          <p:nvPr>
            <p:ph idx="1"/>
          </p:nvPr>
        </p:nvSpPr>
        <p:spPr>
          <a:xfrm>
            <a:off x="617538" y="1676400"/>
            <a:ext cx="7886700" cy="4351338"/>
          </a:xfrm>
        </p:spPr>
        <p:txBody>
          <a:bodyPr>
            <a:normAutofit fontScale="62500" lnSpcReduction="20000"/>
          </a:bodyPr>
          <a:lstStyle/>
          <a:p>
            <a:pPr marL="0" indent="0">
              <a:buFont typeface="Arial" panose="020B0604020202020204" pitchFamily="34" charset="0"/>
              <a:buNone/>
              <a:defRPr/>
            </a:pPr>
            <a:r>
              <a:rPr lang="cs-CZ" dirty="0">
                <a:solidFill>
                  <a:srgbClr val="FF0000"/>
                </a:solidFill>
              </a:rPr>
              <a:t>Inflace </a:t>
            </a:r>
          </a:p>
          <a:p>
            <a:pPr algn="just">
              <a:buFontTx/>
              <a:buChar char="-"/>
              <a:defRPr/>
            </a:pPr>
            <a:r>
              <a:rPr lang="cs-CZ" dirty="0"/>
              <a:t>nepřetržitý růst agregátní cenové hladiny v čase, který se týká všeho zboží a služeb</a:t>
            </a:r>
          </a:p>
          <a:p>
            <a:pPr algn="just">
              <a:buFontTx/>
              <a:buChar char="-"/>
              <a:defRPr/>
            </a:pPr>
            <a:r>
              <a:rPr lang="cs-CZ" dirty="0"/>
              <a:t>měří se mírou inflace prostřednictvím indexu spotřebitelských cen (CPI), cenového deflátoru HNP (HDP) a indexu cen výrobců (PPI)</a:t>
            </a:r>
          </a:p>
          <a:p>
            <a:pPr marL="0" indent="0" algn="just">
              <a:buFont typeface="Arial" panose="020B0604020202020204" pitchFamily="34" charset="0"/>
              <a:buNone/>
              <a:defRPr/>
            </a:pPr>
            <a:r>
              <a:rPr lang="cs-CZ" dirty="0"/>
              <a:t>Podle prvotních zdrojů (generátorů), které inflaci vyvolávají, rozlišujeme dva druhy inflace:</a:t>
            </a:r>
          </a:p>
          <a:p>
            <a:pPr lvl="1" algn="just">
              <a:defRPr/>
            </a:pPr>
            <a:r>
              <a:rPr lang="cs-CZ" b="1" dirty="0"/>
              <a:t>poptávkovou inflaci </a:t>
            </a:r>
            <a:r>
              <a:rPr lang="cs-CZ" dirty="0"/>
              <a:t>(inflace tažená poptávkou – </a:t>
            </a:r>
            <a:r>
              <a:rPr lang="cs-CZ" dirty="0" err="1"/>
              <a:t>demand-pull</a:t>
            </a:r>
            <a:r>
              <a:rPr lang="cs-CZ" dirty="0"/>
              <a:t> </a:t>
            </a:r>
            <a:r>
              <a:rPr lang="cs-CZ" dirty="0" err="1"/>
              <a:t>inflation</a:t>
            </a:r>
            <a:r>
              <a:rPr lang="cs-CZ" dirty="0"/>
              <a:t>), prvotní zdroj je na straně agregátní poptávky, v jejím nadměrném růstu; </a:t>
            </a:r>
          </a:p>
          <a:p>
            <a:pPr lvl="1" algn="just">
              <a:defRPr/>
            </a:pPr>
            <a:r>
              <a:rPr lang="cs-CZ" b="1" dirty="0"/>
              <a:t>nabídkovou (nákladovou) inflaci</a:t>
            </a:r>
            <a:r>
              <a:rPr lang="cs-CZ" dirty="0"/>
              <a:t> (inflace tlačená náklady – </a:t>
            </a:r>
            <a:r>
              <a:rPr lang="cs-CZ" dirty="0" err="1"/>
              <a:t>cost-push</a:t>
            </a:r>
            <a:r>
              <a:rPr lang="cs-CZ" dirty="0"/>
              <a:t> </a:t>
            </a:r>
            <a:r>
              <a:rPr lang="cs-CZ" dirty="0" err="1"/>
              <a:t>inflation</a:t>
            </a:r>
            <a:r>
              <a:rPr lang="cs-CZ" dirty="0"/>
              <a:t>), prvotní zdroj je na straně nabídky v podobě růstu cen, který je důsledkem růstu nákladů firem vyvolaný růstem nominálních mezd, cen materiálů, energií a cen služeb ostatních výrobních faktorů, technologickými změnami apod.</a:t>
            </a:r>
          </a:p>
        </p:txBody>
      </p:sp>
      <p:sp>
        <p:nvSpPr>
          <p:cNvPr id="5" name="Zástupný symbol pro číslo snímku 4">
            <a:extLst>
              <a:ext uri="{FF2B5EF4-FFF2-40B4-BE49-F238E27FC236}">
                <a16:creationId xmlns:a16="http://schemas.microsoft.com/office/drawing/2014/main" id="{CB02767B-5B2B-40EA-BF79-04BE88799277}"/>
              </a:ext>
            </a:extLst>
          </p:cNvPr>
          <p:cNvSpPr>
            <a:spLocks noGrp="1"/>
          </p:cNvSpPr>
          <p:nvPr>
            <p:ph type="sldNum" sz="quarter" idx="12"/>
          </p:nvPr>
        </p:nvSpPr>
        <p:spPr/>
        <p:txBody>
          <a:bodyPr/>
          <a:lstStyle/>
          <a:p>
            <a:pPr>
              <a:defRPr/>
            </a:pPr>
            <a:r>
              <a:rPr lang="cs-CZ" altLang="cs-CZ"/>
              <a:t>List č. 2/</a:t>
            </a:r>
            <a:fld id="{6FA9749A-FB9C-47D6-84FA-7D4D699E9425}" type="slidenum">
              <a:rPr lang="cs-CZ" altLang="cs-CZ" smtClean="0"/>
              <a:pPr>
                <a:defRPr/>
              </a:pPr>
              <a:t>4</a:t>
            </a:fld>
            <a:endParaRPr lang="cs-CZ" altLang="cs-CZ"/>
          </a:p>
        </p:txBody>
      </p:sp>
    </p:spTree>
    <p:extLst>
      <p:ext uri="{BB962C8B-B14F-4D97-AF65-F5344CB8AC3E}">
        <p14:creationId xmlns:p14="http://schemas.microsoft.com/office/powerpoint/2010/main" val="29348261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DCF8F4-78C3-4E4C-BC32-9F0E0006EE7E}"/>
              </a:ext>
            </a:extLst>
          </p:cNvPr>
          <p:cNvSpPr>
            <a:spLocks noGrp="1"/>
          </p:cNvSpPr>
          <p:nvPr>
            <p:ph type="title"/>
          </p:nvPr>
        </p:nvSpPr>
        <p:spPr>
          <a:xfrm>
            <a:off x="226711" y="609601"/>
            <a:ext cx="8377289" cy="708836"/>
          </a:xfrm>
        </p:spPr>
        <p:txBody>
          <a:bodyPr>
            <a:noAutofit/>
          </a:bodyPr>
          <a:lstStyle/>
          <a:p>
            <a:pPr>
              <a:lnSpc>
                <a:spcPct val="107000"/>
              </a:lnSpc>
              <a:spcAft>
                <a:spcPts val="800"/>
              </a:spcAft>
            </a:pPr>
            <a:r>
              <a:rPr lang="cs-CZ" sz="4000" b="1" dirty="0" smtClean="0">
                <a:solidFill>
                  <a:srgbClr val="C00000"/>
                </a:solidFill>
              </a:rPr>
              <a:t>Metody léčení inflace</a:t>
            </a:r>
            <a:endParaRPr lang="cs-CZ"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4BEDB5C5-66CD-45C4-9B54-4D47E002F888}"/>
              </a:ext>
            </a:extLst>
          </p:cNvPr>
          <p:cNvSpPr>
            <a:spLocks noGrp="1"/>
          </p:cNvSpPr>
          <p:nvPr>
            <p:ph idx="1"/>
          </p:nvPr>
        </p:nvSpPr>
        <p:spPr>
          <a:xfrm>
            <a:off x="226711" y="1318437"/>
            <a:ext cx="8828389" cy="5006163"/>
          </a:xfrm>
        </p:spPr>
        <p:txBody>
          <a:bodyPr>
            <a:normAutofit/>
          </a:bodyPr>
          <a:lstStyle/>
          <a:p>
            <a:pPr marL="0" indent="0">
              <a:buNone/>
            </a:pPr>
            <a:r>
              <a:rPr lang="cs-CZ" sz="2800" b="1" dirty="0">
                <a:solidFill>
                  <a:srgbClr val="C00000"/>
                </a:solidFill>
              </a:rPr>
              <a:t>Dezinflace</a:t>
            </a:r>
            <a:r>
              <a:rPr lang="cs-CZ" sz="2800" dirty="0"/>
              <a:t> = snížení míry inflace (je třeba odlišovat pojem deflace jako pokles všeobecné cenové hladiny</a:t>
            </a:r>
            <a:r>
              <a:rPr lang="cs-CZ" sz="2800" dirty="0" smtClean="0"/>
              <a:t>)</a:t>
            </a:r>
          </a:p>
          <a:p>
            <a:pPr marL="0" indent="0">
              <a:buNone/>
            </a:pPr>
            <a:r>
              <a:rPr lang="cs-CZ" sz="2800" b="1" dirty="0" smtClean="0"/>
              <a:t>Léčení poptávkové inflace</a:t>
            </a:r>
          </a:p>
          <a:p>
            <a:pPr marL="0" indent="0">
              <a:buNone/>
            </a:pPr>
            <a:r>
              <a:rPr lang="cs-CZ" sz="2600" dirty="0"/>
              <a:t>S ohledem na zdroje poptávkové inflace uskutečnění dezinflace vyžaduje: </a:t>
            </a:r>
            <a:endParaRPr lang="cs-CZ" sz="2600" dirty="0" smtClean="0"/>
          </a:p>
          <a:p>
            <a:pPr indent="-457200"/>
            <a:r>
              <a:rPr lang="cs-CZ" sz="2600" b="1" dirty="0" smtClean="0"/>
              <a:t>buď </a:t>
            </a:r>
            <a:r>
              <a:rPr lang="cs-CZ" sz="2600" b="1" dirty="0"/>
              <a:t>snížit tempo růstu peněžní zásoby</a:t>
            </a:r>
            <a:r>
              <a:rPr lang="cs-CZ" sz="2600" dirty="0"/>
              <a:t>, tj. realizovat restriktivní monetární politiku; </a:t>
            </a:r>
            <a:endParaRPr lang="cs-CZ" sz="2600" dirty="0" smtClean="0"/>
          </a:p>
          <a:p>
            <a:pPr indent="-457200"/>
            <a:r>
              <a:rPr lang="cs-CZ" sz="2600" dirty="0" smtClean="0"/>
              <a:t>nebo </a:t>
            </a:r>
            <a:r>
              <a:rPr lang="cs-CZ" sz="2600" b="1" dirty="0"/>
              <a:t>snížit vládní výdaje</a:t>
            </a:r>
            <a:r>
              <a:rPr lang="cs-CZ" sz="2600" dirty="0"/>
              <a:t>, tj. realizovat restriktivní fiskální politiku. </a:t>
            </a:r>
            <a:endParaRPr lang="cs-CZ" sz="2600" dirty="0" smtClean="0"/>
          </a:p>
        </p:txBody>
      </p:sp>
    </p:spTree>
    <p:extLst>
      <p:ext uri="{BB962C8B-B14F-4D97-AF65-F5344CB8AC3E}">
        <p14:creationId xmlns:p14="http://schemas.microsoft.com/office/powerpoint/2010/main" val="28482776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DCF8F4-78C3-4E4C-BC32-9F0E0006EE7E}"/>
              </a:ext>
            </a:extLst>
          </p:cNvPr>
          <p:cNvSpPr>
            <a:spLocks noGrp="1"/>
          </p:cNvSpPr>
          <p:nvPr>
            <p:ph type="title"/>
          </p:nvPr>
        </p:nvSpPr>
        <p:spPr>
          <a:xfrm>
            <a:off x="226711" y="609601"/>
            <a:ext cx="8377289" cy="708836"/>
          </a:xfrm>
        </p:spPr>
        <p:txBody>
          <a:bodyPr>
            <a:noAutofit/>
          </a:bodyPr>
          <a:lstStyle/>
          <a:p>
            <a:pPr>
              <a:lnSpc>
                <a:spcPct val="107000"/>
              </a:lnSpc>
              <a:spcAft>
                <a:spcPts val="800"/>
              </a:spcAft>
            </a:pPr>
            <a:r>
              <a:rPr lang="cs-CZ" sz="4000" b="1" dirty="0" smtClean="0">
                <a:solidFill>
                  <a:srgbClr val="C00000"/>
                </a:solidFill>
              </a:rPr>
              <a:t>Metody léčení inflace</a:t>
            </a:r>
            <a:endParaRPr lang="cs-CZ"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4BEDB5C5-66CD-45C4-9B54-4D47E002F888}"/>
              </a:ext>
            </a:extLst>
          </p:cNvPr>
          <p:cNvSpPr>
            <a:spLocks noGrp="1"/>
          </p:cNvSpPr>
          <p:nvPr>
            <p:ph idx="1"/>
          </p:nvPr>
        </p:nvSpPr>
        <p:spPr>
          <a:xfrm>
            <a:off x="226711" y="1318437"/>
            <a:ext cx="8828389" cy="5006163"/>
          </a:xfrm>
        </p:spPr>
        <p:txBody>
          <a:bodyPr>
            <a:normAutofit/>
          </a:bodyPr>
          <a:lstStyle/>
          <a:p>
            <a:pPr indent="-457200"/>
            <a:r>
              <a:rPr lang="cs-CZ" sz="2600" dirty="0" smtClean="0"/>
              <a:t>Východisko </a:t>
            </a:r>
            <a:r>
              <a:rPr lang="cs-CZ" sz="2600" dirty="0"/>
              <a:t>dalšího rozboru – proces léčby bude proveden </a:t>
            </a:r>
            <a:r>
              <a:rPr lang="cs-CZ" sz="2600" b="1" dirty="0"/>
              <a:t>snížením tempa růstu agregátní poptávky </a:t>
            </a:r>
            <a:r>
              <a:rPr lang="cs-CZ" sz="2600" dirty="0"/>
              <a:t>(nominálního produktu) cestou snížení tempa růstu peněžní zásoby, tj. restriktivní měnovou politikou.</a:t>
            </a:r>
          </a:p>
        </p:txBody>
      </p:sp>
    </p:spTree>
    <p:extLst>
      <p:ext uri="{BB962C8B-B14F-4D97-AF65-F5344CB8AC3E}">
        <p14:creationId xmlns:p14="http://schemas.microsoft.com/office/powerpoint/2010/main" val="17457803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DCF8F4-78C3-4E4C-BC32-9F0E0006EE7E}"/>
              </a:ext>
            </a:extLst>
          </p:cNvPr>
          <p:cNvSpPr>
            <a:spLocks noGrp="1"/>
          </p:cNvSpPr>
          <p:nvPr>
            <p:ph type="title"/>
          </p:nvPr>
        </p:nvSpPr>
        <p:spPr>
          <a:xfrm>
            <a:off x="226711" y="758457"/>
            <a:ext cx="8377289" cy="444500"/>
          </a:xfrm>
        </p:spPr>
        <p:txBody>
          <a:bodyPr>
            <a:noAutofit/>
          </a:bodyPr>
          <a:lstStyle/>
          <a:p>
            <a:pPr>
              <a:lnSpc>
                <a:spcPct val="107000"/>
              </a:lnSpc>
              <a:spcAft>
                <a:spcPts val="800"/>
              </a:spcAft>
            </a:pPr>
            <a:r>
              <a:rPr lang="cs-CZ" sz="4000" b="1" dirty="0">
                <a:solidFill>
                  <a:srgbClr val="C00000"/>
                </a:solidFill>
              </a:rPr>
              <a:t>Metody léčení inflace</a:t>
            </a:r>
            <a:endParaRPr lang="cs-CZ"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4BEDB5C5-66CD-45C4-9B54-4D47E002F888}"/>
              </a:ext>
            </a:extLst>
          </p:cNvPr>
          <p:cNvSpPr>
            <a:spLocks noGrp="1"/>
          </p:cNvSpPr>
          <p:nvPr>
            <p:ph idx="1"/>
          </p:nvPr>
        </p:nvSpPr>
        <p:spPr>
          <a:xfrm>
            <a:off x="226711" y="1297172"/>
            <a:ext cx="8828389" cy="5027428"/>
          </a:xfrm>
        </p:spPr>
        <p:txBody>
          <a:bodyPr>
            <a:normAutofit/>
          </a:bodyPr>
          <a:lstStyle/>
          <a:p>
            <a:pPr marL="0" indent="0">
              <a:buNone/>
            </a:pPr>
            <a:r>
              <a:rPr lang="cs-CZ" sz="2800" b="1" dirty="0"/>
              <a:t>Metody dezinflace: </a:t>
            </a:r>
            <a:endParaRPr lang="cs-CZ" sz="2800" b="1" dirty="0" smtClean="0"/>
          </a:p>
          <a:p>
            <a:pPr indent="-457200"/>
            <a:r>
              <a:rPr lang="cs-CZ" sz="2800" b="1" dirty="0" smtClean="0"/>
              <a:t>metoda </a:t>
            </a:r>
            <a:r>
              <a:rPr lang="cs-CZ" sz="2800" b="1" dirty="0" err="1"/>
              <a:t>cold</a:t>
            </a:r>
            <a:r>
              <a:rPr lang="cs-CZ" sz="2800" b="1" dirty="0"/>
              <a:t> </a:t>
            </a:r>
            <a:r>
              <a:rPr lang="cs-CZ" sz="2800" b="1" dirty="0" err="1"/>
              <a:t>turkey</a:t>
            </a:r>
            <a:r>
              <a:rPr lang="cs-CZ" sz="2800" b="1" dirty="0"/>
              <a:t> </a:t>
            </a:r>
            <a:r>
              <a:rPr lang="cs-CZ" sz="2800" dirty="0"/>
              <a:t>– využití výrazného a permanentního snížení míry růstu agregátní poptávky. </a:t>
            </a:r>
            <a:endParaRPr lang="cs-CZ" sz="2800" dirty="0" smtClean="0"/>
          </a:p>
          <a:p>
            <a:pPr lvl="1" indent="-457200"/>
            <a:r>
              <a:rPr lang="cs-CZ" sz="2400" dirty="0" smtClean="0"/>
              <a:t>Použití </a:t>
            </a:r>
            <a:r>
              <a:rPr lang="cs-CZ" sz="2400" dirty="0"/>
              <a:t>této metody léčení inflace (dezinflace) má za následek rychlý pokles míry inflace. </a:t>
            </a:r>
            <a:endParaRPr lang="cs-CZ" sz="2400" dirty="0" smtClean="0"/>
          </a:p>
          <a:p>
            <a:pPr lvl="1" indent="-457200"/>
            <a:r>
              <a:rPr lang="cs-CZ" sz="2400" dirty="0" smtClean="0"/>
              <a:t>Nákladem </a:t>
            </a:r>
            <a:r>
              <a:rPr lang="cs-CZ" sz="2400" dirty="0"/>
              <a:t>této léčby je výrazný pokles skutečného produktu pod jeho potenciální úroveň, velké ztráty produkce a vysoká nezaměstnanost. </a:t>
            </a:r>
            <a:endParaRPr lang="cs-CZ" sz="2400" dirty="0" smtClean="0"/>
          </a:p>
          <a:p>
            <a:pPr lvl="1" indent="-457200"/>
            <a:r>
              <a:rPr lang="cs-CZ" sz="2400" dirty="0" smtClean="0"/>
              <a:t>Recese </a:t>
            </a:r>
            <a:r>
              <a:rPr lang="cs-CZ" sz="2400" dirty="0"/>
              <a:t>je hlubší, ale kratší, veřejnost uvěří vládě a bude očekávat, že její politika bude mít úspěch. </a:t>
            </a:r>
            <a:endParaRPr lang="cs-CZ" sz="2400" dirty="0" smtClean="0"/>
          </a:p>
        </p:txBody>
      </p:sp>
    </p:spTree>
    <p:extLst>
      <p:ext uri="{BB962C8B-B14F-4D97-AF65-F5344CB8AC3E}">
        <p14:creationId xmlns:p14="http://schemas.microsoft.com/office/powerpoint/2010/main" val="25184631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4BEDB5C5-66CD-45C4-9B54-4D47E002F888}"/>
              </a:ext>
            </a:extLst>
          </p:cNvPr>
          <p:cNvSpPr>
            <a:spLocks noGrp="1"/>
          </p:cNvSpPr>
          <p:nvPr>
            <p:ph idx="1"/>
          </p:nvPr>
        </p:nvSpPr>
        <p:spPr>
          <a:xfrm>
            <a:off x="226711" y="1054101"/>
            <a:ext cx="8828389" cy="5270499"/>
          </a:xfrm>
        </p:spPr>
        <p:txBody>
          <a:bodyPr>
            <a:normAutofit/>
          </a:bodyPr>
          <a:lstStyle/>
          <a:p>
            <a:pPr marL="0" indent="0">
              <a:buNone/>
            </a:pPr>
            <a:r>
              <a:rPr lang="cs-CZ" sz="2800" b="1" dirty="0"/>
              <a:t>Metody dezinflace: </a:t>
            </a:r>
            <a:endParaRPr lang="cs-CZ" sz="2800" b="1" dirty="0" smtClean="0"/>
          </a:p>
          <a:p>
            <a:pPr indent="-457200"/>
            <a:r>
              <a:rPr lang="cs-CZ" sz="2800" b="1" dirty="0" smtClean="0"/>
              <a:t>gradualistická </a:t>
            </a:r>
            <a:r>
              <a:rPr lang="cs-CZ" sz="2800" b="1" dirty="0"/>
              <a:t>metoda</a:t>
            </a:r>
            <a:r>
              <a:rPr lang="cs-CZ" sz="2800" dirty="0"/>
              <a:t> – pomalé a postupné snižování míry růstu agregátní poptávky, tj. nominálního produktu. – recese jako náklad inflace je mírnější, ale její trvání je delší, veřejnost nemusí uvěřit vládě, že její politika bude úspěšná, když v prvních letech bude snížení skutečné inflace velmi malé, a proto nemusí vést ke snížení míry očekávané inflace.</a:t>
            </a:r>
            <a:endParaRPr lang="cs-CZ" sz="2600" dirty="0"/>
          </a:p>
        </p:txBody>
      </p:sp>
      <p:sp>
        <p:nvSpPr>
          <p:cNvPr id="5" name="Nadpis 1">
            <a:extLst>
              <a:ext uri="{FF2B5EF4-FFF2-40B4-BE49-F238E27FC236}">
                <a16:creationId xmlns:a16="http://schemas.microsoft.com/office/drawing/2014/main" id="{70DCF8F4-78C3-4E4C-BC32-9F0E0006EE7E}"/>
              </a:ext>
            </a:extLst>
          </p:cNvPr>
          <p:cNvSpPr txBox="1">
            <a:spLocks/>
          </p:cNvSpPr>
          <p:nvPr/>
        </p:nvSpPr>
        <p:spPr>
          <a:xfrm>
            <a:off x="226711" y="758457"/>
            <a:ext cx="8377289" cy="44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7000"/>
              </a:lnSpc>
              <a:spcAft>
                <a:spcPts val="800"/>
              </a:spcAft>
            </a:pPr>
            <a:r>
              <a:rPr lang="cs-CZ" sz="4000" b="1" dirty="0" smtClean="0">
                <a:solidFill>
                  <a:srgbClr val="C00000"/>
                </a:solidFill>
              </a:rPr>
              <a:t>Metody léčení inflace</a:t>
            </a:r>
            <a:endParaRPr lang="cs-CZ"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296529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4BEDB5C5-66CD-45C4-9B54-4D47E002F888}"/>
              </a:ext>
            </a:extLst>
          </p:cNvPr>
          <p:cNvSpPr>
            <a:spLocks noGrp="1"/>
          </p:cNvSpPr>
          <p:nvPr>
            <p:ph idx="1"/>
          </p:nvPr>
        </p:nvSpPr>
        <p:spPr>
          <a:xfrm>
            <a:off x="226711" y="1054101"/>
            <a:ext cx="8828389" cy="5270499"/>
          </a:xfrm>
        </p:spPr>
        <p:txBody>
          <a:bodyPr>
            <a:normAutofit/>
          </a:bodyPr>
          <a:lstStyle/>
          <a:p>
            <a:pPr marL="0" indent="0">
              <a:buNone/>
            </a:pPr>
            <a:r>
              <a:rPr lang="cs-CZ" sz="2800" b="1" dirty="0" smtClean="0"/>
              <a:t>Léčení nabídkové inflace</a:t>
            </a:r>
          </a:p>
          <a:p>
            <a:pPr indent="-457200"/>
            <a:r>
              <a:rPr lang="cs-CZ" sz="2800" dirty="0"/>
              <a:t>Léčba nabídkové inflace, resp. inflace tlačené náklady vyžaduje zeslabovat, resp. odstraňovat příčiny nepříznivých nabídkových šoků a usilovat (vláda) o formování a realizaci pozitivních nabídkových šoků.</a:t>
            </a:r>
            <a:endParaRPr lang="cs-CZ" sz="2600" dirty="0"/>
          </a:p>
        </p:txBody>
      </p:sp>
      <p:sp>
        <p:nvSpPr>
          <p:cNvPr id="5" name="Nadpis 1">
            <a:extLst>
              <a:ext uri="{FF2B5EF4-FFF2-40B4-BE49-F238E27FC236}">
                <a16:creationId xmlns:a16="http://schemas.microsoft.com/office/drawing/2014/main" id="{70DCF8F4-78C3-4E4C-BC32-9F0E0006EE7E}"/>
              </a:ext>
            </a:extLst>
          </p:cNvPr>
          <p:cNvSpPr txBox="1">
            <a:spLocks/>
          </p:cNvSpPr>
          <p:nvPr/>
        </p:nvSpPr>
        <p:spPr>
          <a:xfrm>
            <a:off x="226711" y="758457"/>
            <a:ext cx="8377289" cy="44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7000"/>
              </a:lnSpc>
              <a:spcAft>
                <a:spcPts val="800"/>
              </a:spcAft>
            </a:pPr>
            <a:r>
              <a:rPr lang="cs-CZ" sz="4000" b="1" smtClean="0">
                <a:solidFill>
                  <a:srgbClr val="C00000"/>
                </a:solidFill>
              </a:rPr>
              <a:t>Metody léčení inflace</a:t>
            </a:r>
            <a:endParaRPr lang="cs-CZ"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1628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4BEDB5C5-66CD-45C4-9B54-4D47E002F888}"/>
              </a:ext>
            </a:extLst>
          </p:cNvPr>
          <p:cNvSpPr>
            <a:spLocks noGrp="1"/>
          </p:cNvSpPr>
          <p:nvPr>
            <p:ph idx="1"/>
          </p:nvPr>
        </p:nvSpPr>
        <p:spPr>
          <a:xfrm>
            <a:off x="226711" y="1202957"/>
            <a:ext cx="8828389" cy="5121643"/>
          </a:xfrm>
        </p:spPr>
        <p:txBody>
          <a:bodyPr>
            <a:normAutofit/>
          </a:bodyPr>
          <a:lstStyle/>
          <a:p>
            <a:pPr marL="0" indent="0">
              <a:buNone/>
            </a:pPr>
            <a:r>
              <a:rPr lang="cs-CZ" sz="3800" b="1" dirty="0" smtClean="0"/>
              <a:t>Léčení nabídkové inflace</a:t>
            </a:r>
          </a:p>
          <a:p>
            <a:pPr indent="-457200"/>
            <a:r>
              <a:rPr lang="cs-CZ" sz="2800" b="1" dirty="0"/>
              <a:t>Důchodové politiky a léčení inflace </a:t>
            </a:r>
            <a:endParaRPr lang="cs-CZ" sz="2800" b="1" dirty="0" smtClean="0"/>
          </a:p>
          <a:p>
            <a:pPr lvl="1" indent="-457200"/>
            <a:r>
              <a:rPr lang="cs-CZ" sz="2400" dirty="0" smtClean="0"/>
              <a:t>Léčení </a:t>
            </a:r>
            <a:r>
              <a:rPr lang="cs-CZ" sz="2400" dirty="0"/>
              <a:t>inflace </a:t>
            </a:r>
            <a:r>
              <a:rPr lang="cs-CZ" sz="2400" dirty="0" err="1"/>
              <a:t>decelarací</a:t>
            </a:r>
            <a:r>
              <a:rPr lang="cs-CZ" sz="2400" dirty="0"/>
              <a:t> míry růstu agregátní poptávky je </a:t>
            </a:r>
            <a:r>
              <a:rPr lang="cs-CZ" sz="2400" dirty="0" smtClean="0"/>
              <a:t>- </a:t>
            </a:r>
            <a:r>
              <a:rPr lang="cs-CZ" sz="2400" dirty="0"/>
              <a:t>velmi nákladné a přináší recesi s poklesem produkce a zaměstnanosti. </a:t>
            </a:r>
            <a:endParaRPr lang="cs-CZ" sz="2400" dirty="0" smtClean="0"/>
          </a:p>
          <a:p>
            <a:pPr lvl="1" indent="-457200"/>
            <a:r>
              <a:rPr lang="cs-CZ" sz="2400" dirty="0" smtClean="0"/>
              <a:t>V </a:t>
            </a:r>
            <a:r>
              <a:rPr lang="cs-CZ" sz="2400" dirty="0"/>
              <a:t>teorii i praxi jsou proto hledány metody léčby inflace, které by mohly řešit problém dezinflace bez nezbytných průvodních nákladů, tj. recese a růstu nezaměstnanosti. </a:t>
            </a:r>
            <a:endParaRPr lang="cs-CZ" sz="2400" dirty="0" smtClean="0"/>
          </a:p>
        </p:txBody>
      </p:sp>
      <p:sp>
        <p:nvSpPr>
          <p:cNvPr id="5" name="Nadpis 1">
            <a:extLst>
              <a:ext uri="{FF2B5EF4-FFF2-40B4-BE49-F238E27FC236}">
                <a16:creationId xmlns:a16="http://schemas.microsoft.com/office/drawing/2014/main" id="{70DCF8F4-78C3-4E4C-BC32-9F0E0006EE7E}"/>
              </a:ext>
            </a:extLst>
          </p:cNvPr>
          <p:cNvSpPr txBox="1">
            <a:spLocks/>
          </p:cNvSpPr>
          <p:nvPr/>
        </p:nvSpPr>
        <p:spPr>
          <a:xfrm>
            <a:off x="226711" y="758457"/>
            <a:ext cx="8377289" cy="44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7000"/>
              </a:lnSpc>
              <a:spcAft>
                <a:spcPts val="800"/>
              </a:spcAft>
            </a:pPr>
            <a:r>
              <a:rPr lang="cs-CZ" sz="4000" b="1" smtClean="0">
                <a:solidFill>
                  <a:srgbClr val="C00000"/>
                </a:solidFill>
              </a:rPr>
              <a:t>Metody léčení inflace</a:t>
            </a:r>
            <a:endParaRPr lang="cs-CZ"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8791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4BEDB5C5-66CD-45C4-9B54-4D47E002F888}"/>
              </a:ext>
            </a:extLst>
          </p:cNvPr>
          <p:cNvSpPr>
            <a:spLocks noGrp="1"/>
          </p:cNvSpPr>
          <p:nvPr>
            <p:ph idx="1"/>
          </p:nvPr>
        </p:nvSpPr>
        <p:spPr>
          <a:xfrm>
            <a:off x="226711" y="1054101"/>
            <a:ext cx="8828389" cy="5270499"/>
          </a:xfrm>
        </p:spPr>
        <p:txBody>
          <a:bodyPr>
            <a:normAutofit/>
          </a:bodyPr>
          <a:lstStyle/>
          <a:p>
            <a:pPr marL="0" indent="0">
              <a:buNone/>
            </a:pPr>
            <a:r>
              <a:rPr lang="cs-CZ" sz="3800" b="1" dirty="0" smtClean="0"/>
              <a:t>Léčení nabídkové inflace</a:t>
            </a:r>
          </a:p>
          <a:p>
            <a:pPr indent="-457200"/>
            <a:r>
              <a:rPr lang="cs-CZ" sz="2800" b="1" dirty="0"/>
              <a:t>Důchodové politiky a léčení inflace </a:t>
            </a:r>
            <a:endParaRPr lang="cs-CZ" sz="2800" b="1" dirty="0" smtClean="0"/>
          </a:p>
          <a:p>
            <a:pPr lvl="1" indent="-457200"/>
            <a:r>
              <a:rPr lang="cs-CZ" sz="2400" dirty="0" smtClean="0"/>
              <a:t>Tyto </a:t>
            </a:r>
            <a:r>
              <a:rPr lang="cs-CZ" sz="2400" dirty="0"/>
              <a:t>politiky se nazývají důchodové politiky a zahrnují kontrolu mezd a cen, a to buď metodou vládního nařízení (zmrazení mezd a cen) nebo metodou, kdy vláda přesvědčuje představitele zaměstnanců (odbory) a zaměstnavatele (firmy) - případně je i může zainteresovat např. snížením zdanění zisku - aby udrželi míru růstu mezd na určité přijatelné úrovni. </a:t>
            </a:r>
            <a:endParaRPr lang="cs-CZ" sz="2400" dirty="0" smtClean="0"/>
          </a:p>
        </p:txBody>
      </p:sp>
      <p:sp>
        <p:nvSpPr>
          <p:cNvPr id="5" name="Nadpis 1">
            <a:extLst>
              <a:ext uri="{FF2B5EF4-FFF2-40B4-BE49-F238E27FC236}">
                <a16:creationId xmlns:a16="http://schemas.microsoft.com/office/drawing/2014/main" id="{70DCF8F4-78C3-4E4C-BC32-9F0E0006EE7E}"/>
              </a:ext>
            </a:extLst>
          </p:cNvPr>
          <p:cNvSpPr txBox="1">
            <a:spLocks/>
          </p:cNvSpPr>
          <p:nvPr/>
        </p:nvSpPr>
        <p:spPr>
          <a:xfrm>
            <a:off x="226711" y="758457"/>
            <a:ext cx="8377289" cy="44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7000"/>
              </a:lnSpc>
              <a:spcAft>
                <a:spcPts val="800"/>
              </a:spcAft>
            </a:pPr>
            <a:r>
              <a:rPr lang="cs-CZ" sz="4000" b="1" smtClean="0">
                <a:solidFill>
                  <a:srgbClr val="C00000"/>
                </a:solidFill>
              </a:rPr>
              <a:t>Metody léčení inflace</a:t>
            </a:r>
            <a:endParaRPr lang="cs-CZ"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5197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4BEDB5C5-66CD-45C4-9B54-4D47E002F888}"/>
              </a:ext>
            </a:extLst>
          </p:cNvPr>
          <p:cNvSpPr>
            <a:spLocks noGrp="1"/>
          </p:cNvSpPr>
          <p:nvPr>
            <p:ph idx="1"/>
          </p:nvPr>
        </p:nvSpPr>
        <p:spPr>
          <a:xfrm>
            <a:off x="226711" y="1202957"/>
            <a:ext cx="8828389" cy="5121643"/>
          </a:xfrm>
        </p:spPr>
        <p:txBody>
          <a:bodyPr>
            <a:normAutofit/>
          </a:bodyPr>
          <a:lstStyle/>
          <a:p>
            <a:pPr marL="0" indent="0">
              <a:buNone/>
            </a:pPr>
            <a:r>
              <a:rPr lang="cs-CZ" sz="3800" b="1" dirty="0" smtClean="0"/>
              <a:t>Léčení nabídkové inflace</a:t>
            </a:r>
          </a:p>
          <a:p>
            <a:pPr indent="-457200"/>
            <a:r>
              <a:rPr lang="cs-CZ" sz="2800" b="1" dirty="0"/>
              <a:t>Důchodové politiky a léčení inflace </a:t>
            </a:r>
            <a:endParaRPr lang="cs-CZ" sz="2800" b="1" dirty="0" smtClean="0"/>
          </a:p>
          <a:p>
            <a:pPr lvl="1" indent="-457200"/>
            <a:r>
              <a:rPr lang="cs-CZ" sz="2400" dirty="0" smtClean="0"/>
              <a:t>Dosavadní </a:t>
            </a:r>
            <a:r>
              <a:rPr lang="cs-CZ" sz="2400" dirty="0"/>
              <a:t>zkušenosti s kontrolou cen a mezd nejsou pozitivní, protože zmrazení mezd a cen vyřazuje v tržní ekonomice klíčový mechanismus alokace zdrojů: změny relativních cen jsou klíčovým mechanismem efektivní alokace zdrojů.</a:t>
            </a:r>
            <a:endParaRPr lang="cs-CZ" sz="2200" dirty="0"/>
          </a:p>
        </p:txBody>
      </p:sp>
      <p:sp>
        <p:nvSpPr>
          <p:cNvPr id="5" name="Nadpis 1">
            <a:extLst>
              <a:ext uri="{FF2B5EF4-FFF2-40B4-BE49-F238E27FC236}">
                <a16:creationId xmlns:a16="http://schemas.microsoft.com/office/drawing/2014/main" id="{70DCF8F4-78C3-4E4C-BC32-9F0E0006EE7E}"/>
              </a:ext>
            </a:extLst>
          </p:cNvPr>
          <p:cNvSpPr txBox="1">
            <a:spLocks/>
          </p:cNvSpPr>
          <p:nvPr/>
        </p:nvSpPr>
        <p:spPr>
          <a:xfrm>
            <a:off x="226711" y="758457"/>
            <a:ext cx="8377289" cy="44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7000"/>
              </a:lnSpc>
              <a:spcAft>
                <a:spcPts val="800"/>
              </a:spcAft>
            </a:pPr>
            <a:r>
              <a:rPr lang="cs-CZ" sz="4000" b="1" smtClean="0">
                <a:solidFill>
                  <a:srgbClr val="C00000"/>
                </a:solidFill>
              </a:rPr>
              <a:t>Metody léčení inflace</a:t>
            </a:r>
            <a:endParaRPr lang="cs-CZ"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31100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2029523"/>
            <a:ext cx="8704800" cy="2754350"/>
          </a:xfrm>
          <a:prstGeom prst="rect">
            <a:avLst/>
          </a:prstGeom>
          <a:noFill/>
          <a:ln>
            <a:noFill/>
          </a:ln>
        </p:spPr>
        <p:txBody>
          <a:bodyPr spcFirstLastPara="1" wrap="square" lIns="0" tIns="0" rIns="0" bIns="0" anchor="t" anchorCtr="0">
            <a:noAutofit/>
          </a:bodyPr>
          <a:lstStyle/>
          <a:p>
            <a:pPr>
              <a:buClr>
                <a:srgbClr val="D10202"/>
              </a:buClr>
              <a:buSzPts val="4400"/>
            </a:pPr>
            <a:r>
              <a:rPr lang="cs-CZ" b="1" dirty="0" smtClean="0">
                <a:solidFill>
                  <a:srgbClr val="C00000"/>
                </a:solidFill>
              </a:rPr>
              <a:t>Makroekonomie II</a:t>
            </a:r>
            <a:br>
              <a:rPr lang="cs-CZ" b="1" dirty="0" smtClean="0">
                <a:solidFill>
                  <a:srgbClr val="C00000"/>
                </a:solidFill>
              </a:rPr>
            </a:br>
            <a:r>
              <a:rPr lang="cs-CZ" altLang="cs-CZ" sz="4000" b="1" i="1" dirty="0">
                <a:solidFill>
                  <a:srgbClr val="C00000"/>
                </a:solidFill>
              </a:rPr>
              <a:t>Dlouhodobý ekonomický růst</a:t>
            </a:r>
            <a:br>
              <a:rPr lang="cs-CZ" altLang="cs-CZ" sz="4000" b="1" i="1" dirty="0">
                <a:solidFill>
                  <a:srgbClr val="C00000"/>
                </a:solidFill>
              </a:rPr>
            </a:br>
            <a:r>
              <a:rPr lang="cs-CZ" sz="4000" b="1" i="1" dirty="0" smtClean="0">
                <a:solidFill>
                  <a:srgbClr val="C00000"/>
                </a:solidFill>
              </a:rPr>
              <a:t/>
            </a:r>
            <a:br>
              <a:rPr lang="cs-CZ" sz="4000" b="1" i="1" dirty="0" smtClean="0">
                <a:solidFill>
                  <a:srgbClr val="C00000"/>
                </a:solidFill>
              </a:rPr>
            </a:br>
            <a:r>
              <a:rPr lang="cs-CZ" sz="4000" b="1" dirty="0" smtClean="0">
                <a:solidFill>
                  <a:srgbClr val="C00000"/>
                </a:solidFill>
              </a:rPr>
              <a:t>III. část</a:t>
            </a:r>
            <a:r>
              <a:rPr lang="cs-CZ" sz="4000" b="1" i="1" dirty="0" smtClean="0">
                <a:solidFill>
                  <a:srgbClr val="C00000"/>
                </a:solidFill>
              </a:rPr>
              <a:t/>
            </a:r>
            <a:br>
              <a:rPr lang="cs-CZ" sz="4000" b="1" i="1" dirty="0" smtClean="0">
                <a:solidFill>
                  <a:srgbClr val="C00000"/>
                </a:solidFill>
              </a:rPr>
            </a:br>
            <a:r>
              <a:rPr lang="cs-CZ" sz="4300" b="1" i="1" dirty="0" smtClean="0">
                <a:solidFill>
                  <a:srgbClr val="C00000"/>
                </a:solidFill>
              </a:rPr>
              <a:t/>
            </a:r>
            <a:br>
              <a:rPr lang="cs-CZ" sz="4300" b="1" i="1" dirty="0" smtClean="0">
                <a:solidFill>
                  <a:srgbClr val="C00000"/>
                </a:solidFill>
              </a:rPr>
            </a:br>
            <a:r>
              <a:rPr lang="cs-CZ" sz="3600" b="1" dirty="0">
                <a:solidFill>
                  <a:srgbClr val="C00000"/>
                </a:solidFill>
              </a:rPr>
              <a:t>Y</a:t>
            </a:r>
            <a:r>
              <a:rPr lang="cs-CZ" sz="3600" b="1" dirty="0" smtClean="0">
                <a:solidFill>
                  <a:srgbClr val="C00000"/>
                </a:solidFill>
              </a:rPr>
              <a:t>MAK2</a:t>
            </a:r>
            <a:endParaRPr sz="3600" b="1" dirty="0">
              <a:solidFill>
                <a:srgbClr val="C00000"/>
              </a:solidFill>
            </a:endParaRPr>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a:t>
            </a:r>
            <a:r>
              <a:rPr lang="cs-CZ" sz="1800" b="1" i="0" u="none" strike="noStrike" cap="none" dirty="0" smtClean="0">
                <a:solidFill>
                  <a:schemeClr val="dk1"/>
                </a:solidFill>
                <a:latin typeface="Calibri"/>
                <a:ea typeface="Calibri"/>
                <a:cs typeface="Calibri"/>
                <a:sym typeface="Calibri"/>
              </a:rPr>
              <a:t>Dr. Ing. Ingrid Majerová</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09. 12. </a:t>
            </a:r>
            <a:r>
              <a:rPr lang="cs-CZ" sz="1800" b="1" u="none" dirty="0" smtClean="0">
                <a:solidFill>
                  <a:schemeClr val="dk1"/>
                </a:solidFill>
                <a:latin typeface="Calibri"/>
                <a:ea typeface="Calibri"/>
                <a:cs typeface="Calibri"/>
                <a:sym typeface="Calibri"/>
              </a:rPr>
              <a:t>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81609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noChangeArrowheads="1"/>
          </p:cNvSpPr>
          <p:nvPr>
            <p:ph type="title" idx="4294967295"/>
          </p:nvPr>
        </p:nvSpPr>
        <p:spPr>
          <a:xfrm>
            <a:off x="827088" y="304800"/>
            <a:ext cx="7772400" cy="868363"/>
          </a:xfrm>
        </p:spPr>
        <p:txBody>
          <a:bodyPr bIns="91440" anchor="b"/>
          <a:lstStyle/>
          <a:p>
            <a:pPr eaLnBrk="1" hangingPunct="1"/>
            <a:r>
              <a:rPr lang="cs-CZ" altLang="cs-CZ" sz="3600" b="1" dirty="0" smtClean="0">
                <a:solidFill>
                  <a:srgbClr val="C00000"/>
                </a:solidFill>
              </a:rPr>
              <a:t>Ekonomický růst</a:t>
            </a:r>
          </a:p>
        </p:txBody>
      </p:sp>
      <p:sp>
        <p:nvSpPr>
          <p:cNvPr id="6147" name="Zástupný symbol pro obsah 2"/>
          <p:cNvSpPr>
            <a:spLocks noGrp="1" noChangeArrowheads="1"/>
          </p:cNvSpPr>
          <p:nvPr>
            <p:ph sz="quarter" idx="4294967295"/>
          </p:nvPr>
        </p:nvSpPr>
        <p:spPr>
          <a:xfrm>
            <a:off x="684213" y="1341438"/>
            <a:ext cx="8208962" cy="4929187"/>
          </a:xfrm>
        </p:spPr>
        <p:txBody>
          <a:bodyPr/>
          <a:lstStyle/>
          <a:p>
            <a:pPr algn="just" eaLnBrk="1" hangingPunct="1">
              <a:buFont typeface="Wingdings" panose="05000000000000000000" pitchFamily="2" charset="2"/>
              <a:buNone/>
            </a:pPr>
            <a:r>
              <a:rPr lang="cs-CZ" altLang="cs-CZ" sz="2600" b="1" smtClean="0">
                <a:solidFill>
                  <a:srgbClr val="FF0000"/>
                </a:solidFill>
              </a:rPr>
              <a:t>Ekonomický růst</a:t>
            </a:r>
            <a:r>
              <a:rPr lang="cs-CZ" altLang="cs-CZ" sz="2600" smtClean="0">
                <a:solidFill>
                  <a:srgbClr val="FF0000"/>
                </a:solidFill>
              </a:rPr>
              <a:t> </a:t>
            </a:r>
            <a:r>
              <a:rPr lang="cs-CZ" altLang="cs-CZ" sz="2600" smtClean="0"/>
              <a:t>= růst potenciálního produktu</a:t>
            </a:r>
          </a:p>
          <a:p>
            <a:pPr algn="just" eaLnBrk="1" hangingPunct="1"/>
            <a:r>
              <a:rPr lang="cs-CZ" altLang="cs-CZ" sz="2600" smtClean="0"/>
              <a:t>(ekonomický pokles = pokles potenciálního produktu)</a:t>
            </a:r>
          </a:p>
          <a:p>
            <a:pPr algn="just" eaLnBrk="1" hangingPunct="1"/>
            <a:r>
              <a:rPr lang="cs-CZ" altLang="cs-CZ" sz="2600" b="1" smtClean="0"/>
              <a:t>nutno rozlišovat:</a:t>
            </a:r>
            <a:r>
              <a:rPr lang="cs-CZ" altLang="cs-CZ" sz="2600" smtClean="0"/>
              <a:t> růst Y* a růst HDP, neboli...</a:t>
            </a:r>
          </a:p>
          <a:p>
            <a:pPr algn="just" eaLnBrk="1" hangingPunct="1"/>
            <a:r>
              <a:rPr lang="cs-CZ" altLang="cs-CZ" sz="2600" smtClean="0"/>
              <a:t>...roste-li v daném roce HDP ještě to nemusí  znamenat, že došlo k ekonomickému růstu (Y* mohl zůstat nezměněn)</a:t>
            </a:r>
          </a:p>
          <a:p>
            <a:pPr algn="just" eaLnBrk="1" hangingPunct="1"/>
            <a:r>
              <a:rPr lang="cs-CZ" altLang="cs-CZ" sz="2600" smtClean="0"/>
              <a:t>dochází-li tedy k ekonomickému růstu, pak to znamená, že se zvyšují produkční možnosti ekonomiky (změna v produkční funkci)</a:t>
            </a:r>
          </a:p>
          <a:p>
            <a:pPr algn="just" eaLnBrk="1" hangingPunct="1"/>
            <a:r>
              <a:rPr lang="cs-CZ" altLang="cs-CZ" sz="2600" smtClean="0"/>
              <a:t>roste-li pouze HDP(HNP), pak jde zpravidla o změnu v agregátní poptávce</a:t>
            </a:r>
          </a:p>
        </p:txBody>
      </p:sp>
    </p:spTree>
    <p:extLst>
      <p:ext uri="{BB962C8B-B14F-4D97-AF65-F5344CB8AC3E}">
        <p14:creationId xmlns:p14="http://schemas.microsoft.com/office/powerpoint/2010/main" val="403455642"/>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noChangeArrowheads="1"/>
          </p:cNvSpPr>
          <p:nvPr>
            <p:ph type="title"/>
          </p:nvPr>
        </p:nvSpPr>
        <p:spPr/>
        <p:txBody>
          <a:bodyPr/>
          <a:lstStyle/>
          <a:p>
            <a:r>
              <a:rPr lang="cs-CZ" altLang="cs-CZ" sz="3200" b="1" dirty="0" smtClean="0">
                <a:solidFill>
                  <a:srgbClr val="C00000"/>
                </a:solidFill>
              </a:rPr>
              <a:t>Míra inflace a míra růstu reálného důchodu</a:t>
            </a:r>
            <a:endParaRPr lang="cs-CZ" altLang="cs-CZ" dirty="0" smtClean="0">
              <a:solidFill>
                <a:srgbClr val="C00000"/>
              </a:solidFill>
            </a:endParaRPr>
          </a:p>
        </p:txBody>
      </p:sp>
      <p:sp>
        <p:nvSpPr>
          <p:cNvPr id="3" name="Zástupný symbol pro obsah 2">
            <a:extLst>
              <a:ext uri="{FF2B5EF4-FFF2-40B4-BE49-F238E27FC236}">
                <a16:creationId xmlns:a16="http://schemas.microsoft.com/office/drawing/2014/main" id="{2BAFB776-FB5F-49CE-B46E-28C66D15B033}"/>
              </a:ext>
            </a:extLst>
          </p:cNvPr>
          <p:cNvSpPr>
            <a:spLocks noGrp="1"/>
          </p:cNvSpPr>
          <p:nvPr>
            <p:ph idx="1"/>
          </p:nvPr>
        </p:nvSpPr>
        <p:spPr>
          <a:xfrm>
            <a:off x="617538" y="1412875"/>
            <a:ext cx="7886700" cy="4614863"/>
          </a:xfrm>
        </p:spPr>
        <p:txBody>
          <a:bodyPr>
            <a:normAutofit fontScale="70000" lnSpcReduction="20000"/>
          </a:bodyPr>
          <a:lstStyle/>
          <a:p>
            <a:pPr marL="0" indent="0">
              <a:buFont typeface="Arial" panose="020B0604020202020204" pitchFamily="34" charset="0"/>
              <a:buNone/>
              <a:defRPr/>
            </a:pPr>
            <a:r>
              <a:rPr lang="cs-CZ" dirty="0">
                <a:solidFill>
                  <a:srgbClr val="FF0000"/>
                </a:solidFill>
              </a:rPr>
              <a:t>Poptávková inflace a růst reálného důchodu </a:t>
            </a:r>
          </a:p>
          <a:p>
            <a:pPr algn="just">
              <a:buFontTx/>
              <a:buChar char="-"/>
              <a:defRPr/>
            </a:pPr>
            <a:r>
              <a:rPr lang="cs-CZ" dirty="0"/>
              <a:t>generátorem poptávkové inflace je nadměrný růst, resp. nepřetržité nadměrné zvyšování agregátní poptávky</a:t>
            </a:r>
          </a:p>
          <a:p>
            <a:pPr marL="0" indent="0" algn="just">
              <a:buFont typeface="Arial" panose="020B0604020202020204" pitchFamily="34" charset="0"/>
              <a:buNone/>
              <a:defRPr/>
            </a:pPr>
            <a:endParaRPr lang="cs-CZ" sz="900" dirty="0"/>
          </a:p>
          <a:p>
            <a:pPr marL="0" indent="0" algn="just">
              <a:buFont typeface="Arial" panose="020B0604020202020204" pitchFamily="34" charset="0"/>
              <a:buNone/>
              <a:defRPr/>
            </a:pPr>
            <a:r>
              <a:rPr lang="cs-CZ" dirty="0"/>
              <a:t>Příčiny nadměrného růstu agregátní poptávky:</a:t>
            </a:r>
          </a:p>
          <a:p>
            <a:pPr lvl="1" algn="just">
              <a:buFontTx/>
              <a:buChar char="-"/>
              <a:defRPr/>
            </a:pPr>
            <a:r>
              <a:rPr lang="cs-CZ" dirty="0"/>
              <a:t>úsilí trvaleji udržovat míru nezaměstnanosti pod přirozenou mírou nezaměstnanosti, tj. udržovat skutečný produkt trvaleji nad potenciálním produktem; </a:t>
            </a:r>
          </a:p>
          <a:p>
            <a:pPr lvl="1" algn="just">
              <a:buFontTx/>
              <a:buChar char="-"/>
              <a:defRPr/>
            </a:pPr>
            <a:r>
              <a:rPr lang="cs-CZ" dirty="0"/>
              <a:t>výrazné a trvalé vládní rozpočtové deficity, které (pokud nemohou být financovány emisí obligací a jejich prodejem na finančním, resp. kapitálovém trhu, např. z důvodu nedostatečné jeho </a:t>
            </a:r>
            <a:r>
              <a:rPr lang="cs-CZ" dirty="0" err="1"/>
              <a:t>absorbce</a:t>
            </a:r>
            <a:r>
              <a:rPr lang="cs-CZ" dirty="0"/>
              <a:t>) jsou kryty emisí, resp. „tištěním“ peněz; </a:t>
            </a:r>
          </a:p>
          <a:p>
            <a:pPr lvl="1" algn="just">
              <a:buFontTx/>
              <a:buChar char="-"/>
              <a:defRPr/>
            </a:pPr>
            <a:r>
              <a:rPr lang="cs-CZ" dirty="0"/>
              <a:t>v současnosti může být příčinou i tzv. „kvantitativní uvolňování“, tj. zvyšování peněžní masy na straně nabídky peněz.</a:t>
            </a:r>
          </a:p>
        </p:txBody>
      </p:sp>
      <p:sp>
        <p:nvSpPr>
          <p:cNvPr id="5" name="Zástupný symbol pro číslo snímku 4">
            <a:extLst>
              <a:ext uri="{FF2B5EF4-FFF2-40B4-BE49-F238E27FC236}">
                <a16:creationId xmlns:a16="http://schemas.microsoft.com/office/drawing/2014/main" id="{CB02767B-5B2B-40EA-BF79-04BE88799277}"/>
              </a:ext>
            </a:extLst>
          </p:cNvPr>
          <p:cNvSpPr>
            <a:spLocks noGrp="1"/>
          </p:cNvSpPr>
          <p:nvPr>
            <p:ph type="sldNum" sz="quarter" idx="12"/>
          </p:nvPr>
        </p:nvSpPr>
        <p:spPr/>
        <p:txBody>
          <a:bodyPr/>
          <a:lstStyle/>
          <a:p>
            <a:pPr>
              <a:defRPr/>
            </a:pPr>
            <a:r>
              <a:rPr lang="cs-CZ" altLang="cs-CZ"/>
              <a:t>List č. 2/</a:t>
            </a:r>
            <a:fld id="{F22106C1-96FF-4733-9DA7-6B8119F98275}" type="slidenum">
              <a:rPr lang="cs-CZ" altLang="cs-CZ" smtClean="0"/>
              <a:pPr>
                <a:defRPr/>
              </a:pPr>
              <a:t>5</a:t>
            </a:fld>
            <a:endParaRPr lang="cs-CZ" altLang="cs-CZ"/>
          </a:p>
        </p:txBody>
      </p:sp>
    </p:spTree>
    <p:extLst>
      <p:ext uri="{BB962C8B-B14F-4D97-AF65-F5344CB8AC3E}">
        <p14:creationId xmlns:p14="http://schemas.microsoft.com/office/powerpoint/2010/main" val="39893814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noChangeArrowheads="1"/>
          </p:cNvSpPr>
          <p:nvPr>
            <p:ph type="title" idx="4294967295"/>
          </p:nvPr>
        </p:nvSpPr>
        <p:spPr>
          <a:xfrm>
            <a:off x="695248" y="415383"/>
            <a:ext cx="7772400" cy="796925"/>
          </a:xfrm>
        </p:spPr>
        <p:txBody>
          <a:bodyPr bIns="91440" anchor="b"/>
          <a:lstStyle/>
          <a:p>
            <a:pPr eaLnBrk="1" hangingPunct="1"/>
            <a:r>
              <a:rPr lang="cs-CZ" altLang="cs-CZ" sz="3600" b="1" dirty="0" smtClean="0">
                <a:solidFill>
                  <a:srgbClr val="C00000"/>
                </a:solidFill>
              </a:rPr>
              <a:t>Jak měříme ekonomický růst?</a:t>
            </a:r>
          </a:p>
        </p:txBody>
      </p:sp>
      <p:sp>
        <p:nvSpPr>
          <p:cNvPr id="7171" name="Zástupný symbol pro obsah 2"/>
          <p:cNvSpPr>
            <a:spLocks noGrp="1" noChangeArrowheads="1"/>
          </p:cNvSpPr>
          <p:nvPr>
            <p:ph sz="quarter" idx="4294967295"/>
          </p:nvPr>
        </p:nvSpPr>
        <p:spPr>
          <a:xfrm>
            <a:off x="576263" y="1196975"/>
            <a:ext cx="8429625" cy="5286375"/>
          </a:xfrm>
        </p:spPr>
        <p:txBody>
          <a:bodyPr/>
          <a:lstStyle/>
          <a:p>
            <a:pPr eaLnBrk="1" hangingPunct="1">
              <a:lnSpc>
                <a:spcPct val="80000"/>
              </a:lnSpc>
            </a:pPr>
            <a:r>
              <a:rPr lang="cs-CZ" altLang="cs-CZ" sz="2400" smtClean="0"/>
              <a:t>pomocí tempa růstu Y*</a:t>
            </a:r>
          </a:p>
          <a:p>
            <a:pPr eaLnBrk="1" hangingPunct="1">
              <a:lnSpc>
                <a:spcPct val="80000"/>
              </a:lnSpc>
            </a:pPr>
            <a:r>
              <a:rPr lang="cs-CZ" altLang="cs-CZ" sz="2400" smtClean="0"/>
              <a:t>pomocí koeficientu růstu Y*</a:t>
            </a:r>
          </a:p>
          <a:p>
            <a:pPr eaLnBrk="1" hangingPunct="1">
              <a:lnSpc>
                <a:spcPct val="80000"/>
              </a:lnSpc>
              <a:buFont typeface="Wingdings" panose="05000000000000000000" pitchFamily="2" charset="2"/>
              <a:buNone/>
            </a:pPr>
            <a:endParaRPr lang="cs-CZ" altLang="cs-CZ" sz="2400" smtClean="0"/>
          </a:p>
          <a:p>
            <a:pPr eaLnBrk="1" hangingPunct="1">
              <a:lnSpc>
                <a:spcPct val="80000"/>
              </a:lnSpc>
              <a:buFont typeface="Wingdings" panose="05000000000000000000" pitchFamily="2" charset="2"/>
              <a:buNone/>
            </a:pPr>
            <a:r>
              <a:rPr lang="cs-CZ" altLang="cs-CZ" sz="2400" b="1" smtClean="0">
                <a:solidFill>
                  <a:srgbClr val="FF0000"/>
                </a:solidFill>
              </a:rPr>
              <a:t>tempo růstu:</a:t>
            </a:r>
          </a:p>
          <a:p>
            <a:pPr eaLnBrk="1" hangingPunct="1">
              <a:lnSpc>
                <a:spcPct val="80000"/>
              </a:lnSpc>
              <a:buFont typeface="Wingdings" panose="05000000000000000000" pitchFamily="2" charset="2"/>
              <a:buNone/>
            </a:pPr>
            <a:endParaRPr lang="cs-CZ" altLang="cs-CZ" sz="2400" smtClean="0"/>
          </a:p>
          <a:p>
            <a:pPr algn="just" eaLnBrk="1" hangingPunct="1">
              <a:lnSpc>
                <a:spcPct val="80000"/>
              </a:lnSpc>
              <a:buFont typeface="Wingdings" panose="05000000000000000000" pitchFamily="2" charset="2"/>
              <a:buNone/>
            </a:pPr>
            <a:r>
              <a:rPr lang="cs-CZ" altLang="cs-CZ" sz="2200" smtClean="0"/>
              <a:t>...tempo růstu nám říká, o kolik procent se změnil produkt v daném období oproti předchozímu období (pokud g=10, pak to znamená, že produkt vzrostl o 10 %)</a:t>
            </a:r>
          </a:p>
          <a:p>
            <a:pPr eaLnBrk="1" hangingPunct="1">
              <a:lnSpc>
                <a:spcPct val="80000"/>
              </a:lnSpc>
              <a:buFont typeface="Wingdings" panose="05000000000000000000" pitchFamily="2" charset="2"/>
              <a:buNone/>
            </a:pPr>
            <a:endParaRPr lang="cs-CZ" altLang="cs-CZ" sz="2400" smtClean="0"/>
          </a:p>
          <a:p>
            <a:pPr eaLnBrk="1" hangingPunct="1">
              <a:lnSpc>
                <a:spcPct val="80000"/>
              </a:lnSpc>
              <a:buFont typeface="Wingdings" panose="05000000000000000000" pitchFamily="2" charset="2"/>
              <a:buNone/>
            </a:pPr>
            <a:r>
              <a:rPr lang="cs-CZ" altLang="cs-CZ" sz="2400" b="1" smtClean="0">
                <a:solidFill>
                  <a:srgbClr val="FF0000"/>
                </a:solidFill>
              </a:rPr>
              <a:t>koeficient růstu: </a:t>
            </a:r>
          </a:p>
          <a:p>
            <a:pPr eaLnBrk="1" hangingPunct="1">
              <a:lnSpc>
                <a:spcPct val="80000"/>
              </a:lnSpc>
              <a:buFont typeface="Wingdings" panose="05000000000000000000" pitchFamily="2" charset="2"/>
              <a:buNone/>
            </a:pPr>
            <a:endParaRPr lang="cs-CZ" altLang="cs-CZ" sz="2400" smtClean="0"/>
          </a:p>
          <a:p>
            <a:pPr algn="just" eaLnBrk="1" hangingPunct="1">
              <a:lnSpc>
                <a:spcPct val="80000"/>
              </a:lnSpc>
              <a:buFont typeface="Wingdings" panose="05000000000000000000" pitchFamily="2" charset="2"/>
              <a:buNone/>
            </a:pPr>
            <a:r>
              <a:rPr lang="cs-CZ" altLang="cs-CZ" sz="2200" smtClean="0"/>
              <a:t>...koeficient růstu nám říká, kolikaprocentní úrovně produktu předchozího období dosáhl produkt v tomto období (pokud r=110, pak to znamená, že produkt v tomto roce dosáhl 110%ní úrovně produktu předchozího období) </a:t>
            </a:r>
          </a:p>
        </p:txBody>
      </p:sp>
      <p:graphicFrame>
        <p:nvGraphicFramePr>
          <p:cNvPr id="7172" name="Object 2"/>
          <p:cNvGraphicFramePr>
            <a:graphicFrameLocks noChangeAspect="1"/>
          </p:cNvGraphicFramePr>
          <p:nvPr/>
        </p:nvGraphicFramePr>
        <p:xfrm>
          <a:off x="3348038" y="2276475"/>
          <a:ext cx="2862262" cy="1000125"/>
        </p:xfrm>
        <a:graphic>
          <a:graphicData uri="http://schemas.openxmlformats.org/presentationml/2006/ole">
            <mc:AlternateContent xmlns:mc="http://schemas.openxmlformats.org/markup-compatibility/2006">
              <mc:Choice xmlns:v="urn:schemas-microsoft-com:vml" Requires="v">
                <p:oleObj spid="_x0000_s1030" name="Rovnice" r:id="rId3" imgW="1308100" imgH="457200" progId="Equation.3">
                  <p:embed/>
                </p:oleObj>
              </mc:Choice>
              <mc:Fallback>
                <p:oleObj name="Rovnice" r:id="rId3" imgW="1308100" imgH="457200" progId="Equation.3">
                  <p:embed/>
                  <p:pic>
                    <p:nvPicPr>
                      <p:cNvPr id="717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276475"/>
                        <a:ext cx="2862262"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4"/>
          <p:cNvGraphicFramePr>
            <a:graphicFrameLocks noChangeAspect="1"/>
          </p:cNvGraphicFramePr>
          <p:nvPr/>
        </p:nvGraphicFramePr>
        <p:xfrm>
          <a:off x="3708400" y="4292600"/>
          <a:ext cx="2166938" cy="1000125"/>
        </p:xfrm>
        <a:graphic>
          <a:graphicData uri="http://schemas.openxmlformats.org/presentationml/2006/ole">
            <mc:AlternateContent xmlns:mc="http://schemas.openxmlformats.org/markup-compatibility/2006">
              <mc:Choice xmlns:v="urn:schemas-microsoft-com:vml" Requires="v">
                <p:oleObj spid="_x0000_s1031" name="Rovnice" r:id="rId5" imgW="990600" imgH="457200" progId="Equation.3">
                  <p:embed/>
                </p:oleObj>
              </mc:Choice>
              <mc:Fallback>
                <p:oleObj name="Rovnice" r:id="rId5" imgW="990600" imgH="457200" progId="Equation.3">
                  <p:embed/>
                  <p:pic>
                    <p:nvPicPr>
                      <p:cNvPr id="7173"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4292600"/>
                        <a:ext cx="2166938"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03108082"/>
      </p:ext>
    </p:extLst>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noChangeArrowheads="1"/>
          </p:cNvSpPr>
          <p:nvPr>
            <p:ph type="title" idx="4294967295"/>
          </p:nvPr>
        </p:nvSpPr>
        <p:spPr>
          <a:xfrm>
            <a:off x="611188" y="404813"/>
            <a:ext cx="8532812" cy="868362"/>
          </a:xfrm>
        </p:spPr>
        <p:txBody>
          <a:bodyPr bIns="91440" anchor="b">
            <a:normAutofit fontScale="90000"/>
          </a:bodyPr>
          <a:lstStyle/>
          <a:p>
            <a:pPr eaLnBrk="1" hangingPunct="1"/>
            <a:r>
              <a:rPr lang="cs-CZ" altLang="cs-CZ" sz="3600" b="1" dirty="0" smtClean="0">
                <a:solidFill>
                  <a:srgbClr val="C00000"/>
                </a:solidFill>
              </a:rPr>
              <a:t>Jak zjistíme úroveň Y* v jednotlivých letech?</a:t>
            </a:r>
          </a:p>
        </p:txBody>
      </p:sp>
      <p:sp>
        <p:nvSpPr>
          <p:cNvPr id="13315" name="Zástupný symbol pro obsah 2">
            <a:extLst>
              <a:ext uri="{FF2B5EF4-FFF2-40B4-BE49-F238E27FC236}">
                <a16:creationId xmlns:a16="http://schemas.microsoft.com/office/drawing/2014/main" id="{15BED0D3-267B-43CD-9E1B-6A36664F1E75}"/>
              </a:ext>
            </a:extLst>
          </p:cNvPr>
          <p:cNvSpPr>
            <a:spLocks noGrp="1"/>
          </p:cNvSpPr>
          <p:nvPr>
            <p:ph sz="quarter" idx="4294967295"/>
          </p:nvPr>
        </p:nvSpPr>
        <p:spPr>
          <a:xfrm>
            <a:off x="611188" y="1484313"/>
            <a:ext cx="8286750" cy="5143500"/>
          </a:xfrm>
        </p:spPr>
        <p:txBody>
          <a:bodyPr rtlCol="0">
            <a:normAutofit lnSpcReduction="10000"/>
          </a:bodyPr>
          <a:lstStyle/>
          <a:p>
            <a:pPr algn="just" eaLnBrk="1" fontAlgn="auto" hangingPunct="1">
              <a:spcAft>
                <a:spcPts val="0"/>
              </a:spcAft>
              <a:defRPr/>
            </a:pPr>
            <a:r>
              <a:rPr lang="cs-CZ" altLang="cs-CZ" sz="2600" dirty="0"/>
              <a:t>abychom  mohli měřit ekonomický růst, musíme znát úroveň potenciálního produktu v jednotlivých letech...jak ji zjistíme?</a:t>
            </a:r>
          </a:p>
          <a:p>
            <a:pPr algn="just" eaLnBrk="1" fontAlgn="auto" hangingPunct="1">
              <a:spcAft>
                <a:spcPts val="0"/>
              </a:spcAft>
              <a:defRPr/>
            </a:pPr>
            <a:r>
              <a:rPr lang="cs-CZ" altLang="cs-CZ" sz="2600" dirty="0"/>
              <a:t>dosazením do </a:t>
            </a:r>
            <a:r>
              <a:rPr lang="cs-CZ" altLang="cs-CZ" sz="2600" dirty="0" err="1">
                <a:solidFill>
                  <a:srgbClr val="FF0000"/>
                </a:solidFill>
              </a:rPr>
              <a:t>Cobb-Douglasovy</a:t>
            </a:r>
            <a:r>
              <a:rPr lang="cs-CZ" altLang="cs-CZ" sz="2600" dirty="0">
                <a:solidFill>
                  <a:srgbClr val="FF0000"/>
                </a:solidFill>
              </a:rPr>
              <a:t> produkční funkce</a:t>
            </a:r>
            <a:r>
              <a:rPr lang="cs-CZ" altLang="cs-CZ" sz="2600" dirty="0"/>
              <a:t>: </a:t>
            </a:r>
          </a:p>
          <a:p>
            <a:pPr marL="0" indent="0" algn="just" eaLnBrk="1" fontAlgn="auto" hangingPunct="1">
              <a:spcAft>
                <a:spcPts val="0"/>
              </a:spcAft>
              <a:buFont typeface="Arial" panose="020B0604020202020204" pitchFamily="34" charset="0"/>
              <a:buNone/>
              <a:defRPr/>
            </a:pPr>
            <a:r>
              <a:rPr lang="cs-CZ" altLang="cs-CZ" sz="2600" dirty="0"/>
              <a:t>				Y*= A.L</a:t>
            </a:r>
            <a:r>
              <a:rPr lang="el-GR" altLang="cs-CZ" sz="2600" baseline="30000" dirty="0"/>
              <a:t>α</a:t>
            </a:r>
            <a:r>
              <a:rPr lang="cs-CZ" altLang="cs-CZ" sz="2600" dirty="0"/>
              <a:t>.K</a:t>
            </a:r>
            <a:r>
              <a:rPr lang="cs-CZ" altLang="cs-CZ" sz="2600" baseline="30000" dirty="0"/>
              <a:t>(1-</a:t>
            </a:r>
            <a:r>
              <a:rPr lang="el-GR" altLang="cs-CZ" sz="2600" baseline="30000" dirty="0"/>
              <a:t>α</a:t>
            </a:r>
            <a:r>
              <a:rPr lang="cs-CZ" altLang="cs-CZ" sz="2600" baseline="30000" dirty="0"/>
              <a:t>)</a:t>
            </a:r>
            <a:endParaRPr lang="cs-CZ" altLang="cs-CZ" sz="2600" dirty="0"/>
          </a:p>
          <a:p>
            <a:pPr algn="just" eaLnBrk="1" fontAlgn="auto" hangingPunct="1">
              <a:spcAft>
                <a:spcPts val="0"/>
              </a:spcAft>
              <a:buFont typeface="Wingdings" panose="05000000000000000000" pitchFamily="2" charset="2"/>
              <a:buNone/>
              <a:defRPr/>
            </a:pPr>
            <a:r>
              <a:rPr lang="cs-CZ" altLang="cs-CZ" sz="2600" dirty="0"/>
              <a:t>	kde:</a:t>
            </a:r>
          </a:p>
          <a:p>
            <a:pPr lvl="3" algn="just" eaLnBrk="1" fontAlgn="auto" hangingPunct="1">
              <a:spcAft>
                <a:spcPts val="0"/>
              </a:spcAft>
              <a:defRPr/>
            </a:pPr>
            <a:r>
              <a:rPr lang="cs-CZ" altLang="cs-CZ" sz="1350" dirty="0"/>
              <a:t>Y*...potenciální produkt</a:t>
            </a:r>
          </a:p>
          <a:p>
            <a:pPr lvl="3" algn="just" eaLnBrk="1" fontAlgn="auto" hangingPunct="1">
              <a:spcAft>
                <a:spcPts val="0"/>
              </a:spcAft>
              <a:defRPr/>
            </a:pPr>
            <a:r>
              <a:rPr lang="cs-CZ" altLang="cs-CZ" sz="1350" dirty="0"/>
              <a:t>A...úroveň technologie</a:t>
            </a:r>
          </a:p>
          <a:p>
            <a:pPr lvl="3" algn="just" eaLnBrk="1" fontAlgn="auto" hangingPunct="1">
              <a:spcAft>
                <a:spcPts val="0"/>
              </a:spcAft>
              <a:defRPr/>
            </a:pPr>
            <a:r>
              <a:rPr lang="cs-CZ" altLang="cs-CZ" sz="1350" dirty="0"/>
              <a:t>L...objem pracovní síly zapojené do výroby</a:t>
            </a:r>
          </a:p>
          <a:p>
            <a:pPr lvl="3" algn="just" eaLnBrk="1" fontAlgn="auto" hangingPunct="1">
              <a:spcAft>
                <a:spcPts val="0"/>
              </a:spcAft>
              <a:defRPr/>
            </a:pPr>
            <a:r>
              <a:rPr lang="cs-CZ" altLang="cs-CZ" sz="1350" dirty="0"/>
              <a:t>K...objem kapitálu zapojeného do výroby</a:t>
            </a:r>
          </a:p>
          <a:p>
            <a:pPr lvl="3" algn="just" eaLnBrk="1" fontAlgn="auto" hangingPunct="1">
              <a:spcAft>
                <a:spcPts val="0"/>
              </a:spcAft>
              <a:defRPr/>
            </a:pPr>
            <a:r>
              <a:rPr lang="cs-CZ" altLang="cs-CZ" sz="1350" dirty="0"/>
              <a:t>α...podíl daného výrobního faktoru na celkovém důchodu</a:t>
            </a:r>
          </a:p>
          <a:p>
            <a:pPr algn="just" eaLnBrk="1" fontAlgn="auto" hangingPunct="1">
              <a:spcAft>
                <a:spcPts val="0"/>
              </a:spcAft>
              <a:defRPr/>
            </a:pPr>
            <a:endParaRPr lang="cs-CZ" altLang="cs-CZ" sz="2600" dirty="0"/>
          </a:p>
          <a:p>
            <a:pPr algn="just" eaLnBrk="1" fontAlgn="auto" hangingPunct="1">
              <a:spcAft>
                <a:spcPts val="0"/>
              </a:spcAft>
              <a:defRPr/>
            </a:pPr>
            <a:r>
              <a:rPr lang="cs-CZ" altLang="cs-CZ" sz="2600" dirty="0"/>
              <a:t>v zásadě teoretická možnost, protože musíme znát hodnoty proměnných A, L, K – v praxi pouze odhady</a:t>
            </a:r>
          </a:p>
        </p:txBody>
      </p:sp>
    </p:spTree>
    <p:extLst>
      <p:ext uri="{BB962C8B-B14F-4D97-AF65-F5344CB8AC3E}">
        <p14:creationId xmlns:p14="http://schemas.microsoft.com/office/powerpoint/2010/main" val="3401144699"/>
      </p:ext>
    </p:extLst>
  </p:cSld>
  <p:clrMapOvr>
    <a:masterClrMapping/>
  </p:clrMapOvr>
  <p:transition>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sah 2"/>
          <p:cNvSpPr>
            <a:spLocks noGrp="1" noChangeArrowheads="1"/>
          </p:cNvSpPr>
          <p:nvPr>
            <p:ph sz="quarter" idx="4294967295"/>
          </p:nvPr>
        </p:nvSpPr>
        <p:spPr>
          <a:xfrm>
            <a:off x="514350" y="1412875"/>
            <a:ext cx="8115300" cy="4838700"/>
          </a:xfrm>
        </p:spPr>
        <p:txBody>
          <a:bodyPr/>
          <a:lstStyle/>
          <a:p>
            <a:pPr algn="just" eaLnBrk="1" hangingPunct="1"/>
            <a:r>
              <a:rPr lang="cs-CZ" altLang="cs-CZ" sz="2600" smtClean="0"/>
              <a:t>vzhledem k předešlému se v praxi používají jiné metody (Hodrick-Prescott filtr, Band-Pass filtr)...</a:t>
            </a:r>
          </a:p>
          <a:p>
            <a:pPr algn="just" eaLnBrk="1" hangingPunct="1"/>
            <a:r>
              <a:rPr lang="cs-CZ" altLang="cs-CZ" sz="2600" smtClean="0"/>
              <a:t>...jde o odhady dlouhodobého tempa růstu HDP, tedy o odhady růstového trendu</a:t>
            </a:r>
          </a:p>
          <a:p>
            <a:pPr algn="just" eaLnBrk="1" hangingPunct="1"/>
            <a:r>
              <a:rPr lang="cs-CZ" altLang="cs-CZ" sz="2600" smtClean="0"/>
              <a:t>dlouhodobé tempo růstu HDP = tempo růstu Y*</a:t>
            </a:r>
          </a:p>
          <a:p>
            <a:pPr algn="just" eaLnBrk="1" hangingPunct="1"/>
            <a:r>
              <a:rPr lang="cs-CZ" altLang="cs-CZ" sz="2600" smtClean="0"/>
              <a:t>zjistíme jako geometrický průměr naměřených temp růstu v jednotlivých letech, tedy pokud:</a:t>
            </a:r>
          </a:p>
          <a:p>
            <a:pPr algn="just" eaLnBrk="1" hangingPunct="1"/>
            <a:r>
              <a:rPr lang="cs-CZ" altLang="cs-CZ" sz="2600" smtClean="0"/>
              <a:t>g</a:t>
            </a:r>
            <a:r>
              <a:rPr lang="cs-CZ" altLang="cs-CZ" sz="2600" baseline="-25000" smtClean="0"/>
              <a:t>1</a:t>
            </a:r>
            <a:r>
              <a:rPr lang="cs-CZ" altLang="cs-CZ" sz="2600" smtClean="0"/>
              <a:t>=9%, g</a:t>
            </a:r>
            <a:r>
              <a:rPr lang="cs-CZ" altLang="cs-CZ" sz="2600" baseline="-25000" smtClean="0"/>
              <a:t>2</a:t>
            </a:r>
            <a:r>
              <a:rPr lang="cs-CZ" altLang="cs-CZ" sz="2600" smtClean="0"/>
              <a:t>=7,5%,g</a:t>
            </a:r>
            <a:r>
              <a:rPr lang="cs-CZ" altLang="cs-CZ" sz="2600" baseline="-25000" smtClean="0"/>
              <a:t>3</a:t>
            </a:r>
            <a:r>
              <a:rPr lang="cs-CZ" altLang="cs-CZ" sz="2600" smtClean="0"/>
              <a:t>=4% a g</a:t>
            </a:r>
            <a:r>
              <a:rPr lang="cs-CZ" altLang="cs-CZ" sz="2600" baseline="-25000" smtClean="0"/>
              <a:t>4</a:t>
            </a:r>
            <a:r>
              <a:rPr lang="cs-CZ" altLang="cs-CZ" sz="2600" smtClean="0"/>
              <a:t>=6,4%, pak tempo růstu Y*:</a:t>
            </a:r>
          </a:p>
          <a:p>
            <a:pPr eaLnBrk="1" hangingPunct="1">
              <a:buFont typeface="Wingdings" panose="05000000000000000000" pitchFamily="2" charset="2"/>
              <a:buNone/>
            </a:pPr>
            <a:endParaRPr lang="cs-CZ" altLang="cs-CZ" sz="2600" smtClean="0"/>
          </a:p>
        </p:txBody>
      </p:sp>
      <p:sp>
        <p:nvSpPr>
          <p:cNvPr id="9219" name="Nadpis 1"/>
          <p:cNvSpPr>
            <a:spLocks noGrp="1" noChangeArrowheads="1"/>
          </p:cNvSpPr>
          <p:nvPr>
            <p:ph type="title" idx="4294967295"/>
          </p:nvPr>
        </p:nvSpPr>
        <p:spPr>
          <a:xfrm>
            <a:off x="319088" y="527979"/>
            <a:ext cx="8824912" cy="796925"/>
          </a:xfrm>
        </p:spPr>
        <p:txBody>
          <a:bodyPr bIns="91440" anchor="b"/>
          <a:lstStyle/>
          <a:p>
            <a:pPr eaLnBrk="1" hangingPunct="1"/>
            <a:r>
              <a:rPr lang="cs-CZ" altLang="cs-CZ" sz="3600" b="1" dirty="0" smtClean="0">
                <a:solidFill>
                  <a:srgbClr val="C00000"/>
                </a:solidFill>
              </a:rPr>
              <a:t>Jak zjistíme úroveň Y* v jednotlivých letech?</a:t>
            </a:r>
          </a:p>
        </p:txBody>
      </p:sp>
      <p:graphicFrame>
        <p:nvGraphicFramePr>
          <p:cNvPr id="9220" name="Object 2"/>
          <p:cNvGraphicFramePr>
            <a:graphicFrameLocks noChangeAspect="1"/>
          </p:cNvGraphicFramePr>
          <p:nvPr/>
        </p:nvGraphicFramePr>
        <p:xfrm>
          <a:off x="928688" y="5429250"/>
          <a:ext cx="4714875" cy="677863"/>
        </p:xfrm>
        <a:graphic>
          <a:graphicData uri="http://schemas.openxmlformats.org/presentationml/2006/ole">
            <mc:AlternateContent xmlns:mc="http://schemas.openxmlformats.org/markup-compatibility/2006">
              <mc:Choice xmlns:v="urn:schemas-microsoft-com:vml" Requires="v">
                <p:oleObj spid="_x0000_s2052" name="Rovnice" r:id="rId3" imgW="1765300" imgH="254000" progId="Equation.3">
                  <p:embed/>
                </p:oleObj>
              </mc:Choice>
              <mc:Fallback>
                <p:oleObj name="Rovnice" r:id="rId3" imgW="1765300" imgH="254000" progId="Equation.3">
                  <p:embed/>
                  <p:pic>
                    <p:nvPicPr>
                      <p:cNvPr id="922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5429250"/>
                        <a:ext cx="471487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32358606"/>
      </p:ext>
    </p:extLst>
  </p:cSld>
  <p:clrMapOvr>
    <a:masterClrMapping/>
  </p:clrMapOvr>
  <p:transition>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noChangeArrowheads="1"/>
          </p:cNvSpPr>
          <p:nvPr>
            <p:ph type="title" idx="4294967295"/>
          </p:nvPr>
        </p:nvSpPr>
        <p:spPr>
          <a:xfrm>
            <a:off x="755650" y="333375"/>
            <a:ext cx="7772400" cy="939800"/>
          </a:xfrm>
        </p:spPr>
        <p:txBody>
          <a:bodyPr bIns="91440" anchor="b"/>
          <a:lstStyle/>
          <a:p>
            <a:pPr eaLnBrk="1" hangingPunct="1"/>
            <a:r>
              <a:rPr lang="cs-CZ" altLang="cs-CZ" sz="3600" b="1" dirty="0" smtClean="0">
                <a:solidFill>
                  <a:srgbClr val="C00000"/>
                </a:solidFill>
              </a:rPr>
              <a:t>Faktory hospodářského růstu</a:t>
            </a:r>
          </a:p>
        </p:txBody>
      </p:sp>
      <p:sp>
        <p:nvSpPr>
          <p:cNvPr id="10243" name="Zástupný symbol pro obsah 2"/>
          <p:cNvSpPr>
            <a:spLocks noGrp="1" noChangeArrowheads="1"/>
          </p:cNvSpPr>
          <p:nvPr>
            <p:ph sz="quarter" idx="4294967295"/>
          </p:nvPr>
        </p:nvSpPr>
        <p:spPr>
          <a:xfrm>
            <a:off x="755650" y="1557338"/>
            <a:ext cx="7772400" cy="4530725"/>
          </a:xfrm>
        </p:spPr>
        <p:txBody>
          <a:bodyPr>
            <a:normAutofit lnSpcReduction="10000"/>
          </a:bodyPr>
          <a:lstStyle/>
          <a:p>
            <a:pPr eaLnBrk="1" hangingPunct="1"/>
            <a:r>
              <a:rPr lang="cs-CZ" altLang="cs-CZ" sz="2600" b="1" smtClean="0"/>
              <a:t>extenzivní a intenzivní faktory</a:t>
            </a:r>
          </a:p>
          <a:p>
            <a:pPr algn="just" eaLnBrk="1" hangingPunct="1"/>
            <a:r>
              <a:rPr lang="cs-CZ" altLang="cs-CZ" sz="2600" smtClean="0">
                <a:solidFill>
                  <a:srgbClr val="FF0000"/>
                </a:solidFill>
              </a:rPr>
              <a:t>extenzivní faktory růstu </a:t>
            </a:r>
            <a:r>
              <a:rPr lang="cs-CZ" altLang="cs-CZ" sz="2600" smtClean="0"/>
              <a:t>= zvyšování objemu práce a kapitálu, zapojeného do výroby</a:t>
            </a:r>
          </a:p>
          <a:p>
            <a:pPr lvl="1" algn="just" eaLnBrk="1" hangingPunct="1"/>
            <a:r>
              <a:rPr lang="cs-CZ" altLang="cs-CZ" sz="2800" smtClean="0"/>
              <a:t>např. zvyšování zaměstnanosti, čisté investice, vyšší pracovní nasazení (vyšší intenzita práce) apod.</a:t>
            </a:r>
          </a:p>
          <a:p>
            <a:pPr algn="just" eaLnBrk="1" hangingPunct="1"/>
            <a:r>
              <a:rPr lang="cs-CZ" altLang="cs-CZ" sz="2600" smtClean="0">
                <a:solidFill>
                  <a:srgbClr val="FF0000"/>
                </a:solidFill>
              </a:rPr>
              <a:t>intenzivní faktory růstu </a:t>
            </a:r>
            <a:r>
              <a:rPr lang="cs-CZ" altLang="cs-CZ" sz="2600" smtClean="0"/>
              <a:t>= zvyšování efektivnosti využití stávajících výrobních faktorů</a:t>
            </a:r>
          </a:p>
          <a:p>
            <a:pPr lvl="1" algn="just" eaLnBrk="1" hangingPunct="1"/>
            <a:r>
              <a:rPr lang="cs-CZ" altLang="cs-CZ" sz="2800" smtClean="0"/>
              <a:t>technologický pokrok, zvyšování vzdělanosti, získání pracovních zkušeností apod.</a:t>
            </a:r>
          </a:p>
        </p:txBody>
      </p:sp>
    </p:spTree>
    <p:extLst>
      <p:ext uri="{BB962C8B-B14F-4D97-AF65-F5344CB8AC3E}">
        <p14:creationId xmlns:p14="http://schemas.microsoft.com/office/powerpoint/2010/main" val="3214912349"/>
      </p:ext>
    </p:extLst>
  </p:cSld>
  <p:clrMapOvr>
    <a:masterClrMapping/>
  </p:clrMapOvr>
  <p:transition>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noChangeArrowheads="1"/>
          </p:cNvSpPr>
          <p:nvPr>
            <p:ph type="title" idx="4294967295"/>
          </p:nvPr>
        </p:nvSpPr>
        <p:spPr>
          <a:xfrm>
            <a:off x="1042988" y="333375"/>
            <a:ext cx="7772400" cy="939800"/>
          </a:xfrm>
        </p:spPr>
        <p:txBody>
          <a:bodyPr bIns="91440" anchor="b"/>
          <a:lstStyle/>
          <a:p>
            <a:pPr eaLnBrk="1" hangingPunct="1"/>
            <a:r>
              <a:rPr lang="cs-CZ" altLang="cs-CZ" sz="3600" b="1" dirty="0" err="1" smtClean="0">
                <a:solidFill>
                  <a:srgbClr val="C00000"/>
                </a:solidFill>
              </a:rPr>
              <a:t>Solowův</a:t>
            </a:r>
            <a:r>
              <a:rPr lang="cs-CZ" altLang="cs-CZ" sz="3600" b="1" dirty="0" smtClean="0">
                <a:solidFill>
                  <a:srgbClr val="C00000"/>
                </a:solidFill>
              </a:rPr>
              <a:t> model ekonomického růstu</a:t>
            </a:r>
          </a:p>
        </p:txBody>
      </p:sp>
      <p:sp>
        <p:nvSpPr>
          <p:cNvPr id="11267" name="Zástupný symbol pro obsah 2"/>
          <p:cNvSpPr>
            <a:spLocks noGrp="1" noChangeArrowheads="1"/>
          </p:cNvSpPr>
          <p:nvPr>
            <p:ph sz="quarter" idx="4294967295"/>
          </p:nvPr>
        </p:nvSpPr>
        <p:spPr>
          <a:xfrm>
            <a:off x="900113" y="1412875"/>
            <a:ext cx="7772400" cy="4530725"/>
          </a:xfrm>
        </p:spPr>
        <p:txBody>
          <a:bodyPr>
            <a:normAutofit lnSpcReduction="10000"/>
          </a:bodyPr>
          <a:lstStyle/>
          <a:p>
            <a:pPr algn="just" eaLnBrk="1" hangingPunct="1"/>
            <a:r>
              <a:rPr lang="cs-CZ" altLang="cs-CZ" sz="2600" smtClean="0"/>
              <a:t>Neoklasický model hospodářského růstu – byl publikován v 50. a 60. letech 20. století a stal se učebnicovým standardem. V roce 1987 dostal Solow za model Nobelovu cenu.</a:t>
            </a:r>
          </a:p>
          <a:p>
            <a:pPr algn="just" eaLnBrk="1" hangingPunct="1"/>
            <a:r>
              <a:rPr lang="cs-CZ" altLang="cs-CZ" sz="2600" smtClean="0"/>
              <a:t>Robert Merton Solow (1924)</a:t>
            </a:r>
          </a:p>
          <a:p>
            <a:pPr lvl="1" algn="just" eaLnBrk="1" hangingPunct="1"/>
            <a:r>
              <a:rPr lang="cs-CZ" altLang="cs-CZ" sz="2300" smtClean="0"/>
              <a:t> studoval sociologii, antropologii a ekonomii na Harvardově univerzitě. </a:t>
            </a:r>
          </a:p>
          <a:p>
            <a:pPr lvl="1" algn="just" eaLnBrk="1" hangingPunct="1"/>
            <a:r>
              <a:rPr lang="cs-CZ" altLang="cs-CZ" sz="2300" smtClean="0"/>
              <a:t>emeritní profesor na Massachusetts Institute of Technology, vyučuje statistiku, ekonometrii a </a:t>
            </a:r>
            <a:r>
              <a:rPr lang="cs-CZ" altLang="cs-CZ" sz="2400" smtClean="0"/>
              <a:t>makroekonomii</a:t>
            </a:r>
          </a:p>
          <a:p>
            <a:pPr lvl="1" algn="just" eaLnBrk="1" hangingPunct="1"/>
            <a:r>
              <a:rPr lang="cs-CZ" altLang="cs-CZ" sz="2300" smtClean="0"/>
              <a:t>1960 až 1961 poradce prezidenta J. F. Kennedyho</a:t>
            </a:r>
            <a:endParaRPr lang="cs-CZ" altLang="cs-CZ" sz="2500" smtClean="0"/>
          </a:p>
        </p:txBody>
      </p:sp>
    </p:spTree>
    <p:extLst>
      <p:ext uri="{BB962C8B-B14F-4D97-AF65-F5344CB8AC3E}">
        <p14:creationId xmlns:p14="http://schemas.microsoft.com/office/powerpoint/2010/main" val="967227288"/>
      </p:ext>
    </p:extLst>
  </p:cSld>
  <p:clrMapOvr>
    <a:masterClrMapping/>
  </p:clrMapOvr>
  <p:transition>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noChangeArrowheads="1"/>
          </p:cNvSpPr>
          <p:nvPr>
            <p:ph type="title" idx="4294967295"/>
          </p:nvPr>
        </p:nvSpPr>
        <p:spPr>
          <a:xfrm>
            <a:off x="973138" y="333375"/>
            <a:ext cx="7772400" cy="939800"/>
          </a:xfrm>
        </p:spPr>
        <p:txBody>
          <a:bodyPr bIns="91440" anchor="b"/>
          <a:lstStyle/>
          <a:p>
            <a:pPr eaLnBrk="1" hangingPunct="1"/>
            <a:r>
              <a:rPr lang="cs-CZ" altLang="cs-CZ" sz="3600" b="1" dirty="0" err="1" smtClean="0">
                <a:solidFill>
                  <a:srgbClr val="C00000"/>
                </a:solidFill>
              </a:rPr>
              <a:t>Solowův</a:t>
            </a:r>
            <a:r>
              <a:rPr lang="cs-CZ" altLang="cs-CZ" sz="3600" b="1" dirty="0" smtClean="0">
                <a:solidFill>
                  <a:srgbClr val="C00000"/>
                </a:solidFill>
              </a:rPr>
              <a:t> model ekonomického růstu</a:t>
            </a:r>
          </a:p>
        </p:txBody>
      </p:sp>
      <p:sp>
        <p:nvSpPr>
          <p:cNvPr id="12291" name="Zástupný symbol pro obsah 2"/>
          <p:cNvSpPr>
            <a:spLocks noGrp="1" noChangeArrowheads="1"/>
          </p:cNvSpPr>
          <p:nvPr>
            <p:ph sz="quarter" idx="4294967295"/>
          </p:nvPr>
        </p:nvSpPr>
        <p:spPr>
          <a:xfrm>
            <a:off x="827088" y="1412875"/>
            <a:ext cx="7772400" cy="4530725"/>
          </a:xfrm>
        </p:spPr>
        <p:txBody>
          <a:bodyPr>
            <a:normAutofit fontScale="92500" lnSpcReduction="10000"/>
          </a:bodyPr>
          <a:lstStyle/>
          <a:p>
            <a:pPr algn="just" eaLnBrk="1" hangingPunct="1"/>
            <a:r>
              <a:rPr lang="cs-CZ" altLang="cs-CZ" sz="2800" b="1" smtClean="0"/>
              <a:t>Dvousektorová ekonomika </a:t>
            </a:r>
          </a:p>
          <a:p>
            <a:pPr algn="just" eaLnBrk="1" hangingPunct="1"/>
            <a:r>
              <a:rPr lang="cs-CZ" altLang="cs-CZ" sz="2800" smtClean="0"/>
              <a:t>Nabídka je určena množstvím výrobních faktorů a produkční funkcí.</a:t>
            </a:r>
          </a:p>
          <a:p>
            <a:pPr algn="just" eaLnBrk="1" hangingPunct="1"/>
            <a:r>
              <a:rPr lang="cs-CZ" altLang="cs-CZ" sz="2800" smtClean="0"/>
              <a:t>Produkční funkce </a:t>
            </a:r>
            <a:r>
              <a:rPr lang="cs-CZ" altLang="cs-CZ" sz="2800" smtClean="0">
                <a:solidFill>
                  <a:srgbClr val="FF0000"/>
                </a:solidFill>
              </a:rPr>
              <a:t>y = f(k) </a:t>
            </a:r>
          </a:p>
          <a:p>
            <a:pPr lvl="2" algn="just" eaLnBrk="1" hangingPunct="1"/>
            <a:r>
              <a:rPr lang="pl-PL" altLang="cs-CZ" sz="2500" smtClean="0"/>
              <a:t>rovnice říká, že výstup na jednotku práce závisí na kapitálu na jednotku práce</a:t>
            </a:r>
            <a:r>
              <a:rPr lang="cs-CZ" altLang="cs-CZ" sz="2200" smtClean="0"/>
              <a:t> </a:t>
            </a:r>
          </a:p>
          <a:p>
            <a:pPr algn="just" eaLnBrk="1" hangingPunct="1"/>
            <a:r>
              <a:rPr lang="cs-CZ" altLang="cs-CZ" sz="2800" smtClean="0"/>
              <a:t>Poptávka je dána rovnicí </a:t>
            </a:r>
            <a:r>
              <a:rPr lang="cs-CZ" altLang="cs-CZ" sz="2800" smtClean="0">
                <a:solidFill>
                  <a:srgbClr val="FF0000"/>
                </a:solidFill>
              </a:rPr>
              <a:t>y = c + i</a:t>
            </a:r>
            <a:r>
              <a:rPr lang="cs-CZ" altLang="cs-CZ" sz="2800" smtClean="0"/>
              <a:t>, resp. </a:t>
            </a:r>
            <a:r>
              <a:rPr lang="cs-CZ" altLang="cs-CZ" sz="2800" smtClean="0">
                <a:solidFill>
                  <a:srgbClr val="FF0000"/>
                </a:solidFill>
              </a:rPr>
              <a:t>i = s . Y</a:t>
            </a:r>
          </a:p>
          <a:p>
            <a:pPr lvl="1" algn="just" eaLnBrk="1" hangingPunct="1"/>
            <a:r>
              <a:rPr lang="cs-CZ" altLang="cs-CZ" sz="2400" smtClean="0"/>
              <a:t>rovnice říká, že investice stejně jako spotřeba, závisejí na důchodu </a:t>
            </a:r>
          </a:p>
          <a:p>
            <a:pPr lvl="1" algn="just" eaLnBrk="1" hangingPunct="1"/>
            <a:r>
              <a:rPr lang="cs-CZ" altLang="cs-CZ" sz="2400" smtClean="0"/>
              <a:t>protože investice se rovnají úsporám, udává míra úspor (s) také podíl výstupu jdoucího na investice</a:t>
            </a:r>
            <a:endParaRPr lang="cs-CZ" altLang="cs-CZ" sz="2200" smtClean="0"/>
          </a:p>
        </p:txBody>
      </p:sp>
    </p:spTree>
    <p:extLst>
      <p:ext uri="{BB962C8B-B14F-4D97-AF65-F5344CB8AC3E}">
        <p14:creationId xmlns:p14="http://schemas.microsoft.com/office/powerpoint/2010/main" val="1696377656"/>
      </p:ext>
    </p:extLst>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noChangeArrowheads="1"/>
          </p:cNvSpPr>
          <p:nvPr>
            <p:ph type="title" idx="4294967295"/>
          </p:nvPr>
        </p:nvSpPr>
        <p:spPr>
          <a:xfrm>
            <a:off x="827088" y="333375"/>
            <a:ext cx="7772400" cy="939800"/>
          </a:xfrm>
        </p:spPr>
        <p:txBody>
          <a:bodyPr bIns="91440" anchor="b"/>
          <a:lstStyle/>
          <a:p>
            <a:pPr eaLnBrk="1" hangingPunct="1"/>
            <a:r>
              <a:rPr lang="cs-CZ" altLang="cs-CZ" sz="3600" b="1" dirty="0" err="1" smtClean="0">
                <a:solidFill>
                  <a:srgbClr val="C00000"/>
                </a:solidFill>
              </a:rPr>
              <a:t>Solowův</a:t>
            </a:r>
            <a:r>
              <a:rPr lang="cs-CZ" altLang="cs-CZ" sz="3600" b="1" dirty="0" smtClean="0">
                <a:solidFill>
                  <a:srgbClr val="C00000"/>
                </a:solidFill>
              </a:rPr>
              <a:t> model ekonomického růstu</a:t>
            </a:r>
          </a:p>
        </p:txBody>
      </p:sp>
      <p:sp>
        <p:nvSpPr>
          <p:cNvPr id="13315" name="Zástupný symbol pro obsah 2">
            <a:extLst>
              <a:ext uri="{FF2B5EF4-FFF2-40B4-BE49-F238E27FC236}">
                <a16:creationId xmlns:a16="http://schemas.microsoft.com/office/drawing/2014/main" id="{B1C0D67C-9D8F-407D-9DB9-5CE292000059}"/>
              </a:ext>
            </a:extLst>
          </p:cNvPr>
          <p:cNvSpPr>
            <a:spLocks noGrp="1" noChangeArrowheads="1"/>
          </p:cNvSpPr>
          <p:nvPr>
            <p:ph sz="quarter" idx="4294967295"/>
          </p:nvPr>
        </p:nvSpPr>
        <p:spPr>
          <a:xfrm>
            <a:off x="971550" y="1412875"/>
            <a:ext cx="7772400" cy="4530725"/>
          </a:xfrm>
          <a:extLst/>
        </p:spPr>
        <p:txBody>
          <a:bodyPr rtlCol="0">
            <a:normAutofit/>
          </a:bodyPr>
          <a:lstStyle/>
          <a:p>
            <a:pPr marL="0" indent="0" algn="just" eaLnBrk="1" hangingPunct="1">
              <a:buFont typeface="Arial" panose="020B0604020202020204" pitchFamily="34" charset="0"/>
              <a:buNone/>
              <a:defRPr/>
            </a:pPr>
            <a:r>
              <a:rPr lang="cs-CZ" altLang="cs-CZ" sz="2800" b="1" dirty="0"/>
              <a:t>Produkční funkce, úspory a spotřeba na obyvatele</a:t>
            </a:r>
          </a:p>
          <a:p>
            <a:pPr algn="just" eaLnBrk="1" hangingPunct="1">
              <a:defRPr/>
            </a:pPr>
            <a:endParaRPr lang="cs-CZ" altLang="cs-CZ" sz="2200" dirty="0"/>
          </a:p>
        </p:txBody>
      </p:sp>
      <p:pic>
        <p:nvPicPr>
          <p:cNvPr id="13316" name="Obrázek 1"/>
          <p:cNvPicPr>
            <a:picLocks noChangeAspect="1" noChangeArrowheads="1"/>
          </p:cNvPicPr>
          <p:nvPr/>
        </p:nvPicPr>
        <p:blipFill>
          <a:blip r:embed="rId2">
            <a:extLst>
              <a:ext uri="{28A0092B-C50C-407E-A947-70E740481C1C}">
                <a14:useLocalDpi xmlns:a14="http://schemas.microsoft.com/office/drawing/2010/main" val="0"/>
              </a:ext>
            </a:extLst>
          </a:blip>
          <a:srcRect l="10626" t="27319" r="58662" b="41180"/>
          <a:stretch>
            <a:fillRect/>
          </a:stretch>
        </p:blipFill>
        <p:spPr bwMode="auto">
          <a:xfrm>
            <a:off x="2049463" y="2343150"/>
            <a:ext cx="56165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437973"/>
      </p:ext>
    </p:extLst>
  </p:cSld>
  <p:clrMapOvr>
    <a:masterClrMapping/>
  </p:clrMapOvr>
  <p:transition>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noChangeArrowheads="1"/>
          </p:cNvSpPr>
          <p:nvPr>
            <p:ph type="title" idx="4294967295"/>
          </p:nvPr>
        </p:nvSpPr>
        <p:spPr>
          <a:xfrm>
            <a:off x="900113" y="260350"/>
            <a:ext cx="7772400" cy="939800"/>
          </a:xfrm>
        </p:spPr>
        <p:txBody>
          <a:bodyPr bIns="91440" anchor="b"/>
          <a:lstStyle/>
          <a:p>
            <a:pPr eaLnBrk="1" hangingPunct="1"/>
            <a:r>
              <a:rPr lang="cs-CZ" altLang="cs-CZ" sz="3600" b="1" dirty="0" err="1" smtClean="0">
                <a:solidFill>
                  <a:srgbClr val="C00000"/>
                </a:solidFill>
              </a:rPr>
              <a:t>Solowův</a:t>
            </a:r>
            <a:r>
              <a:rPr lang="cs-CZ" altLang="cs-CZ" sz="3600" b="1" dirty="0" smtClean="0">
                <a:solidFill>
                  <a:srgbClr val="C00000"/>
                </a:solidFill>
              </a:rPr>
              <a:t> model ekonomického růstu</a:t>
            </a:r>
          </a:p>
        </p:txBody>
      </p:sp>
      <p:sp>
        <p:nvSpPr>
          <p:cNvPr id="14339" name="Zástupný symbol pro obsah 2">
            <a:extLst>
              <a:ext uri="{FF2B5EF4-FFF2-40B4-BE49-F238E27FC236}">
                <a16:creationId xmlns:a16="http://schemas.microsoft.com/office/drawing/2014/main" id="{969AD5A5-9C81-4572-923B-48EDE638E347}"/>
              </a:ext>
            </a:extLst>
          </p:cNvPr>
          <p:cNvSpPr>
            <a:spLocks noGrp="1"/>
          </p:cNvSpPr>
          <p:nvPr>
            <p:ph sz="quarter" idx="4294967295"/>
          </p:nvPr>
        </p:nvSpPr>
        <p:spPr>
          <a:xfrm>
            <a:off x="900113" y="1341438"/>
            <a:ext cx="7772400" cy="4530725"/>
          </a:xfrm>
        </p:spPr>
        <p:txBody>
          <a:bodyPr rtlCol="0">
            <a:normAutofit fontScale="92500" lnSpcReduction="10000"/>
          </a:bodyPr>
          <a:lstStyle/>
          <a:p>
            <a:pPr algn="just" eaLnBrk="1" fontAlgn="auto" hangingPunct="1">
              <a:spcAft>
                <a:spcPts val="0"/>
              </a:spcAft>
              <a:defRPr/>
            </a:pPr>
            <a:r>
              <a:rPr lang="cs-CZ" sz="2800" dirty="0">
                <a:solidFill>
                  <a:srgbClr val="FF0000"/>
                </a:solidFill>
              </a:rPr>
              <a:t>Stálý stav</a:t>
            </a:r>
          </a:p>
          <a:p>
            <a:pPr algn="just" eaLnBrk="1" fontAlgn="auto" hangingPunct="1">
              <a:spcAft>
                <a:spcPts val="0"/>
              </a:spcAft>
              <a:defRPr/>
            </a:pPr>
            <a:r>
              <a:rPr lang="cs-CZ" sz="2800" dirty="0"/>
              <a:t>Stav kapitálu se mění amortizací a investicemi </a:t>
            </a:r>
          </a:p>
          <a:p>
            <a:pPr lvl="1" algn="just" eaLnBrk="1" fontAlgn="auto" hangingPunct="1">
              <a:spcAft>
                <a:spcPts val="0"/>
              </a:spcAft>
              <a:defRPr/>
            </a:pPr>
            <a:r>
              <a:rPr lang="cs-CZ" sz="2000" dirty="0"/>
              <a:t>čím vyšší je stav kapitálu, tím je sice vyšší výstup a tedy i investice, ale tím je vyšší i amortizace</a:t>
            </a:r>
          </a:p>
          <a:p>
            <a:pPr algn="just" eaLnBrk="1" fontAlgn="auto" hangingPunct="1">
              <a:spcAft>
                <a:spcPts val="0"/>
              </a:spcAft>
              <a:defRPr/>
            </a:pPr>
            <a:r>
              <a:rPr lang="cs-CZ" altLang="cs-CZ" sz="2200" dirty="0"/>
              <a:t>Existuje pouze jedna úroveň kapitálu, kde se investice rovnají amortizaci. Tento stav kapitálu se nazývá </a:t>
            </a:r>
            <a:r>
              <a:rPr lang="cs-CZ" altLang="cs-CZ" sz="2200" dirty="0">
                <a:solidFill>
                  <a:srgbClr val="0070C0"/>
                </a:solidFill>
              </a:rPr>
              <a:t>stálý stav kapitálu (k*).</a:t>
            </a:r>
          </a:p>
          <a:p>
            <a:pPr lvl="1" algn="just" eaLnBrk="1" fontAlgn="auto" hangingPunct="1">
              <a:spcAft>
                <a:spcPts val="0"/>
              </a:spcAft>
              <a:defRPr/>
            </a:pPr>
            <a:r>
              <a:rPr lang="cs-CZ" sz="2000" dirty="0"/>
              <a:t>Stálý stav představuje dlouhodobý rovnovážný bod ekonomiky. Ekonomika v něm skončí bez ohledu na výchozí úroveň kapitálu.</a:t>
            </a:r>
          </a:p>
          <a:p>
            <a:pPr lvl="1" algn="just" eaLnBrk="1" fontAlgn="auto" hangingPunct="1">
              <a:spcAft>
                <a:spcPts val="0"/>
              </a:spcAft>
              <a:defRPr/>
            </a:pPr>
            <a:r>
              <a:rPr lang="cs-CZ" sz="2000" dirty="0"/>
              <a:t>Pokud by výchozí úroveň kapitálu byla nižší než stálý stav, vyšší investice než amortizace by znamenaly nárůst stavu kapitálu v čase až do úrovně odpovídající stálému stavu. </a:t>
            </a:r>
          </a:p>
          <a:p>
            <a:pPr lvl="1" algn="just" eaLnBrk="1" fontAlgn="auto" hangingPunct="1">
              <a:spcAft>
                <a:spcPts val="0"/>
              </a:spcAft>
              <a:defRPr/>
            </a:pPr>
            <a:r>
              <a:rPr lang="cs-CZ" sz="2000" dirty="0"/>
              <a:t>Pokud by výchozí úroveň kapitálu byla vyšší než stálý stav, nižší investice než amortizace by znamenaly pokles stavu kapitálu až do úrovně odpovídající stálému stavu.</a:t>
            </a:r>
            <a:endParaRPr lang="cs-CZ" altLang="cs-CZ" sz="1900" dirty="0">
              <a:solidFill>
                <a:srgbClr val="0070C0"/>
              </a:solidFill>
            </a:endParaRPr>
          </a:p>
        </p:txBody>
      </p:sp>
    </p:spTree>
    <p:extLst>
      <p:ext uri="{BB962C8B-B14F-4D97-AF65-F5344CB8AC3E}">
        <p14:creationId xmlns:p14="http://schemas.microsoft.com/office/powerpoint/2010/main" val="1373062750"/>
      </p:ext>
    </p:extLst>
  </p:cSld>
  <p:clrMapOvr>
    <a:masterClrMapping/>
  </p:clrMapOvr>
  <p:transition>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noChangeArrowheads="1"/>
          </p:cNvSpPr>
          <p:nvPr>
            <p:ph type="title" idx="4294967295"/>
          </p:nvPr>
        </p:nvSpPr>
        <p:spPr>
          <a:xfrm>
            <a:off x="942975" y="298450"/>
            <a:ext cx="7772400" cy="939800"/>
          </a:xfrm>
        </p:spPr>
        <p:txBody>
          <a:bodyPr bIns="91440" anchor="b"/>
          <a:lstStyle/>
          <a:p>
            <a:pPr eaLnBrk="1" hangingPunct="1"/>
            <a:r>
              <a:rPr lang="cs-CZ" altLang="cs-CZ" sz="3600" b="1" dirty="0" err="1" smtClean="0">
                <a:solidFill>
                  <a:srgbClr val="C00000"/>
                </a:solidFill>
              </a:rPr>
              <a:t>Solowův</a:t>
            </a:r>
            <a:r>
              <a:rPr lang="cs-CZ" altLang="cs-CZ" sz="3600" b="1" dirty="0" smtClean="0">
                <a:solidFill>
                  <a:srgbClr val="C00000"/>
                </a:solidFill>
              </a:rPr>
              <a:t> model ekonomického růstu</a:t>
            </a:r>
          </a:p>
        </p:txBody>
      </p:sp>
      <p:sp>
        <p:nvSpPr>
          <p:cNvPr id="15363" name="Zástupný symbol pro obsah 2"/>
          <p:cNvSpPr>
            <a:spLocks noGrp="1" noChangeArrowheads="1"/>
          </p:cNvSpPr>
          <p:nvPr>
            <p:ph sz="quarter" idx="4294967295"/>
          </p:nvPr>
        </p:nvSpPr>
        <p:spPr>
          <a:xfrm>
            <a:off x="971550" y="1412875"/>
            <a:ext cx="7772400" cy="4530725"/>
          </a:xfrm>
        </p:spPr>
        <p:txBody>
          <a:bodyPr/>
          <a:lstStyle/>
          <a:p>
            <a:pPr algn="just" eaLnBrk="1" hangingPunct="1"/>
            <a:r>
              <a:rPr lang="cs-CZ" altLang="cs-CZ" sz="2800" smtClean="0">
                <a:solidFill>
                  <a:srgbClr val="FF0000"/>
                </a:solidFill>
              </a:rPr>
              <a:t>Stálý stav </a:t>
            </a:r>
            <a:r>
              <a:rPr lang="cs-CZ" altLang="cs-CZ" sz="2800" smtClean="0"/>
              <a:t>- ve stálém stavu pro spotřebu tedy platí, že investice jsou rovny amortizaci </a:t>
            </a:r>
          </a:p>
          <a:p>
            <a:pPr algn="just" eaLnBrk="1" hangingPunct="1"/>
            <a:endParaRPr lang="cs-CZ" altLang="cs-CZ" sz="2200" smtClean="0"/>
          </a:p>
        </p:txBody>
      </p:sp>
      <p:pic>
        <p:nvPicPr>
          <p:cNvPr id="15364" name="Obrázek 2"/>
          <p:cNvPicPr>
            <a:picLocks noChangeAspect="1" noChangeArrowheads="1"/>
          </p:cNvPicPr>
          <p:nvPr/>
        </p:nvPicPr>
        <p:blipFill>
          <a:blip r:embed="rId2">
            <a:extLst>
              <a:ext uri="{28A0092B-C50C-407E-A947-70E740481C1C}">
                <a14:useLocalDpi xmlns:a14="http://schemas.microsoft.com/office/drawing/2010/main" val="0"/>
              </a:ext>
            </a:extLst>
          </a:blip>
          <a:srcRect l="7475" t="34880" r="58662" b="29842"/>
          <a:stretch>
            <a:fillRect/>
          </a:stretch>
        </p:blipFill>
        <p:spPr bwMode="auto">
          <a:xfrm>
            <a:off x="2058988" y="2668588"/>
            <a:ext cx="502602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972819"/>
      </p:ext>
    </p:extLst>
  </p:cSld>
  <p:clrMapOvr>
    <a:masterClrMapping/>
  </p:clrMapOvr>
  <p:transition>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noChangeArrowheads="1"/>
          </p:cNvSpPr>
          <p:nvPr>
            <p:ph type="title" idx="4294967295"/>
          </p:nvPr>
        </p:nvSpPr>
        <p:spPr>
          <a:xfrm>
            <a:off x="827088" y="368300"/>
            <a:ext cx="7772400" cy="939800"/>
          </a:xfrm>
        </p:spPr>
        <p:txBody>
          <a:bodyPr bIns="91440" anchor="b"/>
          <a:lstStyle/>
          <a:p>
            <a:pPr eaLnBrk="1" hangingPunct="1"/>
            <a:r>
              <a:rPr lang="cs-CZ" altLang="cs-CZ" sz="3600" b="1" dirty="0" err="1" smtClean="0">
                <a:solidFill>
                  <a:srgbClr val="C00000"/>
                </a:solidFill>
              </a:rPr>
              <a:t>Solowův</a:t>
            </a:r>
            <a:r>
              <a:rPr lang="cs-CZ" altLang="cs-CZ" sz="3600" b="1" dirty="0" smtClean="0">
                <a:solidFill>
                  <a:srgbClr val="C00000"/>
                </a:solidFill>
              </a:rPr>
              <a:t> model ekonomického růstu</a:t>
            </a:r>
          </a:p>
        </p:txBody>
      </p:sp>
      <p:sp>
        <p:nvSpPr>
          <p:cNvPr id="16387" name="Zástupný symbol pro obsah 2">
            <a:extLst>
              <a:ext uri="{FF2B5EF4-FFF2-40B4-BE49-F238E27FC236}">
                <a16:creationId xmlns:a16="http://schemas.microsoft.com/office/drawing/2014/main" id="{9F835D0A-77E4-424B-95D5-345ABDE9B71E}"/>
              </a:ext>
            </a:extLst>
          </p:cNvPr>
          <p:cNvSpPr>
            <a:spLocks noGrp="1" noChangeArrowheads="1"/>
          </p:cNvSpPr>
          <p:nvPr>
            <p:ph sz="quarter" idx="4294967295"/>
          </p:nvPr>
        </p:nvSpPr>
        <p:spPr>
          <a:xfrm>
            <a:off x="827088" y="1341438"/>
            <a:ext cx="7772400" cy="4530725"/>
          </a:xfrm>
          <a:extLst/>
        </p:spPr>
        <p:txBody>
          <a:bodyPr rtlCol="0">
            <a:normAutofit lnSpcReduction="10000"/>
          </a:bodyPr>
          <a:lstStyle/>
          <a:p>
            <a:pPr algn="just" eaLnBrk="1" hangingPunct="1">
              <a:defRPr/>
            </a:pPr>
            <a:r>
              <a:rPr lang="cs-CZ" altLang="cs-CZ" sz="2800" dirty="0">
                <a:solidFill>
                  <a:srgbClr val="FF0000"/>
                </a:solidFill>
              </a:rPr>
              <a:t>Růst populace</a:t>
            </a:r>
          </a:p>
          <a:p>
            <a:pPr algn="just" eaLnBrk="1" hangingPunct="1">
              <a:defRPr/>
            </a:pPr>
            <a:r>
              <a:rPr lang="cs-CZ" altLang="cs-CZ" sz="2800" dirty="0"/>
              <a:t>Další zdroj růstu. Předpokládáme, že populace a pracovní síla rostou konstantní mírou.</a:t>
            </a:r>
          </a:p>
          <a:p>
            <a:pPr marL="457200" indent="-457200" algn="just" eaLnBrk="1" hangingPunct="1">
              <a:buFont typeface="+mj-lt"/>
              <a:buAutoNum type="arabicPeriod"/>
              <a:defRPr/>
            </a:pPr>
            <a:r>
              <a:rPr lang="cs-CZ" altLang="cs-CZ" sz="2400" dirty="0"/>
              <a:t>Ve stálém stavu zůstávají výstup i kapitálu na dělníka stejné. Ale protože roste počet dělníků mírou n, zvyšuje se celkový kapitál a celkový výstup ekonomiky také mírou n. Populační růst nemůže vysvětlit růst životní úrovně (výstup na jednotku práce), ale může vysvětlit růst celkového výstupu. </a:t>
            </a:r>
          </a:p>
          <a:p>
            <a:pPr marL="457200" indent="-457200" algn="just" eaLnBrk="1" hangingPunct="1">
              <a:buFont typeface="+mj-lt"/>
              <a:buAutoNum type="arabicPeriod"/>
              <a:defRPr/>
            </a:pPr>
            <a:r>
              <a:rPr lang="cs-CZ" altLang="cs-CZ" sz="2400" dirty="0"/>
              <a:t>Model vysvětluje empiricky zjištěnou skutečnost, že v zemích s vyšším populačním růstem je většinou nižší životní úroveň.</a:t>
            </a:r>
            <a:endParaRPr lang="cs-CZ" altLang="cs-CZ" sz="2400" dirty="0">
              <a:solidFill>
                <a:srgbClr val="0070C0"/>
              </a:solidFill>
            </a:endParaRPr>
          </a:p>
        </p:txBody>
      </p:sp>
    </p:spTree>
    <p:extLst>
      <p:ext uri="{BB962C8B-B14F-4D97-AF65-F5344CB8AC3E}">
        <p14:creationId xmlns:p14="http://schemas.microsoft.com/office/powerpoint/2010/main" val="300170804"/>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6"/>
          <p:cNvSpPr>
            <a:spLocks noGrp="1" noChangeArrowheads="1"/>
          </p:cNvSpPr>
          <p:nvPr>
            <p:ph type="title"/>
          </p:nvPr>
        </p:nvSpPr>
        <p:spPr/>
        <p:txBody>
          <a:bodyPr/>
          <a:lstStyle/>
          <a:p>
            <a:pPr eaLnBrk="1" hangingPunct="1"/>
            <a:r>
              <a:rPr lang="cs-CZ" altLang="cs-CZ" sz="2800" b="1" dirty="0" smtClean="0">
                <a:solidFill>
                  <a:srgbClr val="C00000"/>
                </a:solidFill>
              </a:rPr>
              <a:t>Obrázek 1 – Poptávková inflace a růst cenové hladiny</a:t>
            </a:r>
            <a:endParaRPr lang="cs-CZ" altLang="cs-CZ" sz="2800" dirty="0" smtClean="0">
              <a:solidFill>
                <a:srgbClr val="C00000"/>
              </a:solidFill>
            </a:endParaRPr>
          </a:p>
        </p:txBody>
      </p:sp>
      <p:sp>
        <p:nvSpPr>
          <p:cNvPr id="12291"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23512C04-C32F-43C9-8439-EF59220C512D}" type="slidenum">
              <a:rPr lang="cs-CZ" altLang="cs-CZ" sz="1200" smtClean="0">
                <a:solidFill>
                  <a:srgbClr val="FFFFFF"/>
                </a:solidFill>
                <a:latin typeface="Tw Cen MT" panose="020B0602020104020603" pitchFamily="34" charset="-18"/>
              </a:rPr>
              <a:pPr fontAlgn="base">
                <a:spcBef>
                  <a:spcPct val="0"/>
                </a:spcBef>
                <a:spcAft>
                  <a:spcPct val="0"/>
                </a:spcAft>
              </a:pPr>
              <a:t>6</a:t>
            </a:fld>
            <a:endParaRPr lang="cs-CZ" altLang="cs-CZ" sz="1200" smtClean="0">
              <a:solidFill>
                <a:srgbClr val="FFFFFF"/>
              </a:solidFill>
              <a:latin typeface="Tw Cen MT" panose="020B0602020104020603" pitchFamily="34" charset="-18"/>
            </a:endParaRPr>
          </a:p>
        </p:txBody>
      </p:sp>
      <p:pic>
        <p:nvPicPr>
          <p:cNvPr id="12292" name="Obrázek 1"/>
          <p:cNvPicPr>
            <a:picLocks noChangeAspect="1" noChangeArrowheads="1"/>
          </p:cNvPicPr>
          <p:nvPr/>
        </p:nvPicPr>
        <p:blipFill>
          <a:blip r:embed="rId3">
            <a:extLst>
              <a:ext uri="{28A0092B-C50C-407E-A947-70E740481C1C}">
                <a14:useLocalDpi xmlns:a14="http://schemas.microsoft.com/office/drawing/2010/main" val="0"/>
              </a:ext>
            </a:extLst>
          </a:blip>
          <a:srcRect l="5113" t="50000" r="58662" b="19760"/>
          <a:stretch>
            <a:fillRect/>
          </a:stretch>
        </p:blipFill>
        <p:spPr bwMode="auto">
          <a:xfrm>
            <a:off x="1254125" y="1773238"/>
            <a:ext cx="7315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155644"/>
      </p:ext>
    </p:extLst>
  </p:cSld>
  <p:clrMapOvr>
    <a:masterClrMapping/>
  </p:clrMapOvr>
  <p:transition>
    <p:cover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noChangeArrowheads="1"/>
          </p:cNvSpPr>
          <p:nvPr>
            <p:ph type="title" idx="4294967295"/>
          </p:nvPr>
        </p:nvSpPr>
        <p:spPr>
          <a:xfrm>
            <a:off x="1116013" y="260350"/>
            <a:ext cx="7772400" cy="939800"/>
          </a:xfrm>
        </p:spPr>
        <p:txBody>
          <a:bodyPr bIns="91440" anchor="b"/>
          <a:lstStyle/>
          <a:p>
            <a:pPr eaLnBrk="1" hangingPunct="1"/>
            <a:r>
              <a:rPr lang="cs-CZ" altLang="cs-CZ" sz="3600" b="1" dirty="0" err="1" smtClean="0">
                <a:solidFill>
                  <a:srgbClr val="C00000"/>
                </a:solidFill>
              </a:rPr>
              <a:t>Solowův</a:t>
            </a:r>
            <a:r>
              <a:rPr lang="cs-CZ" altLang="cs-CZ" sz="3600" b="1" dirty="0" smtClean="0">
                <a:solidFill>
                  <a:srgbClr val="C00000"/>
                </a:solidFill>
              </a:rPr>
              <a:t> model ekonomického růstu</a:t>
            </a:r>
          </a:p>
        </p:txBody>
      </p:sp>
      <p:sp>
        <p:nvSpPr>
          <p:cNvPr id="14339" name="Zástupný symbol pro obsah 2">
            <a:extLst>
              <a:ext uri="{FF2B5EF4-FFF2-40B4-BE49-F238E27FC236}">
                <a16:creationId xmlns:a16="http://schemas.microsoft.com/office/drawing/2014/main" id="{969AD5A5-9C81-4572-923B-48EDE638E347}"/>
              </a:ext>
            </a:extLst>
          </p:cNvPr>
          <p:cNvSpPr>
            <a:spLocks noGrp="1"/>
          </p:cNvSpPr>
          <p:nvPr>
            <p:ph sz="quarter" idx="4294967295"/>
          </p:nvPr>
        </p:nvSpPr>
        <p:spPr>
          <a:xfrm>
            <a:off x="900113" y="1268413"/>
            <a:ext cx="7772400" cy="4530725"/>
          </a:xfrm>
        </p:spPr>
        <p:txBody>
          <a:bodyPr rtlCol="0">
            <a:normAutofit fontScale="92500" lnSpcReduction="20000"/>
          </a:bodyPr>
          <a:lstStyle/>
          <a:p>
            <a:pPr algn="just" eaLnBrk="1" fontAlgn="auto" hangingPunct="1">
              <a:spcAft>
                <a:spcPts val="0"/>
              </a:spcAft>
              <a:defRPr/>
            </a:pPr>
            <a:r>
              <a:rPr lang="cs-CZ" sz="2800" dirty="0">
                <a:solidFill>
                  <a:srgbClr val="FF0000"/>
                </a:solidFill>
              </a:rPr>
              <a:t>Technologický pokrok</a:t>
            </a:r>
          </a:p>
          <a:p>
            <a:pPr algn="just" eaLnBrk="1" fontAlgn="auto" hangingPunct="1">
              <a:spcAft>
                <a:spcPts val="0"/>
              </a:spcAft>
              <a:defRPr/>
            </a:pPr>
            <a:r>
              <a:rPr lang="cs-CZ" sz="2600" dirty="0"/>
              <a:t>Třetí zdroj hospodářského růstu. </a:t>
            </a:r>
          </a:p>
          <a:p>
            <a:pPr algn="just" eaLnBrk="1" fontAlgn="auto" hangingPunct="1">
              <a:spcAft>
                <a:spcPts val="0"/>
              </a:spcAft>
              <a:defRPr/>
            </a:pPr>
            <a:r>
              <a:rPr lang="cs-CZ" sz="2600" dirty="0"/>
              <a:t>Produkční funkci upravíme do tvaru </a:t>
            </a:r>
            <a:r>
              <a:rPr lang="cs-CZ" sz="2600" dirty="0">
                <a:solidFill>
                  <a:srgbClr val="FF0000"/>
                </a:solidFill>
              </a:rPr>
              <a:t>Y = F(K, L . E)</a:t>
            </a:r>
            <a:r>
              <a:rPr lang="cs-CZ" sz="2600" dirty="0"/>
              <a:t>, kde E je nová proměnná označující efektivitu práce</a:t>
            </a:r>
          </a:p>
          <a:p>
            <a:pPr lvl="1" algn="just" eaLnBrk="1" fontAlgn="auto" hangingPunct="1">
              <a:spcAft>
                <a:spcPts val="0"/>
              </a:spcAft>
              <a:defRPr/>
            </a:pPr>
            <a:r>
              <a:rPr lang="cs-CZ" sz="2500" dirty="0"/>
              <a:t>ta zahrnuje jednak zvládnutí výrobních metod pracovní silou, jednak zdraví, vzdělání a zkušenosti pracovní síly </a:t>
            </a:r>
          </a:p>
          <a:p>
            <a:pPr lvl="1" algn="just" eaLnBrk="1" fontAlgn="auto" hangingPunct="1">
              <a:spcAft>
                <a:spcPts val="0"/>
              </a:spcAft>
              <a:defRPr/>
            </a:pPr>
            <a:r>
              <a:rPr lang="cs-CZ" sz="2500" dirty="0"/>
              <a:t>L . E označuje práci měřenou v jednotkách efektivity.</a:t>
            </a:r>
          </a:p>
          <a:p>
            <a:pPr algn="just" eaLnBrk="1" fontAlgn="auto" hangingPunct="1">
              <a:spcAft>
                <a:spcPts val="0"/>
              </a:spcAft>
              <a:defRPr/>
            </a:pPr>
            <a:r>
              <a:rPr lang="cs-CZ" sz="2600" dirty="0"/>
              <a:t>Část kapitálu se tak amortizuje a část musí přispět na kapitálové vybavení nové jednotky efektivity.</a:t>
            </a:r>
          </a:p>
          <a:p>
            <a:pPr algn="just" eaLnBrk="1" fontAlgn="auto" hangingPunct="1">
              <a:spcAft>
                <a:spcPts val="0"/>
              </a:spcAft>
              <a:defRPr/>
            </a:pPr>
            <a:r>
              <a:rPr lang="cs-CZ" sz="2600" dirty="0"/>
              <a:t>Budeme předpokládat, že efektivita roste konstantní mírou g. Práci zvyšující technologický pokrok značíme g. Pracovní síla roste mírou n, efektivita mírou g, práce měřená v jednotkách efektivity tedy roste mírou </a:t>
            </a:r>
            <a:r>
              <a:rPr lang="cs-CZ" sz="2600" dirty="0" err="1"/>
              <a:t>n+g</a:t>
            </a:r>
            <a:r>
              <a:rPr lang="cs-CZ" sz="2600" dirty="0"/>
              <a:t>. </a:t>
            </a:r>
            <a:endParaRPr lang="cs-CZ" altLang="cs-CZ" sz="2600" dirty="0">
              <a:solidFill>
                <a:srgbClr val="0070C0"/>
              </a:solidFill>
            </a:endParaRPr>
          </a:p>
        </p:txBody>
      </p:sp>
    </p:spTree>
    <p:extLst>
      <p:ext uri="{BB962C8B-B14F-4D97-AF65-F5344CB8AC3E}">
        <p14:creationId xmlns:p14="http://schemas.microsoft.com/office/powerpoint/2010/main" val="2196288656"/>
      </p:ext>
    </p:extLst>
  </p:cSld>
  <p:clrMapOvr>
    <a:masterClrMapping/>
  </p:clrMapOvr>
  <p:transition>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noChangeArrowheads="1"/>
          </p:cNvSpPr>
          <p:nvPr>
            <p:ph type="title" idx="4294967295"/>
          </p:nvPr>
        </p:nvSpPr>
        <p:spPr>
          <a:xfrm>
            <a:off x="1116013" y="333375"/>
            <a:ext cx="7772400" cy="939800"/>
          </a:xfrm>
        </p:spPr>
        <p:txBody>
          <a:bodyPr bIns="91440" anchor="b"/>
          <a:lstStyle/>
          <a:p>
            <a:pPr eaLnBrk="1" hangingPunct="1"/>
            <a:r>
              <a:rPr lang="cs-CZ" altLang="cs-CZ" sz="3600" b="1" dirty="0" err="1" smtClean="0">
                <a:solidFill>
                  <a:srgbClr val="C00000"/>
                </a:solidFill>
              </a:rPr>
              <a:t>Solowův</a:t>
            </a:r>
            <a:r>
              <a:rPr lang="cs-CZ" altLang="cs-CZ" sz="3600" b="1" dirty="0" smtClean="0">
                <a:solidFill>
                  <a:srgbClr val="C00000"/>
                </a:solidFill>
              </a:rPr>
              <a:t> model ekonomického růstu</a:t>
            </a:r>
          </a:p>
        </p:txBody>
      </p:sp>
      <p:sp>
        <p:nvSpPr>
          <p:cNvPr id="14339" name="Zástupný symbol pro obsah 2">
            <a:extLst>
              <a:ext uri="{FF2B5EF4-FFF2-40B4-BE49-F238E27FC236}">
                <a16:creationId xmlns:a16="http://schemas.microsoft.com/office/drawing/2014/main" id="{969AD5A5-9C81-4572-923B-48EDE638E347}"/>
              </a:ext>
            </a:extLst>
          </p:cNvPr>
          <p:cNvSpPr>
            <a:spLocks noGrp="1"/>
          </p:cNvSpPr>
          <p:nvPr>
            <p:ph sz="quarter" idx="4294967295"/>
          </p:nvPr>
        </p:nvSpPr>
        <p:spPr>
          <a:xfrm>
            <a:off x="971550" y="1412875"/>
            <a:ext cx="7772400" cy="4530725"/>
          </a:xfrm>
        </p:spPr>
        <p:txBody>
          <a:bodyPr rtlCol="0">
            <a:normAutofit fontScale="92500" lnSpcReduction="10000"/>
          </a:bodyPr>
          <a:lstStyle/>
          <a:p>
            <a:pPr algn="just" eaLnBrk="1" fontAlgn="auto" hangingPunct="1">
              <a:spcAft>
                <a:spcPts val="0"/>
              </a:spcAft>
              <a:defRPr/>
            </a:pPr>
            <a:r>
              <a:rPr lang="cs-CZ" sz="2800" dirty="0">
                <a:solidFill>
                  <a:srgbClr val="FF0000"/>
                </a:solidFill>
              </a:rPr>
              <a:t>Technologický pokrok</a:t>
            </a:r>
          </a:p>
          <a:p>
            <a:pPr marL="514350" indent="-514350" algn="just" eaLnBrk="1" fontAlgn="auto" hangingPunct="1">
              <a:spcAft>
                <a:spcPts val="0"/>
              </a:spcAft>
              <a:buFont typeface="+mj-lt"/>
              <a:buAutoNum type="arabicPeriod"/>
              <a:defRPr/>
            </a:pPr>
            <a:r>
              <a:rPr lang="cs-CZ" sz="2800" dirty="0"/>
              <a:t>Ve stálém stavu zůstávají kapitál i výstup na jednotku efektivity stejné. Protože však počet jednotek efektivity roste mírou g, zvyšuje se kapitál i výstup na dělníka také mírou g. Celkový kapitál a celkový výstup pak rostou mírou </a:t>
            </a:r>
            <a:r>
              <a:rPr lang="cs-CZ" sz="2800" dirty="0" err="1"/>
              <a:t>n+g</a:t>
            </a:r>
            <a:r>
              <a:rPr lang="cs-CZ" sz="2800" dirty="0"/>
              <a:t>. </a:t>
            </a:r>
          </a:p>
          <a:p>
            <a:pPr marL="514350" indent="-514350" algn="just" eaLnBrk="1" fontAlgn="auto" hangingPunct="1">
              <a:spcAft>
                <a:spcPts val="0"/>
              </a:spcAft>
              <a:buFont typeface="+mj-lt"/>
              <a:buAutoNum type="arabicPeriod"/>
              <a:defRPr/>
            </a:pPr>
            <a:r>
              <a:rPr lang="cs-CZ" sz="2800" dirty="0"/>
              <a:t>Technologický pokrok konečně umožňuje vysvětlit stálý růst životní úrovně (výstupu na dělníka), který ve světě pozorujeme. Jakmile je ekonomika ve stálém stavu, míra růstu výstupu na dělníka závisí jen na míře technologického pokroku g.</a:t>
            </a:r>
            <a:endParaRPr lang="cs-CZ" altLang="cs-CZ" sz="2400" dirty="0">
              <a:solidFill>
                <a:srgbClr val="0070C0"/>
              </a:solidFill>
            </a:endParaRPr>
          </a:p>
        </p:txBody>
      </p:sp>
    </p:spTree>
    <p:extLst>
      <p:ext uri="{BB962C8B-B14F-4D97-AF65-F5344CB8AC3E}">
        <p14:creationId xmlns:p14="http://schemas.microsoft.com/office/powerpoint/2010/main" val="1096019424"/>
      </p:ext>
    </p:extLst>
  </p:cSld>
  <p:clrMapOvr>
    <a:masterClrMapping/>
  </p:clrMapOvr>
  <p:transition>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noChangeArrowheads="1"/>
          </p:cNvSpPr>
          <p:nvPr>
            <p:ph type="title" idx="4294967295"/>
          </p:nvPr>
        </p:nvSpPr>
        <p:spPr>
          <a:xfrm>
            <a:off x="955675" y="433736"/>
            <a:ext cx="7232650" cy="774700"/>
          </a:xfrm>
        </p:spPr>
        <p:txBody>
          <a:bodyPr bIns="91440" anchor="b"/>
          <a:lstStyle/>
          <a:p>
            <a:pPr eaLnBrk="1" hangingPunct="1"/>
            <a:r>
              <a:rPr lang="cs-CZ" altLang="cs-CZ" sz="3600" b="1" dirty="0" smtClean="0">
                <a:solidFill>
                  <a:srgbClr val="C00000"/>
                </a:solidFill>
              </a:rPr>
              <a:t>Ekonomický růst v modelu AS-AD</a:t>
            </a:r>
          </a:p>
        </p:txBody>
      </p:sp>
      <p:sp>
        <p:nvSpPr>
          <p:cNvPr id="19459" name="Zástupný symbol pro obsah 2"/>
          <p:cNvSpPr>
            <a:spLocks noGrp="1" noChangeArrowheads="1"/>
          </p:cNvSpPr>
          <p:nvPr>
            <p:ph sz="quarter" idx="4294967295"/>
          </p:nvPr>
        </p:nvSpPr>
        <p:spPr>
          <a:xfrm>
            <a:off x="827088" y="1484313"/>
            <a:ext cx="7489825" cy="4530725"/>
          </a:xfrm>
        </p:spPr>
        <p:txBody>
          <a:bodyPr/>
          <a:lstStyle/>
          <a:p>
            <a:pPr marL="0" indent="0" algn="just" eaLnBrk="1" hangingPunct="1">
              <a:buFont typeface="Arial" panose="020B0604020202020204" pitchFamily="34" charset="0"/>
              <a:buNone/>
            </a:pPr>
            <a:r>
              <a:rPr lang="cs-CZ" altLang="cs-CZ" sz="2600" smtClean="0"/>
              <a:t>Ekonomický růst v modelu AS-AD se projeví jako posun funkce LAS vpravo (současně se posune i SAS).</a:t>
            </a:r>
          </a:p>
          <a:p>
            <a:pPr marL="0" indent="0" eaLnBrk="1" hangingPunct="1">
              <a:buFont typeface="Arial" panose="020B0604020202020204" pitchFamily="34" charset="0"/>
              <a:buNone/>
            </a:pPr>
            <a:endParaRPr lang="cs-CZ" altLang="cs-CZ" sz="2600" smtClean="0"/>
          </a:p>
          <a:p>
            <a:pPr marL="0" indent="0" algn="just" eaLnBrk="1" hangingPunct="1">
              <a:buFont typeface="Arial" panose="020B0604020202020204" pitchFamily="34" charset="0"/>
              <a:buNone/>
            </a:pPr>
            <a:r>
              <a:rPr lang="cs-CZ" altLang="cs-CZ" sz="2600" smtClean="0"/>
              <a:t>Jde ale o důsledek určitých změn v produkčních možnostech ekonomiky, tedy... </a:t>
            </a:r>
            <a:r>
              <a:rPr lang="cs-CZ" altLang="cs-CZ" sz="2600" smtClean="0">
                <a:solidFill>
                  <a:srgbClr val="FF0000"/>
                </a:solidFill>
              </a:rPr>
              <a:t>v produkční funkci dané země</a:t>
            </a:r>
            <a:r>
              <a:rPr lang="cs-CZ" altLang="cs-CZ" sz="2600" smtClean="0"/>
              <a:t>.</a:t>
            </a:r>
          </a:p>
        </p:txBody>
      </p:sp>
    </p:spTree>
    <p:extLst>
      <p:ext uri="{BB962C8B-B14F-4D97-AF65-F5344CB8AC3E}">
        <p14:creationId xmlns:p14="http://schemas.microsoft.com/office/powerpoint/2010/main" val="4290313476"/>
      </p:ext>
    </p:extLst>
  </p:cSld>
  <p:clrMapOvr>
    <a:masterClrMapping/>
  </p:clrMapOvr>
  <p:transition>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noChangeArrowheads="1"/>
          </p:cNvSpPr>
          <p:nvPr>
            <p:ph type="title" idx="4294967295"/>
          </p:nvPr>
        </p:nvSpPr>
        <p:spPr>
          <a:xfrm>
            <a:off x="357188" y="260350"/>
            <a:ext cx="8786812" cy="796925"/>
          </a:xfrm>
        </p:spPr>
        <p:txBody>
          <a:bodyPr bIns="91440" anchor="b"/>
          <a:lstStyle/>
          <a:p>
            <a:pPr eaLnBrk="1" hangingPunct="1"/>
            <a:r>
              <a:rPr lang="cs-CZ" altLang="cs-CZ" sz="3000" b="1" dirty="0" smtClean="0">
                <a:solidFill>
                  <a:srgbClr val="C00000"/>
                </a:solidFill>
              </a:rPr>
              <a:t>Ekonomický růst: produkční funkce + AS-AD model</a:t>
            </a:r>
          </a:p>
        </p:txBody>
      </p:sp>
      <p:sp>
        <p:nvSpPr>
          <p:cNvPr id="20483" name="Text Box 3"/>
          <p:cNvSpPr txBox="1">
            <a:spLocks noChangeArrowheads="1"/>
          </p:cNvSpPr>
          <p:nvPr/>
        </p:nvSpPr>
        <p:spPr bwMode="auto">
          <a:xfrm>
            <a:off x="8143875" y="5429250"/>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p>
        </p:txBody>
      </p:sp>
      <p:sp>
        <p:nvSpPr>
          <p:cNvPr id="20484" name="Line 4"/>
          <p:cNvSpPr>
            <a:spLocks noChangeShapeType="1"/>
          </p:cNvSpPr>
          <p:nvPr/>
        </p:nvSpPr>
        <p:spPr bwMode="auto">
          <a:xfrm flipV="1">
            <a:off x="5143500" y="1655763"/>
            <a:ext cx="0" cy="3733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85" name="Line 5"/>
          <p:cNvSpPr>
            <a:spLocks noChangeShapeType="1"/>
          </p:cNvSpPr>
          <p:nvPr/>
        </p:nvSpPr>
        <p:spPr bwMode="auto">
          <a:xfrm flipV="1">
            <a:off x="5143500" y="5410200"/>
            <a:ext cx="3238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86" name="Text Box 6"/>
          <p:cNvSpPr txBox="1">
            <a:spLocks noChangeArrowheads="1"/>
          </p:cNvSpPr>
          <p:nvPr/>
        </p:nvSpPr>
        <p:spPr bwMode="auto">
          <a:xfrm>
            <a:off x="4786313" y="1500188"/>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P</a:t>
            </a:r>
          </a:p>
        </p:txBody>
      </p:sp>
      <p:sp>
        <p:nvSpPr>
          <p:cNvPr id="20487" name="Text Box 7"/>
          <p:cNvSpPr txBox="1">
            <a:spLocks noChangeArrowheads="1"/>
          </p:cNvSpPr>
          <p:nvPr/>
        </p:nvSpPr>
        <p:spPr bwMode="auto">
          <a:xfrm>
            <a:off x="6215063" y="1571625"/>
            <a:ext cx="684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LAS</a:t>
            </a:r>
            <a:endParaRPr lang="cs-CZ" altLang="cs-CZ">
              <a:solidFill>
                <a:schemeClr val="tx2"/>
              </a:solidFill>
              <a:latin typeface="Arial" panose="020B0604020202020204" pitchFamily="34" charset="0"/>
              <a:cs typeface="Arial" panose="020B0604020202020204" pitchFamily="34" charset="0"/>
            </a:endParaRPr>
          </a:p>
        </p:txBody>
      </p:sp>
      <p:sp>
        <p:nvSpPr>
          <p:cNvPr id="20488" name="Text Box 21"/>
          <p:cNvSpPr txBox="1">
            <a:spLocks noChangeArrowheads="1"/>
          </p:cNvSpPr>
          <p:nvPr/>
        </p:nvSpPr>
        <p:spPr bwMode="auto">
          <a:xfrm>
            <a:off x="6357938" y="542925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a:t>
            </a:r>
            <a:endParaRPr lang="cs-CZ" altLang="cs-CZ" baseline="-25000">
              <a:latin typeface="Arial" panose="020B0604020202020204" pitchFamily="34" charset="0"/>
              <a:cs typeface="Arial" panose="020B0604020202020204" pitchFamily="34" charset="0"/>
            </a:endParaRPr>
          </a:p>
        </p:txBody>
      </p:sp>
      <p:sp>
        <p:nvSpPr>
          <p:cNvPr id="20489" name="Line 9"/>
          <p:cNvSpPr>
            <a:spLocks noChangeShapeType="1"/>
          </p:cNvSpPr>
          <p:nvPr/>
        </p:nvSpPr>
        <p:spPr bwMode="auto">
          <a:xfrm flipV="1">
            <a:off x="6572250" y="1928813"/>
            <a:ext cx="0" cy="3457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0" name="Text Box 7"/>
          <p:cNvSpPr txBox="1">
            <a:spLocks noChangeArrowheads="1"/>
          </p:cNvSpPr>
          <p:nvPr/>
        </p:nvSpPr>
        <p:spPr bwMode="auto">
          <a:xfrm>
            <a:off x="5357813" y="4071938"/>
            <a:ext cx="93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0491" name="Freeform 11"/>
          <p:cNvSpPr>
            <a:spLocks/>
          </p:cNvSpPr>
          <p:nvPr/>
        </p:nvSpPr>
        <p:spPr bwMode="auto">
          <a:xfrm>
            <a:off x="5357813" y="2214563"/>
            <a:ext cx="1770062" cy="2428875"/>
          </a:xfrm>
          <a:custGeom>
            <a:avLst/>
            <a:gdLst>
              <a:gd name="T0" fmla="*/ 0 w 1925"/>
              <a:gd name="T1" fmla="*/ 2147483646 h 1641"/>
              <a:gd name="T2" fmla="*/ 2147483646 w 1925"/>
              <a:gd name="T3" fmla="*/ 2147483646 h 1641"/>
              <a:gd name="T4" fmla="*/ 2147483646 w 1925"/>
              <a:gd name="T5" fmla="*/ 2147483646 h 1641"/>
              <a:gd name="T6" fmla="*/ 2147483646 w 1925"/>
              <a:gd name="T7" fmla="*/ 2147483646 h 1641"/>
              <a:gd name="T8" fmla="*/ 2147483646 w 1925"/>
              <a:gd name="T9" fmla="*/ 0 h 1641"/>
              <a:gd name="T10" fmla="*/ 0 60000 65536"/>
              <a:gd name="T11" fmla="*/ 0 60000 65536"/>
              <a:gd name="T12" fmla="*/ 0 60000 65536"/>
              <a:gd name="T13" fmla="*/ 0 60000 65536"/>
              <a:gd name="T14" fmla="*/ 0 60000 65536"/>
              <a:gd name="T15" fmla="*/ 0 w 1925"/>
              <a:gd name="T16" fmla="*/ 0 h 1641"/>
              <a:gd name="T17" fmla="*/ 1925 w 1925"/>
              <a:gd name="T18" fmla="*/ 1641 h 1641"/>
            </a:gdLst>
            <a:ahLst/>
            <a:cxnLst>
              <a:cxn ang="T10">
                <a:pos x="T0" y="T1"/>
              </a:cxn>
              <a:cxn ang="T11">
                <a:pos x="T2" y="T3"/>
              </a:cxn>
              <a:cxn ang="T12">
                <a:pos x="T4" y="T5"/>
              </a:cxn>
              <a:cxn ang="T13">
                <a:pos x="T6" y="T7"/>
              </a:cxn>
              <a:cxn ang="T14">
                <a:pos x="T8" y="T9"/>
              </a:cxn>
            </a:cxnLst>
            <a:rect l="T15" t="T16" r="T17" b="T18"/>
            <a:pathLst>
              <a:path w="1925" h="1641">
                <a:moveTo>
                  <a:pt x="0" y="1641"/>
                </a:moveTo>
                <a:cubicBezTo>
                  <a:pt x="124" y="1618"/>
                  <a:pt x="525" y="1551"/>
                  <a:pt x="744" y="1495"/>
                </a:cubicBezTo>
                <a:cubicBezTo>
                  <a:pt x="963" y="1439"/>
                  <a:pt x="1149" y="1407"/>
                  <a:pt x="1312" y="1305"/>
                </a:cubicBezTo>
                <a:cubicBezTo>
                  <a:pt x="1475" y="1203"/>
                  <a:pt x="1619" y="1100"/>
                  <a:pt x="1721" y="882"/>
                </a:cubicBezTo>
                <a:cubicBezTo>
                  <a:pt x="1823" y="664"/>
                  <a:pt x="1883" y="184"/>
                  <a:pt x="1925"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92" name="Freeform 14"/>
          <p:cNvSpPr>
            <a:spLocks/>
          </p:cNvSpPr>
          <p:nvPr/>
        </p:nvSpPr>
        <p:spPr bwMode="auto">
          <a:xfrm>
            <a:off x="6143625" y="2214563"/>
            <a:ext cx="1984375" cy="2643187"/>
          </a:xfrm>
          <a:custGeom>
            <a:avLst/>
            <a:gdLst>
              <a:gd name="T0" fmla="*/ 0 w 1925"/>
              <a:gd name="T1" fmla="*/ 2147483646 h 1641"/>
              <a:gd name="T2" fmla="*/ 2147483646 w 1925"/>
              <a:gd name="T3" fmla="*/ 2147483646 h 1641"/>
              <a:gd name="T4" fmla="*/ 2147483646 w 1925"/>
              <a:gd name="T5" fmla="*/ 2147483646 h 1641"/>
              <a:gd name="T6" fmla="*/ 2147483646 w 1925"/>
              <a:gd name="T7" fmla="*/ 2147483646 h 1641"/>
              <a:gd name="T8" fmla="*/ 2147483646 w 1925"/>
              <a:gd name="T9" fmla="*/ 0 h 1641"/>
              <a:gd name="T10" fmla="*/ 0 60000 65536"/>
              <a:gd name="T11" fmla="*/ 0 60000 65536"/>
              <a:gd name="T12" fmla="*/ 0 60000 65536"/>
              <a:gd name="T13" fmla="*/ 0 60000 65536"/>
              <a:gd name="T14" fmla="*/ 0 60000 65536"/>
              <a:gd name="T15" fmla="*/ 0 w 1925"/>
              <a:gd name="T16" fmla="*/ 0 h 1641"/>
              <a:gd name="T17" fmla="*/ 1925 w 1925"/>
              <a:gd name="T18" fmla="*/ 1641 h 1641"/>
            </a:gdLst>
            <a:ahLst/>
            <a:cxnLst>
              <a:cxn ang="T10">
                <a:pos x="T0" y="T1"/>
              </a:cxn>
              <a:cxn ang="T11">
                <a:pos x="T2" y="T3"/>
              </a:cxn>
              <a:cxn ang="T12">
                <a:pos x="T4" y="T5"/>
              </a:cxn>
              <a:cxn ang="T13">
                <a:pos x="T6" y="T7"/>
              </a:cxn>
              <a:cxn ang="T14">
                <a:pos x="T8" y="T9"/>
              </a:cxn>
            </a:cxnLst>
            <a:rect l="T15" t="T16" r="T17" b="T18"/>
            <a:pathLst>
              <a:path w="1925" h="1641">
                <a:moveTo>
                  <a:pt x="0" y="1641"/>
                </a:moveTo>
                <a:cubicBezTo>
                  <a:pt x="124" y="1618"/>
                  <a:pt x="525" y="1551"/>
                  <a:pt x="744" y="1495"/>
                </a:cubicBezTo>
                <a:cubicBezTo>
                  <a:pt x="963" y="1439"/>
                  <a:pt x="1149" y="1407"/>
                  <a:pt x="1312" y="1305"/>
                </a:cubicBezTo>
                <a:cubicBezTo>
                  <a:pt x="1475" y="1203"/>
                  <a:pt x="1619" y="1100"/>
                  <a:pt x="1721" y="882"/>
                </a:cubicBezTo>
                <a:cubicBezTo>
                  <a:pt x="1823" y="664"/>
                  <a:pt x="1883" y="184"/>
                  <a:pt x="1925"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93" name="Line 15"/>
          <p:cNvSpPr>
            <a:spLocks noChangeShapeType="1"/>
          </p:cNvSpPr>
          <p:nvPr/>
        </p:nvSpPr>
        <p:spPr bwMode="auto">
          <a:xfrm flipV="1">
            <a:off x="7286625" y="1928813"/>
            <a:ext cx="0" cy="3457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4" name="Text Box 7"/>
          <p:cNvSpPr txBox="1">
            <a:spLocks noChangeArrowheads="1"/>
          </p:cNvSpPr>
          <p:nvPr/>
        </p:nvSpPr>
        <p:spPr bwMode="auto">
          <a:xfrm>
            <a:off x="7215188" y="1571625"/>
            <a:ext cx="785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LAS´</a:t>
            </a:r>
            <a:endParaRPr lang="cs-CZ" altLang="cs-CZ">
              <a:solidFill>
                <a:schemeClr val="tx2"/>
              </a:solidFill>
              <a:latin typeface="Arial" panose="020B0604020202020204" pitchFamily="34" charset="0"/>
              <a:cs typeface="Arial" panose="020B0604020202020204" pitchFamily="34" charset="0"/>
            </a:endParaRPr>
          </a:p>
        </p:txBody>
      </p:sp>
      <p:sp>
        <p:nvSpPr>
          <p:cNvPr id="20495" name="Text Box 7"/>
          <p:cNvSpPr txBox="1">
            <a:spLocks noChangeArrowheads="1"/>
          </p:cNvSpPr>
          <p:nvPr/>
        </p:nvSpPr>
        <p:spPr bwMode="auto">
          <a:xfrm>
            <a:off x="8143875" y="1857375"/>
            <a:ext cx="785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0496" name="Line 19"/>
          <p:cNvSpPr>
            <a:spLocks noChangeShapeType="1"/>
          </p:cNvSpPr>
          <p:nvPr/>
        </p:nvSpPr>
        <p:spPr bwMode="auto">
          <a:xfrm>
            <a:off x="7215188" y="2286000"/>
            <a:ext cx="7905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97" name="Line 20"/>
          <p:cNvSpPr>
            <a:spLocks noChangeShapeType="1"/>
          </p:cNvSpPr>
          <p:nvPr/>
        </p:nvSpPr>
        <p:spPr bwMode="auto">
          <a:xfrm>
            <a:off x="6643688" y="5143500"/>
            <a:ext cx="6477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98" name="Line 5"/>
          <p:cNvSpPr>
            <a:spLocks noChangeShapeType="1"/>
          </p:cNvSpPr>
          <p:nvPr/>
        </p:nvSpPr>
        <p:spPr bwMode="auto">
          <a:xfrm flipV="1">
            <a:off x="714375" y="5429250"/>
            <a:ext cx="34559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99" name="Line 4"/>
          <p:cNvSpPr>
            <a:spLocks noChangeShapeType="1"/>
          </p:cNvSpPr>
          <p:nvPr/>
        </p:nvSpPr>
        <p:spPr bwMode="auto">
          <a:xfrm flipV="1">
            <a:off x="714375" y="1714500"/>
            <a:ext cx="0" cy="3733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500" name="Freeform 14"/>
          <p:cNvSpPr>
            <a:spLocks/>
          </p:cNvSpPr>
          <p:nvPr/>
        </p:nvSpPr>
        <p:spPr bwMode="auto">
          <a:xfrm rot="-10152798">
            <a:off x="1016000" y="2225675"/>
            <a:ext cx="2611438" cy="3475038"/>
          </a:xfrm>
          <a:custGeom>
            <a:avLst/>
            <a:gdLst>
              <a:gd name="T0" fmla="*/ 0 w 10117"/>
              <a:gd name="T1" fmla="*/ 2147483646 h 10689"/>
              <a:gd name="T2" fmla="*/ 2147483646 w 10117"/>
              <a:gd name="T3" fmla="*/ 2147483646 h 10689"/>
              <a:gd name="T4" fmla="*/ 2147483646 w 10117"/>
              <a:gd name="T5" fmla="*/ 2147483646 h 10689"/>
              <a:gd name="T6" fmla="*/ 2147483646 w 10117"/>
              <a:gd name="T7" fmla="*/ 2147483646 h 10689"/>
              <a:gd name="T8" fmla="*/ 2147483646 w 10117"/>
              <a:gd name="T9" fmla="*/ 0 h 10689"/>
              <a:gd name="T10" fmla="*/ 0 60000 65536"/>
              <a:gd name="T11" fmla="*/ 0 60000 65536"/>
              <a:gd name="T12" fmla="*/ 0 60000 65536"/>
              <a:gd name="T13" fmla="*/ 0 60000 65536"/>
              <a:gd name="T14" fmla="*/ 0 60000 65536"/>
              <a:gd name="T15" fmla="*/ 0 w 10117"/>
              <a:gd name="T16" fmla="*/ 0 h 10689"/>
              <a:gd name="T17" fmla="*/ 10117 w 10117"/>
              <a:gd name="T18" fmla="*/ 10689 h 10689"/>
            </a:gdLst>
            <a:ahLst/>
            <a:cxnLst>
              <a:cxn ang="T10">
                <a:pos x="T0" y="T1"/>
              </a:cxn>
              <a:cxn ang="T11">
                <a:pos x="T2" y="T3"/>
              </a:cxn>
              <a:cxn ang="T12">
                <a:pos x="T4" y="T5"/>
              </a:cxn>
              <a:cxn ang="T13">
                <a:pos x="T6" y="T7"/>
              </a:cxn>
              <a:cxn ang="T14">
                <a:pos x="T8" y="T9"/>
              </a:cxn>
            </a:cxnLst>
            <a:rect l="T15" t="T16" r="T17" b="T18"/>
            <a:pathLst>
              <a:path w="10117" h="10689">
                <a:moveTo>
                  <a:pt x="0" y="10689"/>
                </a:moveTo>
                <a:cubicBezTo>
                  <a:pt x="644" y="10549"/>
                  <a:pt x="1824" y="10264"/>
                  <a:pt x="2888" y="9805"/>
                </a:cubicBezTo>
                <a:cubicBezTo>
                  <a:pt x="3952" y="9346"/>
                  <a:pt x="5444" y="8710"/>
                  <a:pt x="6385" y="7934"/>
                </a:cubicBezTo>
                <a:cubicBezTo>
                  <a:pt x="7326" y="7158"/>
                  <a:pt x="7913" y="6471"/>
                  <a:pt x="8535" y="5149"/>
                </a:cubicBezTo>
                <a:cubicBezTo>
                  <a:pt x="9157" y="3827"/>
                  <a:pt x="9899" y="1121"/>
                  <a:pt x="10117"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501" name="Text Box 3"/>
          <p:cNvSpPr txBox="1">
            <a:spLocks noChangeArrowheads="1"/>
          </p:cNvSpPr>
          <p:nvPr/>
        </p:nvSpPr>
        <p:spPr bwMode="auto">
          <a:xfrm>
            <a:off x="285750" y="1500188"/>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p>
        </p:txBody>
      </p:sp>
      <p:sp>
        <p:nvSpPr>
          <p:cNvPr id="20502" name="Text Box 3"/>
          <p:cNvSpPr txBox="1">
            <a:spLocks noChangeArrowheads="1"/>
          </p:cNvSpPr>
          <p:nvPr/>
        </p:nvSpPr>
        <p:spPr bwMode="auto">
          <a:xfrm>
            <a:off x="4000500" y="5429250"/>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K</a:t>
            </a:r>
          </a:p>
        </p:txBody>
      </p:sp>
      <p:cxnSp>
        <p:nvCxnSpPr>
          <p:cNvPr id="27" name="Přímá spojovací čára 26">
            <a:extLst>
              <a:ext uri="{FF2B5EF4-FFF2-40B4-BE49-F238E27FC236}">
                <a16:creationId xmlns:a16="http://schemas.microsoft.com/office/drawing/2014/main" id="{8807B0B3-5F49-4D97-B86A-D19ED1BD36B3}"/>
              </a:ext>
            </a:extLst>
          </p:cNvPr>
          <p:cNvCxnSpPr/>
          <p:nvPr/>
        </p:nvCxnSpPr>
        <p:spPr>
          <a:xfrm rot="5400000">
            <a:off x="714375" y="4500563"/>
            <a:ext cx="1857375"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Přímá spojovací čára 27">
            <a:extLst>
              <a:ext uri="{FF2B5EF4-FFF2-40B4-BE49-F238E27FC236}">
                <a16:creationId xmlns:a16="http://schemas.microsoft.com/office/drawing/2014/main" id="{D5F02446-E7C9-451F-91C0-A37CD83A9BA8}"/>
              </a:ext>
            </a:extLst>
          </p:cNvPr>
          <p:cNvCxnSpPr/>
          <p:nvPr/>
        </p:nvCxnSpPr>
        <p:spPr>
          <a:xfrm rot="5400000">
            <a:off x="1186656" y="4171157"/>
            <a:ext cx="2484437"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Přímá spojovací čára 29">
            <a:extLst>
              <a:ext uri="{FF2B5EF4-FFF2-40B4-BE49-F238E27FC236}">
                <a16:creationId xmlns:a16="http://schemas.microsoft.com/office/drawing/2014/main" id="{9724C709-8D12-47FA-BD03-15170E655BFE}"/>
              </a:ext>
            </a:extLst>
          </p:cNvPr>
          <p:cNvCxnSpPr/>
          <p:nvPr/>
        </p:nvCxnSpPr>
        <p:spPr>
          <a:xfrm rot="10800000">
            <a:off x="714375" y="3571875"/>
            <a:ext cx="92868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Přímá spojovací čára 30">
            <a:extLst>
              <a:ext uri="{FF2B5EF4-FFF2-40B4-BE49-F238E27FC236}">
                <a16:creationId xmlns:a16="http://schemas.microsoft.com/office/drawing/2014/main" id="{8A75F402-B09D-42E1-82A4-73329D3DD4CF}"/>
              </a:ext>
            </a:extLst>
          </p:cNvPr>
          <p:cNvCxnSpPr/>
          <p:nvPr/>
        </p:nvCxnSpPr>
        <p:spPr>
          <a:xfrm rot="10800000">
            <a:off x="742950" y="2928938"/>
            <a:ext cx="1657350"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507" name="Text Box 21"/>
          <p:cNvSpPr txBox="1">
            <a:spLocks noChangeArrowheads="1"/>
          </p:cNvSpPr>
          <p:nvPr/>
        </p:nvSpPr>
        <p:spPr bwMode="auto">
          <a:xfrm>
            <a:off x="7143750" y="542925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1</a:t>
            </a:r>
            <a:r>
              <a:rPr lang="cs-CZ" altLang="cs-CZ">
                <a:latin typeface="Arial" panose="020B0604020202020204" pitchFamily="34" charset="0"/>
                <a:cs typeface="Arial" panose="020B0604020202020204" pitchFamily="34" charset="0"/>
              </a:rPr>
              <a:t>*</a:t>
            </a:r>
            <a:endParaRPr lang="cs-CZ" altLang="cs-CZ" baseline="-25000">
              <a:latin typeface="Arial" panose="020B0604020202020204" pitchFamily="34" charset="0"/>
              <a:cs typeface="Arial" panose="020B0604020202020204" pitchFamily="34" charset="0"/>
            </a:endParaRPr>
          </a:p>
        </p:txBody>
      </p:sp>
      <p:sp>
        <p:nvSpPr>
          <p:cNvPr id="20508" name="Text Box 21"/>
          <p:cNvSpPr txBox="1">
            <a:spLocks noChangeArrowheads="1"/>
          </p:cNvSpPr>
          <p:nvPr/>
        </p:nvSpPr>
        <p:spPr bwMode="auto">
          <a:xfrm>
            <a:off x="214313" y="34290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a:t>
            </a:r>
            <a:endParaRPr lang="cs-CZ" altLang="cs-CZ" baseline="-25000">
              <a:latin typeface="Arial" panose="020B0604020202020204" pitchFamily="34" charset="0"/>
              <a:cs typeface="Arial" panose="020B0604020202020204" pitchFamily="34" charset="0"/>
            </a:endParaRPr>
          </a:p>
        </p:txBody>
      </p:sp>
      <p:sp>
        <p:nvSpPr>
          <p:cNvPr id="20509" name="Text Box 21"/>
          <p:cNvSpPr txBox="1">
            <a:spLocks noChangeArrowheads="1"/>
          </p:cNvSpPr>
          <p:nvPr/>
        </p:nvSpPr>
        <p:spPr bwMode="auto">
          <a:xfrm>
            <a:off x="214313" y="271462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1</a:t>
            </a:r>
            <a:r>
              <a:rPr lang="cs-CZ" altLang="cs-CZ">
                <a:latin typeface="Arial" panose="020B0604020202020204" pitchFamily="34" charset="0"/>
                <a:cs typeface="Arial" panose="020B0604020202020204" pitchFamily="34" charset="0"/>
              </a:rPr>
              <a:t>*</a:t>
            </a:r>
            <a:endParaRPr lang="cs-CZ" altLang="cs-CZ" baseline="-25000">
              <a:latin typeface="Arial" panose="020B0604020202020204" pitchFamily="34" charset="0"/>
              <a:cs typeface="Arial" panose="020B0604020202020204" pitchFamily="34" charset="0"/>
            </a:endParaRPr>
          </a:p>
        </p:txBody>
      </p:sp>
      <p:sp>
        <p:nvSpPr>
          <p:cNvPr id="20510" name="Text Box 21"/>
          <p:cNvSpPr txBox="1">
            <a:spLocks noChangeArrowheads="1"/>
          </p:cNvSpPr>
          <p:nvPr/>
        </p:nvSpPr>
        <p:spPr bwMode="auto">
          <a:xfrm>
            <a:off x="2214563" y="542925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K</a:t>
            </a:r>
            <a:r>
              <a:rPr lang="cs-CZ" altLang="cs-CZ" baseline="-25000">
                <a:latin typeface="Arial" panose="020B0604020202020204" pitchFamily="34" charset="0"/>
                <a:cs typeface="Arial" panose="020B0604020202020204" pitchFamily="34" charset="0"/>
              </a:rPr>
              <a:t>1</a:t>
            </a:r>
          </a:p>
        </p:txBody>
      </p:sp>
      <p:sp>
        <p:nvSpPr>
          <p:cNvPr id="20511" name="Text Box 21"/>
          <p:cNvSpPr txBox="1">
            <a:spLocks noChangeArrowheads="1"/>
          </p:cNvSpPr>
          <p:nvPr/>
        </p:nvSpPr>
        <p:spPr bwMode="auto">
          <a:xfrm>
            <a:off x="1357313" y="542925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K</a:t>
            </a:r>
            <a:r>
              <a:rPr lang="cs-CZ" altLang="cs-CZ" baseline="-25000">
                <a:latin typeface="Arial" panose="020B0604020202020204" pitchFamily="34" charset="0"/>
                <a:cs typeface="Arial" panose="020B0604020202020204" pitchFamily="34" charset="0"/>
              </a:rPr>
              <a:t>0</a:t>
            </a:r>
          </a:p>
        </p:txBody>
      </p:sp>
      <p:sp>
        <p:nvSpPr>
          <p:cNvPr id="20512" name="Line 19"/>
          <p:cNvSpPr>
            <a:spLocks noChangeShapeType="1"/>
          </p:cNvSpPr>
          <p:nvPr/>
        </p:nvSpPr>
        <p:spPr bwMode="auto">
          <a:xfrm>
            <a:off x="1785938" y="5643563"/>
            <a:ext cx="4683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513" name="Line 19"/>
          <p:cNvSpPr>
            <a:spLocks noChangeShapeType="1"/>
          </p:cNvSpPr>
          <p:nvPr/>
        </p:nvSpPr>
        <p:spPr bwMode="auto">
          <a:xfrm flipV="1">
            <a:off x="214313" y="3000375"/>
            <a:ext cx="0" cy="571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514" name="TextovéPole 38"/>
          <p:cNvSpPr txBox="1">
            <a:spLocks noChangeArrowheads="1"/>
          </p:cNvSpPr>
          <p:nvPr/>
        </p:nvSpPr>
        <p:spPr bwMode="auto">
          <a:xfrm>
            <a:off x="3214688" y="2071688"/>
            <a:ext cx="1214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a:latin typeface="Arial" panose="020B0604020202020204" pitchFamily="34" charset="0"/>
                <a:cs typeface="Arial" panose="020B0604020202020204" pitchFamily="34" charset="0"/>
              </a:rPr>
              <a:t>f(A</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,K,L</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a:t>
            </a:r>
          </a:p>
        </p:txBody>
      </p:sp>
      <p:sp>
        <p:nvSpPr>
          <p:cNvPr id="20515" name="TextovéPole 39"/>
          <p:cNvSpPr txBox="1">
            <a:spLocks noChangeArrowheads="1"/>
          </p:cNvSpPr>
          <p:nvPr/>
        </p:nvSpPr>
        <p:spPr bwMode="auto">
          <a:xfrm>
            <a:off x="214313" y="6072188"/>
            <a:ext cx="8358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a:latin typeface="Arial" panose="020B0604020202020204" pitchFamily="34" charset="0"/>
                <a:cs typeface="Arial" panose="020B0604020202020204" pitchFamily="34" charset="0"/>
              </a:rPr>
              <a:t>Ekonomický růst jako důsledek růstu kapitálové zásoby – extenzivní růst</a:t>
            </a:r>
          </a:p>
        </p:txBody>
      </p:sp>
    </p:spTree>
    <p:extLst>
      <p:ext uri="{BB962C8B-B14F-4D97-AF65-F5344CB8AC3E}">
        <p14:creationId xmlns:p14="http://schemas.microsoft.com/office/powerpoint/2010/main" val="2077487064"/>
      </p:ext>
    </p:extLst>
  </p:cSld>
  <p:clrMapOvr>
    <a:masterClrMapping/>
  </p:clrMapOvr>
  <p:transition>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noChangeArrowheads="1"/>
          </p:cNvSpPr>
          <p:nvPr>
            <p:ph type="title" idx="4294967295"/>
          </p:nvPr>
        </p:nvSpPr>
        <p:spPr>
          <a:xfrm>
            <a:off x="571500" y="260350"/>
            <a:ext cx="8572500" cy="796925"/>
          </a:xfrm>
        </p:spPr>
        <p:txBody>
          <a:bodyPr bIns="91440" anchor="b"/>
          <a:lstStyle/>
          <a:p>
            <a:pPr eaLnBrk="1" hangingPunct="1"/>
            <a:r>
              <a:rPr lang="cs-CZ" altLang="cs-CZ" sz="3000" b="1" dirty="0" smtClean="0">
                <a:solidFill>
                  <a:srgbClr val="C00000"/>
                </a:solidFill>
              </a:rPr>
              <a:t>Ekonomický růst: produkční funkce + AS-AD model</a:t>
            </a:r>
          </a:p>
        </p:txBody>
      </p:sp>
      <p:sp>
        <p:nvSpPr>
          <p:cNvPr id="21507" name="Text Box 3"/>
          <p:cNvSpPr txBox="1">
            <a:spLocks noChangeArrowheads="1"/>
          </p:cNvSpPr>
          <p:nvPr/>
        </p:nvSpPr>
        <p:spPr bwMode="auto">
          <a:xfrm>
            <a:off x="8143875" y="5429250"/>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p>
        </p:txBody>
      </p:sp>
      <p:sp>
        <p:nvSpPr>
          <p:cNvPr id="21508" name="Line 4"/>
          <p:cNvSpPr>
            <a:spLocks noChangeShapeType="1"/>
          </p:cNvSpPr>
          <p:nvPr/>
        </p:nvSpPr>
        <p:spPr bwMode="auto">
          <a:xfrm flipV="1">
            <a:off x="5143500" y="1655763"/>
            <a:ext cx="0" cy="3733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1509" name="Line 5"/>
          <p:cNvSpPr>
            <a:spLocks noChangeShapeType="1"/>
          </p:cNvSpPr>
          <p:nvPr/>
        </p:nvSpPr>
        <p:spPr bwMode="auto">
          <a:xfrm flipV="1">
            <a:off x="5143500" y="5410200"/>
            <a:ext cx="3238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1510" name="Text Box 6"/>
          <p:cNvSpPr txBox="1">
            <a:spLocks noChangeArrowheads="1"/>
          </p:cNvSpPr>
          <p:nvPr/>
        </p:nvSpPr>
        <p:spPr bwMode="auto">
          <a:xfrm>
            <a:off x="4786313" y="1500188"/>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P</a:t>
            </a:r>
          </a:p>
        </p:txBody>
      </p:sp>
      <p:sp>
        <p:nvSpPr>
          <p:cNvPr id="21511" name="Text Box 7"/>
          <p:cNvSpPr txBox="1">
            <a:spLocks noChangeArrowheads="1"/>
          </p:cNvSpPr>
          <p:nvPr/>
        </p:nvSpPr>
        <p:spPr bwMode="auto">
          <a:xfrm>
            <a:off x="6215063" y="1571625"/>
            <a:ext cx="684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LAS</a:t>
            </a:r>
            <a:endParaRPr lang="cs-CZ" altLang="cs-CZ">
              <a:solidFill>
                <a:schemeClr val="tx2"/>
              </a:solidFill>
              <a:latin typeface="Arial" panose="020B0604020202020204" pitchFamily="34" charset="0"/>
              <a:cs typeface="Arial" panose="020B0604020202020204" pitchFamily="34" charset="0"/>
            </a:endParaRPr>
          </a:p>
        </p:txBody>
      </p:sp>
      <p:sp>
        <p:nvSpPr>
          <p:cNvPr id="21512" name="Text Box 21"/>
          <p:cNvSpPr txBox="1">
            <a:spLocks noChangeArrowheads="1"/>
          </p:cNvSpPr>
          <p:nvPr/>
        </p:nvSpPr>
        <p:spPr bwMode="auto">
          <a:xfrm>
            <a:off x="6357938" y="542925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a:t>
            </a:r>
            <a:endParaRPr lang="cs-CZ" altLang="cs-CZ" baseline="-25000">
              <a:latin typeface="Arial" panose="020B0604020202020204" pitchFamily="34" charset="0"/>
              <a:cs typeface="Arial" panose="020B0604020202020204" pitchFamily="34" charset="0"/>
            </a:endParaRPr>
          </a:p>
        </p:txBody>
      </p:sp>
      <p:sp>
        <p:nvSpPr>
          <p:cNvPr id="21513" name="Line 9"/>
          <p:cNvSpPr>
            <a:spLocks noChangeShapeType="1"/>
          </p:cNvSpPr>
          <p:nvPr/>
        </p:nvSpPr>
        <p:spPr bwMode="auto">
          <a:xfrm flipV="1">
            <a:off x="6572250" y="1928813"/>
            <a:ext cx="0" cy="3457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14" name="Text Box 7"/>
          <p:cNvSpPr txBox="1">
            <a:spLocks noChangeArrowheads="1"/>
          </p:cNvSpPr>
          <p:nvPr/>
        </p:nvSpPr>
        <p:spPr bwMode="auto">
          <a:xfrm>
            <a:off x="5357813" y="4071938"/>
            <a:ext cx="93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1515" name="Freeform 11"/>
          <p:cNvSpPr>
            <a:spLocks/>
          </p:cNvSpPr>
          <p:nvPr/>
        </p:nvSpPr>
        <p:spPr bwMode="auto">
          <a:xfrm>
            <a:off x="5357813" y="2214563"/>
            <a:ext cx="1770062" cy="2428875"/>
          </a:xfrm>
          <a:custGeom>
            <a:avLst/>
            <a:gdLst>
              <a:gd name="T0" fmla="*/ 0 w 1925"/>
              <a:gd name="T1" fmla="*/ 2147483646 h 1641"/>
              <a:gd name="T2" fmla="*/ 2147483646 w 1925"/>
              <a:gd name="T3" fmla="*/ 2147483646 h 1641"/>
              <a:gd name="T4" fmla="*/ 2147483646 w 1925"/>
              <a:gd name="T5" fmla="*/ 2147483646 h 1641"/>
              <a:gd name="T6" fmla="*/ 2147483646 w 1925"/>
              <a:gd name="T7" fmla="*/ 2147483646 h 1641"/>
              <a:gd name="T8" fmla="*/ 2147483646 w 1925"/>
              <a:gd name="T9" fmla="*/ 0 h 1641"/>
              <a:gd name="T10" fmla="*/ 0 60000 65536"/>
              <a:gd name="T11" fmla="*/ 0 60000 65536"/>
              <a:gd name="T12" fmla="*/ 0 60000 65536"/>
              <a:gd name="T13" fmla="*/ 0 60000 65536"/>
              <a:gd name="T14" fmla="*/ 0 60000 65536"/>
              <a:gd name="T15" fmla="*/ 0 w 1925"/>
              <a:gd name="T16" fmla="*/ 0 h 1641"/>
              <a:gd name="T17" fmla="*/ 1925 w 1925"/>
              <a:gd name="T18" fmla="*/ 1641 h 1641"/>
            </a:gdLst>
            <a:ahLst/>
            <a:cxnLst>
              <a:cxn ang="T10">
                <a:pos x="T0" y="T1"/>
              </a:cxn>
              <a:cxn ang="T11">
                <a:pos x="T2" y="T3"/>
              </a:cxn>
              <a:cxn ang="T12">
                <a:pos x="T4" y="T5"/>
              </a:cxn>
              <a:cxn ang="T13">
                <a:pos x="T6" y="T7"/>
              </a:cxn>
              <a:cxn ang="T14">
                <a:pos x="T8" y="T9"/>
              </a:cxn>
            </a:cxnLst>
            <a:rect l="T15" t="T16" r="T17" b="T18"/>
            <a:pathLst>
              <a:path w="1925" h="1641">
                <a:moveTo>
                  <a:pt x="0" y="1641"/>
                </a:moveTo>
                <a:cubicBezTo>
                  <a:pt x="124" y="1618"/>
                  <a:pt x="525" y="1551"/>
                  <a:pt x="744" y="1495"/>
                </a:cubicBezTo>
                <a:cubicBezTo>
                  <a:pt x="963" y="1439"/>
                  <a:pt x="1149" y="1407"/>
                  <a:pt x="1312" y="1305"/>
                </a:cubicBezTo>
                <a:cubicBezTo>
                  <a:pt x="1475" y="1203"/>
                  <a:pt x="1619" y="1100"/>
                  <a:pt x="1721" y="882"/>
                </a:cubicBezTo>
                <a:cubicBezTo>
                  <a:pt x="1823" y="664"/>
                  <a:pt x="1883" y="184"/>
                  <a:pt x="1925"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516" name="Freeform 14"/>
          <p:cNvSpPr>
            <a:spLocks/>
          </p:cNvSpPr>
          <p:nvPr/>
        </p:nvSpPr>
        <p:spPr bwMode="auto">
          <a:xfrm>
            <a:off x="6143625" y="2214563"/>
            <a:ext cx="1984375" cy="2643187"/>
          </a:xfrm>
          <a:custGeom>
            <a:avLst/>
            <a:gdLst>
              <a:gd name="T0" fmla="*/ 0 w 1925"/>
              <a:gd name="T1" fmla="*/ 2147483646 h 1641"/>
              <a:gd name="T2" fmla="*/ 2147483646 w 1925"/>
              <a:gd name="T3" fmla="*/ 2147483646 h 1641"/>
              <a:gd name="T4" fmla="*/ 2147483646 w 1925"/>
              <a:gd name="T5" fmla="*/ 2147483646 h 1641"/>
              <a:gd name="T6" fmla="*/ 2147483646 w 1925"/>
              <a:gd name="T7" fmla="*/ 2147483646 h 1641"/>
              <a:gd name="T8" fmla="*/ 2147483646 w 1925"/>
              <a:gd name="T9" fmla="*/ 0 h 1641"/>
              <a:gd name="T10" fmla="*/ 0 60000 65536"/>
              <a:gd name="T11" fmla="*/ 0 60000 65536"/>
              <a:gd name="T12" fmla="*/ 0 60000 65536"/>
              <a:gd name="T13" fmla="*/ 0 60000 65536"/>
              <a:gd name="T14" fmla="*/ 0 60000 65536"/>
              <a:gd name="T15" fmla="*/ 0 w 1925"/>
              <a:gd name="T16" fmla="*/ 0 h 1641"/>
              <a:gd name="T17" fmla="*/ 1925 w 1925"/>
              <a:gd name="T18" fmla="*/ 1641 h 1641"/>
            </a:gdLst>
            <a:ahLst/>
            <a:cxnLst>
              <a:cxn ang="T10">
                <a:pos x="T0" y="T1"/>
              </a:cxn>
              <a:cxn ang="T11">
                <a:pos x="T2" y="T3"/>
              </a:cxn>
              <a:cxn ang="T12">
                <a:pos x="T4" y="T5"/>
              </a:cxn>
              <a:cxn ang="T13">
                <a:pos x="T6" y="T7"/>
              </a:cxn>
              <a:cxn ang="T14">
                <a:pos x="T8" y="T9"/>
              </a:cxn>
            </a:cxnLst>
            <a:rect l="T15" t="T16" r="T17" b="T18"/>
            <a:pathLst>
              <a:path w="1925" h="1641">
                <a:moveTo>
                  <a:pt x="0" y="1641"/>
                </a:moveTo>
                <a:cubicBezTo>
                  <a:pt x="124" y="1618"/>
                  <a:pt x="525" y="1551"/>
                  <a:pt x="744" y="1495"/>
                </a:cubicBezTo>
                <a:cubicBezTo>
                  <a:pt x="963" y="1439"/>
                  <a:pt x="1149" y="1407"/>
                  <a:pt x="1312" y="1305"/>
                </a:cubicBezTo>
                <a:cubicBezTo>
                  <a:pt x="1475" y="1203"/>
                  <a:pt x="1619" y="1100"/>
                  <a:pt x="1721" y="882"/>
                </a:cubicBezTo>
                <a:cubicBezTo>
                  <a:pt x="1823" y="664"/>
                  <a:pt x="1883" y="184"/>
                  <a:pt x="1925"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517" name="Line 15"/>
          <p:cNvSpPr>
            <a:spLocks noChangeShapeType="1"/>
          </p:cNvSpPr>
          <p:nvPr/>
        </p:nvSpPr>
        <p:spPr bwMode="auto">
          <a:xfrm flipV="1">
            <a:off x="7286625" y="1928813"/>
            <a:ext cx="0" cy="3457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18" name="Text Box 7"/>
          <p:cNvSpPr txBox="1">
            <a:spLocks noChangeArrowheads="1"/>
          </p:cNvSpPr>
          <p:nvPr/>
        </p:nvSpPr>
        <p:spPr bwMode="auto">
          <a:xfrm>
            <a:off x="7215188" y="1571625"/>
            <a:ext cx="785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LAS´</a:t>
            </a:r>
            <a:endParaRPr lang="cs-CZ" altLang="cs-CZ">
              <a:solidFill>
                <a:schemeClr val="tx2"/>
              </a:solidFill>
              <a:latin typeface="Arial" panose="020B0604020202020204" pitchFamily="34" charset="0"/>
              <a:cs typeface="Arial" panose="020B0604020202020204" pitchFamily="34" charset="0"/>
            </a:endParaRPr>
          </a:p>
        </p:txBody>
      </p:sp>
      <p:sp>
        <p:nvSpPr>
          <p:cNvPr id="21519" name="Text Box 7"/>
          <p:cNvSpPr txBox="1">
            <a:spLocks noChangeArrowheads="1"/>
          </p:cNvSpPr>
          <p:nvPr/>
        </p:nvSpPr>
        <p:spPr bwMode="auto">
          <a:xfrm>
            <a:off x="8143875" y="1857375"/>
            <a:ext cx="785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1520" name="Line 19"/>
          <p:cNvSpPr>
            <a:spLocks noChangeShapeType="1"/>
          </p:cNvSpPr>
          <p:nvPr/>
        </p:nvSpPr>
        <p:spPr bwMode="auto">
          <a:xfrm>
            <a:off x="7215188" y="2286000"/>
            <a:ext cx="7905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1521" name="Line 20"/>
          <p:cNvSpPr>
            <a:spLocks noChangeShapeType="1"/>
          </p:cNvSpPr>
          <p:nvPr/>
        </p:nvSpPr>
        <p:spPr bwMode="auto">
          <a:xfrm>
            <a:off x="6643688" y="5143500"/>
            <a:ext cx="6477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1522" name="Line 5"/>
          <p:cNvSpPr>
            <a:spLocks noChangeShapeType="1"/>
          </p:cNvSpPr>
          <p:nvPr/>
        </p:nvSpPr>
        <p:spPr bwMode="auto">
          <a:xfrm flipV="1">
            <a:off x="714375" y="5429250"/>
            <a:ext cx="34559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1523" name="Line 4"/>
          <p:cNvSpPr>
            <a:spLocks noChangeShapeType="1"/>
          </p:cNvSpPr>
          <p:nvPr/>
        </p:nvSpPr>
        <p:spPr bwMode="auto">
          <a:xfrm flipV="1">
            <a:off x="714375" y="1714500"/>
            <a:ext cx="0" cy="3733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1524" name="Freeform 14"/>
          <p:cNvSpPr>
            <a:spLocks/>
          </p:cNvSpPr>
          <p:nvPr/>
        </p:nvSpPr>
        <p:spPr bwMode="auto">
          <a:xfrm rot="-10152798">
            <a:off x="1016000" y="2225675"/>
            <a:ext cx="2611438" cy="3475038"/>
          </a:xfrm>
          <a:custGeom>
            <a:avLst/>
            <a:gdLst>
              <a:gd name="T0" fmla="*/ 0 w 10117"/>
              <a:gd name="T1" fmla="*/ 2147483646 h 10689"/>
              <a:gd name="T2" fmla="*/ 2147483646 w 10117"/>
              <a:gd name="T3" fmla="*/ 2147483646 h 10689"/>
              <a:gd name="T4" fmla="*/ 2147483646 w 10117"/>
              <a:gd name="T5" fmla="*/ 2147483646 h 10689"/>
              <a:gd name="T6" fmla="*/ 2147483646 w 10117"/>
              <a:gd name="T7" fmla="*/ 2147483646 h 10689"/>
              <a:gd name="T8" fmla="*/ 2147483646 w 10117"/>
              <a:gd name="T9" fmla="*/ 0 h 10689"/>
              <a:gd name="T10" fmla="*/ 0 60000 65536"/>
              <a:gd name="T11" fmla="*/ 0 60000 65536"/>
              <a:gd name="T12" fmla="*/ 0 60000 65536"/>
              <a:gd name="T13" fmla="*/ 0 60000 65536"/>
              <a:gd name="T14" fmla="*/ 0 60000 65536"/>
              <a:gd name="T15" fmla="*/ 0 w 10117"/>
              <a:gd name="T16" fmla="*/ 0 h 10689"/>
              <a:gd name="T17" fmla="*/ 10117 w 10117"/>
              <a:gd name="T18" fmla="*/ 10689 h 10689"/>
            </a:gdLst>
            <a:ahLst/>
            <a:cxnLst>
              <a:cxn ang="T10">
                <a:pos x="T0" y="T1"/>
              </a:cxn>
              <a:cxn ang="T11">
                <a:pos x="T2" y="T3"/>
              </a:cxn>
              <a:cxn ang="T12">
                <a:pos x="T4" y="T5"/>
              </a:cxn>
              <a:cxn ang="T13">
                <a:pos x="T6" y="T7"/>
              </a:cxn>
              <a:cxn ang="T14">
                <a:pos x="T8" y="T9"/>
              </a:cxn>
            </a:cxnLst>
            <a:rect l="T15" t="T16" r="T17" b="T18"/>
            <a:pathLst>
              <a:path w="10117" h="10689">
                <a:moveTo>
                  <a:pt x="0" y="10689"/>
                </a:moveTo>
                <a:cubicBezTo>
                  <a:pt x="644" y="10549"/>
                  <a:pt x="1824" y="10264"/>
                  <a:pt x="2888" y="9805"/>
                </a:cubicBezTo>
                <a:cubicBezTo>
                  <a:pt x="3952" y="9346"/>
                  <a:pt x="5444" y="8710"/>
                  <a:pt x="6385" y="7934"/>
                </a:cubicBezTo>
                <a:cubicBezTo>
                  <a:pt x="7326" y="7158"/>
                  <a:pt x="7913" y="6471"/>
                  <a:pt x="8535" y="5149"/>
                </a:cubicBezTo>
                <a:cubicBezTo>
                  <a:pt x="9157" y="3827"/>
                  <a:pt x="9899" y="1121"/>
                  <a:pt x="10117"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525" name="Text Box 3"/>
          <p:cNvSpPr txBox="1">
            <a:spLocks noChangeArrowheads="1"/>
          </p:cNvSpPr>
          <p:nvPr/>
        </p:nvSpPr>
        <p:spPr bwMode="auto">
          <a:xfrm>
            <a:off x="285750" y="1500188"/>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p>
        </p:txBody>
      </p:sp>
      <p:sp>
        <p:nvSpPr>
          <p:cNvPr id="21526" name="Text Box 3"/>
          <p:cNvSpPr txBox="1">
            <a:spLocks noChangeArrowheads="1"/>
          </p:cNvSpPr>
          <p:nvPr/>
        </p:nvSpPr>
        <p:spPr bwMode="auto">
          <a:xfrm>
            <a:off x="4000500" y="5429250"/>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K</a:t>
            </a:r>
          </a:p>
        </p:txBody>
      </p:sp>
      <p:cxnSp>
        <p:nvCxnSpPr>
          <p:cNvPr id="28" name="Přímá spojovací čára 27">
            <a:extLst>
              <a:ext uri="{FF2B5EF4-FFF2-40B4-BE49-F238E27FC236}">
                <a16:creationId xmlns:a16="http://schemas.microsoft.com/office/drawing/2014/main" id="{056DCBC2-19EC-4C98-99E2-6E024ABA023F}"/>
              </a:ext>
            </a:extLst>
          </p:cNvPr>
          <p:cNvCxnSpPr/>
          <p:nvPr/>
        </p:nvCxnSpPr>
        <p:spPr>
          <a:xfrm rot="5400000">
            <a:off x="862806" y="3852069"/>
            <a:ext cx="313213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Přímá spojovací čára 30">
            <a:extLst>
              <a:ext uri="{FF2B5EF4-FFF2-40B4-BE49-F238E27FC236}">
                <a16:creationId xmlns:a16="http://schemas.microsoft.com/office/drawing/2014/main" id="{13C7B7AB-504D-4F0A-A030-882DF32EE918}"/>
              </a:ext>
            </a:extLst>
          </p:cNvPr>
          <p:cNvCxnSpPr/>
          <p:nvPr/>
        </p:nvCxnSpPr>
        <p:spPr>
          <a:xfrm rot="10800000">
            <a:off x="742950" y="2928938"/>
            <a:ext cx="1657350"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529" name="Text Box 21"/>
          <p:cNvSpPr txBox="1">
            <a:spLocks noChangeArrowheads="1"/>
          </p:cNvSpPr>
          <p:nvPr/>
        </p:nvSpPr>
        <p:spPr bwMode="auto">
          <a:xfrm>
            <a:off x="7143750" y="542925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1</a:t>
            </a:r>
            <a:r>
              <a:rPr lang="cs-CZ" altLang="cs-CZ">
                <a:latin typeface="Arial" panose="020B0604020202020204" pitchFamily="34" charset="0"/>
                <a:cs typeface="Arial" panose="020B0604020202020204" pitchFamily="34" charset="0"/>
              </a:rPr>
              <a:t>*</a:t>
            </a:r>
            <a:endParaRPr lang="cs-CZ" altLang="cs-CZ" baseline="-25000">
              <a:latin typeface="Arial" panose="020B0604020202020204" pitchFamily="34" charset="0"/>
              <a:cs typeface="Arial" panose="020B0604020202020204" pitchFamily="34" charset="0"/>
            </a:endParaRPr>
          </a:p>
        </p:txBody>
      </p:sp>
      <p:sp>
        <p:nvSpPr>
          <p:cNvPr id="21530" name="Text Box 21"/>
          <p:cNvSpPr txBox="1">
            <a:spLocks noChangeArrowheads="1"/>
          </p:cNvSpPr>
          <p:nvPr/>
        </p:nvSpPr>
        <p:spPr bwMode="auto">
          <a:xfrm>
            <a:off x="214313" y="2786063"/>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a:t>
            </a:r>
            <a:endParaRPr lang="cs-CZ" altLang="cs-CZ" baseline="-25000">
              <a:latin typeface="Arial" panose="020B0604020202020204" pitchFamily="34" charset="0"/>
              <a:cs typeface="Arial" panose="020B0604020202020204" pitchFamily="34" charset="0"/>
            </a:endParaRPr>
          </a:p>
        </p:txBody>
      </p:sp>
      <p:sp>
        <p:nvSpPr>
          <p:cNvPr id="21531" name="Text Box 21"/>
          <p:cNvSpPr txBox="1">
            <a:spLocks noChangeArrowheads="1"/>
          </p:cNvSpPr>
          <p:nvPr/>
        </p:nvSpPr>
        <p:spPr bwMode="auto">
          <a:xfrm>
            <a:off x="214313" y="200025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1</a:t>
            </a:r>
            <a:r>
              <a:rPr lang="cs-CZ" altLang="cs-CZ">
                <a:latin typeface="Arial" panose="020B0604020202020204" pitchFamily="34" charset="0"/>
                <a:cs typeface="Arial" panose="020B0604020202020204" pitchFamily="34" charset="0"/>
              </a:rPr>
              <a:t>*</a:t>
            </a:r>
            <a:endParaRPr lang="cs-CZ" altLang="cs-CZ" baseline="-25000">
              <a:latin typeface="Arial" panose="020B0604020202020204" pitchFamily="34" charset="0"/>
              <a:cs typeface="Arial" panose="020B0604020202020204" pitchFamily="34" charset="0"/>
            </a:endParaRPr>
          </a:p>
        </p:txBody>
      </p:sp>
      <p:sp>
        <p:nvSpPr>
          <p:cNvPr id="21532" name="Text Box 21"/>
          <p:cNvSpPr txBox="1">
            <a:spLocks noChangeArrowheads="1"/>
          </p:cNvSpPr>
          <p:nvPr/>
        </p:nvSpPr>
        <p:spPr bwMode="auto">
          <a:xfrm>
            <a:off x="2214563" y="542925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K</a:t>
            </a:r>
            <a:r>
              <a:rPr lang="cs-CZ" altLang="cs-CZ" baseline="-25000">
                <a:latin typeface="Arial" panose="020B0604020202020204" pitchFamily="34" charset="0"/>
                <a:cs typeface="Arial" panose="020B0604020202020204" pitchFamily="34" charset="0"/>
              </a:rPr>
              <a:t>0</a:t>
            </a:r>
          </a:p>
        </p:txBody>
      </p:sp>
      <p:sp>
        <p:nvSpPr>
          <p:cNvPr id="21533" name="Line 19"/>
          <p:cNvSpPr>
            <a:spLocks noChangeShapeType="1"/>
          </p:cNvSpPr>
          <p:nvPr/>
        </p:nvSpPr>
        <p:spPr bwMode="auto">
          <a:xfrm flipV="1">
            <a:off x="214313" y="2286000"/>
            <a:ext cx="0" cy="571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1534" name="TextovéPole 38"/>
          <p:cNvSpPr txBox="1">
            <a:spLocks noChangeArrowheads="1"/>
          </p:cNvSpPr>
          <p:nvPr/>
        </p:nvSpPr>
        <p:spPr bwMode="auto">
          <a:xfrm>
            <a:off x="3286125" y="2571750"/>
            <a:ext cx="1214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a:latin typeface="Arial" panose="020B0604020202020204" pitchFamily="34" charset="0"/>
                <a:cs typeface="Arial" panose="020B0604020202020204" pitchFamily="34" charset="0"/>
              </a:rPr>
              <a:t>f(A</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,K,L</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a:t>
            </a:r>
          </a:p>
        </p:txBody>
      </p:sp>
      <p:sp>
        <p:nvSpPr>
          <p:cNvPr id="21535" name="TextovéPole 39"/>
          <p:cNvSpPr txBox="1">
            <a:spLocks noChangeArrowheads="1"/>
          </p:cNvSpPr>
          <p:nvPr/>
        </p:nvSpPr>
        <p:spPr bwMode="auto">
          <a:xfrm>
            <a:off x="285750" y="6089650"/>
            <a:ext cx="857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a:latin typeface="Arial" panose="020B0604020202020204" pitchFamily="34" charset="0"/>
                <a:cs typeface="Arial" panose="020B0604020202020204" pitchFamily="34" charset="0"/>
              </a:rPr>
              <a:t>Ekonomický růst jako důsledek růstu objemu pracovní síly – extenzivní růst</a:t>
            </a:r>
          </a:p>
        </p:txBody>
      </p:sp>
      <p:sp>
        <p:nvSpPr>
          <p:cNvPr id="21536" name="Freeform 14"/>
          <p:cNvSpPr>
            <a:spLocks/>
          </p:cNvSpPr>
          <p:nvPr/>
        </p:nvSpPr>
        <p:spPr bwMode="auto">
          <a:xfrm rot="-10152798">
            <a:off x="1089025" y="1466850"/>
            <a:ext cx="2251075" cy="4210050"/>
          </a:xfrm>
          <a:custGeom>
            <a:avLst/>
            <a:gdLst>
              <a:gd name="T0" fmla="*/ 0 w 10117"/>
              <a:gd name="T1" fmla="*/ 2147483646 h 10689"/>
              <a:gd name="T2" fmla="*/ 2147483646 w 10117"/>
              <a:gd name="T3" fmla="*/ 2147483646 h 10689"/>
              <a:gd name="T4" fmla="*/ 2147483646 w 10117"/>
              <a:gd name="T5" fmla="*/ 2147483646 h 10689"/>
              <a:gd name="T6" fmla="*/ 2147483646 w 10117"/>
              <a:gd name="T7" fmla="*/ 2147483646 h 10689"/>
              <a:gd name="T8" fmla="*/ 2147483646 w 10117"/>
              <a:gd name="T9" fmla="*/ 0 h 10689"/>
              <a:gd name="T10" fmla="*/ 0 60000 65536"/>
              <a:gd name="T11" fmla="*/ 0 60000 65536"/>
              <a:gd name="T12" fmla="*/ 0 60000 65536"/>
              <a:gd name="T13" fmla="*/ 0 60000 65536"/>
              <a:gd name="T14" fmla="*/ 0 60000 65536"/>
              <a:gd name="T15" fmla="*/ 0 w 10117"/>
              <a:gd name="T16" fmla="*/ 0 h 10689"/>
              <a:gd name="T17" fmla="*/ 10117 w 10117"/>
              <a:gd name="T18" fmla="*/ 10689 h 10689"/>
            </a:gdLst>
            <a:ahLst/>
            <a:cxnLst>
              <a:cxn ang="T10">
                <a:pos x="T0" y="T1"/>
              </a:cxn>
              <a:cxn ang="T11">
                <a:pos x="T2" y="T3"/>
              </a:cxn>
              <a:cxn ang="T12">
                <a:pos x="T4" y="T5"/>
              </a:cxn>
              <a:cxn ang="T13">
                <a:pos x="T6" y="T7"/>
              </a:cxn>
              <a:cxn ang="T14">
                <a:pos x="T8" y="T9"/>
              </a:cxn>
            </a:cxnLst>
            <a:rect l="T15" t="T16" r="T17" b="T18"/>
            <a:pathLst>
              <a:path w="10117" h="10689">
                <a:moveTo>
                  <a:pt x="0" y="10689"/>
                </a:moveTo>
                <a:cubicBezTo>
                  <a:pt x="644" y="10549"/>
                  <a:pt x="1824" y="10264"/>
                  <a:pt x="2888" y="9805"/>
                </a:cubicBezTo>
                <a:cubicBezTo>
                  <a:pt x="3952" y="9346"/>
                  <a:pt x="5444" y="8710"/>
                  <a:pt x="6385" y="7934"/>
                </a:cubicBezTo>
                <a:cubicBezTo>
                  <a:pt x="7326" y="7158"/>
                  <a:pt x="7913" y="6471"/>
                  <a:pt x="8535" y="5149"/>
                </a:cubicBezTo>
                <a:cubicBezTo>
                  <a:pt x="9157" y="3827"/>
                  <a:pt x="9899" y="1121"/>
                  <a:pt x="10117"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cxnSp>
        <p:nvCxnSpPr>
          <p:cNvPr id="42" name="Přímá spojovací čára 41">
            <a:extLst>
              <a:ext uri="{FF2B5EF4-FFF2-40B4-BE49-F238E27FC236}">
                <a16:creationId xmlns:a16="http://schemas.microsoft.com/office/drawing/2014/main" id="{618D427D-3AB6-4A69-8949-578EE781027A}"/>
              </a:ext>
            </a:extLst>
          </p:cNvPr>
          <p:cNvCxnSpPr/>
          <p:nvPr/>
        </p:nvCxnSpPr>
        <p:spPr>
          <a:xfrm rot="10800000">
            <a:off x="749300" y="2214563"/>
            <a:ext cx="1692275"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538" name="TextovéPole 42"/>
          <p:cNvSpPr txBox="1">
            <a:spLocks noChangeArrowheads="1"/>
          </p:cNvSpPr>
          <p:nvPr/>
        </p:nvSpPr>
        <p:spPr bwMode="auto">
          <a:xfrm>
            <a:off x="3286125" y="1357313"/>
            <a:ext cx="121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a:latin typeface="Arial" panose="020B0604020202020204" pitchFamily="34" charset="0"/>
                <a:cs typeface="Arial" panose="020B0604020202020204" pitchFamily="34" charset="0"/>
              </a:rPr>
              <a:t>f(A</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,K,L</a:t>
            </a:r>
            <a:r>
              <a:rPr lang="cs-CZ" altLang="cs-CZ" baseline="-25000">
                <a:latin typeface="Arial" panose="020B0604020202020204" pitchFamily="34" charset="0"/>
                <a:cs typeface="Arial" panose="020B0604020202020204" pitchFamily="34" charset="0"/>
              </a:rPr>
              <a:t>1</a:t>
            </a:r>
            <a:r>
              <a:rPr lang="cs-CZ" altLang="cs-CZ">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779876"/>
      </p:ext>
    </p:extLst>
  </p:cSld>
  <p:clrMapOvr>
    <a:masterClrMapping/>
  </p:clrMapOvr>
  <p:transition>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noChangeArrowheads="1"/>
          </p:cNvSpPr>
          <p:nvPr>
            <p:ph type="title" idx="4294967295"/>
          </p:nvPr>
        </p:nvSpPr>
        <p:spPr>
          <a:xfrm>
            <a:off x="571500" y="260350"/>
            <a:ext cx="8572500" cy="796925"/>
          </a:xfrm>
        </p:spPr>
        <p:txBody>
          <a:bodyPr bIns="91440" anchor="b"/>
          <a:lstStyle/>
          <a:p>
            <a:pPr eaLnBrk="1" hangingPunct="1"/>
            <a:r>
              <a:rPr lang="cs-CZ" altLang="cs-CZ" sz="3000" b="1" dirty="0" smtClean="0">
                <a:solidFill>
                  <a:srgbClr val="C00000"/>
                </a:solidFill>
              </a:rPr>
              <a:t>Ekonomický růst: produkční funkce + AS-AD model</a:t>
            </a:r>
          </a:p>
        </p:txBody>
      </p:sp>
      <p:sp>
        <p:nvSpPr>
          <p:cNvPr id="22531" name="Text Box 3"/>
          <p:cNvSpPr txBox="1">
            <a:spLocks noChangeArrowheads="1"/>
          </p:cNvSpPr>
          <p:nvPr/>
        </p:nvSpPr>
        <p:spPr bwMode="auto">
          <a:xfrm>
            <a:off x="8143875" y="5429250"/>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p>
        </p:txBody>
      </p:sp>
      <p:sp>
        <p:nvSpPr>
          <p:cNvPr id="22532" name="Line 4"/>
          <p:cNvSpPr>
            <a:spLocks noChangeShapeType="1"/>
          </p:cNvSpPr>
          <p:nvPr/>
        </p:nvSpPr>
        <p:spPr bwMode="auto">
          <a:xfrm flipV="1">
            <a:off x="5143500" y="1655763"/>
            <a:ext cx="0" cy="3733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2533" name="Line 5"/>
          <p:cNvSpPr>
            <a:spLocks noChangeShapeType="1"/>
          </p:cNvSpPr>
          <p:nvPr/>
        </p:nvSpPr>
        <p:spPr bwMode="auto">
          <a:xfrm flipV="1">
            <a:off x="5143500" y="5410200"/>
            <a:ext cx="3238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2534" name="Text Box 6"/>
          <p:cNvSpPr txBox="1">
            <a:spLocks noChangeArrowheads="1"/>
          </p:cNvSpPr>
          <p:nvPr/>
        </p:nvSpPr>
        <p:spPr bwMode="auto">
          <a:xfrm>
            <a:off x="4786313" y="1500188"/>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P</a:t>
            </a:r>
          </a:p>
        </p:txBody>
      </p:sp>
      <p:sp>
        <p:nvSpPr>
          <p:cNvPr id="22535" name="Text Box 7"/>
          <p:cNvSpPr txBox="1">
            <a:spLocks noChangeArrowheads="1"/>
          </p:cNvSpPr>
          <p:nvPr/>
        </p:nvSpPr>
        <p:spPr bwMode="auto">
          <a:xfrm>
            <a:off x="6215063" y="1571625"/>
            <a:ext cx="684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LAS</a:t>
            </a:r>
            <a:endParaRPr lang="cs-CZ" altLang="cs-CZ">
              <a:solidFill>
                <a:schemeClr val="tx2"/>
              </a:solidFill>
              <a:latin typeface="Arial" panose="020B0604020202020204" pitchFamily="34" charset="0"/>
              <a:cs typeface="Arial" panose="020B0604020202020204" pitchFamily="34" charset="0"/>
            </a:endParaRPr>
          </a:p>
        </p:txBody>
      </p:sp>
      <p:sp>
        <p:nvSpPr>
          <p:cNvPr id="22536" name="Text Box 21"/>
          <p:cNvSpPr txBox="1">
            <a:spLocks noChangeArrowheads="1"/>
          </p:cNvSpPr>
          <p:nvPr/>
        </p:nvSpPr>
        <p:spPr bwMode="auto">
          <a:xfrm>
            <a:off x="6357938" y="542925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a:t>
            </a:r>
            <a:endParaRPr lang="cs-CZ" altLang="cs-CZ" baseline="-25000">
              <a:latin typeface="Arial" panose="020B0604020202020204" pitchFamily="34" charset="0"/>
              <a:cs typeface="Arial" panose="020B0604020202020204" pitchFamily="34" charset="0"/>
            </a:endParaRPr>
          </a:p>
        </p:txBody>
      </p:sp>
      <p:sp>
        <p:nvSpPr>
          <p:cNvPr id="22537" name="Line 9"/>
          <p:cNvSpPr>
            <a:spLocks noChangeShapeType="1"/>
          </p:cNvSpPr>
          <p:nvPr/>
        </p:nvSpPr>
        <p:spPr bwMode="auto">
          <a:xfrm flipV="1">
            <a:off x="6572250" y="1928813"/>
            <a:ext cx="0" cy="3457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38" name="Text Box 7"/>
          <p:cNvSpPr txBox="1">
            <a:spLocks noChangeArrowheads="1"/>
          </p:cNvSpPr>
          <p:nvPr/>
        </p:nvSpPr>
        <p:spPr bwMode="auto">
          <a:xfrm>
            <a:off x="5357813" y="4071938"/>
            <a:ext cx="93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2539" name="Freeform 11"/>
          <p:cNvSpPr>
            <a:spLocks/>
          </p:cNvSpPr>
          <p:nvPr/>
        </p:nvSpPr>
        <p:spPr bwMode="auto">
          <a:xfrm>
            <a:off x="5357813" y="2214563"/>
            <a:ext cx="1770062" cy="2428875"/>
          </a:xfrm>
          <a:custGeom>
            <a:avLst/>
            <a:gdLst>
              <a:gd name="T0" fmla="*/ 0 w 1925"/>
              <a:gd name="T1" fmla="*/ 2147483646 h 1641"/>
              <a:gd name="T2" fmla="*/ 2147483646 w 1925"/>
              <a:gd name="T3" fmla="*/ 2147483646 h 1641"/>
              <a:gd name="T4" fmla="*/ 2147483646 w 1925"/>
              <a:gd name="T5" fmla="*/ 2147483646 h 1641"/>
              <a:gd name="T6" fmla="*/ 2147483646 w 1925"/>
              <a:gd name="T7" fmla="*/ 2147483646 h 1641"/>
              <a:gd name="T8" fmla="*/ 2147483646 w 1925"/>
              <a:gd name="T9" fmla="*/ 0 h 1641"/>
              <a:gd name="T10" fmla="*/ 0 60000 65536"/>
              <a:gd name="T11" fmla="*/ 0 60000 65536"/>
              <a:gd name="T12" fmla="*/ 0 60000 65536"/>
              <a:gd name="T13" fmla="*/ 0 60000 65536"/>
              <a:gd name="T14" fmla="*/ 0 60000 65536"/>
              <a:gd name="T15" fmla="*/ 0 w 1925"/>
              <a:gd name="T16" fmla="*/ 0 h 1641"/>
              <a:gd name="T17" fmla="*/ 1925 w 1925"/>
              <a:gd name="T18" fmla="*/ 1641 h 1641"/>
            </a:gdLst>
            <a:ahLst/>
            <a:cxnLst>
              <a:cxn ang="T10">
                <a:pos x="T0" y="T1"/>
              </a:cxn>
              <a:cxn ang="T11">
                <a:pos x="T2" y="T3"/>
              </a:cxn>
              <a:cxn ang="T12">
                <a:pos x="T4" y="T5"/>
              </a:cxn>
              <a:cxn ang="T13">
                <a:pos x="T6" y="T7"/>
              </a:cxn>
              <a:cxn ang="T14">
                <a:pos x="T8" y="T9"/>
              </a:cxn>
            </a:cxnLst>
            <a:rect l="T15" t="T16" r="T17" b="T18"/>
            <a:pathLst>
              <a:path w="1925" h="1641">
                <a:moveTo>
                  <a:pt x="0" y="1641"/>
                </a:moveTo>
                <a:cubicBezTo>
                  <a:pt x="124" y="1618"/>
                  <a:pt x="525" y="1551"/>
                  <a:pt x="744" y="1495"/>
                </a:cubicBezTo>
                <a:cubicBezTo>
                  <a:pt x="963" y="1439"/>
                  <a:pt x="1149" y="1407"/>
                  <a:pt x="1312" y="1305"/>
                </a:cubicBezTo>
                <a:cubicBezTo>
                  <a:pt x="1475" y="1203"/>
                  <a:pt x="1619" y="1100"/>
                  <a:pt x="1721" y="882"/>
                </a:cubicBezTo>
                <a:cubicBezTo>
                  <a:pt x="1823" y="664"/>
                  <a:pt x="1883" y="184"/>
                  <a:pt x="1925"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40" name="Freeform 14"/>
          <p:cNvSpPr>
            <a:spLocks/>
          </p:cNvSpPr>
          <p:nvPr/>
        </p:nvSpPr>
        <p:spPr bwMode="auto">
          <a:xfrm>
            <a:off x="6143625" y="2214563"/>
            <a:ext cx="1984375" cy="2643187"/>
          </a:xfrm>
          <a:custGeom>
            <a:avLst/>
            <a:gdLst>
              <a:gd name="T0" fmla="*/ 0 w 1925"/>
              <a:gd name="T1" fmla="*/ 2147483646 h 1641"/>
              <a:gd name="T2" fmla="*/ 2147483646 w 1925"/>
              <a:gd name="T3" fmla="*/ 2147483646 h 1641"/>
              <a:gd name="T4" fmla="*/ 2147483646 w 1925"/>
              <a:gd name="T5" fmla="*/ 2147483646 h 1641"/>
              <a:gd name="T6" fmla="*/ 2147483646 w 1925"/>
              <a:gd name="T7" fmla="*/ 2147483646 h 1641"/>
              <a:gd name="T8" fmla="*/ 2147483646 w 1925"/>
              <a:gd name="T9" fmla="*/ 0 h 1641"/>
              <a:gd name="T10" fmla="*/ 0 60000 65536"/>
              <a:gd name="T11" fmla="*/ 0 60000 65536"/>
              <a:gd name="T12" fmla="*/ 0 60000 65536"/>
              <a:gd name="T13" fmla="*/ 0 60000 65536"/>
              <a:gd name="T14" fmla="*/ 0 60000 65536"/>
              <a:gd name="T15" fmla="*/ 0 w 1925"/>
              <a:gd name="T16" fmla="*/ 0 h 1641"/>
              <a:gd name="T17" fmla="*/ 1925 w 1925"/>
              <a:gd name="T18" fmla="*/ 1641 h 1641"/>
            </a:gdLst>
            <a:ahLst/>
            <a:cxnLst>
              <a:cxn ang="T10">
                <a:pos x="T0" y="T1"/>
              </a:cxn>
              <a:cxn ang="T11">
                <a:pos x="T2" y="T3"/>
              </a:cxn>
              <a:cxn ang="T12">
                <a:pos x="T4" y="T5"/>
              </a:cxn>
              <a:cxn ang="T13">
                <a:pos x="T6" y="T7"/>
              </a:cxn>
              <a:cxn ang="T14">
                <a:pos x="T8" y="T9"/>
              </a:cxn>
            </a:cxnLst>
            <a:rect l="T15" t="T16" r="T17" b="T18"/>
            <a:pathLst>
              <a:path w="1925" h="1641">
                <a:moveTo>
                  <a:pt x="0" y="1641"/>
                </a:moveTo>
                <a:cubicBezTo>
                  <a:pt x="124" y="1618"/>
                  <a:pt x="525" y="1551"/>
                  <a:pt x="744" y="1495"/>
                </a:cubicBezTo>
                <a:cubicBezTo>
                  <a:pt x="963" y="1439"/>
                  <a:pt x="1149" y="1407"/>
                  <a:pt x="1312" y="1305"/>
                </a:cubicBezTo>
                <a:cubicBezTo>
                  <a:pt x="1475" y="1203"/>
                  <a:pt x="1619" y="1100"/>
                  <a:pt x="1721" y="882"/>
                </a:cubicBezTo>
                <a:cubicBezTo>
                  <a:pt x="1823" y="664"/>
                  <a:pt x="1883" y="184"/>
                  <a:pt x="1925"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41" name="Line 15"/>
          <p:cNvSpPr>
            <a:spLocks noChangeShapeType="1"/>
          </p:cNvSpPr>
          <p:nvPr/>
        </p:nvSpPr>
        <p:spPr bwMode="auto">
          <a:xfrm flipV="1">
            <a:off x="7286625" y="1928813"/>
            <a:ext cx="0" cy="3457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42" name="Text Box 7"/>
          <p:cNvSpPr txBox="1">
            <a:spLocks noChangeArrowheads="1"/>
          </p:cNvSpPr>
          <p:nvPr/>
        </p:nvSpPr>
        <p:spPr bwMode="auto">
          <a:xfrm>
            <a:off x="7215188" y="1571625"/>
            <a:ext cx="785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LAS´</a:t>
            </a:r>
            <a:endParaRPr lang="cs-CZ" altLang="cs-CZ">
              <a:solidFill>
                <a:schemeClr val="tx2"/>
              </a:solidFill>
              <a:latin typeface="Arial" panose="020B0604020202020204" pitchFamily="34" charset="0"/>
              <a:cs typeface="Arial" panose="020B0604020202020204" pitchFamily="34" charset="0"/>
            </a:endParaRPr>
          </a:p>
        </p:txBody>
      </p:sp>
      <p:sp>
        <p:nvSpPr>
          <p:cNvPr id="22543" name="Text Box 7"/>
          <p:cNvSpPr txBox="1">
            <a:spLocks noChangeArrowheads="1"/>
          </p:cNvSpPr>
          <p:nvPr/>
        </p:nvSpPr>
        <p:spPr bwMode="auto">
          <a:xfrm>
            <a:off x="8143875" y="1857375"/>
            <a:ext cx="785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2544" name="Line 19"/>
          <p:cNvSpPr>
            <a:spLocks noChangeShapeType="1"/>
          </p:cNvSpPr>
          <p:nvPr/>
        </p:nvSpPr>
        <p:spPr bwMode="auto">
          <a:xfrm>
            <a:off x="7215188" y="2286000"/>
            <a:ext cx="7905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2545" name="Line 20"/>
          <p:cNvSpPr>
            <a:spLocks noChangeShapeType="1"/>
          </p:cNvSpPr>
          <p:nvPr/>
        </p:nvSpPr>
        <p:spPr bwMode="auto">
          <a:xfrm>
            <a:off x="6643688" y="5143500"/>
            <a:ext cx="6477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2546" name="Line 5"/>
          <p:cNvSpPr>
            <a:spLocks noChangeShapeType="1"/>
          </p:cNvSpPr>
          <p:nvPr/>
        </p:nvSpPr>
        <p:spPr bwMode="auto">
          <a:xfrm flipV="1">
            <a:off x="714375" y="5429250"/>
            <a:ext cx="34559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2547" name="Line 4"/>
          <p:cNvSpPr>
            <a:spLocks noChangeShapeType="1"/>
          </p:cNvSpPr>
          <p:nvPr/>
        </p:nvSpPr>
        <p:spPr bwMode="auto">
          <a:xfrm flipV="1">
            <a:off x="714375" y="1714500"/>
            <a:ext cx="0" cy="3733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2548" name="Freeform 14"/>
          <p:cNvSpPr>
            <a:spLocks/>
          </p:cNvSpPr>
          <p:nvPr/>
        </p:nvSpPr>
        <p:spPr bwMode="auto">
          <a:xfrm rot="-10152798">
            <a:off x="1016000" y="2225675"/>
            <a:ext cx="2611438" cy="3475038"/>
          </a:xfrm>
          <a:custGeom>
            <a:avLst/>
            <a:gdLst>
              <a:gd name="T0" fmla="*/ 0 w 10117"/>
              <a:gd name="T1" fmla="*/ 2147483646 h 10689"/>
              <a:gd name="T2" fmla="*/ 2147483646 w 10117"/>
              <a:gd name="T3" fmla="*/ 2147483646 h 10689"/>
              <a:gd name="T4" fmla="*/ 2147483646 w 10117"/>
              <a:gd name="T5" fmla="*/ 2147483646 h 10689"/>
              <a:gd name="T6" fmla="*/ 2147483646 w 10117"/>
              <a:gd name="T7" fmla="*/ 2147483646 h 10689"/>
              <a:gd name="T8" fmla="*/ 2147483646 w 10117"/>
              <a:gd name="T9" fmla="*/ 0 h 10689"/>
              <a:gd name="T10" fmla="*/ 0 60000 65536"/>
              <a:gd name="T11" fmla="*/ 0 60000 65536"/>
              <a:gd name="T12" fmla="*/ 0 60000 65536"/>
              <a:gd name="T13" fmla="*/ 0 60000 65536"/>
              <a:gd name="T14" fmla="*/ 0 60000 65536"/>
              <a:gd name="T15" fmla="*/ 0 w 10117"/>
              <a:gd name="T16" fmla="*/ 0 h 10689"/>
              <a:gd name="T17" fmla="*/ 10117 w 10117"/>
              <a:gd name="T18" fmla="*/ 10689 h 10689"/>
            </a:gdLst>
            <a:ahLst/>
            <a:cxnLst>
              <a:cxn ang="T10">
                <a:pos x="T0" y="T1"/>
              </a:cxn>
              <a:cxn ang="T11">
                <a:pos x="T2" y="T3"/>
              </a:cxn>
              <a:cxn ang="T12">
                <a:pos x="T4" y="T5"/>
              </a:cxn>
              <a:cxn ang="T13">
                <a:pos x="T6" y="T7"/>
              </a:cxn>
              <a:cxn ang="T14">
                <a:pos x="T8" y="T9"/>
              </a:cxn>
            </a:cxnLst>
            <a:rect l="T15" t="T16" r="T17" b="T18"/>
            <a:pathLst>
              <a:path w="10117" h="10689">
                <a:moveTo>
                  <a:pt x="0" y="10689"/>
                </a:moveTo>
                <a:cubicBezTo>
                  <a:pt x="644" y="10549"/>
                  <a:pt x="1824" y="10264"/>
                  <a:pt x="2888" y="9805"/>
                </a:cubicBezTo>
                <a:cubicBezTo>
                  <a:pt x="3952" y="9346"/>
                  <a:pt x="5444" y="8710"/>
                  <a:pt x="6385" y="7934"/>
                </a:cubicBezTo>
                <a:cubicBezTo>
                  <a:pt x="7326" y="7158"/>
                  <a:pt x="7913" y="6471"/>
                  <a:pt x="8535" y="5149"/>
                </a:cubicBezTo>
                <a:cubicBezTo>
                  <a:pt x="9157" y="3827"/>
                  <a:pt x="9899" y="1121"/>
                  <a:pt x="10117"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49" name="Text Box 3"/>
          <p:cNvSpPr txBox="1">
            <a:spLocks noChangeArrowheads="1"/>
          </p:cNvSpPr>
          <p:nvPr/>
        </p:nvSpPr>
        <p:spPr bwMode="auto">
          <a:xfrm>
            <a:off x="285750" y="1500188"/>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p>
        </p:txBody>
      </p:sp>
      <p:sp>
        <p:nvSpPr>
          <p:cNvPr id="22550" name="Text Box 3"/>
          <p:cNvSpPr txBox="1">
            <a:spLocks noChangeArrowheads="1"/>
          </p:cNvSpPr>
          <p:nvPr/>
        </p:nvSpPr>
        <p:spPr bwMode="auto">
          <a:xfrm>
            <a:off x="4000500" y="5429250"/>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K</a:t>
            </a:r>
          </a:p>
        </p:txBody>
      </p:sp>
      <p:cxnSp>
        <p:nvCxnSpPr>
          <p:cNvPr id="28" name="Přímá spojovací čára 27">
            <a:extLst>
              <a:ext uri="{FF2B5EF4-FFF2-40B4-BE49-F238E27FC236}">
                <a16:creationId xmlns:a16="http://schemas.microsoft.com/office/drawing/2014/main" id="{C5D27B4A-A7CC-4FCB-8AAC-5A0D0474A9C2}"/>
              </a:ext>
            </a:extLst>
          </p:cNvPr>
          <p:cNvCxnSpPr/>
          <p:nvPr/>
        </p:nvCxnSpPr>
        <p:spPr>
          <a:xfrm rot="5400000">
            <a:off x="862806" y="3852069"/>
            <a:ext cx="313213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Přímá spojovací čára 30">
            <a:extLst>
              <a:ext uri="{FF2B5EF4-FFF2-40B4-BE49-F238E27FC236}">
                <a16:creationId xmlns:a16="http://schemas.microsoft.com/office/drawing/2014/main" id="{F4277D3E-40F8-44FE-AD19-08BAAC006F69}"/>
              </a:ext>
            </a:extLst>
          </p:cNvPr>
          <p:cNvCxnSpPr/>
          <p:nvPr/>
        </p:nvCxnSpPr>
        <p:spPr>
          <a:xfrm rot="10800000">
            <a:off x="742950" y="2928938"/>
            <a:ext cx="1657350"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553" name="Text Box 21"/>
          <p:cNvSpPr txBox="1">
            <a:spLocks noChangeArrowheads="1"/>
          </p:cNvSpPr>
          <p:nvPr/>
        </p:nvSpPr>
        <p:spPr bwMode="auto">
          <a:xfrm>
            <a:off x="7143750" y="542925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1</a:t>
            </a:r>
            <a:r>
              <a:rPr lang="cs-CZ" altLang="cs-CZ">
                <a:latin typeface="Arial" panose="020B0604020202020204" pitchFamily="34" charset="0"/>
                <a:cs typeface="Arial" panose="020B0604020202020204" pitchFamily="34" charset="0"/>
              </a:rPr>
              <a:t>*</a:t>
            </a:r>
            <a:endParaRPr lang="cs-CZ" altLang="cs-CZ" baseline="-25000">
              <a:latin typeface="Arial" panose="020B0604020202020204" pitchFamily="34" charset="0"/>
              <a:cs typeface="Arial" panose="020B0604020202020204" pitchFamily="34" charset="0"/>
            </a:endParaRPr>
          </a:p>
        </p:txBody>
      </p:sp>
      <p:sp>
        <p:nvSpPr>
          <p:cNvPr id="22554" name="Text Box 21"/>
          <p:cNvSpPr txBox="1">
            <a:spLocks noChangeArrowheads="1"/>
          </p:cNvSpPr>
          <p:nvPr/>
        </p:nvSpPr>
        <p:spPr bwMode="auto">
          <a:xfrm>
            <a:off x="214313" y="2786063"/>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a:t>
            </a:r>
            <a:endParaRPr lang="cs-CZ" altLang="cs-CZ" baseline="-25000">
              <a:latin typeface="Arial" panose="020B0604020202020204" pitchFamily="34" charset="0"/>
              <a:cs typeface="Arial" panose="020B0604020202020204" pitchFamily="34" charset="0"/>
            </a:endParaRPr>
          </a:p>
        </p:txBody>
      </p:sp>
      <p:sp>
        <p:nvSpPr>
          <p:cNvPr id="22555" name="Text Box 21"/>
          <p:cNvSpPr txBox="1">
            <a:spLocks noChangeArrowheads="1"/>
          </p:cNvSpPr>
          <p:nvPr/>
        </p:nvSpPr>
        <p:spPr bwMode="auto">
          <a:xfrm>
            <a:off x="214313" y="200025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1</a:t>
            </a:r>
            <a:r>
              <a:rPr lang="cs-CZ" altLang="cs-CZ">
                <a:latin typeface="Arial" panose="020B0604020202020204" pitchFamily="34" charset="0"/>
                <a:cs typeface="Arial" panose="020B0604020202020204" pitchFamily="34" charset="0"/>
              </a:rPr>
              <a:t>*</a:t>
            </a:r>
            <a:endParaRPr lang="cs-CZ" altLang="cs-CZ" baseline="-25000">
              <a:latin typeface="Arial" panose="020B0604020202020204" pitchFamily="34" charset="0"/>
              <a:cs typeface="Arial" panose="020B0604020202020204" pitchFamily="34" charset="0"/>
            </a:endParaRPr>
          </a:p>
        </p:txBody>
      </p:sp>
      <p:sp>
        <p:nvSpPr>
          <p:cNvPr id="22556" name="Text Box 21"/>
          <p:cNvSpPr txBox="1">
            <a:spLocks noChangeArrowheads="1"/>
          </p:cNvSpPr>
          <p:nvPr/>
        </p:nvSpPr>
        <p:spPr bwMode="auto">
          <a:xfrm>
            <a:off x="2214563" y="542925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K</a:t>
            </a:r>
            <a:r>
              <a:rPr lang="cs-CZ" altLang="cs-CZ" baseline="-25000">
                <a:latin typeface="Arial" panose="020B0604020202020204" pitchFamily="34" charset="0"/>
                <a:cs typeface="Arial" panose="020B0604020202020204" pitchFamily="34" charset="0"/>
              </a:rPr>
              <a:t>0</a:t>
            </a:r>
          </a:p>
        </p:txBody>
      </p:sp>
      <p:sp>
        <p:nvSpPr>
          <p:cNvPr id="22557" name="Line 19"/>
          <p:cNvSpPr>
            <a:spLocks noChangeShapeType="1"/>
          </p:cNvSpPr>
          <p:nvPr/>
        </p:nvSpPr>
        <p:spPr bwMode="auto">
          <a:xfrm flipV="1">
            <a:off x="214313" y="2286000"/>
            <a:ext cx="0" cy="571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2558" name="TextovéPole 38"/>
          <p:cNvSpPr txBox="1">
            <a:spLocks noChangeArrowheads="1"/>
          </p:cNvSpPr>
          <p:nvPr/>
        </p:nvSpPr>
        <p:spPr bwMode="auto">
          <a:xfrm>
            <a:off x="3286125" y="2571750"/>
            <a:ext cx="1214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a:latin typeface="Arial" panose="020B0604020202020204" pitchFamily="34" charset="0"/>
                <a:cs typeface="Arial" panose="020B0604020202020204" pitchFamily="34" charset="0"/>
              </a:rPr>
              <a:t>f(A</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,K,L</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a:t>
            </a:r>
          </a:p>
        </p:txBody>
      </p:sp>
      <p:sp>
        <p:nvSpPr>
          <p:cNvPr id="22559" name="TextovéPole 39"/>
          <p:cNvSpPr txBox="1">
            <a:spLocks noChangeArrowheads="1"/>
          </p:cNvSpPr>
          <p:nvPr/>
        </p:nvSpPr>
        <p:spPr bwMode="auto">
          <a:xfrm>
            <a:off x="446088" y="6108700"/>
            <a:ext cx="882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a:latin typeface="Arial" panose="020B0604020202020204" pitchFamily="34" charset="0"/>
                <a:cs typeface="Arial" panose="020B0604020202020204" pitchFamily="34" charset="0"/>
              </a:rPr>
              <a:t>Ekonomický růst jako důsledek růstu technologické úrovně – intenzivní růst</a:t>
            </a:r>
          </a:p>
        </p:txBody>
      </p:sp>
      <p:sp>
        <p:nvSpPr>
          <p:cNvPr id="22560" name="Freeform 14"/>
          <p:cNvSpPr>
            <a:spLocks/>
          </p:cNvSpPr>
          <p:nvPr/>
        </p:nvSpPr>
        <p:spPr bwMode="auto">
          <a:xfrm rot="-10152798">
            <a:off x="1089025" y="1466850"/>
            <a:ext cx="2251075" cy="4210050"/>
          </a:xfrm>
          <a:custGeom>
            <a:avLst/>
            <a:gdLst>
              <a:gd name="T0" fmla="*/ 0 w 10117"/>
              <a:gd name="T1" fmla="*/ 2147483646 h 10689"/>
              <a:gd name="T2" fmla="*/ 2147483646 w 10117"/>
              <a:gd name="T3" fmla="*/ 2147483646 h 10689"/>
              <a:gd name="T4" fmla="*/ 2147483646 w 10117"/>
              <a:gd name="T5" fmla="*/ 2147483646 h 10689"/>
              <a:gd name="T6" fmla="*/ 2147483646 w 10117"/>
              <a:gd name="T7" fmla="*/ 2147483646 h 10689"/>
              <a:gd name="T8" fmla="*/ 2147483646 w 10117"/>
              <a:gd name="T9" fmla="*/ 0 h 10689"/>
              <a:gd name="T10" fmla="*/ 0 60000 65536"/>
              <a:gd name="T11" fmla="*/ 0 60000 65536"/>
              <a:gd name="T12" fmla="*/ 0 60000 65536"/>
              <a:gd name="T13" fmla="*/ 0 60000 65536"/>
              <a:gd name="T14" fmla="*/ 0 60000 65536"/>
              <a:gd name="T15" fmla="*/ 0 w 10117"/>
              <a:gd name="T16" fmla="*/ 0 h 10689"/>
              <a:gd name="T17" fmla="*/ 10117 w 10117"/>
              <a:gd name="T18" fmla="*/ 10689 h 10689"/>
            </a:gdLst>
            <a:ahLst/>
            <a:cxnLst>
              <a:cxn ang="T10">
                <a:pos x="T0" y="T1"/>
              </a:cxn>
              <a:cxn ang="T11">
                <a:pos x="T2" y="T3"/>
              </a:cxn>
              <a:cxn ang="T12">
                <a:pos x="T4" y="T5"/>
              </a:cxn>
              <a:cxn ang="T13">
                <a:pos x="T6" y="T7"/>
              </a:cxn>
              <a:cxn ang="T14">
                <a:pos x="T8" y="T9"/>
              </a:cxn>
            </a:cxnLst>
            <a:rect l="T15" t="T16" r="T17" b="T18"/>
            <a:pathLst>
              <a:path w="10117" h="10689">
                <a:moveTo>
                  <a:pt x="0" y="10689"/>
                </a:moveTo>
                <a:cubicBezTo>
                  <a:pt x="644" y="10549"/>
                  <a:pt x="1824" y="10264"/>
                  <a:pt x="2888" y="9805"/>
                </a:cubicBezTo>
                <a:cubicBezTo>
                  <a:pt x="3952" y="9346"/>
                  <a:pt x="5444" y="8710"/>
                  <a:pt x="6385" y="7934"/>
                </a:cubicBezTo>
                <a:cubicBezTo>
                  <a:pt x="7326" y="7158"/>
                  <a:pt x="7913" y="6471"/>
                  <a:pt x="8535" y="5149"/>
                </a:cubicBezTo>
                <a:cubicBezTo>
                  <a:pt x="9157" y="3827"/>
                  <a:pt x="9899" y="1121"/>
                  <a:pt x="10117"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cxnSp>
        <p:nvCxnSpPr>
          <p:cNvPr id="42" name="Přímá spojovací čára 41">
            <a:extLst>
              <a:ext uri="{FF2B5EF4-FFF2-40B4-BE49-F238E27FC236}">
                <a16:creationId xmlns:a16="http://schemas.microsoft.com/office/drawing/2014/main" id="{9B45015A-122E-4706-9CDB-78B8A6042149}"/>
              </a:ext>
            </a:extLst>
          </p:cNvPr>
          <p:cNvCxnSpPr/>
          <p:nvPr/>
        </p:nvCxnSpPr>
        <p:spPr>
          <a:xfrm rot="10800000">
            <a:off x="749300" y="2214563"/>
            <a:ext cx="1692275"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562" name="TextovéPole 42"/>
          <p:cNvSpPr txBox="1">
            <a:spLocks noChangeArrowheads="1"/>
          </p:cNvSpPr>
          <p:nvPr/>
        </p:nvSpPr>
        <p:spPr bwMode="auto">
          <a:xfrm>
            <a:off x="3286125" y="1357313"/>
            <a:ext cx="121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a:latin typeface="Arial" panose="020B0604020202020204" pitchFamily="34" charset="0"/>
                <a:cs typeface="Arial" panose="020B0604020202020204" pitchFamily="34" charset="0"/>
              </a:rPr>
              <a:t>f(A</a:t>
            </a:r>
            <a:r>
              <a:rPr lang="cs-CZ" altLang="cs-CZ" baseline="-25000">
                <a:latin typeface="Arial" panose="020B0604020202020204" pitchFamily="34" charset="0"/>
                <a:cs typeface="Arial" panose="020B0604020202020204" pitchFamily="34" charset="0"/>
              </a:rPr>
              <a:t>1</a:t>
            </a:r>
            <a:r>
              <a:rPr lang="cs-CZ" altLang="cs-CZ">
                <a:latin typeface="Arial" panose="020B0604020202020204" pitchFamily="34" charset="0"/>
                <a:cs typeface="Arial" panose="020B0604020202020204" pitchFamily="34" charset="0"/>
              </a:rPr>
              <a:t>,K,L</a:t>
            </a:r>
            <a:r>
              <a:rPr lang="cs-CZ" altLang="cs-CZ" baseline="-25000">
                <a:latin typeface="Arial" panose="020B0604020202020204" pitchFamily="34" charset="0"/>
                <a:cs typeface="Arial" panose="020B0604020202020204" pitchFamily="34" charset="0"/>
              </a:rPr>
              <a:t>0</a:t>
            </a:r>
            <a:r>
              <a:rPr lang="cs-CZ" altLang="cs-CZ">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64817629"/>
      </p:ext>
    </p:extLst>
  </p:cSld>
  <p:clrMapOvr>
    <a:masterClrMapping/>
  </p:clrMapOvr>
  <p:transition>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02431" y="747132"/>
            <a:ext cx="8604250" cy="737181"/>
          </a:xfrm>
        </p:spPr>
        <p:txBody>
          <a:bodyPr bIns="91440" anchor="b">
            <a:normAutofit fontScale="90000"/>
          </a:bodyPr>
          <a:lstStyle/>
          <a:p>
            <a:pPr eaLnBrk="1" hangingPunct="1"/>
            <a:r>
              <a:rPr lang="cs-CZ" altLang="cs-CZ" sz="3600" b="1" dirty="0" smtClean="0">
                <a:solidFill>
                  <a:srgbClr val="C00000"/>
                </a:solidFill>
              </a:rPr>
              <a:t>Ekonomický růst, růst skutečného výstupu a vývoj cenové hladiny</a:t>
            </a:r>
            <a:r>
              <a:rPr lang="cs-CZ" altLang="cs-CZ" sz="3600" dirty="0" smtClean="0">
                <a:solidFill>
                  <a:srgbClr val="C00000"/>
                </a:solidFill>
              </a:rPr>
              <a:t> </a:t>
            </a:r>
          </a:p>
        </p:txBody>
      </p:sp>
      <p:sp>
        <p:nvSpPr>
          <p:cNvPr id="19459" name="Rectangle 3">
            <a:extLst>
              <a:ext uri="{FF2B5EF4-FFF2-40B4-BE49-F238E27FC236}">
                <a16:creationId xmlns:a16="http://schemas.microsoft.com/office/drawing/2014/main" id="{AD8CFC28-F631-49BC-ABE4-2EC8BEFAC029}"/>
              </a:ext>
            </a:extLst>
          </p:cNvPr>
          <p:cNvSpPr>
            <a:spLocks noGrp="1" noChangeArrowheads="1"/>
          </p:cNvSpPr>
          <p:nvPr>
            <p:ph type="body" idx="4294967295"/>
          </p:nvPr>
        </p:nvSpPr>
        <p:spPr>
          <a:xfrm>
            <a:off x="755650" y="1484313"/>
            <a:ext cx="7897813" cy="4714875"/>
          </a:xfrm>
        </p:spPr>
        <p:txBody>
          <a:bodyPr rtlCol="0">
            <a:normAutofit fontScale="92500" lnSpcReduction="10000"/>
          </a:bodyPr>
          <a:lstStyle/>
          <a:p>
            <a:pPr algn="ctr" eaLnBrk="1" fontAlgn="auto" hangingPunct="1">
              <a:lnSpc>
                <a:spcPct val="80000"/>
              </a:lnSpc>
              <a:spcAft>
                <a:spcPts val="0"/>
              </a:spcAft>
              <a:buFont typeface="Wingdings" panose="05000000000000000000" pitchFamily="2" charset="2"/>
              <a:buNone/>
              <a:defRPr/>
            </a:pPr>
            <a:r>
              <a:rPr lang="cs-CZ" altLang="cs-CZ" sz="2200" b="1" dirty="0">
                <a:solidFill>
                  <a:srgbClr val="FF0000"/>
                </a:solidFill>
              </a:rPr>
              <a:t>AD nemusí růst stejným tempem jako LAS</a:t>
            </a:r>
          </a:p>
          <a:p>
            <a:pPr algn="ctr" eaLnBrk="1" fontAlgn="auto" hangingPunct="1">
              <a:lnSpc>
                <a:spcPct val="80000"/>
              </a:lnSpc>
              <a:spcAft>
                <a:spcPts val="0"/>
              </a:spcAft>
              <a:buFont typeface="Wingdings" panose="05000000000000000000" pitchFamily="2" charset="2"/>
              <a:buNone/>
              <a:defRPr/>
            </a:pPr>
            <a:endParaRPr lang="cs-CZ" altLang="cs-CZ" sz="2200" b="1" dirty="0">
              <a:solidFill>
                <a:srgbClr val="FF0000"/>
              </a:solidFill>
            </a:endParaRPr>
          </a:p>
          <a:p>
            <a:pPr algn="ctr" eaLnBrk="1" fontAlgn="auto" hangingPunct="1">
              <a:lnSpc>
                <a:spcPct val="80000"/>
              </a:lnSpc>
              <a:spcAft>
                <a:spcPts val="0"/>
              </a:spcAft>
              <a:buFont typeface="Wingdings" panose="05000000000000000000" pitchFamily="2" charset="2"/>
              <a:buNone/>
              <a:defRPr/>
            </a:pPr>
            <a:r>
              <a:rPr lang="cs-CZ" altLang="cs-CZ" sz="2200" b="1" dirty="0">
                <a:solidFill>
                  <a:srgbClr val="FF0000"/>
                </a:solidFill>
              </a:rPr>
              <a:t>Mohou se měnit náklady firem</a:t>
            </a:r>
          </a:p>
          <a:p>
            <a:pPr eaLnBrk="1" fontAlgn="auto" hangingPunct="1">
              <a:lnSpc>
                <a:spcPct val="80000"/>
              </a:lnSpc>
              <a:spcAft>
                <a:spcPts val="0"/>
              </a:spcAft>
              <a:buFont typeface="Wingdings" panose="05000000000000000000" pitchFamily="2" charset="2"/>
              <a:buNone/>
              <a:defRPr/>
            </a:pPr>
            <a:endParaRPr lang="cs-CZ" altLang="cs-CZ" sz="2200" b="1" dirty="0"/>
          </a:p>
          <a:p>
            <a:pPr eaLnBrk="1" fontAlgn="auto" hangingPunct="1">
              <a:lnSpc>
                <a:spcPct val="80000"/>
              </a:lnSpc>
              <a:spcAft>
                <a:spcPts val="0"/>
              </a:spcAft>
              <a:buFont typeface="Wingdings" panose="05000000000000000000" pitchFamily="2" charset="2"/>
              <a:buNone/>
              <a:defRPr/>
            </a:pPr>
            <a:r>
              <a:rPr lang="cs-CZ" altLang="cs-CZ" sz="2200" b="1" dirty="0"/>
              <a:t>Mohou nastat tyto situace:</a:t>
            </a:r>
          </a:p>
          <a:p>
            <a:pPr eaLnBrk="1" fontAlgn="auto" hangingPunct="1">
              <a:lnSpc>
                <a:spcPct val="80000"/>
              </a:lnSpc>
              <a:spcAft>
                <a:spcPts val="0"/>
              </a:spcAft>
              <a:defRPr/>
            </a:pPr>
            <a:r>
              <a:rPr lang="cs-CZ" altLang="cs-CZ" sz="1800" b="1" dirty="0"/>
              <a:t>SAS a AD porostou stejným tempem jako LAS</a:t>
            </a:r>
            <a:r>
              <a:rPr lang="cs-CZ" altLang="cs-CZ" sz="1800" dirty="0"/>
              <a:t> </a:t>
            </a:r>
          </a:p>
          <a:p>
            <a:pPr lvl="1" eaLnBrk="1" fontAlgn="auto" hangingPunct="1">
              <a:lnSpc>
                <a:spcPct val="80000"/>
              </a:lnSpc>
              <a:spcAft>
                <a:spcPts val="0"/>
              </a:spcAft>
              <a:defRPr/>
            </a:pPr>
            <a:r>
              <a:rPr lang="cs-CZ" altLang="cs-CZ" sz="2000" dirty="0"/>
              <a:t>P se nezmění</a:t>
            </a:r>
          </a:p>
          <a:p>
            <a:pPr lvl="1" eaLnBrk="1" fontAlgn="auto" hangingPunct="1">
              <a:lnSpc>
                <a:spcPct val="80000"/>
              </a:lnSpc>
              <a:spcAft>
                <a:spcPts val="0"/>
              </a:spcAft>
              <a:defRPr/>
            </a:pPr>
            <a:r>
              <a:rPr lang="cs-CZ" altLang="cs-CZ" sz="2000" dirty="0"/>
              <a:t>skutečný výstup na úrovni Y*</a:t>
            </a:r>
          </a:p>
          <a:p>
            <a:pPr lvl="1" eaLnBrk="1" fontAlgn="auto" hangingPunct="1">
              <a:lnSpc>
                <a:spcPct val="80000"/>
              </a:lnSpc>
              <a:spcAft>
                <a:spcPts val="0"/>
              </a:spcAft>
              <a:buFont typeface="Wingdings" panose="05000000000000000000" pitchFamily="2" charset="2"/>
              <a:buNone/>
              <a:defRPr/>
            </a:pPr>
            <a:endParaRPr lang="cs-CZ" altLang="cs-CZ" sz="2000" dirty="0"/>
          </a:p>
          <a:p>
            <a:pPr eaLnBrk="1" fontAlgn="auto" hangingPunct="1">
              <a:lnSpc>
                <a:spcPct val="80000"/>
              </a:lnSpc>
              <a:spcAft>
                <a:spcPts val="0"/>
              </a:spcAft>
              <a:defRPr/>
            </a:pPr>
            <a:r>
              <a:rPr lang="cs-CZ" altLang="cs-CZ" sz="2200" b="1" dirty="0"/>
              <a:t>Poptávka poroste rychleji či pomaleji než LAS </a:t>
            </a:r>
          </a:p>
          <a:p>
            <a:pPr lvl="1" eaLnBrk="1" fontAlgn="auto" hangingPunct="1">
              <a:lnSpc>
                <a:spcPct val="80000"/>
              </a:lnSpc>
              <a:spcAft>
                <a:spcPts val="0"/>
              </a:spcAft>
              <a:defRPr/>
            </a:pPr>
            <a:r>
              <a:rPr lang="cs-CZ" altLang="cs-CZ" sz="2000" dirty="0"/>
              <a:t>P se změní</a:t>
            </a:r>
          </a:p>
          <a:p>
            <a:pPr lvl="1" eaLnBrk="1" fontAlgn="auto" hangingPunct="1">
              <a:lnSpc>
                <a:spcPct val="80000"/>
              </a:lnSpc>
              <a:spcAft>
                <a:spcPts val="0"/>
              </a:spcAft>
              <a:defRPr/>
            </a:pPr>
            <a:r>
              <a:rPr lang="cs-CZ" altLang="cs-CZ" sz="2000" dirty="0"/>
              <a:t>skutečný výstup vyšší či nižší než Y*</a:t>
            </a:r>
          </a:p>
          <a:p>
            <a:pPr eaLnBrk="1" fontAlgn="auto" hangingPunct="1">
              <a:lnSpc>
                <a:spcPct val="80000"/>
              </a:lnSpc>
              <a:spcAft>
                <a:spcPts val="0"/>
              </a:spcAft>
              <a:buFont typeface="Wingdings" panose="05000000000000000000" pitchFamily="2" charset="2"/>
              <a:buNone/>
              <a:defRPr/>
            </a:pPr>
            <a:endParaRPr lang="cs-CZ" altLang="cs-CZ" sz="1800" dirty="0"/>
          </a:p>
          <a:p>
            <a:pPr eaLnBrk="1" fontAlgn="auto" hangingPunct="1">
              <a:lnSpc>
                <a:spcPct val="80000"/>
              </a:lnSpc>
              <a:spcAft>
                <a:spcPts val="0"/>
              </a:spcAft>
              <a:defRPr/>
            </a:pPr>
            <a:r>
              <a:rPr lang="cs-CZ" altLang="cs-CZ" sz="2200" b="1" dirty="0"/>
              <a:t>Změní se náklady firem (SAS se zvýší či sníží)</a:t>
            </a:r>
          </a:p>
          <a:p>
            <a:pPr lvl="1" eaLnBrk="1" fontAlgn="auto" hangingPunct="1">
              <a:lnSpc>
                <a:spcPct val="80000"/>
              </a:lnSpc>
              <a:spcAft>
                <a:spcPts val="0"/>
              </a:spcAft>
              <a:defRPr/>
            </a:pPr>
            <a:r>
              <a:rPr lang="cs-CZ" altLang="cs-CZ" sz="2000" dirty="0"/>
              <a:t>P se změní</a:t>
            </a:r>
          </a:p>
          <a:p>
            <a:pPr lvl="1" eaLnBrk="1" fontAlgn="auto" hangingPunct="1">
              <a:lnSpc>
                <a:spcPct val="80000"/>
              </a:lnSpc>
              <a:spcAft>
                <a:spcPts val="0"/>
              </a:spcAft>
              <a:defRPr/>
            </a:pPr>
            <a:r>
              <a:rPr lang="cs-CZ" altLang="cs-CZ" sz="2000" dirty="0"/>
              <a:t>skutečný výstup vyšší či nižší než Y*</a:t>
            </a:r>
          </a:p>
          <a:p>
            <a:pPr lvl="1" eaLnBrk="1" fontAlgn="auto" hangingPunct="1">
              <a:lnSpc>
                <a:spcPct val="80000"/>
              </a:lnSpc>
              <a:spcAft>
                <a:spcPts val="0"/>
              </a:spcAft>
              <a:buFont typeface="Wingdings" panose="05000000000000000000" pitchFamily="2" charset="2"/>
              <a:buNone/>
              <a:defRPr/>
            </a:pPr>
            <a:endParaRPr lang="cs-CZ" altLang="cs-CZ" sz="2000" dirty="0"/>
          </a:p>
          <a:p>
            <a:pPr eaLnBrk="1" fontAlgn="auto" hangingPunct="1">
              <a:lnSpc>
                <a:spcPct val="80000"/>
              </a:lnSpc>
              <a:spcAft>
                <a:spcPts val="0"/>
              </a:spcAft>
              <a:buFont typeface="Wingdings" panose="05000000000000000000" pitchFamily="2" charset="2"/>
              <a:buNone/>
              <a:defRPr/>
            </a:pPr>
            <a:endParaRPr lang="cs-CZ" altLang="cs-CZ" sz="1800" dirty="0"/>
          </a:p>
          <a:p>
            <a:pPr eaLnBrk="1" fontAlgn="auto" hangingPunct="1">
              <a:lnSpc>
                <a:spcPct val="80000"/>
              </a:lnSpc>
              <a:spcAft>
                <a:spcPts val="0"/>
              </a:spcAft>
              <a:buFont typeface="Wingdings" panose="05000000000000000000" pitchFamily="2" charset="2"/>
              <a:buNone/>
              <a:defRPr/>
            </a:pPr>
            <a:endParaRPr lang="cs-CZ" altLang="cs-CZ" sz="800" b="1" dirty="0"/>
          </a:p>
          <a:p>
            <a:pPr eaLnBrk="1" fontAlgn="auto" hangingPunct="1">
              <a:lnSpc>
                <a:spcPct val="80000"/>
              </a:lnSpc>
              <a:spcAft>
                <a:spcPts val="0"/>
              </a:spcAft>
              <a:buFont typeface="Wingdings" panose="05000000000000000000" pitchFamily="2" charset="2"/>
              <a:buNone/>
              <a:defRPr/>
            </a:pPr>
            <a:endParaRPr lang="cs-CZ" altLang="cs-CZ" sz="800" b="1" dirty="0"/>
          </a:p>
          <a:p>
            <a:pPr lvl="1" eaLnBrk="1" fontAlgn="auto" hangingPunct="1">
              <a:lnSpc>
                <a:spcPct val="80000"/>
              </a:lnSpc>
              <a:spcAft>
                <a:spcPts val="0"/>
              </a:spcAft>
              <a:defRPr/>
            </a:pPr>
            <a:endParaRPr lang="cs-CZ" altLang="cs-CZ" sz="1300" dirty="0"/>
          </a:p>
          <a:p>
            <a:pPr lvl="1" eaLnBrk="1" fontAlgn="auto" hangingPunct="1">
              <a:lnSpc>
                <a:spcPct val="80000"/>
              </a:lnSpc>
              <a:spcAft>
                <a:spcPts val="0"/>
              </a:spcAft>
              <a:buFont typeface="Wingdings" panose="05000000000000000000" pitchFamily="2" charset="2"/>
              <a:buNone/>
              <a:defRPr/>
            </a:pPr>
            <a:endParaRPr lang="cs-CZ" altLang="cs-CZ" sz="1100" dirty="0"/>
          </a:p>
          <a:p>
            <a:pPr eaLnBrk="1" fontAlgn="auto" hangingPunct="1">
              <a:lnSpc>
                <a:spcPct val="80000"/>
              </a:lnSpc>
              <a:spcAft>
                <a:spcPts val="0"/>
              </a:spcAft>
              <a:buFont typeface="Wingdings" panose="05000000000000000000" pitchFamily="2" charset="2"/>
              <a:buNone/>
              <a:defRPr/>
            </a:pPr>
            <a:endParaRPr lang="cs-CZ" altLang="cs-CZ" sz="800" b="1" dirty="0"/>
          </a:p>
        </p:txBody>
      </p:sp>
    </p:spTree>
    <p:extLst>
      <p:ext uri="{BB962C8B-B14F-4D97-AF65-F5344CB8AC3E}">
        <p14:creationId xmlns:p14="http://schemas.microsoft.com/office/powerpoint/2010/main" val="3528192484"/>
      </p:ext>
    </p:extLst>
  </p:cSld>
  <p:clrMapOvr>
    <a:masterClrMapping/>
  </p:clrMapOvr>
  <p:transition>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371600" y="277813"/>
            <a:ext cx="7772400" cy="796925"/>
          </a:xfrm>
        </p:spPr>
        <p:txBody>
          <a:bodyPr bIns="91440" anchor="b"/>
          <a:lstStyle/>
          <a:p>
            <a:pPr eaLnBrk="1" hangingPunct="1"/>
            <a:r>
              <a:rPr lang="cs-CZ" altLang="cs-CZ" sz="3600" b="1" dirty="0" smtClean="0">
                <a:solidFill>
                  <a:srgbClr val="C00000"/>
                </a:solidFill>
              </a:rPr>
              <a:t>Růst AD a AS ve stejné proporci</a:t>
            </a:r>
          </a:p>
        </p:txBody>
      </p:sp>
      <p:sp>
        <p:nvSpPr>
          <p:cNvPr id="24579" name="Text Box 3"/>
          <p:cNvSpPr txBox="1">
            <a:spLocks noChangeArrowheads="1"/>
          </p:cNvSpPr>
          <p:nvPr/>
        </p:nvSpPr>
        <p:spPr bwMode="auto">
          <a:xfrm>
            <a:off x="7072313" y="5500688"/>
            <a:ext cx="500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p>
        </p:txBody>
      </p:sp>
      <p:sp>
        <p:nvSpPr>
          <p:cNvPr id="24580" name="Line 4"/>
          <p:cNvSpPr>
            <a:spLocks noChangeShapeType="1"/>
          </p:cNvSpPr>
          <p:nvPr/>
        </p:nvSpPr>
        <p:spPr bwMode="auto">
          <a:xfrm flipV="1">
            <a:off x="1643063" y="1766888"/>
            <a:ext cx="0" cy="3733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4581" name="Line 5"/>
          <p:cNvSpPr>
            <a:spLocks noChangeShapeType="1"/>
          </p:cNvSpPr>
          <p:nvPr/>
        </p:nvSpPr>
        <p:spPr bwMode="auto">
          <a:xfrm>
            <a:off x="1643063" y="5500688"/>
            <a:ext cx="586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4582" name="Text Box 6"/>
          <p:cNvSpPr txBox="1">
            <a:spLocks noChangeArrowheads="1"/>
          </p:cNvSpPr>
          <p:nvPr/>
        </p:nvSpPr>
        <p:spPr bwMode="auto">
          <a:xfrm>
            <a:off x="1036638" y="1790700"/>
            <a:ext cx="757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P</a:t>
            </a:r>
          </a:p>
        </p:txBody>
      </p:sp>
      <p:sp>
        <p:nvSpPr>
          <p:cNvPr id="24583" name="Text Box 7"/>
          <p:cNvSpPr txBox="1">
            <a:spLocks noChangeArrowheads="1"/>
          </p:cNvSpPr>
          <p:nvPr/>
        </p:nvSpPr>
        <p:spPr bwMode="auto">
          <a:xfrm>
            <a:off x="3413125" y="1863725"/>
            <a:ext cx="684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LAS</a:t>
            </a:r>
            <a:endParaRPr lang="cs-CZ" altLang="cs-CZ">
              <a:solidFill>
                <a:schemeClr val="tx2"/>
              </a:solidFill>
              <a:latin typeface="Arial" panose="020B0604020202020204" pitchFamily="34" charset="0"/>
              <a:cs typeface="Arial" panose="020B0604020202020204" pitchFamily="34" charset="0"/>
            </a:endParaRPr>
          </a:p>
        </p:txBody>
      </p:sp>
      <p:sp>
        <p:nvSpPr>
          <p:cNvPr id="24584" name="Text Box 21"/>
          <p:cNvSpPr txBox="1">
            <a:spLocks noChangeArrowheads="1"/>
          </p:cNvSpPr>
          <p:nvPr/>
        </p:nvSpPr>
        <p:spPr bwMode="auto">
          <a:xfrm>
            <a:off x="3857625" y="550068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endParaRPr lang="cs-CZ" altLang="cs-CZ" baseline="-25000">
              <a:latin typeface="Arial" panose="020B0604020202020204" pitchFamily="34" charset="0"/>
              <a:cs typeface="Arial" panose="020B0604020202020204" pitchFamily="34" charset="0"/>
            </a:endParaRPr>
          </a:p>
        </p:txBody>
      </p:sp>
      <p:sp>
        <p:nvSpPr>
          <p:cNvPr id="24585" name="Line 9"/>
          <p:cNvSpPr>
            <a:spLocks noChangeShapeType="1"/>
          </p:cNvSpPr>
          <p:nvPr/>
        </p:nvSpPr>
        <p:spPr bwMode="auto">
          <a:xfrm flipV="1">
            <a:off x="4060825" y="2006600"/>
            <a:ext cx="0" cy="3457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86" name="Text Box 7"/>
          <p:cNvSpPr txBox="1">
            <a:spLocks noChangeArrowheads="1"/>
          </p:cNvSpPr>
          <p:nvPr/>
        </p:nvSpPr>
        <p:spPr bwMode="auto">
          <a:xfrm>
            <a:off x="4205288" y="1790700"/>
            <a:ext cx="935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4587" name="Freeform 11"/>
          <p:cNvSpPr>
            <a:spLocks/>
          </p:cNvSpPr>
          <p:nvPr/>
        </p:nvSpPr>
        <p:spPr bwMode="auto">
          <a:xfrm>
            <a:off x="1900238" y="1790700"/>
            <a:ext cx="3055937" cy="2605088"/>
          </a:xfrm>
          <a:custGeom>
            <a:avLst/>
            <a:gdLst>
              <a:gd name="T0" fmla="*/ 0 w 1925"/>
              <a:gd name="T1" fmla="*/ 2147483646 h 1641"/>
              <a:gd name="T2" fmla="*/ 2147483646 w 1925"/>
              <a:gd name="T3" fmla="*/ 2147483646 h 1641"/>
              <a:gd name="T4" fmla="*/ 2147483646 w 1925"/>
              <a:gd name="T5" fmla="*/ 2147483646 h 1641"/>
              <a:gd name="T6" fmla="*/ 2147483646 w 1925"/>
              <a:gd name="T7" fmla="*/ 2147483646 h 1641"/>
              <a:gd name="T8" fmla="*/ 2147483646 w 1925"/>
              <a:gd name="T9" fmla="*/ 0 h 1641"/>
              <a:gd name="T10" fmla="*/ 0 60000 65536"/>
              <a:gd name="T11" fmla="*/ 0 60000 65536"/>
              <a:gd name="T12" fmla="*/ 0 60000 65536"/>
              <a:gd name="T13" fmla="*/ 0 60000 65536"/>
              <a:gd name="T14" fmla="*/ 0 60000 65536"/>
              <a:gd name="T15" fmla="*/ 0 w 1925"/>
              <a:gd name="T16" fmla="*/ 0 h 1641"/>
              <a:gd name="T17" fmla="*/ 1925 w 1925"/>
              <a:gd name="T18" fmla="*/ 1641 h 1641"/>
            </a:gdLst>
            <a:ahLst/>
            <a:cxnLst>
              <a:cxn ang="T10">
                <a:pos x="T0" y="T1"/>
              </a:cxn>
              <a:cxn ang="T11">
                <a:pos x="T2" y="T3"/>
              </a:cxn>
              <a:cxn ang="T12">
                <a:pos x="T4" y="T5"/>
              </a:cxn>
              <a:cxn ang="T13">
                <a:pos x="T6" y="T7"/>
              </a:cxn>
              <a:cxn ang="T14">
                <a:pos x="T8" y="T9"/>
              </a:cxn>
            </a:cxnLst>
            <a:rect l="T15" t="T16" r="T17" b="T18"/>
            <a:pathLst>
              <a:path w="1925" h="1641">
                <a:moveTo>
                  <a:pt x="0" y="1641"/>
                </a:moveTo>
                <a:cubicBezTo>
                  <a:pt x="124" y="1618"/>
                  <a:pt x="525" y="1551"/>
                  <a:pt x="744" y="1495"/>
                </a:cubicBezTo>
                <a:cubicBezTo>
                  <a:pt x="963" y="1439"/>
                  <a:pt x="1149" y="1407"/>
                  <a:pt x="1312" y="1305"/>
                </a:cubicBezTo>
                <a:cubicBezTo>
                  <a:pt x="1475" y="1203"/>
                  <a:pt x="1619" y="1100"/>
                  <a:pt x="1721" y="882"/>
                </a:cubicBezTo>
                <a:cubicBezTo>
                  <a:pt x="1823" y="664"/>
                  <a:pt x="1883" y="184"/>
                  <a:pt x="1925"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588" name="Freeform 16"/>
          <p:cNvSpPr>
            <a:spLocks/>
          </p:cNvSpPr>
          <p:nvPr/>
        </p:nvSpPr>
        <p:spPr bwMode="auto">
          <a:xfrm>
            <a:off x="2763838" y="2006600"/>
            <a:ext cx="3040062" cy="2473325"/>
          </a:xfrm>
          <a:custGeom>
            <a:avLst/>
            <a:gdLst>
              <a:gd name="T0" fmla="*/ 0 w 1915"/>
              <a:gd name="T1" fmla="*/ 0 h 1558"/>
              <a:gd name="T2" fmla="*/ 2147483646 w 1915"/>
              <a:gd name="T3" fmla="*/ 2147483646 h 1558"/>
              <a:gd name="T4" fmla="*/ 2147483646 w 1915"/>
              <a:gd name="T5" fmla="*/ 2147483646 h 1558"/>
              <a:gd name="T6" fmla="*/ 2147483646 w 1915"/>
              <a:gd name="T7" fmla="*/ 2147483646 h 1558"/>
              <a:gd name="T8" fmla="*/ 2147483646 w 1915"/>
              <a:gd name="T9" fmla="*/ 2147483646 h 1558"/>
              <a:gd name="T10" fmla="*/ 0 60000 65536"/>
              <a:gd name="T11" fmla="*/ 0 60000 65536"/>
              <a:gd name="T12" fmla="*/ 0 60000 65536"/>
              <a:gd name="T13" fmla="*/ 0 60000 65536"/>
              <a:gd name="T14" fmla="*/ 0 60000 65536"/>
              <a:gd name="T15" fmla="*/ 0 w 1915"/>
              <a:gd name="T16" fmla="*/ 0 h 1558"/>
              <a:gd name="T17" fmla="*/ 1915 w 1915"/>
              <a:gd name="T18" fmla="*/ 1558 h 1558"/>
            </a:gdLst>
            <a:ahLst/>
            <a:cxnLst>
              <a:cxn ang="T10">
                <a:pos x="T0" y="T1"/>
              </a:cxn>
              <a:cxn ang="T11">
                <a:pos x="T2" y="T3"/>
              </a:cxn>
              <a:cxn ang="T12">
                <a:pos x="T4" y="T5"/>
              </a:cxn>
              <a:cxn ang="T13">
                <a:pos x="T6" y="T7"/>
              </a:cxn>
              <a:cxn ang="T14">
                <a:pos x="T8" y="T9"/>
              </a:cxn>
            </a:cxnLst>
            <a:rect l="T15" t="T16" r="T17" b="T18"/>
            <a:pathLst>
              <a:path w="1915" h="1558">
                <a:moveTo>
                  <a:pt x="0" y="0"/>
                </a:moveTo>
                <a:cubicBezTo>
                  <a:pt x="52" y="176"/>
                  <a:pt x="104" y="340"/>
                  <a:pt x="240" y="528"/>
                </a:cubicBezTo>
                <a:cubicBezTo>
                  <a:pt x="376" y="716"/>
                  <a:pt x="563" y="970"/>
                  <a:pt x="815" y="1131"/>
                </a:cubicBezTo>
                <a:cubicBezTo>
                  <a:pt x="1067" y="1292"/>
                  <a:pt x="1597" y="1434"/>
                  <a:pt x="1756" y="1496"/>
                </a:cubicBezTo>
                <a:cubicBezTo>
                  <a:pt x="1915" y="1558"/>
                  <a:pt x="1769" y="1502"/>
                  <a:pt x="1772" y="1504"/>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589" name="Text Box 7"/>
          <p:cNvSpPr txBox="1">
            <a:spLocks noChangeArrowheads="1"/>
          </p:cNvSpPr>
          <p:nvPr/>
        </p:nvSpPr>
        <p:spPr bwMode="auto">
          <a:xfrm>
            <a:off x="5429250" y="4456113"/>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AD</a:t>
            </a:r>
            <a:endParaRPr lang="cs-CZ" altLang="cs-CZ">
              <a:solidFill>
                <a:schemeClr val="tx2"/>
              </a:solidFill>
              <a:latin typeface="Arial" panose="020B0604020202020204" pitchFamily="34" charset="0"/>
              <a:cs typeface="Arial" panose="020B0604020202020204" pitchFamily="34" charset="0"/>
            </a:endParaRPr>
          </a:p>
        </p:txBody>
      </p:sp>
      <p:sp>
        <p:nvSpPr>
          <p:cNvPr id="24590" name="Line 14"/>
          <p:cNvSpPr>
            <a:spLocks noChangeShapeType="1"/>
          </p:cNvSpPr>
          <p:nvPr/>
        </p:nvSpPr>
        <p:spPr bwMode="auto">
          <a:xfrm flipV="1">
            <a:off x="5140325" y="2006600"/>
            <a:ext cx="0" cy="3457575"/>
          </a:xfrm>
          <a:prstGeom prst="line">
            <a:avLst/>
          </a:prstGeom>
          <a:noFill/>
          <a:ln w="2857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4591" name="Text Box 21"/>
          <p:cNvSpPr txBox="1">
            <a:spLocks noChangeArrowheads="1"/>
          </p:cNvSpPr>
          <p:nvPr/>
        </p:nvSpPr>
        <p:spPr bwMode="auto">
          <a:xfrm>
            <a:off x="4929188" y="550068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endParaRPr lang="cs-CZ" altLang="cs-CZ" baseline="-25000">
              <a:latin typeface="Arial" panose="020B0604020202020204" pitchFamily="34" charset="0"/>
              <a:cs typeface="Arial" panose="020B0604020202020204" pitchFamily="34" charset="0"/>
            </a:endParaRPr>
          </a:p>
        </p:txBody>
      </p:sp>
      <p:sp>
        <p:nvSpPr>
          <p:cNvPr id="24592" name="Text Box 7"/>
          <p:cNvSpPr txBox="1">
            <a:spLocks noChangeArrowheads="1"/>
          </p:cNvSpPr>
          <p:nvPr/>
        </p:nvSpPr>
        <p:spPr bwMode="auto">
          <a:xfrm>
            <a:off x="5140325" y="1863725"/>
            <a:ext cx="1150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LAS´</a:t>
            </a:r>
            <a:endParaRPr lang="cs-CZ" altLang="cs-CZ">
              <a:solidFill>
                <a:schemeClr val="tx2"/>
              </a:solidFill>
              <a:latin typeface="Arial" panose="020B0604020202020204" pitchFamily="34" charset="0"/>
              <a:cs typeface="Arial" panose="020B0604020202020204" pitchFamily="34" charset="0"/>
            </a:endParaRPr>
          </a:p>
        </p:txBody>
      </p:sp>
      <p:sp>
        <p:nvSpPr>
          <p:cNvPr id="24593" name="Freeform 17"/>
          <p:cNvSpPr>
            <a:spLocks/>
          </p:cNvSpPr>
          <p:nvPr/>
        </p:nvSpPr>
        <p:spPr bwMode="auto">
          <a:xfrm>
            <a:off x="2836863" y="1863725"/>
            <a:ext cx="3055937" cy="2605088"/>
          </a:xfrm>
          <a:custGeom>
            <a:avLst/>
            <a:gdLst>
              <a:gd name="T0" fmla="*/ 0 w 1925"/>
              <a:gd name="T1" fmla="*/ 2147483646 h 1641"/>
              <a:gd name="T2" fmla="*/ 2147483646 w 1925"/>
              <a:gd name="T3" fmla="*/ 2147483646 h 1641"/>
              <a:gd name="T4" fmla="*/ 2147483646 w 1925"/>
              <a:gd name="T5" fmla="*/ 2147483646 h 1641"/>
              <a:gd name="T6" fmla="*/ 2147483646 w 1925"/>
              <a:gd name="T7" fmla="*/ 2147483646 h 1641"/>
              <a:gd name="T8" fmla="*/ 2147483646 w 1925"/>
              <a:gd name="T9" fmla="*/ 0 h 1641"/>
              <a:gd name="T10" fmla="*/ 0 60000 65536"/>
              <a:gd name="T11" fmla="*/ 0 60000 65536"/>
              <a:gd name="T12" fmla="*/ 0 60000 65536"/>
              <a:gd name="T13" fmla="*/ 0 60000 65536"/>
              <a:gd name="T14" fmla="*/ 0 60000 65536"/>
              <a:gd name="T15" fmla="*/ 0 w 1925"/>
              <a:gd name="T16" fmla="*/ 0 h 1641"/>
              <a:gd name="T17" fmla="*/ 1925 w 1925"/>
              <a:gd name="T18" fmla="*/ 1641 h 1641"/>
            </a:gdLst>
            <a:ahLst/>
            <a:cxnLst>
              <a:cxn ang="T10">
                <a:pos x="T0" y="T1"/>
              </a:cxn>
              <a:cxn ang="T11">
                <a:pos x="T2" y="T3"/>
              </a:cxn>
              <a:cxn ang="T12">
                <a:pos x="T4" y="T5"/>
              </a:cxn>
              <a:cxn ang="T13">
                <a:pos x="T6" y="T7"/>
              </a:cxn>
              <a:cxn ang="T14">
                <a:pos x="T8" y="T9"/>
              </a:cxn>
            </a:cxnLst>
            <a:rect l="T15" t="T16" r="T17" b="T18"/>
            <a:pathLst>
              <a:path w="1925" h="1641">
                <a:moveTo>
                  <a:pt x="0" y="1641"/>
                </a:moveTo>
                <a:cubicBezTo>
                  <a:pt x="124" y="1618"/>
                  <a:pt x="525" y="1551"/>
                  <a:pt x="744" y="1495"/>
                </a:cubicBezTo>
                <a:cubicBezTo>
                  <a:pt x="963" y="1439"/>
                  <a:pt x="1149" y="1407"/>
                  <a:pt x="1312" y="1305"/>
                </a:cubicBezTo>
                <a:cubicBezTo>
                  <a:pt x="1475" y="1203"/>
                  <a:pt x="1619" y="1100"/>
                  <a:pt x="1721" y="882"/>
                </a:cubicBezTo>
                <a:cubicBezTo>
                  <a:pt x="1823" y="664"/>
                  <a:pt x="1883" y="184"/>
                  <a:pt x="1925" y="0"/>
                </a:cubicBezTo>
              </a:path>
            </a:pathLst>
          </a:custGeom>
          <a:noFill/>
          <a:ln w="28575">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594" name="Text Box 7"/>
          <p:cNvSpPr txBox="1">
            <a:spLocks noChangeArrowheads="1"/>
          </p:cNvSpPr>
          <p:nvPr/>
        </p:nvSpPr>
        <p:spPr bwMode="auto">
          <a:xfrm>
            <a:off x="5645150" y="3014663"/>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4595" name="Freeform 16"/>
          <p:cNvSpPr>
            <a:spLocks/>
          </p:cNvSpPr>
          <p:nvPr/>
        </p:nvSpPr>
        <p:spPr bwMode="auto">
          <a:xfrm>
            <a:off x="3987800" y="2151063"/>
            <a:ext cx="3040063" cy="2473325"/>
          </a:xfrm>
          <a:custGeom>
            <a:avLst/>
            <a:gdLst>
              <a:gd name="T0" fmla="*/ 0 w 1915"/>
              <a:gd name="T1" fmla="*/ 0 h 1558"/>
              <a:gd name="T2" fmla="*/ 2147483646 w 1915"/>
              <a:gd name="T3" fmla="*/ 2147483646 h 1558"/>
              <a:gd name="T4" fmla="*/ 2147483646 w 1915"/>
              <a:gd name="T5" fmla="*/ 2147483646 h 1558"/>
              <a:gd name="T6" fmla="*/ 2147483646 w 1915"/>
              <a:gd name="T7" fmla="*/ 2147483646 h 1558"/>
              <a:gd name="T8" fmla="*/ 2147483646 w 1915"/>
              <a:gd name="T9" fmla="*/ 2147483646 h 1558"/>
              <a:gd name="T10" fmla="*/ 0 60000 65536"/>
              <a:gd name="T11" fmla="*/ 0 60000 65536"/>
              <a:gd name="T12" fmla="*/ 0 60000 65536"/>
              <a:gd name="T13" fmla="*/ 0 60000 65536"/>
              <a:gd name="T14" fmla="*/ 0 60000 65536"/>
              <a:gd name="T15" fmla="*/ 0 w 1915"/>
              <a:gd name="T16" fmla="*/ 0 h 1558"/>
              <a:gd name="T17" fmla="*/ 1915 w 1915"/>
              <a:gd name="T18" fmla="*/ 1558 h 1558"/>
            </a:gdLst>
            <a:ahLst/>
            <a:cxnLst>
              <a:cxn ang="T10">
                <a:pos x="T0" y="T1"/>
              </a:cxn>
              <a:cxn ang="T11">
                <a:pos x="T2" y="T3"/>
              </a:cxn>
              <a:cxn ang="T12">
                <a:pos x="T4" y="T5"/>
              </a:cxn>
              <a:cxn ang="T13">
                <a:pos x="T6" y="T7"/>
              </a:cxn>
              <a:cxn ang="T14">
                <a:pos x="T8" y="T9"/>
              </a:cxn>
            </a:cxnLst>
            <a:rect l="T15" t="T16" r="T17" b="T18"/>
            <a:pathLst>
              <a:path w="1915" h="1558">
                <a:moveTo>
                  <a:pt x="0" y="0"/>
                </a:moveTo>
                <a:cubicBezTo>
                  <a:pt x="52" y="176"/>
                  <a:pt x="104" y="340"/>
                  <a:pt x="240" y="528"/>
                </a:cubicBezTo>
                <a:cubicBezTo>
                  <a:pt x="376" y="716"/>
                  <a:pt x="563" y="970"/>
                  <a:pt x="815" y="1131"/>
                </a:cubicBezTo>
                <a:cubicBezTo>
                  <a:pt x="1067" y="1292"/>
                  <a:pt x="1597" y="1434"/>
                  <a:pt x="1756" y="1496"/>
                </a:cubicBezTo>
                <a:cubicBezTo>
                  <a:pt x="1915" y="1558"/>
                  <a:pt x="1769" y="1502"/>
                  <a:pt x="1772" y="1504"/>
                </a:cubicBezTo>
              </a:path>
            </a:pathLst>
          </a:custGeom>
          <a:noFill/>
          <a:ln w="28575">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596" name="Text Box 7"/>
          <p:cNvSpPr txBox="1">
            <a:spLocks noChangeArrowheads="1"/>
          </p:cNvSpPr>
          <p:nvPr/>
        </p:nvSpPr>
        <p:spPr bwMode="auto">
          <a:xfrm>
            <a:off x="6940550" y="4311650"/>
            <a:ext cx="935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AD´</a:t>
            </a:r>
            <a:endParaRPr lang="cs-CZ" altLang="cs-CZ">
              <a:solidFill>
                <a:schemeClr val="tx2"/>
              </a:solidFill>
              <a:latin typeface="Arial" panose="020B0604020202020204" pitchFamily="34" charset="0"/>
              <a:cs typeface="Arial" panose="020B0604020202020204" pitchFamily="34" charset="0"/>
            </a:endParaRPr>
          </a:p>
        </p:txBody>
      </p:sp>
      <p:sp>
        <p:nvSpPr>
          <p:cNvPr id="24597" name="Line 21"/>
          <p:cNvSpPr>
            <a:spLocks noChangeShapeType="1"/>
          </p:cNvSpPr>
          <p:nvPr/>
        </p:nvSpPr>
        <p:spPr bwMode="auto">
          <a:xfrm flipH="1">
            <a:off x="1684338" y="3806825"/>
            <a:ext cx="338455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4598" name="Text Box 3"/>
          <p:cNvSpPr txBox="1">
            <a:spLocks noChangeArrowheads="1"/>
          </p:cNvSpPr>
          <p:nvPr/>
        </p:nvSpPr>
        <p:spPr bwMode="auto">
          <a:xfrm>
            <a:off x="1108075" y="366395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P</a:t>
            </a:r>
          </a:p>
        </p:txBody>
      </p:sp>
    </p:spTree>
    <p:extLst>
      <p:ext uri="{BB962C8B-B14F-4D97-AF65-F5344CB8AC3E}">
        <p14:creationId xmlns:p14="http://schemas.microsoft.com/office/powerpoint/2010/main" val="3052192678"/>
      </p:ext>
    </p:extLst>
  </p:cSld>
  <p:clrMapOvr>
    <a:masterClrMapping/>
  </p:clrMapOvr>
  <p:transition>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371600" y="431800"/>
            <a:ext cx="7772400" cy="642938"/>
          </a:xfrm>
        </p:spPr>
        <p:txBody>
          <a:bodyPr bIns="91440" anchor="b">
            <a:normAutofit fontScale="90000"/>
          </a:bodyPr>
          <a:lstStyle/>
          <a:p>
            <a:pPr eaLnBrk="1" hangingPunct="1"/>
            <a:r>
              <a:rPr lang="cs-CZ" altLang="cs-CZ" sz="3600" b="1" dirty="0" smtClean="0">
                <a:solidFill>
                  <a:srgbClr val="C00000"/>
                </a:solidFill>
              </a:rPr>
              <a:t>Růst AD pomalejším tempem</a:t>
            </a:r>
          </a:p>
        </p:txBody>
      </p:sp>
      <p:sp>
        <p:nvSpPr>
          <p:cNvPr id="25603" name="Text Box 3"/>
          <p:cNvSpPr txBox="1">
            <a:spLocks noChangeArrowheads="1"/>
          </p:cNvSpPr>
          <p:nvPr/>
        </p:nvSpPr>
        <p:spPr bwMode="auto">
          <a:xfrm>
            <a:off x="6653213" y="517842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p>
        </p:txBody>
      </p:sp>
      <p:sp>
        <p:nvSpPr>
          <p:cNvPr id="25604" name="Line 4"/>
          <p:cNvSpPr>
            <a:spLocks noChangeShapeType="1"/>
          </p:cNvSpPr>
          <p:nvPr/>
        </p:nvSpPr>
        <p:spPr bwMode="auto">
          <a:xfrm flipV="1">
            <a:off x="1500188" y="1409700"/>
            <a:ext cx="0" cy="3733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605" name="Line 5"/>
          <p:cNvSpPr>
            <a:spLocks noChangeShapeType="1"/>
          </p:cNvSpPr>
          <p:nvPr/>
        </p:nvSpPr>
        <p:spPr bwMode="auto">
          <a:xfrm>
            <a:off x="1500188" y="5143500"/>
            <a:ext cx="586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606" name="Text Box 6"/>
          <p:cNvSpPr txBox="1">
            <a:spLocks noChangeArrowheads="1"/>
          </p:cNvSpPr>
          <p:nvPr/>
        </p:nvSpPr>
        <p:spPr bwMode="auto">
          <a:xfrm>
            <a:off x="893763" y="1433513"/>
            <a:ext cx="757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P</a:t>
            </a:r>
          </a:p>
        </p:txBody>
      </p:sp>
      <p:sp>
        <p:nvSpPr>
          <p:cNvPr id="25607" name="Text Box 7"/>
          <p:cNvSpPr txBox="1">
            <a:spLocks noChangeArrowheads="1"/>
          </p:cNvSpPr>
          <p:nvPr/>
        </p:nvSpPr>
        <p:spPr bwMode="auto">
          <a:xfrm>
            <a:off x="3270250" y="1506538"/>
            <a:ext cx="684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LAS</a:t>
            </a:r>
            <a:endParaRPr lang="cs-CZ" altLang="cs-CZ">
              <a:solidFill>
                <a:schemeClr val="tx2"/>
              </a:solidFill>
              <a:latin typeface="Arial" panose="020B0604020202020204" pitchFamily="34" charset="0"/>
              <a:cs typeface="Arial" panose="020B0604020202020204" pitchFamily="34" charset="0"/>
            </a:endParaRPr>
          </a:p>
        </p:txBody>
      </p:sp>
      <p:sp>
        <p:nvSpPr>
          <p:cNvPr id="25608" name="Text Box 21"/>
          <p:cNvSpPr txBox="1">
            <a:spLocks noChangeArrowheads="1"/>
          </p:cNvSpPr>
          <p:nvPr/>
        </p:nvSpPr>
        <p:spPr bwMode="auto">
          <a:xfrm>
            <a:off x="3702050" y="5178425"/>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endParaRPr lang="cs-CZ" altLang="cs-CZ" baseline="-25000">
              <a:latin typeface="Arial" panose="020B0604020202020204" pitchFamily="34" charset="0"/>
              <a:cs typeface="Arial" panose="020B0604020202020204" pitchFamily="34" charset="0"/>
            </a:endParaRPr>
          </a:p>
        </p:txBody>
      </p:sp>
      <p:sp>
        <p:nvSpPr>
          <p:cNvPr id="25609" name="Line 9"/>
          <p:cNvSpPr>
            <a:spLocks noChangeShapeType="1"/>
          </p:cNvSpPr>
          <p:nvPr/>
        </p:nvSpPr>
        <p:spPr bwMode="auto">
          <a:xfrm flipV="1">
            <a:off x="3917950" y="1649413"/>
            <a:ext cx="0" cy="3457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5610" name="Text Box 7"/>
          <p:cNvSpPr txBox="1">
            <a:spLocks noChangeArrowheads="1"/>
          </p:cNvSpPr>
          <p:nvPr/>
        </p:nvSpPr>
        <p:spPr bwMode="auto">
          <a:xfrm>
            <a:off x="4062413" y="1433513"/>
            <a:ext cx="93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5611" name="Freeform 11"/>
          <p:cNvSpPr>
            <a:spLocks/>
          </p:cNvSpPr>
          <p:nvPr/>
        </p:nvSpPr>
        <p:spPr bwMode="auto">
          <a:xfrm>
            <a:off x="1757363" y="1433513"/>
            <a:ext cx="3055937" cy="2605087"/>
          </a:xfrm>
          <a:custGeom>
            <a:avLst/>
            <a:gdLst>
              <a:gd name="T0" fmla="*/ 0 w 1925"/>
              <a:gd name="T1" fmla="*/ 2147483646 h 1641"/>
              <a:gd name="T2" fmla="*/ 2147483646 w 1925"/>
              <a:gd name="T3" fmla="*/ 2147483646 h 1641"/>
              <a:gd name="T4" fmla="*/ 2147483646 w 1925"/>
              <a:gd name="T5" fmla="*/ 2147483646 h 1641"/>
              <a:gd name="T6" fmla="*/ 2147483646 w 1925"/>
              <a:gd name="T7" fmla="*/ 2147483646 h 1641"/>
              <a:gd name="T8" fmla="*/ 2147483646 w 1925"/>
              <a:gd name="T9" fmla="*/ 0 h 1641"/>
              <a:gd name="T10" fmla="*/ 0 60000 65536"/>
              <a:gd name="T11" fmla="*/ 0 60000 65536"/>
              <a:gd name="T12" fmla="*/ 0 60000 65536"/>
              <a:gd name="T13" fmla="*/ 0 60000 65536"/>
              <a:gd name="T14" fmla="*/ 0 60000 65536"/>
              <a:gd name="T15" fmla="*/ 0 w 1925"/>
              <a:gd name="T16" fmla="*/ 0 h 1641"/>
              <a:gd name="T17" fmla="*/ 1925 w 1925"/>
              <a:gd name="T18" fmla="*/ 1641 h 1641"/>
            </a:gdLst>
            <a:ahLst/>
            <a:cxnLst>
              <a:cxn ang="T10">
                <a:pos x="T0" y="T1"/>
              </a:cxn>
              <a:cxn ang="T11">
                <a:pos x="T2" y="T3"/>
              </a:cxn>
              <a:cxn ang="T12">
                <a:pos x="T4" y="T5"/>
              </a:cxn>
              <a:cxn ang="T13">
                <a:pos x="T6" y="T7"/>
              </a:cxn>
              <a:cxn ang="T14">
                <a:pos x="T8" y="T9"/>
              </a:cxn>
            </a:cxnLst>
            <a:rect l="T15" t="T16" r="T17" b="T18"/>
            <a:pathLst>
              <a:path w="1925" h="1641">
                <a:moveTo>
                  <a:pt x="0" y="1641"/>
                </a:moveTo>
                <a:cubicBezTo>
                  <a:pt x="124" y="1618"/>
                  <a:pt x="525" y="1551"/>
                  <a:pt x="744" y="1495"/>
                </a:cubicBezTo>
                <a:cubicBezTo>
                  <a:pt x="963" y="1439"/>
                  <a:pt x="1149" y="1407"/>
                  <a:pt x="1312" y="1305"/>
                </a:cubicBezTo>
                <a:cubicBezTo>
                  <a:pt x="1475" y="1203"/>
                  <a:pt x="1619" y="1100"/>
                  <a:pt x="1721" y="882"/>
                </a:cubicBezTo>
                <a:cubicBezTo>
                  <a:pt x="1823" y="664"/>
                  <a:pt x="1883" y="184"/>
                  <a:pt x="1925"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612" name="Freeform 16"/>
          <p:cNvSpPr>
            <a:spLocks/>
          </p:cNvSpPr>
          <p:nvPr/>
        </p:nvSpPr>
        <p:spPr bwMode="auto">
          <a:xfrm>
            <a:off x="2620963" y="1649413"/>
            <a:ext cx="3040062" cy="2473325"/>
          </a:xfrm>
          <a:custGeom>
            <a:avLst/>
            <a:gdLst>
              <a:gd name="T0" fmla="*/ 0 w 1915"/>
              <a:gd name="T1" fmla="*/ 0 h 1558"/>
              <a:gd name="T2" fmla="*/ 2147483646 w 1915"/>
              <a:gd name="T3" fmla="*/ 2147483646 h 1558"/>
              <a:gd name="T4" fmla="*/ 2147483646 w 1915"/>
              <a:gd name="T5" fmla="*/ 2147483646 h 1558"/>
              <a:gd name="T6" fmla="*/ 2147483646 w 1915"/>
              <a:gd name="T7" fmla="*/ 2147483646 h 1558"/>
              <a:gd name="T8" fmla="*/ 2147483646 w 1915"/>
              <a:gd name="T9" fmla="*/ 2147483646 h 1558"/>
              <a:gd name="T10" fmla="*/ 0 60000 65536"/>
              <a:gd name="T11" fmla="*/ 0 60000 65536"/>
              <a:gd name="T12" fmla="*/ 0 60000 65536"/>
              <a:gd name="T13" fmla="*/ 0 60000 65536"/>
              <a:gd name="T14" fmla="*/ 0 60000 65536"/>
              <a:gd name="T15" fmla="*/ 0 w 1915"/>
              <a:gd name="T16" fmla="*/ 0 h 1558"/>
              <a:gd name="T17" fmla="*/ 1915 w 1915"/>
              <a:gd name="T18" fmla="*/ 1558 h 1558"/>
            </a:gdLst>
            <a:ahLst/>
            <a:cxnLst>
              <a:cxn ang="T10">
                <a:pos x="T0" y="T1"/>
              </a:cxn>
              <a:cxn ang="T11">
                <a:pos x="T2" y="T3"/>
              </a:cxn>
              <a:cxn ang="T12">
                <a:pos x="T4" y="T5"/>
              </a:cxn>
              <a:cxn ang="T13">
                <a:pos x="T6" y="T7"/>
              </a:cxn>
              <a:cxn ang="T14">
                <a:pos x="T8" y="T9"/>
              </a:cxn>
            </a:cxnLst>
            <a:rect l="T15" t="T16" r="T17" b="T18"/>
            <a:pathLst>
              <a:path w="1915" h="1558">
                <a:moveTo>
                  <a:pt x="0" y="0"/>
                </a:moveTo>
                <a:cubicBezTo>
                  <a:pt x="52" y="176"/>
                  <a:pt x="104" y="340"/>
                  <a:pt x="240" y="528"/>
                </a:cubicBezTo>
                <a:cubicBezTo>
                  <a:pt x="376" y="716"/>
                  <a:pt x="563" y="970"/>
                  <a:pt x="815" y="1131"/>
                </a:cubicBezTo>
                <a:cubicBezTo>
                  <a:pt x="1067" y="1292"/>
                  <a:pt x="1597" y="1434"/>
                  <a:pt x="1756" y="1496"/>
                </a:cubicBezTo>
                <a:cubicBezTo>
                  <a:pt x="1915" y="1558"/>
                  <a:pt x="1769" y="1502"/>
                  <a:pt x="1772" y="1504"/>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613" name="Text Box 7"/>
          <p:cNvSpPr txBox="1">
            <a:spLocks noChangeArrowheads="1"/>
          </p:cNvSpPr>
          <p:nvPr/>
        </p:nvSpPr>
        <p:spPr bwMode="auto">
          <a:xfrm>
            <a:off x="5286375" y="4098925"/>
            <a:ext cx="935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AD</a:t>
            </a:r>
            <a:endParaRPr lang="cs-CZ" altLang="cs-CZ">
              <a:solidFill>
                <a:schemeClr val="tx2"/>
              </a:solidFill>
              <a:latin typeface="Arial" panose="020B0604020202020204" pitchFamily="34" charset="0"/>
              <a:cs typeface="Arial" panose="020B0604020202020204" pitchFamily="34" charset="0"/>
            </a:endParaRPr>
          </a:p>
        </p:txBody>
      </p:sp>
      <p:sp>
        <p:nvSpPr>
          <p:cNvPr id="25614" name="Line 14"/>
          <p:cNvSpPr>
            <a:spLocks noChangeShapeType="1"/>
          </p:cNvSpPr>
          <p:nvPr/>
        </p:nvSpPr>
        <p:spPr bwMode="auto">
          <a:xfrm flipV="1">
            <a:off x="5502275" y="1649413"/>
            <a:ext cx="0" cy="3457575"/>
          </a:xfrm>
          <a:prstGeom prst="line">
            <a:avLst/>
          </a:prstGeom>
          <a:noFill/>
          <a:ln w="2857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5615" name="Text Box 21"/>
          <p:cNvSpPr txBox="1">
            <a:spLocks noChangeArrowheads="1"/>
          </p:cNvSpPr>
          <p:nvPr/>
        </p:nvSpPr>
        <p:spPr bwMode="auto">
          <a:xfrm>
            <a:off x="5429250" y="5178425"/>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endParaRPr lang="cs-CZ" altLang="cs-CZ" baseline="-25000">
              <a:latin typeface="Arial" panose="020B0604020202020204" pitchFamily="34" charset="0"/>
              <a:cs typeface="Arial" panose="020B0604020202020204" pitchFamily="34" charset="0"/>
            </a:endParaRPr>
          </a:p>
        </p:txBody>
      </p:sp>
      <p:sp>
        <p:nvSpPr>
          <p:cNvPr id="25616" name="Text Box 7"/>
          <p:cNvSpPr txBox="1">
            <a:spLocks noChangeArrowheads="1"/>
          </p:cNvSpPr>
          <p:nvPr/>
        </p:nvSpPr>
        <p:spPr bwMode="auto">
          <a:xfrm>
            <a:off x="4997450" y="1506538"/>
            <a:ext cx="1150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LAS´</a:t>
            </a:r>
            <a:endParaRPr lang="cs-CZ" altLang="cs-CZ">
              <a:solidFill>
                <a:schemeClr val="tx2"/>
              </a:solidFill>
              <a:latin typeface="Arial" panose="020B0604020202020204" pitchFamily="34" charset="0"/>
              <a:cs typeface="Arial" panose="020B0604020202020204" pitchFamily="34" charset="0"/>
            </a:endParaRPr>
          </a:p>
        </p:txBody>
      </p:sp>
      <p:sp>
        <p:nvSpPr>
          <p:cNvPr id="25617" name="Freeform 17"/>
          <p:cNvSpPr>
            <a:spLocks/>
          </p:cNvSpPr>
          <p:nvPr/>
        </p:nvSpPr>
        <p:spPr bwMode="auto">
          <a:xfrm>
            <a:off x="3197225" y="1506538"/>
            <a:ext cx="3055938" cy="2605087"/>
          </a:xfrm>
          <a:custGeom>
            <a:avLst/>
            <a:gdLst>
              <a:gd name="T0" fmla="*/ 0 w 1925"/>
              <a:gd name="T1" fmla="*/ 2147483646 h 1641"/>
              <a:gd name="T2" fmla="*/ 2147483646 w 1925"/>
              <a:gd name="T3" fmla="*/ 2147483646 h 1641"/>
              <a:gd name="T4" fmla="*/ 2147483646 w 1925"/>
              <a:gd name="T5" fmla="*/ 2147483646 h 1641"/>
              <a:gd name="T6" fmla="*/ 2147483646 w 1925"/>
              <a:gd name="T7" fmla="*/ 2147483646 h 1641"/>
              <a:gd name="T8" fmla="*/ 2147483646 w 1925"/>
              <a:gd name="T9" fmla="*/ 0 h 1641"/>
              <a:gd name="T10" fmla="*/ 0 60000 65536"/>
              <a:gd name="T11" fmla="*/ 0 60000 65536"/>
              <a:gd name="T12" fmla="*/ 0 60000 65536"/>
              <a:gd name="T13" fmla="*/ 0 60000 65536"/>
              <a:gd name="T14" fmla="*/ 0 60000 65536"/>
              <a:gd name="T15" fmla="*/ 0 w 1925"/>
              <a:gd name="T16" fmla="*/ 0 h 1641"/>
              <a:gd name="T17" fmla="*/ 1925 w 1925"/>
              <a:gd name="T18" fmla="*/ 1641 h 1641"/>
            </a:gdLst>
            <a:ahLst/>
            <a:cxnLst>
              <a:cxn ang="T10">
                <a:pos x="T0" y="T1"/>
              </a:cxn>
              <a:cxn ang="T11">
                <a:pos x="T2" y="T3"/>
              </a:cxn>
              <a:cxn ang="T12">
                <a:pos x="T4" y="T5"/>
              </a:cxn>
              <a:cxn ang="T13">
                <a:pos x="T6" y="T7"/>
              </a:cxn>
              <a:cxn ang="T14">
                <a:pos x="T8" y="T9"/>
              </a:cxn>
            </a:cxnLst>
            <a:rect l="T15" t="T16" r="T17" b="T18"/>
            <a:pathLst>
              <a:path w="1925" h="1641">
                <a:moveTo>
                  <a:pt x="0" y="1641"/>
                </a:moveTo>
                <a:cubicBezTo>
                  <a:pt x="124" y="1618"/>
                  <a:pt x="525" y="1551"/>
                  <a:pt x="744" y="1495"/>
                </a:cubicBezTo>
                <a:cubicBezTo>
                  <a:pt x="963" y="1439"/>
                  <a:pt x="1149" y="1407"/>
                  <a:pt x="1312" y="1305"/>
                </a:cubicBezTo>
                <a:cubicBezTo>
                  <a:pt x="1475" y="1203"/>
                  <a:pt x="1619" y="1100"/>
                  <a:pt x="1721" y="882"/>
                </a:cubicBezTo>
                <a:cubicBezTo>
                  <a:pt x="1823" y="664"/>
                  <a:pt x="1883" y="184"/>
                  <a:pt x="1925" y="0"/>
                </a:cubicBezTo>
              </a:path>
            </a:pathLst>
          </a:custGeom>
          <a:noFill/>
          <a:ln w="28575">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618" name="Text Box 7"/>
          <p:cNvSpPr txBox="1">
            <a:spLocks noChangeArrowheads="1"/>
          </p:cNvSpPr>
          <p:nvPr/>
        </p:nvSpPr>
        <p:spPr bwMode="auto">
          <a:xfrm>
            <a:off x="5934075" y="1217613"/>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5619" name="Freeform 16"/>
          <p:cNvSpPr>
            <a:spLocks/>
          </p:cNvSpPr>
          <p:nvPr/>
        </p:nvSpPr>
        <p:spPr bwMode="auto">
          <a:xfrm>
            <a:off x="4062413" y="2082800"/>
            <a:ext cx="3040062" cy="2473325"/>
          </a:xfrm>
          <a:custGeom>
            <a:avLst/>
            <a:gdLst>
              <a:gd name="T0" fmla="*/ 0 w 1915"/>
              <a:gd name="T1" fmla="*/ 0 h 1558"/>
              <a:gd name="T2" fmla="*/ 2147483646 w 1915"/>
              <a:gd name="T3" fmla="*/ 2147483646 h 1558"/>
              <a:gd name="T4" fmla="*/ 2147483646 w 1915"/>
              <a:gd name="T5" fmla="*/ 2147483646 h 1558"/>
              <a:gd name="T6" fmla="*/ 2147483646 w 1915"/>
              <a:gd name="T7" fmla="*/ 2147483646 h 1558"/>
              <a:gd name="T8" fmla="*/ 2147483646 w 1915"/>
              <a:gd name="T9" fmla="*/ 2147483646 h 1558"/>
              <a:gd name="T10" fmla="*/ 0 60000 65536"/>
              <a:gd name="T11" fmla="*/ 0 60000 65536"/>
              <a:gd name="T12" fmla="*/ 0 60000 65536"/>
              <a:gd name="T13" fmla="*/ 0 60000 65536"/>
              <a:gd name="T14" fmla="*/ 0 60000 65536"/>
              <a:gd name="T15" fmla="*/ 0 w 1915"/>
              <a:gd name="T16" fmla="*/ 0 h 1558"/>
              <a:gd name="T17" fmla="*/ 1915 w 1915"/>
              <a:gd name="T18" fmla="*/ 1558 h 1558"/>
            </a:gdLst>
            <a:ahLst/>
            <a:cxnLst>
              <a:cxn ang="T10">
                <a:pos x="T0" y="T1"/>
              </a:cxn>
              <a:cxn ang="T11">
                <a:pos x="T2" y="T3"/>
              </a:cxn>
              <a:cxn ang="T12">
                <a:pos x="T4" y="T5"/>
              </a:cxn>
              <a:cxn ang="T13">
                <a:pos x="T6" y="T7"/>
              </a:cxn>
              <a:cxn ang="T14">
                <a:pos x="T8" y="T9"/>
              </a:cxn>
            </a:cxnLst>
            <a:rect l="T15" t="T16" r="T17" b="T18"/>
            <a:pathLst>
              <a:path w="1915" h="1558">
                <a:moveTo>
                  <a:pt x="0" y="0"/>
                </a:moveTo>
                <a:cubicBezTo>
                  <a:pt x="52" y="176"/>
                  <a:pt x="104" y="340"/>
                  <a:pt x="240" y="528"/>
                </a:cubicBezTo>
                <a:cubicBezTo>
                  <a:pt x="376" y="716"/>
                  <a:pt x="563" y="970"/>
                  <a:pt x="815" y="1131"/>
                </a:cubicBezTo>
                <a:cubicBezTo>
                  <a:pt x="1067" y="1292"/>
                  <a:pt x="1597" y="1434"/>
                  <a:pt x="1756" y="1496"/>
                </a:cubicBezTo>
                <a:cubicBezTo>
                  <a:pt x="1915" y="1558"/>
                  <a:pt x="1769" y="1502"/>
                  <a:pt x="1772" y="1504"/>
                </a:cubicBezTo>
              </a:path>
            </a:pathLst>
          </a:custGeom>
          <a:noFill/>
          <a:ln w="28575">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620" name="Text Box 7"/>
          <p:cNvSpPr txBox="1">
            <a:spLocks noChangeArrowheads="1"/>
          </p:cNvSpPr>
          <p:nvPr/>
        </p:nvSpPr>
        <p:spPr bwMode="auto">
          <a:xfrm>
            <a:off x="6797675" y="3954463"/>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AD´</a:t>
            </a:r>
            <a:endParaRPr lang="cs-CZ" altLang="cs-CZ">
              <a:solidFill>
                <a:schemeClr val="tx2"/>
              </a:solidFill>
              <a:latin typeface="Arial" panose="020B0604020202020204" pitchFamily="34" charset="0"/>
              <a:cs typeface="Arial" panose="020B0604020202020204" pitchFamily="34" charset="0"/>
            </a:endParaRPr>
          </a:p>
        </p:txBody>
      </p:sp>
      <p:sp>
        <p:nvSpPr>
          <p:cNvPr id="25621" name="Line 21"/>
          <p:cNvSpPr>
            <a:spLocks noChangeShapeType="1"/>
          </p:cNvSpPr>
          <p:nvPr/>
        </p:nvSpPr>
        <p:spPr bwMode="auto">
          <a:xfrm flipH="1">
            <a:off x="1541463" y="3449638"/>
            <a:ext cx="3960812"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5622" name="Text Box 3"/>
          <p:cNvSpPr txBox="1">
            <a:spLocks noChangeArrowheads="1"/>
          </p:cNvSpPr>
          <p:nvPr/>
        </p:nvSpPr>
        <p:spPr bwMode="auto">
          <a:xfrm>
            <a:off x="965200" y="3306763"/>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P</a:t>
            </a:r>
          </a:p>
        </p:txBody>
      </p:sp>
      <p:sp>
        <p:nvSpPr>
          <p:cNvPr id="25623" name="Line 23"/>
          <p:cNvSpPr>
            <a:spLocks noChangeShapeType="1"/>
          </p:cNvSpPr>
          <p:nvPr/>
        </p:nvSpPr>
        <p:spPr bwMode="auto">
          <a:xfrm flipH="1">
            <a:off x="1541463" y="3667125"/>
            <a:ext cx="3529012"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5624" name="Text Box 7"/>
          <p:cNvSpPr txBox="1">
            <a:spLocks noChangeArrowheads="1"/>
          </p:cNvSpPr>
          <p:nvPr/>
        </p:nvSpPr>
        <p:spPr bwMode="auto">
          <a:xfrm>
            <a:off x="6510338" y="1793875"/>
            <a:ext cx="1150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5625" name="Text Box 3"/>
          <p:cNvSpPr txBox="1">
            <a:spLocks noChangeArrowheads="1"/>
          </p:cNvSpPr>
          <p:nvPr/>
        </p:nvSpPr>
        <p:spPr bwMode="auto">
          <a:xfrm>
            <a:off x="965200" y="359410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P</a:t>
            </a:r>
            <a:r>
              <a:rPr lang="cs-CZ" altLang="cs-CZ" baseline="-25000">
                <a:latin typeface="Arial" panose="020B0604020202020204" pitchFamily="34" charset="0"/>
                <a:cs typeface="Arial" panose="020B0604020202020204" pitchFamily="34" charset="0"/>
              </a:rPr>
              <a:t>1</a:t>
            </a:r>
          </a:p>
        </p:txBody>
      </p:sp>
      <p:sp>
        <p:nvSpPr>
          <p:cNvPr id="25626" name="Text Box 29"/>
          <p:cNvSpPr txBox="1">
            <a:spLocks noChangeArrowheads="1"/>
          </p:cNvSpPr>
          <p:nvPr/>
        </p:nvSpPr>
        <p:spPr bwMode="auto">
          <a:xfrm>
            <a:off x="1714500" y="5929313"/>
            <a:ext cx="496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cs-CZ" altLang="cs-CZ" b="1">
                <a:latin typeface="Arial" panose="020B0604020202020204" pitchFamily="34" charset="0"/>
                <a:cs typeface="Arial" panose="020B0604020202020204" pitchFamily="34" charset="0"/>
              </a:rPr>
              <a:t>Výstup krátkodobě pod úrovní Y*, P klesá</a:t>
            </a:r>
          </a:p>
        </p:txBody>
      </p:sp>
      <p:sp>
        <p:nvSpPr>
          <p:cNvPr id="25627" name="Line 30"/>
          <p:cNvSpPr>
            <a:spLocks noChangeShapeType="1"/>
          </p:cNvSpPr>
          <p:nvPr/>
        </p:nvSpPr>
        <p:spPr bwMode="auto">
          <a:xfrm>
            <a:off x="5141913" y="3667125"/>
            <a:ext cx="0" cy="143986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5628" name="Text Box 21"/>
          <p:cNvSpPr txBox="1">
            <a:spLocks noChangeArrowheads="1"/>
          </p:cNvSpPr>
          <p:nvPr/>
        </p:nvSpPr>
        <p:spPr bwMode="auto">
          <a:xfrm>
            <a:off x="4852988" y="5178425"/>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097383580"/>
      </p:ext>
    </p:extLst>
  </p:cSld>
  <p:clrMapOvr>
    <a:masterClrMapping/>
  </p:clrMapOvr>
  <p:transition>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92906" y="425450"/>
            <a:ext cx="7772400" cy="725488"/>
          </a:xfrm>
        </p:spPr>
        <p:txBody>
          <a:bodyPr bIns="91440" anchor="b"/>
          <a:lstStyle/>
          <a:p>
            <a:pPr eaLnBrk="1" hangingPunct="1"/>
            <a:r>
              <a:rPr lang="cs-CZ" altLang="cs-CZ" sz="3600" b="1" dirty="0" smtClean="0">
                <a:solidFill>
                  <a:srgbClr val="C00000"/>
                </a:solidFill>
              </a:rPr>
              <a:t>Růst nákladů firem</a:t>
            </a:r>
          </a:p>
        </p:txBody>
      </p:sp>
      <p:sp>
        <p:nvSpPr>
          <p:cNvPr id="26627" name="Text Box 3"/>
          <p:cNvSpPr txBox="1">
            <a:spLocks noChangeArrowheads="1"/>
          </p:cNvSpPr>
          <p:nvPr/>
        </p:nvSpPr>
        <p:spPr bwMode="auto">
          <a:xfrm>
            <a:off x="6367463" y="532130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p>
        </p:txBody>
      </p:sp>
      <p:sp>
        <p:nvSpPr>
          <p:cNvPr id="26628" name="Line 4"/>
          <p:cNvSpPr>
            <a:spLocks noChangeShapeType="1"/>
          </p:cNvSpPr>
          <p:nvPr/>
        </p:nvSpPr>
        <p:spPr bwMode="auto">
          <a:xfrm flipV="1">
            <a:off x="1214438" y="1552575"/>
            <a:ext cx="0" cy="3733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629" name="Line 5"/>
          <p:cNvSpPr>
            <a:spLocks noChangeShapeType="1"/>
          </p:cNvSpPr>
          <p:nvPr/>
        </p:nvSpPr>
        <p:spPr bwMode="auto">
          <a:xfrm>
            <a:off x="1214438" y="5286375"/>
            <a:ext cx="586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630" name="Text Box 6"/>
          <p:cNvSpPr txBox="1">
            <a:spLocks noChangeArrowheads="1"/>
          </p:cNvSpPr>
          <p:nvPr/>
        </p:nvSpPr>
        <p:spPr bwMode="auto">
          <a:xfrm>
            <a:off x="608013" y="1576388"/>
            <a:ext cx="757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P</a:t>
            </a:r>
          </a:p>
        </p:txBody>
      </p:sp>
      <p:sp>
        <p:nvSpPr>
          <p:cNvPr id="26631" name="Text Box 7"/>
          <p:cNvSpPr txBox="1">
            <a:spLocks noChangeArrowheads="1"/>
          </p:cNvSpPr>
          <p:nvPr/>
        </p:nvSpPr>
        <p:spPr bwMode="auto">
          <a:xfrm>
            <a:off x="2984500" y="1649413"/>
            <a:ext cx="684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LAS</a:t>
            </a:r>
            <a:endParaRPr lang="cs-CZ" altLang="cs-CZ">
              <a:solidFill>
                <a:schemeClr val="tx2"/>
              </a:solidFill>
              <a:latin typeface="Arial" panose="020B0604020202020204" pitchFamily="34" charset="0"/>
              <a:cs typeface="Arial" panose="020B0604020202020204" pitchFamily="34" charset="0"/>
            </a:endParaRPr>
          </a:p>
        </p:txBody>
      </p:sp>
      <p:sp>
        <p:nvSpPr>
          <p:cNvPr id="26632" name="Text Box 21"/>
          <p:cNvSpPr txBox="1">
            <a:spLocks noChangeArrowheads="1"/>
          </p:cNvSpPr>
          <p:nvPr/>
        </p:nvSpPr>
        <p:spPr bwMode="auto">
          <a:xfrm>
            <a:off x="3416300" y="53213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endParaRPr lang="cs-CZ" altLang="cs-CZ" baseline="-25000">
              <a:latin typeface="Arial" panose="020B0604020202020204" pitchFamily="34" charset="0"/>
              <a:cs typeface="Arial" panose="020B0604020202020204" pitchFamily="34" charset="0"/>
            </a:endParaRPr>
          </a:p>
        </p:txBody>
      </p:sp>
      <p:sp>
        <p:nvSpPr>
          <p:cNvPr id="26633" name="Line 9"/>
          <p:cNvSpPr>
            <a:spLocks noChangeShapeType="1"/>
          </p:cNvSpPr>
          <p:nvPr/>
        </p:nvSpPr>
        <p:spPr bwMode="auto">
          <a:xfrm flipV="1">
            <a:off x="3632200" y="1792288"/>
            <a:ext cx="0" cy="3457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6634" name="Text Box 7"/>
          <p:cNvSpPr txBox="1">
            <a:spLocks noChangeArrowheads="1"/>
          </p:cNvSpPr>
          <p:nvPr/>
        </p:nvSpPr>
        <p:spPr bwMode="auto">
          <a:xfrm>
            <a:off x="3776663" y="1576388"/>
            <a:ext cx="93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6635" name="Freeform 11"/>
          <p:cNvSpPr>
            <a:spLocks/>
          </p:cNvSpPr>
          <p:nvPr/>
        </p:nvSpPr>
        <p:spPr bwMode="auto">
          <a:xfrm>
            <a:off x="1471613" y="1576388"/>
            <a:ext cx="3055937" cy="2605087"/>
          </a:xfrm>
          <a:custGeom>
            <a:avLst/>
            <a:gdLst>
              <a:gd name="T0" fmla="*/ 0 w 1925"/>
              <a:gd name="T1" fmla="*/ 2147483646 h 1641"/>
              <a:gd name="T2" fmla="*/ 2147483646 w 1925"/>
              <a:gd name="T3" fmla="*/ 2147483646 h 1641"/>
              <a:gd name="T4" fmla="*/ 2147483646 w 1925"/>
              <a:gd name="T5" fmla="*/ 2147483646 h 1641"/>
              <a:gd name="T6" fmla="*/ 2147483646 w 1925"/>
              <a:gd name="T7" fmla="*/ 2147483646 h 1641"/>
              <a:gd name="T8" fmla="*/ 2147483646 w 1925"/>
              <a:gd name="T9" fmla="*/ 0 h 1641"/>
              <a:gd name="T10" fmla="*/ 0 60000 65536"/>
              <a:gd name="T11" fmla="*/ 0 60000 65536"/>
              <a:gd name="T12" fmla="*/ 0 60000 65536"/>
              <a:gd name="T13" fmla="*/ 0 60000 65536"/>
              <a:gd name="T14" fmla="*/ 0 60000 65536"/>
              <a:gd name="T15" fmla="*/ 0 w 1925"/>
              <a:gd name="T16" fmla="*/ 0 h 1641"/>
              <a:gd name="T17" fmla="*/ 1925 w 1925"/>
              <a:gd name="T18" fmla="*/ 1641 h 1641"/>
            </a:gdLst>
            <a:ahLst/>
            <a:cxnLst>
              <a:cxn ang="T10">
                <a:pos x="T0" y="T1"/>
              </a:cxn>
              <a:cxn ang="T11">
                <a:pos x="T2" y="T3"/>
              </a:cxn>
              <a:cxn ang="T12">
                <a:pos x="T4" y="T5"/>
              </a:cxn>
              <a:cxn ang="T13">
                <a:pos x="T6" y="T7"/>
              </a:cxn>
              <a:cxn ang="T14">
                <a:pos x="T8" y="T9"/>
              </a:cxn>
            </a:cxnLst>
            <a:rect l="T15" t="T16" r="T17" b="T18"/>
            <a:pathLst>
              <a:path w="1925" h="1641">
                <a:moveTo>
                  <a:pt x="0" y="1641"/>
                </a:moveTo>
                <a:cubicBezTo>
                  <a:pt x="124" y="1618"/>
                  <a:pt x="525" y="1551"/>
                  <a:pt x="744" y="1495"/>
                </a:cubicBezTo>
                <a:cubicBezTo>
                  <a:pt x="963" y="1439"/>
                  <a:pt x="1149" y="1407"/>
                  <a:pt x="1312" y="1305"/>
                </a:cubicBezTo>
                <a:cubicBezTo>
                  <a:pt x="1475" y="1203"/>
                  <a:pt x="1619" y="1100"/>
                  <a:pt x="1721" y="882"/>
                </a:cubicBezTo>
                <a:cubicBezTo>
                  <a:pt x="1823" y="664"/>
                  <a:pt x="1883" y="184"/>
                  <a:pt x="1925"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636" name="Freeform 16"/>
          <p:cNvSpPr>
            <a:spLocks/>
          </p:cNvSpPr>
          <p:nvPr/>
        </p:nvSpPr>
        <p:spPr bwMode="auto">
          <a:xfrm>
            <a:off x="2335213" y="1792288"/>
            <a:ext cx="3040062" cy="2473325"/>
          </a:xfrm>
          <a:custGeom>
            <a:avLst/>
            <a:gdLst>
              <a:gd name="T0" fmla="*/ 0 w 1915"/>
              <a:gd name="T1" fmla="*/ 0 h 1558"/>
              <a:gd name="T2" fmla="*/ 2147483646 w 1915"/>
              <a:gd name="T3" fmla="*/ 2147483646 h 1558"/>
              <a:gd name="T4" fmla="*/ 2147483646 w 1915"/>
              <a:gd name="T5" fmla="*/ 2147483646 h 1558"/>
              <a:gd name="T6" fmla="*/ 2147483646 w 1915"/>
              <a:gd name="T7" fmla="*/ 2147483646 h 1558"/>
              <a:gd name="T8" fmla="*/ 2147483646 w 1915"/>
              <a:gd name="T9" fmla="*/ 2147483646 h 1558"/>
              <a:gd name="T10" fmla="*/ 0 60000 65536"/>
              <a:gd name="T11" fmla="*/ 0 60000 65536"/>
              <a:gd name="T12" fmla="*/ 0 60000 65536"/>
              <a:gd name="T13" fmla="*/ 0 60000 65536"/>
              <a:gd name="T14" fmla="*/ 0 60000 65536"/>
              <a:gd name="T15" fmla="*/ 0 w 1915"/>
              <a:gd name="T16" fmla="*/ 0 h 1558"/>
              <a:gd name="T17" fmla="*/ 1915 w 1915"/>
              <a:gd name="T18" fmla="*/ 1558 h 1558"/>
            </a:gdLst>
            <a:ahLst/>
            <a:cxnLst>
              <a:cxn ang="T10">
                <a:pos x="T0" y="T1"/>
              </a:cxn>
              <a:cxn ang="T11">
                <a:pos x="T2" y="T3"/>
              </a:cxn>
              <a:cxn ang="T12">
                <a:pos x="T4" y="T5"/>
              </a:cxn>
              <a:cxn ang="T13">
                <a:pos x="T6" y="T7"/>
              </a:cxn>
              <a:cxn ang="T14">
                <a:pos x="T8" y="T9"/>
              </a:cxn>
            </a:cxnLst>
            <a:rect l="T15" t="T16" r="T17" b="T18"/>
            <a:pathLst>
              <a:path w="1915" h="1558">
                <a:moveTo>
                  <a:pt x="0" y="0"/>
                </a:moveTo>
                <a:cubicBezTo>
                  <a:pt x="52" y="176"/>
                  <a:pt x="104" y="340"/>
                  <a:pt x="240" y="528"/>
                </a:cubicBezTo>
                <a:cubicBezTo>
                  <a:pt x="376" y="716"/>
                  <a:pt x="563" y="970"/>
                  <a:pt x="815" y="1131"/>
                </a:cubicBezTo>
                <a:cubicBezTo>
                  <a:pt x="1067" y="1292"/>
                  <a:pt x="1597" y="1434"/>
                  <a:pt x="1756" y="1496"/>
                </a:cubicBezTo>
                <a:cubicBezTo>
                  <a:pt x="1915" y="1558"/>
                  <a:pt x="1769" y="1502"/>
                  <a:pt x="1772" y="1504"/>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637" name="Text Box 7"/>
          <p:cNvSpPr txBox="1">
            <a:spLocks noChangeArrowheads="1"/>
          </p:cNvSpPr>
          <p:nvPr/>
        </p:nvSpPr>
        <p:spPr bwMode="auto">
          <a:xfrm>
            <a:off x="5000625" y="4241800"/>
            <a:ext cx="935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AD</a:t>
            </a:r>
            <a:endParaRPr lang="cs-CZ" altLang="cs-CZ">
              <a:solidFill>
                <a:schemeClr val="tx2"/>
              </a:solidFill>
              <a:latin typeface="Arial" panose="020B0604020202020204" pitchFamily="34" charset="0"/>
              <a:cs typeface="Arial" panose="020B0604020202020204" pitchFamily="34" charset="0"/>
            </a:endParaRPr>
          </a:p>
        </p:txBody>
      </p:sp>
      <p:sp>
        <p:nvSpPr>
          <p:cNvPr id="26638" name="Line 14"/>
          <p:cNvSpPr>
            <a:spLocks noChangeShapeType="1"/>
          </p:cNvSpPr>
          <p:nvPr/>
        </p:nvSpPr>
        <p:spPr bwMode="auto">
          <a:xfrm flipV="1">
            <a:off x="5216525" y="1792288"/>
            <a:ext cx="0" cy="3457575"/>
          </a:xfrm>
          <a:prstGeom prst="line">
            <a:avLst/>
          </a:prstGeom>
          <a:noFill/>
          <a:ln w="2857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6639" name="Text Box 21"/>
          <p:cNvSpPr txBox="1">
            <a:spLocks noChangeArrowheads="1"/>
          </p:cNvSpPr>
          <p:nvPr/>
        </p:nvSpPr>
        <p:spPr bwMode="auto">
          <a:xfrm>
            <a:off x="5143500" y="53213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endParaRPr lang="cs-CZ" altLang="cs-CZ" baseline="-25000">
              <a:latin typeface="Arial" panose="020B0604020202020204" pitchFamily="34" charset="0"/>
              <a:cs typeface="Arial" panose="020B0604020202020204" pitchFamily="34" charset="0"/>
            </a:endParaRPr>
          </a:p>
        </p:txBody>
      </p:sp>
      <p:sp>
        <p:nvSpPr>
          <p:cNvPr id="26640" name="Text Box 7"/>
          <p:cNvSpPr txBox="1">
            <a:spLocks noChangeArrowheads="1"/>
          </p:cNvSpPr>
          <p:nvPr/>
        </p:nvSpPr>
        <p:spPr bwMode="auto">
          <a:xfrm>
            <a:off x="4711700" y="1649413"/>
            <a:ext cx="1150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LAS´</a:t>
            </a:r>
            <a:endParaRPr lang="cs-CZ" altLang="cs-CZ">
              <a:solidFill>
                <a:schemeClr val="tx2"/>
              </a:solidFill>
              <a:latin typeface="Arial" panose="020B0604020202020204" pitchFamily="34" charset="0"/>
              <a:cs typeface="Arial" panose="020B0604020202020204" pitchFamily="34" charset="0"/>
            </a:endParaRPr>
          </a:p>
        </p:txBody>
      </p:sp>
      <p:sp>
        <p:nvSpPr>
          <p:cNvPr id="26641" name="Freeform 17"/>
          <p:cNvSpPr>
            <a:spLocks/>
          </p:cNvSpPr>
          <p:nvPr/>
        </p:nvSpPr>
        <p:spPr bwMode="auto">
          <a:xfrm>
            <a:off x="2878138" y="1217613"/>
            <a:ext cx="3017837" cy="2698750"/>
          </a:xfrm>
          <a:custGeom>
            <a:avLst/>
            <a:gdLst>
              <a:gd name="T0" fmla="*/ 0 w 1901"/>
              <a:gd name="T1" fmla="*/ 2147483646 h 1700"/>
              <a:gd name="T2" fmla="*/ 2147483646 w 1901"/>
              <a:gd name="T3" fmla="*/ 2147483646 h 1700"/>
              <a:gd name="T4" fmla="*/ 2147483646 w 1901"/>
              <a:gd name="T5" fmla="*/ 2147483646 h 1700"/>
              <a:gd name="T6" fmla="*/ 2147483646 w 1901"/>
              <a:gd name="T7" fmla="*/ 2147483646 h 1700"/>
              <a:gd name="T8" fmla="*/ 2147483646 w 1901"/>
              <a:gd name="T9" fmla="*/ 0 h 1700"/>
              <a:gd name="T10" fmla="*/ 0 60000 65536"/>
              <a:gd name="T11" fmla="*/ 0 60000 65536"/>
              <a:gd name="T12" fmla="*/ 0 60000 65536"/>
              <a:gd name="T13" fmla="*/ 0 60000 65536"/>
              <a:gd name="T14" fmla="*/ 0 60000 65536"/>
              <a:gd name="T15" fmla="*/ 0 w 1901"/>
              <a:gd name="T16" fmla="*/ 0 h 1700"/>
              <a:gd name="T17" fmla="*/ 1901 w 1901"/>
              <a:gd name="T18" fmla="*/ 1700 h 1700"/>
            </a:gdLst>
            <a:ahLst/>
            <a:cxnLst>
              <a:cxn ang="T10">
                <a:pos x="T0" y="T1"/>
              </a:cxn>
              <a:cxn ang="T11">
                <a:pos x="T2" y="T3"/>
              </a:cxn>
              <a:cxn ang="T12">
                <a:pos x="T4" y="T5"/>
              </a:cxn>
              <a:cxn ang="T13">
                <a:pos x="T6" y="T7"/>
              </a:cxn>
              <a:cxn ang="T14">
                <a:pos x="T8" y="T9"/>
              </a:cxn>
            </a:cxnLst>
            <a:rect l="T15" t="T16" r="T17" b="T18"/>
            <a:pathLst>
              <a:path w="1901" h="1700">
                <a:moveTo>
                  <a:pt x="0" y="1700"/>
                </a:moveTo>
                <a:cubicBezTo>
                  <a:pt x="122" y="1668"/>
                  <a:pt x="514" y="1576"/>
                  <a:pt x="729" y="1510"/>
                </a:cubicBezTo>
                <a:cubicBezTo>
                  <a:pt x="944" y="1444"/>
                  <a:pt x="1127" y="1410"/>
                  <a:pt x="1288" y="1305"/>
                </a:cubicBezTo>
                <a:cubicBezTo>
                  <a:pt x="1449" y="1200"/>
                  <a:pt x="1595" y="1100"/>
                  <a:pt x="1697" y="882"/>
                </a:cubicBezTo>
                <a:cubicBezTo>
                  <a:pt x="1799" y="664"/>
                  <a:pt x="1859" y="184"/>
                  <a:pt x="1901" y="0"/>
                </a:cubicBezTo>
              </a:path>
            </a:pathLst>
          </a:custGeom>
          <a:noFill/>
          <a:ln w="28575">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642" name="Text Box 7"/>
          <p:cNvSpPr txBox="1">
            <a:spLocks noChangeArrowheads="1"/>
          </p:cNvSpPr>
          <p:nvPr/>
        </p:nvSpPr>
        <p:spPr bwMode="auto">
          <a:xfrm>
            <a:off x="5648325" y="1360488"/>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SAS´</a:t>
            </a:r>
            <a:endParaRPr lang="cs-CZ" altLang="cs-CZ">
              <a:solidFill>
                <a:schemeClr val="tx2"/>
              </a:solidFill>
              <a:latin typeface="Arial" panose="020B0604020202020204" pitchFamily="34" charset="0"/>
              <a:cs typeface="Arial" panose="020B0604020202020204" pitchFamily="34" charset="0"/>
            </a:endParaRPr>
          </a:p>
        </p:txBody>
      </p:sp>
      <p:sp>
        <p:nvSpPr>
          <p:cNvPr id="26643" name="Freeform 16"/>
          <p:cNvSpPr>
            <a:spLocks/>
          </p:cNvSpPr>
          <p:nvPr/>
        </p:nvSpPr>
        <p:spPr bwMode="auto">
          <a:xfrm>
            <a:off x="4135438" y="2009775"/>
            <a:ext cx="3040062" cy="2473325"/>
          </a:xfrm>
          <a:custGeom>
            <a:avLst/>
            <a:gdLst>
              <a:gd name="T0" fmla="*/ 0 w 1915"/>
              <a:gd name="T1" fmla="*/ 0 h 1558"/>
              <a:gd name="T2" fmla="*/ 2147483646 w 1915"/>
              <a:gd name="T3" fmla="*/ 2147483646 h 1558"/>
              <a:gd name="T4" fmla="*/ 2147483646 w 1915"/>
              <a:gd name="T5" fmla="*/ 2147483646 h 1558"/>
              <a:gd name="T6" fmla="*/ 2147483646 w 1915"/>
              <a:gd name="T7" fmla="*/ 2147483646 h 1558"/>
              <a:gd name="T8" fmla="*/ 2147483646 w 1915"/>
              <a:gd name="T9" fmla="*/ 2147483646 h 1558"/>
              <a:gd name="T10" fmla="*/ 0 60000 65536"/>
              <a:gd name="T11" fmla="*/ 0 60000 65536"/>
              <a:gd name="T12" fmla="*/ 0 60000 65536"/>
              <a:gd name="T13" fmla="*/ 0 60000 65536"/>
              <a:gd name="T14" fmla="*/ 0 60000 65536"/>
              <a:gd name="T15" fmla="*/ 0 w 1915"/>
              <a:gd name="T16" fmla="*/ 0 h 1558"/>
              <a:gd name="T17" fmla="*/ 1915 w 1915"/>
              <a:gd name="T18" fmla="*/ 1558 h 1558"/>
            </a:gdLst>
            <a:ahLst/>
            <a:cxnLst>
              <a:cxn ang="T10">
                <a:pos x="T0" y="T1"/>
              </a:cxn>
              <a:cxn ang="T11">
                <a:pos x="T2" y="T3"/>
              </a:cxn>
              <a:cxn ang="T12">
                <a:pos x="T4" y="T5"/>
              </a:cxn>
              <a:cxn ang="T13">
                <a:pos x="T6" y="T7"/>
              </a:cxn>
              <a:cxn ang="T14">
                <a:pos x="T8" y="T9"/>
              </a:cxn>
            </a:cxnLst>
            <a:rect l="T15" t="T16" r="T17" b="T18"/>
            <a:pathLst>
              <a:path w="1915" h="1558">
                <a:moveTo>
                  <a:pt x="0" y="0"/>
                </a:moveTo>
                <a:cubicBezTo>
                  <a:pt x="52" y="176"/>
                  <a:pt x="104" y="340"/>
                  <a:pt x="240" y="528"/>
                </a:cubicBezTo>
                <a:cubicBezTo>
                  <a:pt x="376" y="716"/>
                  <a:pt x="563" y="970"/>
                  <a:pt x="815" y="1131"/>
                </a:cubicBezTo>
                <a:cubicBezTo>
                  <a:pt x="1067" y="1292"/>
                  <a:pt x="1597" y="1434"/>
                  <a:pt x="1756" y="1496"/>
                </a:cubicBezTo>
                <a:cubicBezTo>
                  <a:pt x="1915" y="1558"/>
                  <a:pt x="1769" y="1502"/>
                  <a:pt x="1772" y="1504"/>
                </a:cubicBezTo>
              </a:path>
            </a:pathLst>
          </a:custGeom>
          <a:noFill/>
          <a:ln w="28575">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644" name="Text Box 7"/>
          <p:cNvSpPr txBox="1">
            <a:spLocks noChangeArrowheads="1"/>
          </p:cNvSpPr>
          <p:nvPr/>
        </p:nvSpPr>
        <p:spPr bwMode="auto">
          <a:xfrm>
            <a:off x="6584950" y="4384675"/>
            <a:ext cx="935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tx2"/>
                </a:solidFill>
                <a:latin typeface="Arial" panose="020B0604020202020204" pitchFamily="34" charset="0"/>
                <a:cs typeface="Arial" panose="020B0604020202020204" pitchFamily="34" charset="0"/>
              </a:rPr>
              <a:t>AD´</a:t>
            </a:r>
            <a:endParaRPr lang="cs-CZ" altLang="cs-CZ">
              <a:solidFill>
                <a:schemeClr val="tx2"/>
              </a:solidFill>
              <a:latin typeface="Arial" panose="020B0604020202020204" pitchFamily="34" charset="0"/>
              <a:cs typeface="Arial" panose="020B0604020202020204" pitchFamily="34" charset="0"/>
            </a:endParaRPr>
          </a:p>
        </p:txBody>
      </p:sp>
      <p:sp>
        <p:nvSpPr>
          <p:cNvPr id="26645" name="Line 21"/>
          <p:cNvSpPr>
            <a:spLocks noChangeShapeType="1"/>
          </p:cNvSpPr>
          <p:nvPr/>
        </p:nvSpPr>
        <p:spPr bwMode="auto">
          <a:xfrm flipH="1">
            <a:off x="1255713" y="3592513"/>
            <a:ext cx="3960812"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6646" name="Text Box 3"/>
          <p:cNvSpPr txBox="1">
            <a:spLocks noChangeArrowheads="1"/>
          </p:cNvSpPr>
          <p:nvPr/>
        </p:nvSpPr>
        <p:spPr bwMode="auto">
          <a:xfrm>
            <a:off x="679450" y="344963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P</a:t>
            </a:r>
          </a:p>
        </p:txBody>
      </p:sp>
      <p:sp>
        <p:nvSpPr>
          <p:cNvPr id="26647" name="Line 23"/>
          <p:cNvSpPr>
            <a:spLocks noChangeShapeType="1"/>
          </p:cNvSpPr>
          <p:nvPr/>
        </p:nvSpPr>
        <p:spPr bwMode="auto">
          <a:xfrm flipH="1">
            <a:off x="1255713" y="3305175"/>
            <a:ext cx="360045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6648" name="Text Box 3"/>
          <p:cNvSpPr txBox="1">
            <a:spLocks noChangeArrowheads="1"/>
          </p:cNvSpPr>
          <p:nvPr/>
        </p:nvSpPr>
        <p:spPr bwMode="auto">
          <a:xfrm>
            <a:off x="608013" y="308927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P</a:t>
            </a:r>
            <a:r>
              <a:rPr lang="cs-CZ" altLang="cs-CZ" baseline="-25000">
                <a:latin typeface="Arial" panose="020B0604020202020204" pitchFamily="34" charset="0"/>
                <a:cs typeface="Arial" panose="020B0604020202020204" pitchFamily="34" charset="0"/>
              </a:rPr>
              <a:t>1</a:t>
            </a:r>
          </a:p>
        </p:txBody>
      </p:sp>
      <p:sp>
        <p:nvSpPr>
          <p:cNvPr id="26649" name="Text Box 29"/>
          <p:cNvSpPr txBox="1">
            <a:spLocks noChangeArrowheads="1"/>
          </p:cNvSpPr>
          <p:nvPr/>
        </p:nvSpPr>
        <p:spPr bwMode="auto">
          <a:xfrm>
            <a:off x="1866900" y="6022975"/>
            <a:ext cx="482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cs-CZ" altLang="cs-CZ" b="1">
                <a:latin typeface="Arial" panose="020B0604020202020204" pitchFamily="34" charset="0"/>
                <a:cs typeface="Arial" panose="020B0604020202020204" pitchFamily="34" charset="0"/>
              </a:rPr>
              <a:t>Výstup krátkodobě pod úrovní Y*, P roste</a:t>
            </a:r>
          </a:p>
        </p:txBody>
      </p:sp>
      <p:sp>
        <p:nvSpPr>
          <p:cNvPr id="26650" name="Line 32"/>
          <p:cNvSpPr>
            <a:spLocks noChangeShapeType="1"/>
          </p:cNvSpPr>
          <p:nvPr/>
        </p:nvSpPr>
        <p:spPr bwMode="auto">
          <a:xfrm>
            <a:off x="4856163" y="3305175"/>
            <a:ext cx="0" cy="19446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6651" name="Text Box 21"/>
          <p:cNvSpPr txBox="1">
            <a:spLocks noChangeArrowheads="1"/>
          </p:cNvSpPr>
          <p:nvPr/>
        </p:nvSpPr>
        <p:spPr bwMode="auto">
          <a:xfrm>
            <a:off x="4640263" y="53213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a:latin typeface="Arial" panose="020B0604020202020204" pitchFamily="34" charset="0"/>
                <a:cs typeface="Arial" panose="020B0604020202020204" pitchFamily="34" charset="0"/>
              </a:rPr>
              <a:t>Y</a:t>
            </a:r>
            <a:r>
              <a:rPr lang="cs-CZ" altLang="cs-CZ" baseline="-2500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740902691"/>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6"/>
          <p:cNvSpPr>
            <a:spLocks noGrp="1" noChangeArrowheads="1"/>
          </p:cNvSpPr>
          <p:nvPr>
            <p:ph type="title"/>
          </p:nvPr>
        </p:nvSpPr>
        <p:spPr/>
        <p:txBody>
          <a:bodyPr/>
          <a:lstStyle/>
          <a:p>
            <a:pPr eaLnBrk="1" hangingPunct="1"/>
            <a:r>
              <a:rPr lang="cs-CZ" altLang="cs-CZ" sz="2800" b="1" dirty="0" smtClean="0">
                <a:solidFill>
                  <a:srgbClr val="C00000"/>
                </a:solidFill>
              </a:rPr>
              <a:t>Poptávková inflace a růst cenové hladiny</a:t>
            </a:r>
            <a:endParaRPr lang="cs-CZ" altLang="cs-CZ" sz="2800" dirty="0" smtClean="0">
              <a:solidFill>
                <a:srgbClr val="C00000"/>
              </a:solidFill>
            </a:endParaRPr>
          </a:p>
        </p:txBody>
      </p:sp>
      <p:sp>
        <p:nvSpPr>
          <p:cNvPr id="14339" name="Zástupný symbol pro obsah 3"/>
          <p:cNvSpPr>
            <a:spLocks noGrp="1" noChangeArrowheads="1"/>
          </p:cNvSpPr>
          <p:nvPr>
            <p:ph sz="half" idx="1"/>
          </p:nvPr>
        </p:nvSpPr>
        <p:spPr>
          <a:xfrm>
            <a:off x="674688" y="1503363"/>
            <a:ext cx="4751387" cy="4518025"/>
          </a:xfrm>
        </p:spPr>
        <p:txBody>
          <a:bodyPr>
            <a:normAutofit lnSpcReduction="10000"/>
          </a:bodyPr>
          <a:lstStyle/>
          <a:p>
            <a:pPr marL="0" indent="0">
              <a:buFont typeface="Arial" panose="020B0604020202020204" pitchFamily="34" charset="0"/>
              <a:buNone/>
            </a:pPr>
            <a:r>
              <a:rPr lang="cs-CZ" altLang="cs-CZ" sz="2000" b="1" smtClean="0"/>
              <a:t>Výchozí pozice: </a:t>
            </a:r>
          </a:p>
          <a:p>
            <a:pPr marL="0" indent="0" algn="just">
              <a:buFont typeface="Arial" panose="020B0604020202020204" pitchFamily="34" charset="0"/>
              <a:buNone/>
            </a:pPr>
            <a:r>
              <a:rPr lang="cs-CZ" altLang="cs-CZ" sz="2000" smtClean="0"/>
              <a:t>Rovnováha ekonomiky v bodě E</a:t>
            </a:r>
            <a:r>
              <a:rPr lang="cs-CZ" altLang="cs-CZ" sz="1400" smtClean="0"/>
              <a:t>1</a:t>
            </a:r>
            <a:r>
              <a:rPr lang="cs-CZ" altLang="cs-CZ" sz="2000" smtClean="0"/>
              <a:t>; ekonomika je na úrovni potenciálního produktu Y* = 100, tj. je plná zaměstnanost. Ve výchozí úrovni ekonomiky, jež ukazuje křivka SAS</a:t>
            </a:r>
            <a:r>
              <a:rPr lang="cs-CZ" altLang="cs-CZ" sz="1400" smtClean="0"/>
              <a:t>1,</a:t>
            </a:r>
            <a:r>
              <a:rPr lang="cs-CZ" altLang="cs-CZ" sz="2000" smtClean="0"/>
              <a:t> se index nominálních mezd rovná W</a:t>
            </a:r>
            <a:r>
              <a:rPr lang="cs-CZ" altLang="cs-CZ" sz="1600" smtClean="0"/>
              <a:t>1</a:t>
            </a:r>
            <a:r>
              <a:rPr lang="cs-CZ" altLang="cs-CZ" sz="2000" smtClean="0"/>
              <a:t> = 1,00. Index reálných mezd ve výchozí pozici ekonomiky v bodě E</a:t>
            </a:r>
            <a:r>
              <a:rPr lang="cs-CZ" altLang="cs-CZ" sz="1600" smtClean="0"/>
              <a:t>1</a:t>
            </a:r>
            <a:r>
              <a:rPr lang="cs-CZ" altLang="cs-CZ" sz="2000" smtClean="0"/>
              <a:t> označíme W</a:t>
            </a:r>
            <a:r>
              <a:rPr lang="cs-CZ" altLang="cs-CZ" sz="1600" smtClean="0"/>
              <a:t>1</a:t>
            </a:r>
            <a:r>
              <a:rPr lang="cs-CZ" altLang="cs-CZ" sz="2000" smtClean="0"/>
              <a:t>/P</a:t>
            </a:r>
            <a:r>
              <a:rPr lang="cs-CZ" altLang="cs-CZ" sz="1600" smtClean="0"/>
              <a:t>1</a:t>
            </a:r>
            <a:r>
              <a:rPr lang="cs-CZ" altLang="cs-CZ" sz="2000" smtClean="0"/>
              <a:t> a činí tedy 1,00/1,00 = 1,00. </a:t>
            </a:r>
          </a:p>
          <a:p>
            <a:pPr marL="0" indent="0" algn="just">
              <a:buFont typeface="Arial" panose="020B0604020202020204" pitchFamily="34" charset="0"/>
              <a:buNone/>
            </a:pPr>
            <a:r>
              <a:rPr lang="cs-CZ" altLang="cs-CZ" sz="2000" smtClean="0"/>
              <a:t>Z obr. 1 je patrné, že ve výchozím bodě ekonomiky se míra skutečné inflace rovná 0 %. I </a:t>
            </a:r>
            <a:r>
              <a:rPr lang="cs-CZ" altLang="cs-CZ" sz="2000" smtClean="0">
                <a:solidFill>
                  <a:srgbClr val="FF0000"/>
                </a:solidFill>
              </a:rPr>
              <a:t>očekávaná inflace</a:t>
            </a:r>
            <a:r>
              <a:rPr lang="cs-CZ" altLang="cs-CZ" sz="2000" smtClean="0"/>
              <a:t>, na níž jsou založeny dlouhodobé mzdové dohody, </a:t>
            </a:r>
            <a:r>
              <a:rPr lang="cs-CZ" altLang="cs-CZ" sz="2000" smtClean="0">
                <a:solidFill>
                  <a:srgbClr val="FF0000"/>
                </a:solidFill>
              </a:rPr>
              <a:t>se rovná skutečné inflaci</a:t>
            </a:r>
            <a:r>
              <a:rPr lang="cs-CZ" altLang="cs-CZ" sz="2000" smtClean="0"/>
              <a:t>, tj. nula procent.</a:t>
            </a:r>
          </a:p>
        </p:txBody>
      </p:sp>
      <p:sp>
        <p:nvSpPr>
          <p:cNvPr id="14340" name="Zástupný symbol pro obsah 4"/>
          <p:cNvSpPr>
            <a:spLocks noGrp="1" noChangeArrowheads="1"/>
          </p:cNvSpPr>
          <p:nvPr>
            <p:ph sz="half" idx="2"/>
          </p:nvPr>
        </p:nvSpPr>
        <p:spPr>
          <a:xfrm>
            <a:off x="5597525" y="1690688"/>
            <a:ext cx="2979738" cy="4187825"/>
          </a:xfrm>
        </p:spPr>
        <p:txBody>
          <a:bodyPr>
            <a:normAutofit lnSpcReduction="10000"/>
          </a:bodyPr>
          <a:lstStyle/>
          <a:p>
            <a:endParaRPr lang="cs-CZ" altLang="cs-CZ" smtClean="0"/>
          </a:p>
        </p:txBody>
      </p:sp>
      <p:sp>
        <p:nvSpPr>
          <p:cNvPr id="14341"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54EB307D-7FF6-4CFB-A929-22D1594C389B}" type="slidenum">
              <a:rPr lang="cs-CZ" altLang="cs-CZ" sz="1200" smtClean="0">
                <a:solidFill>
                  <a:srgbClr val="FFFFFF"/>
                </a:solidFill>
                <a:latin typeface="Tw Cen MT" panose="020B0602020104020603" pitchFamily="34" charset="-18"/>
              </a:rPr>
              <a:pPr fontAlgn="base">
                <a:spcBef>
                  <a:spcPct val="0"/>
                </a:spcBef>
                <a:spcAft>
                  <a:spcPct val="0"/>
                </a:spcAft>
              </a:pPr>
              <a:t>7</a:t>
            </a:fld>
            <a:endParaRPr lang="cs-CZ" altLang="cs-CZ" sz="1200" smtClean="0">
              <a:solidFill>
                <a:srgbClr val="FFFFFF"/>
              </a:solidFill>
              <a:latin typeface="Tw Cen MT" panose="020B0602020104020603" pitchFamily="34" charset="-18"/>
            </a:endParaRPr>
          </a:p>
        </p:txBody>
      </p:sp>
      <p:pic>
        <p:nvPicPr>
          <p:cNvPr id="14342" name="Obrázek 1"/>
          <p:cNvPicPr>
            <a:picLocks noChangeAspect="1" noChangeArrowheads="1"/>
          </p:cNvPicPr>
          <p:nvPr/>
        </p:nvPicPr>
        <p:blipFill>
          <a:blip r:embed="rId3">
            <a:extLst>
              <a:ext uri="{28A0092B-C50C-407E-A947-70E740481C1C}">
                <a14:useLocalDpi xmlns:a14="http://schemas.microsoft.com/office/drawing/2010/main" val="0"/>
              </a:ext>
            </a:extLst>
          </a:blip>
          <a:srcRect l="6178" t="50000" r="64026" b="19760"/>
          <a:stretch>
            <a:fillRect/>
          </a:stretch>
        </p:blipFill>
        <p:spPr bwMode="auto">
          <a:xfrm>
            <a:off x="5597525" y="2349500"/>
            <a:ext cx="280828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17134"/>
      </p:ext>
    </p:extLst>
  </p:cSld>
  <p:clrMapOvr>
    <a:masterClrMapping/>
  </p:clrMapOvr>
  <p:transition>
    <p:cover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CA118716-A4FA-4181-A54B-30735C78D1CA}"/>
              </a:ext>
            </a:extLst>
          </p:cNvPr>
          <p:cNvGraphicFramePr/>
          <p:nvPr/>
        </p:nvGraphicFramePr>
        <p:xfrm>
          <a:off x="1000100" y="1628800"/>
          <a:ext cx="7143800" cy="4071965"/>
        </p:xfrm>
        <a:graphic>
          <a:graphicData uri="http://schemas.openxmlformats.org/drawingml/2006/chart">
            <c:chart xmlns:c="http://schemas.openxmlformats.org/drawingml/2006/chart" xmlns:r="http://schemas.openxmlformats.org/officeDocument/2006/relationships" r:id="rId2"/>
          </a:graphicData>
        </a:graphic>
      </p:graphicFrame>
      <p:sp>
        <p:nvSpPr>
          <p:cNvPr id="27651" name="Nadpis 2"/>
          <p:cNvSpPr>
            <a:spLocks noGrp="1" noChangeArrowheads="1"/>
          </p:cNvSpPr>
          <p:nvPr>
            <p:ph type="title" idx="4294967295"/>
          </p:nvPr>
        </p:nvSpPr>
        <p:spPr>
          <a:xfrm>
            <a:off x="685800" y="516828"/>
            <a:ext cx="7772400" cy="654050"/>
          </a:xfrm>
        </p:spPr>
        <p:txBody>
          <a:bodyPr bIns="91440" anchor="b">
            <a:normAutofit fontScale="90000"/>
          </a:bodyPr>
          <a:lstStyle/>
          <a:p>
            <a:pPr eaLnBrk="1" hangingPunct="1"/>
            <a:r>
              <a:rPr lang="cs-CZ" altLang="cs-CZ" sz="3600" b="1" dirty="0" smtClean="0">
                <a:solidFill>
                  <a:srgbClr val="C00000"/>
                </a:solidFill>
              </a:rPr>
              <a:t>Hospodářský růst a cyklus v ČR</a:t>
            </a:r>
          </a:p>
        </p:txBody>
      </p:sp>
    </p:spTree>
    <p:extLst>
      <p:ext uri="{BB962C8B-B14F-4D97-AF65-F5344CB8AC3E}">
        <p14:creationId xmlns:p14="http://schemas.microsoft.com/office/powerpoint/2010/main" val="2436749158"/>
      </p:ext>
    </p:extLst>
  </p:cSld>
  <p:clrMapOvr>
    <a:masterClrMapping/>
  </p:clrMapOvr>
  <p:transition>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6"/>
          <p:cNvSpPr>
            <a:spLocks noGrp="1" noChangeArrowheads="1"/>
          </p:cNvSpPr>
          <p:nvPr>
            <p:ph type="title"/>
          </p:nvPr>
        </p:nvSpPr>
        <p:spPr/>
        <p:txBody>
          <a:bodyPr/>
          <a:lstStyle/>
          <a:p>
            <a:pPr eaLnBrk="1" hangingPunct="1"/>
            <a:r>
              <a:rPr lang="cs-CZ" altLang="cs-CZ" sz="2800" b="1" dirty="0" smtClean="0">
                <a:solidFill>
                  <a:srgbClr val="C00000"/>
                </a:solidFill>
              </a:rPr>
              <a:t>Poptávková inflace a růst cenové hladiny</a:t>
            </a:r>
            <a:endParaRPr lang="cs-CZ" altLang="cs-CZ" sz="2800" dirty="0" smtClean="0">
              <a:solidFill>
                <a:srgbClr val="C00000"/>
              </a:solidFill>
            </a:endParaRPr>
          </a:p>
        </p:txBody>
      </p:sp>
      <p:sp>
        <p:nvSpPr>
          <p:cNvPr id="4" name="Zástupný symbol pro obsah 3">
            <a:extLst>
              <a:ext uri="{FF2B5EF4-FFF2-40B4-BE49-F238E27FC236}">
                <a16:creationId xmlns:a16="http://schemas.microsoft.com/office/drawing/2014/main" id="{6F8C6B35-EAC6-4718-B799-F69590CC5986}"/>
              </a:ext>
            </a:extLst>
          </p:cNvPr>
          <p:cNvSpPr>
            <a:spLocks noGrp="1"/>
          </p:cNvSpPr>
          <p:nvPr>
            <p:ph sz="half" idx="1"/>
          </p:nvPr>
        </p:nvSpPr>
        <p:spPr>
          <a:xfrm>
            <a:off x="674688" y="1412875"/>
            <a:ext cx="5137150" cy="4441825"/>
          </a:xfrm>
        </p:spPr>
        <p:txBody>
          <a:bodyPr>
            <a:normAutofit fontScale="85000" lnSpcReduction="10000"/>
          </a:bodyPr>
          <a:lstStyle/>
          <a:p>
            <a:pPr marL="0" indent="0" algn="just">
              <a:buFont typeface="Arial" panose="020B0604020202020204" pitchFamily="34" charset="0"/>
              <a:buNone/>
              <a:defRPr/>
            </a:pPr>
            <a:r>
              <a:rPr lang="cs-CZ" dirty="0"/>
              <a:t>Předpokládejme, že v důsledku fiskální nebo monetární expanze se </a:t>
            </a:r>
            <a:r>
              <a:rPr lang="cs-CZ" dirty="0">
                <a:solidFill>
                  <a:srgbClr val="FF0000"/>
                </a:solidFill>
              </a:rPr>
              <a:t>křivka agregátní poptávky AD</a:t>
            </a:r>
            <a:r>
              <a:rPr lang="cs-CZ" sz="1600" dirty="0">
                <a:solidFill>
                  <a:srgbClr val="FF0000"/>
                </a:solidFill>
              </a:rPr>
              <a:t>1</a:t>
            </a:r>
            <a:r>
              <a:rPr lang="cs-CZ" dirty="0">
                <a:solidFill>
                  <a:srgbClr val="FF0000"/>
                </a:solidFill>
              </a:rPr>
              <a:t> posune doprava a nahoru k AD</a:t>
            </a:r>
            <a:r>
              <a:rPr lang="cs-CZ" sz="1600" dirty="0">
                <a:solidFill>
                  <a:srgbClr val="FF0000"/>
                </a:solidFill>
              </a:rPr>
              <a:t>2</a:t>
            </a:r>
            <a:r>
              <a:rPr lang="cs-CZ" dirty="0"/>
              <a:t>. Jednorázové zvýšení agregátní poptávky má tyto ekonomické důsledky: </a:t>
            </a:r>
          </a:p>
          <a:p>
            <a:pPr algn="just">
              <a:defRPr/>
            </a:pPr>
            <a:r>
              <a:rPr lang="cs-CZ" sz="1800" dirty="0"/>
              <a:t>ekonomika se posune do bodu rovnováhy E</a:t>
            </a:r>
            <a:r>
              <a:rPr lang="cs-CZ" sz="1400" dirty="0"/>
              <a:t>2</a:t>
            </a:r>
            <a:r>
              <a:rPr lang="cs-CZ" sz="1800" dirty="0"/>
              <a:t>; </a:t>
            </a:r>
          </a:p>
          <a:p>
            <a:pPr algn="just">
              <a:defRPr/>
            </a:pPr>
            <a:r>
              <a:rPr lang="cs-CZ" sz="1800" dirty="0"/>
              <a:t>produkce vzroste o 10 % (na 110 oproti základu - tedy oproti potenciálnímu produktu 100); </a:t>
            </a:r>
          </a:p>
          <a:p>
            <a:pPr algn="just">
              <a:defRPr/>
            </a:pPr>
            <a:r>
              <a:rPr lang="cs-CZ" sz="1800" dirty="0"/>
              <a:t>zvýší se i úroveň cenové hladiny na 1,05 (P</a:t>
            </a:r>
            <a:r>
              <a:rPr lang="cs-CZ" sz="1400" dirty="0"/>
              <a:t>2</a:t>
            </a:r>
            <a:r>
              <a:rPr lang="cs-CZ" sz="1800" dirty="0"/>
              <a:t> = 1,05). </a:t>
            </a:r>
          </a:p>
          <a:p>
            <a:pPr algn="just">
              <a:defRPr/>
            </a:pPr>
            <a:r>
              <a:rPr lang="cs-CZ" sz="1800" dirty="0"/>
              <a:t>reálné mzdy se sníží, protože nominální mzda zůstala stejná, ale index cenové hladiny v P</a:t>
            </a:r>
            <a:r>
              <a:rPr lang="cs-CZ" sz="1600" dirty="0"/>
              <a:t>2</a:t>
            </a:r>
            <a:r>
              <a:rPr lang="cs-CZ" sz="1800" dirty="0"/>
              <a:t> = 1,05, takže reálná mzdová sazba se v bodě E</a:t>
            </a:r>
            <a:r>
              <a:rPr lang="cs-CZ" sz="1600" dirty="0"/>
              <a:t>2</a:t>
            </a:r>
            <a:r>
              <a:rPr lang="cs-CZ" sz="1800" dirty="0"/>
              <a:t> rovná W</a:t>
            </a:r>
            <a:r>
              <a:rPr lang="cs-CZ" sz="1600" dirty="0"/>
              <a:t>1</a:t>
            </a:r>
            <a:r>
              <a:rPr lang="cs-CZ" sz="1800" dirty="0"/>
              <a:t>/P</a:t>
            </a:r>
            <a:r>
              <a:rPr lang="cs-CZ" sz="1600" dirty="0"/>
              <a:t>2</a:t>
            </a:r>
            <a:r>
              <a:rPr lang="cs-CZ" sz="1800" dirty="0"/>
              <a:t> = 1,00/1,05 = 0,95.</a:t>
            </a:r>
          </a:p>
        </p:txBody>
      </p:sp>
      <p:sp>
        <p:nvSpPr>
          <p:cNvPr id="16388" name="Zástupný symbol pro obsah 4"/>
          <p:cNvSpPr>
            <a:spLocks noGrp="1" noChangeArrowheads="1"/>
          </p:cNvSpPr>
          <p:nvPr>
            <p:ph sz="half" idx="2"/>
          </p:nvPr>
        </p:nvSpPr>
        <p:spPr>
          <a:xfrm>
            <a:off x="5867400" y="1773238"/>
            <a:ext cx="2709863" cy="4105275"/>
          </a:xfrm>
        </p:spPr>
        <p:txBody>
          <a:bodyPr>
            <a:normAutofit fontScale="85000" lnSpcReduction="10000"/>
          </a:bodyPr>
          <a:lstStyle/>
          <a:p>
            <a:endParaRPr lang="cs-CZ" altLang="cs-CZ" smtClean="0"/>
          </a:p>
        </p:txBody>
      </p:sp>
      <p:sp>
        <p:nvSpPr>
          <p:cNvPr id="16389"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F400D8FF-41C1-49C3-A735-EA61DE2475CC}" type="slidenum">
              <a:rPr lang="cs-CZ" altLang="cs-CZ" sz="1200" smtClean="0">
                <a:solidFill>
                  <a:srgbClr val="FFFFFF"/>
                </a:solidFill>
                <a:latin typeface="Tw Cen MT" panose="020B0602020104020603" pitchFamily="34" charset="-18"/>
              </a:rPr>
              <a:pPr fontAlgn="base">
                <a:spcBef>
                  <a:spcPct val="0"/>
                </a:spcBef>
                <a:spcAft>
                  <a:spcPct val="0"/>
                </a:spcAft>
              </a:pPr>
              <a:t>8</a:t>
            </a:fld>
            <a:endParaRPr lang="cs-CZ" altLang="cs-CZ" sz="1200" smtClean="0">
              <a:solidFill>
                <a:srgbClr val="FFFFFF"/>
              </a:solidFill>
              <a:latin typeface="Tw Cen MT" panose="020B0602020104020603" pitchFamily="34" charset="-18"/>
            </a:endParaRPr>
          </a:p>
        </p:txBody>
      </p:sp>
      <p:pic>
        <p:nvPicPr>
          <p:cNvPr id="16390" name="Obrázek 1"/>
          <p:cNvPicPr>
            <a:picLocks noChangeAspect="1" noChangeArrowheads="1"/>
          </p:cNvPicPr>
          <p:nvPr/>
        </p:nvPicPr>
        <p:blipFill>
          <a:blip r:embed="rId3">
            <a:extLst>
              <a:ext uri="{28A0092B-C50C-407E-A947-70E740481C1C}">
                <a14:useLocalDpi xmlns:a14="http://schemas.microsoft.com/office/drawing/2010/main" val="0"/>
              </a:ext>
            </a:extLst>
          </a:blip>
          <a:srcRect l="6178" t="50000" r="64026" b="19760"/>
          <a:stretch>
            <a:fillRect/>
          </a:stretch>
        </p:blipFill>
        <p:spPr bwMode="auto">
          <a:xfrm>
            <a:off x="5867400" y="2565400"/>
            <a:ext cx="2767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954789"/>
      </p:ext>
    </p:extLst>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6"/>
          <p:cNvSpPr>
            <a:spLocks noGrp="1" noChangeArrowheads="1"/>
          </p:cNvSpPr>
          <p:nvPr>
            <p:ph type="title"/>
          </p:nvPr>
        </p:nvSpPr>
        <p:spPr/>
        <p:txBody>
          <a:bodyPr/>
          <a:lstStyle/>
          <a:p>
            <a:pPr eaLnBrk="1" hangingPunct="1"/>
            <a:r>
              <a:rPr lang="cs-CZ" altLang="cs-CZ" sz="2800" b="1" dirty="0" smtClean="0">
                <a:solidFill>
                  <a:srgbClr val="C00000"/>
                </a:solidFill>
              </a:rPr>
              <a:t>Poptávková inflace a růst cenové hladiny</a:t>
            </a:r>
            <a:endParaRPr lang="cs-CZ" altLang="cs-CZ" sz="2800" dirty="0" smtClean="0">
              <a:solidFill>
                <a:srgbClr val="C00000"/>
              </a:solidFill>
            </a:endParaRPr>
          </a:p>
        </p:txBody>
      </p:sp>
      <p:sp>
        <p:nvSpPr>
          <p:cNvPr id="18435" name="Zástupný symbol pro obsah 3"/>
          <p:cNvSpPr>
            <a:spLocks noGrp="1" noChangeArrowheads="1"/>
          </p:cNvSpPr>
          <p:nvPr>
            <p:ph sz="half" idx="1"/>
          </p:nvPr>
        </p:nvSpPr>
        <p:spPr>
          <a:xfrm>
            <a:off x="674688" y="1412875"/>
            <a:ext cx="5137150" cy="4441825"/>
          </a:xfrm>
        </p:spPr>
        <p:txBody>
          <a:bodyPr/>
          <a:lstStyle/>
          <a:p>
            <a:pPr marL="0" indent="0" algn="just">
              <a:buFont typeface="Arial" panose="020B0604020202020204" pitchFamily="34" charset="0"/>
              <a:buNone/>
            </a:pPr>
            <a:r>
              <a:rPr lang="cs-CZ" altLang="cs-CZ" sz="1800" smtClean="0"/>
              <a:t>Bod </a:t>
            </a:r>
            <a:r>
              <a:rPr lang="cs-CZ" altLang="cs-CZ" sz="1800" smtClean="0">
                <a:solidFill>
                  <a:srgbClr val="FF0000"/>
                </a:solidFill>
              </a:rPr>
              <a:t>E</a:t>
            </a:r>
            <a:r>
              <a:rPr lang="cs-CZ" altLang="cs-CZ" sz="1400" smtClean="0">
                <a:solidFill>
                  <a:srgbClr val="FF0000"/>
                </a:solidFill>
              </a:rPr>
              <a:t>2</a:t>
            </a:r>
            <a:r>
              <a:rPr lang="cs-CZ" altLang="cs-CZ" sz="1800" smtClean="0"/>
              <a:t> je </a:t>
            </a:r>
            <a:r>
              <a:rPr lang="cs-CZ" altLang="cs-CZ" sz="1800" smtClean="0">
                <a:solidFill>
                  <a:srgbClr val="FF0000"/>
                </a:solidFill>
              </a:rPr>
              <a:t>bodem krátkodobé rovnováhy ekonomiky</a:t>
            </a:r>
            <a:r>
              <a:rPr lang="cs-CZ" altLang="cs-CZ" sz="1800" smtClean="0"/>
              <a:t>, nikoliv však bodem dlouhodobé rovnováhy, neboť došlo k poklesu reálné mzdy oproti výchozímu období. Jakmile to pracovníci rozpoznají, budou při dalších mzdových jednáních a uzavírání mzdových dohod požadovat zvýšení nominálních mezd úměrně růstu skutečné cenové hladiny, tj. budou chtít dosáhnout růstu indexu nominálních mezd na 1,05. </a:t>
            </a:r>
          </a:p>
          <a:p>
            <a:pPr marL="0" indent="0" algn="just">
              <a:buFont typeface="Arial" panose="020B0604020202020204" pitchFamily="34" charset="0"/>
              <a:buNone/>
            </a:pPr>
            <a:r>
              <a:rPr lang="cs-CZ" altLang="cs-CZ" sz="1800" smtClean="0"/>
              <a:t>Zakotví tedy míru očekávané inflace předem do mzdových sazeb. Tím však dojde k růstu mzdových nákladů v nákladech firem a k růstu agregátních nákladů a cen a </a:t>
            </a:r>
            <a:r>
              <a:rPr lang="cs-CZ" altLang="cs-CZ" sz="1800" smtClean="0">
                <a:solidFill>
                  <a:srgbClr val="FF0000"/>
                </a:solidFill>
              </a:rPr>
              <a:t>k</a:t>
            </a:r>
            <a:r>
              <a:rPr lang="cs-CZ" altLang="cs-CZ" sz="1800" smtClean="0"/>
              <a:t> </a:t>
            </a:r>
            <a:r>
              <a:rPr lang="cs-CZ" altLang="cs-CZ" sz="1800" smtClean="0">
                <a:solidFill>
                  <a:srgbClr val="FF0000"/>
                </a:solidFill>
              </a:rPr>
              <a:t>posunu krátkodobé křivky agregátní nabídky z SAS</a:t>
            </a:r>
            <a:r>
              <a:rPr lang="cs-CZ" altLang="cs-CZ" sz="1400" smtClean="0">
                <a:solidFill>
                  <a:srgbClr val="FF0000"/>
                </a:solidFill>
              </a:rPr>
              <a:t>1</a:t>
            </a:r>
            <a:r>
              <a:rPr lang="cs-CZ" altLang="cs-CZ" sz="1800" smtClean="0">
                <a:solidFill>
                  <a:srgbClr val="FF0000"/>
                </a:solidFill>
              </a:rPr>
              <a:t> na SAS</a:t>
            </a:r>
            <a:r>
              <a:rPr lang="cs-CZ" altLang="cs-CZ" sz="1400" smtClean="0">
                <a:solidFill>
                  <a:srgbClr val="FF0000"/>
                </a:solidFill>
              </a:rPr>
              <a:t>2</a:t>
            </a:r>
            <a:r>
              <a:rPr lang="cs-CZ" altLang="cs-CZ" sz="1800" smtClean="0">
                <a:solidFill>
                  <a:srgbClr val="FF0000"/>
                </a:solidFill>
              </a:rPr>
              <a:t> </a:t>
            </a:r>
            <a:r>
              <a:rPr lang="cs-CZ" altLang="cs-CZ" sz="1800" smtClean="0"/>
              <a:t>(pro W</a:t>
            </a:r>
            <a:r>
              <a:rPr lang="cs-CZ" altLang="cs-CZ" sz="1400" smtClean="0"/>
              <a:t>2</a:t>
            </a:r>
            <a:r>
              <a:rPr lang="cs-CZ" altLang="cs-CZ" sz="1800" smtClean="0"/>
              <a:t> = 1,05). Křivka SAS</a:t>
            </a:r>
            <a:r>
              <a:rPr lang="cs-CZ" altLang="cs-CZ" sz="1400" smtClean="0"/>
              <a:t>2</a:t>
            </a:r>
            <a:r>
              <a:rPr lang="cs-CZ" altLang="cs-CZ" sz="1800" smtClean="0"/>
              <a:t> je posunuta oproti křivce SAS</a:t>
            </a:r>
            <a:r>
              <a:rPr lang="cs-CZ" altLang="cs-CZ" sz="1400" smtClean="0"/>
              <a:t>1</a:t>
            </a:r>
            <a:r>
              <a:rPr lang="cs-CZ" altLang="cs-CZ" sz="1800" smtClean="0"/>
              <a:t> nahoru a doleva o pět procentních bodů.</a:t>
            </a:r>
          </a:p>
        </p:txBody>
      </p:sp>
      <p:sp>
        <p:nvSpPr>
          <p:cNvPr id="18436" name="Zástupný symbol pro obsah 4"/>
          <p:cNvSpPr>
            <a:spLocks noGrp="1" noChangeArrowheads="1"/>
          </p:cNvSpPr>
          <p:nvPr>
            <p:ph sz="half" idx="2"/>
          </p:nvPr>
        </p:nvSpPr>
        <p:spPr>
          <a:xfrm>
            <a:off x="5867400" y="1773238"/>
            <a:ext cx="2709863" cy="4105275"/>
          </a:xfrm>
        </p:spPr>
        <p:txBody>
          <a:bodyPr/>
          <a:lstStyle/>
          <a:p>
            <a:endParaRPr lang="cs-CZ" altLang="cs-CZ" smtClean="0"/>
          </a:p>
        </p:txBody>
      </p:sp>
      <p:sp>
        <p:nvSpPr>
          <p:cNvPr id="18437" name="Zástupný symbol pro číslo snímku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200" smtClean="0">
                <a:solidFill>
                  <a:srgbClr val="FFFFFF"/>
                </a:solidFill>
                <a:latin typeface="Tw Cen MT" panose="020B0602020104020603" pitchFamily="34" charset="-18"/>
              </a:rPr>
              <a:t>2/</a:t>
            </a:r>
            <a:fld id="{5B751796-626D-4729-811D-7DE07D35AF51}" type="slidenum">
              <a:rPr lang="cs-CZ" altLang="cs-CZ" sz="1200" smtClean="0">
                <a:solidFill>
                  <a:srgbClr val="FFFFFF"/>
                </a:solidFill>
                <a:latin typeface="Tw Cen MT" panose="020B0602020104020603" pitchFamily="34" charset="-18"/>
              </a:rPr>
              <a:pPr fontAlgn="base">
                <a:spcBef>
                  <a:spcPct val="0"/>
                </a:spcBef>
                <a:spcAft>
                  <a:spcPct val="0"/>
                </a:spcAft>
              </a:pPr>
              <a:t>9</a:t>
            </a:fld>
            <a:endParaRPr lang="cs-CZ" altLang="cs-CZ" sz="1200" smtClean="0">
              <a:solidFill>
                <a:srgbClr val="FFFFFF"/>
              </a:solidFill>
              <a:latin typeface="Tw Cen MT" panose="020B0602020104020603" pitchFamily="34" charset="-18"/>
            </a:endParaRPr>
          </a:p>
        </p:txBody>
      </p:sp>
      <p:pic>
        <p:nvPicPr>
          <p:cNvPr id="18438" name="Obrázek 1"/>
          <p:cNvPicPr>
            <a:picLocks noChangeAspect="1" noChangeArrowheads="1"/>
          </p:cNvPicPr>
          <p:nvPr/>
        </p:nvPicPr>
        <p:blipFill>
          <a:blip r:embed="rId3">
            <a:extLst>
              <a:ext uri="{28A0092B-C50C-407E-A947-70E740481C1C}">
                <a14:useLocalDpi xmlns:a14="http://schemas.microsoft.com/office/drawing/2010/main" val="0"/>
              </a:ext>
            </a:extLst>
          </a:blip>
          <a:srcRect l="6178" t="50000" r="64026" b="19760"/>
          <a:stretch>
            <a:fillRect/>
          </a:stretch>
        </p:blipFill>
        <p:spPr bwMode="auto">
          <a:xfrm>
            <a:off x="5867400" y="2565400"/>
            <a:ext cx="2767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755711"/>
      </p:ext>
    </p:extLst>
  </p:cSld>
  <p:clrMapOvr>
    <a:masterClrMapping/>
  </p:clrMapOvr>
  <p:transition>
    <p:cover dir="r"/>
  </p:transition>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1087</TotalTime>
  <Words>5023</Words>
  <Application>Microsoft Office PowerPoint</Application>
  <PresentationFormat>Předvádění na obrazovce (4:3)</PresentationFormat>
  <Paragraphs>433</Paragraphs>
  <Slides>71</Slides>
  <Notes>34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71</vt:i4>
      </vt:variant>
    </vt:vector>
  </HeadingPairs>
  <TitlesOfParts>
    <vt:vector size="78" baseType="lpstr">
      <vt:lpstr>Arial</vt:lpstr>
      <vt:lpstr>Calibri</vt:lpstr>
      <vt:lpstr>Times New Roman</vt:lpstr>
      <vt:lpstr>Tw Cen MT</vt:lpstr>
      <vt:lpstr>Wingdings</vt:lpstr>
      <vt:lpstr>Office Theme</vt:lpstr>
      <vt:lpstr>Editor rovnic 3.0</vt:lpstr>
      <vt:lpstr>Makroekonomie II  IV. tutoriál  YMAK2</vt:lpstr>
      <vt:lpstr>Makroekonomie II Inflace a míra růstu produktu  (reálného i nominálního) I. část YMAK2</vt:lpstr>
      <vt:lpstr>Logická struktura makroekonomie</vt:lpstr>
      <vt:lpstr>Míra inflace a míra růstu reálného důchodu</vt:lpstr>
      <vt:lpstr>Míra inflace a míra růstu reálného důchodu</vt:lpstr>
      <vt:lpstr>Obrázek 1 – Poptávková inflace a růst cenové hladiny</vt:lpstr>
      <vt:lpstr>Poptávková inflace a růst cenové hladiny</vt:lpstr>
      <vt:lpstr>Poptávková inflace a růst cenové hladiny</vt:lpstr>
      <vt:lpstr>Poptávková inflace a růst cenové hladiny</vt:lpstr>
      <vt:lpstr>Poptávková inflace a růst cenové hladiny</vt:lpstr>
      <vt:lpstr>Poptávková inflace a růst cenové hladiny</vt:lpstr>
      <vt:lpstr>Obrázek 2 – Poptávková inflace a míra inflace</vt:lpstr>
      <vt:lpstr>Poptávková inflace a míra inflace</vt:lpstr>
      <vt:lpstr>Poptávková inflace a míra inflace</vt:lpstr>
      <vt:lpstr>Poptávková inflace a míra inflace</vt:lpstr>
      <vt:lpstr>Míra inflace a míra růstu nominálního produktu </vt:lpstr>
      <vt:lpstr>Obrázek 3 – Křivka růstu poptávky (DG), resp. dynamické agregátní poptávky (DAD)</vt:lpstr>
      <vt:lpstr>Křivka růstu poptávky (DG), resp. dynamické agregátní poptávky (DAD)</vt:lpstr>
      <vt:lpstr>Obrázek 4 – Rozdělení růstu agregátní poptávky mezi růst reálného produktu a růst inflace</vt:lpstr>
      <vt:lpstr>Rozdělení růstu agregátní poptávky mezi růst reálného produktu a růst inflace</vt:lpstr>
      <vt:lpstr>Rozdělení růstu agregátní poptávky mezi růst reálného produktu a růst inflace (přizpůsobení pomocí racionálních očekávání)</vt:lpstr>
      <vt:lpstr>Obrázek 5 – Rozdělení růstu agregátní poptávky mezi růst reálného produktu a růst inflace (přizpůsobení pomocí racionálních očekávání)</vt:lpstr>
      <vt:lpstr>Rozdělení růstu agregátní poptávky mezi růst reálného produktu a růst inflace (přizpůsobení pomocí racionálních očekávání)</vt:lpstr>
      <vt:lpstr>Makroekonomie II  Metody léčení inflace II. část  YMAK2</vt:lpstr>
      <vt:lpstr>Nabídková, resp. náklady tlačená inflace</vt:lpstr>
      <vt:lpstr>Nabídková, resp. náklady tlačená inflace</vt:lpstr>
      <vt:lpstr>Nabídková, resp. náklady tlačená inflace</vt:lpstr>
      <vt:lpstr>Nabídková, resp. náklady tlačená inflace</vt:lpstr>
      <vt:lpstr>Nabídková, resp. náklady tlačená inflace</vt:lpstr>
      <vt:lpstr>Nabídková, resp. náklady tlačená inflace</vt:lpstr>
      <vt:lpstr>Nabídková, resp. náklady tlačená inflace</vt:lpstr>
      <vt:lpstr>Nabídková, resp. náklady tlačená inflace</vt:lpstr>
      <vt:lpstr>Nabídková, resp. náklady tlačená inflace</vt:lpstr>
      <vt:lpstr>Nabídková, resp. náklady tlačená inflace</vt:lpstr>
      <vt:lpstr>Nabídková, resp. náklady tlačená inflace</vt:lpstr>
      <vt:lpstr>Nabídková, resp. náklady tlačená inflace</vt:lpstr>
      <vt:lpstr>Nabídková, resp. náklady tlačená inflace</vt:lpstr>
      <vt:lpstr>Nabídková, resp. náklady tlačená inflace</vt:lpstr>
      <vt:lpstr>Nabídková, resp. náklady tlačená inflace</vt:lpstr>
      <vt:lpstr>Metody léčení inflace</vt:lpstr>
      <vt:lpstr>Metody léčení inflace</vt:lpstr>
      <vt:lpstr>Metody léčení inflace</vt:lpstr>
      <vt:lpstr>Prezentace aplikace PowerPoint</vt:lpstr>
      <vt:lpstr>Prezentace aplikace PowerPoint</vt:lpstr>
      <vt:lpstr>Prezentace aplikace PowerPoint</vt:lpstr>
      <vt:lpstr>Prezentace aplikace PowerPoint</vt:lpstr>
      <vt:lpstr>Prezentace aplikace PowerPoint</vt:lpstr>
      <vt:lpstr>Makroekonomie II Dlouhodobý ekonomický růst  III. část  YMAK2</vt:lpstr>
      <vt:lpstr>Ekonomický růst</vt:lpstr>
      <vt:lpstr>Jak měříme ekonomický růst?</vt:lpstr>
      <vt:lpstr>Jak zjistíme úroveň Y* v jednotlivých letech?</vt:lpstr>
      <vt:lpstr>Jak zjistíme úroveň Y* v jednotlivých letech?</vt:lpstr>
      <vt:lpstr>Faktory hospodářského růstu</vt:lpstr>
      <vt:lpstr>Solowův model ekonomického růstu</vt:lpstr>
      <vt:lpstr>Solowův model ekonomického růstu</vt:lpstr>
      <vt:lpstr>Solowův model ekonomického růstu</vt:lpstr>
      <vt:lpstr>Solowův model ekonomického růstu</vt:lpstr>
      <vt:lpstr>Solowův model ekonomického růstu</vt:lpstr>
      <vt:lpstr>Solowův model ekonomického růstu</vt:lpstr>
      <vt:lpstr>Solowův model ekonomického růstu</vt:lpstr>
      <vt:lpstr>Solowův model ekonomického růstu</vt:lpstr>
      <vt:lpstr>Ekonomický růst v modelu AS-AD</vt:lpstr>
      <vt:lpstr>Ekonomický růst: produkční funkce + AS-AD model</vt:lpstr>
      <vt:lpstr>Ekonomický růst: produkční funkce + AS-AD model</vt:lpstr>
      <vt:lpstr>Ekonomický růst: produkční funkce + AS-AD model</vt:lpstr>
      <vt:lpstr>Ekonomický růst, růst skutečného výstupu a vývoj cenové hladiny </vt:lpstr>
      <vt:lpstr>Růst AD a AS ve stejné proporci</vt:lpstr>
      <vt:lpstr>Růst AD pomalejším tempem</vt:lpstr>
      <vt:lpstr>Růst nákladů firem</vt:lpstr>
      <vt:lpstr>Hospodářský růst a cyklus v ČR</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skr0004</cp:lastModifiedBy>
  <cp:revision>112</cp:revision>
  <dcterms:modified xsi:type="dcterms:W3CDTF">2023-11-25T09:44:54Z</dcterms:modified>
</cp:coreProperties>
</file>