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92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4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6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80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5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74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74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7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16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Agregátní poptávka a agregátní nabídka: </a:t>
            </a:r>
            <a:r>
              <a:rPr lang="cs-CZ" sz="4000" b="1" dirty="0" smtClean="0">
                <a:solidFill>
                  <a:srgbClr val="C00000"/>
                </a:solidFill>
              </a:rPr>
              <a:t/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Agregátní nabídka</a:t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300" b="1" i="1" dirty="0" smtClean="0">
                <a:solidFill>
                  <a:srgbClr val="D10202"/>
                </a:solidFill>
              </a:rPr>
              <a:t/>
            </a:r>
            <a:br>
              <a:rPr lang="cs-CZ" sz="4300" b="1" i="1" dirty="0" smtClean="0">
                <a:solidFill>
                  <a:srgbClr val="D10202"/>
                </a:solidFill>
              </a:rPr>
            </a:br>
            <a:r>
              <a:rPr lang="cs-CZ" sz="3600" b="1" dirty="0" smtClean="0">
                <a:solidFill>
                  <a:srgbClr val="D10202"/>
                </a:solidFill>
              </a:rPr>
              <a:t>YMAK2</a:t>
            </a:r>
            <a:br>
              <a:rPr lang="cs-CZ" sz="3600" b="1" dirty="0" smtClean="0">
                <a:solidFill>
                  <a:srgbClr val="D10202"/>
                </a:solidFill>
              </a:rPr>
            </a:br>
            <a:endParaRPr sz="3600" b="1" dirty="0"/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Horizontální křivka AS – extrémní keynesiánský případ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4872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Předpoklad</a:t>
            </a:r>
            <a:r>
              <a:rPr lang="cs-CZ" dirty="0"/>
              <a:t> - nominální mzdy jsou krátkodobě fixní, nepřizpůsobují se změnám AD. </a:t>
            </a:r>
            <a:endParaRPr lang="cs-CZ" dirty="0" smtClean="0"/>
          </a:p>
          <a:p>
            <a:r>
              <a:rPr lang="cs-CZ" dirty="0" smtClean="0"/>
              <a:t>Stejně </a:t>
            </a:r>
            <a:r>
              <a:rPr lang="cs-CZ" dirty="0"/>
              <a:t>tak ceny jsou podle předpokladu v tomto </a:t>
            </a:r>
            <a:r>
              <a:rPr lang="cs-CZ" dirty="0" smtClean="0"/>
              <a:t>o</a:t>
            </a:r>
            <a:r>
              <a:rPr lang="cs-CZ" dirty="0"/>
              <a:t>bdobí fixní</a:t>
            </a:r>
            <a:r>
              <a:rPr lang="cs-CZ" dirty="0" smtClean="0"/>
              <a:t>.</a:t>
            </a:r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pozadí konceptu předpoklad, že mezní produkt práce je konstantní. </a:t>
            </a:r>
            <a:endParaRPr lang="cs-CZ" dirty="0" smtClean="0"/>
          </a:p>
          <a:p>
            <a:r>
              <a:rPr lang="cs-CZ" dirty="0" smtClean="0"/>
              <a:t>Firmy </a:t>
            </a:r>
            <a:r>
              <a:rPr lang="cs-CZ" dirty="0"/>
              <a:t>budou poptávat práci do úrovně mezní produkt práce (MPN) = reálná mzda (W/P). </a:t>
            </a:r>
            <a:endParaRPr lang="cs-CZ" dirty="0" smtClean="0"/>
          </a:p>
          <a:p>
            <a:r>
              <a:rPr lang="cs-CZ" dirty="0" smtClean="0"/>
              <a:t>Jestliže </a:t>
            </a:r>
            <a:r>
              <a:rPr lang="cs-CZ" dirty="0"/>
              <a:t>je nominální mzdová sazba fixní, křivka AS je horizontální při úrovni P = W/MPN.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jsou fixovány nominální mzdy, a marginální produkt práce je konstantní, fixována je i cenová úroveň a produkce je zcela determinována agregátní poptávkou. </a:t>
            </a: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842" t="37563" r="39649" b="41384"/>
          <a:stretch/>
        </p:blipFill>
        <p:spPr>
          <a:xfrm>
            <a:off x="834189" y="2406316"/>
            <a:ext cx="4221562" cy="14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Fiskální expanze - keynesiánská křivka AS (extrémní případ)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686800" cy="1737895"/>
          </a:xfrm>
        </p:spPr>
        <p:txBody>
          <a:bodyPr>
            <a:noAutofit/>
          </a:bodyPr>
          <a:lstStyle/>
          <a:p>
            <a:r>
              <a:rPr lang="cs-CZ" sz="2000" b="1" dirty="0"/>
              <a:t>Nová rovnováha: </a:t>
            </a:r>
            <a:endParaRPr lang="cs-CZ" sz="2000" b="1" dirty="0" smtClean="0"/>
          </a:p>
          <a:p>
            <a:pPr lvl="1"/>
            <a:r>
              <a:rPr lang="cs-CZ" sz="1800" dirty="0" smtClean="0"/>
              <a:t>Produkce </a:t>
            </a:r>
            <a:r>
              <a:rPr lang="cs-CZ" sz="1800" dirty="0"/>
              <a:t>vzrostla na Y1, tedy o </a:t>
            </a:r>
            <a:r>
              <a:rPr lang="el-GR" sz="1800" dirty="0"/>
              <a:t>Δ</a:t>
            </a:r>
            <a:r>
              <a:rPr lang="cs-CZ" sz="1800" dirty="0"/>
              <a:t>Y = (Y1 – Y0), </a:t>
            </a:r>
            <a:endParaRPr lang="cs-CZ" sz="1800" dirty="0" smtClean="0"/>
          </a:p>
          <a:p>
            <a:pPr lvl="1"/>
            <a:r>
              <a:rPr lang="cs-CZ" sz="1800" dirty="0" smtClean="0"/>
              <a:t>Cenová </a:t>
            </a:r>
            <a:r>
              <a:rPr lang="cs-CZ" sz="1800" dirty="0"/>
              <a:t>úroveň se nezměnila, - přírůstek produkce vyvolaný fiskální expanzí, tj. </a:t>
            </a:r>
            <a:r>
              <a:rPr lang="el-GR" sz="1800" dirty="0"/>
              <a:t>Δ</a:t>
            </a:r>
            <a:r>
              <a:rPr lang="cs-CZ" sz="1800" dirty="0"/>
              <a:t>Y je roven multiplikátoru fiskální politiky (</a:t>
            </a:r>
            <a:r>
              <a:rPr lang="el-GR" sz="1800" dirty="0"/>
              <a:t>γ) </a:t>
            </a:r>
            <a:r>
              <a:rPr lang="cs-CZ" sz="1800" dirty="0"/>
              <a:t>krát přírůstek autonomních výdajů (A), </a:t>
            </a:r>
            <a:endParaRPr lang="cs-CZ" sz="1800" dirty="0" smtClean="0"/>
          </a:p>
          <a:p>
            <a:pPr lvl="1"/>
            <a:r>
              <a:rPr lang="cs-CZ" sz="1800" dirty="0" smtClean="0"/>
              <a:t>Úroková </a:t>
            </a:r>
            <a:r>
              <a:rPr lang="cs-CZ" sz="1800" dirty="0"/>
              <a:t>sazba se zvýší.</a:t>
            </a:r>
            <a:endParaRPr lang="cs-CZ" sz="18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369" t="35692" r="40176" b="32027"/>
          <a:stretch/>
        </p:blipFill>
        <p:spPr>
          <a:xfrm>
            <a:off x="2221832" y="3511256"/>
            <a:ext cx="4700336" cy="26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Monetární expanze - keynesiánská křivka AS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4"/>
            <a:ext cx="8686800" cy="2069432"/>
          </a:xfrm>
        </p:spPr>
        <p:txBody>
          <a:bodyPr>
            <a:noAutofit/>
          </a:bodyPr>
          <a:lstStyle/>
          <a:p>
            <a:r>
              <a:rPr lang="cs-CZ" sz="2000" dirty="0"/>
              <a:t>Efekty monetární expanze v těchto podmínkách jsou následující: </a:t>
            </a:r>
            <a:endParaRPr lang="cs-CZ" sz="2000" dirty="0" smtClean="0"/>
          </a:p>
          <a:p>
            <a:pPr lvl="1"/>
            <a:r>
              <a:rPr lang="cs-CZ" sz="1600" dirty="0" smtClean="0"/>
              <a:t>Produkce </a:t>
            </a:r>
            <a:r>
              <a:rPr lang="cs-CZ" sz="1600" dirty="0"/>
              <a:t>se zvýšila z Y0 na Y1, tj. o </a:t>
            </a:r>
            <a:r>
              <a:rPr lang="el-GR" sz="1600" dirty="0"/>
              <a:t>Δ</a:t>
            </a:r>
            <a:r>
              <a:rPr lang="cs-CZ" sz="1600" dirty="0"/>
              <a:t>Y, </a:t>
            </a:r>
            <a:endParaRPr lang="cs-CZ" sz="1600" dirty="0" smtClean="0"/>
          </a:p>
          <a:p>
            <a:pPr lvl="1"/>
            <a:r>
              <a:rPr lang="cs-CZ" sz="1600" dirty="0" smtClean="0"/>
              <a:t>Cenová </a:t>
            </a:r>
            <a:r>
              <a:rPr lang="cs-CZ" sz="1600" dirty="0"/>
              <a:t>úroveň se nezměnila, • Posun křivky AD1 doprava, přírůstek produkce vyvolaný monetární expanzí = součin multiplikátoru monetární politiky (</a:t>
            </a:r>
            <a:r>
              <a:rPr lang="el-GR" sz="1600" dirty="0"/>
              <a:t>β) </a:t>
            </a:r>
            <a:r>
              <a:rPr lang="cs-CZ" sz="1600" dirty="0"/>
              <a:t>a přírůstku nabídky reálných peněžních zůstatků </a:t>
            </a:r>
            <a:endParaRPr lang="cs-CZ" sz="1600" dirty="0" smtClean="0"/>
          </a:p>
          <a:p>
            <a:pPr lvl="1"/>
            <a:r>
              <a:rPr lang="cs-CZ" sz="1600" dirty="0" smtClean="0"/>
              <a:t>Úroková </a:t>
            </a:r>
            <a:r>
              <a:rPr lang="cs-CZ" sz="1600" dirty="0"/>
              <a:t>sazba se snížila.</a:t>
            </a:r>
            <a:endParaRPr lang="cs-CZ" sz="1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6491" t="26023" r="44912" b="37486"/>
          <a:stretch/>
        </p:blipFill>
        <p:spPr>
          <a:xfrm>
            <a:off x="4170947" y="3102326"/>
            <a:ext cx="4074695" cy="29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Křivka SAS za předpokladu fixní nominální mzdy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5663"/>
            <a:ext cx="8349916" cy="4924925"/>
          </a:xfrm>
        </p:spPr>
        <p:txBody>
          <a:bodyPr>
            <a:noAutofit/>
          </a:bodyPr>
          <a:lstStyle/>
          <a:p>
            <a:r>
              <a:rPr lang="cs-CZ" sz="2000" b="1" dirty="0"/>
              <a:t>Základní keynesiánská situace – statický model – odvození SAS </a:t>
            </a:r>
            <a:endParaRPr lang="cs-CZ" sz="2000" b="1" dirty="0" smtClean="0"/>
          </a:p>
          <a:p>
            <a:r>
              <a:rPr lang="cs-CZ" sz="2000" dirty="0" smtClean="0"/>
              <a:t>Předpoklady</a:t>
            </a:r>
            <a:r>
              <a:rPr lang="cs-CZ" sz="2000" dirty="0"/>
              <a:t>: </a:t>
            </a:r>
            <a:endParaRPr lang="cs-CZ" sz="2000" dirty="0" smtClean="0"/>
          </a:p>
          <a:p>
            <a:pPr lvl="1"/>
            <a:r>
              <a:rPr lang="cs-CZ" sz="1600" dirty="0" smtClean="0"/>
              <a:t>nominální </a:t>
            </a:r>
            <a:r>
              <a:rPr lang="cs-CZ" sz="1600" dirty="0"/>
              <a:t>mzdová sazba W je v krátkém období fixní (konstantní) </a:t>
            </a:r>
            <a:r>
              <a:rPr lang="cs-CZ" sz="1600" dirty="0" smtClean="0"/>
              <a:t>–</a:t>
            </a:r>
          </a:p>
          <a:p>
            <a:pPr lvl="1"/>
            <a:r>
              <a:rPr lang="cs-CZ" sz="1600" dirty="0" smtClean="0"/>
              <a:t>cenová </a:t>
            </a:r>
            <a:r>
              <a:rPr lang="cs-CZ" sz="1600" dirty="0"/>
              <a:t>úroveň se zvyšuje z P0 na P1 a poté na P2 - P0 &lt; P1 &lt; P2. </a:t>
            </a:r>
            <a:endParaRPr lang="cs-CZ" sz="1600" dirty="0" smtClean="0"/>
          </a:p>
          <a:p>
            <a:r>
              <a:rPr lang="cs-CZ" sz="2000" dirty="0" smtClean="0"/>
              <a:t>Při </a:t>
            </a:r>
            <a:r>
              <a:rPr lang="cs-CZ" sz="2000" dirty="0"/>
              <a:t>konstantní nominální mzdě W0 bude pro vývoj reálné mzdy platit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Křivka agregátní poptávky po práci - A, B a C představují kombinace jednotlivých úrovní reálné mzdy a úrovní zaměstnanosti, za nichž firmy maximalizují zisk. </a:t>
            </a:r>
            <a:endParaRPr lang="cs-CZ" sz="2000" dirty="0" smtClean="0"/>
          </a:p>
          <a:p>
            <a:r>
              <a:rPr lang="cs-CZ" sz="2000" dirty="0" smtClean="0"/>
              <a:t>Za </a:t>
            </a:r>
            <a:r>
              <a:rPr lang="cs-CZ" sz="2000" dirty="0"/>
              <a:t>uvedených předpokladů je křivka agregátní poptávky po práci stejná jako křivka marginálního produktu práce. </a:t>
            </a:r>
            <a:endParaRPr lang="cs-CZ" sz="2000" dirty="0" smtClean="0"/>
          </a:p>
          <a:p>
            <a:r>
              <a:rPr lang="cs-CZ" sz="2000" dirty="0" smtClean="0"/>
              <a:t>Marginální </a:t>
            </a:r>
            <a:r>
              <a:rPr lang="cs-CZ" sz="2000" dirty="0"/>
              <a:t>produkt práce (MPN) = reálná mzda (W/P) </a:t>
            </a:r>
            <a:endParaRPr lang="cs-CZ" sz="14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1842" t="50663" r="47105" b="40292"/>
          <a:stretch/>
        </p:blipFill>
        <p:spPr>
          <a:xfrm>
            <a:off x="3064042" y="3240505"/>
            <a:ext cx="2021305" cy="9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46856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Odvození křivky krátkodobé agregátní nabídky 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90865"/>
            <a:ext cx="8349916" cy="5229723"/>
          </a:xfrm>
        </p:spPr>
        <p:txBody>
          <a:bodyPr>
            <a:noAutofit/>
          </a:bodyPr>
          <a:lstStyle/>
          <a:p>
            <a:r>
              <a:rPr lang="cs-CZ" sz="2000" dirty="0"/>
              <a:t>Demonstruje vztah mezi velikostí reálné mzdy a úrovní zaměstnanosti </a:t>
            </a:r>
            <a:endParaRPr lang="cs-CZ" sz="2000" dirty="0" smtClean="0"/>
          </a:p>
          <a:p>
            <a:r>
              <a:rPr lang="cs-CZ" sz="2000" dirty="0" smtClean="0"/>
              <a:t>Roste-li </a:t>
            </a:r>
            <a:r>
              <a:rPr lang="cs-CZ" sz="2000" dirty="0"/>
              <a:t>cenová úroveň (P), reálné mzdy klesají, poptávka po práci roste a produkce roste také. A opačně: klesá-li cenová úroveň, reálné mzdy rostou, poptávka po práci klesá a produkce klesá také.</a:t>
            </a:r>
            <a:endParaRPr lang="cs-CZ" sz="1400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1930" t="37251" r="33245" b="20019"/>
          <a:stretch/>
        </p:blipFill>
        <p:spPr>
          <a:xfrm>
            <a:off x="1981200" y="2583950"/>
            <a:ext cx="5181600" cy="35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46856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Fiskální expanze – krátkodobé a dlouhodobé efekty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90865"/>
            <a:ext cx="8349916" cy="5229723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cs-CZ" sz="14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632" t="36784" r="30702" b="10662"/>
          <a:stretch/>
        </p:blipFill>
        <p:spPr>
          <a:xfrm>
            <a:off x="906379" y="1193271"/>
            <a:ext cx="7082589" cy="50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46856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Fiskální expanze – krátkodobé efekty 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90865"/>
            <a:ext cx="8349916" cy="5229723"/>
          </a:xfrm>
        </p:spPr>
        <p:txBody>
          <a:bodyPr>
            <a:noAutofit/>
          </a:bodyPr>
          <a:lstStyle/>
          <a:p>
            <a:r>
              <a:rPr lang="cs-CZ" sz="1800" dirty="0"/>
              <a:t>Zvýšení vládních nákupů zboží a služeb = AD0 se posune doprava a nahoru k AD1. </a:t>
            </a:r>
            <a:endParaRPr lang="cs-CZ" sz="1800" dirty="0" smtClean="0"/>
          </a:p>
          <a:p>
            <a:r>
              <a:rPr lang="cs-CZ" sz="1800" dirty="0" smtClean="0"/>
              <a:t>Při </a:t>
            </a:r>
            <a:r>
              <a:rPr lang="cs-CZ" sz="1800" dirty="0"/>
              <a:t>původní cenové hladině P0 - převis AD1 nad AS v rozsahu E0 – K. </a:t>
            </a:r>
            <a:endParaRPr lang="cs-CZ" sz="1800" dirty="0" smtClean="0"/>
          </a:p>
          <a:p>
            <a:r>
              <a:rPr lang="cs-CZ" sz="1800" b="1" dirty="0" smtClean="0"/>
              <a:t>Následky</a:t>
            </a:r>
            <a:r>
              <a:rPr lang="cs-CZ" sz="1800" b="1" dirty="0"/>
              <a:t>: </a:t>
            </a:r>
            <a:endParaRPr lang="cs-CZ" sz="1800" b="1" dirty="0" smtClean="0"/>
          </a:p>
          <a:p>
            <a:pPr lvl="1"/>
            <a:r>
              <a:rPr lang="cs-CZ" sz="1800" dirty="0"/>
              <a:t>tlak na čerpání plánovaných zásob </a:t>
            </a:r>
          </a:p>
          <a:p>
            <a:pPr lvl="1"/>
            <a:r>
              <a:rPr lang="cs-CZ" sz="1800" dirty="0"/>
              <a:t>tlak na rozšiřování produkce (k doplnění zásob) </a:t>
            </a:r>
          </a:p>
          <a:p>
            <a:pPr lvl="1"/>
            <a:r>
              <a:rPr lang="cs-CZ" sz="1800" dirty="0"/>
              <a:t>tlak na růst cenové hladiny (rostoucí mezní náklady spojené se zaměstnáním dodatečných pracovníků).</a:t>
            </a:r>
            <a:endParaRPr lang="cs-CZ" sz="1800" dirty="0" smtClean="0"/>
          </a:p>
          <a:p>
            <a:pPr marL="457200" lvl="1">
              <a:buFont typeface="Arial"/>
              <a:buChar char="•"/>
            </a:pPr>
            <a:r>
              <a:rPr lang="cs-CZ" sz="1800" b="1" dirty="0" smtClean="0"/>
              <a:t>Bod </a:t>
            </a:r>
            <a:r>
              <a:rPr lang="cs-CZ" sz="1800" b="1" dirty="0"/>
              <a:t>K </a:t>
            </a:r>
            <a:r>
              <a:rPr lang="cs-CZ" sz="1800" dirty="0"/>
              <a:t>- mimo křivku SAS - firmy nebudou chtít vyrábět a nabízet dané množství produkce. </a:t>
            </a:r>
            <a:endParaRPr lang="cs-CZ" sz="1800" dirty="0" smtClean="0"/>
          </a:p>
          <a:p>
            <a:pPr marL="457200" lvl="1">
              <a:buFont typeface="Arial"/>
              <a:buChar char="•"/>
            </a:pPr>
            <a:r>
              <a:rPr lang="cs-CZ" sz="1800" dirty="0" smtClean="0"/>
              <a:t>Při </a:t>
            </a:r>
            <a:r>
              <a:rPr lang="cs-CZ" sz="1800" dirty="0"/>
              <a:t>vyšší úrovni cenové hladiny P1 - snížení reálné mzdy na W0/P1. </a:t>
            </a:r>
            <a:endParaRPr lang="cs-CZ" sz="1800" dirty="0" smtClean="0"/>
          </a:p>
          <a:p>
            <a:pPr marL="457200" lvl="1">
              <a:buFont typeface="Arial"/>
              <a:buChar char="•"/>
            </a:pPr>
            <a:r>
              <a:rPr lang="cs-CZ" sz="1800" dirty="0" smtClean="0"/>
              <a:t>Zvýšení </a:t>
            </a:r>
            <a:r>
              <a:rPr lang="cs-CZ" sz="1800" dirty="0"/>
              <a:t>vládních výdajů na nákup zboží a služeb tak vedlo současně k: </a:t>
            </a:r>
            <a:endParaRPr lang="cs-CZ" sz="1800" dirty="0" smtClean="0"/>
          </a:p>
          <a:p>
            <a:pPr marL="914400" lvl="2"/>
            <a:r>
              <a:rPr lang="cs-CZ" sz="1800" dirty="0" smtClean="0"/>
              <a:t>růstu </a:t>
            </a:r>
            <a:r>
              <a:rPr lang="cs-CZ" sz="1800" dirty="0"/>
              <a:t>produkce z Y* na Y1 </a:t>
            </a:r>
            <a:endParaRPr lang="cs-CZ" sz="1800" dirty="0" smtClean="0"/>
          </a:p>
          <a:p>
            <a:pPr marL="914400" lvl="2"/>
            <a:r>
              <a:rPr lang="cs-CZ" sz="1800" dirty="0" smtClean="0"/>
              <a:t>zvýšení </a:t>
            </a:r>
            <a:r>
              <a:rPr lang="cs-CZ" sz="1800" dirty="0"/>
              <a:t>cenové hladiny z P0 na P1. </a:t>
            </a:r>
            <a:endParaRPr lang="cs-CZ" sz="1800" dirty="0" smtClean="0"/>
          </a:p>
          <a:p>
            <a:pPr marL="457200" lvl="1">
              <a:buFont typeface="Arial"/>
              <a:buChar char="•"/>
            </a:pPr>
            <a:r>
              <a:rPr lang="cs-CZ" sz="1800" dirty="0" smtClean="0"/>
              <a:t>Nominální </a:t>
            </a:r>
            <a:r>
              <a:rPr lang="cs-CZ" sz="1800" dirty="0"/>
              <a:t>mzdy se v tomto krátkém období nestačily přizpůsobit - E1 = bod krátkodobé rovnováhy ekonomiky</a:t>
            </a:r>
            <a:r>
              <a:rPr lang="cs-CZ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3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Fiskální expanze – dlouhodobé efekty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E1 není bodem dlouhodobé rovnováhy - reálná mzda W0/P1 se oproti W0/P0 snížila – pracovníci budou požadovat zvýšení nominální mzdové sazby na W1. </a:t>
            </a:r>
            <a:endParaRPr lang="cs-CZ" dirty="0" smtClean="0"/>
          </a:p>
          <a:p>
            <a:r>
              <a:rPr lang="cs-CZ" dirty="0" smtClean="0"/>
              <a:t>SAS1 </a:t>
            </a:r>
            <a:r>
              <a:rPr lang="cs-CZ" dirty="0"/>
              <a:t>(při W1, ND0) - začne přizpůsobovací proces. </a:t>
            </a:r>
            <a:endParaRPr lang="cs-CZ" dirty="0" smtClean="0"/>
          </a:p>
          <a:p>
            <a:r>
              <a:rPr lang="cs-CZ" dirty="0" smtClean="0"/>
              <a:t>Nový </a:t>
            </a:r>
            <a:r>
              <a:rPr lang="cs-CZ" dirty="0"/>
              <a:t>bod krátkodobé rovnováhy E2 - cenová hladina se opět zvýšila, v důsledku toho se opět sníží reálná mzdová sazba, přizpůsobovací proces tak pokračuje. </a:t>
            </a:r>
            <a:endParaRPr lang="cs-CZ" dirty="0" smtClean="0"/>
          </a:p>
          <a:p>
            <a:r>
              <a:rPr lang="cs-CZ" b="1" dirty="0" smtClean="0"/>
              <a:t>V </a:t>
            </a:r>
            <a:r>
              <a:rPr lang="cs-CZ" b="1" dirty="0"/>
              <a:t>bodě E3 - splněny všechny podmínky dlouhodobé rovnováhy ekonomiky.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524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Podmínky dlouhodobé rovnováhy ekonomiky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77500" lnSpcReduction="2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cs-CZ" dirty="0"/>
              <a:t>Reálná mzdová sazba W3/P3 = W0/P0, tj. výchozí úrovni rovnovážné reálné mzdy, </a:t>
            </a:r>
            <a:endParaRPr lang="cs-CZ" dirty="0" smtClean="0"/>
          </a:p>
          <a:p>
            <a:pPr marL="628650" indent="-514350">
              <a:buFont typeface="+mj-lt"/>
              <a:buAutoNum type="arabicPeriod"/>
            </a:pPr>
            <a:r>
              <a:rPr lang="cs-CZ" dirty="0" smtClean="0"/>
              <a:t>Vyrobená </a:t>
            </a:r>
            <a:r>
              <a:rPr lang="cs-CZ" dirty="0"/>
              <a:t>produkce = potenciálnímu produktu, </a:t>
            </a:r>
            <a:endParaRPr lang="cs-CZ" dirty="0" smtClean="0"/>
          </a:p>
          <a:p>
            <a:pPr marL="628650" indent="-514350">
              <a:buFont typeface="+mj-lt"/>
              <a:buAutoNum type="arabicPeriod"/>
            </a:pPr>
            <a:r>
              <a:rPr lang="cs-CZ" dirty="0" smtClean="0"/>
              <a:t>Při </a:t>
            </a:r>
            <a:r>
              <a:rPr lang="cs-CZ" dirty="0"/>
              <a:t>rovnovážné reálné mzdové sazbě W3/P3 = W0/P0 firmy vyrábějí a nabízejí množství produkce Y* a poptávají rozsah zaměstnanosti N</a:t>
            </a:r>
            <a:r>
              <a:rPr lang="cs-CZ" dirty="0" smtClean="0"/>
              <a:t>*.</a:t>
            </a:r>
          </a:p>
          <a:p>
            <a:pPr marL="114300" indent="0">
              <a:buNone/>
            </a:pPr>
            <a:endParaRPr lang="cs-CZ" dirty="0" smtClean="0"/>
          </a:p>
          <a:p>
            <a:r>
              <a:rPr lang="cs-CZ" dirty="0" smtClean="0"/>
              <a:t>Spojíme-li </a:t>
            </a:r>
            <a:r>
              <a:rPr lang="cs-CZ" dirty="0"/>
              <a:t>výchozí bod E0 a konečný bod E3 - křivka LAS.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důsledku nepružnosti mezd v krátkém období (a pomalého přizpůsobování cen) ekonomika nemůže v důsledku nárazu (zvýšení, snížení) agregátní poptávky okamžitě, resp. rychle dosáhnout dlouhodobé rovnováhy, přizpůsobování probíhá postupně v čase.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3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Monetární expanze – krátkodobé a dlouhodobé efekty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9649" t="33665" r="31579" b="16900"/>
          <a:stretch/>
        </p:blipFill>
        <p:spPr>
          <a:xfrm>
            <a:off x="1676400" y="1786472"/>
            <a:ext cx="5991726" cy="42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Základy křivky AS – uvedení do problematiky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/>
          <a:p>
            <a:r>
              <a:rPr lang="cs-CZ" b="1" dirty="0"/>
              <a:t>Východiskem analýzy </a:t>
            </a:r>
            <a:r>
              <a:rPr lang="cs-CZ" dirty="0"/>
              <a:t>– Produkční funkce (závislost produkce na objemu VF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mezní produktivita práce (MPN) … </a:t>
            </a:r>
          </a:p>
          <a:p>
            <a:pPr lvl="1"/>
            <a:r>
              <a:rPr lang="cs-CZ" dirty="0"/>
              <a:t>mezní produktivita kapitálu (MPK) </a:t>
            </a:r>
            <a:r>
              <a:rPr lang="cs-CZ" dirty="0" smtClean="0"/>
              <a:t>…</a:t>
            </a:r>
          </a:p>
          <a:p>
            <a:r>
              <a:rPr lang="cs-CZ" b="1" dirty="0" smtClean="0"/>
              <a:t>Působení </a:t>
            </a:r>
            <a:r>
              <a:rPr lang="cs-CZ" b="1" dirty="0"/>
              <a:t>zákona klesajících výnosů z VF </a:t>
            </a:r>
            <a:r>
              <a:rPr lang="cs-CZ" dirty="0"/>
              <a:t>- klesá produktivita – mezní produkt práce.  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221" t="32713" r="70195" b="57474"/>
          <a:stretch/>
        </p:blipFill>
        <p:spPr>
          <a:xfrm>
            <a:off x="6916218" y="2776942"/>
            <a:ext cx="1021278" cy="10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Monetární expanze – krátkodobé efekty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Centrální banka zvýší zásobu nominálních peněz - posun křivky AD doprava a nahoru - při všech cenových úrovních. </a:t>
            </a:r>
            <a:endParaRPr lang="cs-CZ" dirty="0" smtClean="0"/>
          </a:p>
          <a:p>
            <a:r>
              <a:rPr lang="cs-CZ" dirty="0" smtClean="0"/>
              <a:t>AD1 </a:t>
            </a:r>
            <a:r>
              <a:rPr lang="cs-CZ" dirty="0"/>
              <a:t>- při cenové úrovni P0 převis agregátní poptávky v rozsahu E0 a F. 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důsledku převisu - neplánované čerpání zásob, tlak na růst produkce (k doplnění zásob na „normální“ úroveň), tlak na růst cenové hladiny. </a:t>
            </a:r>
            <a:endParaRPr lang="cs-CZ" dirty="0" smtClean="0"/>
          </a:p>
          <a:p>
            <a:r>
              <a:rPr lang="cs-CZ" dirty="0" smtClean="0"/>
              <a:t>Bod </a:t>
            </a:r>
            <a:r>
              <a:rPr lang="cs-CZ" dirty="0"/>
              <a:t>E1 - nový bod krátkodobé rovnováhy - v důsledku monetární expanze v krátkém období současně zvýšení produkce + zvýšení cenové hladiny.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vede ke snížení reálných mezd - během daného krátkého období jsou nominální mzdy fixní.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29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Monetární expanze – dlouhodobé efekty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Obdobně </a:t>
            </a:r>
            <a:r>
              <a:rPr lang="cs-CZ" dirty="0"/>
              <a:t>jako při fiskální expanzi - v bodě E1 nejsou splněny podmínky dlouhodobé rovnováhy ekonomiky. </a:t>
            </a:r>
            <a:r>
              <a:rPr lang="cs-CZ" dirty="0" smtClean="0"/>
              <a:t> </a:t>
            </a:r>
          </a:p>
          <a:p>
            <a:r>
              <a:rPr lang="cs-CZ" dirty="0" smtClean="0"/>
              <a:t>E1 </a:t>
            </a:r>
            <a:r>
              <a:rPr lang="cs-CZ" dirty="0"/>
              <a:t>bodem pouze krátkodobé rovnováhy - pomocí „přizpůsobovacího procesu“ k bodu E3 - tj. k bodu dlouhodobé rovnováhy. </a:t>
            </a:r>
            <a:endParaRPr lang="cs-CZ" dirty="0" smtClean="0"/>
          </a:p>
          <a:p>
            <a:r>
              <a:rPr lang="cs-CZ" dirty="0" smtClean="0"/>
              <a:t>Stručné </a:t>
            </a:r>
            <a:r>
              <a:rPr lang="cs-CZ" dirty="0"/>
              <a:t>shrnutí: </a:t>
            </a:r>
            <a:endParaRPr lang="cs-CZ" dirty="0" smtClean="0"/>
          </a:p>
          <a:p>
            <a:pPr lvl="1"/>
            <a:r>
              <a:rPr lang="cs-CZ" dirty="0" smtClean="0"/>
              <a:t>keynesiánská </a:t>
            </a:r>
            <a:r>
              <a:rPr lang="cs-CZ" dirty="0"/>
              <a:t>křivka SAS - na rozdíl od křivky AS v klasickém případě - v krátkém období závažné důsledky pro tvorbu a účinky stabilizačních politik vlády, tj. monetární a fiskální politiky a jejich kombinace. </a:t>
            </a:r>
            <a:endParaRPr lang="cs-CZ" dirty="0" smtClean="0"/>
          </a:p>
          <a:p>
            <a:pPr lvl="1"/>
            <a:r>
              <a:rPr lang="cs-CZ" dirty="0" smtClean="0"/>
              <a:t>Fiskální </a:t>
            </a:r>
            <a:r>
              <a:rPr lang="cs-CZ" dirty="0"/>
              <a:t>a monetární politika - mohou ovlivňovat pohyb cenové úrovně P, tím ovlivňují i reálné mzdové sazby W/P a úroveň produkce a zaměstnanosti.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42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Nová klasická makroekonomie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Model vyvinutý M. </a:t>
            </a:r>
            <a:r>
              <a:rPr lang="cs-CZ" dirty="0" err="1"/>
              <a:t>Friedmanem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Předpokladem </a:t>
            </a:r>
            <a:r>
              <a:rPr lang="cs-CZ" dirty="0"/>
              <a:t>tohoto modelu je: </a:t>
            </a:r>
            <a:endParaRPr lang="cs-CZ" dirty="0" smtClean="0"/>
          </a:p>
          <a:p>
            <a:pPr lvl="1"/>
            <a:r>
              <a:rPr lang="cs-CZ" dirty="0" smtClean="0"/>
              <a:t>Mzdy </a:t>
            </a:r>
            <a:r>
              <a:rPr lang="cs-CZ" dirty="0"/>
              <a:t>jsou pružné a vyrovnávají poptávku a nabídku na trhu </a:t>
            </a:r>
            <a:r>
              <a:rPr lang="cs-CZ" dirty="0" smtClean="0"/>
              <a:t>práce</a:t>
            </a:r>
          </a:p>
          <a:p>
            <a:pPr lvl="1"/>
            <a:r>
              <a:rPr lang="cs-CZ" dirty="0" smtClean="0"/>
              <a:t>Klíčovým </a:t>
            </a:r>
            <a:r>
              <a:rPr lang="cs-CZ" dirty="0"/>
              <a:t>předpokladem modelu - pracovníci dočasně mylně vnímají cenovou úroveň (nesprávně interpretují pohyb reálné a nominální mzdy) </a:t>
            </a:r>
            <a:endParaRPr lang="cs-CZ" dirty="0" smtClean="0"/>
          </a:p>
          <a:p>
            <a:pPr lvl="1"/>
            <a:r>
              <a:rPr lang="cs-CZ" dirty="0" smtClean="0"/>
              <a:t>Poptávka </a:t>
            </a:r>
            <a:r>
              <a:rPr lang="cs-CZ" dirty="0"/>
              <a:t>po práci závisí na skutečné reálné mzdě </a:t>
            </a:r>
            <a:endParaRPr lang="cs-CZ" dirty="0" smtClean="0"/>
          </a:p>
          <a:p>
            <a:pPr lvl="1"/>
            <a:r>
              <a:rPr lang="cs-CZ" dirty="0" smtClean="0"/>
              <a:t>Křivka </a:t>
            </a:r>
            <a:r>
              <a:rPr lang="cs-CZ" dirty="0"/>
              <a:t>nabídky práce závisí na očekávané reálné mzdě </a:t>
            </a:r>
            <a:endParaRPr lang="cs-CZ" dirty="0" smtClean="0"/>
          </a:p>
          <a:p>
            <a:pPr lvl="1"/>
            <a:r>
              <a:rPr lang="cs-CZ" dirty="0" smtClean="0"/>
              <a:t>Pro </a:t>
            </a:r>
            <a:r>
              <a:rPr lang="cs-CZ" dirty="0"/>
              <a:t>tento charakteristický rys je model křivky krátkodobé agregátní nabídky nazýván rovnovážným modelem s nedokonalými informacemi (tzv. </a:t>
            </a:r>
            <a:r>
              <a:rPr lang="cs-CZ" dirty="0" err="1"/>
              <a:t>fooling</a:t>
            </a:r>
            <a:r>
              <a:rPr lang="cs-CZ" dirty="0"/>
              <a:t> model).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366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Odvození křivky krátkodobé agregátní nabídky s mylným vnímáním cenové úrovně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614" t="40525" r="28333" b="14406"/>
          <a:stretch/>
        </p:blipFill>
        <p:spPr>
          <a:xfrm>
            <a:off x="561474" y="1653364"/>
            <a:ext cx="8125326" cy="44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Hlavní myšlenky modelu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Předpoklady </a:t>
            </a:r>
            <a:endParaRPr lang="cs-CZ" dirty="0" smtClean="0"/>
          </a:p>
          <a:p>
            <a:pPr lvl="1"/>
            <a:r>
              <a:rPr lang="cs-CZ" dirty="0" smtClean="0"/>
              <a:t>jenom </a:t>
            </a:r>
            <a:r>
              <a:rPr lang="cs-CZ" dirty="0"/>
              <a:t>firmy poznají, že se cenová hladina zvýšila </a:t>
            </a:r>
            <a:endParaRPr lang="cs-CZ" dirty="0" smtClean="0"/>
          </a:p>
          <a:p>
            <a:pPr lvl="1"/>
            <a:r>
              <a:rPr lang="cs-CZ" dirty="0" smtClean="0"/>
              <a:t>pracovníci </a:t>
            </a:r>
            <a:r>
              <a:rPr lang="cs-CZ" dirty="0"/>
              <a:t>dále mylně očekávají cenovou úroveň </a:t>
            </a:r>
            <a:r>
              <a:rPr lang="cs-CZ" dirty="0" smtClean="0"/>
              <a:t>nižší</a:t>
            </a:r>
          </a:p>
          <a:p>
            <a:r>
              <a:rPr lang="cs-CZ" dirty="0"/>
              <a:t>Firmy zvýší nominální mzdu z W0 na W1, ceny produkce rostou rychleji než nominální mzdy. </a:t>
            </a:r>
            <a:endParaRPr lang="cs-CZ" dirty="0" smtClean="0"/>
          </a:p>
          <a:p>
            <a:r>
              <a:rPr lang="cs-CZ" dirty="0" smtClean="0"/>
              <a:t>Pracovníci </a:t>
            </a:r>
            <a:r>
              <a:rPr lang="cs-CZ" dirty="0"/>
              <a:t>v mylné víře očekávají, že se jejich reálná mzda zvýšila a nabízejí větší množství práce, dochází tak i ke zvýšení produkce. </a:t>
            </a:r>
            <a:endParaRPr lang="cs-CZ" dirty="0" smtClean="0"/>
          </a:p>
          <a:p>
            <a:r>
              <a:rPr lang="cs-CZ" dirty="0" err="1" smtClean="0"/>
              <a:t>Friedmanův</a:t>
            </a:r>
            <a:r>
              <a:rPr lang="cs-CZ" dirty="0" smtClean="0"/>
              <a:t> </a:t>
            </a:r>
            <a:r>
              <a:rPr lang="cs-CZ" dirty="0"/>
              <a:t>model vysvětluje ekonomický cyklus rozdíly mezi skutečnou cenovou úrovní (P) a očekávanou cenovou úrovní (</a:t>
            </a:r>
            <a:r>
              <a:rPr lang="cs-CZ" dirty="0" err="1"/>
              <a:t>Pe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Odchylky </a:t>
            </a:r>
            <a:r>
              <a:rPr lang="cs-CZ" dirty="0"/>
              <a:t>skutečné od očekávané cenové hladiny podněcují pracovníky, aby měnili objem jimi nabízené práce: tím se mění i rozsah nabízené produkce.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38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Rovnice křivky agregátní nabídky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cs-CZ" dirty="0" smtClean="0"/>
          </a:p>
          <a:p>
            <a:r>
              <a:rPr lang="cs-CZ" sz="2000" dirty="0"/>
              <a:t>Y*potenciální produkt, </a:t>
            </a:r>
            <a:r>
              <a:rPr lang="el-GR" sz="2000" dirty="0"/>
              <a:t>δ </a:t>
            </a:r>
            <a:r>
              <a:rPr lang="cs-CZ" sz="2000" dirty="0"/>
              <a:t>citlivost produkce na neočekávané změny skutečné cenové hladiny, P skutečná cenová úroveň, </a:t>
            </a:r>
            <a:r>
              <a:rPr lang="cs-CZ" sz="2000" dirty="0" err="1"/>
              <a:t>Pe</a:t>
            </a:r>
            <a:r>
              <a:rPr lang="cs-CZ" sz="2000" dirty="0"/>
              <a:t> očekávaná cenová úroveň. </a:t>
            </a:r>
            <a:endParaRPr lang="cs-CZ" sz="2000" dirty="0" smtClean="0"/>
          </a:p>
          <a:p>
            <a:r>
              <a:rPr lang="cs-CZ" sz="2000" dirty="0" smtClean="0"/>
              <a:t>Produkce </a:t>
            </a:r>
            <a:r>
              <a:rPr lang="cs-CZ" sz="2000" dirty="0"/>
              <a:t>se odchyluje se od potenciálního produktu pouze tehdy, jestliže nová hladina (P) se odlišuje od očekávané cenové hladiny (</a:t>
            </a:r>
            <a:r>
              <a:rPr lang="cs-CZ" sz="2000" dirty="0" err="1"/>
              <a:t>Pe</a:t>
            </a:r>
            <a:r>
              <a:rPr lang="cs-CZ" sz="2000" dirty="0" smtClean="0"/>
              <a:t>).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Křivka </a:t>
            </a:r>
            <a:r>
              <a:rPr lang="cs-CZ" sz="2000" dirty="0"/>
              <a:t>dlouhodobé agregátní nabídky (LAS) - bývá také nazývána křivkou „správných očekávání“ </a:t>
            </a:r>
            <a:endParaRPr lang="cs-CZ" sz="2000" dirty="0" smtClean="0"/>
          </a:p>
          <a:p>
            <a:r>
              <a:rPr lang="cs-CZ" sz="2000" dirty="0" smtClean="0"/>
              <a:t>Při </a:t>
            </a:r>
            <a:r>
              <a:rPr lang="cs-CZ" sz="2000" dirty="0"/>
              <a:t>správných očekáváních cenové úrovně je produkce vždy rovna potenciálnímu produktu, tj. přirozenému reálnému produktu.</a:t>
            </a: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7632" t="39591" r="58070" b="55107"/>
          <a:stretch/>
        </p:blipFill>
        <p:spPr>
          <a:xfrm>
            <a:off x="457200" y="1511300"/>
            <a:ext cx="2614863" cy="5454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1228" t="57680" r="46053" b="34211"/>
          <a:stretch/>
        </p:blipFill>
        <p:spPr>
          <a:xfrm>
            <a:off x="2935705" y="3674353"/>
            <a:ext cx="2326106" cy="8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C00000"/>
                </a:solidFill>
              </a:rPr>
              <a:t>Lucasova</a:t>
            </a:r>
            <a:r>
              <a:rPr lang="cs-CZ" sz="3200" b="1" dirty="0">
                <a:solidFill>
                  <a:srgbClr val="C00000"/>
                </a:solidFill>
              </a:rPr>
              <a:t> křivka krátkodobé agregátní nabídky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/>
          </a:bodyPr>
          <a:lstStyle/>
          <a:p>
            <a:r>
              <a:rPr lang="cs-CZ" dirty="0"/>
              <a:t>Tento model vychází z předpokladu: </a:t>
            </a:r>
            <a:endParaRPr lang="cs-CZ" dirty="0" smtClean="0"/>
          </a:p>
          <a:p>
            <a:pPr lvl="1"/>
            <a:r>
              <a:rPr lang="cs-CZ" b="1" dirty="0" smtClean="0"/>
              <a:t>existence </a:t>
            </a:r>
            <a:r>
              <a:rPr lang="cs-CZ" b="1" dirty="0"/>
              <a:t>informačních bariér </a:t>
            </a:r>
            <a:r>
              <a:rPr lang="cs-CZ" dirty="0"/>
              <a:t>na straně pracovníků i firem (nepředpokládá, že firmy jsou lépe informovány než pracovníci) </a:t>
            </a:r>
            <a:endParaRPr lang="cs-CZ" dirty="0" smtClean="0"/>
          </a:p>
          <a:p>
            <a:pPr lvl="1"/>
            <a:r>
              <a:rPr lang="cs-CZ" dirty="0" smtClean="0"/>
              <a:t>trh </a:t>
            </a:r>
            <a:r>
              <a:rPr lang="cs-CZ" dirty="0"/>
              <a:t>každého jednotlivého zboží izolován od druhého a výrobci mají všechny informace jen o svém zboží, protože jsou izolováni od ostatních trhů, dozvídají se o tom, co se děje na ostatních trzích se </a:t>
            </a:r>
            <a:r>
              <a:rPr lang="cs-CZ" b="1" dirty="0"/>
              <a:t>zpožděním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794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 err="1">
                <a:solidFill>
                  <a:srgbClr val="C00000"/>
                </a:solidFill>
              </a:rPr>
              <a:t>Lucasova</a:t>
            </a:r>
            <a:r>
              <a:rPr lang="cs-CZ" sz="3200" b="1" dirty="0">
                <a:solidFill>
                  <a:srgbClr val="C00000"/>
                </a:solidFill>
              </a:rPr>
              <a:t> křivka agregátní nabídky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789" t="29144" r="26141" b="18122"/>
          <a:stretch/>
        </p:blipFill>
        <p:spPr>
          <a:xfrm>
            <a:off x="818147" y="1493337"/>
            <a:ext cx="7507706" cy="46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Neefektivnost anticipované monetární politiky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4614863"/>
          </a:xfrm>
        </p:spPr>
        <p:txBody>
          <a:bodyPr>
            <a:normAutofit/>
          </a:bodyPr>
          <a:lstStyle/>
          <a:p>
            <a:r>
              <a:rPr lang="cs-CZ" sz="1800" dirty="0"/>
              <a:t>Výchozím bodem E0. </a:t>
            </a:r>
            <a:endParaRPr lang="cs-CZ" sz="1800" dirty="0" smtClean="0"/>
          </a:p>
          <a:p>
            <a:r>
              <a:rPr lang="cs-CZ" sz="1800" dirty="0" smtClean="0"/>
              <a:t>Centrální </a:t>
            </a:r>
            <a:r>
              <a:rPr lang="cs-CZ" sz="1800" dirty="0"/>
              <a:t>banka oznámí předem zvýšení nominální zásoby peněz o určité procento. </a:t>
            </a:r>
            <a:endParaRPr lang="cs-CZ" sz="1800" dirty="0" smtClean="0"/>
          </a:p>
          <a:p>
            <a:r>
              <a:rPr lang="cs-CZ" sz="1800" dirty="0" smtClean="0"/>
              <a:t>Subjekty </a:t>
            </a:r>
            <a:r>
              <a:rPr lang="cs-CZ" sz="1800" dirty="0"/>
              <a:t>formují svá očekávání racionálně - tedy i očekávání změny cenové úrovně </a:t>
            </a:r>
            <a:endParaRPr lang="cs-CZ" sz="1800" dirty="0" smtClean="0"/>
          </a:p>
          <a:p>
            <a:r>
              <a:rPr lang="cs-CZ" sz="1800" dirty="0" smtClean="0"/>
              <a:t>Očekávají</a:t>
            </a:r>
            <a:r>
              <a:rPr lang="cs-CZ" sz="1800" dirty="0"/>
              <a:t>, že zvýšení peněžní zásoby se „přelije“ do proporcionálního zvýšení cenové hladiny - výrobci toto očekávání promítnou do cen</a:t>
            </a:r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2281" t="27271" r="36579" b="37641"/>
          <a:stretch/>
        </p:blipFill>
        <p:spPr>
          <a:xfrm>
            <a:off x="834190" y="3818731"/>
            <a:ext cx="3737810" cy="23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Pozitivní efekt neanticipované monetární politiky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8229600" cy="243505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Výchozí bod E0. </a:t>
            </a:r>
            <a:endParaRPr lang="cs-CZ" dirty="0" smtClean="0"/>
          </a:p>
          <a:p>
            <a:r>
              <a:rPr lang="cs-CZ" dirty="0" smtClean="0"/>
              <a:t>Neanticipované </a:t>
            </a:r>
            <a:r>
              <a:rPr lang="cs-CZ" dirty="0"/>
              <a:t>zvýšení peněžní zásoby centrální bankou – neodrazí se ve změně očekávané úrovně cen. </a:t>
            </a:r>
            <a:endParaRPr lang="cs-CZ" dirty="0" smtClean="0"/>
          </a:p>
          <a:p>
            <a:r>
              <a:rPr lang="cs-CZ" dirty="0" smtClean="0"/>
              <a:t>E1 </a:t>
            </a:r>
            <a:r>
              <a:rPr lang="cs-CZ" dirty="0"/>
              <a:t>- produkce a zaměstnanost vyšší než ve výchozím bodě rovnováhy - skutečná cenová úroveň (P) převyšuje očekávanou cenovou úroveň (Pe0) </a:t>
            </a:r>
            <a:endParaRPr lang="cs-CZ" dirty="0" smtClean="0"/>
          </a:p>
          <a:p>
            <a:r>
              <a:rPr lang="cs-CZ" dirty="0" smtClean="0"/>
              <a:t>Zvýšení </a:t>
            </a:r>
            <a:r>
              <a:rPr lang="cs-CZ" dirty="0"/>
              <a:t>produkce nad úroveň potenciálního produktu dočasné - subjekty se poučí, budou revidovat očekávání cenové úrovně na Pe1. </a:t>
            </a:r>
            <a:endParaRPr lang="cs-CZ" dirty="0" smtClean="0"/>
          </a:p>
          <a:p>
            <a:r>
              <a:rPr lang="cs-CZ" dirty="0" smtClean="0"/>
              <a:t>Vznikne </a:t>
            </a:r>
            <a:r>
              <a:rPr lang="cs-CZ" dirty="0"/>
              <a:t>tak nový bod rovnováhy E2.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2719" t="39747" r="41052" b="27037"/>
          <a:stretch/>
        </p:blipFill>
        <p:spPr>
          <a:xfrm>
            <a:off x="4732420" y="3509710"/>
            <a:ext cx="3721769" cy="26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Základy křivky AS – uvedení do problematiky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Y = Y (N, K, M, E, </a:t>
            </a:r>
            <a:r>
              <a:rPr lang="el-GR" dirty="0"/>
              <a:t>κ); </a:t>
            </a:r>
            <a:r>
              <a:rPr lang="cs-CZ" b="1" dirty="0"/>
              <a:t>N</a:t>
            </a:r>
            <a:r>
              <a:rPr lang="cs-CZ" dirty="0"/>
              <a:t> – práce (</a:t>
            </a:r>
            <a:r>
              <a:rPr lang="cs-CZ" dirty="0" err="1"/>
              <a:t>number</a:t>
            </a:r>
            <a:r>
              <a:rPr lang="cs-CZ" dirty="0"/>
              <a:t> of </a:t>
            </a:r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production</a:t>
            </a:r>
            <a:r>
              <a:rPr lang="cs-CZ" dirty="0"/>
              <a:t>) , </a:t>
            </a:r>
            <a:r>
              <a:rPr lang="cs-CZ" b="1" dirty="0"/>
              <a:t>K</a:t>
            </a:r>
            <a:r>
              <a:rPr lang="cs-CZ" dirty="0"/>
              <a:t> - kapitál, </a:t>
            </a:r>
            <a:r>
              <a:rPr lang="cs-CZ" b="1" dirty="0"/>
              <a:t>M</a:t>
            </a:r>
            <a:r>
              <a:rPr lang="cs-CZ" dirty="0"/>
              <a:t> - materiál, </a:t>
            </a:r>
            <a:r>
              <a:rPr lang="cs-CZ" b="1" dirty="0"/>
              <a:t>E</a:t>
            </a:r>
            <a:r>
              <a:rPr lang="cs-CZ" dirty="0"/>
              <a:t> - energie, </a:t>
            </a:r>
            <a:r>
              <a:rPr lang="el-GR" b="1" dirty="0"/>
              <a:t>κ</a:t>
            </a:r>
            <a:r>
              <a:rPr lang="el-GR" dirty="0"/>
              <a:t> - </a:t>
            </a:r>
            <a:r>
              <a:rPr lang="cs-CZ" dirty="0"/>
              <a:t>úroveň používané technologie. (M, E meziprodukty - komplementy práce a kapitálu</a:t>
            </a:r>
            <a:r>
              <a:rPr lang="cs-CZ" dirty="0" smtClean="0"/>
              <a:t>);</a:t>
            </a:r>
          </a:p>
          <a:p>
            <a:r>
              <a:rPr lang="cs-CZ" dirty="0"/>
              <a:t>Předpoklady: </a:t>
            </a:r>
            <a:endParaRPr lang="cs-CZ" dirty="0" smtClean="0"/>
          </a:p>
          <a:p>
            <a:pPr lvl="1"/>
            <a:r>
              <a:rPr lang="cs-CZ" b="1" dirty="0" smtClean="0"/>
              <a:t>krátké </a:t>
            </a:r>
            <a:r>
              <a:rPr lang="cs-CZ" b="1" dirty="0"/>
              <a:t>období, </a:t>
            </a:r>
            <a:endParaRPr lang="cs-CZ" b="1" dirty="0" smtClean="0"/>
          </a:p>
          <a:p>
            <a:pPr lvl="1"/>
            <a:r>
              <a:rPr lang="cs-CZ" b="1" dirty="0" smtClean="0"/>
              <a:t>zásoba </a:t>
            </a:r>
            <a:r>
              <a:rPr lang="cs-CZ" b="1" dirty="0"/>
              <a:t>kapitálu fixní. </a:t>
            </a:r>
            <a:endParaRPr lang="cs-CZ" b="1" dirty="0" smtClean="0"/>
          </a:p>
          <a:p>
            <a:pPr lvl="1"/>
            <a:r>
              <a:rPr lang="cs-CZ" dirty="0" smtClean="0"/>
              <a:t>veškeré </a:t>
            </a:r>
            <a:r>
              <a:rPr lang="cs-CZ" dirty="0"/>
              <a:t>fluktuace produkce způsobeny jen změnami velikosti pracovních vstupů (inputů) - počtu jednotek práce - </a:t>
            </a:r>
            <a:r>
              <a:rPr lang="cs-CZ" b="1" dirty="0"/>
              <a:t>práce jediným variabilním faktorem</a:t>
            </a:r>
            <a:r>
              <a:rPr lang="cs-CZ" dirty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2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Produkční funkce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386" t="35379" r="29737" b="9104"/>
          <a:stretch/>
        </p:blipFill>
        <p:spPr>
          <a:xfrm>
            <a:off x="1054768" y="1532542"/>
            <a:ext cx="7034463" cy="47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Křivka poptávky po práci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/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5087" t="30701" r="26448" b="12067"/>
          <a:stretch/>
        </p:blipFill>
        <p:spPr>
          <a:xfrm>
            <a:off x="930442" y="1396234"/>
            <a:ext cx="8213558" cy="54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Klasická křivka agregátní nabídky – účinky fiskální a monetární politiky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Klasická křivka agregátní nabídky - Vertikální </a:t>
            </a:r>
            <a:endParaRPr lang="cs-CZ" b="1" dirty="0" smtClean="0"/>
          </a:p>
          <a:p>
            <a:pPr lvl="1"/>
            <a:r>
              <a:rPr lang="cs-CZ" b="1" dirty="0" smtClean="0"/>
              <a:t>Předpoklad</a:t>
            </a:r>
            <a:r>
              <a:rPr lang="cs-CZ" dirty="0" smtClean="0"/>
              <a:t> </a:t>
            </a:r>
            <a:r>
              <a:rPr lang="cs-CZ" dirty="0"/>
              <a:t>- ekonomika neustále operuje na úrovni potencionálního produktu tj. produktu při plné zaměstnanosti.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důsledku dokonale flexibilních nominálních mezd a cen je trh práce vždy vyrovnaný při plné zaměstnanosti a neexistuje nedobrovolná nezaměstnanost </a:t>
            </a:r>
            <a:endParaRPr lang="cs-CZ" dirty="0" smtClean="0"/>
          </a:p>
          <a:p>
            <a:r>
              <a:rPr lang="cs-CZ" b="1" dirty="0" smtClean="0"/>
              <a:t>Fiskální </a:t>
            </a:r>
            <a:r>
              <a:rPr lang="cs-CZ" b="1" dirty="0"/>
              <a:t>a monetární politika </a:t>
            </a:r>
            <a:endParaRPr lang="cs-CZ" b="1" dirty="0" smtClean="0"/>
          </a:p>
          <a:p>
            <a:pPr lvl="1"/>
            <a:r>
              <a:rPr lang="cs-CZ" b="1" dirty="0" smtClean="0"/>
              <a:t>Předpoklad </a:t>
            </a:r>
            <a:r>
              <a:rPr lang="cs-CZ" b="1" dirty="0"/>
              <a:t>klasické křivky agregátní nabídky (vertikální) </a:t>
            </a:r>
            <a:r>
              <a:rPr lang="cs-CZ" dirty="0"/>
              <a:t>- nevedou ke změně produkce a zaměstnanosti – obě politiky </a:t>
            </a:r>
            <a:r>
              <a:rPr lang="cs-CZ" b="1" dirty="0"/>
              <a:t>zcela </a:t>
            </a:r>
            <a:r>
              <a:rPr lang="cs-CZ" b="1" dirty="0" smtClean="0"/>
              <a:t>neúčinné</a:t>
            </a:r>
          </a:p>
        </p:txBody>
      </p:sp>
    </p:spTree>
    <p:extLst>
      <p:ext uri="{BB962C8B-B14F-4D97-AF65-F5344CB8AC3E}">
        <p14:creationId xmlns:p14="http://schemas.microsoft.com/office/powerpoint/2010/main" val="19293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Grafické odvození klasické křivky agregátní nabídky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/>
          <a:p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106" t="24932" r="26579" b="17057"/>
          <a:stretch/>
        </p:blipFill>
        <p:spPr>
          <a:xfrm>
            <a:off x="826168" y="1506317"/>
            <a:ext cx="7860632" cy="53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Fiskální expanze – klasická křivka agregátní nabídky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/>
          <a:p>
            <a:r>
              <a:rPr lang="cs-CZ" dirty="0"/>
              <a:t>Efekty fiskální expanze: </a:t>
            </a:r>
            <a:endParaRPr lang="cs-CZ" dirty="0" smtClean="0"/>
          </a:p>
          <a:p>
            <a:pPr lvl="1"/>
            <a:r>
              <a:rPr lang="cs-CZ" dirty="0" smtClean="0"/>
              <a:t>Produkce </a:t>
            </a:r>
            <a:r>
              <a:rPr lang="cs-CZ" dirty="0"/>
              <a:t>a zaměstnanost se nemění </a:t>
            </a:r>
            <a:endParaRPr lang="cs-CZ" dirty="0" smtClean="0"/>
          </a:p>
          <a:p>
            <a:pPr lvl="1"/>
            <a:r>
              <a:rPr lang="cs-CZ" dirty="0" smtClean="0"/>
              <a:t>Cenová </a:t>
            </a:r>
            <a:r>
              <a:rPr lang="cs-CZ" dirty="0"/>
              <a:t>úroveň se zvýšila </a:t>
            </a:r>
            <a:endParaRPr lang="cs-CZ" b="1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825" t="38811" r="44386" b="25478"/>
          <a:stretch/>
        </p:blipFill>
        <p:spPr>
          <a:xfrm>
            <a:off x="770021" y="3339874"/>
            <a:ext cx="4058652" cy="2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Monetární expanze – klasická křivka agregátní nabídky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27200"/>
            <a:ext cx="4230370" cy="4465053"/>
          </a:xfrm>
        </p:spPr>
        <p:txBody>
          <a:bodyPr>
            <a:normAutofit/>
          </a:bodyPr>
          <a:lstStyle/>
          <a:p>
            <a:r>
              <a:rPr lang="cs-CZ" sz="2000" dirty="0"/>
              <a:t>Efekty monetární expanze: </a:t>
            </a:r>
            <a:endParaRPr lang="cs-CZ" sz="2000" dirty="0" smtClean="0"/>
          </a:p>
          <a:p>
            <a:pPr lvl="1"/>
            <a:r>
              <a:rPr lang="cs-CZ" sz="1800" dirty="0"/>
              <a:t>Produkce a zaměstnanost se nemění </a:t>
            </a:r>
          </a:p>
          <a:p>
            <a:pPr lvl="1"/>
            <a:r>
              <a:rPr lang="cs-CZ" sz="1800" dirty="0"/>
              <a:t>Reálné peněžní zůstatky se nemění </a:t>
            </a:r>
          </a:p>
          <a:p>
            <a:pPr lvl="1"/>
            <a:r>
              <a:rPr lang="cs-CZ" sz="1800" dirty="0"/>
              <a:t>Úroková sazba se nemění </a:t>
            </a:r>
          </a:p>
          <a:p>
            <a:pPr lvl="1"/>
            <a:r>
              <a:rPr lang="cs-CZ" sz="1800" dirty="0"/>
              <a:t>Cenová hladina se zvýší </a:t>
            </a:r>
            <a:r>
              <a:rPr lang="cs-CZ" sz="1800" dirty="0" err="1"/>
              <a:t>proporciálně</a:t>
            </a:r>
            <a:r>
              <a:rPr lang="cs-CZ" sz="1800" dirty="0"/>
              <a:t> k růstu nominální zásoby peněz (neutralita peněz) </a:t>
            </a:r>
            <a:endParaRPr lang="cs-CZ" sz="1800" dirty="0" smtClean="0"/>
          </a:p>
          <a:p>
            <a:pPr marL="457200" lvl="1">
              <a:buFont typeface="Arial"/>
              <a:buChar char="•"/>
            </a:pPr>
            <a:r>
              <a:rPr lang="cs-CZ" sz="1800" b="1" dirty="0"/>
              <a:t>Neutralita peněz </a:t>
            </a:r>
            <a:r>
              <a:rPr lang="cs-CZ" sz="1800" dirty="0"/>
              <a:t>= změna (růst, pokles) nominální peněžní zásoby vede pouze ke změnám cenové hladiny a současně nemění žádnou z reálných ekonomických proměnných</a:t>
            </a:r>
            <a:r>
              <a:rPr lang="cs-CZ" sz="1800" dirty="0" smtClean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789" t="34600" r="48333" b="32183"/>
          <a:stretch/>
        </p:blipFill>
        <p:spPr>
          <a:xfrm>
            <a:off x="4572000" y="2322096"/>
            <a:ext cx="3999230" cy="28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1760</Words>
  <Application>Microsoft Office PowerPoint</Application>
  <PresentationFormat>Předvádění na obrazovce (4:3)</PresentationFormat>
  <Paragraphs>159</Paragraphs>
  <Slides>29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Makroekonomie II Agregátní poptávka a agregátní nabídka:   Agregátní nabídka  YMAK2 </vt:lpstr>
      <vt:lpstr>Základy křivky AS – uvedení do problematiky </vt:lpstr>
      <vt:lpstr>Základy křivky AS – uvedení do problematiky </vt:lpstr>
      <vt:lpstr>Produkční funkce</vt:lpstr>
      <vt:lpstr>Křivka poptávky po práci</vt:lpstr>
      <vt:lpstr>Klasická křivka agregátní nabídky – účinky fiskální a monetární politiky </vt:lpstr>
      <vt:lpstr>Grafické odvození klasické křivky agregátní nabídky</vt:lpstr>
      <vt:lpstr>Fiskální expanze – klasická křivka agregátní nabídky </vt:lpstr>
      <vt:lpstr>Monetární expanze – klasická křivka agregátní nabídky </vt:lpstr>
      <vt:lpstr>Horizontální křivka AS – extrémní keynesiánský případ</vt:lpstr>
      <vt:lpstr>Fiskální expanze - keynesiánská křivka AS (extrémní případ) </vt:lpstr>
      <vt:lpstr>Monetární expanze - keynesiánská křivka AS </vt:lpstr>
      <vt:lpstr>Křivka SAS za předpokladu fixní nominální mzdy</vt:lpstr>
      <vt:lpstr>Odvození křivky krátkodobé agregátní nabídky </vt:lpstr>
      <vt:lpstr>Fiskální expanze – krátkodobé a dlouhodobé efekty</vt:lpstr>
      <vt:lpstr>Fiskální expanze – krátkodobé efekty </vt:lpstr>
      <vt:lpstr>Fiskální expanze – dlouhodobé efekty</vt:lpstr>
      <vt:lpstr>Podmínky dlouhodobé rovnováhy ekonomiky</vt:lpstr>
      <vt:lpstr>Monetární expanze – krátkodobé a dlouhodobé efekty</vt:lpstr>
      <vt:lpstr>Monetární expanze – krátkodobé efekty</vt:lpstr>
      <vt:lpstr>Monetární expanze – dlouhodobé efekty</vt:lpstr>
      <vt:lpstr>Nová klasická makroekonomie</vt:lpstr>
      <vt:lpstr>Odvození křivky krátkodobé agregátní nabídky s mylným vnímáním cenové úrovně</vt:lpstr>
      <vt:lpstr>Hlavní myšlenky modelu</vt:lpstr>
      <vt:lpstr>Rovnice křivky agregátní nabídky</vt:lpstr>
      <vt:lpstr>Lucasova křivka krátkodobé agregátní nabídky</vt:lpstr>
      <vt:lpstr>Lucasova křivka agregátní nabídky</vt:lpstr>
      <vt:lpstr>Neefektivnost anticipované monetární politiky</vt:lpstr>
      <vt:lpstr>Pozitivní efekt neanticipované monetární politiky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10</cp:revision>
  <dcterms:modified xsi:type="dcterms:W3CDTF">2023-11-05T16:45:28Z</dcterms:modified>
</cp:coreProperties>
</file>