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345" r:id="rId3"/>
    <p:sldId id="417" r:id="rId4"/>
    <p:sldId id="279" r:id="rId5"/>
    <p:sldId id="346" r:id="rId6"/>
    <p:sldId id="344" r:id="rId7"/>
    <p:sldId id="307" r:id="rId8"/>
    <p:sldId id="276" r:id="rId9"/>
    <p:sldId id="277" r:id="rId10"/>
    <p:sldId id="404" r:id="rId11"/>
    <p:sldId id="405" r:id="rId12"/>
    <p:sldId id="406" r:id="rId13"/>
    <p:sldId id="308" r:id="rId14"/>
    <p:sldId id="315" r:id="rId15"/>
    <p:sldId id="330" r:id="rId16"/>
    <p:sldId id="351" r:id="rId17"/>
    <p:sldId id="352" r:id="rId18"/>
    <p:sldId id="353" r:id="rId19"/>
    <p:sldId id="354" r:id="rId20"/>
    <p:sldId id="355" r:id="rId21"/>
    <p:sldId id="310" r:id="rId22"/>
    <p:sldId id="311" r:id="rId23"/>
    <p:sldId id="317" r:id="rId24"/>
    <p:sldId id="356" r:id="rId25"/>
    <p:sldId id="309" r:id="rId26"/>
    <p:sldId id="313" r:id="rId27"/>
    <p:sldId id="314" r:id="rId28"/>
    <p:sldId id="329" r:id="rId29"/>
    <p:sldId id="358" r:id="rId30"/>
    <p:sldId id="362" r:id="rId31"/>
    <p:sldId id="286" r:id="rId32"/>
    <p:sldId id="287" r:id="rId33"/>
    <p:sldId id="361" r:id="rId34"/>
    <p:sldId id="318" r:id="rId35"/>
    <p:sldId id="342" r:id="rId36"/>
    <p:sldId id="357" r:id="rId37"/>
    <p:sldId id="331" r:id="rId38"/>
    <p:sldId id="332" r:id="rId39"/>
    <p:sldId id="333" r:id="rId40"/>
    <p:sldId id="360" r:id="rId41"/>
    <p:sldId id="334" r:id="rId42"/>
    <p:sldId id="359" r:id="rId43"/>
    <p:sldId id="335" r:id="rId44"/>
    <p:sldId id="337" r:id="rId45"/>
    <p:sldId id="339" r:id="rId46"/>
    <p:sldId id="340" r:id="rId47"/>
    <p:sldId id="363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70" r:id="rId56"/>
    <p:sldId id="271" r:id="rId57"/>
    <p:sldId id="278" r:id="rId58"/>
    <p:sldId id="365" r:id="rId59"/>
    <p:sldId id="364" r:id="rId60"/>
    <p:sldId id="366" r:id="rId61"/>
    <p:sldId id="268" r:id="rId62"/>
    <p:sldId id="321" r:id="rId63"/>
    <p:sldId id="272" r:id="rId64"/>
    <p:sldId id="273" r:id="rId65"/>
    <p:sldId id="275" r:id="rId66"/>
    <p:sldId id="322" r:id="rId67"/>
    <p:sldId id="280" r:id="rId68"/>
    <p:sldId id="282" r:id="rId69"/>
    <p:sldId id="303" r:id="rId70"/>
    <p:sldId id="324" r:id="rId71"/>
    <p:sldId id="284" r:id="rId72"/>
    <p:sldId id="285" r:id="rId73"/>
    <p:sldId id="367" r:id="rId74"/>
    <p:sldId id="319" r:id="rId75"/>
    <p:sldId id="294" r:id="rId76"/>
    <p:sldId id="291" r:id="rId77"/>
    <p:sldId id="295" r:id="rId78"/>
    <p:sldId id="292" r:id="rId79"/>
    <p:sldId id="293" r:id="rId80"/>
    <p:sldId id="299" r:id="rId81"/>
    <p:sldId id="300" r:id="rId82"/>
    <p:sldId id="369" r:id="rId83"/>
    <p:sldId id="368" r:id="rId84"/>
    <p:sldId id="257" r:id="rId85"/>
    <p:sldId id="304" r:id="rId86"/>
    <p:sldId id="306" r:id="rId87"/>
    <p:sldId id="371" r:id="rId88"/>
    <p:sldId id="372" r:id="rId89"/>
    <p:sldId id="373" r:id="rId90"/>
    <p:sldId id="374" r:id="rId91"/>
    <p:sldId id="375" r:id="rId92"/>
    <p:sldId id="312" r:id="rId93"/>
    <p:sldId id="376" r:id="rId94"/>
    <p:sldId id="377" r:id="rId95"/>
    <p:sldId id="378" r:id="rId96"/>
    <p:sldId id="316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402" r:id="rId111"/>
    <p:sldId id="258" r:id="rId112"/>
    <p:sldId id="398" r:id="rId113"/>
    <p:sldId id="392" r:id="rId114"/>
    <p:sldId id="397" r:id="rId115"/>
    <p:sldId id="393" r:id="rId116"/>
    <p:sldId id="394" r:id="rId117"/>
    <p:sldId id="399" r:id="rId118"/>
    <p:sldId id="395" r:id="rId119"/>
    <p:sldId id="266" r:id="rId120"/>
    <p:sldId id="400" r:id="rId121"/>
    <p:sldId id="396" r:id="rId122"/>
    <p:sldId id="401" r:id="rId123"/>
    <p:sldId id="403" r:id="rId124"/>
    <p:sldId id="274" r:id="rId125"/>
    <p:sldId id="407" r:id="rId126"/>
    <p:sldId id="408" r:id="rId127"/>
    <p:sldId id="409" r:id="rId128"/>
    <p:sldId id="411" r:id="rId129"/>
    <p:sldId id="267" r:id="rId130"/>
    <p:sldId id="269" r:id="rId131"/>
    <p:sldId id="413" r:id="rId132"/>
    <p:sldId id="341" r:id="rId133"/>
    <p:sldId id="414" r:id="rId134"/>
    <p:sldId id="415" r:id="rId135"/>
    <p:sldId id="416" r:id="rId136"/>
    <p:sldId id="410" r:id="rId137"/>
    <p:sldId id="412" r:id="rId13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3" autoAdjust="0"/>
    <p:restoredTop sz="85649" autoAdjust="0"/>
  </p:normalViewPr>
  <p:slideViewPr>
    <p:cSldViewPr>
      <p:cViewPr varScale="1">
        <p:scale>
          <a:sx n="97" d="100"/>
          <a:sy n="97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849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4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545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464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03541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118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917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952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lvl="1" indent="-274320" fontAlgn="auto">
              <a:spcAft>
                <a:spcPts val="0"/>
              </a:spcAft>
              <a:buNone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zdrojích,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pravidlech a postupech.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dirty="0"/>
              <a:t>Příklad: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určení nákupních a dodacích podmínek, forem dodávek a obalů,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postupů pro vybavování nákupních objednávek, pro zpracování zakázek odběratelů a pro příjem a expedici,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volba technologií pro manipulaci, skladování a balení včetně určení stupně jejich automatizace,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metod pro evidenci a zúčtování.</a:t>
            </a:r>
          </a:p>
          <a:p>
            <a:endParaRPr lang="cs-CZ" dirty="0"/>
          </a:p>
          <a:p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Dispoziční úroveň</a:t>
            </a:r>
            <a:r>
              <a:rPr lang="cs-CZ" dirty="0"/>
              <a:t> jsou krátkodobá rozhodnutí o plnění vzniklých požadavků a potřeb.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zakázky odběratelů,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přepravy,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materiálu pro výrobu.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 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Administrativní (správní) úroveň</a:t>
            </a:r>
            <a:r>
              <a:rPr lang="cs-CZ" dirty="0"/>
              <a:t> 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umisťování a sledování nákupních objednávek a příkazů pro spedici,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vyhotovování příjemek,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kompletace interních a externích výrobních zakázek,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b="1" dirty="0"/>
              <a:t>Operativní úroveň</a:t>
            </a:r>
            <a:r>
              <a:rPr lang="cs-CZ" sz="1200" dirty="0"/>
              <a:t> zabezpečuje provádění </a:t>
            </a:r>
            <a:r>
              <a:rPr lang="cs-CZ" sz="1200" i="1" dirty="0"/>
              <a:t>hmotných procesů</a:t>
            </a:r>
            <a:r>
              <a:rPr lang="cs-CZ" sz="1200" dirty="0"/>
              <a:t>, tzn. materiálového toku, na základě příkazů z dispoziční nebo administrativní úrovně (nadřazené úrovně).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materiálů všeho druhu a nakupovaných dílů do podniku,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vyskladnění surovin a polotovarů, jejich přeprava do výroby,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zboží do distribučních skladů,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vytváření přepravních jednotek pro expedici.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4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0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Totální náklady jsou tvořeny součtem všech nákladů ve všech oblastech logistických procesů. Minimalizace nákladů odděleně v jedné oblasti může způsobit zvýšení nákladů v další oblasti.</a:t>
            </a:r>
          </a:p>
          <a:p>
            <a:r>
              <a:rPr lang="cs-CZ" dirty="0"/>
              <a:t>Existuje šest základních oblastí nákladů, které jsou vzájemně propojené:</a:t>
            </a:r>
          </a:p>
          <a:p>
            <a:pPr lvl="0"/>
            <a:r>
              <a:rPr lang="cs-CZ" dirty="0"/>
              <a:t>úroveň zákaznického servisu – poprodejní servis, dodávky náhradních dílů, vyzvedávání vadných nebo špatně fungujících výrobků od zákazníků, rychlá reakce na požadavky na opravy, manipulace s vráceným zbožím,</a:t>
            </a:r>
          </a:p>
          <a:p>
            <a:pPr lvl="0"/>
            <a:r>
              <a:rPr lang="cs-CZ" dirty="0"/>
              <a:t>přepravní náklady – výběr způsobu dopravy, výběr přepravní trasy, doprava uvnitř podniku,</a:t>
            </a:r>
          </a:p>
          <a:p>
            <a:pPr lvl="0"/>
            <a:r>
              <a:rPr lang="cs-CZ" dirty="0"/>
              <a:t>náklady na udržování zásob – kapitál vázaný v zásobách, skladovací náklady, náklady na pořízení zásob, náklady na likvidaci zastaralého zboží, náklady na balení, likvidace odpadového materiálu, krádeže a jiná rizika, pojištění,</a:t>
            </a:r>
          </a:p>
          <a:p>
            <a:pPr lvl="0"/>
            <a:r>
              <a:rPr lang="cs-CZ" dirty="0"/>
              <a:t>skladovací náklady – počet skladů, umístění skladů, </a:t>
            </a:r>
          </a:p>
          <a:p>
            <a:pPr lvl="0"/>
            <a:r>
              <a:rPr lang="cs-CZ" dirty="0"/>
              <a:t>množstevní náklady – rozpor mezi velkými výrobními dávkami, které snižují cenu a nárokem na velký skladovací prostor, individuální přání zákazníků na malá dodávaná množství a velké výrobní série, </a:t>
            </a:r>
          </a:p>
          <a:p>
            <a:pPr lvl="0"/>
            <a:r>
              <a:rPr lang="cs-CZ" dirty="0"/>
              <a:t>náklady na informační systém – vyřizování objednávek elektronickou výměnou dat (EDI – </a:t>
            </a:r>
            <a:r>
              <a:rPr lang="cs-CZ" dirty="0" err="1"/>
              <a:t>Electronic</a:t>
            </a:r>
            <a:r>
              <a:rPr lang="cs-CZ" dirty="0"/>
              <a:t> Data </a:t>
            </a:r>
            <a:r>
              <a:rPr lang="cs-CZ" dirty="0" err="1"/>
              <a:t>Interchange</a:t>
            </a:r>
            <a:r>
              <a:rPr lang="cs-CZ" dirty="0"/>
              <a:t>), elektronický převod peněz (EFT –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Funds</a:t>
            </a:r>
            <a:r>
              <a:rPr lang="cs-CZ" dirty="0"/>
              <a:t> Transfer).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0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8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 je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množství; vykazuje se za celý podnik nebo za skupinu výrobků.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udává podíl počtu dodávek splněných v termínu ze všech dodávek během určitého období.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cs-CZ" dirty="0"/>
              <a:t>Posláním je realizovat logistické funkce (tj. uskutečňovat posloupnosti netechnologických operací s pasivními prvky).</a:t>
            </a:r>
          </a:p>
          <a:p>
            <a:pPr>
              <a:buNone/>
            </a:pPr>
            <a:r>
              <a:rPr lang="cs-CZ" dirty="0"/>
              <a:t>Převážná část uvedených operací spočívá:</a:t>
            </a:r>
          </a:p>
          <a:p>
            <a:pPr lvl="0"/>
            <a:r>
              <a:rPr lang="cs-CZ" dirty="0"/>
              <a:t>ve změně místa nebo v uchování pasivních prvků, popř. v jejich úpravě pro navazující manipulační či přepravní operace</a:t>
            </a:r>
          </a:p>
          <a:p>
            <a:pPr lvl="0"/>
            <a:r>
              <a:rPr lang="cs-CZ" dirty="0"/>
              <a:t>ve sběru, ve změně místa nebo v uchování informací bez nichž by operace s hmotnými pasivními prvky nemohly probíhat</a:t>
            </a:r>
          </a:p>
          <a:p>
            <a:pPr>
              <a:buNone/>
            </a:pPr>
            <a:r>
              <a:rPr lang="cs-CZ" dirty="0"/>
              <a:t>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(včetně pomocných zařízení v budovách, skladech, komunikacích)</a:t>
            </a:r>
          </a:p>
          <a:p>
            <a:pPr lvl="0"/>
            <a:r>
              <a:rPr lang="cs-CZ" dirty="0"/>
              <a:t>technické prostředky a zařízení sloužící operacím s informacemi (nosiči informací) – počítače, automatická identifikace, přenos zpráv, údajů a dat …</a:t>
            </a:r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Věci, které probíhají logistickým řetězcem (suroviny, základní a pomocný materiál, díly, nedokončené a hotové výrobky). Nabývají podobu manipulovaných, přepravovaných nebo skladovaných kusů, jednotek. Účelem operací s nimi je překonat prostor a čas. Operace mají výlučně netechnologický charakter (nemění se množství ani podstata věci). Přechod prvků od dodavatele k zákazníkovi se uskutečňuje prostřednictvím směny, proto pasivní prvky = zboží.</a:t>
            </a:r>
          </a:p>
          <a:p>
            <a:pPr lvl="0"/>
            <a:r>
              <a:rPr lang="cs-CZ" dirty="0"/>
              <a:t>obaly a přepravní prostředky podmiňující pohyb zboží – pokud se přemisťování těchto prostředků uskutečňuje samostatně (zpětný svoz k opakovanému použití)</a:t>
            </a:r>
          </a:p>
          <a:p>
            <a:pPr lvl="0"/>
            <a:r>
              <a:rPr lang="cs-CZ" dirty="0"/>
              <a:t>odpad vznikající při výrobě, distribuci a spotřebě výrobků, jestliže odvoz (likvidace, recyklace) odpadu je předmětem péče výrobce nebo distributora zboží (povinnost uložená zákonem)</a:t>
            </a:r>
          </a:p>
          <a:p>
            <a:pPr lvl="0"/>
            <a:r>
              <a:rPr lang="cs-CZ" dirty="0"/>
              <a:t>informace, jejichž pohyb (zprostředkovaný pohybem nosičů informací) přebíhá, provází a následuje pohyb surovin, materiálů, dílů a výrobků resp. pohyb peněz s ním související jako nutný předpoklad jeho uskutečnění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3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4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0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09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52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Systémy  </a:t>
            </a:r>
            <a:r>
              <a:rPr lang="cs-CZ" dirty="0" err="1"/>
              <a:t>mezilogistiky</a:t>
            </a:r>
            <a:r>
              <a:rPr lang="cs-CZ" dirty="0"/>
              <a:t> –  leží mezi </a:t>
            </a:r>
            <a:r>
              <a:rPr lang="cs-CZ" dirty="0" err="1"/>
              <a:t>makrologistickými</a:t>
            </a:r>
            <a:r>
              <a:rPr lang="cs-CZ" dirty="0"/>
              <a:t> a </a:t>
            </a:r>
            <a:r>
              <a:rPr lang="cs-CZ" dirty="0" err="1"/>
              <a:t>mikrologistickými</a:t>
            </a:r>
            <a:r>
              <a:rPr lang="cs-CZ" dirty="0"/>
              <a:t> systémy. </a:t>
            </a:r>
          </a:p>
          <a:p>
            <a:r>
              <a:rPr lang="cs-CZ" dirty="0"/>
              <a:t>Jejich funkci nelze vymezit výhradně mikro­ nebo </a:t>
            </a:r>
            <a:r>
              <a:rPr lang="cs-CZ" dirty="0" err="1"/>
              <a:t>makrologisticky</a:t>
            </a:r>
            <a:r>
              <a:rPr lang="cs-CZ" dirty="0"/>
              <a:t>. Tyto systémy </a:t>
            </a:r>
          </a:p>
          <a:p>
            <a:r>
              <a:rPr lang="cs-CZ" dirty="0"/>
              <a:t>operují na úrovni spolupracujících organizací – příkladem je spediční organizace, </a:t>
            </a:r>
          </a:p>
          <a:p>
            <a:r>
              <a:rPr lang="cs-CZ" dirty="0"/>
              <a:t>která   zajišťuje   přepravu   mezi   průmyslovým   dodavatelem,   velkoobchodem   a </a:t>
            </a:r>
          </a:p>
          <a:p>
            <a:r>
              <a:rPr lang="cs-CZ" dirty="0"/>
              <a:t>maloobchodníkem. </a:t>
            </a:r>
          </a:p>
          <a:p>
            <a:r>
              <a:rPr lang="cs-CZ" dirty="0"/>
              <a:t>V případě </a:t>
            </a:r>
            <a:r>
              <a:rPr lang="cs-CZ" dirty="0" err="1"/>
              <a:t>mezologistických</a:t>
            </a:r>
            <a:r>
              <a:rPr lang="cs-CZ" dirty="0"/>
              <a:t> systémů se při dělení zohledňují podniky spolupracující </a:t>
            </a:r>
          </a:p>
          <a:p>
            <a:r>
              <a:rPr lang="cs-CZ" dirty="0"/>
              <a:t>při   naplňování   logistických   služeb   –   v   úvahu   připadá   kooperace   mezi  podniky</a:t>
            </a:r>
          </a:p>
          <a:p>
            <a:r>
              <a:rPr lang="cs-CZ" dirty="0"/>
              <a:t>zasilatelských   služeb  (např.   užití  společného   systému   přerozdělování   zboží   mezi  </a:t>
            </a:r>
          </a:p>
          <a:p>
            <a:r>
              <a:rPr lang="cs-CZ" dirty="0"/>
              <a:t>zasilateli z různých či stejných oborů). U podniků logistických služeb se může jednat o </a:t>
            </a:r>
          </a:p>
          <a:p>
            <a:r>
              <a:rPr lang="cs-CZ" dirty="0"/>
              <a:t>spolupráci   mezi   spedičními   organizacemi   orientovanými   na   určitý   region   nebo  </a:t>
            </a:r>
          </a:p>
          <a:p>
            <a:r>
              <a:rPr lang="cs-CZ" dirty="0"/>
              <a:t>podniky   zabývající   se   určitým   typem   dopravy   (silniční   nákladní   přepravou   a  </a:t>
            </a:r>
          </a:p>
          <a:p>
            <a:r>
              <a:rPr lang="cs-CZ" dirty="0"/>
              <a:t>železnicí).   Existuje   i   varianta   spolupráce   mezi  podniky   logistických   služeb  a  </a:t>
            </a:r>
          </a:p>
          <a:p>
            <a:r>
              <a:rPr lang="cs-CZ" dirty="0"/>
              <a:t>zasilatelskou   organizací  (zasilatel   pověří   podnik   logistických   služeb   zasláním  </a:t>
            </a:r>
          </a:p>
          <a:p>
            <a:r>
              <a:rPr lang="cs-CZ" dirty="0"/>
              <a:t>produktů.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86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2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0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23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Existence míst styku je důsledkem rozdílnosti navazujících článků řetězce. Rozdílnost může mít různou povahu: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80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Důležitým úkolem logistiky je zabezpečit pokud možno hladké překonávání míst styku a to vzájemným slaďováním, koordinováním článků celého logistického řetězce. Dochází k synergickému efektu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10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6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54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r>
              <a:rPr lang="cs-CZ" dirty="0"/>
              <a:t> jsou cesty pohybu hmotných prvků a cesty pohybu informací, nemusí propojovat tytéž články,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endParaRPr lang="cs-CZ" dirty="0"/>
          </a:p>
          <a:p>
            <a:r>
              <a:rPr lang="cs-CZ" b="1" dirty="0"/>
              <a:t>Články </a:t>
            </a:r>
            <a:r>
              <a:rPr lang="cs-CZ" dirty="0"/>
              <a:t>logistických řetězců mohou být buď </a:t>
            </a:r>
            <a:r>
              <a:rPr lang="cs-CZ" b="1" dirty="0"/>
              <a:t>celky</a:t>
            </a:r>
            <a:r>
              <a:rPr lang="cs-CZ" dirty="0"/>
              <a:t> jako jsou budovy, plochy, komunikace, nebo podrobnější členění až na</a:t>
            </a:r>
            <a:r>
              <a:rPr lang="cs-CZ" b="1" dirty="0"/>
              <a:t> operace</a:t>
            </a:r>
            <a:r>
              <a:rPr lang="cs-CZ" dirty="0"/>
              <a:t> (netechnologické, manipulační, balící, přepravní, kontrolní, řídící, 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7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 – továrny, dílny, výrobní linky, buňky a centra, sklady surovin, materiálů, nakupovaných dílů, výrobní a montážní mezisklady, montážní linky, sklady hotových výrobků,</a:t>
            </a:r>
          </a:p>
          <a:p>
            <a:r>
              <a:rPr lang="cs-CZ" dirty="0"/>
              <a:t>v dopravě – terminály a překladiště, železniční stanice, přístavy, letiště,</a:t>
            </a:r>
          </a:p>
          <a:p>
            <a:r>
              <a:rPr lang="cs-CZ" dirty="0"/>
              <a:t>v obchodě – velkoobchodní sklady a maloobchodní prodejny.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69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Hmotná stránka řetězce</a:t>
            </a:r>
            <a:r>
              <a:rPr lang="cs-CZ" dirty="0"/>
              <a:t> je tvořena toky surovin, základních a pomocných materiálů, nakupovaných dílů, nedokončených a hotových výrobků, obalů a odpadů.</a:t>
            </a:r>
          </a:p>
          <a:p>
            <a:r>
              <a:rPr lang="cs-CZ" dirty="0"/>
              <a:t>Hmotná stránka spočívá v přemisťování věcí (surovin, nedokončených a hotových výrobků, ale i odpadů, obalů), případně též v přemisťování osob a energie.</a:t>
            </a:r>
          </a:p>
          <a:p>
            <a:r>
              <a:rPr lang="cs-CZ" b="1" dirty="0"/>
              <a:t>Nehmotná stránka</a:t>
            </a:r>
            <a:r>
              <a:rPr lang="cs-CZ" dirty="0"/>
              <a:t> je tvořena toky informací, které jsou potřebné k tomu, aby se hmotné toky mohly uskutečnit. Vedle toku informací je třeba sledovat i toky peněz (cash </a:t>
            </a:r>
            <a:r>
              <a:rPr lang="cs-CZ" dirty="0" err="1"/>
              <a:t>flow</a:t>
            </a:r>
            <a:r>
              <a:rPr lang="cs-CZ" dirty="0"/>
              <a:t>), které musí být sladěny s hmotnými toky (s toky zboží) v zájmu udržení likvidity podniku.</a:t>
            </a:r>
          </a:p>
          <a:p>
            <a:r>
              <a:rPr lang="cs-CZ" dirty="0"/>
              <a:t>Logistický řetězec je vázán na konkrétního zákazníka, zakázku, resp. výrobek či skupinu výrobků. Mluvíme o zákaznické orientaci logistických řetězců, to znamená, že zákazníkem může být fyzická osoba ve sféře individuální konečné spotřeby, resp. podnik, organizace ve sféře výrobní nebo konečné spotřeby. Zákazníkem ale může být i pracoviště uvnitř podniku, které odebírá nedokončené výrobky k dalšímu zpracování.</a:t>
            </a:r>
          </a:p>
          <a:p>
            <a:r>
              <a:rPr lang="cs-CZ" b="1" dirty="0"/>
              <a:t>Cesty (kanály)</a:t>
            </a:r>
            <a:r>
              <a:rPr lang="cs-CZ" dirty="0"/>
              <a:t> jsou cesty pohybu materiálových prvků a cesty pohybu informací. Cesty nemusí propojovat tytéž články-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r>
              <a:rPr lang="cs-CZ" dirty="0"/>
              <a:t>Články logistických řetězců mohou být buď celky jako jsou budovy, plochy, komunikace, nebo podrobnější členění až na operace (netechnologické, manipulační, balící, přepravní, kontrolní, řídící).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Články:</a:t>
            </a:r>
            <a:endParaRPr lang="cs-CZ" dirty="0"/>
          </a:p>
          <a:p>
            <a:pPr lvl="0"/>
            <a:r>
              <a:rPr lang="cs-CZ" b="1" dirty="0"/>
              <a:t>ve výrobě</a:t>
            </a:r>
            <a:r>
              <a:rPr lang="cs-CZ" dirty="0"/>
              <a:t> – továrny, dílny, výrobní linky, buňky a centra, sklady surovin, materiálů, nakupovaných dílů, výrobní a montážní mezisklady, montážní linky, sklady hotových výrobků,</a:t>
            </a:r>
          </a:p>
          <a:p>
            <a:pPr lvl="0"/>
            <a:r>
              <a:rPr lang="cs-CZ" b="1" dirty="0"/>
              <a:t>v dopravě</a:t>
            </a:r>
            <a:r>
              <a:rPr lang="cs-CZ" dirty="0"/>
              <a:t> – terminály a překladiště, železniční stanice, přístavy, letiště,</a:t>
            </a:r>
          </a:p>
          <a:p>
            <a:pPr lvl="0"/>
            <a:r>
              <a:rPr lang="cs-CZ" b="1" dirty="0"/>
              <a:t>v obchodě</a:t>
            </a:r>
            <a:r>
              <a:rPr lang="cs-CZ" dirty="0"/>
              <a:t> – velkoobchodní sklady a maloobchodní prodejny.</a:t>
            </a:r>
          </a:p>
          <a:p>
            <a:r>
              <a:rPr lang="cs-CZ" dirty="0"/>
              <a:t>Příklady logistických řetězců (vždy vodorovně) jsou znázorněny v tabulce 1:</a:t>
            </a:r>
          </a:p>
          <a:p>
            <a:r>
              <a:rPr lang="cs-CZ" cap="all" dirty="0"/>
              <a:t>VANĚČEK, D. </a:t>
            </a:r>
            <a:r>
              <a:rPr lang="cs-CZ" i="1" dirty="0"/>
              <a:t>Logistika</a:t>
            </a:r>
            <a:r>
              <a:rPr lang="cs-CZ" cap="all" dirty="0"/>
              <a:t>. </a:t>
            </a:r>
            <a:r>
              <a:rPr lang="cs-CZ" dirty="0"/>
              <a:t>České Budějovice: Jihočeská univerzita v Č. Budějovicích, ekonomická fakulta</a:t>
            </a:r>
            <a:r>
              <a:rPr lang="cs-CZ" cap="all" dirty="0"/>
              <a:t>, 2008, 178 s. ISBN978-80-7394-085-0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889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Mezi stupni dodavatelského řetězce v obou směrech proudí materiálové, finanční, informační a rozhodovací toky. Materiálové toky zahrnuji toky nových produktů směrem od dodavatelů k zákazníkům a opačně toky vracení, servisu, recyklace a likvidace produktů. Finanční toky zahrnuji různé druhy plateb, úvěry, toky plynoucí z vlastnických vztahů atd. Informační toky propojují systém informacemi o objednávkách, dodávkách, plánech atd. Rozhodovací toky jsou posloupnosti rozhodnutí účastníků, ovlivňující celkovou výkonnost řetězce.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Logistické 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r>
              <a:rPr lang="cs-CZ" dirty="0"/>
              <a:t>Při jejich plánování je nutné dílčí procesy</a:t>
            </a:r>
          </a:p>
          <a:p>
            <a:pPr>
              <a:buNone/>
            </a:pPr>
            <a:r>
              <a:rPr lang="cs-CZ" dirty="0"/>
              <a:t>svědomitě definovat a řídit se určitými pravidly.</a:t>
            </a:r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39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63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30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1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18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Pasivní prvky jsou manipulovatelné, přepravované nebo skladovatelné kusy, jednotky nebo zásilky – musí překonat prostor a čas.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8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07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28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283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1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 Viz tab. 5.1 a obr. 5.2.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 materiálů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skladovaných a manipulovaných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Soudržnost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Sypný úhel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Viskozita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Stohovatelnost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Průtok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položek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uskladňování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vyskladňování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uskladňování 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553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30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 se rozumí jakýkoliv výrobek bez ohledu na typ a použitý materiál, který je určen k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5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01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78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Kontejnery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používají se především jako nástavby pro silniční nákladní vozidla (nákladní automobily, přívěsy, návěsy). Je to uzavřený prostor určený k přemístění materiálu, pro přepravu jsou nástavby vybaveny montáží různých úchytných lišt, upevňovacích pásů, mohou být vybaveny podlahovými válečkovými tratěmi pro snazší manipulaci s těžkými břemeny při nakládání a vykládání. Ukládání zboží do kontejnerů se využívá v případě dodávek do velkoobchodních skladů a tehdy, kdy se bude překládat mezi různými dopravními systémy. Kontejnery určené pro lodní dopravu jsou masivnější konstrukce, aby je bylo možno stohovat, ale jsou hmotnější a pro silniční přepravu proto nevhodné, využívá se železnice. Typy kontejnerů jsou rozdílné, podle norem ISO se rozdělují do tří tříd. Rozměry jsou uváděny ve stopách, v metrických jednotkách jsou: výška cca 2 – 2,5 – 2,8 m, šířka cca 2,3 – 2,4 m, délka cca 1,5 – 12 – 16 m, délka jsou násobky rozměrů pro stohování.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17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048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61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63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64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65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66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67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68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71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72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73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75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76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77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78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79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80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81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fld id="{AB13FEE9-5E69-4FDC-98EA-95E74929031A}" type="slidenum">
              <a:rPr lang="cs-CZ">
                <a:solidFill>
                  <a:srgbClr val="000000"/>
                </a:solidFill>
                <a:latin typeface="Times New Roman" pitchFamily="16" charset="0"/>
              </a:rPr>
              <a:pPr eaLnBrk="1"/>
              <a:t>82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5975"/>
            <a:ext cx="5351462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180" y="5088992"/>
            <a:ext cx="6052615" cy="48217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388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84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94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95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96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97</a:t>
            </a:fld>
            <a:endParaRPr lang="cs-C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98</a:t>
            </a:fld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941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116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2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9BC917-F7D1-4A41-BCF7-C49C5DC94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C73A-30D1-4017-97B7-95CB26F6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34379-0351-4831-9079-FFEFF92D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Představuje pohyb dopravních prostředků (aktivních prvků) na dopravní </a:t>
            </a:r>
            <a:r>
              <a:rPr lang="cs-CZ" dirty="0" err="1"/>
              <a:t>cetě</a:t>
            </a:r>
            <a:endParaRPr lang="cs-CZ" dirty="0"/>
          </a:p>
          <a:p>
            <a:r>
              <a:rPr lang="cs-CZ" dirty="0"/>
              <a:t>Produktem dopravy je nehmotný efekt – přemístění, přeprava</a:t>
            </a:r>
          </a:p>
        </p:txBody>
      </p:sp>
    </p:spTree>
    <p:extLst>
      <p:ext uri="{BB962C8B-B14F-4D97-AF65-F5344CB8AC3E}">
        <p14:creationId xmlns:p14="http://schemas.microsoft.com/office/powerpoint/2010/main" val="9724974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D5A60-931E-4094-90F3-59879D3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2DCA7-5EDF-4E69-9F29-1B744F7D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měřit</a:t>
            </a:r>
          </a:p>
          <a:p>
            <a:r>
              <a:rPr lang="cs-CZ" dirty="0"/>
              <a:t>Jednotkou je jeden tunový kilometr (</a:t>
            </a:r>
            <a:r>
              <a:rPr lang="cs-CZ" dirty="0" err="1"/>
              <a:t>tkm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666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C8A3-04EA-43D1-9C7D-1861D988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7F52B-A748-4911-92B6-3942802B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</a:t>
            </a:r>
          </a:p>
          <a:p>
            <a:r>
              <a:rPr lang="cs-CZ" dirty="0"/>
              <a:t>Železniční</a:t>
            </a:r>
          </a:p>
          <a:p>
            <a:r>
              <a:rPr lang="cs-CZ" dirty="0"/>
              <a:t>Lodní</a:t>
            </a:r>
          </a:p>
          <a:p>
            <a:r>
              <a:rPr lang="cs-CZ" dirty="0"/>
              <a:t>Letecká</a:t>
            </a:r>
          </a:p>
          <a:p>
            <a:r>
              <a:rPr lang="cs-CZ" dirty="0"/>
              <a:t>Kombinovaná </a:t>
            </a:r>
          </a:p>
          <a:p>
            <a:r>
              <a:rPr lang="cs-CZ" dirty="0"/>
              <a:t>Potrubní</a:t>
            </a:r>
          </a:p>
        </p:txBody>
      </p:sp>
    </p:spTree>
    <p:extLst>
      <p:ext uri="{BB962C8B-B14F-4D97-AF65-F5344CB8AC3E}">
        <p14:creationId xmlns:p14="http://schemas.microsoft.com/office/powerpoint/2010/main" val="26031063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96D3-0CB7-4CD2-8702-73649179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1.Silniční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F5C92-FC20-4E6C-A43B-0C20EA2E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Dostupná (hustá síť cest)</a:t>
            </a:r>
          </a:p>
          <a:p>
            <a:pPr lvl="1"/>
            <a:r>
              <a:rPr lang="cs-CZ" dirty="0"/>
              <a:t>Vhodná na krátké vzdálenosti</a:t>
            </a:r>
          </a:p>
          <a:p>
            <a:pPr lvl="2"/>
            <a:r>
              <a:rPr lang="cs-CZ" dirty="0"/>
              <a:t>Rychlost</a:t>
            </a:r>
          </a:p>
          <a:p>
            <a:pPr lvl="1"/>
            <a:r>
              <a:rPr lang="cs-CZ" dirty="0"/>
              <a:t>Variabilita dopravních prostředků</a:t>
            </a:r>
          </a:p>
          <a:p>
            <a:pPr lvl="2"/>
            <a:r>
              <a:rPr lang="cs-CZ" dirty="0"/>
              <a:t>Auta, dodávky, kamiony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Nevhodná na dlouhé vzdálenosti (rychlost)</a:t>
            </a:r>
          </a:p>
          <a:p>
            <a:pPr lvl="1"/>
            <a:r>
              <a:rPr lang="cs-CZ" dirty="0"/>
              <a:t>Množství přepravovaného zboží</a:t>
            </a:r>
          </a:p>
          <a:p>
            <a:pPr lvl="1"/>
            <a:r>
              <a:rPr lang="cs-CZ" dirty="0"/>
              <a:t>Zvýšené </a:t>
            </a:r>
            <a:r>
              <a:rPr lang="cs-CZ" dirty="0" err="1"/>
              <a:t>rizitko</a:t>
            </a:r>
            <a:endParaRPr lang="cs-CZ" dirty="0"/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3936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9E0A-3D77-4488-BF43-AA55053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2.Železniční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16984-B7A7-4E17-8FC6-08AEC482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(v rámci kontinentu)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</a:t>
            </a:r>
          </a:p>
        </p:txBody>
      </p:sp>
    </p:spTree>
    <p:extLst>
      <p:ext uri="{BB962C8B-B14F-4D97-AF65-F5344CB8AC3E}">
        <p14:creationId xmlns:p14="http://schemas.microsoft.com/office/powerpoint/2010/main" val="29251747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3A132-D8FC-489C-904A-31FAEAB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Lodní přeprava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01CD5-3330-40CB-B983-41385382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– jednoznačně nejlevnější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 je nejpomalejší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388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FF58C-6DF1-4C40-9E5D-268B3705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4.Letecká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10E27-A72B-4388-89D3-026078E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/>
              <a:t>Vhodné pro cenné zboží (nižší pojistka než u silniční přepravy)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Limit hmotnosti a rozměru</a:t>
            </a:r>
          </a:p>
          <a:p>
            <a:pPr lvl="1"/>
            <a:r>
              <a:rPr lang="cs-CZ" dirty="0"/>
              <a:t>dostupnost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1316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39BB-D93E-4D53-9DFB-A7FDE906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Kombinovaná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5ED14-5C95-4FF7-BFB9-2CD20E46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 + letecká</a:t>
            </a:r>
          </a:p>
          <a:p>
            <a:r>
              <a:rPr lang="cs-CZ" dirty="0"/>
              <a:t>Silniční + lodní</a:t>
            </a:r>
          </a:p>
          <a:p>
            <a:r>
              <a:rPr lang="cs-CZ" dirty="0"/>
              <a:t>Silniční + železniční</a:t>
            </a:r>
          </a:p>
          <a:p>
            <a:r>
              <a:rPr lang="cs-CZ" dirty="0"/>
              <a:t>Železniční + letecká</a:t>
            </a:r>
          </a:p>
          <a:p>
            <a:r>
              <a:rPr lang="cs-CZ" dirty="0"/>
              <a:t>Lodní + železniční</a:t>
            </a:r>
          </a:p>
          <a:p>
            <a:r>
              <a:rPr lang="cs-CZ" dirty="0"/>
              <a:t>Lodní + letecká</a:t>
            </a:r>
          </a:p>
          <a:p>
            <a:pPr lvl="1"/>
            <a:r>
              <a:rPr lang="cs-CZ" dirty="0"/>
              <a:t>Cílem je využití výhod všech druhů doprav a zabezpečit logistický cíl (čas, cena, místo)</a:t>
            </a:r>
          </a:p>
        </p:txBody>
      </p:sp>
    </p:spTree>
    <p:extLst>
      <p:ext uri="{BB962C8B-B14F-4D97-AF65-F5344CB8AC3E}">
        <p14:creationId xmlns:p14="http://schemas.microsoft.com/office/powerpoint/2010/main" val="2349449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7515-A3BF-4B17-96D6-5053EBEE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Potrubní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46032-08A4-40B3-9117-75403C4C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Např. zemní plyn nebo vzorky krví v nemocnici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případě poruchy zdlouhavé opravy</a:t>
            </a:r>
          </a:p>
          <a:p>
            <a:pPr lvl="1"/>
            <a:r>
              <a:rPr lang="cs-CZ" dirty="0"/>
              <a:t>Riziko přerušení dodávek (úzké místo)</a:t>
            </a:r>
          </a:p>
        </p:txBody>
      </p:sp>
    </p:spTree>
    <p:extLst>
      <p:ext uri="{BB962C8B-B14F-4D97-AF65-F5344CB8AC3E}">
        <p14:creationId xmlns:p14="http://schemas.microsoft.com/office/powerpoint/2010/main" val="3100844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9. Dopravní technologie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1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3034-2CD0-4A07-980D-D83ED720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Štíhlá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F6945-9917-41D3-A93E-87FE2ABC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Ucelený manažerský přístup k budování efektivního materiálového toku od zákazníka až po dodavatele</a:t>
            </a:r>
          </a:p>
        </p:txBody>
      </p:sp>
    </p:spTree>
    <p:extLst>
      <p:ext uri="{BB962C8B-B14F-4D97-AF65-F5344CB8AC3E}">
        <p14:creationId xmlns:p14="http://schemas.microsoft.com/office/powerpoint/2010/main" val="16008448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8BA9D-05AB-4B7B-8409-D51E923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404CC3-AE66-4990-B6A8-B3025A5C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037" y="2824956"/>
            <a:ext cx="4733925" cy="2076450"/>
          </a:xfrm>
        </p:spPr>
      </p:pic>
    </p:spTree>
    <p:extLst>
      <p:ext uri="{BB962C8B-B14F-4D97-AF65-F5344CB8AC3E}">
        <p14:creationId xmlns:p14="http://schemas.microsoft.com/office/powerpoint/2010/main" val="27326804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244F1-6A65-44CB-96D2-F5D62FA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84EFD1-8694-4757-B06F-C47AD14D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95" y="1417638"/>
            <a:ext cx="5536410" cy="4525963"/>
          </a:xfrm>
        </p:spPr>
      </p:pic>
    </p:spTree>
    <p:extLst>
      <p:ext uri="{BB962C8B-B14F-4D97-AF65-F5344CB8AC3E}">
        <p14:creationId xmlns:p14="http://schemas.microsoft.com/office/powerpoint/2010/main" val="8043022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0ECDA-D56B-4BAD-B99F-88FB2F4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HUB and SPOKE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DDF1A4-E4AF-4ECC-86C3-36BEEDA3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60" y="1600200"/>
            <a:ext cx="4943880" cy="4525963"/>
          </a:xfrm>
        </p:spPr>
      </p:pic>
    </p:spTree>
    <p:extLst>
      <p:ext uri="{BB962C8B-B14F-4D97-AF65-F5344CB8AC3E}">
        <p14:creationId xmlns:p14="http://schemas.microsoft.com/office/powerpoint/2010/main" val="40086979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30.09.2023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D4D54-BD17-44FD-9A36-1DEBF97C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FD5FCC-5A03-4D87-9752-D2236F74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29569"/>
            <a:ext cx="7305675" cy="4467225"/>
          </a:xfrm>
        </p:spPr>
      </p:pic>
    </p:spTree>
    <p:extLst>
      <p:ext uri="{BB962C8B-B14F-4D97-AF65-F5344CB8AC3E}">
        <p14:creationId xmlns:p14="http://schemas.microsoft.com/office/powerpoint/2010/main" val="33381792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37A5-8337-44BD-BEDC-5B5E0ED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7F7D3-DCCE-47D9-86A7-18DC896E9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45" y="1600200"/>
            <a:ext cx="4479110" cy="4525963"/>
          </a:xfrm>
        </p:spPr>
      </p:pic>
    </p:spTree>
    <p:extLst>
      <p:ext uri="{BB962C8B-B14F-4D97-AF65-F5344CB8AC3E}">
        <p14:creationId xmlns:p14="http://schemas.microsoft.com/office/powerpoint/2010/main" val="42096521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248A3-9206-4534-AD18-7B8CD359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CC74C7-335B-4442-A97D-E32505EA1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933056"/>
            <a:ext cx="6285178" cy="25436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4EBE4E-61A6-4EF3-94E6-C6D09274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7194947" cy="34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2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10. 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327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Způsoby nakládání s odpady: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omezování vzniku (minimalizace) odpadů,</a:t>
            </a:r>
          </a:p>
          <a:p>
            <a:pPr lvl="0"/>
            <a:r>
              <a:rPr lang="cs-CZ" dirty="0"/>
              <a:t>třídění a recyklace odpadů,</a:t>
            </a:r>
          </a:p>
          <a:p>
            <a:pPr lvl="0"/>
            <a:r>
              <a:rPr lang="cs-CZ" dirty="0"/>
              <a:t>odstraňování odpadů. Ty, které nelze využít, se zneškodňují skládkováním.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Zvýšenou pozornost je nutno věnovat odpadům, které ohrožují zdraví lidí a životní podmínky (nebezpečné odpady).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zahrnují tři složky: plánování, řízení a realizace. </a:t>
            </a:r>
          </a:p>
          <a:p>
            <a:r>
              <a:rPr lang="cs-CZ" dirty="0"/>
              <a:t>jsou procesy </a:t>
            </a:r>
            <a:r>
              <a:rPr lang="cs-CZ" i="1" u="sng" dirty="0"/>
              <a:t>netechnologického charakteru</a:t>
            </a:r>
            <a:r>
              <a:rPr lang="cs-CZ" dirty="0"/>
              <a:t>. To znamená, že na rozdíl od technologických procesů nemění fyzikální, ani chemickou podstatu zpracovávaného materiálu a nedokončených výrobků, kterými se zabývají. </a:t>
            </a:r>
          </a:p>
        </p:txBody>
      </p:sp>
    </p:spTree>
    <p:extLst>
      <p:ext uri="{BB962C8B-B14F-4D97-AF65-F5344CB8AC3E}">
        <p14:creationId xmlns:p14="http://schemas.microsoft.com/office/powerpoint/2010/main" val="26332489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složka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Ekologie</a:t>
            </a:r>
            <a:endParaRPr lang="cs-CZ" dirty="0"/>
          </a:p>
          <a:p>
            <a:pPr>
              <a:buNone/>
            </a:pPr>
            <a:r>
              <a:rPr lang="cs-CZ" dirty="0"/>
              <a:t>V současné době se výrobky označují symbolem trojúhelníku vytvořeného ze šipek a popisu.</a:t>
            </a:r>
          </a:p>
          <a:p>
            <a:pPr>
              <a:buNone/>
            </a:pPr>
            <a:r>
              <a:rPr lang="cs-CZ" dirty="0"/>
              <a:t>Na výrobku jsou vytištěny znaky materiálů použitých na výrobu komponentů, příslušenství a balení, jakož i jejich recyklace.</a:t>
            </a:r>
          </a:p>
          <a:p>
            <a:pPr>
              <a:buNone/>
            </a:pPr>
            <a:r>
              <a:rPr lang="cs-CZ" dirty="0"/>
              <a:t>Po ukončení životnosti výrobku je nutno tyto komponenty zlikvidovat prostřednictvím k tomu určených sběrných sítí.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18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zdroj druhotných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V moderním surovinovém hospodářství jsou odpady a vedlejší produkty součástí surovinové základny.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Tyto druhotné zdroje surovin jsou zdroje </a:t>
            </a:r>
            <a:r>
              <a:rPr lang="cs-CZ" b="1" dirty="0"/>
              <a:t>dynamické</a:t>
            </a:r>
            <a:r>
              <a:rPr lang="cs-CZ" dirty="0"/>
              <a:t>, jsou v neustálém pohybu v reprodukčních procesech výroby, užívání, vyřazování s následným sběrem a návaznou recyklací či alternativní likvidací odpadů.</a:t>
            </a:r>
          </a:p>
          <a:p>
            <a:pPr>
              <a:buNone/>
            </a:pPr>
            <a:r>
              <a:rPr lang="cs-CZ" b="1" dirty="0"/>
              <a:t>Recycling</a:t>
            </a:r>
            <a:r>
              <a:rPr lang="cs-CZ" dirty="0"/>
              <a:t> (recyklace) je mezinárodně užívaný termín pro proces využívání odpadů jako suroviny zpětným zhodnocovacím oběhem. </a:t>
            </a:r>
          </a:p>
        </p:txBody>
      </p:sp>
    </p:spTree>
    <p:extLst>
      <p:ext uri="{BB962C8B-B14F-4D97-AF65-F5344CB8AC3E}">
        <p14:creationId xmlns:p14="http://schemas.microsoft.com/office/powerpoint/2010/main" val="42200551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nakládání s odpadem, který vede k jeho dalšímu materiálovému využití.</a:t>
            </a:r>
          </a:p>
          <a:p>
            <a:r>
              <a:rPr lang="cs-CZ" dirty="0"/>
              <a:t>opětovné cyklické využití odpadů a jejich vlastností jako druhotné suroviny ve výrobním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004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nebo sběrné suroviny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46353" cy="41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57625"/>
            <a:ext cx="4629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3"/>
            <a:ext cx="3672408" cy="27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4415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odpady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83" y="1916832"/>
            <a:ext cx="6928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7087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vedlejší produkty z výroby nebo úpravy surovin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7984" cy="33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0062"/>
            <a:ext cx="4200103" cy="30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213654" cy="31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645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E516A-846D-4AC3-B2CA-FE98162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C750B5D-BD5A-4C3F-8656-A749238D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4" y="1600200"/>
            <a:ext cx="7059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Strukturace logistických funkcí podle úrovně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 o zdrojích, o pravidlech a postupech.</a:t>
            </a:r>
          </a:p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Taktická úroveň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2.1. Dispoziční úroveň </a:t>
            </a:r>
            <a:r>
              <a:rPr lang="cs-CZ" dirty="0"/>
              <a:t>jsou krátkodobá rozhodnutí o plnění vzniklých požadavků a potřeb.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2.2. Administrativní (správní) úroveň</a:t>
            </a:r>
            <a:r>
              <a:rPr lang="cs-CZ" i="1" dirty="0"/>
              <a:t> </a:t>
            </a:r>
            <a:r>
              <a:rPr lang="cs-CZ" dirty="0"/>
              <a:t>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</a:t>
            </a:r>
          </a:p>
          <a:p>
            <a:pPr marL="320040" lvl="1" indent="0" fontAlgn="auto">
              <a:spcAft>
                <a:spcPts val="0"/>
              </a:spcAft>
              <a:buNone/>
              <a:defRPr/>
            </a:pPr>
            <a:r>
              <a:rPr lang="cs-CZ" b="1" dirty="0"/>
              <a:t>3. Operativní úroveň</a:t>
            </a:r>
            <a:r>
              <a:rPr lang="cs-CZ" dirty="0"/>
              <a:t> zabezpečuje provádění </a:t>
            </a:r>
            <a:r>
              <a:rPr lang="cs-CZ" i="1" dirty="0"/>
              <a:t>hmotných procesů</a:t>
            </a:r>
            <a:r>
              <a:rPr lang="cs-CZ" dirty="0"/>
              <a:t>, tzn. materiálového toku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81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trh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zásobování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590800" y="1295400"/>
            <a:ext cx="1828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Průmyslová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organizace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1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výrobní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2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obchodní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organizace             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3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organizace   poskytující služby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2286000" y="914400"/>
            <a:ext cx="2362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609600" y="1524000"/>
            <a:ext cx="2057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5029200" y="3810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trh zákazníků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4343400" y="3505200"/>
            <a:ext cx="3354388" cy="989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7" name="Line 13"/>
          <p:cNvSpPr>
            <a:spLocks noChangeShapeType="1"/>
          </p:cNvSpPr>
          <p:nvPr/>
        </p:nvSpPr>
        <p:spPr bwMode="auto">
          <a:xfrm>
            <a:off x="609600" y="2514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7696200" y="4495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609600" y="6553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0" name="Line 18"/>
          <p:cNvSpPr>
            <a:spLocks noChangeShapeType="1"/>
          </p:cNvSpPr>
          <p:nvPr/>
        </p:nvSpPr>
        <p:spPr bwMode="auto">
          <a:xfrm>
            <a:off x="609600" y="624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1" name="Line 19"/>
          <p:cNvSpPr>
            <a:spLocks noChangeShapeType="1"/>
          </p:cNvSpPr>
          <p:nvPr/>
        </p:nvSpPr>
        <p:spPr bwMode="auto">
          <a:xfrm>
            <a:off x="76962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2" name="Line 20"/>
          <p:cNvSpPr>
            <a:spLocks noChangeShapeType="1"/>
          </p:cNvSpPr>
          <p:nvPr/>
        </p:nv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26670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4" name="Line 22"/>
          <p:cNvSpPr>
            <a:spLocks noChangeShapeType="1"/>
          </p:cNvSpPr>
          <p:nvPr/>
        </p:nvSpPr>
        <p:spPr bwMode="auto">
          <a:xfrm flipH="1">
            <a:off x="609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5" name="Line 23"/>
          <p:cNvSpPr>
            <a:spLocks noChangeShapeType="1"/>
          </p:cNvSpPr>
          <p:nvPr/>
        </p:nvSpPr>
        <p:spPr bwMode="auto">
          <a:xfrm>
            <a:off x="22860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6" name="Line 24"/>
          <p:cNvSpPr>
            <a:spLocks noChangeShapeType="1"/>
          </p:cNvSpPr>
          <p:nvPr/>
        </p:nvSpPr>
        <p:spPr bwMode="auto">
          <a:xfrm>
            <a:off x="46482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7" name="Line 25"/>
          <p:cNvSpPr>
            <a:spLocks noChangeShapeType="1"/>
          </p:cNvSpPr>
          <p:nvPr/>
        </p:nvSpPr>
        <p:spPr bwMode="auto">
          <a:xfrm>
            <a:off x="4343400" y="4495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8" name="Line 26"/>
          <p:cNvSpPr>
            <a:spLocks noChangeShapeType="1"/>
          </p:cNvSpPr>
          <p:nvPr/>
        </p:nvSpPr>
        <p:spPr bwMode="auto">
          <a:xfrm>
            <a:off x="2286000" y="6019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7"/>
          <p:cNvSpPr>
            <a:spLocks noChangeShapeType="1"/>
          </p:cNvSpPr>
          <p:nvPr/>
        </p:nvSpPr>
        <p:spPr bwMode="auto">
          <a:xfrm>
            <a:off x="2286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Line 28"/>
          <p:cNvSpPr>
            <a:spLocks noChangeShapeType="1"/>
          </p:cNvSpPr>
          <p:nvPr/>
        </p:nvSpPr>
        <p:spPr bwMode="auto">
          <a:xfrm>
            <a:off x="46482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1" name="Line 29"/>
          <p:cNvSpPr>
            <a:spLocks noChangeShapeType="1"/>
          </p:cNvSpPr>
          <p:nvPr/>
        </p:nvSpPr>
        <p:spPr bwMode="auto">
          <a:xfrm>
            <a:off x="22860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2" name="Line 30"/>
          <p:cNvSpPr>
            <a:spLocks noChangeShapeType="1"/>
          </p:cNvSpPr>
          <p:nvPr/>
        </p:nvSpPr>
        <p:spPr bwMode="auto">
          <a:xfrm>
            <a:off x="4343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31"/>
          <p:cNvSpPr>
            <a:spLocks noChangeShapeType="1"/>
          </p:cNvSpPr>
          <p:nvPr/>
        </p:nvSpPr>
        <p:spPr bwMode="auto">
          <a:xfrm>
            <a:off x="22860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4" name="Line 32"/>
          <p:cNvSpPr>
            <a:spLocks noChangeShapeType="1"/>
          </p:cNvSpPr>
          <p:nvPr/>
        </p:nvSpPr>
        <p:spPr bwMode="auto">
          <a:xfrm>
            <a:off x="4343400" y="5181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5" name="Line 37"/>
          <p:cNvSpPr>
            <a:spLocks noChangeShapeType="1"/>
          </p:cNvSpPr>
          <p:nvPr/>
        </p:nvSpPr>
        <p:spPr bwMode="auto">
          <a:xfrm>
            <a:off x="685800" y="762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6" name="Text Box 38"/>
          <p:cNvSpPr txBox="1">
            <a:spLocks noChangeArrowheads="1"/>
          </p:cNvSpPr>
          <p:nvPr/>
        </p:nvSpPr>
        <p:spPr bwMode="auto">
          <a:xfrm>
            <a:off x="6019800" y="914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Materiálový tok</a:t>
            </a:r>
          </a:p>
        </p:txBody>
      </p:sp>
      <p:sp>
        <p:nvSpPr>
          <p:cNvPr id="4815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4800600"/>
            <a:ext cx="1066800" cy="2286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3. fáze</a:t>
            </a:r>
          </a:p>
        </p:txBody>
      </p:sp>
      <p:sp>
        <p:nvSpPr>
          <p:cNvPr id="48158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172200"/>
            <a:ext cx="1295400" cy="3048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4. fáze</a:t>
            </a:r>
          </a:p>
        </p:txBody>
      </p:sp>
      <p:sp>
        <p:nvSpPr>
          <p:cNvPr id="48159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638800"/>
            <a:ext cx="13716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2. fáze</a:t>
            </a:r>
          </a:p>
        </p:txBody>
      </p:sp>
      <p:sp>
        <p:nvSpPr>
          <p:cNvPr id="48160" name="AutoShape 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00600"/>
            <a:ext cx="1371600" cy="304800"/>
          </a:xfrm>
          <a:prstGeom prst="actionButtonBlank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1. fáze</a:t>
            </a:r>
          </a:p>
        </p:txBody>
      </p:sp>
      <p:sp>
        <p:nvSpPr>
          <p:cNvPr id="48161" name="Line 48"/>
          <p:cNvSpPr>
            <a:spLocks noChangeShapeType="1"/>
          </p:cNvSpPr>
          <p:nvPr/>
        </p:nvSpPr>
        <p:spPr bwMode="auto">
          <a:xfrm flipH="1" flipV="1">
            <a:off x="539750" y="666908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2" name="Text Box 51"/>
          <p:cNvSpPr txBox="1">
            <a:spLocks noChangeArrowheads="1"/>
          </p:cNvSpPr>
          <p:nvPr/>
        </p:nvSpPr>
        <p:spPr bwMode="auto">
          <a:xfrm>
            <a:off x="5580063" y="616585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informační tok</a:t>
            </a:r>
          </a:p>
        </p:txBody>
      </p:sp>
    </p:spTree>
    <p:extLst>
      <p:ext uri="{BB962C8B-B14F-4D97-AF65-F5344CB8AC3E}">
        <p14:creationId xmlns:p14="http://schemas.microsoft.com/office/powerpoint/2010/main" val="129928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Kompletační,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Mezioperační,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Skladové,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Ložné,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meziobjektová</a:t>
            </a:r>
            <a:r>
              <a:rPr lang="cs-CZ" dirty="0"/>
              <a:t>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vnější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technologická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operace balení,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Pomocné.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58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</a:t>
            </a:r>
          </a:p>
          <a:p>
            <a:r>
              <a:rPr lang="cs-CZ" dirty="0"/>
              <a:t>Úroveň zákaznického servisu</a:t>
            </a:r>
          </a:p>
          <a:p>
            <a:r>
              <a:rPr lang="cs-CZ" dirty="0"/>
              <a:t>Přepravní náklady</a:t>
            </a:r>
          </a:p>
          <a:p>
            <a:r>
              <a:rPr lang="cs-CZ" dirty="0"/>
              <a:t>Náklady na udržování zásob</a:t>
            </a:r>
          </a:p>
          <a:p>
            <a:r>
              <a:rPr lang="cs-CZ" dirty="0"/>
              <a:t>Skladovací náklady</a:t>
            </a:r>
          </a:p>
          <a:p>
            <a:r>
              <a:rPr lang="cs-CZ" dirty="0"/>
              <a:t>Množstevní náklady</a:t>
            </a:r>
          </a:p>
          <a:p>
            <a:r>
              <a:rPr lang="cs-CZ" dirty="0"/>
              <a:t>Náklady na informační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06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minimalizace všech typů LN </a:t>
            </a:r>
          </a:p>
          <a:p>
            <a:pPr marL="0" indent="0">
              <a:buNone/>
            </a:pPr>
            <a:r>
              <a:rPr lang="cs-CZ" dirty="0"/>
              <a:t>LN závisí na: </a:t>
            </a:r>
          </a:p>
          <a:p>
            <a:pPr lvl="1"/>
            <a:r>
              <a:rPr lang="cs-CZ" dirty="0"/>
              <a:t>množství materiálu </a:t>
            </a:r>
          </a:p>
          <a:p>
            <a:pPr lvl="1"/>
            <a:r>
              <a:rPr lang="cs-CZ" dirty="0"/>
              <a:t>čase – čas náklady snižuje i zvyšuje </a:t>
            </a:r>
          </a:p>
          <a:p>
            <a:pPr lvl="1"/>
            <a:r>
              <a:rPr lang="cs-CZ" dirty="0"/>
              <a:t>místě, typu materiálu, frekvenci dodávek, typu dopravního prostředku…..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93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Logistické výkony</a:t>
            </a:r>
            <a:r>
              <a:rPr lang="cs-CZ" dirty="0"/>
              <a:t> jsou výkony manipulační, skladové, přepravní.</a:t>
            </a:r>
          </a:p>
        </p:txBody>
      </p:sp>
    </p:spTree>
    <p:extLst>
      <p:ext uri="{BB962C8B-B14F-4D97-AF65-F5344CB8AC3E}">
        <p14:creationId xmlns:p14="http://schemas.microsoft.com/office/powerpoint/2010/main" val="602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Zápočet</a:t>
            </a:r>
            <a:r>
              <a:rPr lang="cs-CZ" dirty="0"/>
              <a:t> (0-35b, min.20b):</a:t>
            </a:r>
          </a:p>
          <a:p>
            <a:pPr lvl="1"/>
            <a:r>
              <a:rPr lang="cs-CZ" dirty="0"/>
              <a:t>Příklad na Systém hromadné obsluhy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Písemná zkouška </a:t>
            </a:r>
            <a:r>
              <a:rPr lang="cs-CZ" dirty="0"/>
              <a:t>(0-65b, min. 31b)</a:t>
            </a:r>
          </a:p>
          <a:p>
            <a:pPr lvl="1"/>
            <a:r>
              <a:rPr lang="cs-CZ" dirty="0"/>
              <a:t>3 teoretické otázky dle okruhů SZZ</a:t>
            </a:r>
          </a:p>
          <a:p>
            <a:pPr lvl="1"/>
            <a:r>
              <a:rPr lang="cs-CZ" dirty="0"/>
              <a:t>Doplňující základní pojmy – vysvětlit/nakreslit a popsat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51-67b (3), 68-84b (2), 85-100b (1)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výkonové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: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podíl počtu dodávek splněných v termínu ze všech dodávek během určitého období.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4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Prostředky, jejichž působením se realizují toky pasivních prvků v logistickém řetězci. 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</a:t>
            </a:r>
            <a:endParaRPr lang="en-US" dirty="0"/>
          </a:p>
          <a:p>
            <a:pPr lvl="0"/>
            <a:r>
              <a:rPr lang="cs-CZ" dirty="0"/>
              <a:t>technické prostředky a zařízení sloužící operacím s informacemi (nosiči informací) </a:t>
            </a:r>
            <a:endParaRPr lang="en-US" dirty="0"/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68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Logistické pasivní prvky</a:t>
            </a:r>
            <a:r>
              <a:rPr lang="cs-CZ" dirty="0"/>
              <a:t> jsou manipulovatelné, přepravované nebo skladovatelné kusy, jednotky nebo zásilky, které musí překonat prostor a čas.</a:t>
            </a:r>
          </a:p>
          <a:p>
            <a:pPr>
              <a:buFontTx/>
              <a:buChar char="-"/>
            </a:pPr>
            <a:r>
              <a:rPr lang="cs-CZ" dirty="0"/>
              <a:t>Materiálové prvky (materiál, polotovar, suroviny, součást, hotový produkt), </a:t>
            </a:r>
          </a:p>
          <a:p>
            <a:pPr>
              <a:buFontTx/>
              <a:buChar char="-"/>
            </a:pPr>
            <a:r>
              <a:rPr lang="cs-CZ" dirty="0"/>
              <a:t>Obaly, </a:t>
            </a:r>
          </a:p>
          <a:p>
            <a:pPr>
              <a:buFontTx/>
              <a:buChar char="-"/>
            </a:pPr>
            <a:r>
              <a:rPr lang="cs-CZ" dirty="0"/>
              <a:t>Přepravní prostředky (palety</a:t>
            </a:r>
            <a:r>
              <a:rPr lang="ru-RU" dirty="0"/>
              <a:t>)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Odpad,</a:t>
            </a:r>
          </a:p>
          <a:p>
            <a:pPr>
              <a:buFontTx/>
              <a:buChar char="-"/>
            </a:pPr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04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základního logistického cíle se odvozují </a:t>
            </a:r>
            <a:r>
              <a:rPr lang="cs-CZ" b="1" dirty="0"/>
              <a:t>dílčí cíle</a:t>
            </a:r>
            <a:r>
              <a:rPr lang="cs-CZ" dirty="0"/>
              <a:t>, které mohou mít odlišné zájmy, pak dochází ke </a:t>
            </a:r>
            <a:r>
              <a:rPr lang="cs-CZ" b="1" i="1" dirty="0"/>
              <a:t>konfliktu</a:t>
            </a:r>
            <a:r>
              <a:rPr lang="cs-CZ" b="1" dirty="0"/>
              <a:t> </a:t>
            </a:r>
            <a:r>
              <a:rPr lang="cs-CZ" dirty="0"/>
              <a:t>uvnitř podniku.</a:t>
            </a:r>
          </a:p>
          <a:p>
            <a:pPr lvl="1"/>
            <a:r>
              <a:rPr lang="cs-CZ" dirty="0"/>
              <a:t>Nákup vs. Výroba</a:t>
            </a:r>
          </a:p>
          <a:p>
            <a:pPr lvl="1"/>
            <a:r>
              <a:rPr lang="cs-CZ" dirty="0"/>
              <a:t>Výrobní jednotky, pracoviště vs. Plánování</a:t>
            </a:r>
          </a:p>
          <a:p>
            <a:pPr lvl="1"/>
            <a:r>
              <a:rPr lang="cs-CZ" dirty="0"/>
              <a:t>Výroba vs. zákazník</a:t>
            </a:r>
          </a:p>
          <a:p>
            <a:pPr lvl="1"/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97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Logistický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5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systém je </a:t>
            </a:r>
            <a:r>
              <a:rPr lang="cs-CZ" dirty="0" err="1"/>
              <a:t>multisystém</a:t>
            </a:r>
            <a:r>
              <a:rPr lang="cs-CZ" dirty="0"/>
              <a:t>, množina systémů. Jednotlivé systémy nelze zkoumat samostatně, ale jen ve vzájemných souvislostech. Články logistického řetězce (sklady, doprava aj.) mají postavení podsystémů (subsystémů)</a:t>
            </a:r>
          </a:p>
        </p:txBody>
      </p:sp>
    </p:spTree>
    <p:extLst>
      <p:ext uri="{BB962C8B-B14F-4D97-AF65-F5344CB8AC3E}">
        <p14:creationId xmlns:p14="http://schemas.microsoft.com/office/powerpoint/2010/main" val="128592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Mikrologistický</a:t>
            </a:r>
            <a:r>
              <a:rPr lang="cs-CZ" b="1" dirty="0"/>
              <a:t> a </a:t>
            </a:r>
            <a:r>
              <a:rPr lang="cs-CZ" b="1" dirty="0" err="1"/>
              <a:t>makrologistický</a:t>
            </a:r>
            <a:r>
              <a:rPr lang="cs-CZ" b="1" dirty="0"/>
              <a:t> systém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Mikrologistický</a:t>
            </a:r>
            <a:r>
              <a:rPr lang="cs-CZ" dirty="0"/>
              <a:t>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Jsou logistické systémy jednotlivých veřejnoprávních a soukromých organizací - podniků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Makrologistický</a:t>
            </a:r>
            <a:r>
              <a:rPr lang="cs-CZ" dirty="0"/>
              <a:t> systém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Dopravní systém v regionu, národním hospodářství nebo světovém hospodářství. K tomu patří dopravní síť silniční, kolejová, vodní, letecká</a:t>
            </a:r>
          </a:p>
          <a:p>
            <a:r>
              <a:rPr lang="cs-CZ" sz="2000" i="1" dirty="0"/>
              <a:t>Stejně tak zde patří i procesy veřejné a individuální dopravy osob a zboží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3526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Mezilogistický</a:t>
            </a:r>
            <a:r>
              <a:rPr lang="cs-CZ" b="1" dirty="0"/>
              <a:t> systém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 systémy operují na úrovni spolupracujících organizací - příkladem je spediční organizace, která   zajišťuje   přepravu   mezi   průmyslovým  dodavatelem,   velkoobchodem   a maloobchodníkem.</a:t>
            </a:r>
          </a:p>
        </p:txBody>
      </p:sp>
    </p:spTree>
    <p:extLst>
      <p:ext uri="{BB962C8B-B14F-4D97-AF65-F5344CB8AC3E}">
        <p14:creationId xmlns:p14="http://schemas.microsoft.com/office/powerpoint/2010/main" val="62301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Podnik jako logistický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030262" y="1178679"/>
            <a:ext cx="6914668" cy="5035682"/>
            <a:chOff x="2198" y="3402"/>
            <a:chExt cx="7200" cy="6192"/>
          </a:xfrm>
        </p:grpSpPr>
        <p:sp>
          <p:nvSpPr>
            <p:cNvPr id="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198" y="3402"/>
              <a:ext cx="7200" cy="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57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 flipH="1">
              <a:off x="5510" y="613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>
              <a:off x="5510" y="6426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 flipH="1">
              <a:off x="5510" y="6282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510" y="6570"/>
              <a:ext cx="57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214" y="685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>
              <a:off x="2774" y="5850"/>
              <a:ext cx="0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2774" y="7290"/>
              <a:ext cx="3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V="1">
              <a:off x="6662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V="1">
              <a:off x="6518" y="671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33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>
              <a:off x="3638" y="426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3350" y="527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3494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494" y="3546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38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3494" y="7578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6662" y="426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6806" y="4266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4934" y="383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4934" y="383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094" y="383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7094" y="513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950" y="4122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69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6662" y="412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6662" y="498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5078" y="498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4214" y="498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4214" y="498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4790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5078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934" y="469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4934" y="5274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6374" y="527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14" y="585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5078" y="9018"/>
              <a:ext cx="2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078" y="930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646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řízení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798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odbyt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926" y="5130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nákup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64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výroba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608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198" y="4554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dodavatelé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526" y="4698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odběratelé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 zákazníci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806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6806" y="7290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7094" y="5706"/>
              <a:ext cx="0" cy="15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7094" y="5706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62" y="8010"/>
              <a:ext cx="2592" cy="1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Podnik – systém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Subsystémy podniku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Materiálový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Informační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078" y="8442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5078" y="930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5078" y="887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109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3. Velkoobchodní sklady, logistická místa styku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2B367-0E0E-154F-6F8C-3AA62303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0605FC-B73C-DA35-18D1-053603247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74638"/>
            <a:ext cx="5221773" cy="507342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4F0A07-8B7A-3CC0-D2A0-9F6EC57D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14" y="5348065"/>
            <a:ext cx="5168364" cy="10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Velkoobchodní sklady jsou články, které překlenují prostor mezi výrobou a maloobchodem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0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sortimentní </a:t>
            </a:r>
          </a:p>
          <a:p>
            <a:pPr marL="674370" lvl="1" indent="-274320">
              <a:buFont typeface="Arial" pitchFamily="34" charset="0"/>
              <a:buChar char="•"/>
              <a:defRPr/>
            </a:pPr>
            <a:r>
              <a:rPr lang="cs-CZ" i="1" dirty="0"/>
              <a:t>Ve velkoobchodních skladech probíhá kompletace</a:t>
            </a:r>
          </a:p>
          <a:p>
            <a:pPr marL="400050" lvl="1" indent="0">
              <a:buNone/>
              <a:defRPr/>
            </a:pPr>
            <a:r>
              <a:rPr lang="cs-CZ" i="1" dirty="0"/>
              <a:t>(př. PC a monitor ve dvou různých výrobách)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Ve velkoobchodních skladech vznikají zásoby</a:t>
            </a:r>
          </a:p>
          <a:p>
            <a:pPr marL="457200" lvl="1" indent="0">
              <a:buNone/>
              <a:defRPr/>
            </a:pPr>
            <a:r>
              <a:rPr lang="cs-CZ" i="1" dirty="0"/>
              <a:t>(př. Sudy piva)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Tranzitní sklady (</a:t>
            </a:r>
            <a:r>
              <a:rPr lang="cs-CZ" i="1" dirty="0" err="1"/>
              <a:t>př.Kaufland</a:t>
            </a:r>
            <a:r>
              <a:rPr lang="cs-CZ" i="1" dirty="0"/>
              <a:t> </a:t>
            </a:r>
            <a:r>
              <a:rPr lang="cs-CZ" i="1" dirty="0" err="1"/>
              <a:t>log.centrum</a:t>
            </a:r>
            <a:r>
              <a:rPr lang="cs-CZ" i="1" dirty="0"/>
              <a:t>)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/>
              <a:t>Rozeznávají se místa styku mezi:</a:t>
            </a:r>
          </a:p>
          <a:p>
            <a:r>
              <a:rPr lang="cs-CZ" dirty="0"/>
              <a:t>- jednotlivými prvky a články logistického řetězce navzájem,</a:t>
            </a:r>
          </a:p>
          <a:p>
            <a:r>
              <a:rPr lang="cs-CZ" dirty="0"/>
              <a:t>-mezi logistikou a ostatními systémy podniku,</a:t>
            </a:r>
          </a:p>
          <a:p>
            <a:r>
              <a:rPr lang="cs-CZ" dirty="0"/>
              <a:t>- mezi podnikem a jinými organizacemi.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právn</a:t>
            </a:r>
            <a:r>
              <a:rPr lang="cs-CZ" dirty="0"/>
              <a:t>í – samostatné podniky, státy,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ekonomické </a:t>
            </a:r>
            <a:r>
              <a:rPr lang="cs-CZ" dirty="0"/>
              <a:t>– útvary, závody, divize se samostatným hospodařením,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organizační</a:t>
            </a:r>
            <a:r>
              <a:rPr lang="cs-CZ" dirty="0"/>
              <a:t> – hranice zodpovědnosti jednotlivých pracovníků, útvarů či podnikových funkcí,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informační </a:t>
            </a:r>
            <a:r>
              <a:rPr lang="cs-CZ" dirty="0"/>
              <a:t>– hardware, software anebo datová základna informačních či komunikačních systémů,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místa styku kladou materiálovému, resp. informačnímu toku, který je překračuje, určitý </a:t>
            </a:r>
            <a:r>
              <a:rPr lang="cs-CZ" b="1" i="1" dirty="0"/>
              <a:t>odpor</a:t>
            </a:r>
            <a:r>
              <a:rPr lang="cs-CZ" dirty="0"/>
              <a:t>. Počet míst styku uvnitř podniku je ovlivněn jeho organizační strukturou.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4. Dodavatelské řetězce. Dodavatelské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94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logistický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řetězec zabezpečuje pohyb materiálu, případně energie nebo osob ve výrobních a oběhových procesech s využitím informací a financí k tomu potřebných</a:t>
            </a:r>
          </a:p>
        </p:txBody>
      </p:sp>
    </p:spTree>
    <p:extLst>
      <p:ext uri="{BB962C8B-B14F-4D97-AF65-F5344CB8AC3E}">
        <p14:creationId xmlns:p14="http://schemas.microsoft.com/office/powerpoint/2010/main" val="2758275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</a:t>
            </a:r>
            <a:r>
              <a:rPr lang="en-GB" b="1" dirty="0" err="1"/>
              <a:t>dodavatelsk</a:t>
            </a:r>
            <a:r>
              <a:rPr lang="cs-CZ" b="1" dirty="0"/>
              <a:t>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odavatelsk</a:t>
            </a:r>
            <a:r>
              <a:rPr lang="cs-CZ" dirty="0"/>
              <a:t>ý řetězec je posloupnost navazujících, navzájem sladěných logistických systémů či podsystémů, kterými prochází materiálový </a:t>
            </a:r>
            <a:r>
              <a:rPr lang="en-GB" dirty="0"/>
              <a:t>a</a:t>
            </a:r>
            <a:r>
              <a:rPr lang="cs-CZ" dirty="0"/>
              <a:t> informační tok.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14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Články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54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Články </a:t>
            </a:r>
            <a:r>
              <a:rPr lang="en-GB" b="1" dirty="0" err="1"/>
              <a:t>dodavatelsk</a:t>
            </a:r>
            <a:r>
              <a:rPr lang="cs-CZ" b="1" dirty="0" err="1"/>
              <a:t>ého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řetězce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</a:t>
            </a:r>
          </a:p>
          <a:p>
            <a:r>
              <a:rPr lang="cs-CZ" dirty="0"/>
              <a:t>v dopravě</a:t>
            </a:r>
          </a:p>
          <a:p>
            <a:r>
              <a:rPr lang="cs-CZ" dirty="0"/>
              <a:t>v obchodě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2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Články dodavatelského řetězce</a:t>
            </a:r>
          </a:p>
        </p:txBody>
      </p:sp>
      <p:pic>
        <p:nvPicPr>
          <p:cNvPr id="24578" name="Picture 2" descr="http://www.ccb.cz/images_aqua/2012/cervenec/07-cvis-02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918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Hmotná stránka řetězce</a:t>
            </a:r>
          </a:p>
          <a:p>
            <a:pPr lvl="1"/>
            <a:r>
              <a:rPr lang="cs-CZ" b="1" dirty="0"/>
              <a:t>Materiál(zboží), dopravní prostředky</a:t>
            </a:r>
          </a:p>
          <a:p>
            <a:endParaRPr lang="cs-CZ" dirty="0"/>
          </a:p>
          <a:p>
            <a:r>
              <a:rPr lang="cs-CZ" b="1" dirty="0"/>
              <a:t>Nehmotná stránka</a:t>
            </a:r>
          </a:p>
          <a:p>
            <a:pPr lvl="1"/>
            <a:r>
              <a:rPr lang="cs-CZ" b="1" dirty="0"/>
              <a:t>Informace, finance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48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b="1" dirty="0"/>
              <a:t>Dodavatelský řetězec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3810000" cy="19812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Materiálové toky: </a:t>
            </a:r>
            <a:r>
              <a:rPr lang="cs-CZ" dirty="0"/>
              <a:t>nové produkty směrem od dodavatelů k zákazníkům</a:t>
            </a:r>
            <a:r>
              <a:rPr lang="en-US" dirty="0"/>
              <a:t>;</a:t>
            </a:r>
            <a:r>
              <a:rPr lang="cs-CZ" dirty="0"/>
              <a:t> opačně toky vracení, servisu, recyklace a likvidace produktů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Finanční toky</a:t>
            </a:r>
            <a:r>
              <a:rPr lang="en-US" sz="2200" dirty="0"/>
              <a:t>: </a:t>
            </a:r>
            <a:r>
              <a:rPr lang="cs-CZ" sz="2200" dirty="0"/>
              <a:t>různé druhy plateb, úvěry, toky plynoucí z vlastnických vztahů </a:t>
            </a:r>
            <a:r>
              <a:rPr lang="cs-CZ" sz="2200" dirty="0" err="1"/>
              <a:t>atd</a:t>
            </a:r>
            <a:r>
              <a:rPr lang="en-US" sz="2200" dirty="0"/>
              <a:t>.</a:t>
            </a:r>
            <a:endParaRPr lang="cs-CZ" sz="2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3"/>
          </p:nvPr>
        </p:nvSpPr>
        <p:spPr>
          <a:xfrm>
            <a:off x="642910" y="4071942"/>
            <a:ext cx="3810000" cy="1981200"/>
          </a:xfrm>
        </p:spPr>
        <p:txBody>
          <a:bodyPr>
            <a:normAutofit/>
          </a:bodyPr>
          <a:lstStyle/>
          <a:p>
            <a:r>
              <a:rPr lang="cs-CZ" sz="2200" b="1" dirty="0"/>
              <a:t>Informační toky </a:t>
            </a:r>
            <a:r>
              <a:rPr lang="cs-CZ" sz="2200" dirty="0"/>
              <a:t>propojují systém informacemi o objednávkách, dodávkách, plánech atd.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Rozhodovací toky </a:t>
            </a:r>
            <a:r>
              <a:rPr lang="cs-CZ" sz="2200" dirty="0"/>
              <a:t>jsou posloupnosti rozhodnutí účastníků, ovlivňující celkovou výkonnost řetězce.</a:t>
            </a:r>
          </a:p>
        </p:txBody>
      </p:sp>
    </p:spTree>
    <p:extLst>
      <p:ext uri="{BB962C8B-B14F-4D97-AF65-F5344CB8AC3E}">
        <p14:creationId xmlns:p14="http://schemas.microsoft.com/office/powerpoint/2010/main" val="3768853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Požadavky k </a:t>
            </a:r>
            <a:r>
              <a:rPr lang="en-GB" b="1" dirty="0" err="1"/>
              <a:t>dodavatelsk</a:t>
            </a:r>
            <a:r>
              <a:rPr lang="cs-CZ" b="1" dirty="0" err="1"/>
              <a:t>ému</a:t>
            </a:r>
            <a:r>
              <a:rPr lang="cs-CZ" b="1" dirty="0"/>
              <a:t> řetězci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180235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Tažný (</a:t>
            </a:r>
            <a:r>
              <a:rPr lang="cs-CZ" b="1" dirty="0" err="1"/>
              <a:t>pull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44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381000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Cíl: maximální využití kapacit</a:t>
            </a:r>
          </a:p>
          <a:p>
            <a:r>
              <a:rPr lang="cs-CZ" dirty="0"/>
              <a:t>Výrobce v každém období plánuje výrobu určitého počtu výrobků a současně jedná s distributory a odběrateli o tom, za jakých podmínkách</a:t>
            </a:r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4788024" y="2708920"/>
            <a:ext cx="3429000" cy="2524125"/>
            <a:chOff x="0" y="0"/>
            <a:chExt cx="3428999" cy="2524125"/>
          </a:xfrm>
        </p:grpSpPr>
        <p:sp>
          <p:nvSpPr>
            <p:cNvPr id="5" name="Zaoblený obdélník 4"/>
            <p:cNvSpPr/>
            <p:nvPr/>
          </p:nvSpPr>
          <p:spPr>
            <a:xfrm>
              <a:off x="0" y="9525"/>
              <a:ext cx="971550" cy="352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228725" y="0"/>
              <a:ext cx="971550" cy="342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457449" y="0"/>
              <a:ext cx="971550" cy="3333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238250" y="847725"/>
              <a:ext cx="828675" cy="3714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Výrobce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228725" y="1504950"/>
              <a:ext cx="828675" cy="3714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Distribuce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1238250" y="2152650"/>
              <a:ext cx="828675" cy="3714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Zákazník</a:t>
              </a:r>
            </a:p>
          </p:txBody>
        </p:sp>
        <p:cxnSp>
          <p:nvCxnSpPr>
            <p:cNvPr id="11" name="Přímá spojnice se šipkou 10"/>
            <p:cNvCxnSpPr>
              <a:stCxn id="5" idx="2"/>
              <a:endCxn id="8" idx="0"/>
            </p:cNvCxnSpPr>
            <p:nvPr/>
          </p:nvCxnSpPr>
          <p:spPr>
            <a:xfrm>
              <a:off x="485775" y="361950"/>
              <a:ext cx="1166812" cy="48577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stCxn id="6" idx="2"/>
              <a:endCxn id="8" idx="0"/>
            </p:cNvCxnSpPr>
            <p:nvPr/>
          </p:nvCxnSpPr>
          <p:spPr>
            <a:xfrm flipH="1">
              <a:off x="1652587" y="342900"/>
              <a:ext cx="61913" cy="5048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7" idx="2"/>
              <a:endCxn id="8" idx="0"/>
            </p:cNvCxnSpPr>
            <p:nvPr/>
          </p:nvCxnSpPr>
          <p:spPr>
            <a:xfrm flipH="1">
              <a:off x="1652587" y="333375"/>
              <a:ext cx="1290638" cy="5143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8" idx="2"/>
              <a:endCxn id="9" idx="0"/>
            </p:cNvCxnSpPr>
            <p:nvPr/>
          </p:nvCxnSpPr>
          <p:spPr>
            <a:xfrm flipH="1">
              <a:off x="1643062" y="1219200"/>
              <a:ext cx="9525" cy="2857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9" idx="2"/>
              <a:endCxn id="10" idx="0"/>
            </p:cNvCxnSpPr>
            <p:nvPr/>
          </p:nvCxnSpPr>
          <p:spPr>
            <a:xfrm>
              <a:off x="1643062" y="1876425"/>
              <a:ext cx="9525" cy="2762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26"/>
            <p:cNvSpPr txBox="1"/>
            <p:nvPr/>
          </p:nvSpPr>
          <p:spPr>
            <a:xfrm>
              <a:off x="104775" y="485775"/>
              <a:ext cx="1200150" cy="9239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bg2">
                      <a:lumMod val="25000"/>
                    </a:schemeClr>
                  </a:solidFill>
                </a:rPr>
                <a:t>Tok zboží (materiálový tok)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15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Tažný (pull) princip</a:t>
            </a:r>
            <a:r>
              <a:rPr lang="cs-CZ"/>
              <a:t> 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3162672" cy="3886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Cíl: optimalizace nákladů na zásobování, dodání požadovaného zákazníkem produktu</a:t>
            </a:r>
          </a:p>
          <a:p>
            <a:r>
              <a:rPr lang="cs-CZ" dirty="0"/>
              <a:t>Analýza trhu spadá na prodejce a distributory. Ti pak oslovují výrobce s požadavkem na výrobu určitého množství výrobku</a:t>
            </a:r>
          </a:p>
          <a:p>
            <a:endParaRPr lang="cs-CZ" dirty="0"/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3995936" y="1988840"/>
            <a:ext cx="5148064" cy="4464496"/>
            <a:chOff x="0" y="0"/>
            <a:chExt cx="4438650" cy="4114800"/>
          </a:xfrm>
        </p:grpSpPr>
        <p:sp>
          <p:nvSpPr>
            <p:cNvPr id="5" name="TextovéPole 13"/>
            <p:cNvSpPr txBox="1"/>
            <p:nvPr/>
          </p:nvSpPr>
          <p:spPr>
            <a:xfrm>
              <a:off x="2533650" y="3305175"/>
              <a:ext cx="857250" cy="5810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accent5">
                      <a:lumMod val="75000"/>
                    </a:schemeClr>
                  </a:solidFill>
                </a:rPr>
                <a:t>Požadavek </a:t>
              </a:r>
            </a:p>
          </p:txBody>
        </p:sp>
        <p:grpSp>
          <p:nvGrpSpPr>
            <p:cNvPr id="3" name="Skupina 5"/>
            <p:cNvGrpSpPr>
              <a:grpSpLocks/>
            </p:cNvGrpSpPr>
            <p:nvPr/>
          </p:nvGrpSpPr>
          <p:grpSpPr bwMode="auto">
            <a:xfrm>
              <a:off x="0" y="0"/>
              <a:ext cx="4438650" cy="4114800"/>
              <a:chOff x="0" y="0"/>
              <a:chExt cx="4438650" cy="4114800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828675" y="714375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Zaoblený obdélník 7"/>
              <p:cNvSpPr/>
              <p:nvPr/>
            </p:nvSpPr>
            <p:spPr>
              <a:xfrm>
                <a:off x="2295525" y="742950"/>
                <a:ext cx="971550" cy="33337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Zaoblený obdélník 8"/>
              <p:cNvSpPr/>
              <p:nvPr/>
            </p:nvSpPr>
            <p:spPr>
              <a:xfrm>
                <a:off x="1638300" y="1857375"/>
                <a:ext cx="828675" cy="3714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Výrobce</a:t>
                </a:r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628775" y="2800350"/>
                <a:ext cx="828675" cy="37147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Distribuce</a:t>
                </a:r>
              </a:p>
            </p:txBody>
          </p:sp>
          <p:sp>
            <p:nvSpPr>
              <p:cNvPr id="11" name="Zaoblený obdélník 10"/>
              <p:cNvSpPr/>
              <p:nvPr/>
            </p:nvSpPr>
            <p:spPr>
              <a:xfrm>
                <a:off x="1638300" y="3657600"/>
                <a:ext cx="828675" cy="37147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Zákazník</a:t>
                </a:r>
              </a:p>
            </p:txBody>
          </p:sp>
          <p:cxnSp>
            <p:nvCxnSpPr>
              <p:cNvPr id="12" name="Přímá spojnice se šipkou 11"/>
              <p:cNvCxnSpPr>
                <a:stCxn id="7" idx="2"/>
                <a:endCxn id="9" idx="0"/>
              </p:cNvCxnSpPr>
              <p:nvPr/>
            </p:nvCxnSpPr>
            <p:spPr>
              <a:xfrm>
                <a:off x="1314450" y="1066800"/>
                <a:ext cx="738188" cy="7905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>
                <a:stCxn id="8" idx="2"/>
                <a:endCxn id="9" idx="0"/>
              </p:cNvCxnSpPr>
              <p:nvPr/>
            </p:nvCxnSpPr>
            <p:spPr>
              <a:xfrm flipH="1">
                <a:off x="2052638" y="1076325"/>
                <a:ext cx="728662" cy="781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/>
              <p:cNvCxnSpPr>
                <a:stCxn id="9" idx="2"/>
                <a:endCxn id="10" idx="0"/>
              </p:cNvCxnSpPr>
              <p:nvPr/>
            </p:nvCxnSpPr>
            <p:spPr>
              <a:xfrm flipH="1">
                <a:off x="2043113" y="2228850"/>
                <a:ext cx="9525" cy="57150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>
                <a:stCxn id="10" idx="2"/>
                <a:endCxn id="11" idx="0"/>
              </p:cNvCxnSpPr>
              <p:nvPr/>
            </p:nvCxnSpPr>
            <p:spPr>
              <a:xfrm>
                <a:off x="2043113" y="317182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aoblený obdélník 15"/>
              <p:cNvSpPr/>
              <p:nvPr/>
            </p:nvSpPr>
            <p:spPr>
              <a:xfrm>
                <a:off x="0" y="3810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aoblený obdélník 16"/>
              <p:cNvSpPr/>
              <p:nvPr/>
            </p:nvSpPr>
            <p:spPr>
              <a:xfrm>
                <a:off x="1209675" y="5715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Zaoblený obdélník 17"/>
              <p:cNvSpPr/>
              <p:nvPr/>
            </p:nvSpPr>
            <p:spPr>
              <a:xfrm>
                <a:off x="2419350" y="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Přímá spojnice se šipkou 18"/>
              <p:cNvCxnSpPr>
                <a:stCxn id="16" idx="3"/>
                <a:endCxn id="17" idx="1"/>
              </p:cNvCxnSpPr>
              <p:nvPr/>
            </p:nvCxnSpPr>
            <p:spPr>
              <a:xfrm>
                <a:off x="971550" y="214313"/>
                <a:ext cx="238125" cy="19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>
                <a:stCxn id="17" idx="3"/>
                <a:endCxn id="9" idx="0"/>
              </p:cNvCxnSpPr>
              <p:nvPr/>
            </p:nvCxnSpPr>
            <p:spPr>
              <a:xfrm flipH="1">
                <a:off x="2052638" y="233363"/>
                <a:ext cx="128587" cy="162401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>
                <a:stCxn id="18" idx="2"/>
                <a:endCxn id="8" idx="0"/>
              </p:cNvCxnSpPr>
              <p:nvPr/>
            </p:nvCxnSpPr>
            <p:spPr>
              <a:xfrm flipH="1">
                <a:off x="2781300" y="352425"/>
                <a:ext cx="123825" cy="39052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2266950" y="319087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2247900" y="2266950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228850" y="1095375"/>
                <a:ext cx="809625" cy="73342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 flipV="1">
                <a:off x="1114425" y="1085850"/>
                <a:ext cx="723900" cy="762000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aoblený obdélník 25"/>
              <p:cNvSpPr/>
              <p:nvPr/>
            </p:nvSpPr>
            <p:spPr>
              <a:xfrm>
                <a:off x="609600" y="561975"/>
                <a:ext cx="2828925" cy="35528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TextovéPole 64"/>
              <p:cNvSpPr txBox="1"/>
              <p:nvPr/>
            </p:nvSpPr>
            <p:spPr>
              <a:xfrm>
                <a:off x="3533775" y="1838325"/>
                <a:ext cx="904875" cy="11525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>
                    <a:solidFill>
                      <a:srgbClr val="FF0000"/>
                    </a:solidFill>
                  </a:rPr>
                  <a:t>3PL (third-party logistics provider 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853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5. Proces balení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676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Materiálové prvky,</a:t>
            </a:r>
          </a:p>
          <a:p>
            <a:pPr lvl="0"/>
            <a:r>
              <a:rPr lang="cs-CZ" dirty="0"/>
              <a:t>Obaly</a:t>
            </a:r>
          </a:p>
          <a:p>
            <a:pPr lvl="0"/>
            <a:r>
              <a:rPr lang="cs-CZ" dirty="0"/>
              <a:t>Přepravní prostředky (palety),</a:t>
            </a:r>
          </a:p>
          <a:p>
            <a:pPr lvl="0"/>
            <a:r>
              <a:rPr lang="cs-CZ" dirty="0"/>
              <a:t>Odpad,</a:t>
            </a:r>
          </a:p>
          <a:p>
            <a:pPr lvl="0"/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52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Druhy materiálů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91" y="2828668"/>
            <a:ext cx="5760818" cy="2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kapaliny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9" y="1483613"/>
            <a:ext cx="7976411" cy="53025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69019"/>
            <a:ext cx="2390775" cy="19145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3" y="1488387"/>
            <a:ext cx="1790700" cy="25622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7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5" y="1472427"/>
            <a:ext cx="7881937" cy="5245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plyny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034506"/>
            <a:ext cx="2762250" cy="1657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6" y="1861827"/>
            <a:ext cx="2268686" cy="2268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10" y="1781145"/>
            <a:ext cx="3028813" cy="2268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62"/>
            <a:ext cx="2088232" cy="2784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1" y="2626184"/>
            <a:ext cx="4575415" cy="2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3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1700808"/>
            <a:ext cx="7801306" cy="5157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pevné sypké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75" y="2507470"/>
            <a:ext cx="2933555" cy="2567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943"/>
            <a:ext cx="2610112" cy="257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95" y="5181801"/>
            <a:ext cx="4672353" cy="16135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4" y="1700808"/>
            <a:ext cx="2352956" cy="23182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5" y="4312480"/>
            <a:ext cx="2933555" cy="2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6" y="1381702"/>
            <a:ext cx="9653701" cy="54241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materiálu:  pevné kusové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910681"/>
            <a:ext cx="2390775" cy="1905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1798793"/>
            <a:ext cx="2628900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4600537"/>
            <a:ext cx="25050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7" y="4379100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2828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9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cs-CZ" b="1" dirty="0"/>
              <a:t>2. Vlastnosti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Plátno 334"/>
          <p:cNvGrpSpPr>
            <a:grpSpLocks/>
          </p:cNvGrpSpPr>
          <p:nvPr/>
        </p:nvGrpSpPr>
        <p:grpSpPr bwMode="auto">
          <a:xfrm>
            <a:off x="611560" y="1787714"/>
            <a:ext cx="8136934" cy="4593614"/>
            <a:chOff x="0" y="0"/>
            <a:chExt cx="67061" cy="33147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150" cy="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333"/>
            <p:cNvSpPr>
              <a:spLocks noChangeArrowheads="1"/>
            </p:cNvSpPr>
            <p:nvPr/>
          </p:nvSpPr>
          <p:spPr bwMode="auto">
            <a:xfrm>
              <a:off x="11430" y="0"/>
              <a:ext cx="29718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Vlastnosti materi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lů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skladovaných a manipulovaných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334"/>
            <p:cNvSpPr>
              <a:spLocks noChangeArrowheads="1"/>
            </p:cNvSpPr>
            <p:nvPr/>
          </p:nvSpPr>
          <p:spPr bwMode="auto">
            <a:xfrm>
              <a:off x="2286" y="10287"/>
              <a:ext cx="24003" cy="21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TECHNICK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Hmotnost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Hustota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Soudržnost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Viskozita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Tvar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Objem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Rozměry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Stohovatelnost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335"/>
            <p:cNvSpPr>
              <a:spLocks noChangeArrowheads="1"/>
            </p:cNvSpPr>
            <p:nvPr/>
          </p:nvSpPr>
          <p:spPr bwMode="auto">
            <a:xfrm>
              <a:off x="30861" y="10287"/>
              <a:ext cx="36200" cy="22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ORGANIZAČN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Průtok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Počet položek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vyskladňov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Stav 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průměrný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minim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Strategie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336"/>
            <p:cNvSpPr>
              <a:spLocks noChangeShapeType="1"/>
            </p:cNvSpPr>
            <p:nvPr/>
          </p:nvSpPr>
          <p:spPr bwMode="auto">
            <a:xfrm flipV="1">
              <a:off x="2286" y="13319"/>
              <a:ext cx="24003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337"/>
            <p:cNvSpPr>
              <a:spLocks noChangeShapeType="1"/>
            </p:cNvSpPr>
            <p:nvPr/>
          </p:nvSpPr>
          <p:spPr bwMode="auto">
            <a:xfrm>
              <a:off x="30861" y="13319"/>
              <a:ext cx="3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338"/>
            <p:cNvSpPr>
              <a:spLocks noChangeShapeType="1"/>
            </p:cNvSpPr>
            <p:nvPr/>
          </p:nvSpPr>
          <p:spPr bwMode="auto">
            <a:xfrm>
              <a:off x="10287" y="8001"/>
              <a:ext cx="297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10287" y="8001"/>
              <a:ext cx="7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>
              <a:off x="25146" y="4572"/>
              <a:ext cx="0" cy="3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41"/>
            <p:cNvSpPr>
              <a:spLocks noChangeShapeType="1"/>
            </p:cNvSpPr>
            <p:nvPr/>
          </p:nvSpPr>
          <p:spPr bwMode="auto">
            <a:xfrm>
              <a:off x="40005" y="8001"/>
              <a:ext cx="0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11790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" y="1268760"/>
            <a:ext cx="9117977" cy="5569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1052736"/>
          </a:xfrm>
        </p:spPr>
        <p:txBody>
          <a:bodyPr/>
          <a:lstStyle/>
          <a:p>
            <a:r>
              <a:rPr lang="cs-CZ" b="1" dirty="0"/>
              <a:t>Obalové hospodářství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1" y="4437112"/>
            <a:ext cx="2238375" cy="204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7" y="5142171"/>
            <a:ext cx="2695575" cy="1695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9332"/>
            <a:ext cx="2762250" cy="1657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63" y="149503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se šipkou 30"/>
          <p:cNvCxnSpPr>
            <a:stCxn id="7" idx="2"/>
          </p:cNvCxnSpPr>
          <p:nvPr/>
        </p:nvCxnSpPr>
        <p:spPr>
          <a:xfrm flipH="1">
            <a:off x="1726296" y="2276871"/>
            <a:ext cx="2281407" cy="233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0"/>
          </p:cNvCxnSpPr>
          <p:nvPr/>
        </p:nvCxnSpPr>
        <p:spPr>
          <a:xfrm>
            <a:off x="4160104" y="2276871"/>
            <a:ext cx="2895822" cy="215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007703" y="2276871"/>
            <a:ext cx="299456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Balení materiálu, funkce obalu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02110" y="1480783"/>
            <a:ext cx="8308615" cy="4900544"/>
            <a:chOff x="2192" y="2726"/>
            <a:chExt cx="7200" cy="245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92" y="3304"/>
              <a:ext cx="7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200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21" y="2726"/>
              <a:ext cx="2391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Funkce obalu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302" y="3592"/>
              <a:ext cx="2027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ochranná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326" y="4292"/>
              <a:ext cx="202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skladovací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0" y="4240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prodejní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66" y="4199"/>
              <a:ext cx="218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reklamní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866" y="3289"/>
              <a:ext cx="2526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spotřebitelská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40" y="3376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přepravní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1726296" y="2276871"/>
            <a:ext cx="2281407" cy="92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7" idx="2"/>
            <a:endCxn id="10" idx="0"/>
          </p:cNvCxnSpPr>
          <p:nvPr/>
        </p:nvCxnSpPr>
        <p:spPr>
          <a:xfrm>
            <a:off x="4007703" y="2276871"/>
            <a:ext cx="2994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007703" y="2276871"/>
            <a:ext cx="3245552" cy="33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1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Paletizace a kontejnerizace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Palety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Rozměry obalů musí navazovat na rozměr palety.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Manipuluje se zdvižnými vozíky.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Dle informací IBSCD LAB až</a:t>
            </a:r>
            <a:r>
              <a:rPr lang="cs-CZ" dirty="0"/>
              <a:t> 54</a:t>
            </a:r>
            <a:r>
              <a:rPr lang="en-US" dirty="0"/>
              <a:t>% </a:t>
            </a:r>
            <a:r>
              <a:rPr lang="cs-CZ" dirty="0"/>
              <a:t> dřevěných palet jsou jednorázové. 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5722"/>
            <a:ext cx="2466975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5991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" y="3645024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80928"/>
            <a:ext cx="1981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7" y="3457879"/>
            <a:ext cx="3822799" cy="2427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2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5. Paletizace a kontejnerizace.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Kontejnery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nástavby pro silniční nákladní vozidla (nákladní automobily, přívěsy, návěsy).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933305"/>
            <a:ext cx="2905125" cy="1571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7" y="2420888"/>
            <a:ext cx="2562225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7" y="4719243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618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86ED4-61BD-449D-AFC8-D4E85290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2B5E2-F734-4C53-AB29-38CC8B3B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Krabice</a:t>
            </a:r>
          </a:p>
          <a:p>
            <a:r>
              <a:rPr lang="cs-CZ" dirty="0"/>
              <a:t>Paleta</a:t>
            </a:r>
          </a:p>
          <a:p>
            <a:r>
              <a:rPr lang="cs-CZ" dirty="0"/>
              <a:t>Kontejner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Volba balícího prostředku – materiál(přepravovaná jednotka) – balení – zabezpečení pro přepravu - 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2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1. Základní pojmy a terminologie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6. Skladování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41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30.09.2023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Zabezpečovací funkce - úschova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 - zboží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 – zraní vína</a:t>
            </a:r>
          </a:p>
          <a:p>
            <a:r>
              <a:rPr lang="cs-CZ" dirty="0">
                <a:solidFill>
                  <a:srgbClr val="000000"/>
                </a:solidFill>
              </a:rPr>
              <a:t>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 - skládky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30.09.2023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Přenos informací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30.09.2023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30.09.2023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30.09.2023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30.09.2023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r>
              <a:rPr lang="cs-CZ" b="1" dirty="0"/>
              <a:t>Logistika</a:t>
            </a:r>
            <a:r>
              <a:rPr lang="cs-CZ" dirty="0"/>
              <a:t> je vědní disciplína, která se zabývá plánováním, řízením a realizací materiálového toku a informací tak, aby správný produkt byl ve správný čas na správném místě s co nejnižšími náklady</a:t>
            </a:r>
          </a:p>
          <a:p>
            <a:endParaRPr lang="cs-CZ" dirty="0"/>
          </a:p>
          <a:p>
            <a:r>
              <a:rPr lang="cs-CZ" b="1" dirty="0"/>
              <a:t>Logistický management</a:t>
            </a:r>
            <a:r>
              <a:rPr lang="cs-CZ" dirty="0"/>
              <a:t> zahrnuje analýzu, plánování, řízení a vedení lidí, organizování, kontrolu logistických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71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30.09.2023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30.09.2023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30.09.2023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30.09.2023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30.09.2023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30.09.2023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30.09.2023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30.09.2023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2808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/>
              <a:t>XYZ </a:t>
            </a:r>
            <a:r>
              <a:rPr lang="en-US" sz="3200" b="1" dirty="0" err="1"/>
              <a:t>analýza</a:t>
            </a:r>
            <a:endParaRPr lang="en-US" sz="3200" b="1" dirty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6138" y="1340768"/>
            <a:ext cx="7561262" cy="4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-Slouží k určení množství nákupu materiálu na základě jiných kritérií než analýza ABC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Důraz je kladen na strukturu spotřeby materiálu: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X </a:t>
            </a:r>
            <a:r>
              <a:rPr lang="cs-CZ" sz="2200" dirty="0">
                <a:solidFill>
                  <a:srgbClr val="000000"/>
                </a:solidFill>
              </a:rPr>
              <a:t>= materiál vykazující vysoce konstantní průběh spotřeby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Y </a:t>
            </a:r>
            <a:r>
              <a:rPr lang="cs-CZ" sz="2200" dirty="0">
                <a:solidFill>
                  <a:srgbClr val="000000"/>
                </a:solidFill>
              </a:rPr>
              <a:t>= materiál, jehož spotřeba pravidelně stoupá nebo klesá podle vývojového trendu, nebo který podléhá sezónním výkyvům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Z</a:t>
            </a:r>
            <a:r>
              <a:rPr lang="cs-CZ" sz="2200" dirty="0">
                <a:solidFill>
                  <a:srgbClr val="000000"/>
                </a:solidFill>
              </a:rPr>
              <a:t> = materiál, jehož spotřeba probíhá nepravidelně.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4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7. Logistické pracovní prostředky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44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30.09.2023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30.09.2023</a:t>
            </a:fld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30.09.2023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30.09.2023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30.09.2023</a:t>
            </a:fld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8.Doprava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4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8394</Words>
  <Application>Microsoft Office PowerPoint</Application>
  <PresentationFormat>Předvádění na obrazovce (4:3)</PresentationFormat>
  <Paragraphs>1177</Paragraphs>
  <Slides>137</Slides>
  <Notes>115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43" baseType="lpstr">
      <vt:lpstr>Arial</vt:lpstr>
      <vt:lpstr>Calibri</vt:lpstr>
      <vt:lpstr>Courier New</vt:lpstr>
      <vt:lpstr>Times New Roman</vt:lpstr>
      <vt:lpstr>Wingdings</vt:lpstr>
      <vt:lpstr>Office Theme</vt:lpstr>
      <vt:lpstr>Logistický management</vt:lpstr>
      <vt:lpstr>Požadavky k ukončení předmětu</vt:lpstr>
      <vt:lpstr>Prezentace aplikace PowerPoint</vt:lpstr>
      <vt:lpstr>Literatura</vt:lpstr>
      <vt:lpstr>Literatura</vt:lpstr>
      <vt:lpstr>1. Základní pojmy a terminologie</vt:lpstr>
      <vt:lpstr>Základní definice</vt:lpstr>
      <vt:lpstr>ÚLOHA LOGISTICKÉHO MANAGEMENTU </vt:lpstr>
      <vt:lpstr>ÚLOHA LOGISTICKÉHO MANAGEMENTU</vt:lpstr>
      <vt:lpstr>SLOŽKY LOGISTICKÉHO MANAGEMENTU</vt:lpstr>
      <vt:lpstr>LOGISTICKÁ STRATEGIE A PLÁNOVÁNÍ </vt:lpstr>
      <vt:lpstr> SCHÉMA LOGISTICKÉHO PLÁNOVÁNÍ </vt:lpstr>
      <vt:lpstr>Logistické procesy</vt:lpstr>
      <vt:lpstr>Strukturace logistických funkcí podle úrovně řízení</vt:lpstr>
      <vt:lpstr>Prezentace aplikace PowerPoint</vt:lpstr>
      <vt:lpstr>Logistické výkony</vt:lpstr>
      <vt:lpstr>Logistické náklady</vt:lpstr>
      <vt:lpstr>Logistické náklady</vt:lpstr>
      <vt:lpstr>Logistické výkony</vt:lpstr>
      <vt:lpstr>Logistické výkonové ukazatele</vt:lpstr>
      <vt:lpstr>Aktivní prvky</vt:lpstr>
      <vt:lpstr>Logistické pasivní prvky</vt:lpstr>
      <vt:lpstr>Logistické cíle</vt:lpstr>
      <vt:lpstr>2. Logistický systém</vt:lpstr>
      <vt:lpstr>Logistické systémy</vt:lpstr>
      <vt:lpstr>Mikrologistický a makrologistický systém</vt:lpstr>
      <vt:lpstr>Mezilogistický systém</vt:lpstr>
      <vt:lpstr>Podnik jako logistický systém</vt:lpstr>
      <vt:lpstr>3. Velkoobchodní sklady, logistická místa styku</vt:lpstr>
      <vt:lpstr>Úloha velkoobchodních skladů</vt:lpstr>
      <vt:lpstr>Úloha velkoobchodních skladů</vt:lpstr>
      <vt:lpstr>Logistické místa styku</vt:lpstr>
      <vt:lpstr>Logistické místa styku</vt:lpstr>
      <vt:lpstr>Logistické místa styku</vt:lpstr>
      <vt:lpstr>4. Dodavatelské řetězce. Dodavatelské sítě</vt:lpstr>
      <vt:lpstr>Definice logistický řetězec</vt:lpstr>
      <vt:lpstr>Definice dodavatelský řetězec</vt:lpstr>
      <vt:lpstr>Dodavatelské řetězce</vt:lpstr>
      <vt:lpstr>Články dodavatelského řetězce</vt:lpstr>
      <vt:lpstr>Články dodavatelského řetězce</vt:lpstr>
      <vt:lpstr>Dodavatelské řetězce</vt:lpstr>
      <vt:lpstr>Dodavatelský řetězec</vt:lpstr>
      <vt:lpstr>Požadavky k dodavatelskému řetězci</vt:lpstr>
      <vt:lpstr>Dodavatelské řetězce</vt:lpstr>
      <vt:lpstr>Tlačný (push) princip </vt:lpstr>
      <vt:lpstr>Tažný (pull) princip </vt:lpstr>
      <vt:lpstr>5. Proces balení</vt:lpstr>
      <vt:lpstr>Pasivní prvky</vt:lpstr>
      <vt:lpstr>1. Druhy materiálů</vt:lpstr>
      <vt:lpstr>Příklady materiálu:  kapaliny</vt:lpstr>
      <vt:lpstr>Příklady materiálu:  plyny</vt:lpstr>
      <vt:lpstr>Příklady materiálu:  pevné sypké</vt:lpstr>
      <vt:lpstr>Příklady materiálu:  pevné kusové</vt:lpstr>
      <vt:lpstr>2. Vlastnosti materiálu</vt:lpstr>
      <vt:lpstr>Obalové hospodářství</vt:lpstr>
      <vt:lpstr>3. Balení materiálu, funkce obalu</vt:lpstr>
      <vt:lpstr>4. Paletizace a kontejnerizace</vt:lpstr>
      <vt:lpstr>5. Paletizace a kontejnerizace. </vt:lpstr>
      <vt:lpstr>Proces balení</vt:lpstr>
      <vt:lpstr>6. Skladování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Centralizované sklady</vt:lpstr>
      <vt:lpstr>Počet skladů budou ovlivňovat:</vt:lpstr>
      <vt:lpstr>Řízení skladového hospodářství podniku</vt:lpstr>
      <vt:lpstr>Hlavní směry ve skladování</vt:lpstr>
      <vt:lpstr>Zařazení skladu do materiálového toku</vt:lpstr>
      <vt:lpstr>Statistické metody umožňují řešit:</vt:lpstr>
      <vt:lpstr>Metoda ABC</vt:lpstr>
      <vt:lpstr>XYZ analýza</vt:lpstr>
      <vt:lpstr>7. 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8.Doprava</vt:lpstr>
      <vt:lpstr>Doprava</vt:lpstr>
      <vt:lpstr>Efektivnost dopravy</vt:lpstr>
      <vt:lpstr>Druhy dopravy</vt:lpstr>
      <vt:lpstr>1.Silniční doprava</vt:lpstr>
      <vt:lpstr>2.Železniční doprava</vt:lpstr>
      <vt:lpstr>3. Lodní přeprava</vt:lpstr>
      <vt:lpstr>4.Letecká doprava</vt:lpstr>
      <vt:lpstr>5. Kombinovaná doprava</vt:lpstr>
      <vt:lpstr>6. Potrubní doprava</vt:lpstr>
      <vt:lpstr>9. Dopravní technologie</vt:lpstr>
      <vt:lpstr>Štíhlá logistika</vt:lpstr>
      <vt:lpstr>Just In Time (JIT) </vt:lpstr>
      <vt:lpstr>Prezentace aplikace PowerPoint</vt:lpstr>
      <vt:lpstr>KANBAN</vt:lpstr>
      <vt:lpstr>Prezentace aplikace PowerPoint</vt:lpstr>
      <vt:lpstr>HUB and SPOKE</vt:lpstr>
      <vt:lpstr>Cross -Docking</vt:lpstr>
      <vt:lpstr>Prezentace aplikace PowerPoint</vt:lpstr>
      <vt:lpstr>KAIZEN</vt:lpstr>
      <vt:lpstr>KAIZEN</vt:lpstr>
      <vt:lpstr>Prezentace aplikace PowerPoint</vt:lpstr>
      <vt:lpstr>5S</vt:lpstr>
      <vt:lpstr>Prezentace aplikace PowerPoint</vt:lpstr>
      <vt:lpstr>3MU</vt:lpstr>
      <vt:lpstr>Prezentace aplikace PowerPoint</vt:lpstr>
      <vt:lpstr>10. Odpadové hospodářství</vt:lpstr>
      <vt:lpstr>Odpadové hospodářství. Definice</vt:lpstr>
      <vt:lpstr>Rozdělení odpadu</vt:lpstr>
      <vt:lpstr>Prezentace aplikace PowerPoint</vt:lpstr>
      <vt:lpstr>Způsoby nakládání s odpady:</vt:lpstr>
      <vt:lpstr>Odpady jako složka životního prostředí</vt:lpstr>
      <vt:lpstr>Odpady jako zdroj druhotných surovin</vt:lpstr>
      <vt:lpstr>Recyklace</vt:lpstr>
      <vt:lpstr>staré nebo sběrné suroviny</vt:lpstr>
      <vt:lpstr>průmyslové odpady</vt:lpstr>
      <vt:lpstr>vedlejší produkty z výroby nebo úpravy surovin</vt:lpstr>
      <vt:lpstr>Zpětná logistika (Reverse Logistics)</vt:lpstr>
      <vt:lpstr>Bariéry zpětné logistiky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</cp:lastModifiedBy>
  <cp:revision>79</cp:revision>
  <cp:lastPrinted>2018-09-11T09:44:43Z</cp:lastPrinted>
  <dcterms:created xsi:type="dcterms:W3CDTF">2012-02-25T13:45:29Z</dcterms:created>
  <dcterms:modified xsi:type="dcterms:W3CDTF">2023-09-30T11:34:04Z</dcterms:modified>
</cp:coreProperties>
</file>