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handoutMasterIdLst>
    <p:handoutMasterId r:id="rId45"/>
  </p:handoutMasterIdLst>
  <p:sldIdLst>
    <p:sldId id="256" r:id="rId2"/>
    <p:sldId id="345" r:id="rId3"/>
    <p:sldId id="305" r:id="rId4"/>
    <p:sldId id="348" r:id="rId5"/>
    <p:sldId id="349" r:id="rId6"/>
    <p:sldId id="279" r:id="rId7"/>
    <p:sldId id="346" r:id="rId8"/>
    <p:sldId id="283" r:id="rId9"/>
    <p:sldId id="344" r:id="rId10"/>
    <p:sldId id="307" r:id="rId11"/>
    <p:sldId id="308" r:id="rId12"/>
    <p:sldId id="330" r:id="rId13"/>
    <p:sldId id="309" r:id="rId14"/>
    <p:sldId id="310" r:id="rId15"/>
    <p:sldId id="311" r:id="rId16"/>
    <p:sldId id="312" r:id="rId17"/>
    <p:sldId id="328" r:id="rId18"/>
    <p:sldId id="329"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42" r:id="rId34"/>
    <p:sldId id="331" r:id="rId35"/>
    <p:sldId id="332" r:id="rId36"/>
    <p:sldId id="333" r:id="rId37"/>
    <p:sldId id="334" r:id="rId38"/>
    <p:sldId id="335" r:id="rId39"/>
    <p:sldId id="337" r:id="rId40"/>
    <p:sldId id="339" r:id="rId41"/>
    <p:sldId id="340" r:id="rId42"/>
    <p:sldId id="343" r:id="rId43"/>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49" autoAdjust="0"/>
  </p:normalViewPr>
  <p:slideViewPr>
    <p:cSldViewPr>
      <p:cViewPr varScale="1">
        <p:scale>
          <a:sx n="97" d="100"/>
          <a:sy n="97" d="100"/>
        </p:scale>
        <p:origin x="20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04.10.2022</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04.10.2022</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13</a:t>
            </a:fld>
            <a:endParaRPr lang="cs-CZ"/>
          </a:p>
        </p:txBody>
      </p:sp>
    </p:spTree>
    <p:extLst>
      <p:ext uri="{BB962C8B-B14F-4D97-AF65-F5344CB8AC3E}">
        <p14:creationId xmlns:p14="http://schemas.microsoft.com/office/powerpoint/2010/main" val="1809098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14</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19</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20</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21</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25</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26</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27</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28</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29</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30</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32</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a:t>
            </a:fld>
            <a:endParaRPr lang="cs-CZ"/>
          </a:p>
        </p:txBody>
      </p:sp>
    </p:spTree>
    <p:extLst>
      <p:ext uri="{BB962C8B-B14F-4D97-AF65-F5344CB8AC3E}">
        <p14:creationId xmlns:p14="http://schemas.microsoft.com/office/powerpoint/2010/main" val="35002221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33</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35</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36</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37</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38</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41</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42</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6</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3429954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12</a:t>
            </a:fld>
            <a:endParaRPr lang="cs-CZ"/>
          </a:p>
        </p:txBody>
      </p:sp>
    </p:spTree>
    <p:extLst>
      <p:ext uri="{BB962C8B-B14F-4D97-AF65-F5344CB8AC3E}">
        <p14:creationId xmlns:p14="http://schemas.microsoft.com/office/powerpoint/2010/main" val="2232301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04.10.2022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04.10.2022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04.10.2022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04.10.2022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04.10.2022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04.10.2022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04.10.2022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04.10.2022</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slide" Target="slide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Pavel Kološ </a:t>
            </a:r>
          </a:p>
          <a:p>
            <a:r>
              <a:rPr lang="cs-CZ" dirty="0"/>
              <a:t>pavel.kolos@mvso.cz</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ukončení předmětu</a:t>
            </a:r>
          </a:p>
        </p:txBody>
      </p:sp>
      <p:sp>
        <p:nvSpPr>
          <p:cNvPr id="3" name="Zástupný symbol pro obsah 2"/>
          <p:cNvSpPr>
            <a:spLocks noGrp="1"/>
          </p:cNvSpPr>
          <p:nvPr>
            <p:ph idx="1"/>
          </p:nvPr>
        </p:nvSpPr>
        <p:spPr/>
        <p:txBody>
          <a:bodyPr>
            <a:normAutofit fontScale="92500" lnSpcReduction="10000"/>
          </a:bodyPr>
          <a:lstStyle/>
          <a:p>
            <a:r>
              <a:rPr lang="cs-CZ" dirty="0"/>
              <a:t>Zápočet (0-35b, min.20b):</a:t>
            </a:r>
          </a:p>
          <a:p>
            <a:pPr lvl="1"/>
            <a:r>
              <a:rPr lang="cs-CZ" dirty="0"/>
              <a:t>Případová studie 1 (0-10b)</a:t>
            </a:r>
          </a:p>
          <a:p>
            <a:pPr lvl="1"/>
            <a:r>
              <a:rPr lang="cs-CZ" dirty="0"/>
              <a:t>Případová studie 2 (0-10b)</a:t>
            </a:r>
          </a:p>
          <a:p>
            <a:pPr lvl="1"/>
            <a:r>
              <a:rPr lang="cs-CZ" dirty="0"/>
              <a:t>Zápočtový test – příklady (0-15b, min. 7b)</a:t>
            </a:r>
          </a:p>
          <a:p>
            <a:pPr marL="457200" lvl="1" indent="0">
              <a:buNone/>
            </a:pPr>
            <a:endParaRPr lang="cs-CZ" dirty="0"/>
          </a:p>
          <a:p>
            <a:r>
              <a:rPr lang="cs-CZ" dirty="0"/>
              <a:t>Ústní zkouška (0-65b, min. 31b)</a:t>
            </a:r>
          </a:p>
          <a:p>
            <a:pPr lvl="1"/>
            <a:r>
              <a:rPr lang="cs-CZ" dirty="0"/>
              <a:t>2 teoretické otázky (seznam je uveden ve STAG); 10min příprava/10min zkouška</a:t>
            </a:r>
          </a:p>
          <a:p>
            <a:pPr lvl="1"/>
            <a:endParaRPr lang="cs-CZ" dirty="0"/>
          </a:p>
          <a:p>
            <a:pPr marL="0" indent="0" algn="ctr">
              <a:buNone/>
            </a:pPr>
            <a:r>
              <a:rPr lang="cs-CZ" sz="2600" dirty="0"/>
              <a:t>51-67b (3), 68-84b (2), 85-100b (1)</a:t>
            </a:r>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Případová studie 1</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highlight>
                  <a:srgbClr val="FFFF00"/>
                </a:highlight>
              </a:rPr>
              <a:t>TÉMA: Výběr základních logistických toků</a:t>
            </a:r>
          </a:p>
          <a:p>
            <a:r>
              <a:rPr lang="cs-CZ" dirty="0">
                <a:highlight>
                  <a:srgbClr val="FFFF00"/>
                </a:highlight>
              </a:rPr>
              <a:t>Vyhodnoťte a zvolte dodavatele konkrétního materiálového prvku.</a:t>
            </a:r>
          </a:p>
          <a:p>
            <a:r>
              <a:rPr lang="cs-CZ" dirty="0">
                <a:highlight>
                  <a:srgbClr val="FFFF00"/>
                </a:highlight>
              </a:rPr>
              <a:t>Realizujte především následující kroky:</a:t>
            </a:r>
          </a:p>
          <a:p>
            <a:r>
              <a:rPr lang="cs-CZ" dirty="0">
                <a:highlight>
                  <a:srgbClr val="FFFF00"/>
                </a:highlight>
              </a:rPr>
              <a:t>- Popište jeden materiálový prvek, který plánujete kupovat opakovaně.</a:t>
            </a:r>
          </a:p>
          <a:p>
            <a:r>
              <a:rPr lang="cs-CZ" dirty="0">
                <a:highlight>
                  <a:srgbClr val="FFFF00"/>
                </a:highlight>
              </a:rPr>
              <a:t>- Sestavte kritéria hodnocení (minimálně 3) a určete jejich váhu (výběr zdůvodněte).</a:t>
            </a:r>
          </a:p>
          <a:p>
            <a:r>
              <a:rPr lang="cs-CZ" dirty="0">
                <a:highlight>
                  <a:srgbClr val="FFFF00"/>
                </a:highlight>
              </a:rPr>
              <a:t>- Najděte minimálně pět potenciálních dodavatelů materiálu na trhu.</a:t>
            </a:r>
          </a:p>
          <a:p>
            <a:r>
              <a:rPr lang="cs-CZ" dirty="0">
                <a:highlight>
                  <a:srgbClr val="FFFF00"/>
                </a:highlight>
              </a:rPr>
              <a:t>- Sestavte silné a slabé stránky všech dodavatelů</a:t>
            </a:r>
          </a:p>
          <a:p>
            <a:r>
              <a:rPr lang="cs-CZ" dirty="0">
                <a:highlight>
                  <a:srgbClr val="FFFF00"/>
                </a:highlight>
              </a:rPr>
              <a:t>- Vyhodnoťte dle stanovených kritérií pomocí </a:t>
            </a:r>
            <a:r>
              <a:rPr lang="cs-CZ" dirty="0" err="1">
                <a:highlight>
                  <a:srgbClr val="FFFF00"/>
                </a:highlight>
              </a:rPr>
              <a:t>scoring</a:t>
            </a:r>
            <a:r>
              <a:rPr lang="cs-CZ" dirty="0">
                <a:highlight>
                  <a:srgbClr val="FFFF00"/>
                </a:highlight>
              </a:rPr>
              <a:t> modelu.</a:t>
            </a:r>
          </a:p>
          <a:p>
            <a:r>
              <a:rPr lang="cs-CZ" dirty="0">
                <a:highlight>
                  <a:srgbClr val="FFFF00"/>
                </a:highlight>
              </a:rPr>
              <a:t>- Vyberte nejvhodnějšího dodavatele a zdůvodněte proč</a:t>
            </a:r>
          </a:p>
          <a:p>
            <a:r>
              <a:rPr lang="cs-CZ" dirty="0">
                <a:highlight>
                  <a:srgbClr val="FFFF00"/>
                </a:highlight>
              </a:rPr>
              <a:t>- Vyberte nejméně vhodného dodavatele a zdůvodněte proč</a:t>
            </a:r>
          </a:p>
          <a:p>
            <a:r>
              <a:rPr lang="cs-CZ" dirty="0">
                <a:highlight>
                  <a:srgbClr val="FFFF00"/>
                </a:highlight>
              </a:rPr>
              <a:t>- Vyberte objednací systém. Svoji volbu zdůvodněte.</a:t>
            </a:r>
          </a:p>
          <a:p>
            <a:pPr marL="0" indent="0">
              <a:buNone/>
            </a:pPr>
            <a:endParaRPr lang="cs-CZ" dirty="0">
              <a:highlight>
                <a:srgbClr val="FFFF00"/>
              </a:highlight>
            </a:endParaRPr>
          </a:p>
          <a:p>
            <a:r>
              <a:rPr lang="cs-CZ" sz="2900" b="1" dirty="0">
                <a:highlight>
                  <a:srgbClr val="FFFF00"/>
                </a:highlight>
              </a:rPr>
              <a:t>Termín pro odevzdání: BUDE UPŘESNĚNO</a:t>
            </a:r>
          </a:p>
          <a:p>
            <a:r>
              <a:rPr lang="cs-CZ" sz="2900" b="1" dirty="0">
                <a:highlight>
                  <a:srgbClr val="FFFF00"/>
                </a:highlight>
              </a:rPr>
              <a:t>Odevzdat vyučujícímu: Ing. Pavel Kološ, Ph.D.</a:t>
            </a:r>
          </a:p>
          <a:p>
            <a:r>
              <a:rPr lang="cs-CZ" sz="2900" b="1" dirty="0">
                <a:highlight>
                  <a:srgbClr val="FFFF00"/>
                </a:highlight>
              </a:rPr>
              <a:t>Odevzdat do </a:t>
            </a:r>
            <a:r>
              <a:rPr lang="cs-CZ" sz="2900" b="1" dirty="0" err="1">
                <a:highlight>
                  <a:srgbClr val="FFFF00"/>
                </a:highlight>
              </a:rPr>
              <a:t>STAGu</a:t>
            </a:r>
            <a:r>
              <a:rPr lang="cs-CZ" sz="2900" b="1" dirty="0">
                <a:highlight>
                  <a:srgbClr val="FFFF00"/>
                </a:highlight>
              </a:rPr>
              <a:t> v předmětu: Logistický management</a:t>
            </a:r>
          </a:p>
          <a:p>
            <a:endParaRPr lang="cs-CZ" dirty="0"/>
          </a:p>
          <a:p>
            <a:pPr marL="0" indent="0">
              <a:buNone/>
            </a:pPr>
            <a:endParaRPr lang="cs-CZ" dirty="0"/>
          </a:p>
        </p:txBody>
      </p:sp>
    </p:spTree>
    <p:extLst>
      <p:ext uri="{BB962C8B-B14F-4D97-AF65-F5344CB8AC3E}">
        <p14:creationId xmlns:p14="http://schemas.microsoft.com/office/powerpoint/2010/main" val="502698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A221B-4855-45DD-9B97-CD4E09AA17CF}"/>
              </a:ext>
            </a:extLst>
          </p:cNvPr>
          <p:cNvSpPr>
            <a:spLocks noGrp="1"/>
          </p:cNvSpPr>
          <p:nvPr>
            <p:ph type="title"/>
          </p:nvPr>
        </p:nvSpPr>
        <p:spPr/>
        <p:txBody>
          <a:bodyPr/>
          <a:lstStyle/>
          <a:p>
            <a:r>
              <a:rPr lang="cs-CZ" b="1" dirty="0"/>
              <a:t>Případová studie 2</a:t>
            </a:r>
            <a:endParaRPr lang="cs-CZ" dirty="0"/>
          </a:p>
        </p:txBody>
      </p:sp>
      <p:sp>
        <p:nvSpPr>
          <p:cNvPr id="3" name="Zástupný obsah 2">
            <a:extLst>
              <a:ext uri="{FF2B5EF4-FFF2-40B4-BE49-F238E27FC236}">
                <a16:creationId xmlns:a16="http://schemas.microsoft.com/office/drawing/2014/main" id="{039723BC-A4D8-4C9C-BE53-2358EC5A73E1}"/>
              </a:ext>
            </a:extLst>
          </p:cNvPr>
          <p:cNvSpPr>
            <a:spLocks noGrp="1"/>
          </p:cNvSpPr>
          <p:nvPr>
            <p:ph idx="1"/>
          </p:nvPr>
        </p:nvSpPr>
        <p:spPr/>
        <p:txBody>
          <a:bodyPr>
            <a:normAutofit fontScale="55000" lnSpcReduction="20000"/>
          </a:bodyPr>
          <a:lstStyle/>
          <a:p>
            <a:pPr marL="0" indent="0">
              <a:buNone/>
            </a:pPr>
            <a:r>
              <a:rPr lang="cs-CZ" b="1" dirty="0">
                <a:highlight>
                  <a:srgbClr val="FFFF00"/>
                </a:highlight>
              </a:rPr>
              <a:t>TÉMA: Řešení interní logistiky (tok materiálu ve výrobě při nákupu a implementaci nového stroje)</a:t>
            </a:r>
          </a:p>
          <a:p>
            <a:r>
              <a:rPr lang="cs-CZ" dirty="0">
                <a:highlight>
                  <a:srgbClr val="FFFF00"/>
                </a:highlight>
              </a:rPr>
              <a:t>Zvolte nejlepší systém pro řešení implementace nového stroje a změny toku materiálu ve výrobní společnosti. (pozn. veškeré vstupní údaje Vám budou sděleny ve výuce).</a:t>
            </a:r>
          </a:p>
          <a:p>
            <a:r>
              <a:rPr lang="cs-CZ" dirty="0">
                <a:highlight>
                  <a:srgbClr val="FFFF00"/>
                </a:highlight>
              </a:rPr>
              <a:t>Realizujte především následující kroky:</a:t>
            </a:r>
          </a:p>
          <a:p>
            <a:r>
              <a:rPr lang="cs-CZ" dirty="0">
                <a:highlight>
                  <a:srgbClr val="FFFF00"/>
                </a:highlight>
              </a:rPr>
              <a:t>- Popište výrobní proces pomocí procesní mapy</a:t>
            </a:r>
          </a:p>
          <a:p>
            <a:r>
              <a:rPr lang="cs-CZ" dirty="0">
                <a:highlight>
                  <a:srgbClr val="FFFF00"/>
                </a:highlight>
              </a:rPr>
              <a:t>- Sestavte požadovaná kritéria, které musí být splněny</a:t>
            </a:r>
          </a:p>
          <a:p>
            <a:r>
              <a:rPr lang="cs-CZ" dirty="0">
                <a:highlight>
                  <a:srgbClr val="FFFF00"/>
                </a:highlight>
              </a:rPr>
              <a:t>- Realizujte výpočet s využitím 3 základních systémů v rámci teorie hromadné obsluhy</a:t>
            </a:r>
          </a:p>
          <a:p>
            <a:r>
              <a:rPr lang="cs-CZ" dirty="0">
                <a:highlight>
                  <a:srgbClr val="FFFF00"/>
                </a:highlight>
              </a:rPr>
              <a:t>- Porovnejte dosažené výsledky</a:t>
            </a:r>
          </a:p>
          <a:p>
            <a:r>
              <a:rPr lang="cs-CZ" dirty="0">
                <a:highlight>
                  <a:srgbClr val="FFFF00"/>
                </a:highlight>
              </a:rPr>
              <a:t>- Na základě požadovaných kritérií zvolte nejvhodnější systém</a:t>
            </a:r>
          </a:p>
          <a:p>
            <a:r>
              <a:rPr lang="cs-CZ" dirty="0">
                <a:highlight>
                  <a:srgbClr val="FFFF00"/>
                </a:highlight>
              </a:rPr>
              <a:t>- Vytvořte novou procesní mapu</a:t>
            </a:r>
          </a:p>
          <a:p>
            <a:pPr marL="0" indent="0">
              <a:buNone/>
            </a:pPr>
            <a:endParaRPr lang="cs-CZ" dirty="0">
              <a:highlight>
                <a:srgbClr val="FFFF00"/>
              </a:highlight>
            </a:endParaRPr>
          </a:p>
          <a:p>
            <a:r>
              <a:rPr lang="cs-CZ" sz="2900" b="1" dirty="0">
                <a:highlight>
                  <a:srgbClr val="FFFF00"/>
                </a:highlight>
              </a:rPr>
              <a:t>Termín pro odevzdání: BUDE UPŘESNĚNO</a:t>
            </a:r>
          </a:p>
          <a:p>
            <a:r>
              <a:rPr lang="cs-CZ" sz="2900" b="1" dirty="0">
                <a:highlight>
                  <a:srgbClr val="FFFF00"/>
                </a:highlight>
              </a:rPr>
              <a:t>Odevzdat vyučujícímu: Ing. Pavel Kološ, Ph.D.</a:t>
            </a:r>
          </a:p>
          <a:p>
            <a:r>
              <a:rPr lang="cs-CZ" sz="2900" b="1" dirty="0">
                <a:highlight>
                  <a:srgbClr val="FFFF00"/>
                </a:highlight>
              </a:rPr>
              <a:t>Odevzdat do </a:t>
            </a:r>
            <a:r>
              <a:rPr lang="cs-CZ" sz="2900" b="1" dirty="0" err="1">
                <a:highlight>
                  <a:srgbClr val="FFFF00"/>
                </a:highlight>
              </a:rPr>
              <a:t>STAGu</a:t>
            </a:r>
            <a:r>
              <a:rPr lang="cs-CZ" sz="2900" b="1" dirty="0">
                <a:highlight>
                  <a:srgbClr val="FFFF00"/>
                </a:highlight>
              </a:rPr>
              <a:t> v předmětu: Logistický management</a:t>
            </a:r>
          </a:p>
          <a:p>
            <a:endParaRPr lang="cs-CZ" dirty="0"/>
          </a:p>
        </p:txBody>
      </p:sp>
    </p:spTree>
    <p:extLst>
      <p:ext uri="{BB962C8B-B14F-4D97-AF65-F5344CB8AC3E}">
        <p14:creationId xmlns:p14="http://schemas.microsoft.com/office/powerpoint/2010/main" val="3421719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9DA3EB-1E88-4535-8C40-45D5C1690E3B}"/>
              </a:ext>
            </a:extLst>
          </p:cNvPr>
          <p:cNvSpPr>
            <a:spLocks noGrp="1"/>
          </p:cNvSpPr>
          <p:nvPr>
            <p:ph type="title"/>
          </p:nvPr>
        </p:nvSpPr>
        <p:spPr/>
        <p:txBody>
          <a:bodyPr/>
          <a:lstStyle/>
          <a:p>
            <a:r>
              <a:rPr lang="cs-CZ" dirty="0"/>
              <a:t>Otázky ke zkoušce</a:t>
            </a:r>
          </a:p>
        </p:txBody>
      </p:sp>
      <p:sp>
        <p:nvSpPr>
          <p:cNvPr id="3" name="Zástupný obsah 2">
            <a:extLst>
              <a:ext uri="{FF2B5EF4-FFF2-40B4-BE49-F238E27FC236}">
                <a16:creationId xmlns:a16="http://schemas.microsoft.com/office/drawing/2014/main" id="{CD636375-BAF6-4E0E-9145-7BC1FF6EFCB4}"/>
              </a:ext>
            </a:extLst>
          </p:cNvPr>
          <p:cNvSpPr>
            <a:spLocks noGrp="1"/>
          </p:cNvSpPr>
          <p:nvPr>
            <p:ph idx="1"/>
          </p:nvPr>
        </p:nvSpPr>
        <p:spPr/>
        <p:txBody>
          <a:bodyPr>
            <a:normAutofit fontScale="77500" lnSpcReduction="20000"/>
          </a:bodyPr>
          <a:lstStyle/>
          <a:p>
            <a:pPr marL="0" indent="0">
              <a:buNone/>
            </a:pPr>
            <a:r>
              <a:rPr lang="cs-CZ" dirty="0"/>
              <a:t>1. Základní pojmy a terminologie</a:t>
            </a:r>
            <a:br>
              <a:rPr lang="cs-CZ" dirty="0"/>
            </a:br>
            <a:r>
              <a:rPr lang="cs-CZ" dirty="0"/>
              <a:t>2. Logistické řetězce. Dodavatelské řetězce. Dodavatelská síť.</a:t>
            </a:r>
            <a:br>
              <a:rPr lang="cs-CZ" dirty="0"/>
            </a:br>
            <a:r>
              <a:rPr lang="cs-CZ" dirty="0"/>
              <a:t>3. Materiálové hospodářství. Logistické pracovní prostředky</a:t>
            </a:r>
            <a:br>
              <a:rPr lang="cs-CZ" dirty="0"/>
            </a:br>
            <a:r>
              <a:rPr lang="cs-CZ" dirty="0"/>
              <a:t>4. Zásobování</a:t>
            </a:r>
            <a:br>
              <a:rPr lang="cs-CZ" dirty="0"/>
            </a:br>
            <a:r>
              <a:rPr lang="cs-CZ" dirty="0"/>
              <a:t>5. Skladové hospodářství.</a:t>
            </a:r>
            <a:br>
              <a:rPr lang="cs-CZ" dirty="0"/>
            </a:br>
            <a:r>
              <a:rPr lang="cs-CZ" dirty="0"/>
              <a:t>6. Logistické pracovní prostředky. Aktivní prvky</a:t>
            </a:r>
            <a:br>
              <a:rPr lang="cs-CZ" dirty="0"/>
            </a:br>
            <a:r>
              <a:rPr lang="cs-CZ" dirty="0"/>
              <a:t>7. Odpadové hospodářství</a:t>
            </a:r>
            <a:br>
              <a:rPr lang="cs-CZ" dirty="0"/>
            </a:br>
            <a:r>
              <a:rPr lang="cs-CZ" dirty="0"/>
              <a:t>8. Doprava</a:t>
            </a:r>
            <a:br>
              <a:rPr lang="cs-CZ" dirty="0"/>
            </a:br>
            <a:r>
              <a:rPr lang="cs-CZ" dirty="0"/>
              <a:t>9. Řízení kvality v logistice</a:t>
            </a:r>
            <a:br>
              <a:rPr lang="cs-CZ" dirty="0"/>
            </a:br>
            <a:r>
              <a:rPr lang="cs-CZ" dirty="0"/>
              <a:t>10. Informační toky v logistice. IS v logistice</a:t>
            </a:r>
            <a:br>
              <a:rPr lang="cs-CZ" dirty="0"/>
            </a:br>
            <a:r>
              <a:rPr lang="cs-CZ" dirty="0"/>
              <a:t>11. Logistická strategie a plánování</a:t>
            </a:r>
            <a:br>
              <a:rPr lang="cs-CZ" dirty="0"/>
            </a:br>
            <a:r>
              <a:rPr lang="cs-CZ" dirty="0"/>
              <a:t>12. Řízení rizik v logistice</a:t>
            </a:r>
          </a:p>
        </p:txBody>
      </p:sp>
    </p:spTree>
    <p:extLst>
      <p:ext uri="{BB962C8B-B14F-4D97-AF65-F5344CB8AC3E}">
        <p14:creationId xmlns:p14="http://schemas.microsoft.com/office/powerpoint/2010/main" val="2599963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b="1"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Metadata/LabelInfo.xml><?xml version="1.0" encoding="utf-8"?>
<clbl:labelList xmlns:clbl="http://schemas.microsoft.com/office/2020/mipLabelMetadata">
  <clbl:label id="{1717d80d-b29e-4564-bcc8-1d711dae1c3a}" enabled="1" method="Privileged" siteId="{96ece526-9c7d-48b0-8daf-8b93c90a5d18}" contentBits="0" removed="0"/>
</clbl:labelList>
</file>

<file path=docProps/app.xml><?xml version="1.0" encoding="utf-8"?>
<Properties xmlns="http://schemas.openxmlformats.org/officeDocument/2006/extended-properties" xmlns:vt="http://schemas.openxmlformats.org/officeDocument/2006/docPropsVTypes">
  <Template/>
  <TotalTime>1094</TotalTime>
  <Words>3433</Words>
  <Application>Microsoft Office PowerPoint</Application>
  <PresentationFormat>Předvádění na obrazovce (4:3)</PresentationFormat>
  <Paragraphs>412</Paragraphs>
  <Slides>42</Slides>
  <Notes>39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Times New Roman</vt:lpstr>
      <vt:lpstr>Office Theme</vt:lpstr>
      <vt:lpstr>Logistický management</vt:lpstr>
      <vt:lpstr>Požadavky k ukončení předmětu</vt:lpstr>
      <vt:lpstr>Případová studie 1</vt:lpstr>
      <vt:lpstr>Případová studie 2</vt:lpstr>
      <vt:lpstr>Otázky ke zkoušce</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Kolos, Pavel (ISC Eng)</cp:lastModifiedBy>
  <cp:revision>64</cp:revision>
  <cp:lastPrinted>2018-09-11T09:44:43Z</cp:lastPrinted>
  <dcterms:created xsi:type="dcterms:W3CDTF">2012-02-25T13:45:29Z</dcterms:created>
  <dcterms:modified xsi:type="dcterms:W3CDTF">2022-10-04T11:16:11Z</dcterms:modified>
</cp:coreProperties>
</file>