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1" r:id="rId2"/>
    <p:sldId id="522" r:id="rId3"/>
    <p:sldId id="523" r:id="rId4"/>
    <p:sldId id="524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2C6A3-F86B-9AF3-E602-DA4593B11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97C65-CB56-B509-405F-0854A9ADE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7BD3C8-FD72-F7A2-509A-CF9F6BE76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2B0D68-6DEE-4339-85F8-FAD50680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5528A-A297-E510-D32E-298BBA3D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06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AB57A-BBFC-294E-20D4-DBBC15C72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5DB2F5-BB4E-A16A-BB61-5D350869D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3C28F8-3582-337A-80EF-B5A1E7307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F7394-DBAB-11DA-62B4-E01E5BDB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0EE4FF-3C0F-4077-E7AF-B781353F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75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010448-5BE1-2B84-7616-FD876BE15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97DE9-2CCA-27F9-0A91-A600CB1E9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4DDE89-65F1-D5C6-9077-679DF9534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9330D1-22AA-B37B-CF0A-3AEA3B95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C99618-E7C5-CE91-BE71-10DC4DB8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52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5F193-4D67-C5ED-0DF1-507BC37A1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5E712-5B64-9FDA-FB0A-48BD3825A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2F51ED-19DE-DB33-B54C-90DB2B1D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328436-E551-9631-43DD-FFB52E13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7371C4-7E73-45D9-01BD-F1CC04136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9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26BDA-8208-862E-5725-91F7EF23A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F7B430-9724-4D42-08A4-DE60D1CE4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F80EE-7280-A30B-68BA-7BA145EA3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388EC9-A45B-E2EF-60E2-B74199BA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142A28-1C12-0F3F-2473-372490D8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17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B65BA-137E-5AD5-F5F0-0ECD8D9CB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70243-C031-72E6-E303-2E3C58954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7B5B8D-ABF1-7BA0-0049-799389C2B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91660C-136E-CB60-12CB-E1E0479B0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D3521A-A61F-1F64-3DB8-2FAAA721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1714CD-34AC-9376-5E4F-C4614078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53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AB9C7-811B-E365-9FA3-EA0BA6C9E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92F092-8086-2C0D-39E1-9558775D5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41DAC5-28FF-AE3A-3A99-B8A3C2614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E37D8D-4AB5-9500-FEA9-8F2EC4938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DA512E-022E-2CD7-DE53-D684AE2B39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187330-2C63-5486-988A-7394602C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0A8EED-A325-FDCE-F09E-7ACA601F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C273C6C-B51C-E00C-340E-7242BBAC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4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BD025-CF35-DF85-3EE2-40057912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91CAD0-FF0B-DFAE-6043-55B2746E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ADD57D-1C19-647D-00E0-2FDC3038D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598540-2235-FC14-BAFE-A5E0DD69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66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51540A-2AEC-293F-C940-23DE89FEA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6A0225-8FDD-FE18-C8AA-E0C01FB0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12EFD7-49A2-87C3-E249-D8FBC894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97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C1092-3B7D-5C46-7A7D-B5AE7F112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E00C8-EF47-05F0-301E-096D2E46C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379331-797C-3CC9-9BC7-D82D1E445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413169-87CC-3DB0-774E-29125081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D6FEF4-25C4-9F5F-0D46-EC588BDB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77AEDF-47AE-55FB-DDA2-C73DF529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41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6560E-D8BF-7B37-A92D-BF4AA390B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8009A2A-F4FD-13E5-A903-F46263988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476FDD-BDB7-C85F-8B9C-F5842AAA0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BA3646-D2F5-CBF1-31B2-CC4CE1A1F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982729-C810-B94C-2D09-123651EBB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CDFAA5-4399-BF1A-9A40-7786849F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8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FF78A69-5B1B-23D9-6DA9-5EEFA5575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F1849F-DEE7-2EF7-EA36-CB4B6B6F3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97969-83CC-B24B-E0D6-B9859EEF76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E5A3C-13BB-4821-AA0A-B0F40F97F10D}" type="datetimeFigureOut">
              <a:rPr lang="cs-CZ" smtClean="0"/>
              <a:t>14.10.2023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01DB16-9CF2-DAED-AB4E-2557189D4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C9CA59-DB5B-B477-22D9-18E6AA717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A7B2-C5B0-450D-84BD-ABF8512D1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9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82180" y="1149911"/>
            <a:ext cx="10024844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MD                                     Účet zisku a ztráty                                D</a:t>
            </a:r>
          </a:p>
          <a:p>
            <a:pPr>
              <a:buNone/>
            </a:pPr>
            <a:r>
              <a:rPr lang="cs-CZ" dirty="0"/>
              <a:t>501 Spotřeba materiálu       200</a:t>
            </a:r>
          </a:p>
          <a:p>
            <a:pPr>
              <a:buNone/>
            </a:pPr>
            <a:r>
              <a:rPr lang="cs-CZ" dirty="0"/>
              <a:t>504 Prodané zboží           50 000</a:t>
            </a:r>
          </a:p>
          <a:p>
            <a:pPr>
              <a:buNone/>
            </a:pPr>
            <a:r>
              <a:rPr lang="cs-CZ" dirty="0"/>
              <a:t>551 Odpisy DHNM           40 000</a:t>
            </a:r>
          </a:p>
          <a:p>
            <a:pPr>
              <a:buNone/>
            </a:pPr>
            <a:r>
              <a:rPr lang="cs-CZ" dirty="0"/>
              <a:t>562 Úroky                            1 000</a:t>
            </a:r>
          </a:p>
          <a:p>
            <a:pPr>
              <a:buNone/>
            </a:pPr>
            <a:r>
              <a:rPr lang="cs-CZ" dirty="0"/>
              <a:t>OMD                                 91 200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						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023991" y="1556792"/>
            <a:ext cx="4873307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604 Tržby za zboží             70 000</a:t>
            </a:r>
          </a:p>
          <a:p>
            <a:pPr>
              <a:buNone/>
            </a:pPr>
            <a:r>
              <a:rPr lang="cs-CZ" dirty="0"/>
              <a:t>702 KÚR                              21 200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OD                                       91 200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7BE5-D105-400C-BEB5-46CFAD528A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6023992" y="1556792"/>
            <a:ext cx="0" cy="27363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135560" y="3684163"/>
            <a:ext cx="80648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11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21453" y="1124744"/>
            <a:ext cx="10528183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Náklady                          Výkaz zisku a ztráty                          Výnosy</a:t>
            </a:r>
          </a:p>
          <a:p>
            <a:pPr>
              <a:buNone/>
            </a:pPr>
            <a:r>
              <a:rPr lang="cs-CZ" dirty="0"/>
              <a:t>Spotřeba materiálu               200</a:t>
            </a:r>
          </a:p>
          <a:p>
            <a:pPr>
              <a:buNone/>
            </a:pPr>
            <a:r>
              <a:rPr lang="cs-CZ" dirty="0"/>
              <a:t>Prodané zboží                   50 000</a:t>
            </a:r>
          </a:p>
          <a:p>
            <a:pPr>
              <a:buNone/>
            </a:pPr>
            <a:r>
              <a:rPr lang="cs-CZ" dirty="0"/>
              <a:t>Odpisy DHNM                   40 000</a:t>
            </a:r>
          </a:p>
          <a:p>
            <a:pPr>
              <a:buNone/>
            </a:pPr>
            <a:r>
              <a:rPr lang="cs-CZ" dirty="0"/>
              <a:t>Úroky                                    1 000</a:t>
            </a:r>
          </a:p>
          <a:p>
            <a:pPr>
              <a:buNone/>
            </a:pPr>
            <a:r>
              <a:rPr lang="cs-CZ" dirty="0"/>
              <a:t>Náklady celkem                91 200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						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023992" y="1556792"/>
            <a:ext cx="5150144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Tržby za zboží                    70 000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Výnosy celkem                70 000</a:t>
            </a:r>
          </a:p>
          <a:p>
            <a:pPr>
              <a:buNone/>
            </a:pPr>
            <a:r>
              <a:rPr lang="cs-CZ" dirty="0"/>
              <a:t>Ztráta                                21 200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7BE5-D105-400C-BEB5-46CFAD528A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6023992" y="1556792"/>
            <a:ext cx="0" cy="27363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135560" y="4070057"/>
            <a:ext cx="80648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48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1124745"/>
            <a:ext cx="8219256" cy="54726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MD                                702 Konečný účet </a:t>
            </a:r>
            <a:r>
              <a:rPr lang="cs-CZ" dirty="0" err="1"/>
              <a:t>rozvažný</a:t>
            </a:r>
            <a:r>
              <a:rPr lang="cs-CZ" dirty="0"/>
              <a:t>                          D</a:t>
            </a:r>
          </a:p>
          <a:p>
            <a:pPr>
              <a:buNone/>
            </a:pPr>
            <a:r>
              <a:rPr lang="cs-CZ" dirty="0"/>
              <a:t>021 Stavby                 1 800 000</a:t>
            </a:r>
          </a:p>
          <a:p>
            <a:pPr>
              <a:buNone/>
            </a:pPr>
            <a:r>
              <a:rPr lang="cs-CZ" dirty="0"/>
              <a:t>022 HMV                       	555 000</a:t>
            </a:r>
          </a:p>
          <a:p>
            <a:pPr>
              <a:buNone/>
            </a:pPr>
            <a:r>
              <a:rPr lang="cs-CZ" dirty="0"/>
              <a:t>082 Oprávky k HMV    	- 40 000</a:t>
            </a:r>
          </a:p>
          <a:p>
            <a:pPr>
              <a:buNone/>
            </a:pPr>
            <a:r>
              <a:rPr lang="cs-CZ" dirty="0"/>
              <a:t>311 Pohledávky z OV                0</a:t>
            </a:r>
          </a:p>
          <a:p>
            <a:pPr>
              <a:buNone/>
            </a:pPr>
            <a:r>
              <a:rPr lang="cs-CZ" dirty="0"/>
              <a:t>123 Výrobky                	  20 000</a:t>
            </a:r>
          </a:p>
          <a:p>
            <a:pPr>
              <a:buNone/>
            </a:pPr>
            <a:r>
              <a:rPr lang="cs-CZ" dirty="0"/>
              <a:t>132 Zboží                     	  90 000</a:t>
            </a:r>
          </a:p>
          <a:p>
            <a:pPr>
              <a:buNone/>
            </a:pPr>
            <a:r>
              <a:rPr lang="cs-CZ" dirty="0"/>
              <a:t>221 Účty PP                 	209 000</a:t>
            </a:r>
          </a:p>
          <a:p>
            <a:pPr>
              <a:buNone/>
            </a:pPr>
            <a:r>
              <a:rPr lang="cs-CZ" dirty="0"/>
              <a:t>211 Pokladna               	  79 800</a:t>
            </a:r>
          </a:p>
          <a:p>
            <a:pPr>
              <a:buNone/>
            </a:pPr>
            <a:r>
              <a:rPr lang="cs-CZ" dirty="0"/>
              <a:t>OMD                           2 713 800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000" dirty="0"/>
              <a:t>						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096000" y="1628800"/>
            <a:ext cx="4392488" cy="48965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411 Základní kapitál   	2 000 000</a:t>
            </a:r>
          </a:p>
          <a:p>
            <a:pPr>
              <a:buNone/>
            </a:pPr>
            <a:r>
              <a:rPr lang="cs-CZ" dirty="0"/>
              <a:t>412 Ážio                	     54 000</a:t>
            </a:r>
          </a:p>
          <a:p>
            <a:pPr>
              <a:buNone/>
            </a:pPr>
            <a:r>
              <a:rPr lang="cs-CZ" dirty="0"/>
              <a:t>710 ÚZZ                        	   - 21 200</a:t>
            </a:r>
          </a:p>
          <a:p>
            <a:pPr>
              <a:buNone/>
            </a:pPr>
            <a:r>
              <a:rPr lang="cs-CZ" dirty="0"/>
              <a:t>336 Zúčtování …		  0</a:t>
            </a:r>
          </a:p>
          <a:p>
            <a:pPr>
              <a:buNone/>
            </a:pPr>
            <a:r>
              <a:rPr lang="cs-CZ" dirty="0"/>
              <a:t>321 Dluhy z OV                286 000</a:t>
            </a:r>
          </a:p>
          <a:p>
            <a:pPr>
              <a:buNone/>
            </a:pPr>
            <a:r>
              <a:rPr lang="cs-CZ" dirty="0"/>
              <a:t>231 </a:t>
            </a:r>
            <a:r>
              <a:rPr lang="cs-CZ" dirty="0" err="1"/>
              <a:t>Krátk</a:t>
            </a:r>
            <a:r>
              <a:rPr lang="cs-CZ" dirty="0"/>
              <a:t>. BÚ                   395 000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OD                                   2 713 800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7BE5-D105-400C-BEB5-46CFAD528A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3827748" y="3753036"/>
            <a:ext cx="439248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991544" y="5085184"/>
            <a:ext cx="80648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15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42907" y="1124745"/>
            <a:ext cx="9227333" cy="54726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Aktiva                     Rozvaha </a:t>
            </a:r>
            <a:r>
              <a:rPr lang="cs-CZ" dirty="0" err="1"/>
              <a:t>Fruit</a:t>
            </a:r>
            <a:r>
              <a:rPr lang="cs-CZ" dirty="0"/>
              <a:t>, a. s. k 31. 12. 2023              Pasiva</a:t>
            </a:r>
          </a:p>
          <a:p>
            <a:pPr>
              <a:buNone/>
            </a:pPr>
            <a:r>
              <a:rPr lang="cs-CZ" dirty="0"/>
              <a:t>Budovy       1 800 000       0    1 800 000</a:t>
            </a:r>
          </a:p>
          <a:p>
            <a:pPr>
              <a:buNone/>
            </a:pPr>
            <a:r>
              <a:rPr lang="cs-CZ" dirty="0"/>
              <a:t>Stroje             555 000 40 000   515 000</a:t>
            </a:r>
          </a:p>
          <a:p>
            <a:pPr>
              <a:buNone/>
            </a:pPr>
            <a:r>
              <a:rPr lang="cs-CZ" dirty="0"/>
              <a:t>Výrobky           20 000	0     20 000</a:t>
            </a:r>
          </a:p>
          <a:p>
            <a:pPr>
              <a:buNone/>
            </a:pPr>
            <a:r>
              <a:rPr lang="cs-CZ" dirty="0"/>
              <a:t>Zboží                90 000           0     90 000   </a:t>
            </a:r>
          </a:p>
          <a:p>
            <a:pPr>
              <a:buNone/>
            </a:pPr>
            <a:r>
              <a:rPr lang="cs-CZ" dirty="0"/>
              <a:t>Účty PP         209 000           0    209 000</a:t>
            </a:r>
          </a:p>
          <a:p>
            <a:pPr>
              <a:buNone/>
            </a:pPr>
            <a:r>
              <a:rPr lang="cs-CZ" dirty="0"/>
              <a:t>Pokladna         79 800           0      79 800</a:t>
            </a:r>
          </a:p>
          <a:p>
            <a:pPr>
              <a:buNone/>
            </a:pPr>
            <a:r>
              <a:rPr lang="cs-CZ" dirty="0"/>
              <a:t>Celkem      2 753 800  40 000 2 713 800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000" dirty="0"/>
              <a:t>						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888088" y="1556792"/>
            <a:ext cx="4114800" cy="489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Základní kapitál      2 000 000</a:t>
            </a:r>
          </a:p>
          <a:p>
            <a:pPr>
              <a:buNone/>
            </a:pPr>
            <a:r>
              <a:rPr lang="cs-CZ" dirty="0"/>
              <a:t>Ážio                               54 000</a:t>
            </a:r>
          </a:p>
          <a:p>
            <a:pPr>
              <a:buNone/>
            </a:pPr>
            <a:r>
              <a:rPr lang="cs-CZ" dirty="0"/>
              <a:t>VH                                 -21 200</a:t>
            </a:r>
          </a:p>
          <a:p>
            <a:pPr>
              <a:buNone/>
            </a:pPr>
            <a:r>
              <a:rPr lang="cs-CZ" dirty="0"/>
              <a:t>Dluhy vůči OSSZ                    0</a:t>
            </a:r>
          </a:p>
          <a:p>
            <a:pPr>
              <a:buNone/>
            </a:pPr>
            <a:r>
              <a:rPr lang="cs-CZ" dirty="0"/>
              <a:t>Dluhy z ob. vztahů     286 000</a:t>
            </a:r>
          </a:p>
          <a:p>
            <a:pPr>
              <a:buNone/>
            </a:pPr>
            <a:r>
              <a:rPr lang="cs-CZ" dirty="0" err="1"/>
              <a:t>Krátk</a:t>
            </a:r>
            <a:r>
              <a:rPr lang="cs-CZ" dirty="0"/>
              <a:t>. bankovní </a:t>
            </a:r>
            <a:r>
              <a:rPr lang="cs-CZ" dirty="0" err="1"/>
              <a:t>úv</a:t>
            </a:r>
            <a:r>
              <a:rPr lang="cs-CZ" dirty="0"/>
              <a:t>.    395 000</a:t>
            </a:r>
          </a:p>
          <a:p>
            <a:pPr>
              <a:buNone/>
            </a:pPr>
            <a:r>
              <a:rPr lang="cs-CZ" dirty="0"/>
              <a:t>Celkem                     2 713 800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7BE5-D105-400C-BEB5-46CFAD528A2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6888088" y="1556792"/>
            <a:ext cx="0" cy="31683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991544" y="4439202"/>
            <a:ext cx="80648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09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303</Words>
  <Application>Microsoft Office PowerPoint</Application>
  <PresentationFormat>Širokoúhlá obrazovka</PresentationFormat>
  <Paragraphs>71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Krajňák Michal</dc:creator>
  <cp:lastModifiedBy>Krajňák Michal</cp:lastModifiedBy>
  <cp:revision>1</cp:revision>
  <dcterms:created xsi:type="dcterms:W3CDTF">2023-10-14T07:33:35Z</dcterms:created>
  <dcterms:modified xsi:type="dcterms:W3CDTF">2023-10-14T07:35:12Z</dcterms:modified>
</cp:coreProperties>
</file>