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972" r:id="rId1"/>
    <p:sldMasterId id="2147483984" r:id="rId2"/>
  </p:sldMasterIdLst>
  <p:notesMasterIdLst>
    <p:notesMasterId r:id="rId10"/>
  </p:notesMasterIdLst>
  <p:sldIdLst>
    <p:sldId id="347" r:id="rId3"/>
    <p:sldId id="404" r:id="rId4"/>
    <p:sldId id="405" r:id="rId5"/>
    <p:sldId id="406" r:id="rId6"/>
    <p:sldId id="407" r:id="rId7"/>
    <p:sldId id="393" r:id="rId8"/>
    <p:sldId id="384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FF66"/>
    <a:srgbClr val="FFC000"/>
    <a:srgbClr val="FFCC66"/>
    <a:srgbClr val="00FF99"/>
    <a:srgbClr val="66FF99"/>
    <a:srgbClr val="00B0F0"/>
    <a:srgbClr val="0091EA"/>
    <a:srgbClr val="FF0000"/>
    <a:srgbClr val="00B41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049" autoAdjust="0"/>
    <p:restoredTop sz="94660"/>
  </p:normalViewPr>
  <p:slideViewPr>
    <p:cSldViewPr>
      <p:cViewPr>
        <p:scale>
          <a:sx n="82" d="100"/>
          <a:sy n="82" d="100"/>
        </p:scale>
        <p:origin x="-1128" y="2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EA6E38-82B1-47BB-A812-313B295FEFF2}" type="datetimeFigureOut">
              <a:rPr lang="en-US" smtClean="0"/>
              <a:pPr/>
              <a:t>11/9/2023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1089E94-532B-494D-AD7A-712B16D9F5A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10983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A6549-8FB2-4D15-BD2D-F2DCE531A144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11/9/2023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EVENT MARKETING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B3369-7666-44EB-AEA9-5FA9440DB40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76048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9FBAC-59F0-4789-9546-FCD3B5F67F80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11/9/2023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EVENT MARKETING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B3369-7666-44EB-AEA9-5FA9440DB40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83774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1BDA7E-275E-4283-B67C-DD7CFE4D5DF3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11/9/2023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EVENT MARKETING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B3369-7666-44EB-AEA9-5FA9440DB40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56135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7613F-1CE7-444F-BC0B-C523A8DC653B}" type="datetime1">
              <a:rPr lang="en-US" smtClean="0">
                <a:solidFill>
                  <a:srgbClr val="343434">
                    <a:tint val="75000"/>
                  </a:srgbClr>
                </a:solidFill>
              </a:rPr>
              <a:t>11/9/2023</a:t>
            </a:fld>
            <a:endParaRPr lang="en-US">
              <a:solidFill>
                <a:srgbClr val="343434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srgbClr val="343434">
                    <a:tint val="75000"/>
                  </a:srgbClr>
                </a:solidFill>
              </a:rPr>
              <a:t>EVENT MARKETING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E0586-5A1C-41FD-AA9D-07A4E729E633}" type="slidenum">
              <a:rPr lang="en-US" smtClean="0">
                <a:solidFill>
                  <a:srgbClr val="343434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343434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42007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3679B-BF8C-4C43-983B-D2DD83920E2B}" type="datetime1">
              <a:rPr lang="en-US" smtClean="0">
                <a:solidFill>
                  <a:srgbClr val="343434">
                    <a:tint val="75000"/>
                  </a:srgbClr>
                </a:solidFill>
              </a:rPr>
              <a:t>11/9/2023</a:t>
            </a:fld>
            <a:endParaRPr lang="en-US">
              <a:solidFill>
                <a:srgbClr val="343434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srgbClr val="343434">
                    <a:tint val="75000"/>
                  </a:srgbClr>
                </a:solidFill>
              </a:rPr>
              <a:t>EVENT MARKETING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E0586-5A1C-41FD-AA9D-07A4E729E633}" type="slidenum">
              <a:rPr lang="en-US" smtClean="0">
                <a:solidFill>
                  <a:srgbClr val="343434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343434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254970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57973-004B-47B1-9C46-E54669ACA1C1}" type="datetime1">
              <a:rPr lang="en-US" smtClean="0">
                <a:solidFill>
                  <a:srgbClr val="343434">
                    <a:tint val="75000"/>
                  </a:srgbClr>
                </a:solidFill>
              </a:rPr>
              <a:t>11/9/2023</a:t>
            </a:fld>
            <a:endParaRPr lang="en-US">
              <a:solidFill>
                <a:srgbClr val="343434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srgbClr val="343434">
                    <a:tint val="75000"/>
                  </a:srgbClr>
                </a:solidFill>
              </a:rPr>
              <a:t>EVENT MARKETING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E0586-5A1C-41FD-AA9D-07A4E729E633}" type="slidenum">
              <a:rPr lang="en-US" smtClean="0">
                <a:solidFill>
                  <a:srgbClr val="343434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343434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659899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123DC-7F74-4D16-BF46-8DA9F8D24F3D}" type="datetime1">
              <a:rPr lang="en-US" smtClean="0">
                <a:solidFill>
                  <a:srgbClr val="343434">
                    <a:tint val="75000"/>
                  </a:srgbClr>
                </a:solidFill>
              </a:rPr>
              <a:t>11/9/2023</a:t>
            </a:fld>
            <a:endParaRPr lang="en-US">
              <a:solidFill>
                <a:srgbClr val="343434">
                  <a:tint val="75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srgbClr val="343434">
                    <a:tint val="75000"/>
                  </a:srgbClr>
                </a:solidFill>
              </a:rPr>
              <a:t>EVENT MARKETING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E0586-5A1C-41FD-AA9D-07A4E729E633}" type="slidenum">
              <a:rPr lang="en-US" smtClean="0">
                <a:solidFill>
                  <a:srgbClr val="343434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343434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523990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ED350-7079-4C3B-AE07-9A5CCFB3F3AB}" type="datetime1">
              <a:rPr lang="en-US" smtClean="0">
                <a:solidFill>
                  <a:srgbClr val="343434">
                    <a:tint val="75000"/>
                  </a:srgbClr>
                </a:solidFill>
              </a:rPr>
              <a:t>11/9/2023</a:t>
            </a:fld>
            <a:endParaRPr lang="en-US">
              <a:solidFill>
                <a:srgbClr val="343434">
                  <a:tint val="75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srgbClr val="343434">
                    <a:tint val="75000"/>
                  </a:srgbClr>
                </a:solidFill>
              </a:rPr>
              <a:t>EVENT MARKETING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E0586-5A1C-41FD-AA9D-07A4E729E633}" type="slidenum">
              <a:rPr lang="en-US" smtClean="0">
                <a:solidFill>
                  <a:srgbClr val="343434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343434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741946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E1429-4570-4484-91FB-63ED1121D258}" type="datetime1">
              <a:rPr lang="en-US" smtClean="0">
                <a:solidFill>
                  <a:srgbClr val="343434">
                    <a:tint val="75000"/>
                  </a:srgbClr>
                </a:solidFill>
              </a:rPr>
              <a:t>11/9/2023</a:t>
            </a:fld>
            <a:endParaRPr lang="en-US">
              <a:solidFill>
                <a:srgbClr val="343434">
                  <a:tint val="75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srgbClr val="343434">
                    <a:tint val="75000"/>
                  </a:srgbClr>
                </a:solidFill>
              </a:rPr>
              <a:t>EVENT MARKETING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E0586-5A1C-41FD-AA9D-07A4E729E633}" type="slidenum">
              <a:rPr lang="en-US" smtClean="0">
                <a:solidFill>
                  <a:srgbClr val="343434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343434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32269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0CFBA-6DA1-49F8-92E4-627D6D909B46}" type="datetime1">
              <a:rPr lang="en-US" smtClean="0">
                <a:solidFill>
                  <a:srgbClr val="343434">
                    <a:tint val="75000"/>
                  </a:srgbClr>
                </a:solidFill>
              </a:rPr>
              <a:t>11/9/2023</a:t>
            </a:fld>
            <a:endParaRPr lang="en-US">
              <a:solidFill>
                <a:srgbClr val="343434">
                  <a:tint val="75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srgbClr val="343434">
                    <a:tint val="75000"/>
                  </a:srgbClr>
                </a:solidFill>
              </a:rPr>
              <a:t>EVENT MARKETING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E0586-5A1C-41FD-AA9D-07A4E729E633}" type="slidenum">
              <a:rPr lang="en-US" smtClean="0">
                <a:solidFill>
                  <a:srgbClr val="343434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343434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412587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A9390-83BF-47F6-B09A-6A556DCEA446}" type="datetime1">
              <a:rPr lang="en-US" smtClean="0">
                <a:solidFill>
                  <a:srgbClr val="343434">
                    <a:tint val="75000"/>
                  </a:srgbClr>
                </a:solidFill>
              </a:rPr>
              <a:t>11/9/2023</a:t>
            </a:fld>
            <a:endParaRPr lang="en-US">
              <a:solidFill>
                <a:srgbClr val="343434">
                  <a:tint val="75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srgbClr val="343434">
                    <a:tint val="75000"/>
                  </a:srgbClr>
                </a:solidFill>
              </a:rPr>
              <a:t>EVENT MARKETING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E0586-5A1C-41FD-AA9D-07A4E729E633}" type="slidenum">
              <a:rPr lang="en-US" smtClean="0">
                <a:solidFill>
                  <a:srgbClr val="343434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343434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25206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D3AF8-82E4-40D6-A4DC-65EEB6B22878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11/9/2023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EVENT MARKETING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B3369-7666-44EB-AEA9-5FA9440DB40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553179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C3E1B-F0C6-48AC-A213-CDF7EB909999}" type="datetime1">
              <a:rPr lang="en-US" smtClean="0">
                <a:solidFill>
                  <a:srgbClr val="343434">
                    <a:tint val="75000"/>
                  </a:srgbClr>
                </a:solidFill>
              </a:rPr>
              <a:t>11/9/2023</a:t>
            </a:fld>
            <a:endParaRPr lang="en-US">
              <a:solidFill>
                <a:srgbClr val="343434">
                  <a:tint val="75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srgbClr val="343434">
                    <a:tint val="75000"/>
                  </a:srgbClr>
                </a:solidFill>
              </a:rPr>
              <a:t>EVENT MARKETING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E0586-5A1C-41FD-AA9D-07A4E729E633}" type="slidenum">
              <a:rPr lang="en-US" smtClean="0">
                <a:solidFill>
                  <a:srgbClr val="343434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343434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964573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BAC8D-2D6F-4EE6-B660-411C7EC49D9C}" type="datetime1">
              <a:rPr lang="en-US" smtClean="0">
                <a:solidFill>
                  <a:srgbClr val="343434">
                    <a:tint val="75000"/>
                  </a:srgbClr>
                </a:solidFill>
              </a:rPr>
              <a:t>11/9/2023</a:t>
            </a:fld>
            <a:endParaRPr lang="en-US">
              <a:solidFill>
                <a:srgbClr val="343434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srgbClr val="343434">
                    <a:tint val="75000"/>
                  </a:srgbClr>
                </a:solidFill>
              </a:rPr>
              <a:t>EVENT MARKETING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E0586-5A1C-41FD-AA9D-07A4E729E633}" type="slidenum">
              <a:rPr lang="en-US" smtClean="0">
                <a:solidFill>
                  <a:srgbClr val="343434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343434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453905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DC2B4-1228-4B97-992E-02431A0ABD4D}" type="datetime1">
              <a:rPr lang="en-US" smtClean="0">
                <a:solidFill>
                  <a:srgbClr val="343434">
                    <a:tint val="75000"/>
                  </a:srgbClr>
                </a:solidFill>
              </a:rPr>
              <a:t>11/9/2023</a:t>
            </a:fld>
            <a:endParaRPr lang="en-US">
              <a:solidFill>
                <a:srgbClr val="343434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srgbClr val="343434">
                    <a:tint val="75000"/>
                  </a:srgbClr>
                </a:solidFill>
              </a:rPr>
              <a:t>EVENT MARKETING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E0586-5A1C-41FD-AA9D-07A4E729E633}" type="slidenum">
              <a:rPr lang="en-US" smtClean="0">
                <a:solidFill>
                  <a:srgbClr val="343434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343434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1036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BA699-330E-4E04-ADFC-9AB0A74F72D0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11/9/2023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EVENT MARKETING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B3369-7666-44EB-AEA9-5FA9440DB40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0057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B336A-7E71-4873-8133-110B45DDF870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11/9/2023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EVENT MARKETING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B3369-7666-44EB-AEA9-5FA9440DB40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44810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09530-1B66-472F-9234-E95EB93CE37C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11/9/2023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EVENT MARKETING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B3369-7666-44EB-AEA9-5FA9440DB40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5915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B75CF-000F-48E3-B420-44733EC3238E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11/9/2023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EVENT MARKETING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B3369-7666-44EB-AEA9-5FA9440DB40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1533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B5E6A-D6E2-4935-A462-25789A095C48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11/9/2023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EVENT MARKETING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B3369-7666-44EB-AEA9-5FA9440DB40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92574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89365-1AA9-4117-A2BF-F0E2A4C1AA9C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11/9/2023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EVENT MARKETING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B3369-7666-44EB-AEA9-5FA9440DB40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36382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1523D-565B-49FD-9608-115B9F1CF13A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11/9/2023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EVENT MARKETING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B3369-7666-44EB-AEA9-5FA9440DB40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26285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AA98AE-8906-4FEE-8AD1-3ABE928D75EC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11/9/2023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EVENT MARKETING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AB3369-7666-44EB-AEA9-5FA9440DB40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1609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73" r:id="rId1"/>
    <p:sldLayoutId id="2147483974" r:id="rId2"/>
    <p:sldLayoutId id="2147483975" r:id="rId3"/>
    <p:sldLayoutId id="2147483976" r:id="rId4"/>
    <p:sldLayoutId id="2147483977" r:id="rId5"/>
    <p:sldLayoutId id="2147483978" r:id="rId6"/>
    <p:sldLayoutId id="2147483979" r:id="rId7"/>
    <p:sldLayoutId id="2147483980" r:id="rId8"/>
    <p:sldLayoutId id="2147483981" r:id="rId9"/>
    <p:sldLayoutId id="2147483982" r:id="rId10"/>
    <p:sldLayoutId id="2147483983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1899F2-921E-4664-A3D7-C26F3CD4357C}" type="datetime1">
              <a:rPr lang="en-US" smtClean="0">
                <a:solidFill>
                  <a:srgbClr val="343434">
                    <a:tint val="75000"/>
                  </a:srgbClr>
                </a:solidFill>
              </a:rPr>
              <a:t>11/9/2023</a:t>
            </a:fld>
            <a:endParaRPr lang="en-US">
              <a:solidFill>
                <a:srgbClr val="343434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>
                <a:solidFill>
                  <a:srgbClr val="343434">
                    <a:tint val="75000"/>
                  </a:srgbClr>
                </a:solidFill>
              </a:rPr>
              <a:t>EVENT MARKETING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6E0586-5A1C-41FD-AA9D-07A4E729E633}" type="slidenum">
              <a:rPr lang="en-US" smtClean="0">
                <a:solidFill>
                  <a:srgbClr val="343434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343434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38816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85" r:id="rId1"/>
    <p:sldLayoutId id="2147483986" r:id="rId2"/>
    <p:sldLayoutId id="2147483987" r:id="rId3"/>
    <p:sldLayoutId id="2147483988" r:id="rId4"/>
    <p:sldLayoutId id="2147483989" r:id="rId5"/>
    <p:sldLayoutId id="2147483990" r:id="rId6"/>
    <p:sldLayoutId id="2147483991" r:id="rId7"/>
    <p:sldLayoutId id="2147483992" r:id="rId8"/>
    <p:sldLayoutId id="2147483993" r:id="rId9"/>
    <p:sldLayoutId id="2147483994" r:id="rId10"/>
    <p:sldLayoutId id="2147483995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5"/>
          <p:cNvSpPr txBox="1">
            <a:spLocks noChangeArrowheads="1"/>
          </p:cNvSpPr>
          <p:nvPr/>
        </p:nvSpPr>
        <p:spPr>
          <a:xfrm>
            <a:off x="228600" y="2057400"/>
            <a:ext cx="5105400" cy="1597268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bg1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4600" b="1" dirty="0">
                <a:solidFill>
                  <a:srgbClr val="66FF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EVENT MARKETING</a:t>
            </a:r>
          </a:p>
          <a:p>
            <a:pPr>
              <a:spcBef>
                <a:spcPts val="1200"/>
              </a:spcBef>
            </a:pPr>
            <a:r>
              <a:rPr lang="cs-CZ" sz="2800" b="1" dirty="0" smtClean="0">
                <a:solidFill>
                  <a:srgbClr val="66FF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„Vyhodnocení </a:t>
            </a:r>
            <a:r>
              <a:rPr lang="cs-CZ" sz="2800" b="1" dirty="0" err="1" smtClean="0">
                <a:solidFill>
                  <a:srgbClr val="66FF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eventu</a:t>
            </a:r>
            <a:r>
              <a:rPr lang="cs-CZ" sz="2800" b="1" dirty="0" smtClean="0">
                <a:solidFill>
                  <a:srgbClr val="66FF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</a:t>
            </a:r>
            <a:endParaRPr lang="ru-RU" sz="2800" b="1" dirty="0">
              <a:solidFill>
                <a:srgbClr val="66FF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Rectangle 8"/>
          <p:cNvSpPr txBox="1">
            <a:spLocks noChangeArrowheads="1"/>
          </p:cNvSpPr>
          <p:nvPr/>
        </p:nvSpPr>
        <p:spPr>
          <a:xfrm>
            <a:off x="228600" y="3886200"/>
            <a:ext cx="3963390" cy="459218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bg1"/>
                  </a:outerShdw>
                </a:effectLst>
              </a14:hiddenEffects>
            </a:ext>
          </a:extLst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800" dirty="0">
                <a:solidFill>
                  <a:srgbClr val="002060"/>
                </a:solidFill>
              </a:rPr>
              <a:t>PhDr. Ing. Mgr. Renáta Pavlíčková, MBA</a:t>
            </a:r>
          </a:p>
          <a:p>
            <a:pPr marL="0" indent="0" algn="just">
              <a:buFont typeface="Arial" pitchFamily="34" charset="0"/>
              <a:buNone/>
            </a:pPr>
            <a:endParaRPr lang="ru-RU" sz="1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995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1143000" y="1778000"/>
            <a:ext cx="7010400" cy="41656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§"/>
              <a:defRPr/>
            </a:pPr>
            <a:r>
              <a:rPr lang="cs-CZ" sz="2000" dirty="0" smtClean="0">
                <a:solidFill>
                  <a:srgbClr val="343434"/>
                </a:solidFill>
              </a:rPr>
              <a:t>Tlak na kvalitu provedení </a:t>
            </a:r>
            <a:r>
              <a:rPr lang="cs-CZ" sz="2000" dirty="0" err="1" smtClean="0">
                <a:solidFill>
                  <a:srgbClr val="343434"/>
                </a:solidFill>
              </a:rPr>
              <a:t>eventů</a:t>
            </a:r>
            <a:endParaRPr lang="cs-CZ" sz="2000" dirty="0" smtClean="0">
              <a:solidFill>
                <a:srgbClr val="343434"/>
              </a:solidFill>
            </a:endParaRP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§"/>
              <a:defRPr/>
            </a:pPr>
            <a:r>
              <a:rPr lang="cs-CZ" sz="2000" dirty="0" smtClean="0">
                <a:solidFill>
                  <a:srgbClr val="343434"/>
                </a:solidFill>
              </a:rPr>
              <a:t>Tlak na snižování nákladů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§"/>
              <a:defRPr/>
            </a:pPr>
            <a:r>
              <a:rPr lang="cs-CZ" sz="2000" dirty="0" smtClean="0">
                <a:solidFill>
                  <a:srgbClr val="343434"/>
                </a:solidFill>
              </a:rPr>
              <a:t>„Osekávání“ nákladů – trend tlumení marketingových aktivit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§"/>
              <a:defRPr/>
            </a:pPr>
            <a:r>
              <a:rPr lang="cs-CZ" sz="2000" dirty="0">
                <a:solidFill>
                  <a:srgbClr val="343434"/>
                </a:solidFill>
              </a:rPr>
              <a:t>Požadavek prezentace reálných výsledků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§"/>
              <a:defRPr/>
            </a:pPr>
            <a:r>
              <a:rPr lang="cs-CZ" sz="2000" dirty="0" err="1" smtClean="0">
                <a:solidFill>
                  <a:srgbClr val="343434"/>
                </a:solidFill>
              </a:rPr>
              <a:t>Event</a:t>
            </a:r>
            <a:r>
              <a:rPr lang="cs-CZ" sz="2000" dirty="0" smtClean="0">
                <a:solidFill>
                  <a:srgbClr val="343434"/>
                </a:solidFill>
              </a:rPr>
              <a:t> marketing jako nová součást podnikových strategií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§"/>
              <a:defRPr/>
            </a:pPr>
            <a:endParaRPr lang="cs-CZ" sz="2000" dirty="0">
              <a:solidFill>
                <a:srgbClr val="343434"/>
              </a:solidFill>
            </a:endParaRPr>
          </a:p>
          <a:p>
            <a:pPr marL="800100" lvl="1" indent="-342900" algn="just">
              <a:lnSpc>
                <a:spcPct val="150000"/>
              </a:lnSpc>
              <a:buFont typeface="Wingdings" panose="05000000000000000000" pitchFamily="2" charset="2"/>
              <a:buChar char="ü"/>
              <a:defRPr/>
            </a:pPr>
            <a:endParaRPr lang="cs-CZ" sz="1600" dirty="0">
              <a:solidFill>
                <a:srgbClr val="343434"/>
              </a:solidFill>
            </a:endParaRPr>
          </a:p>
        </p:txBody>
      </p:sp>
      <p:sp>
        <p:nvSpPr>
          <p:cNvPr id="5" name="AutoShape 68"/>
          <p:cNvSpPr>
            <a:spLocks noChangeArrowheads="1"/>
          </p:cNvSpPr>
          <p:nvPr/>
        </p:nvSpPr>
        <p:spPr bwMode="gray">
          <a:xfrm>
            <a:off x="1143000" y="990600"/>
            <a:ext cx="6696075" cy="635000"/>
          </a:xfrm>
          <a:prstGeom prst="roundRect">
            <a:avLst>
              <a:gd name="adj" fmla="val 0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hlink">
                        <a:gamma/>
                        <a:shade val="46275"/>
                        <a:invGamma/>
                      </a:schemeClr>
                    </a:gs>
                    <a:gs pos="50000">
                      <a:schemeClr val="hlink"/>
                    </a:gs>
                    <a:gs pos="100000">
                      <a:schemeClr val="hlink">
                        <a:gamma/>
                        <a:shade val="46275"/>
                        <a:invGamma/>
                      </a:scheme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bg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808080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latinLnBrk="1">
              <a:defRPr/>
            </a:pPr>
            <a:r>
              <a:rPr kumimoji="1" lang="cs-CZ" altLang="ko-KR" sz="3200" dirty="0" smtClean="0">
                <a:solidFill>
                  <a:srgbClr val="34343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Měření B2C </a:t>
            </a:r>
            <a:r>
              <a:rPr kumimoji="1" lang="cs-CZ" altLang="ko-KR" sz="3200" dirty="0" err="1" smtClean="0">
                <a:solidFill>
                  <a:srgbClr val="34343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eventů</a:t>
            </a:r>
            <a:endParaRPr kumimoji="1" lang="en-US" altLang="ko-KR" sz="3200" dirty="0">
              <a:solidFill>
                <a:srgbClr val="343434">
                  <a:lumMod val="85000"/>
                  <a:lumOff val="15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굴림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940675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1143000" y="1778000"/>
            <a:ext cx="7010400" cy="41656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just">
              <a:lnSpc>
                <a:spcPct val="150000"/>
              </a:lnSpc>
              <a:buFont typeface="+mj-lt"/>
              <a:buAutoNum type="arabicPeriod"/>
              <a:defRPr/>
            </a:pPr>
            <a:r>
              <a:rPr lang="cs-CZ" sz="2000" dirty="0" smtClean="0">
                <a:solidFill>
                  <a:srgbClr val="343434"/>
                </a:solidFill>
              </a:rPr>
              <a:t>Služby profesionálních výzkumných týmů pro vyhodnocování </a:t>
            </a:r>
            <a:r>
              <a:rPr lang="cs-CZ" sz="2000" dirty="0" err="1" smtClean="0">
                <a:solidFill>
                  <a:srgbClr val="343434"/>
                </a:solidFill>
              </a:rPr>
              <a:t>eventů</a:t>
            </a:r>
            <a:endParaRPr lang="cs-CZ" sz="2000" dirty="0" smtClean="0">
              <a:solidFill>
                <a:srgbClr val="343434"/>
              </a:solidFill>
            </a:endParaRPr>
          </a:p>
          <a:p>
            <a:pPr marL="457200" indent="-457200" algn="just">
              <a:lnSpc>
                <a:spcPct val="150000"/>
              </a:lnSpc>
              <a:buFont typeface="+mj-lt"/>
              <a:buAutoNum type="arabicPeriod"/>
              <a:defRPr/>
            </a:pPr>
            <a:r>
              <a:rPr lang="cs-CZ" sz="2000" dirty="0" smtClean="0">
                <a:solidFill>
                  <a:srgbClr val="343434"/>
                </a:solidFill>
              </a:rPr>
              <a:t>Firemní (vlastní) systém měření efektivity </a:t>
            </a:r>
            <a:r>
              <a:rPr lang="cs-CZ" sz="2000" dirty="0" err="1" smtClean="0">
                <a:solidFill>
                  <a:srgbClr val="343434"/>
                </a:solidFill>
              </a:rPr>
              <a:t>eventů</a:t>
            </a:r>
            <a:endParaRPr lang="cs-CZ" sz="2000" dirty="0" smtClean="0">
              <a:solidFill>
                <a:srgbClr val="343434"/>
              </a:solidFill>
            </a:endParaRPr>
          </a:p>
          <a:p>
            <a:pPr marL="457200" indent="-457200" algn="just">
              <a:lnSpc>
                <a:spcPct val="150000"/>
              </a:lnSpc>
              <a:buFont typeface="+mj-lt"/>
              <a:buAutoNum type="arabicPeriod"/>
              <a:defRPr/>
            </a:pPr>
            <a:r>
              <a:rPr lang="cs-CZ" sz="2000" dirty="0" smtClean="0">
                <a:solidFill>
                  <a:srgbClr val="343434"/>
                </a:solidFill>
              </a:rPr>
              <a:t>Kombinace obojího</a:t>
            </a:r>
          </a:p>
          <a:p>
            <a:pPr marL="457200" indent="-457200" algn="just">
              <a:lnSpc>
                <a:spcPct val="150000"/>
              </a:lnSpc>
              <a:buFont typeface="+mj-lt"/>
              <a:buAutoNum type="arabicPeriod"/>
              <a:defRPr/>
            </a:pPr>
            <a:endParaRPr lang="cs-CZ" sz="2000" dirty="0">
              <a:solidFill>
                <a:srgbClr val="343434"/>
              </a:solidFill>
            </a:endParaRPr>
          </a:p>
          <a:p>
            <a:pPr marL="457200" indent="-457200" algn="just">
              <a:lnSpc>
                <a:spcPct val="150000"/>
              </a:lnSpc>
              <a:buFont typeface="+mj-lt"/>
              <a:buAutoNum type="arabicPeriod"/>
              <a:defRPr/>
            </a:pPr>
            <a:endParaRPr lang="cs-CZ" sz="2000" dirty="0" smtClean="0">
              <a:solidFill>
                <a:srgbClr val="343434"/>
              </a:solidFill>
            </a:endParaRPr>
          </a:p>
          <a:p>
            <a:pPr marL="457200" indent="-457200" algn="just">
              <a:lnSpc>
                <a:spcPct val="150000"/>
              </a:lnSpc>
              <a:buFont typeface="+mj-lt"/>
              <a:buAutoNum type="arabicPeriod"/>
              <a:defRPr/>
            </a:pPr>
            <a:endParaRPr lang="cs-CZ" sz="2000" dirty="0">
              <a:solidFill>
                <a:srgbClr val="343434"/>
              </a:solidFill>
            </a:endParaRPr>
          </a:p>
          <a:p>
            <a:pPr algn="just">
              <a:lnSpc>
                <a:spcPct val="150000"/>
              </a:lnSpc>
              <a:defRPr/>
            </a:pPr>
            <a:r>
              <a:rPr lang="cs-CZ" sz="2000" dirty="0" smtClean="0">
                <a:solidFill>
                  <a:srgbClr val="343434"/>
                </a:solidFill>
              </a:rPr>
              <a:t>             </a:t>
            </a:r>
            <a:r>
              <a:rPr lang="cs-CZ" sz="2000" dirty="0" err="1" smtClean="0">
                <a:solidFill>
                  <a:srgbClr val="343434"/>
                </a:solidFill>
              </a:rPr>
              <a:t>Eventy</a:t>
            </a:r>
            <a:r>
              <a:rPr lang="cs-CZ" sz="2000" dirty="0" smtClean="0">
                <a:solidFill>
                  <a:srgbClr val="343434"/>
                </a:solidFill>
              </a:rPr>
              <a:t> </a:t>
            </a:r>
            <a:r>
              <a:rPr lang="cs-CZ" sz="2000" dirty="0">
                <a:solidFill>
                  <a:srgbClr val="343434"/>
                </a:solidFill>
              </a:rPr>
              <a:t>jsou pořádány kvůli vztahům a vztahy nezměříme.</a:t>
            </a:r>
          </a:p>
          <a:p>
            <a:pPr marL="457200" indent="-457200" algn="just">
              <a:lnSpc>
                <a:spcPct val="150000"/>
              </a:lnSpc>
              <a:buFont typeface="+mj-lt"/>
              <a:buAutoNum type="arabicPeriod"/>
              <a:defRPr/>
            </a:pPr>
            <a:endParaRPr lang="cs-CZ" sz="2000" dirty="0" smtClean="0">
              <a:solidFill>
                <a:srgbClr val="343434"/>
              </a:solidFill>
            </a:endParaRP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§"/>
              <a:defRPr/>
            </a:pPr>
            <a:endParaRPr lang="cs-CZ" sz="2000" dirty="0">
              <a:solidFill>
                <a:srgbClr val="343434"/>
              </a:solidFill>
            </a:endParaRPr>
          </a:p>
          <a:p>
            <a:pPr marL="800100" lvl="1" indent="-342900" algn="just">
              <a:lnSpc>
                <a:spcPct val="150000"/>
              </a:lnSpc>
              <a:buFont typeface="Wingdings" panose="05000000000000000000" pitchFamily="2" charset="2"/>
              <a:buChar char="ü"/>
              <a:defRPr/>
            </a:pPr>
            <a:endParaRPr lang="cs-CZ" sz="1600" dirty="0">
              <a:solidFill>
                <a:srgbClr val="343434"/>
              </a:solidFill>
            </a:endParaRPr>
          </a:p>
        </p:txBody>
      </p:sp>
      <p:sp>
        <p:nvSpPr>
          <p:cNvPr id="5" name="AutoShape 68"/>
          <p:cNvSpPr>
            <a:spLocks noChangeArrowheads="1"/>
          </p:cNvSpPr>
          <p:nvPr/>
        </p:nvSpPr>
        <p:spPr bwMode="gray">
          <a:xfrm>
            <a:off x="1143000" y="990600"/>
            <a:ext cx="6696075" cy="635000"/>
          </a:xfrm>
          <a:prstGeom prst="roundRect">
            <a:avLst>
              <a:gd name="adj" fmla="val 0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hlink">
                        <a:gamma/>
                        <a:shade val="46275"/>
                        <a:invGamma/>
                      </a:schemeClr>
                    </a:gs>
                    <a:gs pos="50000">
                      <a:schemeClr val="hlink"/>
                    </a:gs>
                    <a:gs pos="100000">
                      <a:schemeClr val="hlink">
                        <a:gamma/>
                        <a:shade val="46275"/>
                        <a:invGamma/>
                      </a:scheme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bg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808080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latinLnBrk="1">
              <a:defRPr/>
            </a:pPr>
            <a:r>
              <a:rPr kumimoji="1" lang="cs-CZ" altLang="ko-KR" sz="3200" dirty="0" smtClean="0">
                <a:solidFill>
                  <a:srgbClr val="34343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Měření B2C </a:t>
            </a:r>
            <a:r>
              <a:rPr kumimoji="1" lang="cs-CZ" altLang="ko-KR" sz="3200" dirty="0" err="1" smtClean="0">
                <a:solidFill>
                  <a:srgbClr val="34343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eventů</a:t>
            </a:r>
            <a:endParaRPr kumimoji="1" lang="en-US" altLang="ko-KR" sz="3200" dirty="0">
              <a:solidFill>
                <a:srgbClr val="343434">
                  <a:lumMod val="85000"/>
                  <a:lumOff val="15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굴림" pitchFamily="34" charset="-127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7199" y="3733800"/>
            <a:ext cx="974725" cy="1481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30756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1143000" y="1778000"/>
            <a:ext cx="7010400" cy="41656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50000"/>
              </a:lnSpc>
              <a:defRPr/>
            </a:pPr>
            <a:endParaRPr lang="cs-CZ" sz="2000" dirty="0">
              <a:solidFill>
                <a:srgbClr val="343434"/>
              </a:solidFill>
            </a:endParaRPr>
          </a:p>
          <a:p>
            <a:pPr marL="800100" lvl="1" indent="-342900" algn="just">
              <a:lnSpc>
                <a:spcPct val="150000"/>
              </a:lnSpc>
              <a:buFont typeface="Wingdings" panose="05000000000000000000" pitchFamily="2" charset="2"/>
              <a:buChar char="ü"/>
              <a:defRPr/>
            </a:pPr>
            <a:endParaRPr lang="cs-CZ" sz="1600" dirty="0">
              <a:solidFill>
                <a:srgbClr val="343434"/>
              </a:solidFill>
            </a:endParaRPr>
          </a:p>
        </p:txBody>
      </p:sp>
      <p:sp>
        <p:nvSpPr>
          <p:cNvPr id="5" name="AutoShape 68"/>
          <p:cNvSpPr>
            <a:spLocks noChangeArrowheads="1"/>
          </p:cNvSpPr>
          <p:nvPr/>
        </p:nvSpPr>
        <p:spPr bwMode="gray">
          <a:xfrm>
            <a:off x="1143000" y="990600"/>
            <a:ext cx="6696075" cy="635000"/>
          </a:xfrm>
          <a:prstGeom prst="roundRect">
            <a:avLst>
              <a:gd name="adj" fmla="val 0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hlink">
                        <a:gamma/>
                        <a:shade val="46275"/>
                        <a:invGamma/>
                      </a:schemeClr>
                    </a:gs>
                    <a:gs pos="50000">
                      <a:schemeClr val="hlink"/>
                    </a:gs>
                    <a:gs pos="100000">
                      <a:schemeClr val="hlink">
                        <a:gamma/>
                        <a:shade val="46275"/>
                        <a:invGamma/>
                      </a:scheme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bg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808080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latinLnBrk="1">
              <a:defRPr/>
            </a:pPr>
            <a:r>
              <a:rPr kumimoji="1" lang="cs-CZ" altLang="ko-KR" sz="3200" dirty="0" smtClean="0">
                <a:solidFill>
                  <a:srgbClr val="34343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Odlišné pohledy na věc</a:t>
            </a:r>
            <a:endParaRPr kumimoji="1" lang="en-US" altLang="ko-KR" sz="3200" dirty="0">
              <a:solidFill>
                <a:srgbClr val="343434">
                  <a:lumMod val="85000"/>
                  <a:lumOff val="15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굴림" pitchFamily="34" charset="-127"/>
            </a:endParaRPr>
          </a:p>
        </p:txBody>
      </p:sp>
      <p:sp>
        <p:nvSpPr>
          <p:cNvPr id="2" name="Ovál 1"/>
          <p:cNvSpPr/>
          <p:nvPr/>
        </p:nvSpPr>
        <p:spPr>
          <a:xfrm>
            <a:off x="373284" y="3048000"/>
            <a:ext cx="2743199" cy="1075973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50000"/>
              </a:schemeClr>
            </a:solidFill>
          </a:ln>
          <a:effectLst>
            <a:outerShdw blurRad="40000" dist="23000" dir="5400000" rotWithShape="0">
              <a:srgbClr val="000000">
                <a:alpha val="35000"/>
              </a:srgbClr>
            </a:outerShdw>
            <a:reflection blurRad="6350" stA="50000" endA="300" endPos="55500" dist="101600" dir="5400000" sy="-100000" algn="bl" rotWithShape="0"/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angle"/>
          </a:sp3d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b="1" dirty="0" smtClean="0">
                <a:solidFill>
                  <a:srgbClr val="343434"/>
                </a:solidFill>
              </a:rPr>
              <a:t>Klient/zadavatel</a:t>
            </a:r>
            <a:endParaRPr lang="cs-CZ" sz="2000" b="1" dirty="0">
              <a:solidFill>
                <a:srgbClr val="343434"/>
              </a:solidFill>
            </a:endParaRPr>
          </a:p>
        </p:txBody>
      </p:sp>
      <p:sp>
        <p:nvSpPr>
          <p:cNvPr id="6" name="Ovál 5"/>
          <p:cNvSpPr/>
          <p:nvPr/>
        </p:nvSpPr>
        <p:spPr>
          <a:xfrm>
            <a:off x="5562600" y="1257300"/>
            <a:ext cx="2743199" cy="1041400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50000"/>
              </a:schemeClr>
            </a:solidFill>
          </a:ln>
          <a:effectLst>
            <a:outerShdw blurRad="40000" dist="23000" dir="5400000" rotWithShape="0">
              <a:srgbClr val="000000">
                <a:alpha val="35000"/>
              </a:srgbClr>
            </a:outerShdw>
            <a:reflection blurRad="6350" stA="50000" endA="300" endPos="55500" dist="101600" dir="5400000" sy="-100000" algn="bl" rotWithShape="0"/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angle"/>
          </a:sp3d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b="1" dirty="0" smtClean="0">
                <a:solidFill>
                  <a:srgbClr val="343434"/>
                </a:solidFill>
              </a:rPr>
              <a:t>Host/účastník</a:t>
            </a:r>
            <a:endParaRPr lang="cs-CZ" sz="2000" b="1" dirty="0">
              <a:solidFill>
                <a:srgbClr val="343434"/>
              </a:solidFill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8600" y="3585986"/>
            <a:ext cx="4945063" cy="2809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Ovál 2"/>
          <p:cNvSpPr/>
          <p:nvPr/>
        </p:nvSpPr>
        <p:spPr>
          <a:xfrm>
            <a:off x="4419600" y="3859896"/>
            <a:ext cx="876301" cy="264077"/>
          </a:xfrm>
          <a:prstGeom prst="ellipse">
            <a:avLst/>
          </a:prstGeom>
          <a:solidFill>
            <a:schemeClr val="bg2">
              <a:lumMod val="20000"/>
              <a:lumOff val="80000"/>
            </a:schemeClr>
          </a:solidFill>
          <a:ln>
            <a:solidFill>
              <a:schemeClr val="bg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b="1" dirty="0" smtClean="0">
                <a:solidFill>
                  <a:srgbClr val="343434"/>
                </a:solidFill>
              </a:rPr>
              <a:t>Klient</a:t>
            </a:r>
            <a:endParaRPr lang="cs-CZ" sz="1200" b="1" dirty="0">
              <a:solidFill>
                <a:srgbClr val="343434"/>
              </a:solidFill>
            </a:endParaRPr>
          </a:p>
        </p:txBody>
      </p:sp>
      <p:sp>
        <p:nvSpPr>
          <p:cNvPr id="8" name="Ovál 7"/>
          <p:cNvSpPr/>
          <p:nvPr/>
        </p:nvSpPr>
        <p:spPr>
          <a:xfrm>
            <a:off x="7811102" y="3926460"/>
            <a:ext cx="723901" cy="224581"/>
          </a:xfrm>
          <a:prstGeom prst="ellipse">
            <a:avLst/>
          </a:prstGeom>
          <a:solidFill>
            <a:schemeClr val="bg2">
              <a:lumMod val="20000"/>
              <a:lumOff val="80000"/>
            </a:schemeClr>
          </a:solidFill>
          <a:ln>
            <a:solidFill>
              <a:schemeClr val="bg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b="1" dirty="0" smtClean="0">
                <a:solidFill>
                  <a:srgbClr val="343434"/>
                </a:solidFill>
              </a:rPr>
              <a:t>Host</a:t>
            </a:r>
            <a:endParaRPr lang="cs-CZ" sz="1200" b="1" dirty="0">
              <a:solidFill>
                <a:srgbClr val="34343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6937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1143000" y="1778000"/>
            <a:ext cx="7010400" cy="41656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§"/>
              <a:defRPr/>
            </a:pPr>
            <a:r>
              <a:rPr lang="cs-CZ" sz="2000" dirty="0" smtClean="0">
                <a:solidFill>
                  <a:srgbClr val="343434"/>
                </a:solidFill>
              </a:rPr>
              <a:t>ROI = výpočet návratnosti investic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§"/>
              <a:defRPr/>
            </a:pPr>
            <a:r>
              <a:rPr lang="cs-CZ" sz="2000" dirty="0" smtClean="0">
                <a:solidFill>
                  <a:srgbClr val="343434"/>
                </a:solidFill>
              </a:rPr>
              <a:t>ROI – porovnáváme výši nákladů na </a:t>
            </a:r>
            <a:r>
              <a:rPr lang="cs-CZ" sz="2000" dirty="0" err="1" smtClean="0">
                <a:solidFill>
                  <a:srgbClr val="343434"/>
                </a:solidFill>
              </a:rPr>
              <a:t>event</a:t>
            </a:r>
            <a:r>
              <a:rPr lang="cs-CZ" sz="2000" dirty="0" smtClean="0">
                <a:solidFill>
                  <a:srgbClr val="343434"/>
                </a:solidFill>
              </a:rPr>
              <a:t> s kvantifikovaným přínosem pro klienta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§"/>
              <a:defRPr/>
            </a:pPr>
            <a:endParaRPr lang="cs-CZ" sz="2000" dirty="0">
              <a:solidFill>
                <a:srgbClr val="343434"/>
              </a:solidFill>
            </a:endParaRP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§"/>
              <a:defRPr/>
            </a:pPr>
            <a:endParaRPr lang="cs-CZ" sz="2000" dirty="0" smtClean="0">
              <a:solidFill>
                <a:srgbClr val="343434"/>
              </a:solidFill>
            </a:endParaRP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§"/>
              <a:defRPr/>
            </a:pPr>
            <a:endParaRPr lang="cs-CZ" sz="2000" dirty="0">
              <a:solidFill>
                <a:srgbClr val="343434"/>
              </a:solidFill>
            </a:endParaRPr>
          </a:p>
          <a:p>
            <a:pPr marL="800100" lvl="1" indent="-342900" algn="just">
              <a:lnSpc>
                <a:spcPct val="150000"/>
              </a:lnSpc>
              <a:buFont typeface="Wingdings" panose="05000000000000000000" pitchFamily="2" charset="2"/>
              <a:buChar char="ü"/>
              <a:defRPr/>
            </a:pPr>
            <a:endParaRPr lang="cs-CZ" sz="1600" dirty="0">
              <a:solidFill>
                <a:srgbClr val="343434"/>
              </a:solidFill>
            </a:endParaRPr>
          </a:p>
        </p:txBody>
      </p:sp>
      <p:sp>
        <p:nvSpPr>
          <p:cNvPr id="5" name="AutoShape 68"/>
          <p:cNvSpPr>
            <a:spLocks noChangeArrowheads="1"/>
          </p:cNvSpPr>
          <p:nvPr/>
        </p:nvSpPr>
        <p:spPr bwMode="gray">
          <a:xfrm>
            <a:off x="1143000" y="990600"/>
            <a:ext cx="6696075" cy="635000"/>
          </a:xfrm>
          <a:prstGeom prst="roundRect">
            <a:avLst>
              <a:gd name="adj" fmla="val 0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hlink">
                        <a:gamma/>
                        <a:shade val="46275"/>
                        <a:invGamma/>
                      </a:schemeClr>
                    </a:gs>
                    <a:gs pos="50000">
                      <a:schemeClr val="hlink"/>
                    </a:gs>
                    <a:gs pos="100000">
                      <a:schemeClr val="hlink">
                        <a:gamma/>
                        <a:shade val="46275"/>
                        <a:invGamma/>
                      </a:scheme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bg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808080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latinLnBrk="1">
              <a:defRPr/>
            </a:pPr>
            <a:r>
              <a:rPr kumimoji="1" lang="cs-CZ" altLang="ko-KR" sz="3200" dirty="0" smtClean="0">
                <a:solidFill>
                  <a:srgbClr val="34343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Sedm </a:t>
            </a:r>
            <a:r>
              <a:rPr kumimoji="1" lang="cs-CZ" altLang="ko-KR" sz="3200" dirty="0">
                <a:solidFill>
                  <a:srgbClr val="34343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kroků, jak změřit ROI </a:t>
            </a:r>
            <a:r>
              <a:rPr kumimoji="1" lang="cs-CZ" altLang="ko-KR" sz="3200" dirty="0" err="1">
                <a:solidFill>
                  <a:srgbClr val="34343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eventů</a:t>
            </a:r>
            <a:endParaRPr kumimoji="1" lang="en-US" altLang="ko-KR" sz="3200" dirty="0">
              <a:solidFill>
                <a:srgbClr val="343434">
                  <a:lumMod val="85000"/>
                  <a:lumOff val="15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굴림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573956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1143000" y="1778000"/>
            <a:ext cx="7010400" cy="41656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just">
              <a:lnSpc>
                <a:spcPct val="150000"/>
              </a:lnSpc>
              <a:spcBef>
                <a:spcPts val="0"/>
              </a:spcBef>
              <a:buAutoNum type="arabicParenR"/>
              <a:defRPr/>
            </a:pPr>
            <a:r>
              <a:rPr lang="cs-CZ" sz="2000" dirty="0" smtClean="0">
                <a:solidFill>
                  <a:srgbClr val="343434"/>
                </a:solidFill>
              </a:rPr>
              <a:t>Stanovení </a:t>
            </a:r>
            <a:r>
              <a:rPr lang="cs-CZ" sz="2000" dirty="0" err="1" smtClean="0">
                <a:solidFill>
                  <a:srgbClr val="343434"/>
                </a:solidFill>
              </a:rPr>
              <a:t>byznysových</a:t>
            </a:r>
            <a:r>
              <a:rPr lang="cs-CZ" sz="2000" dirty="0" smtClean="0">
                <a:solidFill>
                  <a:srgbClr val="343434"/>
                </a:solidFill>
              </a:rPr>
              <a:t> cílů</a:t>
            </a:r>
          </a:p>
          <a:p>
            <a:pPr marL="457200" indent="-457200" algn="just">
              <a:lnSpc>
                <a:spcPct val="150000"/>
              </a:lnSpc>
              <a:spcBef>
                <a:spcPts val="0"/>
              </a:spcBef>
              <a:buAutoNum type="arabicParenR"/>
              <a:defRPr/>
            </a:pPr>
            <a:r>
              <a:rPr lang="cs-CZ" sz="2000" dirty="0" smtClean="0">
                <a:solidFill>
                  <a:srgbClr val="343434"/>
                </a:solidFill>
              </a:rPr>
              <a:t>Stanovení aktivit, které by účastníci měli udělat </a:t>
            </a:r>
            <a:r>
              <a:rPr lang="cs-CZ" sz="2000" dirty="0">
                <a:solidFill>
                  <a:srgbClr val="343434"/>
                </a:solidFill>
              </a:rPr>
              <a:t>po skončení </a:t>
            </a:r>
            <a:r>
              <a:rPr lang="cs-CZ" sz="2000" dirty="0" err="1" smtClean="0">
                <a:solidFill>
                  <a:srgbClr val="343434"/>
                </a:solidFill>
              </a:rPr>
              <a:t>eventu</a:t>
            </a:r>
            <a:endParaRPr lang="cs-CZ" sz="2000" dirty="0" smtClean="0">
              <a:solidFill>
                <a:srgbClr val="343434"/>
              </a:solidFill>
            </a:endParaRPr>
          </a:p>
          <a:p>
            <a:pPr marL="457200" indent="-457200" algn="just">
              <a:lnSpc>
                <a:spcPct val="150000"/>
              </a:lnSpc>
              <a:spcBef>
                <a:spcPts val="0"/>
              </a:spcBef>
              <a:buAutoNum type="arabicParenR"/>
              <a:defRPr/>
            </a:pPr>
            <a:r>
              <a:rPr lang="cs-CZ" sz="2000" dirty="0" smtClean="0">
                <a:solidFill>
                  <a:srgbClr val="343434"/>
                </a:solidFill>
              </a:rPr>
              <a:t>Zjistit, </a:t>
            </a:r>
            <a:r>
              <a:rPr lang="cs-CZ" sz="2000" dirty="0">
                <a:solidFill>
                  <a:srgbClr val="343434"/>
                </a:solidFill>
              </a:rPr>
              <a:t>co je požadovaná zkušenost, kterou si odnesou účastníci z </a:t>
            </a:r>
            <a:r>
              <a:rPr lang="cs-CZ" sz="2000" dirty="0" err="1" smtClean="0">
                <a:solidFill>
                  <a:srgbClr val="343434"/>
                </a:solidFill>
              </a:rPr>
              <a:t>eventu</a:t>
            </a:r>
            <a:endParaRPr lang="cs-CZ" sz="2000" dirty="0" smtClean="0">
              <a:solidFill>
                <a:srgbClr val="343434"/>
              </a:solidFill>
            </a:endParaRPr>
          </a:p>
          <a:p>
            <a:pPr marL="457200" indent="-457200" algn="just">
              <a:lnSpc>
                <a:spcPct val="150000"/>
              </a:lnSpc>
              <a:spcBef>
                <a:spcPts val="0"/>
              </a:spcBef>
              <a:buAutoNum type="arabicParenR"/>
              <a:defRPr/>
            </a:pPr>
            <a:r>
              <a:rPr lang="cs-CZ" sz="2000" dirty="0" smtClean="0">
                <a:solidFill>
                  <a:srgbClr val="343434"/>
                </a:solidFill>
              </a:rPr>
              <a:t>Vytvořit </a:t>
            </a:r>
            <a:r>
              <a:rPr lang="cs-CZ" sz="2000" dirty="0">
                <a:solidFill>
                  <a:srgbClr val="343434"/>
                </a:solidFill>
              </a:rPr>
              <a:t>vhodné prostředí pro </a:t>
            </a:r>
            <a:r>
              <a:rPr lang="cs-CZ" sz="2000" dirty="0" smtClean="0">
                <a:solidFill>
                  <a:srgbClr val="343434"/>
                </a:solidFill>
              </a:rPr>
              <a:t>učení</a:t>
            </a:r>
          </a:p>
          <a:p>
            <a:pPr marL="457200" indent="-457200" algn="just">
              <a:lnSpc>
                <a:spcPct val="150000"/>
              </a:lnSpc>
              <a:spcBef>
                <a:spcPts val="0"/>
              </a:spcBef>
              <a:buAutoNum type="arabicParenR"/>
              <a:defRPr/>
            </a:pPr>
            <a:r>
              <a:rPr lang="cs-CZ" sz="2000" dirty="0" smtClean="0">
                <a:solidFill>
                  <a:srgbClr val="343434"/>
                </a:solidFill>
              </a:rPr>
              <a:t>Měřit </a:t>
            </a:r>
            <a:r>
              <a:rPr lang="cs-CZ" sz="2000" dirty="0">
                <a:solidFill>
                  <a:srgbClr val="343434"/>
                </a:solidFill>
              </a:rPr>
              <a:t>spokojenost a následné </a:t>
            </a:r>
            <a:r>
              <a:rPr lang="cs-CZ" sz="2000" dirty="0" smtClean="0">
                <a:solidFill>
                  <a:srgbClr val="343434"/>
                </a:solidFill>
              </a:rPr>
              <a:t>akce</a:t>
            </a:r>
          </a:p>
          <a:p>
            <a:pPr marL="457200" indent="-457200" algn="just">
              <a:lnSpc>
                <a:spcPct val="150000"/>
              </a:lnSpc>
              <a:spcBef>
                <a:spcPts val="0"/>
              </a:spcBef>
              <a:buAutoNum type="arabicParenR"/>
              <a:defRPr/>
            </a:pPr>
            <a:r>
              <a:rPr lang="cs-CZ" sz="2000" dirty="0" smtClean="0">
                <a:solidFill>
                  <a:srgbClr val="343434"/>
                </a:solidFill>
              </a:rPr>
              <a:t>Měřit </a:t>
            </a:r>
            <a:r>
              <a:rPr lang="cs-CZ" sz="2000" dirty="0">
                <a:solidFill>
                  <a:srgbClr val="343434"/>
                </a:solidFill>
              </a:rPr>
              <a:t>výsledky a </a:t>
            </a:r>
            <a:r>
              <a:rPr lang="cs-CZ" sz="2000" dirty="0" smtClean="0">
                <a:solidFill>
                  <a:srgbClr val="343434"/>
                </a:solidFill>
              </a:rPr>
              <a:t>následky</a:t>
            </a:r>
          </a:p>
          <a:p>
            <a:pPr marL="457200" indent="-457200" algn="just">
              <a:lnSpc>
                <a:spcPct val="150000"/>
              </a:lnSpc>
              <a:spcBef>
                <a:spcPts val="0"/>
              </a:spcBef>
              <a:buAutoNum type="arabicParenR"/>
              <a:defRPr/>
            </a:pPr>
            <a:r>
              <a:rPr lang="cs-CZ" sz="2000" dirty="0" smtClean="0">
                <a:solidFill>
                  <a:srgbClr val="343434"/>
                </a:solidFill>
              </a:rPr>
              <a:t>Změřit </a:t>
            </a:r>
            <a:r>
              <a:rPr lang="cs-CZ" sz="2000" dirty="0">
                <a:solidFill>
                  <a:srgbClr val="343434"/>
                </a:solidFill>
              </a:rPr>
              <a:t>obchodní výsledky a ROI</a:t>
            </a:r>
          </a:p>
          <a:p>
            <a:pPr marL="457200" indent="-457200" algn="just">
              <a:lnSpc>
                <a:spcPct val="150000"/>
              </a:lnSpc>
              <a:buAutoNum type="arabicParenR"/>
              <a:defRPr/>
            </a:pPr>
            <a:endParaRPr lang="cs-CZ" sz="2000" dirty="0">
              <a:solidFill>
                <a:srgbClr val="343434"/>
              </a:solidFill>
            </a:endParaRPr>
          </a:p>
          <a:p>
            <a:pPr marL="457200" indent="-457200" algn="just">
              <a:lnSpc>
                <a:spcPct val="150000"/>
              </a:lnSpc>
              <a:buAutoNum type="arabicParenR"/>
              <a:defRPr/>
            </a:pPr>
            <a:endParaRPr lang="cs-CZ" sz="2000" dirty="0" smtClean="0">
              <a:solidFill>
                <a:srgbClr val="343434"/>
              </a:solidFill>
            </a:endParaRPr>
          </a:p>
          <a:p>
            <a:pPr algn="just">
              <a:lnSpc>
                <a:spcPct val="150000"/>
              </a:lnSpc>
              <a:defRPr/>
            </a:pPr>
            <a:endParaRPr lang="cs-CZ" sz="2000" dirty="0">
              <a:solidFill>
                <a:srgbClr val="343434"/>
              </a:solidFill>
            </a:endParaRPr>
          </a:p>
          <a:p>
            <a:pPr marL="800100" lvl="1" indent="-342900" algn="just">
              <a:lnSpc>
                <a:spcPct val="150000"/>
              </a:lnSpc>
              <a:buFont typeface="Wingdings" panose="05000000000000000000" pitchFamily="2" charset="2"/>
              <a:buChar char="ü"/>
              <a:defRPr/>
            </a:pPr>
            <a:endParaRPr lang="cs-CZ" sz="1600" dirty="0">
              <a:solidFill>
                <a:srgbClr val="343434"/>
              </a:solidFill>
            </a:endParaRPr>
          </a:p>
        </p:txBody>
      </p:sp>
      <p:sp>
        <p:nvSpPr>
          <p:cNvPr id="5" name="AutoShape 68"/>
          <p:cNvSpPr>
            <a:spLocks noChangeArrowheads="1"/>
          </p:cNvSpPr>
          <p:nvPr/>
        </p:nvSpPr>
        <p:spPr bwMode="gray">
          <a:xfrm>
            <a:off x="1143000" y="990600"/>
            <a:ext cx="6696075" cy="635000"/>
          </a:xfrm>
          <a:prstGeom prst="roundRect">
            <a:avLst>
              <a:gd name="adj" fmla="val 0"/>
            </a:avLst>
          </a:prstGeom>
          <a:noFill/>
          <a:ln>
            <a:noFill/>
          </a:ln>
          <a:effectLst/>
          <a:extLst/>
        </p:spPr>
        <p:txBody>
          <a:bodyPr wrap="none" anchor="ctr"/>
          <a:lstStyle/>
          <a:p>
            <a:pPr latinLnBrk="1">
              <a:defRPr/>
            </a:pPr>
            <a:r>
              <a:rPr kumimoji="1" lang="cs-CZ" altLang="ko-KR" sz="3200" dirty="0" smtClean="0">
                <a:solidFill>
                  <a:srgbClr val="34343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Sedm </a:t>
            </a:r>
            <a:r>
              <a:rPr kumimoji="1" lang="cs-CZ" altLang="ko-KR" sz="3200" dirty="0">
                <a:solidFill>
                  <a:srgbClr val="34343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kroků, jak změřit ROI </a:t>
            </a:r>
            <a:r>
              <a:rPr kumimoji="1" lang="cs-CZ" altLang="ko-KR" sz="3200" dirty="0" err="1">
                <a:solidFill>
                  <a:srgbClr val="34343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eventů</a:t>
            </a:r>
            <a:endParaRPr kumimoji="1" lang="en-US" altLang="ko-KR" sz="3200" dirty="0">
              <a:solidFill>
                <a:srgbClr val="343434">
                  <a:lumMod val="85000"/>
                  <a:lumOff val="15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굴림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979394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srgbClr val="343434">
                    <a:tint val="75000"/>
                  </a:srgbClr>
                </a:solidFill>
              </a:rPr>
              <a:t>EVENT MARKETING</a:t>
            </a:r>
            <a:endParaRPr lang="en-US">
              <a:solidFill>
                <a:srgbClr val="343434">
                  <a:tint val="75000"/>
                </a:srgbClr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B3369-7666-44EB-AEA9-5FA9440DB40A}" type="slidenum">
              <a:rPr lang="en-US" smtClean="0">
                <a:solidFill>
                  <a:srgbClr val="343434">
                    <a:tint val="75000"/>
                  </a:srgbClr>
                </a:solidFill>
              </a:rPr>
              <a:pPr/>
              <a:t>7</a:t>
            </a:fld>
            <a:endParaRPr lang="en-US">
              <a:solidFill>
                <a:srgbClr val="343434">
                  <a:tint val="75000"/>
                </a:srgbClr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399" y="3048000"/>
            <a:ext cx="4945063" cy="2809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Nadpis 1">
            <a:extLst>
              <a:ext uri="{FF2B5EF4-FFF2-40B4-BE49-F238E27FC236}">
                <a16:creationId xmlns:a16="http://schemas.microsoft.com/office/drawing/2014/main" xmlns="" id="{6D3C3DB4-C217-4BEC-9375-A9E58A4ED050}"/>
              </a:ext>
            </a:extLst>
          </p:cNvPr>
          <p:cNvSpPr txBox="1">
            <a:spLocks/>
          </p:cNvSpPr>
          <p:nvPr/>
        </p:nvSpPr>
        <p:spPr>
          <a:xfrm>
            <a:off x="3482181" y="1219200"/>
            <a:ext cx="3619500" cy="12268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cs-CZ" sz="2400" i="1" dirty="0" smtClean="0">
                <a:ln w="0"/>
                <a:solidFill>
                  <a:sysClr val="windowText" lastClr="000000"/>
                </a:solidFill>
                <a:effectLst>
                  <a:outerShdw blurRad="38100" dist="19050" dir="2700000" algn="tl" rotWithShape="0">
                    <a:sysClr val="windowText" lastClr="000000">
                      <a:alpha val="40000"/>
                    </a:sysClr>
                  </a:outerShdw>
                </a:effectLst>
              </a:rPr>
              <a:t>Děkuji vám za pozornost</a:t>
            </a:r>
            <a:br>
              <a:rPr lang="cs-CZ" sz="2400" i="1" dirty="0" smtClean="0">
                <a:ln w="0"/>
                <a:solidFill>
                  <a:sysClr val="windowText" lastClr="000000"/>
                </a:solidFill>
                <a:effectLst>
                  <a:outerShdw blurRad="38100" dist="19050" dir="2700000" algn="tl" rotWithShape="0">
                    <a:sysClr val="windowText" lastClr="000000">
                      <a:alpha val="40000"/>
                    </a:sysClr>
                  </a:outerShdw>
                </a:effectLst>
              </a:rPr>
            </a:br>
            <a:r>
              <a:rPr lang="cs-CZ" sz="2400" i="1" dirty="0" smtClean="0">
                <a:ln w="0"/>
                <a:solidFill>
                  <a:sysClr val="windowText" lastClr="000000"/>
                </a:solidFill>
                <a:effectLst>
                  <a:outerShdw blurRad="38100" dist="19050" dir="2700000" algn="tl" rotWithShape="0">
                    <a:sysClr val="windowText" lastClr="000000">
                      <a:alpha val="40000"/>
                    </a:sysClr>
                  </a:outerShdw>
                </a:effectLst>
              </a:rPr>
              <a:t>a těším se na příště</a:t>
            </a:r>
            <a:endParaRPr lang="cs-CZ" sz="2400" i="1" dirty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028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5_Office Theme">
  <a:themeElements>
    <a:clrScheme name="Custom 202">
      <a:dk1>
        <a:srgbClr val="343434"/>
      </a:dk1>
      <a:lt1>
        <a:srgbClr val="FFFFFF"/>
      </a:lt1>
      <a:dk2>
        <a:srgbClr val="343434"/>
      </a:dk2>
      <a:lt2>
        <a:srgbClr val="626262"/>
      </a:lt2>
      <a:accent1>
        <a:srgbClr val="506078"/>
      </a:accent1>
      <a:accent2>
        <a:srgbClr val="4081B6"/>
      </a:accent2>
      <a:accent3>
        <a:srgbClr val="7B85B1"/>
      </a:accent3>
      <a:accent4>
        <a:srgbClr val="80ADD6"/>
      </a:accent4>
      <a:accent5>
        <a:srgbClr val="017AB2"/>
      </a:accent5>
      <a:accent6>
        <a:srgbClr val="055CBB"/>
      </a:accent6>
      <a:hlink>
        <a:srgbClr val="69CFFE"/>
      </a:hlink>
      <a:folHlink>
        <a:srgbClr val="FFFF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Office Theme">
  <a:themeElements>
    <a:clrScheme name="Custom 202">
      <a:dk1>
        <a:srgbClr val="343434"/>
      </a:dk1>
      <a:lt1>
        <a:srgbClr val="FFFFFF"/>
      </a:lt1>
      <a:dk2>
        <a:srgbClr val="343434"/>
      </a:dk2>
      <a:lt2>
        <a:srgbClr val="626262"/>
      </a:lt2>
      <a:accent1>
        <a:srgbClr val="506078"/>
      </a:accent1>
      <a:accent2>
        <a:srgbClr val="4081B6"/>
      </a:accent2>
      <a:accent3>
        <a:srgbClr val="7B85B1"/>
      </a:accent3>
      <a:accent4>
        <a:srgbClr val="80ADD6"/>
      </a:accent4>
      <a:accent5>
        <a:srgbClr val="017AB2"/>
      </a:accent5>
      <a:accent6>
        <a:srgbClr val="055CBB"/>
      </a:accent6>
      <a:hlink>
        <a:srgbClr val="69CFFE"/>
      </a:hlink>
      <a:folHlink>
        <a:srgbClr val="FFFF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2518</TotalTime>
  <Words>170</Words>
  <Application>Microsoft Office PowerPoint</Application>
  <PresentationFormat>Předvádění na obrazovce (4:3)</PresentationFormat>
  <Paragraphs>41</Paragraphs>
  <Slides>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2</vt:i4>
      </vt:variant>
      <vt:variant>
        <vt:lpstr>Nadpisy snímků</vt:lpstr>
      </vt:variant>
      <vt:variant>
        <vt:i4>7</vt:i4>
      </vt:variant>
    </vt:vector>
  </HeadingPairs>
  <TitlesOfParts>
    <vt:vector size="9" baseType="lpstr">
      <vt:lpstr>15_Office Theme</vt:lpstr>
      <vt:lpstr>2_Office Theme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</dc:creator>
  <cp:lastModifiedBy>Renáta</cp:lastModifiedBy>
  <cp:revision>353</cp:revision>
  <dcterms:created xsi:type="dcterms:W3CDTF">2012-04-26T17:06:14Z</dcterms:created>
  <dcterms:modified xsi:type="dcterms:W3CDTF">2023-11-09T20:43:31Z</dcterms:modified>
</cp:coreProperties>
</file>