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72" r:id="rId1"/>
    <p:sldMasterId id="2147483984" r:id="rId2"/>
    <p:sldMasterId id="2147484008" r:id="rId3"/>
    <p:sldMasterId id="2147484020" r:id="rId4"/>
  </p:sldMasterIdLst>
  <p:notesMasterIdLst>
    <p:notesMasterId r:id="rId33"/>
  </p:notesMasterIdLst>
  <p:sldIdLst>
    <p:sldId id="387" r:id="rId5"/>
    <p:sldId id="389" r:id="rId6"/>
    <p:sldId id="390" r:id="rId7"/>
    <p:sldId id="391" r:id="rId8"/>
    <p:sldId id="392" r:id="rId9"/>
    <p:sldId id="393" r:id="rId10"/>
    <p:sldId id="394" r:id="rId11"/>
    <p:sldId id="395" r:id="rId12"/>
    <p:sldId id="370" r:id="rId13"/>
    <p:sldId id="369" r:id="rId14"/>
    <p:sldId id="371" r:id="rId15"/>
    <p:sldId id="373" r:id="rId16"/>
    <p:sldId id="368" r:id="rId17"/>
    <p:sldId id="367" r:id="rId18"/>
    <p:sldId id="365" r:id="rId19"/>
    <p:sldId id="375" r:id="rId20"/>
    <p:sldId id="376" r:id="rId21"/>
    <p:sldId id="377" r:id="rId22"/>
    <p:sldId id="378" r:id="rId23"/>
    <p:sldId id="379" r:id="rId24"/>
    <p:sldId id="380" r:id="rId25"/>
    <p:sldId id="381" r:id="rId26"/>
    <p:sldId id="382" r:id="rId27"/>
    <p:sldId id="383" r:id="rId28"/>
    <p:sldId id="384" r:id="rId29"/>
    <p:sldId id="386" r:id="rId30"/>
    <p:sldId id="374" r:id="rId31"/>
    <p:sldId id="385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99"/>
    <a:srgbClr val="66FF66"/>
    <a:srgbClr val="FFC000"/>
    <a:srgbClr val="FFCC66"/>
    <a:srgbClr val="66FF99"/>
    <a:srgbClr val="00B0F0"/>
    <a:srgbClr val="0091EA"/>
    <a:srgbClr val="FF0000"/>
    <a:srgbClr val="00B4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9" autoAdjust="0"/>
    <p:restoredTop sz="94660"/>
  </p:normalViewPr>
  <p:slideViewPr>
    <p:cSldViewPr>
      <p:cViewPr>
        <p:scale>
          <a:sx n="82" d="100"/>
          <a:sy n="82" d="100"/>
        </p:scale>
        <p:origin x="-1128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A6E38-82B1-47BB-A812-313B295FEFF2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9E94-532B-494D-AD7A-712B16D9F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9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A6549-8FB2-4D15-BD2D-F2DCE531A14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04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9FBAC-59F0-4789-9546-FCD3B5F67F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377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DA7E-275E-4283-B67C-DD7CFE4D5DF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613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7613F-1CE7-444F-BC0B-C523A8DC653B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11/9/2023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200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679B-BF8C-4C43-983B-D2DD83920E2B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11/9/2023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549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57973-004B-47B1-9C46-E54669ACA1C1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11/9/2023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598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123DC-7F74-4D16-BF46-8DA9F8D24F3D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11/9/2023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239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ED350-7079-4C3B-AE07-9A5CCFB3F3AB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11/9/2023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419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E1429-4570-4484-91FB-63ED1121D258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11/9/2023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2269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CFBA-6DA1-49F8-92E4-627D6D909B46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11/9/2023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125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A9390-83BF-47F6-B09A-6A556DCEA446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11/9/2023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520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D3AF8-82E4-40D6-A4DC-65EEB6B2287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531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C3E1B-F0C6-48AC-A213-CDF7EB909999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11/9/2023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6457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AC8D-2D6F-4EE6-B660-411C7EC49D9C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11/9/2023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5390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DC2B4-1228-4B97-992E-02431A0ABD4D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11/9/2023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036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A9EEE-EFE9-451A-B73A-EB483F45342C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43434">
                    <a:tint val="75000"/>
                  </a:srgbClr>
                </a:solidFill>
              </a:rPr>
              <a:t>EVENT MARKETING</a:t>
            </a:r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5493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7A4B-AEB0-48B8-9CE9-D60EB5319C8F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43434">
                    <a:tint val="75000"/>
                  </a:srgbClr>
                </a:solidFill>
              </a:rPr>
              <a:t>EVENT MARKETING</a:t>
            </a:r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355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923C-A237-4859-A244-E4320EB159FB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43434">
                    <a:tint val="75000"/>
                  </a:srgbClr>
                </a:solidFill>
              </a:rPr>
              <a:t>EVENT MARKETING</a:t>
            </a:r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7136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7D60E-FAB5-4475-BFB8-73DD6AF0A8C8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43434">
                    <a:tint val="75000"/>
                  </a:srgbClr>
                </a:solidFill>
              </a:rPr>
              <a:t>EVENT MARKETING</a:t>
            </a:r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7657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89DC-051C-4614-AADB-7AB687CC25D7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43434">
                    <a:tint val="75000"/>
                  </a:srgbClr>
                </a:solidFill>
              </a:rPr>
              <a:t>EVENT MARKETING</a:t>
            </a:r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0993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2E31-8B7D-4882-A2D5-CB5DC66F5AD6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43434">
                    <a:tint val="75000"/>
                  </a:srgbClr>
                </a:solidFill>
              </a:rPr>
              <a:t>EVENT MARKETING</a:t>
            </a:r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6704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17364-3BD0-4126-AF21-5BFEA776EC08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43434">
                    <a:tint val="75000"/>
                  </a:srgbClr>
                </a:solidFill>
              </a:rPr>
              <a:t>EVENT MARKETING</a:t>
            </a:r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134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BA699-330E-4E04-ADFC-9AB0A74F72D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057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78200-E02C-4097-958F-E8838AA77DC6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43434">
                    <a:tint val="75000"/>
                  </a:srgbClr>
                </a:solidFill>
              </a:rPr>
              <a:t>EVENT MARKETING</a:t>
            </a:r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3349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CE8AC-50D7-49BE-BCD3-A49E53520B9A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43434">
                    <a:tint val="75000"/>
                  </a:srgbClr>
                </a:solidFill>
              </a:rPr>
              <a:t>EVENT MARKETING</a:t>
            </a:r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5385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2E20B-DBCE-4E6F-8544-933CD4BB2FED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43434">
                    <a:tint val="75000"/>
                  </a:srgbClr>
                </a:solidFill>
              </a:rPr>
              <a:t>EVENT MARKETING</a:t>
            </a:r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7002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126D-4692-4F6B-BAAE-D648064A9970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43434">
                    <a:tint val="75000"/>
                  </a:srgbClr>
                </a:solidFill>
              </a:rPr>
              <a:t>EVENT MARKETING</a:t>
            </a:r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4449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A9EEE-EFE9-451A-B73A-EB483F45342C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43434">
                    <a:tint val="75000"/>
                  </a:srgbClr>
                </a:solidFill>
              </a:rPr>
              <a:t>EVENT MARKETING</a:t>
            </a:r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7346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7A4B-AEB0-48B8-9CE9-D60EB5319C8F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43434">
                    <a:tint val="75000"/>
                  </a:srgbClr>
                </a:solidFill>
              </a:rPr>
              <a:t>EVENT MARKETING</a:t>
            </a:r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031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923C-A237-4859-A244-E4320EB159FB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43434">
                    <a:tint val="75000"/>
                  </a:srgbClr>
                </a:solidFill>
              </a:rPr>
              <a:t>EVENT MARKETING</a:t>
            </a:r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7054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7D60E-FAB5-4475-BFB8-73DD6AF0A8C8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43434">
                    <a:tint val="75000"/>
                  </a:srgbClr>
                </a:solidFill>
              </a:rPr>
              <a:t>EVENT MARKETING</a:t>
            </a:r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9857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89DC-051C-4614-AADB-7AB687CC25D7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43434">
                    <a:tint val="75000"/>
                  </a:srgbClr>
                </a:solidFill>
              </a:rPr>
              <a:t>EVENT MARKETING</a:t>
            </a:r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2713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2E31-8B7D-4882-A2D5-CB5DC66F5AD6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43434">
                    <a:tint val="75000"/>
                  </a:srgbClr>
                </a:solidFill>
              </a:rPr>
              <a:t>EVENT MARKETING</a:t>
            </a:r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715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B336A-7E71-4873-8133-110B45DDF87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EVENT MARKETING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4810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17364-3BD0-4126-AF21-5BFEA776EC08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43434">
                    <a:tint val="75000"/>
                  </a:srgbClr>
                </a:solidFill>
              </a:rPr>
              <a:t>EVENT MARKETING</a:t>
            </a:r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4517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78200-E02C-4097-958F-E8838AA77DC6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43434">
                    <a:tint val="75000"/>
                  </a:srgbClr>
                </a:solidFill>
              </a:rPr>
              <a:t>EVENT MARKETING</a:t>
            </a:r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4516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CE8AC-50D7-49BE-BCD3-A49E53520B9A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43434">
                    <a:tint val="75000"/>
                  </a:srgbClr>
                </a:solidFill>
              </a:rPr>
              <a:t>EVENT MARKETING</a:t>
            </a:r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3450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2E20B-DBCE-4E6F-8544-933CD4BB2FED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43434">
                    <a:tint val="75000"/>
                  </a:srgbClr>
                </a:solidFill>
              </a:rPr>
              <a:t>EVENT MARKETING</a:t>
            </a:r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2912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126D-4692-4F6B-BAAE-D648064A9970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43434">
                    <a:tint val="75000"/>
                  </a:srgbClr>
                </a:solidFill>
              </a:rPr>
              <a:t>EVENT MARKETING</a:t>
            </a:r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626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9530-1B66-472F-9234-E95EB93CE3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EVENT MARKETING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91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B75CF-000F-48E3-B420-44733EC3238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EVENT MARKETING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53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B5E6A-D6E2-4935-A462-25789A095C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EVENT MARKETING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257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9365-1AA9-4117-A2BF-F0E2A4C1AA9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EVENT MARKETING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638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523D-565B-49FD-9608-115B9F1CF1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EVENT MARKETING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628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A98AE-8906-4FEE-8AD1-3ABE928D75E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6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899F2-921E-4664-A3D7-C26F3CD4357C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11/9/2023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8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68584-69AF-4748-832E-7827BF52FBC9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343434">
                    <a:tint val="75000"/>
                  </a:srgbClr>
                </a:solidFill>
              </a:rPr>
              <a:t>EVENT MARKETING</a:t>
            </a:r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913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68584-69AF-4748-832E-7827BF52FBC9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343434">
                    <a:tint val="75000"/>
                  </a:srgbClr>
                </a:solidFill>
              </a:rPr>
              <a:t>EVENT MARKETING</a:t>
            </a:r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308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228600" y="2057400"/>
            <a:ext cx="5105400" cy="159726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600" b="1" dirty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 MARKETING</a:t>
            </a:r>
          </a:p>
          <a:p>
            <a:pPr>
              <a:spcBef>
                <a:spcPts val="600"/>
              </a:spcBef>
            </a:pPr>
            <a:r>
              <a:rPr lang="cs-CZ" sz="28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cs-CZ" sz="2800" b="1" dirty="0" err="1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</a:t>
            </a:r>
            <a:r>
              <a:rPr lang="cs-CZ" sz="28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aktivity,</a:t>
            </a:r>
          </a:p>
          <a:p>
            <a:pPr>
              <a:spcBef>
                <a:spcPts val="600"/>
              </a:spcBef>
            </a:pPr>
            <a:r>
              <a:rPr lang="cs-CZ" sz="28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příprava a realizace </a:t>
            </a:r>
            <a:r>
              <a:rPr lang="cs-CZ" sz="2800" b="1" dirty="0" err="1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eventu</a:t>
            </a:r>
            <a:r>
              <a:rPr lang="cs-CZ" sz="2800" b="1" dirty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endParaRPr lang="ru-RU" sz="2800" b="1" dirty="0">
              <a:solidFill>
                <a:srgbClr val="66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>
          <a:xfrm>
            <a:off x="228600" y="3886200"/>
            <a:ext cx="3963390" cy="45921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cs-CZ" sz="1800" dirty="0">
                <a:solidFill>
                  <a:srgbClr val="002060"/>
                </a:solidFill>
              </a:rPr>
              <a:t>PhDr. Ing. Mgr. Renáta Pavlíčková, MBA</a:t>
            </a:r>
          </a:p>
          <a:p>
            <a:pPr marL="0" indent="0" algn="just">
              <a:buFont typeface="Arial" pitchFamily="34" charset="0"/>
              <a:buNone/>
            </a:pPr>
            <a:endParaRPr lang="ru-RU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43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cs-CZ" sz="2000" dirty="0">
                <a:solidFill>
                  <a:srgbClr val="343434"/>
                </a:solidFill>
                <a:latin typeface="Calibri"/>
              </a:rPr>
              <a:t>Ve vlastní režii (podniku)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Specializovaná eventová agentura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cs-CZ" sz="2000" dirty="0">
                <a:solidFill>
                  <a:srgbClr val="343434"/>
                </a:solidFill>
                <a:latin typeface="Calibri"/>
              </a:rPr>
              <a:t>Spolupráce s eventovou agenturou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34343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ko-KR" sz="3200" dirty="0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맑은 고딕" panose="020B0503020000020004" pitchFamily="34" charset="-127"/>
              </a:rPr>
              <a:t>Formy pořádání eventu</a:t>
            </a:r>
            <a:endParaRPr kumimoji="1" lang="en-US" altLang="ko-KR" sz="3200" b="0" i="0" u="none" strike="noStrike" kern="1200" cap="none" spc="0" normalizeH="0" baseline="0" noProof="0" dirty="0">
              <a:ln>
                <a:noFill/>
              </a:ln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6460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cs-CZ" sz="2000" dirty="0">
                <a:solidFill>
                  <a:srgbClr val="343434"/>
                </a:solidFill>
                <a:latin typeface="Calibri"/>
              </a:rPr>
              <a:t>Proces plánování a tvorba strategie</a:t>
            </a:r>
          </a:p>
          <a:p>
            <a:pPr marL="914400" lvl="1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343434"/>
                </a:solidFill>
                <a:latin typeface="Calibri"/>
              </a:rPr>
              <a:t>Situační analýza</a:t>
            </a:r>
          </a:p>
          <a:p>
            <a:pPr marL="914400" lvl="1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343434"/>
                </a:solidFill>
                <a:latin typeface="Calibri"/>
              </a:rPr>
              <a:t>Stanovení cílů eventu</a:t>
            </a:r>
          </a:p>
          <a:p>
            <a:pPr marL="914400" lvl="1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343434"/>
                </a:solidFill>
                <a:latin typeface="Calibri"/>
              </a:rPr>
              <a:t>Stanovení strategie</a:t>
            </a:r>
          </a:p>
          <a:p>
            <a:pPr marL="914400" lvl="1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343434"/>
                </a:solidFill>
                <a:latin typeface="Calibri"/>
              </a:rPr>
              <a:t>Základní pravidla strategie eventu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Volba eventu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cs-CZ" sz="2000" dirty="0">
                <a:solidFill>
                  <a:srgbClr val="343434"/>
                </a:solidFill>
                <a:latin typeface="Calibri"/>
              </a:rPr>
              <a:t>Plánování zdrojů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Stanovení rozpočtu</a:t>
            </a: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ko-KR" sz="32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Příprava eventu</a:t>
            </a:r>
            <a:endParaRPr kumimoji="1" lang="en-US" altLang="ko-KR" sz="3200" b="0" i="0" u="none" strike="noStrike" kern="1200" cap="none" spc="0" normalizeH="0" baseline="0" noProof="0" dirty="0">
              <a:ln>
                <a:noFill/>
              </a:ln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6022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cs-CZ" sz="2000" dirty="0">
                <a:solidFill>
                  <a:srgbClr val="343434"/>
                </a:solidFill>
                <a:latin typeface="Calibri"/>
              </a:rPr>
              <a:t>SWOT analýza</a:t>
            </a:r>
          </a:p>
          <a:p>
            <a:pPr marL="914400" lvl="1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343434"/>
                </a:solidFill>
                <a:latin typeface="Calibri"/>
              </a:rPr>
              <a:t>S (</a:t>
            </a:r>
            <a:r>
              <a:rPr lang="cs-CZ" sz="1600" dirty="0" err="1">
                <a:solidFill>
                  <a:srgbClr val="343434"/>
                </a:solidFill>
                <a:latin typeface="Calibri"/>
              </a:rPr>
              <a:t>Strengths</a:t>
            </a:r>
            <a:r>
              <a:rPr lang="cs-CZ" sz="1600" dirty="0">
                <a:solidFill>
                  <a:srgbClr val="343434"/>
                </a:solidFill>
                <a:latin typeface="Calibri"/>
              </a:rPr>
              <a:t>) – silné stránky</a:t>
            </a:r>
          </a:p>
          <a:p>
            <a:pPr marL="914400" lvl="1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343434"/>
                </a:solidFill>
                <a:latin typeface="Calibri"/>
              </a:rPr>
              <a:t>W (</a:t>
            </a:r>
            <a:r>
              <a:rPr lang="cs-CZ" sz="1600" dirty="0" err="1">
                <a:solidFill>
                  <a:srgbClr val="343434"/>
                </a:solidFill>
                <a:latin typeface="Calibri"/>
              </a:rPr>
              <a:t>Weaknesses</a:t>
            </a:r>
            <a:r>
              <a:rPr lang="cs-CZ" sz="1600" dirty="0">
                <a:solidFill>
                  <a:srgbClr val="343434"/>
                </a:solidFill>
                <a:latin typeface="Calibri"/>
              </a:rPr>
              <a:t>) – slabé stránky</a:t>
            </a:r>
          </a:p>
          <a:p>
            <a:pPr marL="914400" lvl="1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343434"/>
                </a:solidFill>
                <a:latin typeface="Calibri"/>
              </a:rPr>
              <a:t>O (</a:t>
            </a:r>
            <a:r>
              <a:rPr lang="cs-CZ" sz="1600" dirty="0" err="1">
                <a:solidFill>
                  <a:srgbClr val="343434"/>
                </a:solidFill>
                <a:latin typeface="Calibri"/>
              </a:rPr>
              <a:t>Opportunities</a:t>
            </a:r>
            <a:r>
              <a:rPr lang="cs-CZ" sz="1600" dirty="0">
                <a:solidFill>
                  <a:srgbClr val="343434"/>
                </a:solidFill>
                <a:latin typeface="Calibri"/>
              </a:rPr>
              <a:t>) – příležitosti</a:t>
            </a:r>
          </a:p>
          <a:p>
            <a:pPr marL="914400" lvl="1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343434"/>
                </a:solidFill>
                <a:latin typeface="Calibri"/>
              </a:rPr>
              <a:t>T (</a:t>
            </a:r>
            <a:r>
              <a:rPr lang="cs-CZ" sz="1600" dirty="0" err="1">
                <a:solidFill>
                  <a:srgbClr val="343434"/>
                </a:solidFill>
                <a:latin typeface="Calibri"/>
              </a:rPr>
              <a:t>Threats</a:t>
            </a:r>
            <a:r>
              <a:rPr lang="cs-CZ" sz="1600" dirty="0">
                <a:solidFill>
                  <a:srgbClr val="343434"/>
                </a:solidFill>
                <a:latin typeface="Calibri"/>
              </a:rPr>
              <a:t>) – hrozby 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34343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ko-KR" sz="3200" dirty="0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맑은 고딕" panose="020B0503020000020004" pitchFamily="34" charset="-127"/>
              </a:rPr>
              <a:t>Situační analýza eventu</a:t>
            </a:r>
            <a:endParaRPr kumimoji="1" lang="en-US" altLang="ko-KR" sz="3200" b="0" i="0" u="none" strike="noStrike" kern="1200" cap="none" spc="0" normalizeH="0" baseline="0" noProof="0" dirty="0">
              <a:ln>
                <a:noFill/>
              </a:ln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8891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Postup při rozdělování rozpočtu se dělí na: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Předložení celkového rozpočtu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 provádí se pomocí souhrnné cenové kalkulace připravené v souvislosti s plánovanou strategií akce. Jde o nejvhodnější variantu z hlediska nákladů i komunikačního efektu.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Schválení celkového rozpočtu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 vykoná se po prošetření dostupnosti finančních zdrojů. V případě, že nebude k dispozici potřebný objem finančních prostředků, dojde ke změně celkové strategie eventu. A to zpravidla pouze částečně, například dojde ke zmenšení kapacity prostoru popřípadě náročnosti programu.</a:t>
            </a: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ko-KR" sz="32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Stanovení rozpočtu</a:t>
            </a:r>
            <a:endParaRPr kumimoji="1" lang="en-US" altLang="ko-KR" sz="3200" b="0" i="0" u="none" strike="noStrike" kern="1200" cap="none" spc="0" normalizeH="0" baseline="0" noProof="0" dirty="0">
              <a:ln>
                <a:noFill/>
              </a:ln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7174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cs-CZ" sz="2000" dirty="0">
                <a:solidFill>
                  <a:srgbClr val="343434"/>
                </a:solidFill>
              </a:rPr>
              <a:t>Stanovte správný termín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cs-CZ" sz="2000" dirty="0">
                <a:solidFill>
                  <a:srgbClr val="343434"/>
                </a:solidFill>
              </a:rPr>
              <a:t>Najděte dostupnou lokalitu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cs-CZ" sz="2000" dirty="0">
                <a:solidFill>
                  <a:srgbClr val="343434"/>
                </a:solidFill>
              </a:rPr>
              <a:t>Ujasněte si počet účastníků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cs-CZ" sz="2000" dirty="0">
                <a:solidFill>
                  <a:srgbClr val="343434"/>
                </a:solidFill>
              </a:rPr>
              <a:t>Zamyslete se, jaké potřebujete zázemí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cs-CZ" sz="2000" dirty="0">
                <a:solidFill>
                  <a:srgbClr val="343434"/>
                </a:solidFill>
              </a:rPr>
              <a:t>Zkontrolujte techniku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cs-CZ" sz="2000" dirty="0">
                <a:solidFill>
                  <a:srgbClr val="343434"/>
                </a:solidFill>
              </a:rPr>
              <a:t>Delegujte práci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cs-CZ" sz="2000" dirty="0">
                <a:solidFill>
                  <a:srgbClr val="343434"/>
                </a:solidFill>
              </a:rPr>
              <a:t>Zajistěte catering</a:t>
            </a: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lang="cs-CZ" altLang="ko-KR" sz="3200" dirty="0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Příprava </a:t>
            </a:r>
            <a:r>
              <a:rPr lang="cs-CZ" altLang="ko-KR" sz="3200" dirty="0" err="1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eventu</a:t>
            </a:r>
            <a:endParaRPr kumimoji="1" lang="en-US" altLang="ko-KR" sz="3200" dirty="0"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11430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r>
              <a:rPr lang="cs-CZ" altLang="ko-KR" sz="2000" dirty="0">
                <a:solidFill>
                  <a:schemeClr val="tx1"/>
                </a:solidFill>
                <a:ea typeface="굴림" pitchFamily="34" charset="-127"/>
              </a:rPr>
              <a:t>4 fáze a základní otázky: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cs-CZ" sz="2000" dirty="0">
                <a:solidFill>
                  <a:schemeClr val="tx1"/>
                </a:solidFill>
              </a:rPr>
              <a:t>Co si </a:t>
            </a:r>
            <a:r>
              <a:rPr lang="cs-CZ" sz="2000" b="1" dirty="0">
                <a:solidFill>
                  <a:schemeClr val="tx1"/>
                </a:solidFill>
              </a:rPr>
              <a:t>musíte ujasnit</a:t>
            </a:r>
            <a:r>
              <a:rPr lang="cs-CZ" sz="2000" dirty="0">
                <a:solidFill>
                  <a:schemeClr val="tx1"/>
                </a:solidFill>
              </a:rPr>
              <a:t>, když plánujete </a:t>
            </a:r>
            <a:r>
              <a:rPr lang="cs-CZ" sz="2000" dirty="0" err="1">
                <a:solidFill>
                  <a:schemeClr val="tx1"/>
                </a:solidFill>
              </a:rPr>
              <a:t>event</a:t>
            </a:r>
            <a:r>
              <a:rPr lang="cs-CZ" sz="2000" dirty="0">
                <a:solidFill>
                  <a:schemeClr val="tx1"/>
                </a:solidFill>
              </a:rPr>
              <a:t>?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cs-CZ" sz="2000" dirty="0">
                <a:solidFill>
                  <a:schemeClr val="tx1"/>
                </a:solidFill>
              </a:rPr>
              <a:t>Co si před akcí </a:t>
            </a:r>
            <a:r>
              <a:rPr lang="cs-CZ" sz="2000" b="1" dirty="0">
                <a:solidFill>
                  <a:schemeClr val="tx1"/>
                </a:solidFill>
              </a:rPr>
              <a:t>musíte nachystat?</a:t>
            </a:r>
            <a:endParaRPr lang="cs-CZ" sz="2000" dirty="0">
              <a:solidFill>
                <a:schemeClr val="tx1"/>
              </a:solidFill>
            </a:endParaRP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cs-CZ" sz="2000" dirty="0">
                <a:solidFill>
                  <a:schemeClr val="tx1"/>
                </a:solidFill>
              </a:rPr>
              <a:t>Co musíte</a:t>
            </a:r>
            <a:r>
              <a:rPr lang="cs-CZ" sz="2000" b="1" dirty="0">
                <a:solidFill>
                  <a:schemeClr val="tx1"/>
                </a:solidFill>
              </a:rPr>
              <a:t> mít před a během akce pod kontrolou?</a:t>
            </a:r>
            <a:endParaRPr lang="cs-CZ" sz="2000" dirty="0">
              <a:solidFill>
                <a:schemeClr val="tx1"/>
              </a:solidFill>
            </a:endParaRP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cs-CZ" sz="2000" dirty="0">
                <a:solidFill>
                  <a:schemeClr val="tx1"/>
                </a:solidFill>
              </a:rPr>
              <a:t>Co nejdříve </a:t>
            </a:r>
            <a:r>
              <a:rPr lang="cs-CZ" sz="2000" b="1" dirty="0">
                <a:solidFill>
                  <a:schemeClr val="tx1"/>
                </a:solidFill>
              </a:rPr>
              <a:t>udělat po akci?</a:t>
            </a:r>
            <a:endParaRPr lang="cs-CZ" sz="2000" dirty="0">
              <a:solidFill>
                <a:schemeClr val="tx1"/>
              </a:solidFill>
            </a:endParaRPr>
          </a:p>
          <a:p>
            <a:pPr algn="just">
              <a:lnSpc>
                <a:spcPct val="160000"/>
              </a:lnSpc>
            </a:pPr>
            <a:endParaRPr lang="cs-CZ" altLang="ko-KR" sz="2400" dirty="0">
              <a:solidFill>
                <a:schemeClr val="tx1"/>
              </a:solidFill>
              <a:ea typeface="굴림" pitchFamily="34" charset="-127"/>
            </a:endParaRPr>
          </a:p>
          <a:p>
            <a:pPr algn="just">
              <a:lnSpc>
                <a:spcPct val="160000"/>
              </a:lnSpc>
            </a:pPr>
            <a:endParaRPr lang="cs-CZ" altLang="ko-KR" sz="2000" dirty="0">
              <a:solidFill>
                <a:srgbClr val="343434">
                  <a:lumMod val="85000"/>
                  <a:lumOff val="15000"/>
                </a:srgbClr>
              </a:solidFill>
              <a:ea typeface="굴림" pitchFamily="34" charset="-127"/>
            </a:endParaRP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latinLnBrk="1">
              <a:defRPr/>
            </a:pPr>
            <a:r>
              <a:rPr lang="cs-CZ" altLang="ko-KR" sz="3200" dirty="0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Příprava </a:t>
            </a:r>
            <a:r>
              <a:rPr lang="cs-CZ" altLang="ko-KR" sz="3200" dirty="0" err="1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eventu</a:t>
            </a:r>
            <a:r>
              <a:rPr lang="cs-CZ" altLang="ko-KR" sz="3200" dirty="0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manuál</a:t>
            </a:r>
            <a:endParaRPr kumimoji="1" lang="en-US" altLang="ko-KR" sz="3200" dirty="0"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24103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60000"/>
              </a:lnSpc>
              <a:buFont typeface="Arial" pitchFamily="34" charset="0"/>
              <a:buChar char="•"/>
            </a:pPr>
            <a:r>
              <a:rPr lang="cs-CZ" altLang="ko-KR" sz="2000" dirty="0" err="1">
                <a:solidFill>
                  <a:srgbClr val="343434"/>
                </a:solidFill>
                <a:ea typeface="굴림" pitchFamily="34" charset="-127"/>
              </a:rPr>
              <a:t>Event</a:t>
            </a:r>
            <a:endParaRPr lang="cs-CZ" altLang="ko-KR" sz="2000" dirty="0">
              <a:solidFill>
                <a:srgbClr val="343434"/>
              </a:solidFill>
              <a:ea typeface="굴림" pitchFamily="34" charset="-127"/>
            </a:endParaRPr>
          </a:p>
          <a:p>
            <a:pPr marL="342900" indent="-342900" algn="just">
              <a:lnSpc>
                <a:spcPct val="160000"/>
              </a:lnSpc>
              <a:buFont typeface="Arial" pitchFamily="34" charset="0"/>
              <a:buChar char="•"/>
            </a:pPr>
            <a:r>
              <a:rPr lang="cs-CZ" altLang="ko-KR" sz="2000" dirty="0">
                <a:solidFill>
                  <a:srgbClr val="343434"/>
                </a:solidFill>
                <a:ea typeface="굴림" pitchFamily="34" charset="-127"/>
              </a:rPr>
              <a:t>B2B</a:t>
            </a:r>
          </a:p>
          <a:p>
            <a:pPr marL="342900" indent="-342900" algn="just">
              <a:lnSpc>
                <a:spcPct val="160000"/>
              </a:lnSpc>
              <a:buFont typeface="Arial" pitchFamily="34" charset="0"/>
              <a:buChar char="•"/>
            </a:pPr>
            <a:r>
              <a:rPr lang="cs-CZ" altLang="ko-KR" sz="2000" dirty="0">
                <a:solidFill>
                  <a:srgbClr val="343434"/>
                </a:solidFill>
                <a:ea typeface="굴림" pitchFamily="34" charset="-127"/>
              </a:rPr>
              <a:t>B2C</a:t>
            </a:r>
          </a:p>
          <a:p>
            <a:pPr marL="342900" indent="-342900" algn="just">
              <a:lnSpc>
                <a:spcPct val="160000"/>
              </a:lnSpc>
              <a:buFont typeface="Arial" pitchFamily="34" charset="0"/>
              <a:buChar char="•"/>
            </a:pPr>
            <a:r>
              <a:rPr lang="cs-CZ" altLang="ko-KR" sz="2000" dirty="0">
                <a:solidFill>
                  <a:srgbClr val="343434"/>
                </a:solidFill>
                <a:ea typeface="굴림" pitchFamily="34" charset="-127"/>
              </a:rPr>
              <a:t>Cílová skupina</a:t>
            </a:r>
          </a:p>
          <a:p>
            <a:pPr algn="just">
              <a:lnSpc>
                <a:spcPct val="160000"/>
              </a:lnSpc>
            </a:pPr>
            <a:endParaRPr lang="cs-CZ" altLang="ko-KR" sz="2400" dirty="0">
              <a:solidFill>
                <a:srgbClr val="343434"/>
              </a:solidFill>
              <a:ea typeface="굴림" pitchFamily="34" charset="-127"/>
            </a:endParaRPr>
          </a:p>
          <a:p>
            <a:pPr algn="just">
              <a:lnSpc>
                <a:spcPct val="160000"/>
              </a:lnSpc>
            </a:pPr>
            <a:endParaRPr lang="cs-CZ" altLang="ko-KR" sz="2000" dirty="0">
              <a:solidFill>
                <a:srgbClr val="343434">
                  <a:lumMod val="85000"/>
                  <a:lumOff val="15000"/>
                </a:srgbClr>
              </a:solidFill>
              <a:ea typeface="굴림" pitchFamily="34" charset="-127"/>
            </a:endParaRP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lang="cs-CZ" altLang="ko-KR" sz="3200" dirty="0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Příprava </a:t>
            </a:r>
            <a:r>
              <a:rPr lang="cs-CZ" altLang="ko-KR" sz="3200" dirty="0" err="1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eventu</a:t>
            </a:r>
            <a:r>
              <a:rPr lang="cs-CZ" altLang="ko-KR" sz="3200" dirty="0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1. blok </a:t>
            </a:r>
            <a:endParaRPr kumimoji="1" lang="en-US" altLang="ko-KR" sz="3200" dirty="0"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712" y="1273175"/>
            <a:ext cx="1736725" cy="517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572000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514600"/>
            <a:ext cx="2873664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02766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endParaRPr lang="cs-CZ" altLang="ko-KR" sz="2000" dirty="0">
              <a:solidFill>
                <a:srgbClr val="343434"/>
              </a:solidFill>
              <a:ea typeface="굴림" pitchFamily="34" charset="-127"/>
            </a:endParaRPr>
          </a:p>
          <a:p>
            <a:pPr algn="just">
              <a:lnSpc>
                <a:spcPct val="160000"/>
              </a:lnSpc>
            </a:pPr>
            <a:endParaRPr lang="cs-CZ" altLang="ko-KR" sz="2400" dirty="0">
              <a:solidFill>
                <a:srgbClr val="343434"/>
              </a:solidFill>
              <a:ea typeface="굴림" pitchFamily="34" charset="-127"/>
            </a:endParaRPr>
          </a:p>
          <a:p>
            <a:pPr algn="just">
              <a:lnSpc>
                <a:spcPct val="160000"/>
              </a:lnSpc>
            </a:pPr>
            <a:endParaRPr lang="cs-CZ" altLang="ko-KR" sz="2000" dirty="0">
              <a:solidFill>
                <a:srgbClr val="343434">
                  <a:lumMod val="85000"/>
                  <a:lumOff val="15000"/>
                </a:srgbClr>
              </a:solidFill>
              <a:ea typeface="굴림" pitchFamily="34" charset="-127"/>
            </a:endParaRP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lang="cs-CZ" altLang="ko-KR" sz="3200" dirty="0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Příprava </a:t>
            </a:r>
            <a:r>
              <a:rPr lang="cs-CZ" altLang="ko-KR" sz="3200" dirty="0" err="1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eventu</a:t>
            </a:r>
            <a:r>
              <a:rPr lang="cs-CZ" altLang="ko-KR" sz="3200" dirty="0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2. blok </a:t>
            </a:r>
            <a:endParaRPr kumimoji="1" lang="en-US" altLang="ko-KR" sz="3200" dirty="0"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0" r="49543"/>
          <a:stretch/>
        </p:blipFill>
        <p:spPr bwMode="auto">
          <a:xfrm>
            <a:off x="7010400" y="1347527"/>
            <a:ext cx="1801505" cy="517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276600"/>
            <a:ext cx="4267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8668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>
                <a:solidFill>
                  <a:srgbClr val="343434"/>
                </a:solidFill>
              </a:rPr>
              <a:t>Už víte, jaký máte cíl, v jakých finančních intencích se bude váš </a:t>
            </a:r>
            <a:r>
              <a:rPr lang="cs-CZ" sz="2000" dirty="0" err="1">
                <a:solidFill>
                  <a:srgbClr val="343434"/>
                </a:solidFill>
              </a:rPr>
              <a:t>event</a:t>
            </a:r>
            <a:r>
              <a:rPr lang="cs-CZ" sz="2000" dirty="0">
                <a:solidFill>
                  <a:srgbClr val="343434"/>
                </a:solidFill>
              </a:rPr>
              <a:t> pohybovat i jaký bude rámcový program. 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>
                <a:solidFill>
                  <a:srgbClr val="343434"/>
                </a:solidFill>
              </a:rPr>
              <a:t>Nyní byste však právě na něm měli začít jasně pracovat a dát mu jasnější obrysy. 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>
                <a:solidFill>
                  <a:srgbClr val="343434"/>
                </a:solidFill>
              </a:rPr>
              <a:t>Každý </a:t>
            </a:r>
            <a:r>
              <a:rPr lang="cs-CZ" sz="2000" dirty="0" err="1">
                <a:solidFill>
                  <a:srgbClr val="343434"/>
                </a:solidFill>
              </a:rPr>
              <a:t>event</a:t>
            </a:r>
            <a:r>
              <a:rPr lang="cs-CZ" sz="2000" dirty="0">
                <a:solidFill>
                  <a:srgbClr val="343434"/>
                </a:solidFill>
              </a:rPr>
              <a:t> je jiný, obecně však pro nás budou zásadní následující kategorie </a:t>
            </a:r>
            <a:r>
              <a:rPr lang="cs-CZ" sz="2000" dirty="0" err="1">
                <a:solidFill>
                  <a:srgbClr val="343434"/>
                </a:solidFill>
              </a:rPr>
              <a:t>zaintersovaných</a:t>
            </a:r>
            <a:r>
              <a:rPr lang="cs-CZ" sz="2000" dirty="0">
                <a:solidFill>
                  <a:srgbClr val="343434"/>
                </a:solidFill>
              </a:rPr>
              <a:t> osob, na které bychom se měli zaměřit.</a:t>
            </a: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lang="cs-CZ" sz="3200" b="1" dirty="0">
                <a:solidFill>
                  <a:srgbClr val="343434"/>
                </a:solidFill>
              </a:rPr>
              <a:t>Oslovení řečníků a aktivních účastníků</a:t>
            </a:r>
            <a:endParaRPr kumimoji="1" lang="en-US" altLang="ko-KR" sz="3200" dirty="0"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3406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>
                <a:solidFill>
                  <a:srgbClr val="343434"/>
                </a:solidFill>
              </a:rPr>
              <a:t>Moderátor - klíčová součást snad každého </a:t>
            </a:r>
            <a:r>
              <a:rPr lang="cs-CZ" sz="2000" dirty="0" err="1">
                <a:solidFill>
                  <a:srgbClr val="343434"/>
                </a:solidFill>
              </a:rPr>
              <a:t>eventu</a:t>
            </a:r>
            <a:r>
              <a:rPr lang="cs-CZ" sz="2000" dirty="0">
                <a:solidFill>
                  <a:srgbClr val="343434"/>
                </a:solidFill>
              </a:rPr>
              <a:t>, dbejte na to, aby se jeho typologie vystupování shodovala s vašim </a:t>
            </a:r>
            <a:r>
              <a:rPr lang="cs-CZ" sz="2000" dirty="0" err="1">
                <a:solidFill>
                  <a:srgbClr val="343434"/>
                </a:solidFill>
              </a:rPr>
              <a:t>eventem</a:t>
            </a:r>
            <a:r>
              <a:rPr lang="cs-CZ" sz="2000" dirty="0">
                <a:solidFill>
                  <a:srgbClr val="343434"/>
                </a:solidFill>
              </a:rPr>
              <a:t> a moderátor byl schopný adekvátně oslovit publikum, případně ukočírovat časový harmonogram akce.</a:t>
            </a: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lang="cs-CZ" sz="3200" b="1" dirty="0">
                <a:solidFill>
                  <a:srgbClr val="343434"/>
                </a:solidFill>
              </a:rPr>
              <a:t>Moderátor</a:t>
            </a:r>
            <a:endParaRPr kumimoji="1" lang="en-US" altLang="ko-KR" sz="3200" dirty="0"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62492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838200"/>
            <a:ext cx="6553200" cy="715963"/>
          </a:xfrm>
        </p:spPr>
        <p:txBody>
          <a:bodyPr>
            <a:normAutofit fontScale="90000"/>
          </a:bodyPr>
          <a:lstStyle/>
          <a:p>
            <a:pPr algn="l"/>
            <a:r>
              <a:rPr lang="cs-CZ" sz="32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Typologie </a:t>
            </a:r>
            <a:r>
              <a:rPr lang="cs-CZ" sz="3200" dirty="0" err="1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</a:t>
            </a:r>
            <a:r>
              <a:rPr lang="cs-CZ" sz="32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marketingových aktivit</a:t>
            </a:r>
            <a:endParaRPr lang="en-US" sz="3200" dirty="0">
              <a:solidFill>
                <a:srgbClr val="4D4D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752600"/>
            <a:ext cx="6096000" cy="2352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626262"/>
                </a:solidFill>
              </a:rPr>
              <a:t>Podle obsahu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626262"/>
                </a:solidFill>
              </a:rPr>
              <a:t>Podle cílových skupin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626262"/>
                </a:solidFill>
              </a:rPr>
              <a:t>Podle konceptu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626262"/>
                </a:solidFill>
              </a:rPr>
              <a:t>Podle doprovodného zážitku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626262"/>
                </a:solidFill>
              </a:rPr>
              <a:t>Podle místa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43434">
                    <a:tint val="75000"/>
                  </a:srgbClr>
                </a:solidFill>
              </a:rPr>
              <a:t>EVENT MARKETING</a:t>
            </a:r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2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8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>
                <a:solidFill>
                  <a:srgbClr val="343434"/>
                </a:solidFill>
              </a:rPr>
              <a:t>Řečníci - nedílná součást konferencí, pro které jsou hlavním tahákem, který přiláká platící účastníky, nepodceňte tak komunikaci s potenciálními řečníky a modelujte program tak, aby byl koncepční a jasně strukturovaný.</a:t>
            </a: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lang="cs-CZ" sz="3200" b="1" dirty="0">
                <a:solidFill>
                  <a:srgbClr val="343434"/>
                </a:solidFill>
              </a:rPr>
              <a:t>Řečníci</a:t>
            </a:r>
            <a:endParaRPr kumimoji="1" lang="en-US" altLang="ko-KR" sz="3200" dirty="0"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766358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>
                <a:solidFill>
                  <a:srgbClr val="343434"/>
                </a:solidFill>
              </a:rPr>
              <a:t>Vystupující - ať už se bavíme o gala večeru nebo vesnické zábavě v Horní Dolní, neobejde se akce bez kulturního programu.</a:t>
            </a: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lang="cs-CZ" sz="3200" b="1" dirty="0">
                <a:solidFill>
                  <a:srgbClr val="343434"/>
                </a:solidFill>
              </a:rPr>
              <a:t>Vystupující</a:t>
            </a:r>
            <a:endParaRPr kumimoji="1" lang="en-US" altLang="ko-KR" sz="3200" dirty="0"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638371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>
                <a:solidFill>
                  <a:srgbClr val="343434"/>
                </a:solidFill>
              </a:rPr>
              <a:t>Sponzoři - </a:t>
            </a:r>
            <a:r>
              <a:rPr lang="cs-CZ" sz="2000" dirty="0" err="1">
                <a:solidFill>
                  <a:srgbClr val="343434"/>
                </a:solidFill>
              </a:rPr>
              <a:t>eventy</a:t>
            </a:r>
            <a:r>
              <a:rPr lang="cs-CZ" sz="2000" dirty="0">
                <a:solidFill>
                  <a:srgbClr val="343434"/>
                </a:solidFill>
              </a:rPr>
              <a:t> na sebe často nevydělají a před samotnou akcí bývá rozpočet napnutý. 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>
                <a:solidFill>
                  <a:srgbClr val="343434"/>
                </a:solidFill>
              </a:rPr>
              <a:t>Pomoci si můžete přilákáním vhodných sponzorů. 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>
                <a:solidFill>
                  <a:srgbClr val="343434"/>
                </a:solidFill>
              </a:rPr>
              <a:t>Představte jim akci a ukažte jim, jak se mohou na akci zviditelnit. 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>
                <a:solidFill>
                  <a:srgbClr val="343434"/>
                </a:solidFill>
              </a:rPr>
              <a:t>Nebojte se být konkrétní a třeba i vytvořit barterové pro sponzory, ze kterých si budou moci vybrat podle jejich finančních možností</a:t>
            </a:r>
            <a:r>
              <a:rPr lang="cs-CZ" sz="2000" dirty="0">
                <a:solidFill>
                  <a:srgbClr val="343434">
                    <a:tint val="75000"/>
                  </a:srgbClr>
                </a:solidFill>
              </a:rPr>
              <a:t>.</a:t>
            </a:r>
            <a:endParaRPr lang="cs-CZ" sz="2000" dirty="0">
              <a:solidFill>
                <a:srgbClr val="343434"/>
              </a:solidFill>
            </a:endParaRP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lang="cs-CZ" sz="3200" b="1" dirty="0">
                <a:solidFill>
                  <a:srgbClr val="343434"/>
                </a:solidFill>
              </a:rPr>
              <a:t>Sponzoři</a:t>
            </a:r>
            <a:endParaRPr kumimoji="1" lang="en-US" altLang="ko-KR" sz="3200" dirty="0"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087129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>
                <a:solidFill>
                  <a:srgbClr val="343434"/>
                </a:solidFill>
              </a:rPr>
              <a:t>Partneři - o tom, že plánujete akci, nezapomeňte dát včas vědět vašim partnerům. 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>
                <a:solidFill>
                  <a:srgbClr val="343434"/>
                </a:solidFill>
              </a:rPr>
              <a:t>Můžete jim přednostně poskytnout vstup na akci, nabídnout jim příležitost se podílet na programu nebo se zařadit mezi sponzory se zvýhodněnými podmínkami.</a:t>
            </a: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lang="cs-CZ" sz="3200" b="1" dirty="0">
                <a:solidFill>
                  <a:srgbClr val="343434"/>
                </a:solidFill>
              </a:rPr>
              <a:t>Partneři</a:t>
            </a:r>
            <a:endParaRPr kumimoji="1" lang="en-US" altLang="ko-KR" sz="3200" dirty="0"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146885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09600" y="1778000"/>
            <a:ext cx="75438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cs-CZ" altLang="ko-KR" sz="2000" b="1" dirty="0" err="1">
                <a:solidFill>
                  <a:srgbClr val="343434"/>
                </a:solidFill>
                <a:ea typeface="굴림" pitchFamily="34" charset="-127"/>
              </a:rPr>
              <a:t>Event</a:t>
            </a:r>
            <a:r>
              <a:rPr lang="cs-CZ" altLang="ko-KR" sz="2000" b="1" dirty="0">
                <a:solidFill>
                  <a:srgbClr val="343434"/>
                </a:solidFill>
                <a:ea typeface="굴림" pitchFamily="34" charset="-127"/>
              </a:rPr>
              <a:t> APP </a:t>
            </a:r>
            <a:r>
              <a:rPr lang="cs-CZ" altLang="ko-KR" sz="2000" dirty="0">
                <a:solidFill>
                  <a:srgbClr val="343434"/>
                </a:solidFill>
                <a:ea typeface="굴림" pitchFamily="34" charset="-127"/>
              </a:rPr>
              <a:t>– využití softwarových aplikací (pro </a:t>
            </a:r>
            <a:br>
              <a:rPr lang="cs-CZ" altLang="ko-KR" sz="2000" dirty="0">
                <a:solidFill>
                  <a:srgbClr val="343434"/>
                </a:solidFill>
                <a:ea typeface="굴림" pitchFamily="34" charset="-127"/>
              </a:rPr>
            </a:br>
            <a:r>
              <a:rPr lang="cs-CZ" altLang="ko-KR" sz="2000" dirty="0">
                <a:solidFill>
                  <a:srgbClr val="343434"/>
                </a:solidFill>
                <a:ea typeface="굴림" pitchFamily="34" charset="-127"/>
              </a:rPr>
              <a:t>chytré telefony, tablety atd.)</a:t>
            </a:r>
          </a:p>
          <a:p>
            <a:pPr marL="342900" indent="-342900" algn="l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b="1" dirty="0" err="1">
                <a:solidFill>
                  <a:srgbClr val="343434"/>
                </a:solidFill>
              </a:rPr>
              <a:t>Networking</a:t>
            </a:r>
            <a:r>
              <a:rPr lang="cs-CZ" sz="2000" b="1" dirty="0">
                <a:solidFill>
                  <a:srgbClr val="343434"/>
                </a:solidFill>
              </a:rPr>
              <a:t> </a:t>
            </a:r>
            <a:r>
              <a:rPr lang="cs-CZ" sz="2000" dirty="0">
                <a:solidFill>
                  <a:srgbClr val="343434"/>
                </a:solidFill>
              </a:rPr>
              <a:t>– označení pro vytváření vztahů mezi </a:t>
            </a:r>
            <a:br>
              <a:rPr lang="cs-CZ" sz="2000" dirty="0">
                <a:solidFill>
                  <a:srgbClr val="343434"/>
                </a:solidFill>
              </a:rPr>
            </a:br>
            <a:r>
              <a:rPr lang="cs-CZ" sz="2000" dirty="0">
                <a:solidFill>
                  <a:srgbClr val="343434"/>
                </a:solidFill>
              </a:rPr>
              <a:t>lidmi, vzájemnou výměnu informací a udržování </a:t>
            </a:r>
            <a:br>
              <a:rPr lang="cs-CZ" sz="2000" dirty="0">
                <a:solidFill>
                  <a:srgbClr val="343434"/>
                </a:solidFill>
              </a:rPr>
            </a:br>
            <a:r>
              <a:rPr lang="cs-CZ" sz="2000" dirty="0">
                <a:solidFill>
                  <a:srgbClr val="343434"/>
                </a:solidFill>
              </a:rPr>
              <a:t>osobních kontaktů, vedoucí k vytvoření sítě konexí. </a:t>
            </a:r>
            <a:br>
              <a:rPr lang="cs-CZ" sz="2000" dirty="0">
                <a:solidFill>
                  <a:srgbClr val="343434"/>
                </a:solidFill>
              </a:rPr>
            </a:br>
            <a:r>
              <a:rPr lang="cs-CZ" sz="2000" dirty="0" err="1">
                <a:solidFill>
                  <a:srgbClr val="343434"/>
                </a:solidFill>
              </a:rPr>
              <a:t>Networking</a:t>
            </a:r>
            <a:r>
              <a:rPr lang="cs-CZ" sz="2000" dirty="0">
                <a:solidFill>
                  <a:srgbClr val="343434"/>
                </a:solidFill>
              </a:rPr>
              <a:t> je procesem vytváření a spřádání </a:t>
            </a:r>
            <a:br>
              <a:rPr lang="cs-CZ" sz="2000" dirty="0">
                <a:solidFill>
                  <a:srgbClr val="343434"/>
                </a:solidFill>
              </a:rPr>
            </a:br>
            <a:r>
              <a:rPr lang="cs-CZ" sz="2000" dirty="0">
                <a:solidFill>
                  <a:srgbClr val="343434"/>
                </a:solidFill>
              </a:rPr>
              <a:t>osobních a profesních kontaktů s lidmi s cílem </a:t>
            </a:r>
            <a:br>
              <a:rPr lang="cs-CZ" sz="2000" dirty="0">
                <a:solidFill>
                  <a:srgbClr val="343434"/>
                </a:solidFill>
              </a:rPr>
            </a:br>
            <a:r>
              <a:rPr lang="cs-CZ" sz="2000" dirty="0">
                <a:solidFill>
                  <a:srgbClr val="343434"/>
                </a:solidFill>
              </a:rPr>
              <a:t>získat: 1) osobní doporučení, 2) rady, 3) informace,</a:t>
            </a:r>
            <a:br>
              <a:rPr lang="cs-CZ" sz="2000" dirty="0">
                <a:solidFill>
                  <a:srgbClr val="343434"/>
                </a:solidFill>
              </a:rPr>
            </a:br>
            <a:r>
              <a:rPr lang="cs-CZ" sz="2000" dirty="0">
                <a:solidFill>
                  <a:srgbClr val="343434"/>
                </a:solidFill>
              </a:rPr>
              <a:t>4) podporu a 5) energii.</a:t>
            </a:r>
            <a:endParaRPr lang="cs-CZ" altLang="ko-KR" sz="2000" dirty="0">
              <a:solidFill>
                <a:srgbClr val="343434"/>
              </a:solidFill>
              <a:ea typeface="굴림" pitchFamily="34" charset="-127"/>
            </a:endParaRPr>
          </a:p>
          <a:p>
            <a:pPr algn="l">
              <a:lnSpc>
                <a:spcPct val="160000"/>
              </a:lnSpc>
            </a:pPr>
            <a:endParaRPr lang="cs-CZ" altLang="ko-KR" sz="2400" dirty="0">
              <a:solidFill>
                <a:srgbClr val="343434"/>
              </a:solidFill>
              <a:ea typeface="굴림" pitchFamily="34" charset="-127"/>
            </a:endParaRPr>
          </a:p>
          <a:p>
            <a:pPr algn="l">
              <a:lnSpc>
                <a:spcPct val="160000"/>
              </a:lnSpc>
            </a:pPr>
            <a:endParaRPr lang="cs-CZ" altLang="ko-KR" sz="2000" dirty="0">
              <a:solidFill>
                <a:srgbClr val="343434">
                  <a:lumMod val="85000"/>
                  <a:lumOff val="15000"/>
                </a:srgbClr>
              </a:solidFill>
              <a:ea typeface="굴림" pitchFamily="34" charset="-127"/>
            </a:endParaRP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lang="cs-CZ" altLang="ko-KR" sz="3200" dirty="0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Příprava </a:t>
            </a:r>
            <a:r>
              <a:rPr lang="cs-CZ" altLang="ko-KR" sz="3200" dirty="0" err="1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eventu</a:t>
            </a:r>
            <a:r>
              <a:rPr lang="cs-CZ" altLang="ko-KR" sz="3200" dirty="0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3. blok </a:t>
            </a:r>
            <a:endParaRPr kumimoji="1" lang="en-US" altLang="ko-KR" sz="3200" dirty="0"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25000"/>
          <a:stretch/>
        </p:blipFill>
        <p:spPr bwMode="auto">
          <a:xfrm>
            <a:off x="6962775" y="1364397"/>
            <a:ext cx="1752600" cy="517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833" y="4495800"/>
            <a:ext cx="3231941" cy="201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21153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60000"/>
              </a:lnSpc>
              <a:buFont typeface="Arial" pitchFamily="34" charset="0"/>
              <a:buChar char="•"/>
            </a:pPr>
            <a:r>
              <a:rPr lang="cs-CZ" altLang="ko-KR" sz="2000" dirty="0">
                <a:solidFill>
                  <a:srgbClr val="343434"/>
                </a:solidFill>
                <a:ea typeface="굴림" pitchFamily="34" charset="-127"/>
              </a:rPr>
              <a:t>Feedback (zpětná vazba)</a:t>
            </a:r>
          </a:p>
          <a:p>
            <a:pPr marL="342900" indent="-342900" algn="l">
              <a:lnSpc>
                <a:spcPct val="160000"/>
              </a:lnSpc>
              <a:buFont typeface="Arial" pitchFamily="34" charset="0"/>
              <a:buChar char="•"/>
            </a:pPr>
            <a:r>
              <a:rPr lang="cs-CZ" altLang="ko-KR" sz="2000" dirty="0" err="1">
                <a:solidFill>
                  <a:srgbClr val="343434"/>
                </a:solidFill>
                <a:ea typeface="굴림" pitchFamily="34" charset="-127"/>
              </a:rPr>
              <a:t>Follow</a:t>
            </a:r>
            <a:r>
              <a:rPr lang="cs-CZ" altLang="ko-KR" sz="2000" dirty="0">
                <a:solidFill>
                  <a:srgbClr val="343434"/>
                </a:solidFill>
                <a:ea typeface="굴림" pitchFamily="34" charset="-127"/>
              </a:rPr>
              <a:t>-up (</a:t>
            </a:r>
            <a:r>
              <a:rPr lang="cs-CZ" sz="2000" dirty="0">
                <a:solidFill>
                  <a:srgbClr val="343434"/>
                </a:solidFill>
              </a:rPr>
              <a:t>pokračování, zjišťování reakcí na nějaký </a:t>
            </a:r>
            <a:br>
              <a:rPr lang="cs-CZ" sz="2000" dirty="0">
                <a:solidFill>
                  <a:srgbClr val="343434"/>
                </a:solidFill>
              </a:rPr>
            </a:br>
            <a:r>
              <a:rPr lang="cs-CZ" sz="2000" dirty="0">
                <a:solidFill>
                  <a:srgbClr val="343434"/>
                </a:solidFill>
              </a:rPr>
              <a:t>podnět (např. telefonické potvrzování účasti </a:t>
            </a:r>
            <a:br>
              <a:rPr lang="cs-CZ" sz="2000" dirty="0">
                <a:solidFill>
                  <a:srgbClr val="343434"/>
                </a:solidFill>
              </a:rPr>
            </a:br>
            <a:r>
              <a:rPr lang="cs-CZ" sz="2000" dirty="0">
                <a:solidFill>
                  <a:srgbClr val="343434"/>
                </a:solidFill>
              </a:rPr>
              <a:t>pozvaných hostů po rozeslání pozvánek na akci)  </a:t>
            </a:r>
            <a:endParaRPr lang="cs-CZ" altLang="ko-KR" sz="2000" dirty="0">
              <a:solidFill>
                <a:srgbClr val="343434"/>
              </a:solidFill>
              <a:ea typeface="굴림" pitchFamily="34" charset="-127"/>
            </a:endParaRPr>
          </a:p>
          <a:p>
            <a:pPr algn="l">
              <a:lnSpc>
                <a:spcPct val="160000"/>
              </a:lnSpc>
            </a:pPr>
            <a:endParaRPr lang="cs-CZ" altLang="ko-KR" sz="2400" dirty="0">
              <a:solidFill>
                <a:srgbClr val="343434"/>
              </a:solidFill>
              <a:ea typeface="굴림" pitchFamily="34" charset="-127"/>
            </a:endParaRPr>
          </a:p>
          <a:p>
            <a:pPr algn="l">
              <a:lnSpc>
                <a:spcPct val="160000"/>
              </a:lnSpc>
            </a:pPr>
            <a:endParaRPr lang="cs-CZ" altLang="ko-KR" sz="2000" dirty="0">
              <a:solidFill>
                <a:srgbClr val="343434">
                  <a:lumMod val="85000"/>
                  <a:lumOff val="15000"/>
                </a:srgbClr>
              </a:solidFill>
              <a:ea typeface="굴림" pitchFamily="34" charset="-127"/>
            </a:endParaRP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lang="cs-CZ" altLang="ko-KR" sz="3200" dirty="0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Příprava </a:t>
            </a:r>
            <a:r>
              <a:rPr lang="cs-CZ" altLang="ko-KR" sz="3200" dirty="0" err="1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eventu</a:t>
            </a:r>
            <a:r>
              <a:rPr lang="cs-CZ" altLang="ko-KR" sz="3200" dirty="0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4. blok </a:t>
            </a:r>
            <a:endParaRPr kumimoji="1" lang="en-US" altLang="ko-KR" sz="3200" dirty="0"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70"/>
          <a:stretch/>
        </p:blipFill>
        <p:spPr bwMode="auto">
          <a:xfrm>
            <a:off x="6958225" y="1308100"/>
            <a:ext cx="1761699" cy="517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599" y="4313189"/>
            <a:ext cx="29432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43988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endParaRPr lang="cs-CZ" altLang="ko-KR" sz="2000" dirty="0">
              <a:solidFill>
                <a:srgbClr val="343434">
                  <a:lumMod val="85000"/>
                  <a:lumOff val="15000"/>
                </a:srgbClr>
              </a:solidFill>
              <a:ea typeface="굴림" pitchFamily="34" charset="-127"/>
            </a:endParaRP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lang="cs-CZ" altLang="ko-KR" sz="3200" dirty="0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Příprava </a:t>
            </a:r>
            <a:r>
              <a:rPr lang="cs-CZ" altLang="ko-KR" sz="3200" dirty="0" err="1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eventu</a:t>
            </a:r>
            <a:r>
              <a:rPr lang="cs-CZ" altLang="ko-KR" sz="3200" dirty="0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manuál</a:t>
            </a:r>
            <a:endParaRPr kumimoji="1" lang="en-US" altLang="ko-KR" sz="3200" dirty="0"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7" y="1580604"/>
            <a:ext cx="7010400" cy="5172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0381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chemeClr val="accent2"/>
          </a:solidFill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43434">
                    <a:tint val="75000"/>
                  </a:srgbClr>
                </a:solidFill>
              </a:rPr>
              <a:t>EVENT MARKETING</a:t>
            </a:r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27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5659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43434">
                    <a:tint val="75000"/>
                  </a:srgbClr>
                </a:solidFill>
              </a:rPr>
              <a:t>EVENT MARKETING</a:t>
            </a:r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28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399" y="3048000"/>
            <a:ext cx="4945063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xmlns="" id="{6D3C3DB4-C217-4BEC-9375-A9E58A4ED050}"/>
              </a:ext>
            </a:extLst>
          </p:cNvPr>
          <p:cNvSpPr txBox="1">
            <a:spLocks/>
          </p:cNvSpPr>
          <p:nvPr/>
        </p:nvSpPr>
        <p:spPr>
          <a:xfrm>
            <a:off x="3482181" y="1219200"/>
            <a:ext cx="3619500" cy="1226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2400" i="1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</a:rPr>
              <a:t>Děkuji vám za pozornost</a:t>
            </a:r>
            <a:br>
              <a:rPr lang="cs-CZ" sz="2400" i="1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</a:rPr>
            </a:br>
            <a:r>
              <a:rPr lang="cs-CZ" sz="2400" i="1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</a:rPr>
              <a:t>a těším se na příště</a:t>
            </a:r>
            <a:endParaRPr lang="cs-CZ" sz="2400" i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78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60000"/>
              </a:lnSpc>
              <a:buFont typeface="Arial" pitchFamily="34" charset="0"/>
              <a:buChar char="•"/>
            </a:pPr>
            <a:endParaRPr lang="cs-CZ" altLang="ko-KR" sz="2000" dirty="0" smtClean="0">
              <a:solidFill>
                <a:srgbClr val="343434">
                  <a:lumMod val="85000"/>
                  <a:lumOff val="15000"/>
                </a:srgbClr>
              </a:solidFill>
              <a:ea typeface="굴림" pitchFamily="34" charset="-127"/>
            </a:endParaRP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kumimoji="1" lang="cs-CZ" altLang="ko-KR" sz="2400" dirty="0" err="1" smtClean="0">
                <a:solidFill>
                  <a:srgbClr val="343434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Event</a:t>
            </a:r>
            <a:r>
              <a:rPr kumimoji="1" lang="cs-CZ" altLang="ko-KR" sz="2400" dirty="0" smtClean="0">
                <a:solidFill>
                  <a:srgbClr val="343434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 </a:t>
            </a:r>
            <a:r>
              <a:rPr kumimoji="1" lang="cs-CZ" altLang="ko-KR" sz="2400" dirty="0">
                <a:solidFill>
                  <a:srgbClr val="343434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marketing v komunikačním mixu </a:t>
            </a:r>
            <a:r>
              <a:rPr kumimoji="1" lang="cs-CZ" altLang="ko-KR" sz="2400" dirty="0" smtClean="0">
                <a:solidFill>
                  <a:srgbClr val="343434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firmy</a:t>
            </a:r>
            <a:endParaRPr kumimoji="1" lang="en-US" altLang="ko-KR" sz="3200" dirty="0"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822203"/>
            <a:ext cx="5676900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154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/>
            </a:pPr>
            <a:r>
              <a:rPr lang="cs-CZ" sz="2000" dirty="0" err="1" smtClean="0">
                <a:solidFill>
                  <a:srgbClr val="343434"/>
                </a:solidFill>
              </a:rPr>
              <a:t>Event</a:t>
            </a:r>
            <a:r>
              <a:rPr lang="cs-CZ" sz="2000" dirty="0" smtClean="0">
                <a:solidFill>
                  <a:srgbClr val="343434"/>
                </a:solidFill>
              </a:rPr>
              <a:t> </a:t>
            </a:r>
            <a:r>
              <a:rPr lang="cs-CZ" sz="2000" dirty="0">
                <a:solidFill>
                  <a:srgbClr val="343434"/>
                </a:solidFill>
              </a:rPr>
              <a:t>marketing a </a:t>
            </a:r>
            <a:r>
              <a:rPr lang="cs-CZ" sz="2000" dirty="0" smtClean="0">
                <a:solidFill>
                  <a:srgbClr val="343434"/>
                </a:solidFill>
              </a:rPr>
              <a:t>reklama</a:t>
            </a:r>
          </a:p>
          <a:p>
            <a:pPr marL="457200" indent="-457200" algn="just"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solidFill>
                  <a:srgbClr val="343434"/>
                </a:solidFill>
              </a:rPr>
              <a:t>Event marketing a public relation</a:t>
            </a:r>
            <a:r>
              <a:rPr lang="cs-CZ" sz="2000" dirty="0">
                <a:solidFill>
                  <a:srgbClr val="343434"/>
                </a:solidFill>
              </a:rPr>
              <a:t>s</a:t>
            </a:r>
            <a:endParaRPr lang="en-US" sz="2000" dirty="0">
              <a:solidFill>
                <a:srgbClr val="343434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cs-CZ" sz="2000" dirty="0" err="1" smtClean="0">
                <a:solidFill>
                  <a:srgbClr val="343434"/>
                </a:solidFill>
              </a:rPr>
              <a:t>Event</a:t>
            </a:r>
            <a:r>
              <a:rPr lang="cs-CZ" sz="2000" dirty="0" smtClean="0">
                <a:solidFill>
                  <a:srgbClr val="343434"/>
                </a:solidFill>
              </a:rPr>
              <a:t> </a:t>
            </a:r>
            <a:r>
              <a:rPr lang="cs-CZ" sz="2000" dirty="0">
                <a:solidFill>
                  <a:srgbClr val="343434"/>
                </a:solidFill>
              </a:rPr>
              <a:t>marketing a podpora </a:t>
            </a:r>
            <a:r>
              <a:rPr lang="cs-CZ" sz="2000" dirty="0" smtClean="0">
                <a:solidFill>
                  <a:srgbClr val="343434"/>
                </a:solidFill>
              </a:rPr>
              <a:t>prodeje</a:t>
            </a:r>
            <a:endParaRPr lang="cs-CZ" sz="2000" dirty="0">
              <a:solidFill>
                <a:srgbClr val="343434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>
                <a:solidFill>
                  <a:srgbClr val="343434"/>
                </a:solidFill>
              </a:rPr>
              <a:t>Event marketing a direct </a:t>
            </a:r>
            <a:r>
              <a:rPr lang="en-US" sz="2000" dirty="0" smtClean="0">
                <a:solidFill>
                  <a:srgbClr val="343434"/>
                </a:solidFill>
              </a:rPr>
              <a:t>marketing</a:t>
            </a:r>
            <a:endParaRPr lang="en-US" sz="2000" dirty="0">
              <a:solidFill>
                <a:srgbClr val="343434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 smtClean="0">
                <a:solidFill>
                  <a:srgbClr val="343434"/>
                </a:solidFill>
              </a:rPr>
              <a:t>Event </a:t>
            </a:r>
            <a:r>
              <a:rPr lang="en-US" sz="2000" dirty="0">
                <a:solidFill>
                  <a:srgbClr val="343434"/>
                </a:solidFill>
              </a:rPr>
              <a:t>marketing a </a:t>
            </a:r>
            <a:r>
              <a:rPr lang="en-US" sz="2000" dirty="0" err="1" smtClean="0">
                <a:solidFill>
                  <a:srgbClr val="343434"/>
                </a:solidFill>
              </a:rPr>
              <a:t>sponzoring</a:t>
            </a:r>
            <a:endParaRPr lang="en-US" sz="2000" dirty="0">
              <a:solidFill>
                <a:srgbClr val="343434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cs-CZ" sz="2000" dirty="0" err="1">
                <a:solidFill>
                  <a:srgbClr val="343434"/>
                </a:solidFill>
              </a:rPr>
              <a:t>Event</a:t>
            </a:r>
            <a:r>
              <a:rPr lang="cs-CZ" sz="2000" dirty="0">
                <a:solidFill>
                  <a:srgbClr val="343434"/>
                </a:solidFill>
              </a:rPr>
              <a:t> marketing a </a:t>
            </a:r>
            <a:r>
              <a:rPr lang="cs-CZ" sz="2000" dirty="0" smtClean="0">
                <a:solidFill>
                  <a:srgbClr val="343434"/>
                </a:solidFill>
              </a:rPr>
              <a:t>přímá komunikace</a:t>
            </a:r>
            <a:endParaRPr lang="cs-CZ" sz="2000" dirty="0">
              <a:solidFill>
                <a:srgbClr val="343434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>
                <a:solidFill>
                  <a:srgbClr val="343434"/>
                </a:solidFill>
              </a:rPr>
              <a:t>Event marketing a </a:t>
            </a:r>
            <a:r>
              <a:rPr lang="en-US" sz="2000" dirty="0" err="1">
                <a:solidFill>
                  <a:srgbClr val="343434"/>
                </a:solidFill>
              </a:rPr>
              <a:t>veletrhy</a:t>
            </a:r>
            <a:r>
              <a:rPr lang="en-US" sz="2000" dirty="0">
                <a:solidFill>
                  <a:srgbClr val="343434"/>
                </a:solidFill>
              </a:rPr>
              <a:t> a </a:t>
            </a:r>
            <a:r>
              <a:rPr lang="en-US" sz="2000" dirty="0" smtClean="0">
                <a:solidFill>
                  <a:srgbClr val="343434"/>
                </a:solidFill>
              </a:rPr>
              <a:t>v</a:t>
            </a:r>
            <a:r>
              <a:rPr lang="cs-CZ" sz="2000" dirty="0" smtClean="0">
                <a:solidFill>
                  <a:srgbClr val="343434"/>
                </a:solidFill>
              </a:rPr>
              <a:t>ý</a:t>
            </a:r>
            <a:r>
              <a:rPr lang="en-US" sz="2000" dirty="0" err="1" smtClean="0">
                <a:solidFill>
                  <a:srgbClr val="343434"/>
                </a:solidFill>
              </a:rPr>
              <a:t>stavy</a:t>
            </a:r>
            <a:endParaRPr lang="en-US" sz="2000" dirty="0">
              <a:solidFill>
                <a:srgbClr val="343434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cs-CZ" sz="2000" dirty="0" err="1">
                <a:solidFill>
                  <a:srgbClr val="343434"/>
                </a:solidFill>
              </a:rPr>
              <a:t>Event</a:t>
            </a:r>
            <a:r>
              <a:rPr lang="cs-CZ" sz="2000" dirty="0">
                <a:solidFill>
                  <a:srgbClr val="343434"/>
                </a:solidFill>
              </a:rPr>
              <a:t> marketing a </a:t>
            </a:r>
            <a:r>
              <a:rPr lang="cs-CZ" sz="2000" dirty="0" err="1" smtClean="0">
                <a:solidFill>
                  <a:srgbClr val="343434"/>
                </a:solidFill>
              </a:rPr>
              <a:t>multimedialní</a:t>
            </a:r>
            <a:r>
              <a:rPr lang="cs-CZ" sz="2000" dirty="0" smtClean="0">
                <a:solidFill>
                  <a:srgbClr val="343434"/>
                </a:solidFill>
              </a:rPr>
              <a:t> komunikace</a:t>
            </a:r>
            <a:endParaRPr lang="cs-CZ" sz="2000" dirty="0">
              <a:solidFill>
                <a:srgbClr val="343434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cs-CZ" sz="2000" dirty="0" err="1">
                <a:solidFill>
                  <a:srgbClr val="343434"/>
                </a:solidFill>
              </a:rPr>
              <a:t>Event</a:t>
            </a:r>
            <a:r>
              <a:rPr lang="cs-CZ" sz="2000" dirty="0">
                <a:solidFill>
                  <a:srgbClr val="343434"/>
                </a:solidFill>
              </a:rPr>
              <a:t> marketing a komunikace se </a:t>
            </a:r>
            <a:r>
              <a:rPr lang="cs-CZ" sz="2000" dirty="0" smtClean="0">
                <a:solidFill>
                  <a:srgbClr val="343434"/>
                </a:solidFill>
              </a:rPr>
              <a:t>zaměstnanci</a:t>
            </a:r>
            <a:endParaRPr lang="cs-CZ" altLang="ko-KR" sz="2000" dirty="0" smtClean="0">
              <a:solidFill>
                <a:srgbClr val="343434"/>
              </a:solidFill>
              <a:ea typeface="굴림" pitchFamily="34" charset="-127"/>
            </a:endParaRP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kumimoji="1" lang="cs-CZ" altLang="ko-KR" sz="2400" dirty="0" err="1" smtClean="0">
                <a:solidFill>
                  <a:srgbClr val="343434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Event</a:t>
            </a:r>
            <a:r>
              <a:rPr kumimoji="1" lang="cs-CZ" altLang="ko-KR" sz="2400" dirty="0" smtClean="0">
                <a:solidFill>
                  <a:srgbClr val="343434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 marketing v komunikačním mixu firmy</a:t>
            </a:r>
            <a:endParaRPr kumimoji="1" lang="en-US" altLang="ko-KR" sz="2400" dirty="0"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410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800" dirty="0" smtClean="0">
                <a:solidFill>
                  <a:srgbClr val="000000"/>
                </a:solidFill>
              </a:rPr>
              <a:t>celková úroveň </a:t>
            </a:r>
            <a:r>
              <a:rPr lang="cs-CZ" sz="1800" dirty="0">
                <a:solidFill>
                  <a:srgbClr val="000000"/>
                </a:solidFill>
              </a:rPr>
              <a:t>prezentace </a:t>
            </a:r>
            <a:r>
              <a:rPr lang="cs-CZ" sz="1800" dirty="0" err="1">
                <a:solidFill>
                  <a:srgbClr val="000000"/>
                </a:solidFill>
              </a:rPr>
              <a:t>event</a:t>
            </a:r>
            <a:r>
              <a:rPr lang="cs-CZ" sz="1800" dirty="0">
                <a:solidFill>
                  <a:srgbClr val="000000"/>
                </a:solidFill>
              </a:rPr>
              <a:t> </a:t>
            </a:r>
            <a:r>
              <a:rPr lang="cs-CZ" sz="1800" dirty="0" smtClean="0">
                <a:solidFill>
                  <a:srgbClr val="000000"/>
                </a:solidFill>
              </a:rPr>
              <a:t>marketingové </a:t>
            </a:r>
            <a:r>
              <a:rPr lang="cs-CZ" sz="1800" dirty="0">
                <a:solidFill>
                  <a:srgbClr val="000000"/>
                </a:solidFill>
              </a:rPr>
              <a:t>koncepce:</a:t>
            </a:r>
          </a:p>
          <a:p>
            <a:pPr marL="628650" lvl="1" indent="-171450" algn="l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cs-CZ" sz="1800" dirty="0" smtClean="0">
                <a:solidFill>
                  <a:srgbClr val="000000"/>
                </a:solidFill>
              </a:rPr>
              <a:t>  kreativita návrhu</a:t>
            </a:r>
            <a:r>
              <a:rPr lang="cs-CZ" sz="1800" dirty="0">
                <a:solidFill>
                  <a:srgbClr val="000000"/>
                </a:solidFill>
              </a:rPr>
              <a:t>,</a:t>
            </a:r>
          </a:p>
          <a:p>
            <a:pPr marL="628650" lvl="1" indent="-171450" algn="l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cs-CZ" sz="1800" dirty="0" smtClean="0">
                <a:solidFill>
                  <a:srgbClr val="000000"/>
                </a:solidFill>
              </a:rPr>
              <a:t>  kvalita zpracování,</a:t>
            </a:r>
            <a:endParaRPr lang="cs-CZ" sz="1800" dirty="0">
              <a:solidFill>
                <a:srgbClr val="000000"/>
              </a:solidFill>
            </a:endParaRPr>
          </a:p>
          <a:p>
            <a:pPr marL="628650" lvl="1" indent="-171450" algn="l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cs-CZ" sz="1800" dirty="0" smtClean="0">
                <a:solidFill>
                  <a:srgbClr val="000000"/>
                </a:solidFill>
              </a:rPr>
              <a:t>  důslednost </a:t>
            </a:r>
            <a:r>
              <a:rPr lang="cs-CZ" sz="1800" dirty="0">
                <a:solidFill>
                  <a:srgbClr val="000000"/>
                </a:solidFill>
              </a:rPr>
              <a:t>ve </a:t>
            </a:r>
            <a:r>
              <a:rPr lang="cs-CZ" sz="1800" dirty="0" smtClean="0">
                <a:solidFill>
                  <a:srgbClr val="000000"/>
                </a:solidFill>
              </a:rPr>
              <a:t>sledováni </a:t>
            </a:r>
            <a:r>
              <a:rPr lang="cs-CZ" sz="1800" dirty="0">
                <a:solidFill>
                  <a:srgbClr val="000000"/>
                </a:solidFill>
              </a:rPr>
              <a:t>detailů,</a:t>
            </a:r>
          </a:p>
          <a:p>
            <a:pPr marL="628650" lvl="1" indent="-171450" algn="l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cs-CZ" sz="1800" dirty="0" smtClean="0">
                <a:solidFill>
                  <a:srgbClr val="000000"/>
                </a:solidFill>
              </a:rPr>
              <a:t>  znalost cílové </a:t>
            </a:r>
            <a:r>
              <a:rPr lang="cs-CZ" sz="1800" dirty="0">
                <a:solidFill>
                  <a:srgbClr val="000000"/>
                </a:solidFill>
              </a:rPr>
              <a:t>skupiny,</a:t>
            </a:r>
          </a:p>
          <a:p>
            <a:pPr marL="628650" lvl="1" indent="-171450" algn="l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cs-CZ" sz="1800" dirty="0" smtClean="0">
                <a:solidFill>
                  <a:srgbClr val="000000"/>
                </a:solidFill>
              </a:rPr>
              <a:t>  úroveň </a:t>
            </a:r>
            <a:r>
              <a:rPr lang="cs-CZ" sz="1800" dirty="0">
                <a:solidFill>
                  <a:srgbClr val="000000"/>
                </a:solidFill>
              </a:rPr>
              <a:t>znalosti </a:t>
            </a:r>
            <a:r>
              <a:rPr lang="cs-CZ" sz="1800" dirty="0" smtClean="0">
                <a:solidFill>
                  <a:srgbClr val="000000"/>
                </a:solidFill>
              </a:rPr>
              <a:t>výrobku</a:t>
            </a:r>
            <a:r>
              <a:rPr lang="cs-CZ" sz="1800" dirty="0">
                <a:solidFill>
                  <a:srgbClr val="000000"/>
                </a:solidFill>
              </a:rPr>
              <a:t>, </a:t>
            </a:r>
            <a:r>
              <a:rPr lang="cs-CZ" sz="1800" dirty="0" smtClean="0">
                <a:solidFill>
                  <a:srgbClr val="000000"/>
                </a:solidFill>
              </a:rPr>
              <a:t>služby, značky,</a:t>
            </a:r>
            <a:endParaRPr lang="cs-CZ" sz="1800" dirty="0">
              <a:solidFill>
                <a:srgbClr val="000000"/>
              </a:solidFill>
            </a:endParaRPr>
          </a:p>
          <a:p>
            <a:pPr marL="628650" lvl="1" indent="-171450" algn="l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cs-CZ" sz="1800" dirty="0" smtClean="0">
                <a:solidFill>
                  <a:srgbClr val="000000"/>
                </a:solidFill>
              </a:rPr>
              <a:t>  celková </a:t>
            </a:r>
            <a:r>
              <a:rPr lang="cs-CZ" sz="1800" dirty="0">
                <a:solidFill>
                  <a:srgbClr val="000000"/>
                </a:solidFill>
              </a:rPr>
              <a:t>dramaturgie a režie,</a:t>
            </a:r>
          </a:p>
          <a:p>
            <a:pPr algn="l">
              <a:spcBef>
                <a:spcPts val="0"/>
              </a:spcBef>
            </a:pPr>
            <a:endParaRPr lang="cs-CZ" altLang="ko-KR" sz="1600" dirty="0" smtClean="0">
              <a:solidFill>
                <a:srgbClr val="343434">
                  <a:lumMod val="85000"/>
                  <a:lumOff val="15000"/>
                </a:srgbClr>
              </a:solidFill>
              <a:ea typeface="굴림" pitchFamily="34" charset="-127"/>
            </a:endParaRP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lang="cs-CZ" sz="3200" dirty="0" smtClean="0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Kreativně obsahová kritéria (1/3)</a:t>
            </a:r>
            <a:endParaRPr kumimoji="1" lang="en-US" altLang="ko-KR" sz="3200" dirty="0"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7900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l-PL" sz="1800" dirty="0" smtClean="0">
                <a:solidFill>
                  <a:srgbClr val="000000"/>
                </a:solidFill>
              </a:rPr>
              <a:t>naplánování jednotlivých </a:t>
            </a:r>
            <a:r>
              <a:rPr lang="pl-PL" sz="1800" dirty="0">
                <a:solidFill>
                  <a:srgbClr val="000000"/>
                </a:solidFill>
              </a:rPr>
              <a:t>kroků eventu s ohledem na:</a:t>
            </a:r>
          </a:p>
          <a:p>
            <a:pPr marL="628650" lvl="1" indent="-171450" algn="l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cs-CZ" sz="1800" dirty="0" smtClean="0">
                <a:solidFill>
                  <a:srgbClr val="000000"/>
                </a:solidFill>
              </a:rPr>
              <a:t>  vizualizaci výrobku</a:t>
            </a:r>
            <a:r>
              <a:rPr lang="cs-CZ" sz="1800" dirty="0">
                <a:solidFill>
                  <a:srgbClr val="000000"/>
                </a:solidFill>
              </a:rPr>
              <a:t>, </a:t>
            </a:r>
            <a:r>
              <a:rPr lang="cs-CZ" sz="1800" dirty="0" smtClean="0">
                <a:solidFill>
                  <a:srgbClr val="000000"/>
                </a:solidFill>
              </a:rPr>
              <a:t>služby, značky,</a:t>
            </a:r>
            <a:endParaRPr lang="cs-CZ" sz="1800" dirty="0">
              <a:solidFill>
                <a:srgbClr val="000000"/>
              </a:solidFill>
            </a:endParaRPr>
          </a:p>
          <a:p>
            <a:pPr marL="628650" lvl="1" indent="-171450" algn="l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cs-CZ" sz="1800" dirty="0" smtClean="0">
                <a:solidFill>
                  <a:srgbClr val="000000"/>
                </a:solidFill>
              </a:rPr>
              <a:t>  moderováni </a:t>
            </a:r>
            <a:r>
              <a:rPr lang="cs-CZ" sz="1800" dirty="0">
                <a:solidFill>
                  <a:srgbClr val="000000"/>
                </a:solidFill>
              </a:rPr>
              <a:t>akce,</a:t>
            </a:r>
          </a:p>
          <a:p>
            <a:pPr marL="628650" lvl="1" indent="-171450" algn="l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cs-CZ" sz="1800" dirty="0" smtClean="0">
                <a:solidFill>
                  <a:srgbClr val="000000"/>
                </a:solidFill>
              </a:rPr>
              <a:t>  dekoraci/výstavbu interiérů </a:t>
            </a:r>
            <a:r>
              <a:rPr lang="cs-CZ" sz="1800" dirty="0">
                <a:solidFill>
                  <a:srgbClr val="000000"/>
                </a:solidFill>
              </a:rPr>
              <a:t>a </a:t>
            </a:r>
            <a:r>
              <a:rPr lang="cs-CZ" sz="1800" dirty="0" smtClean="0">
                <a:solidFill>
                  <a:srgbClr val="000000"/>
                </a:solidFill>
              </a:rPr>
              <a:t>exteriérů</a:t>
            </a:r>
            <a:r>
              <a:rPr lang="cs-CZ" sz="1800" dirty="0">
                <a:solidFill>
                  <a:srgbClr val="000000"/>
                </a:solidFill>
              </a:rPr>
              <a:t>,</a:t>
            </a:r>
          </a:p>
          <a:p>
            <a:pPr marL="628650" lvl="1" indent="-171450" algn="l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l-PL" sz="1800" dirty="0" smtClean="0">
                <a:solidFill>
                  <a:srgbClr val="000000"/>
                </a:solidFill>
              </a:rPr>
              <a:t>  techniku </a:t>
            </a:r>
            <a:r>
              <a:rPr lang="pl-PL" sz="1800" dirty="0">
                <a:solidFill>
                  <a:srgbClr val="000000"/>
                </a:solidFill>
              </a:rPr>
              <a:t>(</a:t>
            </a:r>
            <a:r>
              <a:rPr lang="pl-PL" sz="1800" dirty="0" smtClean="0">
                <a:solidFill>
                  <a:srgbClr val="000000"/>
                </a:solidFill>
              </a:rPr>
              <a:t>osvětlení, ozvučení, multimediální </a:t>
            </a:r>
            <a:r>
              <a:rPr lang="pl-PL" sz="1800" dirty="0">
                <a:solidFill>
                  <a:srgbClr val="000000"/>
                </a:solidFill>
              </a:rPr>
              <a:t>technika atd.),</a:t>
            </a:r>
          </a:p>
          <a:p>
            <a:pPr marL="628650" lvl="1" indent="-171450" algn="l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cs-CZ" sz="1800" dirty="0" smtClean="0">
                <a:solidFill>
                  <a:srgbClr val="000000"/>
                </a:solidFill>
              </a:rPr>
              <a:t>  lokaci</a:t>
            </a:r>
            <a:r>
              <a:rPr lang="cs-CZ" sz="1800" dirty="0">
                <a:solidFill>
                  <a:srgbClr val="000000"/>
                </a:solidFill>
              </a:rPr>
              <a:t>, catering, </a:t>
            </a:r>
            <a:r>
              <a:rPr lang="cs-CZ" sz="1800" dirty="0" smtClean="0">
                <a:solidFill>
                  <a:srgbClr val="000000"/>
                </a:solidFill>
              </a:rPr>
              <a:t>ubytováni</a:t>
            </a:r>
            <a:r>
              <a:rPr lang="cs-CZ" sz="1800" dirty="0">
                <a:solidFill>
                  <a:srgbClr val="000000"/>
                </a:solidFill>
              </a:rPr>
              <a:t>, dopravu, ochranku, VIP servis, </a:t>
            </a:r>
            <a:r>
              <a:rPr lang="cs-CZ" sz="1800" dirty="0" smtClean="0">
                <a:solidFill>
                  <a:srgbClr val="000000"/>
                </a:solidFill>
              </a:rPr>
              <a:t>pojištění atd.</a:t>
            </a:r>
            <a:endParaRPr lang="cs-CZ" sz="1800" dirty="0">
              <a:solidFill>
                <a:srgbClr val="000000"/>
              </a:solidFill>
            </a:endParaRPr>
          </a:p>
          <a:p>
            <a:pPr lvl="1" algn="l">
              <a:lnSpc>
                <a:spcPct val="150000"/>
              </a:lnSpc>
              <a:spcBef>
                <a:spcPts val="0"/>
              </a:spcBef>
            </a:pPr>
            <a:endParaRPr lang="cs-CZ" sz="1800" dirty="0">
              <a:solidFill>
                <a:srgbClr val="000000"/>
              </a:solidFill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cs-CZ" altLang="ko-KR" sz="1800" dirty="0" smtClean="0">
              <a:solidFill>
                <a:srgbClr val="343434">
                  <a:lumMod val="85000"/>
                  <a:lumOff val="15000"/>
                </a:srgbClr>
              </a:solidFill>
              <a:ea typeface="굴림" pitchFamily="34" charset="-127"/>
            </a:endParaRP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lang="cs-CZ" sz="3200" dirty="0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Kreativně obsahová kritéria </a:t>
            </a:r>
            <a:r>
              <a:rPr lang="cs-CZ" sz="3200" dirty="0" smtClean="0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(2/3</a:t>
            </a:r>
            <a:r>
              <a:rPr lang="cs-CZ" sz="3200" dirty="0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kumimoji="1" lang="en-US" altLang="ko-KR" sz="3200" dirty="0"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0645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cs-CZ" sz="1800" dirty="0" smtClean="0">
                <a:solidFill>
                  <a:srgbClr val="000000"/>
                </a:solidFill>
              </a:rPr>
              <a:t>celková </a:t>
            </a:r>
            <a:r>
              <a:rPr lang="cs-CZ" sz="1800" dirty="0">
                <a:solidFill>
                  <a:srgbClr val="000000"/>
                </a:solidFill>
              </a:rPr>
              <a:t>koncepce a </a:t>
            </a:r>
            <a:r>
              <a:rPr lang="cs-CZ" sz="1800" dirty="0" smtClean="0">
                <a:solidFill>
                  <a:srgbClr val="000000"/>
                </a:solidFill>
              </a:rPr>
              <a:t>míra </a:t>
            </a:r>
            <a:r>
              <a:rPr lang="cs-CZ" sz="1800" dirty="0">
                <a:solidFill>
                  <a:srgbClr val="000000"/>
                </a:solidFill>
              </a:rPr>
              <a:t>integrace </a:t>
            </a:r>
            <a:r>
              <a:rPr lang="cs-CZ" sz="1800" dirty="0" err="1">
                <a:solidFill>
                  <a:srgbClr val="000000"/>
                </a:solidFill>
              </a:rPr>
              <a:t>event</a:t>
            </a:r>
            <a:r>
              <a:rPr lang="cs-CZ" sz="1800" dirty="0">
                <a:solidFill>
                  <a:srgbClr val="000000"/>
                </a:solidFill>
              </a:rPr>
              <a:t> marketingu </a:t>
            </a:r>
            <a:r>
              <a:rPr lang="cs-CZ" sz="1800" dirty="0" smtClean="0">
                <a:solidFill>
                  <a:srgbClr val="000000"/>
                </a:solidFill>
              </a:rPr>
              <a:t>do komunikačního mixu firmy</a:t>
            </a:r>
            <a:r>
              <a:rPr lang="cs-CZ" sz="1800" dirty="0">
                <a:solidFill>
                  <a:srgbClr val="000000"/>
                </a:solidFill>
              </a:rPr>
              <a:t>,</a:t>
            </a:r>
          </a:p>
          <a:p>
            <a:pPr marL="285750" indent="-285750" algn="l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cs-CZ" sz="1800" dirty="0" smtClean="0">
                <a:solidFill>
                  <a:srgbClr val="000000"/>
                </a:solidFill>
              </a:rPr>
              <a:t>úroveň strategického poradenství </a:t>
            </a:r>
            <a:r>
              <a:rPr lang="cs-CZ" sz="1800" dirty="0">
                <a:solidFill>
                  <a:srgbClr val="000000"/>
                </a:solidFill>
              </a:rPr>
              <a:t>v </a:t>
            </a:r>
            <a:r>
              <a:rPr lang="cs-CZ" sz="1800" dirty="0" err="1" smtClean="0">
                <a:solidFill>
                  <a:srgbClr val="000000"/>
                </a:solidFill>
              </a:rPr>
              <a:t>otázkach</a:t>
            </a:r>
            <a:r>
              <a:rPr lang="cs-CZ" sz="1800" dirty="0" smtClean="0">
                <a:solidFill>
                  <a:srgbClr val="000000"/>
                </a:solidFill>
              </a:rPr>
              <a:t> </a:t>
            </a:r>
            <a:r>
              <a:rPr lang="cs-CZ" sz="1800" dirty="0" err="1">
                <a:solidFill>
                  <a:srgbClr val="000000"/>
                </a:solidFill>
              </a:rPr>
              <a:t>event</a:t>
            </a:r>
            <a:r>
              <a:rPr lang="cs-CZ" sz="1800" dirty="0">
                <a:solidFill>
                  <a:srgbClr val="000000"/>
                </a:solidFill>
              </a:rPr>
              <a:t> marketingu,</a:t>
            </a:r>
          </a:p>
          <a:p>
            <a:pPr marL="285750" indent="-285750" algn="l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cs-CZ" sz="1800" dirty="0" smtClean="0">
                <a:solidFill>
                  <a:srgbClr val="000000"/>
                </a:solidFill>
              </a:rPr>
              <a:t>krizové </a:t>
            </a:r>
            <a:r>
              <a:rPr lang="cs-CZ" sz="1800" dirty="0">
                <a:solidFill>
                  <a:srgbClr val="000000"/>
                </a:solidFill>
              </a:rPr>
              <a:t>varianty (</a:t>
            </a:r>
            <a:r>
              <a:rPr lang="cs-CZ" sz="1800" dirty="0" err="1">
                <a:solidFill>
                  <a:srgbClr val="000000"/>
                </a:solidFill>
              </a:rPr>
              <a:t>Back</a:t>
            </a:r>
            <a:r>
              <a:rPr lang="cs-CZ" sz="1800" dirty="0">
                <a:solidFill>
                  <a:srgbClr val="000000"/>
                </a:solidFill>
              </a:rPr>
              <a:t>-up-</a:t>
            </a:r>
            <a:r>
              <a:rPr lang="cs-CZ" sz="1800" dirty="0" err="1">
                <a:solidFill>
                  <a:srgbClr val="000000"/>
                </a:solidFill>
              </a:rPr>
              <a:t>Plan</a:t>
            </a:r>
            <a:r>
              <a:rPr lang="cs-CZ" sz="1800" dirty="0">
                <a:solidFill>
                  <a:srgbClr val="000000"/>
                </a:solidFill>
              </a:rPr>
              <a:t>): </a:t>
            </a:r>
            <a:r>
              <a:rPr lang="cs-CZ" sz="1800" dirty="0" smtClean="0">
                <a:solidFill>
                  <a:srgbClr val="000000"/>
                </a:solidFill>
              </a:rPr>
              <a:t>např. pro případ špatného počasí při </a:t>
            </a:r>
            <a:r>
              <a:rPr lang="cs-CZ" sz="1800" dirty="0" err="1" smtClean="0">
                <a:solidFill>
                  <a:srgbClr val="000000"/>
                </a:solidFill>
              </a:rPr>
              <a:t>eventech</a:t>
            </a:r>
            <a:r>
              <a:rPr lang="cs-CZ" sz="1800" dirty="0" smtClean="0">
                <a:solidFill>
                  <a:srgbClr val="000000"/>
                </a:solidFill>
              </a:rPr>
              <a:t> </a:t>
            </a:r>
            <a:r>
              <a:rPr lang="cs-CZ" sz="1800" dirty="0">
                <a:solidFill>
                  <a:srgbClr val="000000"/>
                </a:solidFill>
              </a:rPr>
              <a:t>na </a:t>
            </a:r>
            <a:r>
              <a:rPr lang="cs-CZ" sz="1800" dirty="0" smtClean="0">
                <a:solidFill>
                  <a:srgbClr val="000000"/>
                </a:solidFill>
              </a:rPr>
              <a:t>otevřeném prostranství,</a:t>
            </a:r>
            <a:endParaRPr lang="cs-CZ" sz="1800" dirty="0">
              <a:solidFill>
                <a:srgbClr val="000000"/>
              </a:solidFill>
            </a:endParaRPr>
          </a:p>
          <a:p>
            <a:pPr marL="285750" indent="-285750" algn="l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cs-CZ" sz="1800" dirty="0" smtClean="0">
                <a:solidFill>
                  <a:srgbClr val="000000"/>
                </a:solidFill>
              </a:rPr>
              <a:t>používané vyhodnocovací </a:t>
            </a:r>
            <a:r>
              <a:rPr lang="cs-CZ" sz="1800" dirty="0">
                <a:solidFill>
                  <a:srgbClr val="000000"/>
                </a:solidFill>
              </a:rPr>
              <a:t>metody.</a:t>
            </a:r>
            <a:endParaRPr lang="cs-CZ" altLang="ko-KR" sz="1800" dirty="0" smtClean="0">
              <a:solidFill>
                <a:srgbClr val="343434">
                  <a:lumMod val="85000"/>
                  <a:lumOff val="15000"/>
                </a:srgbClr>
              </a:solidFill>
              <a:ea typeface="굴림" pitchFamily="34" charset="-127"/>
            </a:endParaRP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lang="cs-CZ" sz="3200" dirty="0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Kreativně obsahová kritéria </a:t>
            </a:r>
            <a:r>
              <a:rPr lang="cs-CZ" sz="3200" dirty="0" smtClean="0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(3/3</a:t>
            </a:r>
            <a:r>
              <a:rPr lang="cs-CZ" sz="3200" dirty="0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kumimoji="1" lang="en-US" altLang="ko-KR" sz="3200" dirty="0"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0368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60000"/>
              </a:lnSpc>
              <a:buFont typeface="Arial" pitchFamily="34" charset="0"/>
              <a:buChar char="•"/>
            </a:pPr>
            <a:r>
              <a:rPr lang="cs-CZ" altLang="ko-KR" sz="2000" dirty="0" smtClean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Rostoucí profesionalizace </a:t>
            </a:r>
            <a:r>
              <a:rPr lang="cs-CZ" altLang="ko-KR" sz="2000" dirty="0" err="1" smtClean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event</a:t>
            </a:r>
            <a:r>
              <a:rPr lang="cs-CZ" altLang="ko-KR" sz="2000" dirty="0" smtClean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 marketingu</a:t>
            </a:r>
          </a:p>
          <a:p>
            <a:pPr marL="285750" indent="-285750" algn="just">
              <a:lnSpc>
                <a:spcPct val="160000"/>
              </a:lnSpc>
              <a:buFont typeface="Arial" pitchFamily="34" charset="0"/>
              <a:buChar char="•"/>
            </a:pPr>
            <a:r>
              <a:rPr lang="cs-CZ" altLang="ko-KR" sz="2000" dirty="0" smtClean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Rostoucí význam </a:t>
            </a:r>
            <a:r>
              <a:rPr lang="cs-CZ" altLang="ko-KR" sz="2000" dirty="0" err="1" smtClean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eventů</a:t>
            </a:r>
            <a:r>
              <a:rPr lang="cs-CZ" altLang="ko-KR" sz="2000" dirty="0" smtClean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 (emocionální rovina)</a:t>
            </a:r>
          </a:p>
          <a:p>
            <a:pPr marL="285750" indent="-285750" algn="just">
              <a:lnSpc>
                <a:spcPct val="160000"/>
              </a:lnSpc>
              <a:buFont typeface="Arial" pitchFamily="34" charset="0"/>
              <a:buChar char="•"/>
            </a:pPr>
            <a:r>
              <a:rPr lang="cs-CZ" altLang="ko-KR" sz="2000" dirty="0" smtClean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Rostoucí výdaje firem na </a:t>
            </a:r>
            <a:r>
              <a:rPr lang="cs-CZ" altLang="ko-KR" sz="2000" dirty="0" err="1" smtClean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event</a:t>
            </a:r>
            <a:r>
              <a:rPr lang="cs-CZ" altLang="ko-KR" sz="2000" dirty="0" smtClean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 marketing</a:t>
            </a:r>
          </a:p>
          <a:p>
            <a:pPr marL="285750" indent="-285750" algn="just">
              <a:lnSpc>
                <a:spcPct val="160000"/>
              </a:lnSpc>
              <a:buFont typeface="Arial" pitchFamily="34" charset="0"/>
              <a:buChar char="•"/>
            </a:pPr>
            <a:r>
              <a:rPr lang="cs-CZ" altLang="ko-KR" sz="2000" dirty="0" smtClean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Propojení </a:t>
            </a:r>
            <a:r>
              <a:rPr lang="cs-CZ" altLang="ko-KR" sz="2000" dirty="0" err="1" smtClean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eventů</a:t>
            </a:r>
            <a:r>
              <a:rPr lang="cs-CZ" altLang="ko-KR" sz="2000" dirty="0" smtClean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 (zábavy) se vzděláváním</a:t>
            </a:r>
          </a:p>
          <a:p>
            <a:pPr marL="285750" indent="-285750" algn="just">
              <a:lnSpc>
                <a:spcPct val="160000"/>
              </a:lnSpc>
              <a:buFont typeface="Arial" pitchFamily="34" charset="0"/>
              <a:buChar char="•"/>
            </a:pPr>
            <a:r>
              <a:rPr lang="cs-CZ" altLang="ko-KR" sz="2000" dirty="0" smtClean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Důraz na potřebu zpětné vazby</a:t>
            </a:r>
          </a:p>
          <a:p>
            <a:pPr marL="285750" indent="-285750" algn="just">
              <a:lnSpc>
                <a:spcPct val="160000"/>
              </a:lnSpc>
              <a:buFont typeface="Arial" pitchFamily="34" charset="0"/>
              <a:buChar char="•"/>
            </a:pPr>
            <a:r>
              <a:rPr lang="cs-CZ" altLang="ko-KR" sz="2000" dirty="0" smtClean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Synergie </a:t>
            </a:r>
            <a:r>
              <a:rPr lang="cs-CZ" altLang="ko-KR" sz="2000" dirty="0" err="1" smtClean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event</a:t>
            </a:r>
            <a:r>
              <a:rPr lang="cs-CZ" altLang="ko-KR" sz="2000" dirty="0" smtClean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 marketingu s moderními technologiemi</a:t>
            </a: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lang="cs-CZ" sz="3200" dirty="0" smtClean="0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Vývojové tendence </a:t>
            </a:r>
            <a:r>
              <a:rPr lang="cs-CZ" sz="3200" dirty="0" err="1" smtClean="0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</a:t>
            </a:r>
            <a:r>
              <a:rPr lang="cs-CZ" sz="3200" dirty="0" smtClean="0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marketingu</a:t>
            </a:r>
            <a:endParaRPr kumimoji="1" lang="en-US" altLang="ko-KR" sz="3200" dirty="0"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2429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Pravidlo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multisenzitivity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(e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vent je multisenzitivní událostí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Pravidlo bezchybného scénáře (event vyžaduje propracovaný a sofistikovaný scénář)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34343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ko-KR" sz="32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Základní pravidla strategie eventu</a:t>
            </a:r>
          </a:p>
        </p:txBody>
      </p:sp>
    </p:spTree>
    <p:extLst>
      <p:ext uri="{BB962C8B-B14F-4D97-AF65-F5344CB8AC3E}">
        <p14:creationId xmlns:p14="http://schemas.microsoft.com/office/powerpoint/2010/main" val="2962549331"/>
      </p:ext>
    </p:extLst>
  </p:cSld>
  <p:clrMapOvr>
    <a:masterClrMapping/>
  </p:clrMapOvr>
</p:sld>
</file>

<file path=ppt/theme/theme1.xml><?xml version="1.0" encoding="utf-8"?>
<a:theme xmlns:a="http://schemas.openxmlformats.org/drawingml/2006/main" name="15_Office Theme">
  <a:themeElements>
    <a:clrScheme name="Custom 202">
      <a:dk1>
        <a:srgbClr val="343434"/>
      </a:dk1>
      <a:lt1>
        <a:srgbClr val="FFFFFF"/>
      </a:lt1>
      <a:dk2>
        <a:srgbClr val="343434"/>
      </a:dk2>
      <a:lt2>
        <a:srgbClr val="626262"/>
      </a:lt2>
      <a:accent1>
        <a:srgbClr val="506078"/>
      </a:accent1>
      <a:accent2>
        <a:srgbClr val="4081B6"/>
      </a:accent2>
      <a:accent3>
        <a:srgbClr val="7B85B1"/>
      </a:accent3>
      <a:accent4>
        <a:srgbClr val="80ADD6"/>
      </a:accent4>
      <a:accent5>
        <a:srgbClr val="017AB2"/>
      </a:accent5>
      <a:accent6>
        <a:srgbClr val="055CBB"/>
      </a:accent6>
      <a:hlink>
        <a:srgbClr val="69CFFE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Custom 202">
      <a:dk1>
        <a:srgbClr val="343434"/>
      </a:dk1>
      <a:lt1>
        <a:srgbClr val="FFFFFF"/>
      </a:lt1>
      <a:dk2>
        <a:srgbClr val="343434"/>
      </a:dk2>
      <a:lt2>
        <a:srgbClr val="626262"/>
      </a:lt2>
      <a:accent1>
        <a:srgbClr val="506078"/>
      </a:accent1>
      <a:accent2>
        <a:srgbClr val="4081B6"/>
      </a:accent2>
      <a:accent3>
        <a:srgbClr val="7B85B1"/>
      </a:accent3>
      <a:accent4>
        <a:srgbClr val="80ADD6"/>
      </a:accent4>
      <a:accent5>
        <a:srgbClr val="017AB2"/>
      </a:accent5>
      <a:accent6>
        <a:srgbClr val="055CBB"/>
      </a:accent6>
      <a:hlink>
        <a:srgbClr val="69CFFE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Custom 202">
      <a:dk1>
        <a:srgbClr val="343434"/>
      </a:dk1>
      <a:lt1>
        <a:srgbClr val="FFFFFF"/>
      </a:lt1>
      <a:dk2>
        <a:srgbClr val="343434"/>
      </a:dk2>
      <a:lt2>
        <a:srgbClr val="626262"/>
      </a:lt2>
      <a:accent1>
        <a:srgbClr val="506078"/>
      </a:accent1>
      <a:accent2>
        <a:srgbClr val="4081B6"/>
      </a:accent2>
      <a:accent3>
        <a:srgbClr val="7B85B1"/>
      </a:accent3>
      <a:accent4>
        <a:srgbClr val="80ADD6"/>
      </a:accent4>
      <a:accent5>
        <a:srgbClr val="017AB2"/>
      </a:accent5>
      <a:accent6>
        <a:srgbClr val="055CBB"/>
      </a:accent6>
      <a:hlink>
        <a:srgbClr val="69CFFE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Custom 202">
      <a:dk1>
        <a:srgbClr val="343434"/>
      </a:dk1>
      <a:lt1>
        <a:srgbClr val="FFFFFF"/>
      </a:lt1>
      <a:dk2>
        <a:srgbClr val="343434"/>
      </a:dk2>
      <a:lt2>
        <a:srgbClr val="626262"/>
      </a:lt2>
      <a:accent1>
        <a:srgbClr val="506078"/>
      </a:accent1>
      <a:accent2>
        <a:srgbClr val="4081B6"/>
      </a:accent2>
      <a:accent3>
        <a:srgbClr val="7B85B1"/>
      </a:accent3>
      <a:accent4>
        <a:srgbClr val="80ADD6"/>
      </a:accent4>
      <a:accent5>
        <a:srgbClr val="017AB2"/>
      </a:accent5>
      <a:accent6>
        <a:srgbClr val="055CBB"/>
      </a:accent6>
      <a:hlink>
        <a:srgbClr val="69CFFE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2337</TotalTime>
  <Words>867</Words>
  <Application>Microsoft Office PowerPoint</Application>
  <PresentationFormat>Předvádění na obrazovce (4:3)</PresentationFormat>
  <Paragraphs>127</Paragraphs>
  <Slides>28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4</vt:i4>
      </vt:variant>
      <vt:variant>
        <vt:lpstr>Nadpisy snímků</vt:lpstr>
      </vt:variant>
      <vt:variant>
        <vt:i4>28</vt:i4>
      </vt:variant>
    </vt:vector>
  </HeadingPairs>
  <TitlesOfParts>
    <vt:vector size="32" baseType="lpstr">
      <vt:lpstr>15_Office Theme</vt:lpstr>
      <vt:lpstr>2_Office Theme</vt:lpstr>
      <vt:lpstr>1_Office Theme</vt:lpstr>
      <vt:lpstr>3_Office Theme</vt:lpstr>
      <vt:lpstr>Prezentace aplikace PowerPoint</vt:lpstr>
      <vt:lpstr>Typologie event marketingových aktivit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Renáta</cp:lastModifiedBy>
  <cp:revision>340</cp:revision>
  <dcterms:created xsi:type="dcterms:W3CDTF">2012-04-26T17:06:14Z</dcterms:created>
  <dcterms:modified xsi:type="dcterms:W3CDTF">2023-11-09T17:52:50Z</dcterms:modified>
</cp:coreProperties>
</file>