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21"/>
  </p:notesMasterIdLst>
  <p:sldIdLst>
    <p:sldId id="347" r:id="rId4"/>
    <p:sldId id="286" r:id="rId5"/>
    <p:sldId id="398" r:id="rId6"/>
    <p:sldId id="381" r:id="rId7"/>
    <p:sldId id="396" r:id="rId8"/>
    <p:sldId id="393" r:id="rId9"/>
    <p:sldId id="392" r:id="rId10"/>
    <p:sldId id="391" r:id="rId11"/>
    <p:sldId id="390" r:id="rId12"/>
    <p:sldId id="388" r:id="rId13"/>
    <p:sldId id="387" r:id="rId14"/>
    <p:sldId id="386" r:id="rId15"/>
    <p:sldId id="385" r:id="rId16"/>
    <p:sldId id="384" r:id="rId17"/>
    <p:sldId id="383" r:id="rId18"/>
    <p:sldId id="370" r:id="rId19"/>
    <p:sldId id="3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1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62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4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09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5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44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5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9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54864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a trendy EVENT MARKETINGU</a:t>
            </a:r>
            <a:endParaRPr lang="ru-RU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marketingových aktivit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dirty="0" smtClean="0"/>
              <a:t>Podle </a:t>
            </a:r>
            <a:r>
              <a:rPr lang="cs-CZ" sz="2000" dirty="0"/>
              <a:t>obsahu využití </a:t>
            </a:r>
            <a:r>
              <a:rPr lang="cs-CZ" sz="2000" dirty="0" err="1"/>
              <a:t>event</a:t>
            </a:r>
            <a:r>
              <a:rPr lang="cs-CZ" sz="2000" dirty="0"/>
              <a:t> </a:t>
            </a:r>
            <a:r>
              <a:rPr lang="cs-CZ" sz="2000" dirty="0" smtClean="0"/>
              <a:t>marketingu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dirty="0"/>
              <a:t>Podle cílových skupin </a:t>
            </a:r>
            <a:endParaRPr lang="cs-CZ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dirty="0"/>
              <a:t>Podle </a:t>
            </a:r>
            <a:r>
              <a:rPr lang="cs-CZ" sz="2000" dirty="0" smtClean="0"/>
              <a:t>konceptu akce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dirty="0"/>
              <a:t>Podle doprovodného </a:t>
            </a:r>
            <a:r>
              <a:rPr lang="cs-CZ" sz="2000" dirty="0" smtClean="0"/>
              <a:t>zážitku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dirty="0"/>
              <a:t>Podle </a:t>
            </a:r>
            <a:r>
              <a:rPr lang="cs-CZ" sz="2000" dirty="0" smtClean="0"/>
              <a:t>místa realizace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9727"/>
            <a:ext cx="38534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Podle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 využití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marketingu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2000" dirty="0"/>
              <a:t>Podle obsahu využití </a:t>
            </a:r>
            <a:r>
              <a:rPr lang="cs-CZ" sz="2000" dirty="0" err="1"/>
              <a:t>event</a:t>
            </a:r>
            <a:r>
              <a:rPr lang="cs-CZ" sz="2000" dirty="0"/>
              <a:t> marketingu rozdělujeme na: </a:t>
            </a:r>
          </a:p>
          <a:p>
            <a:pPr algn="just">
              <a:spcAft>
                <a:spcPts val="1200"/>
              </a:spcAft>
            </a:pPr>
            <a:r>
              <a:rPr lang="cs-CZ" sz="2000" b="1" i="1" dirty="0"/>
              <a:t>pracovně orientované </a:t>
            </a:r>
            <a:r>
              <a:rPr lang="cs-CZ" sz="2000" b="1" i="1" dirty="0" err="1"/>
              <a:t>eventy</a:t>
            </a:r>
            <a:r>
              <a:rPr lang="cs-CZ" sz="2000" i="1" dirty="0"/>
              <a:t> </a:t>
            </a:r>
            <a:r>
              <a:rPr lang="cs-CZ" sz="2000" dirty="0"/>
              <a:t>– akce pro interní cílové skupiny firmy a obchodní partnery, např. produktové školení na nový výrobek nebo službu;</a:t>
            </a:r>
          </a:p>
          <a:p>
            <a:pPr algn="just">
              <a:spcAft>
                <a:spcPts val="1200"/>
              </a:spcAft>
            </a:pPr>
            <a:r>
              <a:rPr lang="cs-CZ" sz="2000" b="1" i="1" dirty="0"/>
              <a:t>informativní </a:t>
            </a:r>
            <a:r>
              <a:rPr lang="cs-CZ" sz="2000" b="1" i="1" dirty="0" err="1"/>
              <a:t>eventy</a:t>
            </a:r>
            <a:r>
              <a:rPr lang="cs-CZ" sz="2000" b="1" i="1" dirty="0"/>
              <a:t> </a:t>
            </a:r>
            <a:r>
              <a:rPr lang="cs-CZ" sz="2000" dirty="0"/>
              <a:t>– hlavním cílem je zprostředkovávat informace, které jsou však „zabaleny“ do zábavného programu, např. představení nového produktu (služby) prostřednictvím multimediální show;</a:t>
            </a:r>
          </a:p>
          <a:p>
            <a:pPr algn="just">
              <a:spcAft>
                <a:spcPts val="1200"/>
              </a:spcAft>
            </a:pPr>
            <a:r>
              <a:rPr lang="cs-CZ" sz="2000" b="1" i="1" dirty="0"/>
              <a:t>zábavně orientované </a:t>
            </a:r>
            <a:r>
              <a:rPr lang="cs-CZ" sz="2000" b="1" i="1" dirty="0" err="1"/>
              <a:t>eventy</a:t>
            </a:r>
            <a:r>
              <a:rPr lang="cs-CZ" sz="2000" b="1" dirty="0"/>
              <a:t> </a:t>
            </a:r>
            <a:r>
              <a:rPr lang="cs-CZ" sz="2000" dirty="0"/>
              <a:t>– v popředí stojí především zábava, využívá se k dlouhodobému </a:t>
            </a:r>
            <a:r>
              <a:rPr lang="cs-CZ" sz="2000" dirty="0" smtClean="0"/>
              <a:t>budování image značky </a:t>
            </a:r>
            <a:r>
              <a:rPr lang="cs-CZ" sz="2000" dirty="0"/>
              <a:t>prostřednictvím emocionálního přemostění mezi danou aktivitou a značky, jde o koncerty, incentivní cesty, trendové sporty a pod.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Podle cílových skupin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000" dirty="0"/>
              <a:t>Podle cílových skupin rozdělujeme zaměření </a:t>
            </a:r>
            <a:r>
              <a:rPr lang="cs-CZ" sz="2000" dirty="0" err="1"/>
              <a:t>event</a:t>
            </a:r>
            <a:r>
              <a:rPr lang="cs-CZ" sz="2000" dirty="0"/>
              <a:t> marketingu na dvě oblasti:</a:t>
            </a:r>
          </a:p>
          <a:p>
            <a:pPr algn="just">
              <a:spcAft>
                <a:spcPts val="1200"/>
              </a:spcAft>
            </a:pPr>
            <a:r>
              <a:rPr lang="cs-CZ" sz="2000" b="1" i="1" dirty="0" smtClean="0"/>
              <a:t>veřejné </a:t>
            </a:r>
            <a:r>
              <a:rPr lang="cs-CZ" sz="2000" b="1" i="1" dirty="0" err="1"/>
              <a:t>eventy</a:t>
            </a:r>
            <a:r>
              <a:rPr lang="cs-CZ" sz="2000" b="1" i="1" dirty="0"/>
              <a:t> </a:t>
            </a:r>
            <a:r>
              <a:rPr lang="cs-CZ" sz="2000" dirty="0"/>
              <a:t>– určeny pro externí cílovou skupinu, heterogenní skupinu, zahrnující stávající nebo potenciální zákazníky, novináře, názorové vůdce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širokou veřejnost, např. zapojení </a:t>
            </a:r>
            <a:r>
              <a:rPr lang="cs-CZ" sz="2000" dirty="0" err="1"/>
              <a:t>event</a:t>
            </a:r>
            <a:r>
              <a:rPr lang="cs-CZ" sz="2000" dirty="0"/>
              <a:t> marketingu do veletrhů, výstav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doprovodných akcí v jejich průběhu;</a:t>
            </a:r>
          </a:p>
          <a:p>
            <a:pPr algn="just">
              <a:spcAft>
                <a:spcPts val="1200"/>
              </a:spcAft>
            </a:pPr>
            <a:r>
              <a:rPr lang="cs-CZ" sz="2000" b="1" i="1" dirty="0" smtClean="0"/>
              <a:t>firemní </a:t>
            </a:r>
            <a:r>
              <a:rPr lang="cs-CZ" sz="2000" b="1" i="1" dirty="0" err="1"/>
              <a:t>eventy</a:t>
            </a:r>
            <a:r>
              <a:rPr lang="cs-CZ" sz="2000" dirty="0"/>
              <a:t> – určeny pro interní cílové skupiny firmy, hlavně zaměstnanci, klíčoví dodavatelé, akcionáři, </a:t>
            </a:r>
            <a:r>
              <a:rPr lang="cs-CZ" sz="2000" dirty="0" err="1"/>
              <a:t>frančízami</a:t>
            </a:r>
            <a:r>
              <a:rPr lang="cs-CZ" sz="2000" dirty="0"/>
              <a:t>, protože organizátor dobře zná cílové skupiny, lze maximalizovat komunikační efekt, např. firemní jubileum, valná hromada, interní školení.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Podle konceptu akce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/>
              <a:t>Podle konceptu se člení </a:t>
            </a:r>
            <a:r>
              <a:rPr lang="cs-CZ" sz="1600" dirty="0" err="1"/>
              <a:t>event</a:t>
            </a:r>
            <a:r>
              <a:rPr lang="cs-CZ" sz="1600" dirty="0"/>
              <a:t> marketing do pěti základních kategorií: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b="1" i="1" dirty="0" err="1" smtClean="0"/>
              <a:t>event</a:t>
            </a:r>
            <a:r>
              <a:rPr lang="cs-CZ" sz="1600" b="1" i="1" dirty="0" smtClean="0"/>
              <a:t> </a:t>
            </a:r>
            <a:r>
              <a:rPr lang="cs-CZ" sz="1600" b="1" i="1" dirty="0"/>
              <a:t>marketing využívající příležitosti </a:t>
            </a:r>
            <a:r>
              <a:rPr lang="cs-CZ" sz="1600" dirty="0"/>
              <a:t>– spojuje komunikaci firmy příležitostně buď se zavedenými a respektovanými oslavami, výročími, anebo s dosaženými významnými událostmi, např. oslavy milénia, položení základního kamene, Den otevřených dveří;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b="1" i="1" dirty="0" smtClean="0"/>
              <a:t>značkový </a:t>
            </a:r>
            <a:r>
              <a:rPr lang="cs-CZ" sz="1600" b="1" i="1" dirty="0"/>
              <a:t>(produktový) </a:t>
            </a:r>
            <a:r>
              <a:rPr lang="cs-CZ" sz="1600" b="1" i="1" dirty="0" err="1"/>
              <a:t>event</a:t>
            </a:r>
            <a:r>
              <a:rPr lang="cs-CZ" sz="1600" b="1" i="1" dirty="0"/>
              <a:t> marketing </a:t>
            </a:r>
            <a:r>
              <a:rPr lang="cs-CZ" sz="1600" dirty="0"/>
              <a:t>– aktivity směřující k zasazování značky (produktu) do zvolené emocionální roviny a budující dlouhodobý emocionální vztah k značce, např. podpora adrenalinových sportů firmou vyrábějící energetickou výživu;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b="1" i="1" dirty="0" err="1" smtClean="0"/>
              <a:t>imagový</a:t>
            </a:r>
            <a:r>
              <a:rPr lang="cs-CZ" sz="1600" b="1" i="1" dirty="0" smtClean="0"/>
              <a:t> </a:t>
            </a:r>
            <a:r>
              <a:rPr lang="cs-CZ" sz="1600" b="1" i="1" dirty="0" err="1"/>
              <a:t>event</a:t>
            </a:r>
            <a:r>
              <a:rPr lang="cs-CZ" sz="1600" b="1" i="1" dirty="0"/>
              <a:t> marketing </a:t>
            </a:r>
            <a:r>
              <a:rPr lang="cs-CZ" sz="1600" dirty="0"/>
              <a:t>– image zvoleného místa nebo hlavní náplň </a:t>
            </a:r>
            <a:r>
              <a:rPr lang="cs-CZ" sz="1600" dirty="0" err="1"/>
              <a:t>eventu</a:t>
            </a:r>
            <a:r>
              <a:rPr lang="cs-CZ" sz="1600" dirty="0"/>
              <a:t> zcela koresponduje s hodnotami spojovanými se značkou, jde o příležitosti uměle vytvořené nebo o využití již existujících akcí či lokalit;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b="1" i="1" dirty="0" err="1" smtClean="0"/>
              <a:t>event</a:t>
            </a:r>
            <a:r>
              <a:rPr lang="cs-CZ" sz="1600" b="1" i="1" dirty="0" smtClean="0"/>
              <a:t> </a:t>
            </a:r>
            <a:r>
              <a:rPr lang="cs-CZ" sz="1600" b="1" i="1" dirty="0"/>
              <a:t>marketing vztažený k know-how </a:t>
            </a:r>
            <a:r>
              <a:rPr lang="cs-CZ" sz="1600" dirty="0"/>
              <a:t>– objektem je jedinečné know-how, které firma vlastní, ať jde o převratnou technologii, nebo o konkrétní výrobek na trhu, který zatím žádný jiný výrobce nenabízí;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600" b="1" i="1" dirty="0" smtClean="0"/>
              <a:t>kombinovaný </a:t>
            </a:r>
            <a:r>
              <a:rPr lang="cs-CZ" sz="1600" b="1" i="1" dirty="0" err="1"/>
              <a:t>event</a:t>
            </a:r>
            <a:r>
              <a:rPr lang="cs-CZ" sz="1600" b="1" i="1" dirty="0"/>
              <a:t> marketing</a:t>
            </a:r>
            <a:r>
              <a:rPr lang="cs-CZ" sz="1600" dirty="0"/>
              <a:t> – přizpůsoben z hlediska času, místa a příležitosti, příkladem může být propojení </a:t>
            </a:r>
            <a:r>
              <a:rPr lang="cs-CZ" sz="1600" dirty="0" err="1"/>
              <a:t>event</a:t>
            </a:r>
            <a:r>
              <a:rPr lang="cs-CZ" sz="1600" dirty="0"/>
              <a:t> marketingu využívající příležitost a značkový (produktový) </a:t>
            </a:r>
            <a:r>
              <a:rPr lang="cs-CZ" sz="1600" dirty="0" err="1"/>
              <a:t>event</a:t>
            </a:r>
            <a:r>
              <a:rPr lang="cs-CZ" sz="1600" dirty="0"/>
              <a:t> marketing – konkrétně využití vánočních svátků pro komerční účely u firmy Coca-Cola a jejích vánočních trucků.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Podle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doprovodného zážitku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Podle doprovodného zážitku – zážitky, které vyvolávají nebo doprovázejí vlastní komunikaci klíčového sdělení. </a:t>
            </a:r>
            <a:endParaRPr lang="cs-CZ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Jde </a:t>
            </a:r>
            <a:r>
              <a:rPr lang="cs-CZ" sz="2000" dirty="0"/>
              <a:t>o cílený přenos emocí a pocitů mezi danou aktivitou a značkou, obecně pak o využívání sportu, kultury, přírody či jiné společenské aktivity</a:t>
            </a:r>
            <a:r>
              <a:rPr lang="cs-CZ" sz="20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U </a:t>
            </a:r>
            <a:r>
              <a:rPr lang="cs-CZ" sz="2000" dirty="0"/>
              <a:t>téhle typologie je zřejmé, že se jedná o jedinečné a neopakovatelné akce, proto tu není možné další dělení kategorie.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Podle místa realizace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Podle místa můžeme </a:t>
            </a:r>
            <a:r>
              <a:rPr lang="cs-CZ" sz="2000" dirty="0" err="1"/>
              <a:t>event</a:t>
            </a:r>
            <a:r>
              <a:rPr lang="cs-CZ" sz="2000" dirty="0"/>
              <a:t> marketing rozdělit na: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i="1" dirty="0" smtClean="0"/>
              <a:t>venkovní </a:t>
            </a:r>
            <a:r>
              <a:rPr lang="cs-CZ" sz="2000" b="1" i="1" dirty="0"/>
              <a:t>aktivity (open-air) </a:t>
            </a:r>
            <a:r>
              <a:rPr lang="cs-CZ" sz="2000" dirty="0"/>
              <a:t>– akce hromadného typu určené pro širokou cílovou skupinu, které se konají na otevřeném prostranství, </a:t>
            </a:r>
            <a:r>
              <a:rPr lang="cs-CZ" sz="2000" dirty="0" err="1"/>
              <a:t>eventy</a:t>
            </a:r>
            <a:r>
              <a:rPr lang="cs-CZ" sz="2000" dirty="0"/>
              <a:t> spojené s koncertem, sportovní událostí apod.;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i="1" dirty="0" err="1" smtClean="0"/>
              <a:t>eventy</a:t>
            </a:r>
            <a:r>
              <a:rPr lang="cs-CZ" sz="2000" b="1" i="1" dirty="0" smtClean="0"/>
              <a:t> </a:t>
            </a:r>
            <a:r>
              <a:rPr lang="cs-CZ" sz="2000" b="1" i="1" dirty="0"/>
              <a:t>pod střechou </a:t>
            </a:r>
            <a:r>
              <a:rPr lang="cs-CZ" sz="2000" dirty="0"/>
              <a:t>– </a:t>
            </a:r>
            <a:r>
              <a:rPr lang="cs-CZ" sz="2000" dirty="0" err="1"/>
              <a:t>eventy</a:t>
            </a:r>
            <a:r>
              <a:rPr lang="cs-CZ" sz="2000" dirty="0"/>
              <a:t> uspořádávány v budovách a zastřešených areálech, využívají se hotelové prostory, divadla, koncertní sály, ledové plochy, ale třeba i hrady, katakomby, výrobní haly a opuštěné průmyslové objekty.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konference</a:t>
            </a:r>
          </a:p>
          <a:p>
            <a:r>
              <a:rPr lang="cs-CZ" dirty="0"/>
              <a:t>semináře</a:t>
            </a:r>
          </a:p>
          <a:p>
            <a:r>
              <a:rPr lang="cs-CZ" dirty="0"/>
              <a:t>společenské akce</a:t>
            </a:r>
          </a:p>
          <a:p>
            <a:r>
              <a:rPr lang="cs-CZ" dirty="0"/>
              <a:t>firemní prezentace</a:t>
            </a:r>
          </a:p>
          <a:p>
            <a:r>
              <a:rPr lang="cs-CZ" dirty="0"/>
              <a:t>grand </a:t>
            </a:r>
            <a:r>
              <a:rPr lang="cs-CZ" dirty="0" err="1"/>
              <a:t>openingy</a:t>
            </a:r>
            <a:endParaRPr lang="cs-CZ" dirty="0"/>
          </a:p>
          <a:p>
            <a:r>
              <a:rPr lang="cs-CZ" dirty="0" err="1"/>
              <a:t>promotion</a:t>
            </a:r>
            <a:endParaRPr lang="cs-CZ" dirty="0"/>
          </a:p>
          <a:p>
            <a:r>
              <a:rPr lang="cs-CZ" dirty="0"/>
              <a:t>slavnostní </a:t>
            </a:r>
            <a:r>
              <a:rPr lang="cs-CZ" dirty="0" smtClean="0"/>
              <a:t>rauty, bankety</a:t>
            </a:r>
            <a:endParaRPr lang="cs-CZ" dirty="0"/>
          </a:p>
          <a:p>
            <a:r>
              <a:rPr lang="cs-CZ" dirty="0"/>
              <a:t>slavnostní otevření poboček, filiálek</a:t>
            </a:r>
          </a:p>
          <a:p>
            <a:r>
              <a:rPr lang="cs-CZ" dirty="0"/>
              <a:t>vánoční večírky</a:t>
            </a:r>
          </a:p>
          <a:p>
            <a:r>
              <a:rPr lang="cs-CZ" dirty="0"/>
              <a:t>módní přehlídky</a:t>
            </a:r>
          </a:p>
          <a:p>
            <a:r>
              <a:rPr lang="cs-CZ" dirty="0"/>
              <a:t>slavnostní premiéry </a:t>
            </a:r>
            <a:r>
              <a:rPr lang="cs-CZ" dirty="0" smtClean="0"/>
              <a:t>(divadlo</a:t>
            </a:r>
            <a:r>
              <a:rPr lang="cs-CZ" dirty="0"/>
              <a:t>, film)</a:t>
            </a:r>
          </a:p>
          <a:p>
            <a:r>
              <a:rPr lang="cs-CZ" dirty="0"/>
              <a:t>obědy, večeře</a:t>
            </a:r>
          </a:p>
          <a:p>
            <a:r>
              <a:rPr lang="cs-CZ" dirty="0"/>
              <a:t>firemní párty</a:t>
            </a:r>
          </a:p>
          <a:p>
            <a:r>
              <a:rPr lang="cs-CZ" dirty="0" smtClean="0"/>
              <a:t>atd.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316791" cy="229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5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048000"/>
            <a:ext cx="49450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 txBox="1">
            <a:spLocks/>
          </p:cNvSpPr>
          <p:nvPr/>
        </p:nvSpPr>
        <p:spPr>
          <a:xfrm>
            <a:off x="3482181" y="1219200"/>
            <a:ext cx="3619500" cy="122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Děkuji vám za pozornost</a:t>
            </a:r>
            <a:br>
              <a:rPr kumimoji="0" lang="cs-CZ" sz="2400" b="0" i="1" u="none" strike="noStrike" kern="120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cs-CZ" sz="2400" b="0" i="1" u="none" strike="noStrike" kern="120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a těším se na příště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03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(EVM)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komunikované sdělení spojené </a:t>
            </a:r>
            <a:r>
              <a:rPr lang="cs-CZ" sz="2000" dirty="0" smtClean="0">
                <a:solidFill>
                  <a:schemeClr val="bg2"/>
                </a:solidFill>
              </a:rPr>
              <a:t/>
            </a:r>
            <a:br>
              <a:rPr lang="cs-CZ" sz="2000" dirty="0" smtClean="0">
                <a:solidFill>
                  <a:schemeClr val="bg2"/>
                </a:solidFill>
              </a:rPr>
            </a:br>
            <a:r>
              <a:rPr lang="cs-CZ" sz="2000" dirty="0" smtClean="0">
                <a:solidFill>
                  <a:schemeClr val="bg2"/>
                </a:solidFill>
              </a:rPr>
              <a:t>s </a:t>
            </a:r>
            <a:r>
              <a:rPr lang="cs-CZ" sz="2000" dirty="0">
                <a:solidFill>
                  <a:schemeClr val="bg2"/>
                </a:solidFill>
              </a:rPr>
              <a:t>formou zvláštního představení, prožitkem, který je vnímán více smysly najednou.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algn="just"/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Propagační strategie, která zahrnuje (osobní) kontakt mezi značkami a jejich zákazníky na akcích, mezi které se řadí například konference, veletrhy a semináře.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Každá událost je jiná, má jiné publikum, jiný obsah a jinou kulturu, tomu je nezbytné podřídit formální náležitosti </a:t>
            </a:r>
            <a:r>
              <a:rPr lang="cs-CZ" sz="2000" dirty="0" err="1" smtClean="0">
                <a:solidFill>
                  <a:schemeClr val="bg2"/>
                </a:solidFill>
              </a:rPr>
              <a:t>eventu</a:t>
            </a:r>
            <a:r>
              <a:rPr lang="cs-CZ" sz="2000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EVM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Pojem </a:t>
            </a:r>
            <a:r>
              <a:rPr lang="cs-CZ" sz="2000" dirty="0" err="1"/>
              <a:t>event</a:t>
            </a:r>
            <a:r>
              <a:rPr lang="cs-CZ" sz="2000" dirty="0"/>
              <a:t> marketing se poprvé objevil v marketingové literatuře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90. letech 20. století, přičemž byl znám jako forma komunikace již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antickém </a:t>
            </a:r>
            <a:r>
              <a:rPr lang="cs-CZ" sz="2000" dirty="0" smtClean="0"/>
              <a:t>Římě.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Například </a:t>
            </a:r>
            <a:r>
              <a:rPr lang="cs-CZ" sz="2000" dirty="0"/>
              <a:t>když se významní vojevůdci vraceli z úspěšného válečného tažení, tak bývaly na jejich počest uspořádávány několikadenní slavnosti s náboženskými rituály, které vyvolávaly silné prožitky. Zároveň se také slavnosti stávaly významnými komunikačními nástroji.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EVM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V </a:t>
            </a:r>
            <a:r>
              <a:rPr lang="cs-CZ" sz="2000" dirty="0"/>
              <a:t>rámci </a:t>
            </a:r>
            <a:r>
              <a:rPr lang="cs-CZ" sz="2000" dirty="0" err="1"/>
              <a:t>event</a:t>
            </a:r>
            <a:r>
              <a:rPr lang="cs-CZ" sz="2000" dirty="0"/>
              <a:t> marketingu je </a:t>
            </a:r>
            <a:r>
              <a:rPr lang="cs-CZ" sz="2000" dirty="0" smtClean="0"/>
              <a:t>využíváno </a:t>
            </a:r>
            <a:r>
              <a:rPr lang="cs-CZ" sz="2000" b="1" dirty="0"/>
              <a:t>emocí</a:t>
            </a:r>
            <a:r>
              <a:rPr lang="cs-CZ" sz="2000" dirty="0"/>
              <a:t> v marketingové komunikaci a je vycházeno z faktu, že si lidé nejlépe zapamatují to, co reálně prožijí</a:t>
            </a:r>
            <a:r>
              <a:rPr lang="cs-CZ" sz="20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/>
              <a:t>Emocionální </a:t>
            </a:r>
            <a:r>
              <a:rPr lang="cs-CZ" sz="2000" b="1" dirty="0"/>
              <a:t>podněty</a:t>
            </a:r>
            <a:r>
              <a:rPr lang="cs-CZ" sz="2000" dirty="0"/>
              <a:t>, které </a:t>
            </a:r>
            <a:r>
              <a:rPr lang="cs-CZ" sz="2000" dirty="0" err="1"/>
              <a:t>event</a:t>
            </a:r>
            <a:r>
              <a:rPr lang="cs-CZ" sz="2000" dirty="0"/>
              <a:t> vyvolává, pak velmi dobře působí na image nabízené služby či produktu. </a:t>
            </a:r>
            <a:endParaRPr lang="cs-CZ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err="1" smtClean="0"/>
              <a:t>Event</a:t>
            </a:r>
            <a:r>
              <a:rPr lang="cs-CZ" sz="2000" dirty="0" smtClean="0"/>
              <a:t> </a:t>
            </a:r>
            <a:r>
              <a:rPr lang="cs-CZ" sz="2000" dirty="0"/>
              <a:t>marketing nezahrnuje pouze </a:t>
            </a:r>
            <a:r>
              <a:rPr lang="cs-CZ" sz="2000" b="1" dirty="0"/>
              <a:t>komunikaci externí</a:t>
            </a:r>
            <a:r>
              <a:rPr lang="cs-CZ" sz="2000" dirty="0"/>
              <a:t>, ale také </a:t>
            </a:r>
            <a:r>
              <a:rPr lang="cs-CZ" sz="2000" b="1" dirty="0"/>
              <a:t>interní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rámci společnosti</a:t>
            </a:r>
            <a:r>
              <a:rPr lang="cs-CZ" sz="20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Základem </a:t>
            </a:r>
            <a:r>
              <a:rPr lang="cs-CZ" sz="2000" dirty="0" err="1"/>
              <a:t>event</a:t>
            </a:r>
            <a:r>
              <a:rPr lang="cs-CZ" sz="2000" dirty="0"/>
              <a:t> marketingu je </a:t>
            </a:r>
            <a:r>
              <a:rPr lang="cs-CZ" sz="2000" b="1" dirty="0"/>
              <a:t>slovo </a:t>
            </a:r>
            <a:r>
              <a:rPr lang="cs-CZ" sz="2000" b="1" dirty="0" err="1"/>
              <a:t>event</a:t>
            </a:r>
            <a:r>
              <a:rPr lang="cs-CZ" sz="2000" dirty="0"/>
              <a:t>, které se překládá jako událost, prožitek, zážitek, příhoda nebo představení.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Ale ne každé představení může být považováno za </a:t>
            </a:r>
            <a:r>
              <a:rPr lang="cs-CZ" sz="2000" dirty="0" err="1"/>
              <a:t>event</a:t>
            </a:r>
            <a:r>
              <a:rPr lang="cs-CZ" sz="2000" dirty="0"/>
              <a:t> a zároveň ne každý, kdo </a:t>
            </a:r>
            <a:r>
              <a:rPr lang="cs-CZ" sz="2000" dirty="0" err="1"/>
              <a:t>event</a:t>
            </a:r>
            <a:r>
              <a:rPr lang="cs-CZ" sz="2000" dirty="0"/>
              <a:t> organizuje, dělá právě </a:t>
            </a:r>
            <a:r>
              <a:rPr lang="cs-CZ" sz="2000" dirty="0" err="1"/>
              <a:t>event</a:t>
            </a:r>
            <a:r>
              <a:rPr lang="cs-CZ" sz="2000" dirty="0"/>
              <a:t> marketing.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/>
              <a:t>Event</a:t>
            </a:r>
            <a:r>
              <a:rPr lang="cs-CZ" sz="2000" dirty="0"/>
              <a:t> se většinou chápe jako </a:t>
            </a:r>
            <a:r>
              <a:rPr lang="cs-CZ" sz="2000" b="1" dirty="0"/>
              <a:t>konkrétní nástroj komunikace</a:t>
            </a:r>
            <a:r>
              <a:rPr lang="cs-CZ" sz="2000" dirty="0"/>
              <a:t>, zatímco </a:t>
            </a:r>
            <a:r>
              <a:rPr lang="cs-CZ" sz="2000" b="1" dirty="0" err="1"/>
              <a:t>event</a:t>
            </a:r>
            <a:r>
              <a:rPr lang="cs-CZ" sz="2000" b="1" dirty="0"/>
              <a:t> marketing </a:t>
            </a:r>
            <a:r>
              <a:rPr lang="cs-CZ" sz="2000" dirty="0"/>
              <a:t>je považován za </a:t>
            </a:r>
            <a:r>
              <a:rPr lang="cs-CZ" sz="2000" b="1" dirty="0"/>
              <a:t>dlouhodobější formu komunikace</a:t>
            </a:r>
            <a:r>
              <a:rPr lang="cs-CZ" sz="2000" dirty="0"/>
              <a:t>, která vychází z předem stanovené firemní strategie.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Pro </a:t>
            </a:r>
            <a:r>
              <a:rPr lang="cs-CZ" sz="2000" dirty="0" err="1"/>
              <a:t>event</a:t>
            </a:r>
            <a:r>
              <a:rPr lang="cs-CZ" sz="2000" dirty="0"/>
              <a:t> marketing je někdy používáno označení zážitkový marketing</a:t>
            </a:r>
            <a:r>
              <a:rPr lang="cs-CZ" sz="20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Tento </a:t>
            </a:r>
            <a:r>
              <a:rPr lang="cs-CZ" sz="2000" dirty="0"/>
              <a:t>pojem označuje aktivity, při kterých se firma snaží zprostředkovat cílové skupině zákazníků emocionální zážitky spojené se svou značkou, přičemž se očekává, že prožitek z těchto aktivit bude mít pozitivní dopad na emoce jednotlivců, což se následně odrazí v trvalejší a intenzivnější příchylnosti k značce. </a:t>
            </a:r>
            <a:endParaRPr lang="cs-CZ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Pomocí </a:t>
            </a:r>
            <a:r>
              <a:rPr lang="cs-CZ" sz="2000" dirty="0" err="1"/>
              <a:t>eventu</a:t>
            </a:r>
            <a:r>
              <a:rPr lang="cs-CZ" sz="2000" dirty="0"/>
              <a:t> tak lze upoutat nové potenciální klienty a zároveň motivovat a ovlivňovat obchodní partnery, upevňovat jejich loajalitu, prezentovat produkty, služby a vize.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Vnímání EVM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Marketingoví odborníci vnímají </a:t>
            </a:r>
            <a:r>
              <a:rPr lang="cs-CZ" sz="2000" dirty="0" err="1"/>
              <a:t>event</a:t>
            </a:r>
            <a:r>
              <a:rPr lang="cs-CZ" sz="2000" dirty="0"/>
              <a:t> marketing jako</a:t>
            </a:r>
            <a:r>
              <a:rPr lang="cs-CZ" sz="2000" dirty="0" smtClean="0"/>
              <a:t>:</a:t>
            </a:r>
            <a:endParaRPr lang="cs-CZ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jakoukoli </a:t>
            </a:r>
            <a:r>
              <a:rPr lang="cs-CZ" sz="2000" dirty="0"/>
              <a:t>akci prováděnou na veřejnosti;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propojení </a:t>
            </a:r>
            <a:r>
              <a:rPr lang="cs-CZ" sz="2000" dirty="0"/>
              <a:t>marketingového cíle a události;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propojení </a:t>
            </a:r>
            <a:r>
              <a:rPr lang="cs-CZ" sz="2000" dirty="0"/>
              <a:t>značky a události;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organizování </a:t>
            </a:r>
            <a:r>
              <a:rPr lang="cs-CZ" sz="2000" dirty="0"/>
              <a:t>akcí posilujících vztah mezi zákazníkem a firmou;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prostředek </a:t>
            </a:r>
            <a:r>
              <a:rPr lang="cs-CZ" sz="2000" dirty="0"/>
              <a:t>přiblížení výrobku nebo služby zákazníkovi;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působení </a:t>
            </a:r>
            <a:r>
              <a:rPr lang="cs-CZ" sz="2000" dirty="0"/>
              <a:t>na určitou skupinu osob prostřednictvím kulturních akcí.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33631"/>
            <a:ext cx="2895600" cy="19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0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Znaky EVM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b="1" i="1" dirty="0" smtClean="0"/>
              <a:t>Důraz </a:t>
            </a:r>
            <a:r>
              <a:rPr lang="cs-CZ" sz="2000" b="1" i="1" dirty="0"/>
              <a:t>na </a:t>
            </a:r>
            <a:r>
              <a:rPr lang="cs-CZ" sz="2000" b="1" i="1" dirty="0" err="1"/>
              <a:t>zážitkovost</a:t>
            </a:r>
            <a:r>
              <a:rPr lang="cs-CZ" sz="2000" b="1" i="1" dirty="0"/>
              <a:t> </a:t>
            </a:r>
            <a:r>
              <a:rPr lang="cs-CZ" sz="2000" dirty="0"/>
              <a:t>– osobně prožitý zážitek působí na zákazníka a jeho pozdější vnímání reálného světa mnohem účinněji než neosobní sdělení, které vnímá z klasických médií.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b="1" i="1" dirty="0" smtClean="0"/>
              <a:t>Interaktivita </a:t>
            </a:r>
            <a:r>
              <a:rPr lang="cs-CZ" sz="2000" dirty="0"/>
              <a:t>– jedná se o interaktivní osobní dialog mezi zákazníkem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zástupci firmy, kdy individuální přístup umožňuje zajistit velmi dobré zacházení se zákazníky.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b="1" i="1" dirty="0" smtClean="0"/>
              <a:t>Vlastní </a:t>
            </a:r>
            <a:r>
              <a:rPr lang="cs-CZ" sz="2000" b="1" i="1" dirty="0"/>
              <a:t>režie</a:t>
            </a:r>
            <a:r>
              <a:rPr lang="cs-CZ" sz="2000" dirty="0"/>
              <a:t> – firemní </a:t>
            </a:r>
            <a:r>
              <a:rPr lang="cs-CZ" sz="2000" dirty="0" err="1"/>
              <a:t>event</a:t>
            </a:r>
            <a:r>
              <a:rPr lang="cs-CZ" sz="2000" dirty="0"/>
              <a:t> je společností koordinován tak, aby došlo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 </a:t>
            </a:r>
            <a:r>
              <a:rPr lang="cs-CZ" sz="2000" dirty="0"/>
              <a:t>úspěšnému naplnění zvolených marketingových cílů a aby byly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zákaznících vyvolány požadované emoce.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b="1" i="1" dirty="0" smtClean="0"/>
              <a:t>Dramaturgie</a:t>
            </a:r>
            <a:r>
              <a:rPr lang="cs-CZ" sz="2000" dirty="0" smtClean="0"/>
              <a:t> </a:t>
            </a:r>
            <a:r>
              <a:rPr lang="cs-CZ" sz="2000" dirty="0"/>
              <a:t>– jedinečnost a kreativita pomáhá zákazníkům nechat se pohltit novými prožitky a oprostit se od každodenních starostí.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Integrovaný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err="1"/>
              <a:t>Event</a:t>
            </a:r>
            <a:r>
              <a:rPr lang="cs-CZ" sz="2000" dirty="0"/>
              <a:t> marketing je </a:t>
            </a:r>
            <a:r>
              <a:rPr lang="cs-CZ" sz="2000" dirty="0" smtClean="0"/>
              <a:t>součástí </a:t>
            </a:r>
            <a:r>
              <a:rPr lang="cs-CZ" sz="2000" dirty="0"/>
              <a:t>marketingového </a:t>
            </a:r>
            <a:r>
              <a:rPr lang="cs-CZ" sz="2000" dirty="0" smtClean="0"/>
              <a:t>mixu, a to nástroje „marketingová komunikace“.</a:t>
            </a:r>
          </a:p>
          <a:p>
            <a:pPr algn="just">
              <a:spcAft>
                <a:spcPts val="600"/>
              </a:spcAft>
            </a:pPr>
            <a:r>
              <a:rPr lang="cs-CZ" sz="2000" dirty="0" err="1" smtClean="0"/>
              <a:t>Event</a:t>
            </a:r>
            <a:r>
              <a:rPr lang="cs-CZ" sz="2000" dirty="0" smtClean="0"/>
              <a:t> </a:t>
            </a:r>
            <a:r>
              <a:rPr lang="cs-CZ" sz="2000" dirty="0"/>
              <a:t>marketingová politika firmy úspěšně realizována. </a:t>
            </a:r>
            <a:endParaRPr lang="cs-CZ" sz="2000" dirty="0" smtClean="0"/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Integrovaný </a:t>
            </a:r>
            <a:r>
              <a:rPr lang="cs-CZ" sz="2000" dirty="0" err="1"/>
              <a:t>event</a:t>
            </a:r>
            <a:r>
              <a:rPr lang="cs-CZ" sz="2000" dirty="0"/>
              <a:t> marketing je proto chápán jako nástroj, který zahrnuje všechny prvky moderní komunikace pomáhající vytvářet či zprostředkovávat inscenované zážitky. </a:t>
            </a:r>
            <a:endParaRPr lang="cs-CZ" sz="2000" dirty="0" smtClean="0"/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Dochází k </a:t>
            </a:r>
            <a:r>
              <a:rPr lang="cs-CZ" sz="2000" dirty="0"/>
              <a:t>přechodu od reklamního monologu k dialogu se zákazníky a tím pádem se pasivní marketingový prožitek mění na aktivní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Integrovaný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Integrovaný </a:t>
            </a:r>
            <a:r>
              <a:rPr lang="cs-CZ" sz="2000" dirty="0" err="1"/>
              <a:t>event</a:t>
            </a:r>
            <a:r>
              <a:rPr lang="cs-CZ" sz="2000" dirty="0"/>
              <a:t> marketing </a:t>
            </a:r>
            <a:r>
              <a:rPr lang="cs-CZ" sz="2000" dirty="0" smtClean="0"/>
              <a:t>zahrnuje:</a:t>
            </a:r>
            <a:endParaRPr lang="cs-CZ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i="1" dirty="0" smtClean="0"/>
              <a:t>Přípravné </a:t>
            </a:r>
            <a:r>
              <a:rPr lang="cs-CZ" sz="2000" b="1" i="1" dirty="0"/>
              <a:t>aktivity</a:t>
            </a:r>
            <a:r>
              <a:rPr lang="cs-CZ" sz="2000" i="1" dirty="0"/>
              <a:t> </a:t>
            </a:r>
            <a:r>
              <a:rPr lang="cs-CZ" sz="2000" dirty="0"/>
              <a:t>– klasická reklama, direct marketing, public relations.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i="1" dirty="0" smtClean="0"/>
              <a:t>Doprovodné </a:t>
            </a:r>
            <a:r>
              <a:rPr lang="cs-CZ" sz="2000" b="1" i="1" dirty="0"/>
              <a:t>aktivity </a:t>
            </a:r>
            <a:r>
              <a:rPr lang="cs-CZ" sz="2000" dirty="0"/>
              <a:t>– POS, multimediální komunikace.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i="1" dirty="0" smtClean="0"/>
              <a:t>Následné </a:t>
            </a:r>
            <a:r>
              <a:rPr lang="cs-CZ" sz="2000" b="1" i="1" dirty="0"/>
              <a:t>aktivity</a:t>
            </a:r>
            <a:r>
              <a:rPr lang="cs-CZ" sz="2000" i="1" dirty="0"/>
              <a:t> </a:t>
            </a:r>
            <a:r>
              <a:rPr lang="cs-CZ" sz="2000" dirty="0"/>
              <a:t>– direct marketing, public relations.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343434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40178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3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958</Words>
  <Application>Microsoft Office PowerPoint</Application>
  <PresentationFormat>Předvádění na obrazovce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1_Office Theme</vt:lpstr>
      <vt:lpstr>15_Office Theme</vt:lpstr>
      <vt:lpstr>2_Office Theme</vt:lpstr>
      <vt:lpstr>Prezentace aplikace PowerPoint</vt:lpstr>
      <vt:lpstr>Event marketing (EVM)</vt:lpstr>
      <vt:lpstr>Historie EVM</vt:lpstr>
      <vt:lpstr>Charakteristika EVM</vt:lpstr>
      <vt:lpstr>Charakteristika EVM</vt:lpstr>
      <vt:lpstr>Vnímání EVM</vt:lpstr>
      <vt:lpstr>Znaky EVM</vt:lpstr>
      <vt:lpstr>Integrovaný event marketing</vt:lpstr>
      <vt:lpstr>Integrovaný event marketing</vt:lpstr>
      <vt:lpstr>Typologie event marketingových aktivit</vt:lpstr>
      <vt:lpstr>1) Podle obsahu využití event marketingu</vt:lpstr>
      <vt:lpstr>2) Podle cílových skupin </vt:lpstr>
      <vt:lpstr>3) Podle konceptu akce</vt:lpstr>
      <vt:lpstr>4) Podle doprovodného zážitku </vt:lpstr>
      <vt:lpstr>5) Podle místa realizace</vt:lpstr>
      <vt:lpstr>Aktivity event marketingu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339</cp:revision>
  <dcterms:created xsi:type="dcterms:W3CDTF">2012-04-26T17:06:14Z</dcterms:created>
  <dcterms:modified xsi:type="dcterms:W3CDTF">2023-10-12T19:26:14Z</dcterms:modified>
</cp:coreProperties>
</file>