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972" r:id="rId2"/>
    <p:sldMasterId id="2147483984" r:id="rId3"/>
  </p:sldMasterIdLst>
  <p:notesMasterIdLst>
    <p:notesMasterId r:id="rId21"/>
  </p:notesMasterIdLst>
  <p:sldIdLst>
    <p:sldId id="347" r:id="rId4"/>
    <p:sldId id="286" r:id="rId5"/>
    <p:sldId id="348" r:id="rId6"/>
    <p:sldId id="350" r:id="rId7"/>
    <p:sldId id="354" r:id="rId8"/>
    <p:sldId id="355" r:id="rId9"/>
    <p:sldId id="358" r:id="rId10"/>
    <p:sldId id="366" r:id="rId11"/>
    <p:sldId id="353" r:id="rId12"/>
    <p:sldId id="367" r:id="rId13"/>
    <p:sldId id="357" r:id="rId14"/>
    <p:sldId id="360" r:id="rId15"/>
    <p:sldId id="359" r:id="rId16"/>
    <p:sldId id="364" r:id="rId17"/>
    <p:sldId id="365" r:id="rId18"/>
    <p:sldId id="362" r:id="rId19"/>
    <p:sldId id="3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CC66"/>
    <a:srgbClr val="00FF99"/>
    <a:srgbClr val="66FF99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80" d="100"/>
          <a:sy n="80" d="100"/>
        </p:scale>
        <p:origin x="636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9EEE-EFE9-451A-B73A-EB483F45342C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20B-DBCE-4E6F-8544-933CD4BB2FED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126D-4692-4F6B-BAAE-D648064A9970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6549-8FB2-4D15-BD2D-F2DCE531A1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3AF8-82E4-40D6-A4DC-65EEB6B228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A699-330E-4E04-ADFC-9AB0A74F72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336A-7E71-4873-8133-110B45DDF8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9530-1B66-472F-9234-E95EB93CE3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75CF-000F-48E3-B420-44733EC323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5E6A-D6E2-4935-A462-25789A095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9365-1AA9-4117-A2BF-F0E2A4C1AA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7A4B-AEB0-48B8-9CE9-D60EB5319C8F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523D-565B-49FD-9608-115B9F1CF1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FBAC-59F0-4789-9546-FCD3B5F67F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A7E-275E-4283-B67C-DD7CFE4D5D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613F-1CE7-444F-BC0B-C523A8DC653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10/12/2023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00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679B-BF8C-4C43-983B-D2DD83920E2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10/12/2023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49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7973-004B-47B1-9C46-E54669ACA1C1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10/12/2023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98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23DC-7F74-4D16-BF46-8DA9F8D24F3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10/12/2023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39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D350-7079-4C3B-AE07-9A5CCFB3F3A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10/12/2023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19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1429-4570-4484-91FB-63ED1121D25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10/12/2023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26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CFBA-6DA1-49F8-92E4-627D6D909B4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10/12/2023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2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923C-A237-4859-A244-E4320EB159FB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9390-83BF-47F6-B09A-6A556DCEA44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10/12/2023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20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3E1B-F0C6-48AC-A213-CDF7EB909999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10/12/2023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45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AC8D-2D6F-4EE6-B660-411C7EC49D9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10/12/2023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39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C2B4-1228-4B97-992E-02431A0ABD4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10/12/2023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D60E-FAB5-4475-BFB8-73DD6AF0A8C8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89DC-051C-4614-AADB-7AB687CC25D7}" type="datetime1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2E31-8B7D-4882-A2D5-CB5DC66F5AD6}" type="datetime1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7364-3BD0-4126-AF21-5BFEA776EC08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8200-E02C-4097-958F-E8838AA77DC6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E8AC-50D7-49BE-BCD3-A49E53520B9A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8584-69AF-4748-832E-7827BF52FBC9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98AE-8906-4FEE-8AD1-3ABE928D7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99F2-921E-4664-A3D7-C26F3CD4357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10/12/2023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8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28600" y="2209800"/>
            <a:ext cx="3733800" cy="144486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MARKETING</a:t>
            </a:r>
            <a:endParaRPr lang="ru-RU" sz="4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227610" y="3847621"/>
            <a:ext cx="3963390" cy="4592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 smtClean="0">
                <a:solidFill>
                  <a:srgbClr val="FFC000"/>
                </a:solidFill>
              </a:rPr>
              <a:t>PhDr. Ing. Mgr. Renáta Pavlíčková, MBA</a:t>
            </a:r>
          </a:p>
          <a:p>
            <a:pPr marL="0" indent="0" algn="just">
              <a:buFont typeface="Arial" pitchFamily="34" charset="0"/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39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b="1" dirty="0">
                <a:solidFill>
                  <a:schemeClr val="bg2"/>
                </a:solidFill>
              </a:rPr>
              <a:t>Vánoční kamion Coca-Cola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2"/>
                </a:solidFill>
              </a:rPr>
              <a:t>Skvělým </a:t>
            </a:r>
            <a:r>
              <a:rPr lang="cs-CZ" sz="2000" dirty="0">
                <a:solidFill>
                  <a:schemeClr val="bg2"/>
                </a:solidFill>
              </a:rPr>
              <a:t>příkladem </a:t>
            </a:r>
            <a:r>
              <a:rPr lang="cs-CZ" sz="2000" dirty="0" smtClean="0">
                <a:solidFill>
                  <a:schemeClr val="bg2"/>
                </a:solidFill>
              </a:rPr>
              <a:t>dobré praxe jsou </a:t>
            </a:r>
            <a:r>
              <a:rPr lang="cs-CZ" sz="2000" dirty="0">
                <a:solidFill>
                  <a:schemeClr val="bg2"/>
                </a:solidFill>
              </a:rPr>
              <a:t>nazdobené vánoční kamiony Coca-Cola, které každoročně stojí před obchodními centry a také na náměstích velkých i menších měst. Tato vánoční tradice se Coca-Cole velmi osvědčila a dnes zná nepřehlédnutelné červené kamiony plné limonády, které řídí Santa </a:t>
            </a:r>
            <a:r>
              <a:rPr lang="cs-CZ" sz="2000" dirty="0" err="1">
                <a:solidFill>
                  <a:schemeClr val="bg2"/>
                </a:solidFill>
              </a:rPr>
              <a:t>Claus</a:t>
            </a:r>
            <a:r>
              <a:rPr lang="cs-CZ" sz="2000" dirty="0">
                <a:solidFill>
                  <a:schemeClr val="bg2"/>
                </a:solidFill>
              </a:rPr>
              <a:t>, téměř každé dítě na světě.</a:t>
            </a:r>
            <a:endParaRPr lang="cs-CZ" altLang="ko-KR" sz="1900" dirty="0" smtClean="0">
              <a:solidFill>
                <a:schemeClr val="bg2"/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 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dobré praxe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4118634"/>
            <a:ext cx="4152405" cy="233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8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92824"/>
            <a:ext cx="6705600" cy="463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48312"/>
            <a:ext cx="6553200" cy="453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8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797792"/>
            <a:ext cx="6477000" cy="44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8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115" y="1803501"/>
            <a:ext cx="6556169" cy="454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29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43800" cy="424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2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23675"/>
            <a:ext cx="6533898" cy="45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8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043" y="1789875"/>
            <a:ext cx="6304977" cy="436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8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marketing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 err="1">
                <a:solidFill>
                  <a:schemeClr val="bg2"/>
                </a:solidFill>
              </a:rPr>
              <a:t>Event</a:t>
            </a:r>
            <a:r>
              <a:rPr lang="cs-CZ" sz="2000" dirty="0">
                <a:solidFill>
                  <a:schemeClr val="bg2"/>
                </a:solidFill>
              </a:rPr>
              <a:t> marketing je komunikované sdělení spojené s formou zvláštního představení, prožitkem, který je vnímán více smysly najednou. </a:t>
            </a:r>
            <a:endParaRPr lang="cs-CZ" sz="2000" dirty="0" smtClean="0">
              <a:solidFill>
                <a:schemeClr val="bg2"/>
              </a:solidFill>
            </a:endParaRPr>
          </a:p>
          <a:p>
            <a:pPr algn="just"/>
            <a:endParaRPr lang="cs-CZ" sz="2000" dirty="0" smtClean="0">
              <a:solidFill>
                <a:schemeClr val="bg2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2"/>
                </a:solidFill>
              </a:rPr>
              <a:t>Propagační strategie, která zahrnuje (osobní) kontakt mezi značkami a jejich zákazníky na akcích, mezi které se řadí například konference, veletrhy a semináře.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s-CZ" sz="2000" dirty="0" smtClean="0">
              <a:solidFill>
                <a:schemeClr val="bg2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2"/>
                </a:solidFill>
              </a:rPr>
              <a:t>Každá událost je jiná, má jiné publikum, jiný obsah a jinou kulturu, tomu je nezbytné podřídit formální náležitosti </a:t>
            </a:r>
            <a:r>
              <a:rPr lang="cs-CZ" sz="2000" dirty="0" err="1" smtClean="0">
                <a:solidFill>
                  <a:schemeClr val="bg2"/>
                </a:solidFill>
              </a:rPr>
              <a:t>eventu</a:t>
            </a:r>
            <a:r>
              <a:rPr lang="cs-CZ" sz="2000" dirty="0" smtClean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globalizace,</a:t>
            </a: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vyšší flexibilita a mobilita,</a:t>
            </a: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rostoucí individualismus.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Tendence ovlivňující EM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23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V rámci </a:t>
            </a:r>
            <a:r>
              <a:rPr lang="cs-CZ" altLang="ko-KR" sz="2000" dirty="0" err="1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event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marketingu je 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využíváno 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emocí v marketingové komunikaci a je vycházeno z faktu, že si lidé nejlépe zapamatují to, co reálně prožijí. </a:t>
            </a: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Emocionální 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podněty, které </a:t>
            </a:r>
            <a:r>
              <a:rPr lang="cs-CZ" altLang="ko-KR" sz="2000" dirty="0" err="1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event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vyvolává, pak velmi dobře působí na image nabízené služby či produktu. </a:t>
            </a: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err="1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Event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marketing nezahrnuje pouze komunikaci externí, ale také interní v rámci 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společnosti.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Charakteristika EM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02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jakoukoli 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akci prováděnou na 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veřejnosti</a:t>
            </a: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propojení 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marketingového cíle a 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události</a:t>
            </a: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propojení 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značky a 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události</a:t>
            </a: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organizování 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akcí posilujících vztah mezi zákazníkem a 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firmou</a:t>
            </a: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prostředek 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přiblížení výrobku nebo služby 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zákazníkovi</a:t>
            </a: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působení 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na určitou skupinu osob prostřednictvím kulturních 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akcí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představuje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02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sz="2000" dirty="0" err="1">
                <a:solidFill>
                  <a:srgbClr val="506078">
                    <a:lumMod val="50000"/>
                  </a:srgbClr>
                </a:solidFill>
              </a:rPr>
              <a:t>Event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 se většinou chápe jako konkrétní nástroj </a:t>
            </a:r>
            <a:r>
              <a:rPr lang="cs-CZ" sz="2000" dirty="0" smtClean="0">
                <a:solidFill>
                  <a:srgbClr val="506078">
                    <a:lumMod val="50000"/>
                  </a:srgbClr>
                </a:solidFill>
              </a:rPr>
              <a:t>komunikace.</a:t>
            </a: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sz="2000" dirty="0" err="1" smtClean="0">
                <a:solidFill>
                  <a:srgbClr val="506078">
                    <a:lumMod val="50000"/>
                  </a:srgbClr>
                </a:solidFill>
              </a:rPr>
              <a:t>Event</a:t>
            </a:r>
            <a:r>
              <a:rPr lang="cs-CZ" sz="2000" dirty="0" smtClean="0">
                <a:solidFill>
                  <a:srgbClr val="506078">
                    <a:lumMod val="50000"/>
                  </a:srgbClr>
                </a:solidFill>
              </a:rPr>
              <a:t> 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marketing je považován za dlouhodobější formu komunikace, která vychází z předem stanovené firemní strategie.</a:t>
            </a:r>
            <a:endParaRPr lang="cs-CZ" altLang="ko-KR" sz="2000" dirty="0" smtClean="0">
              <a:solidFill>
                <a:srgbClr val="506078">
                  <a:lumMod val="50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err="1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43" y="3860800"/>
            <a:ext cx="3490912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72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Základem </a:t>
            </a:r>
            <a:r>
              <a:rPr lang="cs-CZ" sz="2000" dirty="0" err="1">
                <a:solidFill>
                  <a:srgbClr val="506078">
                    <a:lumMod val="50000"/>
                  </a:srgbClr>
                </a:solidFill>
              </a:rPr>
              <a:t>event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 marketingu je slovo </a:t>
            </a:r>
            <a:r>
              <a:rPr lang="cs-CZ" sz="2000" i="1" dirty="0" err="1">
                <a:solidFill>
                  <a:srgbClr val="506078">
                    <a:lumMod val="50000"/>
                  </a:srgbClr>
                </a:solidFill>
              </a:rPr>
              <a:t>event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, které se překládá jako událost, prožitek, zážitek, příhoda nebo představení</a:t>
            </a:r>
            <a:r>
              <a:rPr lang="cs-CZ" sz="2000" dirty="0" smtClean="0">
                <a:solidFill>
                  <a:srgbClr val="506078">
                    <a:lumMod val="50000"/>
                  </a:srgbClr>
                </a:solidFill>
              </a:rPr>
              <a:t>.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506078">
                    <a:lumMod val="50000"/>
                  </a:srgbClr>
                </a:solidFill>
              </a:rPr>
              <a:t> Výhodou 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této formy marketingu je, že s pomocí </a:t>
            </a:r>
            <a:r>
              <a:rPr lang="cs-CZ" sz="2000" dirty="0" err="1">
                <a:solidFill>
                  <a:srgbClr val="506078">
                    <a:lumMod val="50000"/>
                  </a:srgbClr>
                </a:solidFill>
              </a:rPr>
              <a:t>eventů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 můžete jednoduše zaujmout a oslovit nové zákazníky a také budovat dobré vztahy s obchodními partnery a novináři. </a:t>
            </a:r>
            <a:endParaRPr lang="cs-CZ" sz="2000" dirty="0" smtClean="0">
              <a:solidFill>
                <a:srgbClr val="506078">
                  <a:lumMod val="50000"/>
                </a:srgbClr>
              </a:solidFill>
            </a:endParaRP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err="1" smtClean="0">
                <a:solidFill>
                  <a:srgbClr val="506078">
                    <a:lumMod val="50000"/>
                  </a:srgbClr>
                </a:solidFill>
              </a:rPr>
              <a:t>Eventy</a:t>
            </a:r>
            <a:r>
              <a:rPr lang="cs-CZ" sz="2000" dirty="0" smtClean="0">
                <a:solidFill>
                  <a:srgbClr val="506078">
                    <a:lumMod val="50000"/>
                  </a:srgbClr>
                </a:solidFill>
              </a:rPr>
              <a:t> 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mají navíc oproti jiným marketingovým nástrojům výhodu, že dokáží </a:t>
            </a:r>
            <a:r>
              <a:rPr lang="cs-CZ" sz="2000" b="1" dirty="0">
                <a:solidFill>
                  <a:srgbClr val="506078">
                    <a:lumMod val="50000"/>
                  </a:srgbClr>
                </a:solidFill>
              </a:rPr>
              <a:t>zapojit všech pět smyslů najednou</a:t>
            </a:r>
            <a:r>
              <a:rPr lang="cs-CZ" sz="2000" dirty="0" smtClean="0">
                <a:solidFill>
                  <a:srgbClr val="506078">
                    <a:lumMod val="50000"/>
                  </a:srgbClr>
                </a:solidFill>
              </a:rPr>
              <a:t>.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506078">
                    <a:lumMod val="50000"/>
                  </a:srgbClr>
                </a:solidFill>
              </a:rPr>
              <a:t> 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Povedený </a:t>
            </a:r>
            <a:r>
              <a:rPr lang="cs-CZ" sz="2000" dirty="0" err="1">
                <a:solidFill>
                  <a:srgbClr val="506078">
                    <a:lumMod val="50000"/>
                  </a:srgbClr>
                </a:solidFill>
              </a:rPr>
              <a:t>event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 se může změnit ve výjimečný zážitek, který si lidé budou pamatovat dlouhé roky a mluvit o něm. Tím pádem se váš produkt nebo služba dostane do povědomí více lidí.</a:t>
            </a:r>
            <a:endParaRPr lang="cs-CZ" altLang="ko-KR" sz="2000" dirty="0" smtClean="0">
              <a:solidFill>
                <a:srgbClr val="506078">
                  <a:lumMod val="50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err="1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653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err="1">
                <a:solidFill>
                  <a:schemeClr val="bg2"/>
                </a:solidFill>
              </a:rPr>
              <a:t>Event</a:t>
            </a:r>
            <a:r>
              <a:rPr lang="cs-CZ" sz="2000" dirty="0">
                <a:solidFill>
                  <a:schemeClr val="bg2"/>
                </a:solidFill>
              </a:rPr>
              <a:t> marketing podle statistik ve své marketingové strategii využívá </a:t>
            </a:r>
            <a:r>
              <a:rPr lang="cs-CZ" sz="2000" b="1" dirty="0">
                <a:solidFill>
                  <a:schemeClr val="bg2"/>
                </a:solidFill>
              </a:rPr>
              <a:t>až 70 % marketérů</a:t>
            </a:r>
            <a:r>
              <a:rPr lang="cs-CZ" sz="2000" dirty="0">
                <a:solidFill>
                  <a:schemeClr val="bg2"/>
                </a:solidFill>
              </a:rPr>
              <a:t>. </a:t>
            </a:r>
            <a:endParaRPr lang="cs-CZ" sz="2000" dirty="0" smtClean="0">
              <a:solidFill>
                <a:schemeClr val="bg2"/>
              </a:solidFill>
            </a:endParaRP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2"/>
                </a:solidFill>
              </a:rPr>
              <a:t>Mnoho </a:t>
            </a:r>
            <a:r>
              <a:rPr lang="cs-CZ" sz="2000" dirty="0">
                <a:solidFill>
                  <a:schemeClr val="bg2"/>
                </a:solidFill>
              </a:rPr>
              <a:t>firem přiděluje na tyto </a:t>
            </a:r>
            <a:r>
              <a:rPr lang="cs-CZ" sz="2000" dirty="0" err="1">
                <a:solidFill>
                  <a:schemeClr val="bg2"/>
                </a:solidFill>
              </a:rPr>
              <a:t>eventy</a:t>
            </a:r>
            <a:r>
              <a:rPr lang="cs-CZ" sz="2000" dirty="0">
                <a:solidFill>
                  <a:schemeClr val="bg2"/>
                </a:solidFill>
              </a:rPr>
              <a:t> 20 až 50 % z celkového rozpočtu na marketing firmy, protože věří, že je vůbec nejúčinnější formou marketingu. </a:t>
            </a:r>
            <a:endParaRPr lang="cs-CZ" sz="2000" dirty="0" smtClean="0">
              <a:solidFill>
                <a:schemeClr val="bg2"/>
              </a:solidFill>
            </a:endParaRP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2"/>
                </a:solidFill>
              </a:rPr>
              <a:t>Nejčastěji </a:t>
            </a:r>
            <a:r>
              <a:rPr lang="cs-CZ" sz="2000" dirty="0">
                <a:solidFill>
                  <a:schemeClr val="bg2"/>
                </a:solidFill>
              </a:rPr>
              <a:t>marketéři pořádají zážitkové akce pro zákazníky, kulturní nebo sportovní akce, akce pro širokou veřejnost a také akce pro zaměstnance. </a:t>
            </a:r>
            <a:endParaRPr lang="cs-CZ" sz="2000" dirty="0" smtClean="0">
              <a:solidFill>
                <a:schemeClr val="bg2"/>
              </a:solidFill>
            </a:endParaRP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err="1" smtClean="0">
                <a:solidFill>
                  <a:schemeClr val="bg2"/>
                </a:solidFill>
              </a:rPr>
              <a:t>Event</a:t>
            </a:r>
            <a:r>
              <a:rPr lang="cs-CZ" sz="2000" dirty="0" smtClean="0">
                <a:solidFill>
                  <a:schemeClr val="bg2"/>
                </a:solidFill>
              </a:rPr>
              <a:t> </a:t>
            </a:r>
            <a:r>
              <a:rPr lang="cs-CZ" sz="2000" dirty="0">
                <a:solidFill>
                  <a:schemeClr val="bg2"/>
                </a:solidFill>
              </a:rPr>
              <a:t>marketing je vhodnou formou propagace pro téměř jakoukoliv oblast a firmu.</a:t>
            </a:r>
            <a:endParaRPr lang="cs-CZ" altLang="ko-KR" sz="2000" dirty="0" smtClean="0">
              <a:solidFill>
                <a:schemeClr val="bg2"/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err="1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17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39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konference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semináře</a:t>
            </a:r>
            <a:endParaRPr lang="cs-CZ" altLang="ko-KR" sz="19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společenské 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akce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firemní 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prezentace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grand </a:t>
            </a:r>
            <a:r>
              <a:rPr lang="cs-CZ" altLang="ko-KR" sz="1900" dirty="0" err="1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openingy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(slavnostní otevření či zahájení prodeje, uvedení nového výrobku na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trh)</a:t>
            </a:r>
            <a:endParaRPr lang="cs-CZ" altLang="ko-KR" sz="19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err="1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promotion</a:t>
            </a:r>
            <a:endParaRPr lang="cs-CZ" altLang="ko-KR" sz="19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slavnostní 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rauty, bankety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slavnostní 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otevření poboček, filiálek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vánoční 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večírky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módní 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přehlídky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slavnostní 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premiéry (například divadlo, film)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obědy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, večeře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firemní 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párty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a další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Aktivity EM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02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565</Words>
  <Application>Microsoft Office PowerPoint</Application>
  <PresentationFormat>Předvádění na obrazovce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1_Office Theme</vt:lpstr>
      <vt:lpstr>15_Office Theme</vt:lpstr>
      <vt:lpstr>2_Office Theme</vt:lpstr>
      <vt:lpstr>Prezentace aplikace PowerPoint</vt:lpstr>
      <vt:lpstr>Event marketing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327</cp:revision>
  <dcterms:created xsi:type="dcterms:W3CDTF">2012-04-26T17:06:14Z</dcterms:created>
  <dcterms:modified xsi:type="dcterms:W3CDTF">2023-10-12T18:53:01Z</dcterms:modified>
</cp:coreProperties>
</file>