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5"/>
  </p:notesMasterIdLst>
  <p:sldIdLst>
    <p:sldId id="256" r:id="rId5"/>
    <p:sldId id="651" r:id="rId6"/>
    <p:sldId id="745" r:id="rId7"/>
    <p:sldId id="746" r:id="rId8"/>
    <p:sldId id="747" r:id="rId9"/>
    <p:sldId id="748" r:id="rId10"/>
    <p:sldId id="749" r:id="rId11"/>
    <p:sldId id="750" r:id="rId12"/>
    <p:sldId id="751" r:id="rId13"/>
    <p:sldId id="752" r:id="rId14"/>
    <p:sldId id="753" r:id="rId15"/>
    <p:sldId id="754" r:id="rId16"/>
    <p:sldId id="755" r:id="rId17"/>
    <p:sldId id="756" r:id="rId18"/>
    <p:sldId id="757" r:id="rId19"/>
    <p:sldId id="758" r:id="rId20"/>
    <p:sldId id="759" r:id="rId21"/>
    <p:sldId id="760" r:id="rId22"/>
    <p:sldId id="761" r:id="rId23"/>
    <p:sldId id="762" r:id="rId24"/>
    <p:sldId id="763" r:id="rId25"/>
    <p:sldId id="764" r:id="rId26"/>
    <p:sldId id="765" r:id="rId27"/>
    <p:sldId id="766" r:id="rId28"/>
    <p:sldId id="767" r:id="rId29"/>
    <p:sldId id="768" r:id="rId30"/>
    <p:sldId id="769" r:id="rId31"/>
    <p:sldId id="770" r:id="rId32"/>
    <p:sldId id="771" r:id="rId33"/>
    <p:sldId id="772" r:id="rId34"/>
    <p:sldId id="773" r:id="rId35"/>
    <p:sldId id="774" r:id="rId36"/>
    <p:sldId id="775" r:id="rId37"/>
    <p:sldId id="776" r:id="rId38"/>
    <p:sldId id="777" r:id="rId39"/>
    <p:sldId id="778" r:id="rId40"/>
    <p:sldId id="779" r:id="rId41"/>
    <p:sldId id="780" r:id="rId42"/>
    <p:sldId id="781" r:id="rId43"/>
    <p:sldId id="782" r:id="rId44"/>
    <p:sldId id="809" r:id="rId45"/>
    <p:sldId id="652" r:id="rId46"/>
    <p:sldId id="784" r:id="rId47"/>
    <p:sldId id="785" r:id="rId48"/>
    <p:sldId id="786" r:id="rId49"/>
    <p:sldId id="787" r:id="rId50"/>
    <p:sldId id="788" r:id="rId51"/>
    <p:sldId id="789" r:id="rId52"/>
    <p:sldId id="810" r:id="rId53"/>
    <p:sldId id="690" r:id="rId54"/>
    <p:sldId id="791" r:id="rId55"/>
    <p:sldId id="792" r:id="rId56"/>
    <p:sldId id="793" r:id="rId57"/>
    <p:sldId id="794" r:id="rId58"/>
    <p:sldId id="795" r:id="rId59"/>
    <p:sldId id="796" r:id="rId60"/>
    <p:sldId id="797" r:id="rId61"/>
    <p:sldId id="798" r:id="rId62"/>
    <p:sldId id="799" r:id="rId63"/>
    <p:sldId id="800" r:id="rId64"/>
    <p:sldId id="801" r:id="rId65"/>
    <p:sldId id="802" r:id="rId66"/>
    <p:sldId id="803" r:id="rId67"/>
    <p:sldId id="804" r:id="rId68"/>
    <p:sldId id="805" r:id="rId69"/>
    <p:sldId id="806" r:id="rId70"/>
    <p:sldId id="807" r:id="rId71"/>
    <p:sldId id="808" r:id="rId72"/>
    <p:sldId id="743" r:id="rId73"/>
    <p:sldId id="741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5170" autoAdjust="0"/>
  </p:normalViewPr>
  <p:slideViewPr>
    <p:cSldViewPr snapToGrid="0" snapToObjects="1">
      <p:cViewPr varScale="1">
        <p:scale>
          <a:sx n="51" d="100"/>
          <a:sy n="51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21.10.2023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58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29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852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330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448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22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049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258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113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1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960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680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073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329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884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395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966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61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033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287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47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594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01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619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234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1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497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13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883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7978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375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40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4547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430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9741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4645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7232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7311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6520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1920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16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5237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3394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2159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0769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1166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0625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1983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245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6091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1675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63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7491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6193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0516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5555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7974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6866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1060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54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28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580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51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Energetický management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 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3. </a:t>
            </a:r>
            <a:r>
              <a:rPr lang="cs-CZ" b="1" dirty="0">
                <a:solidFill>
                  <a:srgbClr val="D10202"/>
                </a:solidFill>
                <a:cs typeface="Arial"/>
              </a:rPr>
              <a:t>tutoriál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</a:t>
            </a:r>
            <a:r>
              <a:rPr lang="cs-CZ" sz="1800" b="1" dirty="0" smtClean="0">
                <a:cs typeface="Arial"/>
              </a:rPr>
              <a:t>Škrabal, Ph.D.</a:t>
            </a:r>
            <a:endParaRPr lang="cs-CZ" sz="1800" b="1" dirty="0">
              <a:cs typeface="Arial"/>
            </a:endParaRP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 smtClean="0">
                <a:cs typeface="Arial"/>
              </a:rPr>
              <a:t>9. </a:t>
            </a:r>
            <a:r>
              <a:rPr lang="cs-CZ" sz="1800" b="1" dirty="0" smtClean="0">
                <a:cs typeface="Arial"/>
              </a:rPr>
              <a:t>12. </a:t>
            </a:r>
            <a:r>
              <a:rPr lang="cs-CZ" sz="1800" b="1" dirty="0" smtClean="0">
                <a:cs typeface="Arial"/>
              </a:rPr>
              <a:t>2023</a:t>
            </a:r>
            <a:endParaRPr lang="cs-CZ" sz="1800" b="1" dirty="0">
              <a:cs typeface="Arial"/>
            </a:endParaRP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Elektřina je specifickou komoditou, protože má výrazný význam pro současnou společnost.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Elektřina je </a:t>
            </a:r>
            <a:r>
              <a:rPr lang="cs-CZ" sz="2400" dirty="0"/>
              <a:t>často hlavním tématem nejen odborných diskuzí. Velmi citlivým tématem je především cena energie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9/40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Výkon státní právy v energetických odvětvích náleží: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Ministerstvu </a:t>
            </a:r>
            <a:r>
              <a:rPr lang="cs-CZ" sz="2000" dirty="0"/>
              <a:t>průmyslu a obchodu </a:t>
            </a:r>
            <a:r>
              <a:rPr lang="cs-CZ" sz="2000" dirty="0" smtClean="0"/>
              <a:t>ČR,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Energetickému </a:t>
            </a:r>
            <a:r>
              <a:rPr lang="cs-CZ" sz="2000" dirty="0"/>
              <a:t>regulačnímu </a:t>
            </a:r>
            <a:r>
              <a:rPr lang="cs-CZ" sz="2000" dirty="0" smtClean="0"/>
              <a:t>úřadu,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Státní </a:t>
            </a:r>
            <a:r>
              <a:rPr lang="cs-CZ" sz="2000" dirty="0"/>
              <a:t>energetické inspekci.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10/40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Regulatorní pozice kompetentních úřadů a institucí je velmi silná a mocná.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Přímá </a:t>
            </a:r>
            <a:r>
              <a:rPr lang="cs-CZ" sz="2400" dirty="0"/>
              <a:t>i nepřímá rozhodnutí úřadu mohou ovlivnit hospodářské výsledky firem, proto se na energetickém trhu v ČR lze se setkat také se skupinou velkých zákazníků, kteří se sdružují do asociací a organizací. 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11/40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Těmi mohou např. být: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Sdružení </a:t>
            </a:r>
            <a:r>
              <a:rPr lang="cs-CZ" sz="2000" dirty="0"/>
              <a:t>velkých spotřebitelů energie;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Svaz </a:t>
            </a:r>
            <a:r>
              <a:rPr lang="cs-CZ" sz="2000" dirty="0"/>
              <a:t>měst a obcí;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Hospodářská </a:t>
            </a:r>
            <a:r>
              <a:rPr lang="cs-CZ" sz="2000" dirty="0"/>
              <a:t>komora;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Svaz </a:t>
            </a:r>
            <a:r>
              <a:rPr lang="cs-CZ" sz="2000" dirty="0"/>
              <a:t>průmyslu a dopravy ČR.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12/40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těchto členství těchto velkých hráčů na energetickém trhu je to, aby vylepšili svou vyjednávací pozici vůči regulátorům.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13/40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těchto členství těchto velkých hráčů na energetickém trhu je to, aby vylepšili svou vyjednávací pozici vůči regulátorům.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14/40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Působnost Energetického a regulačního úřadu: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Regulace cen;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podpora </a:t>
            </a:r>
            <a:r>
              <a:rPr lang="cs-CZ" dirty="0"/>
              <a:t>hospodářské soutěže v energetických odvětvích;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výkon </a:t>
            </a:r>
            <a:r>
              <a:rPr lang="cs-CZ" dirty="0"/>
              <a:t>dohledu nad trhy v energetických odvětvích;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podpora </a:t>
            </a:r>
            <a:r>
              <a:rPr lang="cs-CZ" dirty="0"/>
              <a:t>využívání obnovitelných a druhotných zdrojů 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podpora </a:t>
            </a:r>
            <a:r>
              <a:rPr lang="cs-CZ" dirty="0"/>
              <a:t>kombinované výroby elektřiny a tepla;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podpora </a:t>
            </a:r>
            <a:r>
              <a:rPr lang="cs-CZ" dirty="0" err="1"/>
              <a:t>biometanu</a:t>
            </a:r>
            <a:r>
              <a:rPr lang="cs-CZ" dirty="0"/>
              <a:t>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15/40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Působnost Energetického a regulačního úřadu: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podpora decentrální výroby elektřiny a ochrana zájmů zákazníků a spotřebitelů s cílem uspokojení všech přiměřených požadavků na dodávku energií; </a:t>
            </a:r>
            <a:endParaRPr lang="cs-CZ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ochrana </a:t>
            </a:r>
            <a:r>
              <a:rPr lang="cs-CZ" dirty="0"/>
              <a:t>oprávněných zájmů držitelů licencí, jejichž činnost podléhá </a:t>
            </a:r>
            <a:r>
              <a:rPr lang="cs-CZ" dirty="0" smtClean="0"/>
              <a:t>regulaci;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ochrana </a:t>
            </a:r>
            <a:r>
              <a:rPr lang="cs-CZ" dirty="0"/>
              <a:t>oprávněných zájmů zákazníků a spotřebitelů v energetických odvětvích.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16/40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pravomoci a působnosti ERÚ nespadají např. tyto oblasti: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štítky budov (v kompetenci Ministerstva průmyslu a obchodu</a:t>
            </a:r>
            <a:r>
              <a:rPr lang="cs-CZ" dirty="0" smtClean="0"/>
              <a:t>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energetičtí </a:t>
            </a:r>
            <a:r>
              <a:rPr lang="cs-CZ" dirty="0"/>
              <a:t>auditoři (v kompetenci Ministerstva průmyslu a obchodu</a:t>
            </a:r>
            <a:r>
              <a:rPr lang="cs-CZ" dirty="0" smtClean="0"/>
              <a:t>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stanovování </a:t>
            </a:r>
            <a:r>
              <a:rPr lang="cs-CZ" dirty="0"/>
              <a:t>daní (v kompetenci Ministerstva financí).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17/40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Státní energetická inspekce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pravomoci a působnosti ERÚ nespadají např. tyto oblasti: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Státní energetická inspekce (dále jen SEI) je orgánem státní správy s postavením a působností určenou zákonem č. 458/2000 Sb., zákonem č. 406/2000 Sb., o hospodaření energií, ve znění pozdějších předpisů a zákonem č. 265/1991 Sb.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18/40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trh, regulace energetického trhu a energetická koncepce České </a:t>
            </a:r>
            <a:r>
              <a:rPr lang="cs-CZ" b="1" dirty="0" smtClean="0">
                <a:solidFill>
                  <a:srgbClr val="D10202"/>
                </a:solidFill>
                <a:cs typeface="Arial"/>
              </a:rPr>
              <a:t>republiky</a:t>
            </a:r>
            <a:br>
              <a:rPr lang="cs-CZ" b="1" dirty="0" smtClean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/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1/3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3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Státní energetická inspekce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Činnost SEI:</a:t>
            </a:r>
            <a:endParaRPr lang="cs-CZ" sz="24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SEI v souladu s platnou legislativou kontroluje buď na návrh Ministerstva průmyslu a obchodu ČR, nebo z vlastního podnětu dodržování těchto právních norem: </a:t>
            </a:r>
            <a:r>
              <a:rPr lang="cs-CZ" dirty="0" smtClean="0"/>
              <a:t>•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zákon </a:t>
            </a:r>
            <a:r>
              <a:rPr lang="cs-CZ" dirty="0"/>
              <a:t>č.458/2000 Sb.;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zákon </a:t>
            </a:r>
            <a:r>
              <a:rPr lang="cs-CZ" dirty="0"/>
              <a:t>č. 406/2000 Sb.;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zákon </a:t>
            </a:r>
            <a:r>
              <a:rPr lang="cs-CZ" dirty="0"/>
              <a:t>č. 526/1990 Sb.;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nařízení </a:t>
            </a:r>
            <a:r>
              <a:rPr lang="cs-CZ" dirty="0"/>
              <a:t>ES/1228/2003 Evropského parlamentu a Rady ze dne 26. června 2003 o podmínkách pro přístup k síti pro přeshraniční výměny elektrické energie;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zákon </a:t>
            </a:r>
            <a:r>
              <a:rPr lang="cs-CZ" dirty="0"/>
              <a:t>o podpoře využívání obnovitelných zdrojů. </a:t>
            </a:r>
            <a:endParaRPr lang="cs-CZ" sz="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19/40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cen v elektroenergetice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Výsledná cena dodávky elektřiny pro všechny kategorie zákazníků je složena z pěti základních složek: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první složku ceny tvoří neregulovaná cena komodity (silová elektřina);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ostatní </a:t>
            </a:r>
            <a:r>
              <a:rPr lang="cs-CZ" sz="2400" dirty="0"/>
              <a:t>složky ceny zahrnují regulované činnosti monopolního charakteru, mezi něž </a:t>
            </a:r>
            <a:r>
              <a:rPr lang="cs-CZ" sz="2400" dirty="0" smtClean="0"/>
              <a:t>patří: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doprava </a:t>
            </a:r>
            <a:r>
              <a:rPr lang="cs-CZ" sz="2000" dirty="0"/>
              <a:t>elektřiny od výrobního zdroje prostřednictvím přenosového a distribučního systému k </a:t>
            </a:r>
            <a:r>
              <a:rPr lang="cs-CZ" sz="2000" dirty="0" smtClean="0"/>
              <a:t>zákazníkovi;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dále </a:t>
            </a:r>
            <a:r>
              <a:rPr lang="cs-CZ" sz="2000" dirty="0"/>
              <a:t>činnosti spojené se zajištěním stabilního energetického systému z technického hlediska i obchodního hlediska;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20/40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cen v elektroenergetice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ostatní </a:t>
            </a:r>
            <a:r>
              <a:rPr lang="cs-CZ" sz="2400" dirty="0"/>
              <a:t>složky ceny zahrnují regulované činnosti monopolního charakteru, mezi něž </a:t>
            </a:r>
            <a:r>
              <a:rPr lang="cs-CZ" sz="2400" dirty="0" smtClean="0"/>
              <a:t>patří: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poslední složkou výsledné ceny služeb dodávky elektřiny je složka ceny na podporu elektřiny z podporovaných zdrojů energie. </a:t>
            </a:r>
            <a:endParaRPr lang="cs-CZ" sz="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21/40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cen v plynárenství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Výsledná cena služeb dodávky plynu pro zákazníky se skládá ze čtyř základních složek: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neregulovanou </a:t>
            </a:r>
            <a:r>
              <a:rPr lang="cs-CZ" sz="2200" dirty="0"/>
              <a:t>složkou je cena za komoditu a ostatní související služby dodávky, která vychází ze vzájemné dohody mezi obchodníkem s plynem a zákazníkem.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22/40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cen v plynárenství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Výsledná cena služeb dodávky plynu pro zákazníky se skládá ze čtyř základních složek: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dalšími třemi složkami ceny jsou cena za: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službu </a:t>
            </a:r>
            <a:r>
              <a:rPr lang="cs-CZ" sz="2200" dirty="0"/>
              <a:t>přepravy plynu z hraničního předávacího bodu do domácího bodu České </a:t>
            </a:r>
            <a:r>
              <a:rPr lang="cs-CZ" sz="2200" dirty="0" smtClean="0"/>
              <a:t>republiky přepravní </a:t>
            </a:r>
            <a:r>
              <a:rPr lang="cs-CZ" sz="2200" dirty="0"/>
              <a:t>soustavou;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cena </a:t>
            </a:r>
            <a:r>
              <a:rPr lang="cs-CZ" sz="2200" dirty="0"/>
              <a:t>za služby distribuční soustavy;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cena </a:t>
            </a:r>
            <a:r>
              <a:rPr lang="cs-CZ" sz="2200" dirty="0"/>
              <a:t>za činnosti operátora trhu v plynárenství, tyto složky jsou regulovány Úřadem.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23/40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Regulované prostředí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Podmínky v tržním prostředí nedokonalé konkurence14 lze získat výsadní (monopolní) postavení, které mu umožní kontrolovat nabídku celého odvětví</a:t>
            </a:r>
            <a:r>
              <a:rPr lang="cs-CZ" sz="2400" dirty="0" smtClean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Hlavními nástroji regulace jsou: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protimonopolní zákonodárství;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daně</a:t>
            </a:r>
            <a:r>
              <a:rPr lang="cs-CZ" sz="2000" dirty="0"/>
              <a:t>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cenová </a:t>
            </a:r>
            <a:r>
              <a:rPr lang="cs-CZ" sz="2000" dirty="0"/>
              <a:t>regulace;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státní </a:t>
            </a:r>
            <a:r>
              <a:rPr lang="cs-CZ" sz="2000" dirty="0"/>
              <a:t>vlastnictví. 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24/40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Regulované prostředí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regulace a také hlavním problémem je určit přiměřenou úroveň zisku pro podniky, zajistit dostatečnou kvalitu poskytovaných služeb zákazníkům při efektivně vynaložených nákladech, podpořit budoucí investice, zajistit zdroje pro obnovu sítí a nadále zvyšovat efektivitu, ze které budou profitovat také zákazníci.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25/40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Hlavním posláním Státní energetické koncepce je zajistit spolehlivou, bezpečnou a k životnímu prostředí šetrnou dodávku energie pro potřeby obyvatelstva a ekonomiky České republiky.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Tento </a:t>
            </a:r>
            <a:r>
              <a:rPr lang="cs-CZ" sz="2400" dirty="0"/>
              <a:t>cíl je přijatelný za konkurenčně přijatelné ceny za standardních podmínek.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Dalším </a:t>
            </a:r>
            <a:r>
              <a:rPr lang="cs-CZ" sz="2400" dirty="0"/>
              <a:t>cílem je zabezpečení nepřerušené dodávky energie v krizových situacích v rozsahu nezbytném pro fungování nejdůležitějších složek státu a k přežití obyvatel České republiky. </a:t>
            </a:r>
            <a:endParaRPr lang="cs-CZ" sz="1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26/40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6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Vize jsou vymezeny do třech následujících cílů energetiky České republiky a těmi jsou: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bezpečnost</a:t>
            </a:r>
            <a:r>
              <a:rPr lang="cs-CZ" sz="2400" dirty="0"/>
              <a:t>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konkurenceschopnost</a:t>
            </a:r>
            <a:r>
              <a:rPr lang="cs-CZ" sz="2400" dirty="0"/>
              <a:t>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udržitelnost</a:t>
            </a:r>
            <a:r>
              <a:rPr lang="cs-CZ" sz="2400" dirty="0"/>
              <a:t>.</a:t>
            </a:r>
            <a:endParaRPr lang="cs-CZ" sz="1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27/40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Zásobování energiemi je v současné době založeno na tržních mechanismech.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Zásadním </a:t>
            </a:r>
            <a:r>
              <a:rPr lang="cs-CZ" sz="2800" dirty="0"/>
              <a:t>problémem trhu s energiemi jsou vysoká rizika spojená s turbulentními změnami legislativy nejen Evropské unie, ale Evropy jako celku a nestabilní tržní prostředí.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Tato </a:t>
            </a:r>
            <a:r>
              <a:rPr lang="cs-CZ" sz="2800" dirty="0"/>
              <a:t>nestabilita je vyvolaná řadou tržních deformací a prosazováním politických a lobbistických cílů.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Tento </a:t>
            </a:r>
            <a:r>
              <a:rPr lang="cs-CZ" sz="2800" dirty="0"/>
              <a:t>fakt vede k situaci, kdy investoři přenechávají rizika na státech a jsou ochotni investovat pouze výstavbu zdrojů s garantovanými cenami. </a:t>
            </a:r>
            <a:endParaRPr lang="cs-CZ" sz="1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28/40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Elektroenergetika patří ke skupině odvětví spolu s dodávkou plynu, vody a telekomunikačních služeb.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Mezi </a:t>
            </a:r>
            <a:r>
              <a:rPr lang="cs-CZ" sz="2800" dirty="0"/>
              <a:t>těmito síťovými odvětvími představuje nejsložitější systém.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Elektrizační </a:t>
            </a:r>
            <a:r>
              <a:rPr lang="cs-CZ" sz="2800" dirty="0"/>
              <a:t>soustava je definována jako vzájemně propojený soubor výrobních, přenosových, distribučních a spotřebních zařízení, přičemž všechna zařízení se vzájemně ovlivňují.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b="1" dirty="0"/>
              <a:t>Tvorba a realizace Státní energetické koncepce</a:t>
            </a:r>
            <a:endParaRPr lang="cs-CZ" sz="1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29/40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42" t="32034" r="53136" b="18248"/>
          <a:stretch/>
        </p:blipFill>
        <p:spPr>
          <a:xfrm>
            <a:off x="1487837" y="2111681"/>
            <a:ext cx="6478292" cy="40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b="1" dirty="0"/>
              <a:t>Vnější a vnitřní vlivy ovlivňující energetiku České </a:t>
            </a:r>
            <a:r>
              <a:rPr lang="es-ES" sz="2800" b="1" dirty="0" smtClean="0"/>
              <a:t>republiky</a:t>
            </a:r>
            <a:endParaRPr lang="cs-CZ" sz="6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Klíčový význam pro formulování dlouhodobé energetické strategie na úrovni státu má odhad vnějších a vnitřních podmínek, ve kterých se v daném časovém horizontu bude realizovat rozvoj české energetiky.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30/40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b="1" dirty="0"/>
              <a:t>Vnější a vnitřní vlivy ovlivňující energetiku České </a:t>
            </a:r>
            <a:r>
              <a:rPr lang="es-ES" sz="2800" b="1" dirty="0" smtClean="0"/>
              <a:t>republiky</a:t>
            </a:r>
            <a:endParaRPr lang="cs-CZ" sz="6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Vnější podmínky, které ovlivňují českou energetiku jsou</a:t>
            </a:r>
            <a:r>
              <a:rPr lang="cs-CZ" sz="2400" dirty="0" smtClean="0"/>
              <a:t>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globální soupeření o primární zdroje energie, zesílené dlouhodobým růstem ekonomik dynamicky se rozvíjejících zemí a jejich energetických potřeb;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liberalizace </a:t>
            </a:r>
            <a:r>
              <a:rPr lang="cs-CZ" sz="2000" dirty="0"/>
              <a:t>trhu s energií v Evropské unii a vytvoření jednotného trhu projevující se omezením role státu v energetickém sektor;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postupný </a:t>
            </a:r>
            <a:r>
              <a:rPr lang="cs-CZ" sz="2000" dirty="0"/>
              <a:t>přesun kompetencí z členských států na Evropskou komisi a byrokratizace rozhodovacího procesu;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31/40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0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b="1" dirty="0"/>
              <a:t>Vnější a vnitřní vlivy ovlivňující energetiku České </a:t>
            </a:r>
            <a:r>
              <a:rPr lang="es-ES" sz="2800" b="1" dirty="0" smtClean="0"/>
              <a:t>republiky</a:t>
            </a:r>
            <a:endParaRPr lang="cs-CZ" sz="6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Vnější podmínky, které ovlivňují českou energetiku jsou</a:t>
            </a:r>
            <a:r>
              <a:rPr lang="cs-CZ" sz="2400" dirty="0" smtClean="0"/>
              <a:t>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globalizace </a:t>
            </a:r>
            <a:r>
              <a:rPr lang="cs-CZ" sz="2000" dirty="0"/>
              <a:t>a liberalizace propojující národní energetické trhy s evropskými a světovými a rovněž kapitálové trhy s komoditními;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energetickou </a:t>
            </a:r>
            <a:r>
              <a:rPr lang="cs-CZ" sz="2000" dirty="0"/>
              <a:t>a klimatickou politiku Evropské unie s cílem dosažení nízkouhlíkového hospodářství a zejména nízkouhlíkové energetiky do roku 2050;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obecný </a:t>
            </a:r>
            <a:r>
              <a:rPr lang="cs-CZ" sz="2000" dirty="0"/>
              <a:t>tlak na snižování emisí produkovaných sektorem energetiky a tlak na zvyšování účinnosti;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32/40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b="1" dirty="0"/>
              <a:t>Vnější a vnitřní vlivy ovlivňující energetiku České </a:t>
            </a:r>
            <a:r>
              <a:rPr lang="es-ES" sz="2800" b="1" dirty="0" smtClean="0"/>
              <a:t>republiky</a:t>
            </a:r>
            <a:endParaRPr lang="cs-CZ" sz="6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Vnější podmínky, které ovlivňují českou energetiku jsou</a:t>
            </a:r>
            <a:r>
              <a:rPr lang="cs-CZ" sz="2400" dirty="0" smtClean="0"/>
              <a:t>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integraci trhů s energií napříč Evropou, relokace zdrojů do oblastí s vhodnými přírodními podmínkami (elektroenergetika) a diverzifikace;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jednostranné </a:t>
            </a:r>
            <a:r>
              <a:rPr lang="cs-CZ" sz="2000" dirty="0"/>
              <a:t>změny energetických politik velkých států Evropské </a:t>
            </a:r>
            <a:r>
              <a:rPr lang="cs-CZ" sz="2000" dirty="0" smtClean="0"/>
              <a:t>unie;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tendence </a:t>
            </a:r>
            <a:r>
              <a:rPr lang="cs-CZ" sz="2000" dirty="0"/>
              <a:t>k oddělování platby za elektřinu (</a:t>
            </a:r>
            <a:r>
              <a:rPr lang="cs-CZ" sz="2000" dirty="0" err="1"/>
              <a:t>MWh</a:t>
            </a:r>
            <a:r>
              <a:rPr lang="cs-CZ" sz="2000" dirty="0"/>
              <a:t>) a zavádění samostatné platby za disponibilní kapacitu (MW</a:t>
            </a:r>
            <a:r>
              <a:rPr lang="cs-CZ" sz="2000" dirty="0" smtClean="0"/>
              <a:t>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technologický </a:t>
            </a:r>
            <a:r>
              <a:rPr lang="cs-CZ" sz="2000" dirty="0"/>
              <a:t>vývoj zejména v oblasti obnovitelných, obecně distribuovaných zdrojů.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33/40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Vnitřní podmínky, které ovlivňují českou energetiku: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zajištění spolehlivosti dodávek energií z pohledu bezpečnosti a ochrany obyvatelstva;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potřebu </a:t>
            </a:r>
            <a:r>
              <a:rPr lang="cs-CZ" sz="2000" dirty="0"/>
              <a:t>obnovy zastaralé a budování nové síťové infrastruktury; </a:t>
            </a:r>
            <a:endParaRPr lang="cs-CZ" sz="20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dominantní </a:t>
            </a:r>
            <a:r>
              <a:rPr lang="cs-CZ" sz="2000" dirty="0"/>
              <a:t>role průmyslu v domácím hospodářství</a:t>
            </a:r>
            <a:r>
              <a:rPr lang="cs-CZ" sz="2000" dirty="0" smtClean="0"/>
              <a:t>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postupně </a:t>
            </a:r>
            <a:r>
              <a:rPr lang="cs-CZ" sz="2000" dirty="0"/>
              <a:t>se snižující zásoby uhlí a postupný pokles jeho těžby vytvářející z uhlí stále cennější komoditu;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převažující </a:t>
            </a:r>
            <a:r>
              <a:rPr lang="cs-CZ" sz="2000" dirty="0"/>
              <a:t>veřejná podpora energie z jádra</a:t>
            </a:r>
            <a:r>
              <a:rPr lang="cs-CZ" sz="2000" dirty="0" smtClean="0"/>
              <a:t>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34/40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Vnitřní podmínky, které ovlivňují českou energetiku: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omezenou dostupnost obnovitelné energie; </a:t>
            </a:r>
            <a:endParaRPr lang="cs-CZ" sz="20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rozvinuté </a:t>
            </a:r>
            <a:r>
              <a:rPr lang="cs-CZ" sz="2000" dirty="0"/>
              <a:t>soustavy zásobování teplem s nízkými náklady založenými na dosud cenově dostupném hnědém uhlí; </a:t>
            </a:r>
            <a:endParaRPr lang="cs-CZ" sz="20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zdravotně </a:t>
            </a:r>
            <a:r>
              <a:rPr lang="cs-CZ" sz="2000" dirty="0"/>
              <a:t>nepříznivé a emisně neudržitelné individuální vytápění domů uhlím v obcích a městech</a:t>
            </a:r>
            <a:r>
              <a:rPr lang="cs-CZ" sz="2000" dirty="0" smtClean="0"/>
              <a:t>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geografickou </a:t>
            </a:r>
            <a:r>
              <a:rPr lang="cs-CZ" sz="2000" dirty="0"/>
              <a:t>polohu předurčující Českou republiku k plnění úlohy tranzitní země</a:t>
            </a:r>
            <a:r>
              <a:rPr lang="cs-CZ" sz="2000" dirty="0" smtClean="0"/>
              <a:t>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 </a:t>
            </a:r>
            <a:r>
              <a:rPr lang="cs-CZ" sz="2000" dirty="0"/>
              <a:t>postupné stárnutí stávající technické inteligence a nezbytnost její včasné a adekvátní náhrady.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35/40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Územní energetická koncepce, představuje důležitý výchozí dokument pro energetický management měst či obcí.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Zákon </a:t>
            </a:r>
            <a:r>
              <a:rPr lang="cs-CZ" sz="2800" dirty="0"/>
              <a:t>č. 406/ 200 Sb., o hospodaření energií ve znění pozdějších předpisů definuje povinnost vypracovat Územní energetickou koncepci pro svůj územní obvod krajské úřady, Magistrát hlavního města Prahy a magistráty statutárních měst v přenesené působnosti</a:t>
            </a:r>
            <a:r>
              <a:rPr lang="cs-CZ" sz="2800" dirty="0" smtClean="0"/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Přestože zpracování územní energetické koncepce není pro ostatní města a obce povinné, je vhodné tento koncepční materiál zpracovat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</a:t>
            </a:r>
            <a:r>
              <a:rPr lang="cs-CZ" sz="1200" b="1" dirty="0" smtClean="0">
                <a:solidFill>
                  <a:srgbClr val="FF0000"/>
                </a:solidFill>
              </a:rPr>
              <a:t>6/40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Při dostatečně zodpovědném zpracování Územní energetické koncepce získá město či obec</a:t>
            </a:r>
            <a:r>
              <a:rPr lang="cs-CZ" sz="2800" b="1" dirty="0" smtClean="0"/>
              <a:t>:</a:t>
            </a:r>
            <a:endParaRPr lang="cs-CZ" sz="16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nástroj plánování v komunální energetice;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možnost </a:t>
            </a:r>
            <a:r>
              <a:rPr lang="cs-CZ" sz="2400" dirty="0"/>
              <a:t>sladit zájmy územního a energetického plánování;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možnost </a:t>
            </a:r>
            <a:r>
              <a:rPr lang="cs-CZ" sz="2400" dirty="0"/>
              <a:t>získat data od dodavatelů energie a dalších subjektů;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možnost </a:t>
            </a:r>
            <a:r>
              <a:rPr lang="cs-CZ" sz="2400" dirty="0"/>
              <a:t>dlouhodobě plánovat energetické sítě, ale také spotřebu energie.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37/40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Územní energetické koncepce měst a obcí by měly být v souladu s krajskými Územně energetickými koncepcemi.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Základní </a:t>
            </a:r>
            <a:r>
              <a:rPr lang="cs-CZ" sz="2800" dirty="0"/>
              <a:t>dokument pro dlouhodobou koncepci správy majetku města ve vztahu k energetickému řízení, představuje Energetický plán města.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Energetický </a:t>
            </a:r>
            <a:r>
              <a:rPr lang="cs-CZ" sz="2800" dirty="0"/>
              <a:t>plán města se na rozdíl od Územní energetické koncepce vztahuje pouze na objekty a zařízení v majetku města a jeho vypracování je z hlediska legislativy nepovinné.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38/40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1116"/>
            <a:ext cx="8229600" cy="726521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Zákon č. 458/2000 Sb. definuje v § 2 odst. </a:t>
            </a:r>
            <a:r>
              <a:rPr lang="cs-CZ" sz="2800" b="1" dirty="0" smtClean="0"/>
              <a:t>2) písm</a:t>
            </a:r>
            <a:r>
              <a:rPr lang="cs-CZ" sz="2800" b="1" dirty="0"/>
              <a:t>. a) bod 5 elektrizační soustavu následovně</a:t>
            </a:r>
            <a:r>
              <a:rPr lang="cs-CZ" sz="2800" b="1" dirty="0" smtClean="0"/>
              <a:t>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i="1" dirty="0"/>
              <a:t>„Elektrizační soustavou je vzájemně propojený soubor zařízení pro výrobu, přenos, transformaci a distribuci elektřiny, včetně elektrických přípojek, přímých vedení, a systémy měřicí, ochranné, řídicí, zabezpečovací, informační a telekomunikační techniky, a to na území České republiky.“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Přesto však může být velmi užitečným nástrojem. Energetický plán města uvádí informace, kde město díky němu získá možnost účinně řídit spotřebu energie ve svých vlastních objektech.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Energetický </a:t>
            </a:r>
            <a:r>
              <a:rPr lang="cs-CZ" sz="2800" dirty="0"/>
              <a:t>plán města a jeho aktualizace musí schvalovat vedení města, Rada města a Zastupitelstvo.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Ke </a:t>
            </a:r>
            <a:r>
              <a:rPr lang="cs-CZ" sz="2800" dirty="0"/>
              <a:t>schválenému energetickému plánu jsou v pravidelných intervalech připravovány a schvalovány akční plány. 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39/40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</a:t>
            </a:r>
            <a:r>
              <a:rPr lang="cs-CZ" sz="4400" dirty="0" smtClean="0">
                <a:solidFill>
                  <a:srgbClr val="CC0000"/>
                </a:solidFill>
              </a:rPr>
              <a:t>PRVNÍ </a:t>
            </a:r>
            <a:r>
              <a:rPr lang="cs-CZ" sz="4400" dirty="0">
                <a:solidFill>
                  <a:srgbClr val="CC0000"/>
                </a:solidFill>
              </a:rPr>
              <a:t>části</a:t>
            </a:r>
          </a:p>
        </p:txBody>
      </p:sp>
    </p:spTree>
    <p:extLst>
      <p:ext uri="{BB962C8B-B14F-4D97-AF65-F5344CB8AC3E}">
        <p14:creationId xmlns:p14="http://schemas.microsoft.com/office/powerpoint/2010/main" val="2208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61" y="102970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D10202"/>
                </a:solidFill>
                <a:cs typeface="Arial"/>
              </a:rPr>
              <a:t/>
            </a:r>
            <a:br>
              <a:rPr lang="cs-CZ" b="1" dirty="0" smtClean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Technické zařízení budov</a:t>
            </a:r>
            <a:r>
              <a:rPr lang="cs-CZ" b="1" dirty="0">
                <a:solidFill>
                  <a:srgbClr val="D10202"/>
                </a:solidFill>
                <a:cs typeface="Arial"/>
              </a:rPr>
              <a:t/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2/3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9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Technická zařízení budov tvoří soubor činností podílejících se na stavu vnitřního prostředí budov a na jejich funkčním i uživatelském standardu.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V </a:t>
            </a:r>
            <a:r>
              <a:rPr lang="cs-CZ" sz="2800" dirty="0"/>
              <a:t>praxi se jedná o systémy vytápění, rozvody vody včetně odpadů, rozvody plynu, elektřiny, větrání, klimatizaci apod.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Jedná se zejména o: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rekonstrukce </a:t>
            </a:r>
            <a:r>
              <a:rPr lang="cs-CZ" sz="2400" dirty="0"/>
              <a:t>otopných soustav a tepelných zdrojů;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regulace </a:t>
            </a:r>
            <a:r>
              <a:rPr lang="cs-CZ" sz="2400" dirty="0"/>
              <a:t>zdrojů tepla a otopných </a:t>
            </a:r>
            <a:r>
              <a:rPr lang="cs-CZ" sz="2400" dirty="0" smtClean="0"/>
              <a:t>soustav;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měření </a:t>
            </a:r>
            <a:r>
              <a:rPr lang="cs-CZ" sz="2400" dirty="0"/>
              <a:t>vody a </a:t>
            </a:r>
            <a:r>
              <a:rPr lang="cs-CZ" sz="2400" dirty="0" smtClean="0"/>
              <a:t>tepla;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instalace </a:t>
            </a:r>
            <a:r>
              <a:rPr lang="cs-CZ" sz="2400" dirty="0"/>
              <a:t>rozvodů </a:t>
            </a:r>
            <a:r>
              <a:rPr lang="cs-CZ" sz="2400" dirty="0" smtClean="0"/>
              <a:t>vody;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využití </a:t>
            </a:r>
            <a:r>
              <a:rPr lang="cs-CZ" sz="2400" dirty="0"/>
              <a:t>obnovitelných zdrojů energie (solární kolektory, tepelná čerpadla, </a:t>
            </a:r>
            <a:r>
              <a:rPr lang="cs-CZ" sz="2400" dirty="0" err="1"/>
              <a:t>fotovoltaické</a:t>
            </a:r>
            <a:r>
              <a:rPr lang="cs-CZ" sz="2400" dirty="0"/>
              <a:t> články apod</a:t>
            </a:r>
            <a:r>
              <a:rPr lang="cs-CZ" sz="2400" dirty="0" smtClean="0"/>
              <a:t>.);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provoz </a:t>
            </a:r>
            <a:r>
              <a:rPr lang="cs-CZ" sz="2400" dirty="0"/>
              <a:t>a servis tepelných zařízení;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návrhy </a:t>
            </a:r>
            <a:r>
              <a:rPr lang="cs-CZ" sz="2400" dirty="0"/>
              <a:t>a </a:t>
            </a:r>
            <a:r>
              <a:rPr lang="cs-CZ" sz="2400" dirty="0" smtClean="0"/>
              <a:t>realizace;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opatření </a:t>
            </a:r>
            <a:r>
              <a:rPr lang="cs-CZ" sz="2400" dirty="0"/>
              <a:t>ke snížení tepelných ztrát </a:t>
            </a:r>
            <a:r>
              <a:rPr lang="cs-CZ" sz="2400" dirty="0" smtClean="0"/>
              <a:t>budov;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zateplení </a:t>
            </a:r>
            <a:r>
              <a:rPr lang="cs-CZ" sz="2400" dirty="0"/>
              <a:t>objektů, výměna oken, zateplení střech apod.)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Technická zařízení budov jsou v dnešním stavitelském prostředí již součástí každé stavby.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Projektová </a:t>
            </a:r>
            <a:r>
              <a:rPr lang="cs-CZ" sz="2800" dirty="0"/>
              <a:t>dokumentace je v tomto ohledu nejzásadnější pro tvorbu optimálního prostředí budov a objektů.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Zákon </a:t>
            </a:r>
            <a:r>
              <a:rPr lang="cs-CZ" sz="2800" dirty="0"/>
              <a:t>č. 360/1992 Sb. Zákon České národní rady o výkonu povolání autorizovaných architektů a o výkonu povolání autorizovaných inženýrů a techniků činných ve výstavbě stanovuje podmínky pro zpracování technické dokumentace staveb. 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Jednotlivé části projektové dokumentace technických zařízení budov zpracovávají specialisté na dané oblasti (inženýrské sítě apod.)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Dodávku </a:t>
            </a:r>
            <a:r>
              <a:rPr lang="cs-CZ" sz="2800" dirty="0"/>
              <a:t>a realizace navržených řešení zajišťují specializované firmy či fyzické osoby.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Již </a:t>
            </a:r>
            <a:r>
              <a:rPr lang="cs-CZ" sz="2800" dirty="0"/>
              <a:t>při návrhu a výstavbě budov je však nutné, aby v předstihu byly uplatňovány požadavky a prostorové nároky, které budou technická zařízení vyžadovat.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Důležitým </a:t>
            </a:r>
            <a:r>
              <a:rPr lang="cs-CZ" sz="2800" dirty="0"/>
              <a:t>faktem je propojit a skloubit architektonické a estetické představy tvůrce stavby s požadavky konstrukčními, ekonomickými, ekologickými, legislativními apod.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5/8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Technická zařízení budov zahrnuje obory: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instalace </a:t>
            </a:r>
            <a:r>
              <a:rPr lang="cs-CZ" sz="2400" dirty="0"/>
              <a:t>(vytápění, vzduchotechnika, klimatizace, chlazení, rozvody plynu, vody a kanalizace</a:t>
            </a:r>
            <a:r>
              <a:rPr lang="cs-CZ" sz="2400" dirty="0" smtClean="0"/>
              <a:t>);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elektrotechnické </a:t>
            </a:r>
            <a:r>
              <a:rPr lang="cs-CZ" sz="2400" dirty="0"/>
              <a:t>rozvody (měření a regulace, elektrorozvody, zabezpečovací technika, řídící systémy pro veškerá technická zařízení, hromosvody, počítačové sítě apod</a:t>
            </a:r>
            <a:r>
              <a:rPr lang="cs-CZ" sz="2400" dirty="0" smtClean="0"/>
              <a:t>.);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další </a:t>
            </a:r>
            <a:r>
              <a:rPr lang="cs-CZ" sz="2400" dirty="0"/>
              <a:t>technická zařízení v budovách (osvětlení, výtahy apod.)</a:t>
            </a:r>
            <a:endParaRPr lang="cs-CZ" sz="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6/8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Společným prvkem je skutečnost, že uvedené profese a zařízení zabezpečují „technické prostředí“ uvnitř staveb.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Těžištěm </a:t>
            </a:r>
            <a:r>
              <a:rPr lang="cs-CZ" sz="2800" dirty="0"/>
              <a:t>celého oboru jsou rozvody a hospodaření s nejrůznějšími formami energie.</a:t>
            </a:r>
            <a:endParaRPr lang="cs-CZ" sz="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7/8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</a:t>
            </a:r>
            <a:r>
              <a:rPr lang="cs-CZ" sz="4400" dirty="0" smtClean="0">
                <a:solidFill>
                  <a:srgbClr val="CC0000"/>
                </a:solidFill>
              </a:rPr>
              <a:t>DRUHÉ </a:t>
            </a:r>
            <a:r>
              <a:rPr lang="cs-CZ" sz="4400" dirty="0">
                <a:solidFill>
                  <a:srgbClr val="CC0000"/>
                </a:solidFill>
              </a:rPr>
              <a:t>části</a:t>
            </a:r>
          </a:p>
        </p:txBody>
      </p:sp>
    </p:spTree>
    <p:extLst>
      <p:ext uri="{BB962C8B-B14F-4D97-AF65-F5344CB8AC3E}">
        <p14:creationId xmlns:p14="http://schemas.microsoft.com/office/powerpoint/2010/main" val="38075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 České republice existuje několik komoditních </a:t>
            </a:r>
            <a:r>
              <a:rPr lang="cs-CZ" sz="2800" b="1" dirty="0" smtClean="0"/>
              <a:t>burz: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4/40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6046" t="43540" r="55000" b="35581"/>
          <a:stretch/>
        </p:blipFill>
        <p:spPr>
          <a:xfrm>
            <a:off x="457200" y="2721936"/>
            <a:ext cx="8111267" cy="24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1169686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D10202"/>
                </a:solidFill>
                <a:cs typeface="Arial"/>
              </a:rPr>
              <a:t/>
            </a:r>
            <a:br>
              <a:rPr lang="cs-CZ" b="1" dirty="0" smtClean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</a:t>
            </a:r>
            <a:r>
              <a:rPr lang="cs-CZ" b="1" dirty="0">
                <a:solidFill>
                  <a:srgbClr val="D10202"/>
                </a:solidFill>
                <a:cs typeface="Arial"/>
              </a:rPr>
              <a:t>audit budov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YEM</a:t>
            </a:r>
            <a:r>
              <a:rPr lang="cs-CZ" b="1" dirty="0">
                <a:solidFill>
                  <a:srgbClr val="D10202"/>
                </a:solidFill>
                <a:cs typeface="Arial"/>
              </a:rPr>
              <a:t/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3/3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2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Energetický audit slouží pro odborné vyhodnocení efektivity využití energie v daném objektu a pro navržení opatření pro dosažení energetických úspor.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Zpracovává </a:t>
            </a:r>
            <a:r>
              <a:rPr lang="cs-CZ" sz="2800" dirty="0"/>
              <a:t>se zejména pro větší budovy a výrobní závody.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Lze </a:t>
            </a:r>
            <a:r>
              <a:rPr lang="cs-CZ" sz="2800" dirty="0"/>
              <a:t>jej použít také pro vyhodnocení energetiky a ekonomiky investičního záměru, a to např. pro projekt malé elektrárny, kogenerační jednotky apod.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Povinnost zpracovat energetický audit a podpora zavádění energetických auditů je upravena v zákoně o hospodaření energií resp. § 9 zákon č. 406/2000 Sb. ve znění pozdějších předpisů a vyhláškou č. 213/2001 Sb.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Vyhláška </a:t>
            </a:r>
            <a:r>
              <a:rPr lang="cs-CZ" sz="2400" dirty="0"/>
              <a:t>Ministerstva průmyslu a obchodu, kterou se vydávají podrobnosti náležitostí energetického auditu a její novelou č. 425/2004Sb.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Povinnost </a:t>
            </a:r>
            <a:r>
              <a:rPr lang="cs-CZ" sz="2400" dirty="0"/>
              <a:t>zajistit zpracování energetického auditu byla zavedena do zákona o hospodaření energií zákonem č. 318/2012 Sb.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Definice energetického auditu dle novely zákona č. 318/2012 Sb</a:t>
            </a:r>
            <a:r>
              <a:rPr lang="cs-CZ" sz="2400" dirty="0" smtClean="0"/>
              <a:t>.: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/>
              <a:t>"Pro účely tohoto zákona se rozumí energetickým auditem písemná zpráva obsahující informace o stávající nebo předpokládané úrovni využívání energie v budovách, v energetickém hospodářství, v průmyslovém postupu a energetických službách s popisem a stanovením technicky, ekologicky a ekonomicky efektivních návrhů na zvýšení úspor energie nebo zvýšení energetické účinnosti včetně doporučení k realizaci</a:t>
            </a:r>
            <a:r>
              <a:rPr lang="cs-CZ" sz="2000" i="1" dirty="0" smtClean="0"/>
              <a:t>."</a:t>
            </a:r>
            <a:endParaRPr lang="cs-CZ" sz="20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Auditem se hodnotí</a:t>
            </a:r>
            <a:r>
              <a:rPr lang="cs-CZ" sz="2600" dirty="0" smtClean="0"/>
              <a:t>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tepelně-technické </a:t>
            </a:r>
            <a:r>
              <a:rPr lang="cs-CZ" sz="2200" dirty="0"/>
              <a:t>vlastnosti konstrukcí budov; </a:t>
            </a:r>
            <a:endParaRPr lang="cs-CZ" sz="22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zdroje </a:t>
            </a:r>
            <a:r>
              <a:rPr lang="cs-CZ" sz="2200" dirty="0"/>
              <a:t>dodávané energie; </a:t>
            </a:r>
            <a:endParaRPr lang="cs-CZ" sz="22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rozvody </a:t>
            </a:r>
            <a:r>
              <a:rPr lang="cs-CZ" sz="2200" dirty="0"/>
              <a:t>energií (tepla, chladu, teplé vody, technologické rozvody aj</a:t>
            </a:r>
            <a:r>
              <a:rPr lang="cs-CZ" sz="2200" dirty="0" smtClean="0"/>
              <a:t>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významné </a:t>
            </a:r>
            <a:r>
              <a:rPr lang="cs-CZ" sz="2200" dirty="0"/>
              <a:t>spotřebiče 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systém </a:t>
            </a:r>
            <a:r>
              <a:rPr lang="cs-CZ" sz="2200" dirty="0"/>
              <a:t>managementu hospodaření energií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5/20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Výsledkem tohoto energetického auditu jsou informace o stávajícím stavu v rámci energetického hospodářství a také návrhy, které vedou k úsporám energií.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Navržená </a:t>
            </a:r>
            <a:r>
              <a:rPr lang="cs-CZ" sz="2400" dirty="0"/>
              <a:t>opatření také informují o úsporách nákladů, environmentálním vlivu a časové návratnosti dané investice, která vede k uspořeným nákladům za energie.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6/20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6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energetického auditu lze definovat jako zhodnocení současného stavu využívání energií v budovách nebo jiných energetických systémech a identifikovat optimální způsob energeticích úspor z pohledu technického, ekonomického a environmentálního.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7/20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povinné subjekty pro zpracování energetického auditu podle zákona č. 406/2000 Sb.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8/20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625" t="37333" r="52625" b="35111"/>
          <a:stretch/>
        </p:blipFill>
        <p:spPr>
          <a:xfrm>
            <a:off x="1179662" y="3440104"/>
            <a:ext cx="7040880" cy="23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 osob s celkovou roční spotřebou energie (organizační složky státu, krajů, obcí nebo příspěvkových organizací a fyzické a právnické osoby – bytová družstva, soubor bytových domů…) vzniká povinnost zajistit zpracování energetického auditu pro všechny budovy a areály samostatně zásobované energií od 700 GJ celkové roční spotřeby energie.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Některé </a:t>
            </a:r>
            <a:r>
              <a:rPr lang="cs-CZ" sz="2400" dirty="0"/>
              <a:t>banky a dotační programy pro posouzení žádosti o finanční podporu, dotaci či úvěr na financování energetického projektu vyžadují energetický audit financovaného projektu.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9/20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povinnosti zpracování energetického auditu jsou vyjmuty budovy, pro které bylo provedeno hodnocení energetické náročnosti a vystaven tzv. </a:t>
            </a:r>
            <a:r>
              <a:rPr lang="cs-CZ" sz="2400" b="1" dirty="0"/>
              <a:t>Průkaz energetické náročnosti budovy</a:t>
            </a:r>
            <a:endParaRPr lang="cs-CZ" sz="2400" b="1" dirty="0" smtClean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10/20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Energetická burza je označení pro burzovní trh s energetickými produkty.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Tento </a:t>
            </a:r>
            <a:r>
              <a:rPr lang="cs-CZ" sz="2800" dirty="0"/>
              <a:t>trh je </a:t>
            </a:r>
            <a:r>
              <a:rPr lang="cs-CZ" sz="2800" dirty="0" smtClean="0"/>
              <a:t>organizovaný Českomoravskou </a:t>
            </a:r>
            <a:r>
              <a:rPr lang="cs-CZ" sz="2800" dirty="0"/>
              <a:t>komoditní burzou Kladno.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Obchodování </a:t>
            </a:r>
            <a:r>
              <a:rPr lang="cs-CZ" sz="2800" dirty="0"/>
              <a:t>probíhá elektronicky aukčním systémem.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 současné době je tento trh centrálním tržním prostorem pro obchodování dodávek </a:t>
            </a:r>
            <a:r>
              <a:rPr lang="cs-CZ" sz="2800" dirty="0" smtClean="0"/>
              <a:t>elektřiny a </a:t>
            </a:r>
            <a:r>
              <a:rPr lang="cs-CZ" sz="2800" dirty="0"/>
              <a:t>plynu v České republice. </a:t>
            </a:r>
            <a:endParaRPr lang="cs-CZ" sz="24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5/40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Průkaz </a:t>
            </a:r>
            <a:r>
              <a:rPr lang="cs-CZ" sz="2400" b="1" dirty="0"/>
              <a:t>energetické náročnosti budovy</a:t>
            </a:r>
            <a:endParaRPr lang="cs-CZ" sz="2400" b="1" dirty="0" smtClean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11/20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2000" t="30592" r="62667" b="11630"/>
          <a:stretch/>
        </p:blipFill>
        <p:spPr>
          <a:xfrm>
            <a:off x="2955851" y="1993350"/>
            <a:ext cx="3168503" cy="40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12/20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13/20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štítek budov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štítek definuje, že budovy ve skupinách A–C jsou současné zástavby realizované již v souvislosti s vyhláškou 148/2007 Sb. a plní všechny povinnosti.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Objekty </a:t>
            </a:r>
            <a:r>
              <a:rPr lang="cs-CZ" sz="2400" dirty="0"/>
              <a:t>ve skupinách D-E již neplní povinnosti vyhlášky a totéž platí o skupinách F-G, kdy se jedná o stavby objektů do roku 1992.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14/20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specialista je osoba, která rozumí dané problematice přeměny energie, její distribuce a užití.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Tyto </a:t>
            </a:r>
            <a:r>
              <a:rPr lang="cs-CZ" sz="2400" dirty="0"/>
              <a:t>znalosti umožňují energetickému specialistovi zhodnotit, zda se hodnocené systémy chovají správně resp. efektivně, podle příslušné legislativy a norem platné v České republice.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Energetický </a:t>
            </a:r>
            <a:r>
              <a:rPr lang="cs-CZ" sz="2400" dirty="0"/>
              <a:t>specialista musí být pojištěn pro případ odpovědnosti za škodu, která by mohla vzniknout v souvislosti s výkonem jeho činnosti.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Energetický </a:t>
            </a:r>
            <a:r>
              <a:rPr lang="cs-CZ" sz="2400" dirty="0"/>
              <a:t>specialista je povinen zachovávat mlčenlivost o všech skutečnostech týkajících se fyzické nebo právnické osoby, o kterých se dozvěděl v souvislosti se svou činností.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15/20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je (podle § 10 zákona č. 406/2000 Sb.) fyzická osoba, která je držitelem oprávnění uděleného Ministerstvem průmyslu a obchodu ke: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zpracovávání </a:t>
            </a:r>
            <a:r>
              <a:rPr lang="cs-CZ" sz="2000" dirty="0"/>
              <a:t>energetického auditu a energetického posudku;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zpracovávání </a:t>
            </a:r>
            <a:r>
              <a:rPr lang="cs-CZ" sz="2000" dirty="0"/>
              <a:t>průkazu energetické náročnosti budov (tzv. PENB);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provádění </a:t>
            </a:r>
            <a:r>
              <a:rPr lang="cs-CZ" sz="2000" dirty="0"/>
              <a:t>kontroly provozovaných kotlů a rozvodů tepelné </a:t>
            </a:r>
            <a:r>
              <a:rPr lang="cs-CZ" sz="2000" dirty="0" smtClean="0"/>
              <a:t>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provádění </a:t>
            </a:r>
            <a:r>
              <a:rPr lang="cs-CZ" sz="2000" dirty="0"/>
              <a:t>kontroly klimatizačních systémů.</a:t>
            </a:r>
            <a:endParaRPr lang="cs-CZ" sz="20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16/20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se může stát osoba: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 </a:t>
            </a:r>
            <a:r>
              <a:rPr lang="cs-CZ" sz="2000" dirty="0"/>
              <a:t>vysokoškolským (bakalářským, magisterským nebo doktorským) vzděláním v oblasti technických věd a jejich oborech energetiky nebo stavebnictví a 3 roky praxe v oboru;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se </a:t>
            </a:r>
            <a:r>
              <a:rPr lang="cs-CZ" sz="2000" dirty="0"/>
              <a:t>středním vzděláním s maturitní zkouškou v oblastech technického směru v oboru energetiky nebo stavebnictví a 6 let praxe v oboru;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 </a:t>
            </a:r>
            <a:r>
              <a:rPr lang="cs-CZ" sz="2000" dirty="0"/>
              <a:t>vyšším odborným vzděláním v oblastech technického směru v oboru energetiky nebo stavebnictví a 5 let praxe v oboru.</a:t>
            </a:r>
            <a:endParaRPr lang="cs-CZ" sz="16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17/20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v zákoně 406/2000 Sb. Zákon o hospodaření energií definován následovně: Energetický posudek je písemná zpráva obsahující informace o posouzení plnění předem stanovených technických, ekologických a ekonomických parametrů určených zadavatelem energetického posudku včetně výsledků a vyhodnocení.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18/20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zpracováván v písemné formě. V této zprávě jsou posouzena opatření definované zadavatelem posudku.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Hlavním </a:t>
            </a:r>
            <a:r>
              <a:rPr lang="cs-CZ" sz="2400" dirty="0"/>
              <a:t>rozdílem mezi energetickým auditem a energetickým posudkem spočívá v tom, že v energetickém auditu je popsán aktuální stav energetického hospodářství nebo systému a jsou v auditu hledána opatření, pro vylepšení této situace v energetickém posudku jsou pouze navržená opatření, aniž by byla hledána optimální situace.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19/20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TŘETÍ části</a:t>
            </a:r>
          </a:p>
        </p:txBody>
      </p:sp>
    </p:spTree>
    <p:extLst>
      <p:ext uri="{BB962C8B-B14F-4D97-AF65-F5344CB8AC3E}">
        <p14:creationId xmlns:p14="http://schemas.microsoft.com/office/powerpoint/2010/main" val="19465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Obchodování s energetickými komoditami v rámci Českomoravské komoditní burzy Kladno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/>
              <a:t>Na Energetické burze lze obchodovat pouze s komoditami schválenými burzovní komorou. </a:t>
            </a:r>
            <a:endParaRPr lang="cs-CZ" sz="2000" i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 smtClean="0"/>
              <a:t>Komodita</a:t>
            </a:r>
            <a:r>
              <a:rPr lang="cs-CZ" sz="2000" i="1" dirty="0"/>
              <a:t>, která je podrobně specifikovaná se označuje jako produkt. Elektřina se na burze obchoduje: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silová </a:t>
            </a:r>
            <a:r>
              <a:rPr lang="cs-CZ" sz="1600" i="1" dirty="0"/>
              <a:t>elektřina v rámci sdružených služeb dodávky elektřiny;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silová </a:t>
            </a:r>
            <a:r>
              <a:rPr lang="cs-CZ" sz="1600" i="1" dirty="0"/>
              <a:t>elektřina bez sdružených dodávek elektřiny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6/40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650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Obchodování s energetickými komoditami v rámci Českomoravské komoditní burzy Kladno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 smtClean="0"/>
              <a:t>Na Českomoravské komoditní burze Kladno lze v rámci sdružených služeb dodávek elektřiny obchodovat dva základní produkty silové elektřiny: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elektřina </a:t>
            </a:r>
            <a:r>
              <a:rPr lang="cs-CZ" sz="1600" i="1" dirty="0"/>
              <a:t>v napěťové hladině vysokého napětí;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elektřina </a:t>
            </a:r>
            <a:r>
              <a:rPr lang="cs-CZ" sz="1600" i="1" dirty="0"/>
              <a:t>v napěťové hladině nízkého napětí.</a:t>
            </a:r>
            <a:endParaRPr lang="cs-CZ" sz="12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7/40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Obchodování s energetickými komoditami v rámci Českomoravské komoditní burzy Kladno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/>
              <a:t>Na Českomoravské komoditní burze Kladno lze obchodovat dva základní produkty zemního plynu: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plyn </a:t>
            </a:r>
            <a:r>
              <a:rPr lang="cs-CZ" sz="1600" i="1" dirty="0"/>
              <a:t>v pásmu ročního odběru do 630 </a:t>
            </a:r>
            <a:r>
              <a:rPr lang="cs-CZ" sz="1600" i="1" dirty="0" err="1"/>
              <a:t>MWh</a:t>
            </a:r>
            <a:r>
              <a:rPr lang="cs-CZ" sz="1600" i="1" dirty="0"/>
              <a:t>/odběrné místo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plyn </a:t>
            </a:r>
            <a:r>
              <a:rPr lang="cs-CZ" sz="1600" i="1" dirty="0"/>
              <a:t>v pásmu ročního odběru nad 630 </a:t>
            </a:r>
            <a:r>
              <a:rPr lang="cs-CZ" sz="1600" i="1" dirty="0" err="1"/>
              <a:t>MWh</a:t>
            </a:r>
            <a:r>
              <a:rPr lang="cs-CZ" sz="1600" i="1" dirty="0"/>
              <a:t>/odběrné místo</a:t>
            </a:r>
            <a:endParaRPr lang="cs-CZ" sz="8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8/40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C60907-4A90-45AF-A235-EC8A31771D4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3543</Words>
  <Application>Microsoft Office PowerPoint</Application>
  <PresentationFormat>Předvádění na obrazovce (4:3)</PresentationFormat>
  <Paragraphs>438</Paragraphs>
  <Slides>70</Slides>
  <Notes>66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3" baseType="lpstr">
      <vt:lpstr>Arial</vt:lpstr>
      <vt:lpstr>Calibri</vt:lpstr>
      <vt:lpstr>Office Theme</vt:lpstr>
      <vt:lpstr>Energetický management YEM  3. tutoriál</vt:lpstr>
      <vt:lpstr>Energetický trh, regulace energetického trhu a energetická koncepce České republiky  YEM 1/3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Konec PRVNÍ části</vt:lpstr>
      <vt:lpstr> Technické zařízení budov YEM 2/3</vt:lpstr>
      <vt:lpstr>Technická zařízení budov</vt:lpstr>
      <vt:lpstr>Technická zařízení budov</vt:lpstr>
      <vt:lpstr>Technická zařízení budov</vt:lpstr>
      <vt:lpstr>Technická zařízení budov</vt:lpstr>
      <vt:lpstr>Technická zařízení budov</vt:lpstr>
      <vt:lpstr>Technická zařízení budov</vt:lpstr>
      <vt:lpstr>Konec DRUHÉ části</vt:lpstr>
      <vt:lpstr> Energetický audit budov YEM 3/3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Konec TŘETÍ části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skr0004</cp:lastModifiedBy>
  <cp:revision>160</cp:revision>
  <dcterms:created xsi:type="dcterms:W3CDTF">2020-01-28T10:37:38Z</dcterms:created>
  <dcterms:modified xsi:type="dcterms:W3CDTF">2023-10-21T18:51:27Z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