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2"/>
  </p:notesMasterIdLst>
  <p:sldIdLst>
    <p:sldId id="256" r:id="rId5"/>
    <p:sldId id="651" r:id="rId6"/>
    <p:sldId id="5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32" r:id="rId22"/>
    <p:sldId id="633" r:id="rId23"/>
    <p:sldId id="634" r:id="rId24"/>
    <p:sldId id="636" r:id="rId25"/>
    <p:sldId id="635" r:id="rId26"/>
    <p:sldId id="637" r:id="rId27"/>
    <p:sldId id="63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9" r:id="rId38"/>
    <p:sldId id="648" r:id="rId39"/>
    <p:sldId id="650" r:id="rId40"/>
    <p:sldId id="436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0" r:id="rId50"/>
    <p:sldId id="661" r:id="rId51"/>
    <p:sldId id="662" r:id="rId52"/>
    <p:sldId id="663" r:id="rId53"/>
    <p:sldId id="664" r:id="rId54"/>
    <p:sldId id="665" r:id="rId55"/>
    <p:sldId id="666" r:id="rId56"/>
    <p:sldId id="667" r:id="rId57"/>
    <p:sldId id="668" r:id="rId58"/>
    <p:sldId id="669" r:id="rId59"/>
    <p:sldId id="670" r:id="rId60"/>
    <p:sldId id="671" r:id="rId61"/>
    <p:sldId id="672" r:id="rId62"/>
    <p:sldId id="673" r:id="rId63"/>
    <p:sldId id="674" r:id="rId64"/>
    <p:sldId id="675" r:id="rId65"/>
    <p:sldId id="676" r:id="rId66"/>
    <p:sldId id="677" r:id="rId67"/>
    <p:sldId id="678" r:id="rId68"/>
    <p:sldId id="679" r:id="rId69"/>
    <p:sldId id="680" r:id="rId70"/>
    <p:sldId id="681" r:id="rId71"/>
    <p:sldId id="682" r:id="rId72"/>
    <p:sldId id="683" r:id="rId73"/>
    <p:sldId id="684" r:id="rId74"/>
    <p:sldId id="685" r:id="rId75"/>
    <p:sldId id="686" r:id="rId76"/>
    <p:sldId id="687" r:id="rId77"/>
    <p:sldId id="742" r:id="rId78"/>
    <p:sldId id="690" r:id="rId79"/>
    <p:sldId id="691" r:id="rId80"/>
    <p:sldId id="692" r:id="rId81"/>
    <p:sldId id="693" r:id="rId82"/>
    <p:sldId id="694" r:id="rId83"/>
    <p:sldId id="695" r:id="rId84"/>
    <p:sldId id="696" r:id="rId85"/>
    <p:sldId id="697" r:id="rId86"/>
    <p:sldId id="698" r:id="rId87"/>
    <p:sldId id="699" r:id="rId88"/>
    <p:sldId id="700" r:id="rId89"/>
    <p:sldId id="701" r:id="rId90"/>
    <p:sldId id="702" r:id="rId91"/>
    <p:sldId id="703" r:id="rId92"/>
    <p:sldId id="704" r:id="rId93"/>
    <p:sldId id="705" r:id="rId94"/>
    <p:sldId id="706" r:id="rId95"/>
    <p:sldId id="707" r:id="rId96"/>
    <p:sldId id="708" r:id="rId97"/>
    <p:sldId id="709" r:id="rId98"/>
    <p:sldId id="710" r:id="rId99"/>
    <p:sldId id="711" r:id="rId100"/>
    <p:sldId id="712" r:id="rId101"/>
    <p:sldId id="713" r:id="rId102"/>
    <p:sldId id="714" r:id="rId103"/>
    <p:sldId id="715" r:id="rId104"/>
    <p:sldId id="716" r:id="rId105"/>
    <p:sldId id="717" r:id="rId106"/>
    <p:sldId id="718" r:id="rId107"/>
    <p:sldId id="719" r:id="rId108"/>
    <p:sldId id="720" r:id="rId109"/>
    <p:sldId id="721" r:id="rId110"/>
    <p:sldId id="722" r:id="rId111"/>
    <p:sldId id="723" r:id="rId112"/>
    <p:sldId id="724" r:id="rId113"/>
    <p:sldId id="725" r:id="rId114"/>
    <p:sldId id="726" r:id="rId115"/>
    <p:sldId id="727" r:id="rId116"/>
    <p:sldId id="728" r:id="rId117"/>
    <p:sldId id="729" r:id="rId118"/>
    <p:sldId id="730" r:id="rId119"/>
    <p:sldId id="731" r:id="rId120"/>
    <p:sldId id="732" r:id="rId121"/>
    <p:sldId id="733" r:id="rId122"/>
    <p:sldId id="734" r:id="rId123"/>
    <p:sldId id="735" r:id="rId124"/>
    <p:sldId id="736" r:id="rId125"/>
    <p:sldId id="737" r:id="rId126"/>
    <p:sldId id="738" r:id="rId127"/>
    <p:sldId id="739" r:id="rId128"/>
    <p:sldId id="740" r:id="rId129"/>
    <p:sldId id="743" r:id="rId130"/>
    <p:sldId id="741" r:id="rId1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slide" Target="slides/slide122.xml"/><Relationship Id="rId13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21.10.2023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48803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8416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742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5505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0111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286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1843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09038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19587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43062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17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00995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33405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1964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61188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6435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91405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7946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74674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55176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5799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53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276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41351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554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355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10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9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4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2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51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2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6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6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09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63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1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777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95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49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7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560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9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36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68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34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8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58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6037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9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1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984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1843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6497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1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09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56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87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1882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0532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635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85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51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5664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54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962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408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7727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8754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324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6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6796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09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0343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5726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899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947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5290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635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7668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5904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9610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660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79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05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1896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6295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101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164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4704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8834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129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579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667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7813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9633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066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1505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2778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56829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64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1449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9590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59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867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8704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916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460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808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9532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16901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22580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2469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66266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6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 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2. tutoriál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10. </a:t>
            </a:r>
            <a:r>
              <a:rPr lang="cs-CZ" sz="1800" b="1" dirty="0">
                <a:cs typeface="Arial"/>
              </a:rPr>
              <a:t>11. </a:t>
            </a:r>
            <a:r>
              <a:rPr lang="cs-CZ" sz="1800" b="1" dirty="0" smtClean="0">
                <a:cs typeface="Arial"/>
              </a:rPr>
              <a:t>2023</a:t>
            </a:r>
            <a:endParaRPr lang="cs-CZ" sz="1800" b="1" dirty="0">
              <a:cs typeface="Arial"/>
            </a:endParaRP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roce 2010 byla přijata směrnice Evropského parlamentu a Rady 2010/30/EU, která rozšířila oblast působnosti o další kategorie výrobků jednotlivých elektrospotřebičů.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směrnice byla 1. 8. 2017 nahrazena nařízením Evropského parlamentu a Rady 2017/1369, která zavazuje členské státy Evropské unie v celém rozsahu využívat toto nařízení.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České republice jsou směrnice implementovány do zákona č. 406/2000 Sb., o hospodaření energií konkrétně do § 8a do vyhlášky č. 337/2010 Sb., o energetickém štítkování a ekodesignu výrobků spojených se spotřebou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9/36</a:t>
            </a:r>
          </a:p>
        </p:txBody>
      </p:sp>
    </p:spTree>
    <p:extLst>
      <p:ext uri="{BB962C8B-B14F-4D97-AF65-F5344CB8AC3E}">
        <p14:creationId xmlns:p14="http://schemas.microsoft.com/office/powerpoint/2010/main" val="24952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Jaderná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Jaderná energie byla jednou z prvních oblastí spolupráce v Evropě, již v roce </a:t>
            </a:r>
            <a:r>
              <a:rPr lang="cs-CZ" b="1" dirty="0"/>
              <a:t>1958</a:t>
            </a:r>
            <a:r>
              <a:rPr lang="cs-CZ" dirty="0"/>
              <a:t> bylo založeno </a:t>
            </a:r>
            <a:r>
              <a:rPr lang="cs-CZ" b="1" dirty="0"/>
              <a:t>Evropské společenství pro atomovou energii </a:t>
            </a:r>
            <a:r>
              <a:rPr lang="cs-CZ" dirty="0"/>
              <a:t>– Euratom, jehož cílem byla podpora mírového výzkumu a využití jaderné energie.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26/52</a:t>
            </a:r>
          </a:p>
        </p:txBody>
      </p:sp>
    </p:spTree>
    <p:extLst>
      <p:ext uri="{BB962C8B-B14F-4D97-AF65-F5344CB8AC3E}">
        <p14:creationId xmlns:p14="http://schemas.microsoft.com/office/powerpoint/2010/main" val="5294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Jaderná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Postupem času se Euratom stal důležitým prvkem pro uplatňování a kontrolu bezpečnostních standardů v jaderné energetice, které se kromě bezpečnosti samotných elektráren dotýkají také zacházení s jaderným palivem, likvidace a uložení jaderného odpadu či ochrany před radioaktivním zářením.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Klíčovou roli v EU hraje Euratom také v oblasti výzkumu, pod jeho vedením probíhá například výzkum využití jaderné fúze a výstavba demonstračního fúzního reaktoru ITER.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27/52</a:t>
            </a:r>
          </a:p>
        </p:txBody>
      </p:sp>
    </p:spTree>
    <p:extLst>
      <p:ext uri="{BB962C8B-B14F-4D97-AF65-F5344CB8AC3E}">
        <p14:creationId xmlns:p14="http://schemas.microsoft.com/office/powerpoint/2010/main" val="36358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Instituce EU a energetická politika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komise </a:t>
            </a:r>
            <a:r>
              <a:rPr lang="cs-CZ" dirty="0"/>
              <a:t>– Generální ředitelství pro energetiku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parlament </a:t>
            </a:r>
            <a:r>
              <a:rPr lang="cs-CZ" dirty="0"/>
              <a:t>– Výbor pro průmysl, výzkum a energetiku (ITRE)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28/52</a:t>
            </a:r>
          </a:p>
        </p:txBody>
      </p:sp>
    </p:spTree>
    <p:extLst>
      <p:ext uri="{BB962C8B-B14F-4D97-AF65-F5344CB8AC3E}">
        <p14:creationId xmlns:p14="http://schemas.microsoft.com/office/powerpoint/2010/main" val="4731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Orgány a instituce EU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parlament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Výbor pro průmysl, výzkum a energetiku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Rada Evropské unie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Doprava, telekomunikace a energetika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komise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Energie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Evropský hospodářský a sociální výbor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Doprava, energetika, infrastruktura a informační společnost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Výbor regionů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Komise pro životní prostředí, změnu klimatu a energetiku (ENVE)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Evropská investiční banka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investiční banka a energetika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29/52</a:t>
            </a:r>
          </a:p>
        </p:txBody>
      </p:sp>
    </p:spTree>
    <p:extLst>
      <p:ext uri="{BB962C8B-B14F-4D97-AF65-F5344CB8AC3E}">
        <p14:creationId xmlns:p14="http://schemas.microsoft.com/office/powerpoint/2010/main" val="1427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Orgány a instituce EU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Agentury EU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Agentura pro spolupráci energetických regulačních orgánů (ACER)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Energie z jaderné syntézy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Výkonná agentura pro inovace a sítě (INEA)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Výkonná agentura pro malé a střední podniky (EASME)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Zásobovací agentura Euratomu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Další subjekty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Společný podnik pro palivové články a vodík 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30/52</a:t>
            </a:r>
          </a:p>
        </p:txBody>
      </p:sp>
    </p:spTree>
    <p:extLst>
      <p:ext uri="{BB962C8B-B14F-4D97-AF65-F5344CB8AC3E}">
        <p14:creationId xmlns:p14="http://schemas.microsoft.com/office/powerpoint/2010/main" val="1580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062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Důležité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priority pro Evropu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projekty EU financované v rámci plánu evropské hospodářské obnovy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strategie pro udržitelnou konkurenceschopnou a bezpečnou energii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cestě k zabezpečené, udržitelné a konkurenceschopné evropské energetické síti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31/52</a:t>
            </a:r>
          </a:p>
        </p:txBody>
      </p:sp>
    </p:spTree>
    <p:extLst>
      <p:ext uri="{BB962C8B-B14F-4D97-AF65-F5344CB8AC3E}">
        <p14:creationId xmlns:p14="http://schemas.microsoft.com/office/powerpoint/2010/main" val="34084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 ČR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14. 11. 2022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4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Po roce </a:t>
            </a:r>
            <a:r>
              <a:rPr lang="cs-CZ" sz="2800" b="1" dirty="0"/>
              <a:t>2004</a:t>
            </a:r>
            <a:r>
              <a:rPr lang="cs-CZ" sz="2800" dirty="0"/>
              <a:t> dochází v rámci snah o rozvoj nové energetické politiky EU k poměrně dynamickému vývoji v oblasti legislativy i strategických dokumentů.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Energetická politika je úzce propojena s dopravní politikou, politikou životního prostředí a s dalšími oblastmi politik.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33/52</a:t>
            </a:r>
          </a:p>
        </p:txBody>
      </p:sp>
    </p:spTree>
    <p:extLst>
      <p:ext uri="{BB962C8B-B14F-4D97-AF65-F5344CB8AC3E}">
        <p14:creationId xmlns:p14="http://schemas.microsoft.com/office/powerpoint/2010/main" val="957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Komise v březnu 2006 vydala zelenou knihu s názvem Evropská strategie pro udržitelnou, konkurenceschopnou a bezpečnou energii a v lednu 2007 strategický balíček dokumentů s názvem Energetická politika pro Evropu.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něm si EU vytkla jednak ekologické cíle týkající se obnovitelných zdrojů (OZE) a omezování emisí skleníkových plynů, jednak cíl v podobě dobudování vnitřního trhu s energií.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34/52</a:t>
            </a:r>
          </a:p>
        </p:txBody>
      </p:sp>
    </p:spTree>
    <p:extLst>
      <p:ext uri="{BB962C8B-B14F-4D97-AF65-F5344CB8AC3E}">
        <p14:creationId xmlns:p14="http://schemas.microsoft.com/office/powerpoint/2010/main" val="4244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Následovaly konkrétní balíčky legislativních návrhů v podobě tzv. třetího liberalizačního balíku (nařízení č. 713/2009, nařízení č. 714/2009, nařízení č. 715/2009, směrnice č. 2009/72 a směrnice č. 2009/73) a klimaticko-energetického balíku (směrnice č. 2009/29, rozhodnutí č. 406/2009, směrnice č. 2009/31 a směrnice č. 2009/28).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35/52</a:t>
            </a:r>
          </a:p>
        </p:txBody>
      </p:sp>
    </p:spTree>
    <p:extLst>
      <p:ext uri="{BB962C8B-B14F-4D97-AF65-F5344CB8AC3E}">
        <p14:creationId xmlns:p14="http://schemas.microsoft.com/office/powerpoint/2010/main" val="21666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Směrnice Komise 96/60/ES — kombinované pračky se sušičkou;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1059/2010 — myčky nádobí;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1060/2010 — ledničky a chladničky;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1061/2010 — pračky;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1062/2010 — televize;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626/2011 — klimatizátory vzduchu;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10/36</a:t>
            </a:r>
          </a:p>
        </p:txBody>
      </p:sp>
    </p:spTree>
    <p:extLst>
      <p:ext uri="{BB962C8B-B14F-4D97-AF65-F5344CB8AC3E}">
        <p14:creationId xmlns:p14="http://schemas.microsoft.com/office/powerpoint/2010/main" val="31262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listopadu 2008 následovalo vydání dalšího strategického souboru dokumentů (Druhý strategický přezkum energetiky s podtitulem „Zajistit energetickou budoucnost“).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Důraz kladl na bezpečnost energetických dodávek, budování energetických sítí a energetickou účinnost.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36/52</a:t>
            </a:r>
          </a:p>
        </p:txBody>
      </p:sp>
    </p:spTree>
    <p:extLst>
      <p:ext uri="{BB962C8B-B14F-4D97-AF65-F5344CB8AC3E}">
        <p14:creationId xmlns:p14="http://schemas.microsoft.com/office/powerpoint/2010/main" val="42005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souladu s naznačenými prioritami byly schváleny další důležité nové předpisy, např. v květnu 2010 to byly směrnice č. 2010/31 o energetické náročnosti budov a směrnice č. 2010/30 o energetických štítcích a v říjnu 2010 nařízení č. 994/2010 týkající se bezpečnosti dodávek plynu.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37/52</a:t>
            </a:r>
          </a:p>
        </p:txBody>
      </p:sp>
    </p:spTree>
    <p:extLst>
      <p:ext uri="{BB962C8B-B14F-4D97-AF65-F5344CB8AC3E}">
        <p14:creationId xmlns:p14="http://schemas.microsoft.com/office/powerpoint/2010/main" val="35107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Následně v listopadu 2010 Komise zveřejnila další klíčový strategický dokument, kterým je strategie Energie 2020, v březnu 2011 potom přijala plán na vybudování konkurenceschopného nízkouhlíkového hospodářství do roku 2050 a v prosinci 2011 zveřejnila energetický plán do roku 2050.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38/52</a:t>
            </a:r>
          </a:p>
        </p:txBody>
      </p:sp>
    </p:spTree>
    <p:extLst>
      <p:ext uri="{BB962C8B-B14F-4D97-AF65-F5344CB8AC3E}">
        <p14:creationId xmlns:p14="http://schemas.microsoft.com/office/powerpoint/2010/main" val="37231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lednu 2014 představila Komise rámec pro oblast klimatu a energetiky do roku 2030.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sdělení, ve kterém je stanoven rámec politiky EU v oblasti klimatu a energetiky v období 2020–2030.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Cílem bylo iniciovat diskusi o tom, jak v těchto politikách pokračovat po skončení rámce platného do roku 2020.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39/52</a:t>
            </a:r>
          </a:p>
        </p:txBody>
      </p:sp>
    </p:spTree>
    <p:extLst>
      <p:ext uri="{BB962C8B-B14F-4D97-AF65-F5344CB8AC3E}">
        <p14:creationId xmlns:p14="http://schemas.microsoft.com/office/powerpoint/2010/main" val="20124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Rámec pro období do roku 2030 by měl EU pomoci řešit například tyto otázky: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uskutečnění dalšího kroku ke splnění cíle, jímž je snížit emise skleníkových plynů do roku 2050 o 80–95 % oproti úrovni z roku 1990;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vysoké ceny energie a ekonomická zranitelnost EU vůči růstu cen, především ropy a plynu, v budoucnosti;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závislost EU na dovozu energie, často z politicky nestabilních oblastí;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potřeba nahradit a modernizovat energetickou infrastrukturu a vytvořit stabilní regulační rámec pro potenciální investory;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dohoda ohledně cíle snížení emisí skleníkových plynů pro rok 2030.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40/52</a:t>
            </a:r>
          </a:p>
        </p:txBody>
      </p:sp>
    </p:spTree>
    <p:extLst>
      <p:ext uri="{BB962C8B-B14F-4D97-AF65-F5344CB8AC3E}">
        <p14:creationId xmlns:p14="http://schemas.microsoft.com/office/powerpoint/2010/main" val="38901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pohledu ČR představují důležitou otázku také aktivity EU v oblasti jaderné energetiky, zesílené v souvislosti s havárií JE </a:t>
            </a:r>
            <a:r>
              <a:rPr lang="cs-CZ" sz="2400" dirty="0" err="1"/>
              <a:t>Fukušima</a:t>
            </a:r>
            <a:r>
              <a:rPr lang="cs-CZ" sz="2400" dirty="0"/>
              <a:t> a postupným odstavováním jaderných elektráren v Německu (poslední jaderná elektrárna má být odpojena ze sítě v roce 2022 (v současné době se doba prodlužuje)).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41/52</a:t>
            </a:r>
          </a:p>
        </p:txBody>
      </p:sp>
    </p:spTree>
    <p:extLst>
      <p:ext uri="{BB962C8B-B14F-4D97-AF65-F5344CB8AC3E}">
        <p14:creationId xmlns:p14="http://schemas.microsoft.com/office/powerpoint/2010/main" val="21541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K předmětům zájmu institucí EU náleží s ochranou životního prostředí související problematika nakládání s radioaktivním odpadem (přijetí směrnice o bezpečném nakládání s radioaktivním odpadem a použitým jaderným palivem), ale také otázka bezpečnosti jaderných elektráren v EU.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říjnu 2012 EK prostřednictvím sdělení zveřejnila výsledky zátěžových testů, která EK nařídila právě v souvislosti s havárií ve </a:t>
            </a:r>
            <a:r>
              <a:rPr lang="cs-CZ" sz="2400" dirty="0" err="1"/>
              <a:t>Fukušimě</a:t>
            </a:r>
            <a:r>
              <a:rPr lang="cs-CZ" sz="2400" dirty="0"/>
              <a:t>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42/52</a:t>
            </a:r>
          </a:p>
        </p:txBody>
      </p:sp>
    </p:spTree>
    <p:extLst>
      <p:ext uri="{BB962C8B-B14F-4D97-AF65-F5344CB8AC3E}">
        <p14:creationId xmlns:p14="http://schemas.microsoft.com/office/powerpoint/2010/main" val="28291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Testy, kterých se zúčastnily také české JE v Dukovanech a v Temelíně, konstatovaly, že většina jaderných elektráren v EU sice splňuje vysoké standardy bezpečnosti, prakticky ve všech případech ale byla současně navržena zlepšení a úpravy s cílem zvýšení bezpečnosti.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blízké budoucnosti se očekává ze strany EK vydání návrhu směrnice o jaderné bezpečnosti.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43/52</a:t>
            </a:r>
          </a:p>
        </p:txBody>
      </p:sp>
    </p:spTree>
    <p:extLst>
      <p:ext uri="{BB962C8B-B14F-4D97-AF65-F5344CB8AC3E}">
        <p14:creationId xmlns:p14="http://schemas.microsoft.com/office/powerpoint/2010/main" val="32695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Důležitým tématem zůstává vytváření jednotného energetického trhu v EU a implementace legislativních opatření třetího liberalizačního balíku, v níž některé členské státy EU (na rozdíl od ČR) zaostávají.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této souvislosti EU nadále akcentuje témata rozvoje energetické infrastruktury v EU a tzv. inteligentních sítí.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44/52</a:t>
            </a:r>
          </a:p>
        </p:txBody>
      </p:sp>
    </p:spTree>
    <p:extLst>
      <p:ext uri="{BB962C8B-B14F-4D97-AF65-F5344CB8AC3E}">
        <p14:creationId xmlns:p14="http://schemas.microsoft.com/office/powerpoint/2010/main" val="39201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Klíčové dokumenty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Stranou pozornosti nezůstává ani vnější dimenze energetické politiky EU, v září 2011 vydala EK sdělení týkající se dodávek energie a vnější dimenze energetické politiky EU, mj. s </a:t>
            </a:r>
            <a:r>
              <a:rPr lang="cs-CZ" sz="2400" b="1" dirty="0"/>
              <a:t>cílem posílit koordinaci v oblasti spolupráce mezi EU a třetími státy, dodavatelskými, ale také spotřebitelskými a tranzitními zeměmi</a:t>
            </a:r>
            <a:r>
              <a:rPr lang="cs-CZ" sz="2400" dirty="0"/>
              <a:t>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45/52</a:t>
            </a:r>
          </a:p>
        </p:txBody>
      </p:sp>
    </p:spTree>
    <p:extLst>
      <p:ext uri="{BB962C8B-B14F-4D97-AF65-F5344CB8AC3E}">
        <p14:creationId xmlns:p14="http://schemas.microsoft.com/office/powerpoint/2010/main" val="4413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392/2012 — bubnové sušičky prádla;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874/2012 — světelné zdroje a svítidla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665/2013 — vysavač;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811/2013 — teplovodní kotle a soupravy s termostatem, solárními kolektory, tepelným čerpadlem nebo kogenerační jednotkou;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11/36</a:t>
            </a:r>
          </a:p>
        </p:txBody>
      </p:sp>
    </p:spTree>
    <p:extLst>
      <p:ext uri="{BB962C8B-B14F-4D97-AF65-F5344CB8AC3E}">
        <p14:creationId xmlns:p14="http://schemas.microsoft.com/office/powerpoint/2010/main" val="2263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Systém EU pro obchodování s emisemi (EU ETS) byl zřízen na podporu snižování emisí skleníkových plynů nákladově efektivním a ekonomicky účinným způsobem.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Systém omezuje objem skleníkových plynů, které mohou určitá průmyslová odvětví vypouštět do ovzduší.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Počet emisních povolenek je zastropován na určité úrovni, kterou určuje EU, a podnikům se jednotlivé povolenky přidělují nebo si je podniky kupují.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46/52</a:t>
            </a:r>
          </a:p>
        </p:txBody>
      </p:sp>
    </p:spTree>
    <p:extLst>
      <p:ext uri="{BB962C8B-B14F-4D97-AF65-F5344CB8AC3E}">
        <p14:creationId xmlns:p14="http://schemas.microsoft.com/office/powerpoint/2010/main" val="35376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Základním kamenem EU ETS je Směrnice 2003/87/ES, o vytvoření systému pro obchodování s povolenkami na emise skleníkových plynů.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Směrnice byla několikrát novelizována a podobu EU ETS ve třetím obchodovacím období 2013-2020 udává Směrnice 2009/29/ES.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 čtvrté obchodovací období pro roky 2021 – 2030 došlo ke k novele směrnice č. 2018/430.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47/52</a:t>
            </a:r>
          </a:p>
        </p:txBody>
      </p:sp>
    </p:spTree>
    <p:extLst>
      <p:ext uri="{BB962C8B-B14F-4D97-AF65-F5344CB8AC3E}">
        <p14:creationId xmlns:p14="http://schemas.microsoft.com/office/powerpoint/2010/main" val="29191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Aktualizovaná směrnice bude implementována do českého právního řádu změnou zákona č. 383/2012 Sb. 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48/52</a:t>
            </a:r>
          </a:p>
        </p:txBody>
      </p:sp>
    </p:spTree>
    <p:extLst>
      <p:ext uri="{BB962C8B-B14F-4D97-AF65-F5344CB8AC3E}">
        <p14:creationId xmlns:p14="http://schemas.microsoft.com/office/powerpoint/2010/main" val="26623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9517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 stávající obchodovací období, které končí na konci roku 2020 je v ČR EU ETS upraveno zákonem č. 383/2012 Sb.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Zákon uvádí, na jaká zařízení se systém vztahuje a jaká jsou práva a povinnosti jejich provozovatelů.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Provozovatelé monitorují své emise, vykazují je každoročně Ministerstvu životního prostředí a vyřazují za ně povolenky. Část povolenek dostanou provozovatelé bezplatně, zbytek si mohou koupit na trhu nebo v aukci.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Povolenky existují a pohybují se na účtech v rejstříku povolenek.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49/52</a:t>
            </a:r>
          </a:p>
        </p:txBody>
      </p:sp>
    </p:spTree>
    <p:extLst>
      <p:ext uri="{BB962C8B-B14F-4D97-AF65-F5344CB8AC3E}">
        <p14:creationId xmlns:p14="http://schemas.microsoft.com/office/powerpoint/2010/main" val="38719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6951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b="1" dirty="0"/>
              <a:t>Systém EU pro obchodování s emisemi (EU ETS)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Speciálně vytvořený seznam zahrnuje všechna stacionární zařízení v České republice, která byla ke dni 1. července 2019 součástí Evropského systému emisního obchodování vč. aktuálních čísel povolení k emisím skleníkových plynů.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Jejich cena totiž vzrostla za roky 2017 a 2018 celkem pětinásobně a blíží se k rekordním 30 € za tunu vypuštěného oxidu uhličitého. 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Cenu tlačí nahoru hlavně zmenšující se objem povolenek.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50/52</a:t>
            </a:r>
          </a:p>
        </p:txBody>
      </p:sp>
    </p:spTree>
    <p:extLst>
      <p:ext uri="{BB962C8B-B14F-4D97-AF65-F5344CB8AC3E}">
        <p14:creationId xmlns:p14="http://schemas.microsoft.com/office/powerpoint/2010/main" val="27523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marL="363538"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tabLst>
                <a:tab pos="1165225" algn="l"/>
              </a:tabLst>
            </a:pPr>
            <a:r>
              <a:rPr lang="cs-CZ" b="1" dirty="0"/>
              <a:t>Zdroj:</a:t>
            </a:r>
          </a:p>
          <a:p>
            <a:pPr marL="714375"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https://euroskop.cz/evropska-unie/politiky-eu/vnitrni-trh/energetika/</a:t>
            </a:r>
          </a:p>
          <a:p>
            <a:pPr marL="714375"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https://euroskop.cz/evropska-unie/cr-a-eu/clenstvi-cr-v-eu/cr-a-eu-energetika/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51/52</a:t>
            </a:r>
          </a:p>
        </p:txBody>
      </p:sp>
    </p:spTree>
    <p:extLst>
      <p:ext uri="{BB962C8B-B14F-4D97-AF65-F5344CB8AC3E}">
        <p14:creationId xmlns:p14="http://schemas.microsoft.com/office/powerpoint/2010/main" val="25178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TŘETÍ části</a:t>
            </a:r>
          </a:p>
        </p:txBody>
      </p:sp>
    </p:spTree>
    <p:extLst>
      <p:ext uri="{BB962C8B-B14F-4D97-AF65-F5344CB8AC3E}">
        <p14:creationId xmlns:p14="http://schemas.microsoft.com/office/powerpoint/2010/main" val="19465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650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812/2013 — ohřívače vody a akumulační nádrže;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65/2014 — trouby a digestoře;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518/2014 — energetické štítky na internetu (mění celkem 10 platných nařízení z let 2010—2013);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1254/2014 — větrací jednotky pro obytné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2015/1094 — profesionální chladicí boxy;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12/36</a:t>
            </a:r>
          </a:p>
        </p:txBody>
      </p:sp>
    </p:spTree>
    <p:extLst>
      <p:ext uri="{BB962C8B-B14F-4D97-AF65-F5344CB8AC3E}">
        <p14:creationId xmlns:p14="http://schemas.microsoft.com/office/powerpoint/2010/main" val="41718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2015/1186 — lokální topidla;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2015/1187 — teplovodní kotle na tuhá paliva a soupravy s termostatem, solárními kolektory, tepelným čerpadlem nebo doplňkovým kotlem;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2017/254 — používání tolerancí v postupech ověřování (mění 15 nařízení z let 2010–2015).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13/36</a:t>
            </a:r>
          </a:p>
        </p:txBody>
      </p:sp>
    </p:spTree>
    <p:extLst>
      <p:ext uri="{BB962C8B-B14F-4D97-AF65-F5344CB8AC3E}">
        <p14:creationId xmlns:p14="http://schemas.microsoft.com/office/powerpoint/2010/main" val="38574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 štítek pro chladničky, mrazničky a jejich kombinace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5EA93-E04E-45DE-9190-3260C1FEE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33924" r="64340" b="35736"/>
          <a:stretch/>
        </p:blipFill>
        <p:spPr>
          <a:xfrm>
            <a:off x="875581" y="2573105"/>
            <a:ext cx="3964644" cy="3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Energetický štítek </a:t>
            </a:r>
            <a:r>
              <a:rPr lang="cs-CZ" dirty="0"/>
              <a:t>obsahuje především údaje o spotřebě elektřiny za jeden rok.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některých typů </a:t>
            </a:r>
            <a:r>
              <a:rPr lang="cs-CZ" b="1" dirty="0"/>
              <a:t>spotřebičů</a:t>
            </a:r>
            <a:r>
              <a:rPr lang="cs-CZ" dirty="0"/>
              <a:t> se pouze jedná o odhad spotřeby (televize).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Spotřebu</a:t>
            </a:r>
            <a:r>
              <a:rPr lang="cs-CZ" dirty="0"/>
              <a:t> lze samozřejmě omezit </a:t>
            </a:r>
            <a:r>
              <a:rPr lang="cs-CZ" b="1" dirty="0"/>
              <a:t>nižším využíváním a nepoužívám </a:t>
            </a:r>
            <a:r>
              <a:rPr lang="cs-CZ" dirty="0"/>
              <a:t>tzv. „</a:t>
            </a:r>
            <a:r>
              <a:rPr lang="cs-CZ" b="1" dirty="0"/>
              <a:t>STANBY</a:t>
            </a:r>
            <a:r>
              <a:rPr lang="cs-CZ" dirty="0"/>
              <a:t>“ režimu.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15/36</a:t>
            </a:r>
          </a:p>
        </p:txBody>
      </p:sp>
    </p:spTree>
    <p:extLst>
      <p:ext uri="{BB962C8B-B14F-4D97-AF65-F5344CB8AC3E}">
        <p14:creationId xmlns:p14="http://schemas.microsoft.com/office/powerpoint/2010/main" val="5561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Pomocí roční spotřeby si pak uživatel může snadno vypočítat provozní náklady daného spotřebiče v průběhu příštích let anebo alespoň spotřebič rychle porovnat s jeho konkurenty.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Nejviditelnější údaje na štítku je tzv. stupnice úspornosti vyjádřené písmeny </a:t>
            </a:r>
            <a:r>
              <a:rPr lang="cs-CZ" b="1" dirty="0"/>
              <a:t>A+++ až G</a:t>
            </a:r>
            <a:r>
              <a:rPr lang="cs-CZ" dirty="0"/>
              <a:t>, (A+++ nejúspornější spotřebič, G nejméně úsporné spotřebiče)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16/36</a:t>
            </a:r>
          </a:p>
        </p:txBody>
      </p:sp>
    </p:spTree>
    <p:extLst>
      <p:ext uri="{BB962C8B-B14F-4D97-AF65-F5344CB8AC3E}">
        <p14:creationId xmlns:p14="http://schemas.microsoft.com/office/powerpoint/2010/main" val="3445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Například chladničky v </a:t>
            </a:r>
            <a:r>
              <a:rPr lang="cs-CZ" i="1" dirty="0"/>
              <a:t>energetické třídě horší než A se v EU tudíž ani v České republice nesmějí prodávat</a:t>
            </a:r>
            <a:r>
              <a:rPr lang="cs-CZ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Energetickým štítkem jsou označeny například i LED žárovky.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 nejčastěji spadají do třídy A+ a mají spotřebu ve srovnání s klasickými žárovkami až o 80 % nižší.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Klasické žárovky jsou označeny písmeny E a níže.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17/36</a:t>
            </a:r>
          </a:p>
        </p:txBody>
      </p:sp>
    </p:spTree>
    <p:extLst>
      <p:ext uri="{BB962C8B-B14F-4D97-AF65-F5344CB8AC3E}">
        <p14:creationId xmlns:p14="http://schemas.microsoft.com/office/powerpoint/2010/main" val="30838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štítkování se týká chladicích zařízení s užitným objemem od 10 l do 1500 l.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Nově se energetické štítky týkají výslovně i chladniček absorpčního typu a spotřebičů uchovávajících víno.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Chladicí zařízení absorpčního typu jsou bezhlučné spotřebiče, které však mají mnohem vyšší spotřebu energie.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spotřebiče třídy D až G je tak zachována stupnice A+++ až G (namísto sedmistupňové škály).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spotřebičů uchovávajících víno se údaje o objemu nahrazují kapacitou uváděnou v počtu standardních lahví vína (0,75 l), které lze do spotřebiče umístit podle pokynů výrobce.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18/36</a:t>
            </a:r>
          </a:p>
        </p:txBody>
      </p:sp>
    </p:spTree>
    <p:extLst>
      <p:ext uri="{BB962C8B-B14F-4D97-AF65-F5344CB8AC3E}">
        <p14:creationId xmlns:p14="http://schemas.microsoft.com/office/powerpoint/2010/main" val="29996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Investice do úsporných spotřebičů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1/3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Štítky jsou opatřovány pro: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automatické pračky;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sušičky prádla;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mrazničky;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myčky nádobí;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trouby;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ohřívače vody a zdroje světla;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předřadníky k zářivkám;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klimatizační jednotky a televizory.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19/36</a:t>
            </a:r>
          </a:p>
        </p:txBody>
      </p:sp>
    </p:spTree>
    <p:extLst>
      <p:ext uri="{BB962C8B-B14F-4D97-AF65-F5344CB8AC3E}">
        <p14:creationId xmlns:p14="http://schemas.microsoft.com/office/powerpoint/2010/main" val="26241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Úsporné elektrospotřebiče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Všechny elektrospotřebiče spotřebovávají nějakou část elektrické energie.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Dojde-li k porovnání dvou stejných spotřebičů, vyrobených např. jiným výrobcem nebo v jiném roce mohou být výsledky o spotřebě i značně odlišné.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Zjednodušeně lze říci, že na první pohled ta samá chladnička nebo mikrovlnka mohou mít a zpravidla mají zcela jinou spotřebu.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Právě energetický štítek poskytuje rychlé a přesné informace o elektrospotřebičích při prodeji o jejich spotřebě.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20/36</a:t>
            </a:r>
          </a:p>
        </p:txBody>
      </p:sp>
    </p:spTree>
    <p:extLst>
      <p:ext uri="{BB962C8B-B14F-4D97-AF65-F5344CB8AC3E}">
        <p14:creationId xmlns:p14="http://schemas.microsoft.com/office/powerpoint/2010/main" val="36827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Ekonomická a energetická efektivnost 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Ekonomická analýza by měla následovat po zjištění potřeby výměny daného elektrospotřebiče a po technické analýze spotřebičů, tedy zjištění základních požadovaných parametrů elektrospotřebiče.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Dnešní doba nabízí široký výběr jednotlivých spotřebičů, které uspokojí nenáročné i velmi náročné uživatele.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21/36</a:t>
            </a:r>
          </a:p>
        </p:txBody>
      </p:sp>
    </p:spTree>
    <p:extLst>
      <p:ext uri="{BB962C8B-B14F-4D97-AF65-F5344CB8AC3E}">
        <p14:creationId xmlns:p14="http://schemas.microsoft.com/office/powerpoint/2010/main" val="13780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Nákup jakéhokoliv elektrospotřebiče do jisté míry investicí, protože podle ekonomické teorie se jedná o odloženou spotřebu, což přesně vystihuje pojem investice.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22/36</a:t>
            </a:r>
          </a:p>
        </p:txBody>
      </p:sp>
    </p:spTree>
    <p:extLst>
      <p:ext uri="{BB962C8B-B14F-4D97-AF65-F5344CB8AC3E}">
        <p14:creationId xmlns:p14="http://schemas.microsoft.com/office/powerpoint/2010/main" val="2703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ekonomické hodnocení lze hovořit o několika metodách investičního hodnocení. Většina metod hodnocení investic se zaměřuje na zjištění peněžních toků plynoucích z uvažované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23/36</a:t>
            </a:r>
          </a:p>
        </p:txBody>
      </p:sp>
    </p:spTree>
    <p:extLst>
      <p:ext uri="{BB962C8B-B14F-4D97-AF65-F5344CB8AC3E}">
        <p14:creationId xmlns:p14="http://schemas.microsoft.com/office/powerpoint/2010/main" val="9968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i="1" dirty="0"/>
              <a:t>Lze rozlišit dva základní přístupy k hodnocení investic: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Statické metody hodnocení investic </a:t>
            </a:r>
            <a:r>
              <a:rPr lang="cs-CZ" dirty="0"/>
              <a:t>– sledují především informace o peněžních tocích, které souvisejí s investicí a provozem.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Faktor času a rizika je zde spíše zanedbáván. Jedná se o metody, které by měly být využívány v předběžné fázi hodnocení investic, hlavním úkolem je vyloučit nevhodné investiční varianty.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Dynamické metody hodnocení investic </a:t>
            </a:r>
            <a:r>
              <a:rPr lang="cs-CZ" dirty="0"/>
              <a:t>– zaměření u těchto metod hodnocení investic je více na peněžní toky (Cash </a:t>
            </a:r>
            <a:r>
              <a:rPr lang="cs-CZ" dirty="0" err="1"/>
              <a:t>Flow</a:t>
            </a:r>
            <a:r>
              <a:rPr lang="cs-CZ" dirty="0"/>
              <a:t>), čas a riziko.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Dynamické metody vylučují možnosti zavržení nebo doporučení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24/36</a:t>
            </a:r>
          </a:p>
        </p:txBody>
      </p:sp>
    </p:spTree>
    <p:extLst>
      <p:ext uri="{BB962C8B-B14F-4D97-AF65-F5344CB8AC3E}">
        <p14:creationId xmlns:p14="http://schemas.microsoft.com/office/powerpoint/2010/main" val="2303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uvádí, za jakou dobu se peníze investované do projektu vrátí.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Představuje takové období, ve kterém suma dosažených finančních příjmů bude rovna celkovým investičním výdajům na projekt.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Čím kratší je doba návratnosti, tím je investice pro podnik přijatelnější.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25/36</a:t>
            </a:r>
          </a:p>
        </p:txBody>
      </p:sp>
    </p:spTree>
    <p:extLst>
      <p:ext uri="{BB962C8B-B14F-4D97-AF65-F5344CB8AC3E}">
        <p14:creationId xmlns:p14="http://schemas.microsoft.com/office/powerpoint/2010/main" val="34740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je však doba návratnosti delší než životnost investice nebo požadovaná návratnost, neměla by být investice realizována.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případě, že jsou částky očekávaných příjmů každý rok stejné, lze dobu návratnosti spočítat prostým dělením vynaložených investičních výdajů roční částkou příjmů.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26/36</a:t>
            </a:r>
          </a:p>
        </p:txBody>
      </p:sp>
    </p:spTree>
    <p:extLst>
      <p:ext uri="{BB962C8B-B14F-4D97-AF65-F5344CB8AC3E}">
        <p14:creationId xmlns:p14="http://schemas.microsoft.com/office/powerpoint/2010/main" val="27753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Matematicky lze dobu návratnosti vyjádřit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A693AD-48A9-4E9F-949D-F8B10DFC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" t="22801" r="72265" b="63660"/>
          <a:stretch/>
        </p:blipFill>
        <p:spPr>
          <a:xfrm>
            <a:off x="750498" y="2849346"/>
            <a:ext cx="3940683" cy="16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standardním výpočtu dané metoda nezahrnuje faktor času.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respektování faktoru času, resp. časovou hodnotu peněz, výše uvedenou podmínku lze vyjádřit užitím odúročitele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A18DFC-49A9-4AC7-8969-5B768372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" t="29698" r="70472" b="48717"/>
          <a:stretch/>
        </p:blipFill>
        <p:spPr>
          <a:xfrm>
            <a:off x="1751162" y="4181839"/>
            <a:ext cx="3157268" cy="1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Elektrický spotřebič je zařízení (elektrotechnická součástka), která mění elektrickou energii na energii jinou.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Skládá se většinou z více součástek a přeměněná energie na elektrickou energii je využita v prospěch uživatele daného spotřebiče.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2/36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 úpravě výše uvedený vzorec lze psát jako: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4FA045-1893-480C-8434-3F0CFA87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2" t="27585" r="66509" b="65019"/>
          <a:stretch/>
        </p:blipFill>
        <p:spPr>
          <a:xfrm>
            <a:off x="1613139" y="2773389"/>
            <a:ext cx="4703145" cy="8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univerzální metodu používanou k posuzování efektivnosti investic a investičních projektů.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této metody jsou odvozeny další ukazatele.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Metoda čisté současné hodnoty patří mezi dynamické metody hodnocení investičních příležitostí, při které jsou aplikovány základní rozhodovací principy.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30/36</a:t>
            </a:r>
          </a:p>
        </p:txBody>
      </p:sp>
    </p:spTree>
    <p:extLst>
      <p:ext uri="{BB962C8B-B14F-4D97-AF65-F5344CB8AC3E}">
        <p14:creationId xmlns:p14="http://schemas.microsoft.com/office/powerpoint/2010/main" val="10167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principy: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peněžních toků;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časové hodnoty peněz;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rizika.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31/36</a:t>
            </a:r>
          </a:p>
        </p:txBody>
      </p:sp>
    </p:spTree>
    <p:extLst>
      <p:ext uri="{BB962C8B-B14F-4D97-AF65-F5344CB8AC3E}">
        <p14:creationId xmlns:p14="http://schemas.microsoft.com/office/powerpoint/2010/main" val="3461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Výpočet ukazatele NPV lze uvést následujícím vzorcem: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15B47-67F8-43AE-95B1-CDD00A137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0" t="26377" r="70094" b="50000"/>
          <a:stretch/>
        </p:blipFill>
        <p:spPr>
          <a:xfrm>
            <a:off x="1091242" y="3429000"/>
            <a:ext cx="3932100" cy="2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je chápána jako rozdíl mezi diskontovanými peněžními příjmy z investice a kapitálovými výdaji.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Hodnota ukazatele vyjadřuje efekt, který lze získat nad rámec požadované výnosnosti.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NPV informuje o tom, jaký je přínos investice v absolutní hodnotě.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Výnosy, které plynou z investice mohou být dále reinvestovány, ale v případě výpočtu NPV se s nimi již neuvažuje.</a:t>
            </a: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33/36</a:t>
            </a:r>
          </a:p>
        </p:txBody>
      </p:sp>
    </p:spTree>
    <p:extLst>
      <p:ext uri="{BB962C8B-B14F-4D97-AF65-F5344CB8AC3E}">
        <p14:creationId xmlns:p14="http://schemas.microsoft.com/office/powerpoint/2010/main" val="2637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kladná </a:t>
            </a:r>
            <a:r>
              <a:rPr lang="cs-CZ" dirty="0"/>
              <a:t>– investice se 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záporná </a:t>
            </a:r>
            <a:r>
              <a:rPr lang="cs-CZ" dirty="0"/>
              <a:t>– investice se nevyplatí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= 0 </a:t>
            </a:r>
            <a:r>
              <a:rPr lang="cs-CZ" dirty="0"/>
              <a:t>– investice nepřinese nic vzhledem ke stavu před investováním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34/36</a:t>
            </a:r>
          </a:p>
        </p:txBody>
      </p:sp>
    </p:spTree>
    <p:extLst>
      <p:ext uri="{BB962C8B-B14F-4D97-AF65-F5344CB8AC3E}">
        <p14:creationId xmlns:p14="http://schemas.microsoft.com/office/powerpoint/2010/main" val="27847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představuje existuje ještě celá řada dalších metod hodnocení investic jako jsou např. metody uvedené níže: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4D1379-3294-412D-8239-195A25A7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1" t="48131" r="60575" b="36427"/>
          <a:stretch/>
        </p:blipFill>
        <p:spPr>
          <a:xfrm>
            <a:off x="1293962" y="3076792"/>
            <a:ext cx="6176513" cy="20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první části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61" y="102970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efektivnost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Zaměření na budovy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Jednám ze základních požadavků na budovy, je vytvoření vhodného vnitřního prostředí, které má pozitivní dopad na pohodu a zdraví obyvatel.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Aby mohlo být takové prostředí vytvoření, je třeba sledovat fyzikální parametry stavebních konstrukcí a technického vybavení budovy.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2/37</a:t>
            </a:r>
          </a:p>
        </p:txBody>
      </p:sp>
    </p:spTree>
    <p:extLst>
      <p:ext uri="{BB962C8B-B14F-4D97-AF65-F5344CB8AC3E}">
        <p14:creationId xmlns:p14="http://schemas.microsoft.com/office/powerpoint/2010/main" val="2446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o odpadech a o změně některých dalších zákonů definuje elektrozařízení následovně: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účely tohoto dílu zákona se rozumí elektrickým nebo elektronickým zařízením zařízení, jehož funkce závisí na elektrickém proudu nebo na elektromagnetickém poli nebo zařízení k výrobě, přenosu a měření elektrického proudu nebo elektromagnetického pole a které je určeno pro použití při napětí nepřesahujícím 1000 V pro střídavý proud a 1500 V pro stejnosměrný proud.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3/36</a:t>
            </a:r>
          </a:p>
        </p:txBody>
      </p:sp>
    </p:spTree>
    <p:extLst>
      <p:ext uri="{BB962C8B-B14F-4D97-AF65-F5344CB8AC3E}">
        <p14:creationId xmlns:p14="http://schemas.microsoft.com/office/powerpoint/2010/main" val="1265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Především nás zajímají oblasti: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tepelné ochrany budovy;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osvětlení;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vlhkosti;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akustika.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3/37</a:t>
            </a:r>
          </a:p>
        </p:txBody>
      </p:sp>
    </p:spTree>
    <p:extLst>
      <p:ext uri="{BB962C8B-B14F-4D97-AF65-F5344CB8AC3E}">
        <p14:creationId xmlns:p14="http://schemas.microsoft.com/office/powerpoint/2010/main" val="24880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Má za úkol co nejvíce zamezit tepelným ztrátám, ke kterým dochází z důvodu přenosu tepla mezi teplejším prostředí interiéru a chladnějším prostředím exteriéru (pro chlazení obráceně.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budovách je snaha o co nejstabilnější udržení vnitřní teploty, bez zbytečných tepelných ztrát.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4/37</a:t>
            </a:r>
          </a:p>
        </p:txBody>
      </p:sp>
    </p:spTree>
    <p:extLst>
      <p:ext uri="{BB962C8B-B14F-4D97-AF65-F5344CB8AC3E}">
        <p14:creationId xmlns:p14="http://schemas.microsoft.com/office/powerpoint/2010/main" val="22288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Dodaná nebo získaná energie je udržována v objektu kvalitním provedením tepelné obálky budovy, která přenos tepla přes obvodovou konstrukci co nejvíce sníží.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Přenos tepla v budovách probíhá vedením, prouděním nebo zářením.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přenosu tepla vedením dochází v momentě, kdy se dotýkají dvě tělesa s rozdílnou teplotou.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5/37</a:t>
            </a:r>
          </a:p>
        </p:txBody>
      </p:sp>
    </p:spTree>
    <p:extLst>
      <p:ext uri="{BB962C8B-B14F-4D97-AF65-F5344CB8AC3E}">
        <p14:creationId xmlns:p14="http://schemas.microsoft.com/office/powerpoint/2010/main" val="18122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ochrana budovy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Tento princip lze pozorovat i u kapalin a plynů v malých objemech.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větších plynových nebo kapalných objemů dochází k přenosu prouděním.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Teplo se přenáší pohybem plynovými nebo tekutými částicemi mezi pevnými tělesy bez kontaktu.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bezkontaktními přenosu dochází i pomocí záření.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6/37</a:t>
            </a:r>
          </a:p>
        </p:txBody>
      </p:sp>
    </p:spTree>
    <p:extLst>
      <p:ext uri="{BB962C8B-B14F-4D97-AF65-F5344CB8AC3E}">
        <p14:creationId xmlns:p14="http://schemas.microsoft.com/office/powerpoint/2010/main" val="1991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Osvětlení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tepla v interiéru je nedílnou součástí při zajištění světelné pohody v objektu,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Požadovaný vizuální komfort ovlivňuje schopnost člověka při plnění úkolu a ovlivňuje vnímání okolního prostředí.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7/37</a:t>
            </a:r>
          </a:p>
        </p:txBody>
      </p:sp>
    </p:spTree>
    <p:extLst>
      <p:ext uri="{BB962C8B-B14F-4D97-AF65-F5344CB8AC3E}">
        <p14:creationId xmlns:p14="http://schemas.microsoft.com/office/powerpoint/2010/main" val="19368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Osvětlení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Světelná pohoda je závislá na těchto faktorech: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Podoba světla (intenzita, teplota, tonalita, apod.);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Umístění zdroje světla;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Směr světelného toku;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Kontrast viděných povrchů;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Odraz světla;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Typ prováděné činnosti a individuálních vnímání.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Osvětlení v objektu lze rozdělit na dvě základní kategorie podle zdroje světla, a to denní osvětlení a osvětlení umělé.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8/37</a:t>
            </a:r>
          </a:p>
        </p:txBody>
      </p:sp>
    </p:spTree>
    <p:extLst>
      <p:ext uri="{BB962C8B-B14F-4D97-AF65-F5344CB8AC3E}">
        <p14:creationId xmlns:p14="http://schemas.microsoft.com/office/powerpoint/2010/main" val="29742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Řízení vlhkosti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Řízení vlhkosti se v objektu provádí nejen z důvodu udržení vhodného vnitřního prostředí, ale především pro zamezení degradace a destrukce stavebních konstrukcí.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Běžnou činností v objektu, přítomnosti lidí a rostlin ve vnitřním prostředí vzniká vlhkost.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Úkolem správného návrhu řízení vlhkosti je zabránit pronikání vlhkosti do konstrukce, nebo zajistit, aby proniklá vlhkosti měla možnost v dostatečném objektu z konstrukce uniknout (difúzně otevřené a uzavřené konstrukce).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9/37</a:t>
            </a:r>
          </a:p>
        </p:txBody>
      </p:sp>
    </p:spTree>
    <p:extLst>
      <p:ext uri="{BB962C8B-B14F-4D97-AF65-F5344CB8AC3E}">
        <p14:creationId xmlns:p14="http://schemas.microsoft.com/office/powerpoint/2010/main" val="2499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Správná akustika budov zajišťuje ideální vlastnosti vnitřních prostorů, tak aby co nejvíce vyhovovaly typu provozu a způsobu užívání.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Ochraňuje před nadměrným hlukem a vibracemi.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Zdroje hluku a vibrací mohou být externí nebo interní.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budovách se hluk šíří jako: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Zvuk šířen vzduchem;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Zvuk šířen v konstrukcí;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Kročejový (nárazový) zvuk.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10/37</a:t>
            </a:r>
          </a:p>
          <a:p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 přenosu zvuku vzduchem dochází ve formě vln, které se šíří od zdroje a prostupují konstrukcemi.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 konstrukci se zvuky přenášejí pomocí vibrací.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Kročejový hluk vzniká padajícími předměty nebo pohybem po podlaze nebo po stěně a dále se šíří do objektu konstrukcemi, které jsou mezi sebou pevně spojeny.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11/37</a:t>
            </a:r>
          </a:p>
        </p:txBody>
      </p:sp>
    </p:spTree>
    <p:extLst>
      <p:ext uri="{BB962C8B-B14F-4D97-AF65-F5344CB8AC3E}">
        <p14:creationId xmlns:p14="http://schemas.microsoft.com/office/powerpoint/2010/main" val="1983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efektivnost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Akustika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 návrhu vhodných opatření jsou u materiálů nejdůležitější jejich absorpční odrazové a přenosové vlastnosti.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 vzniku zvuku v místnosti je část zvuku odrážena, část přenášena do další místnosti a část zvuku je rozptýlena v konstrukcí.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12/37</a:t>
            </a:r>
          </a:p>
        </p:txBody>
      </p:sp>
    </p:spTree>
    <p:extLst>
      <p:ext uri="{BB962C8B-B14F-4D97-AF65-F5344CB8AC3E}">
        <p14:creationId xmlns:p14="http://schemas.microsoft.com/office/powerpoint/2010/main" val="31749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Dle ČSN 33 1600 ed.2 je elektrické zařízení: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zařízení, které je určené k užívání, aniž by bylo nutné nějakým způsobem seřizovat; zařízení se jednoduchým způsobem připojuje k napájení (elektrické síti, měniči, transformátoru apod.).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4/36</a:t>
            </a:r>
          </a:p>
        </p:txBody>
      </p:sp>
    </p:spTree>
    <p:extLst>
      <p:ext uri="{BB962C8B-B14F-4D97-AF65-F5344CB8AC3E}">
        <p14:creationId xmlns:p14="http://schemas.microsoft.com/office/powerpoint/2010/main" val="155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Tepelná pohoda </a:t>
            </a:r>
            <a:r>
              <a:rPr lang="cs-CZ" sz="2800" dirty="0"/>
              <a:t>je jedním ze základních požadavků, které jsou na bundový kladeny.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Pro vhodné zdroje tepla nebo chladu, a tedy dostatečné zajištění vytápění v zimních měsících a chlazení, je nutné správně stanovit velikost teplených ztrát.</a:t>
            </a:r>
            <a:endParaRPr lang="cs-CZ" sz="18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13/37</a:t>
            </a:r>
          </a:p>
        </p:txBody>
      </p:sp>
    </p:spTree>
    <p:extLst>
      <p:ext uri="{BB962C8B-B14F-4D97-AF65-F5344CB8AC3E}">
        <p14:creationId xmlns:p14="http://schemas.microsoft.com/office/powerpoint/2010/main" val="1065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Pro distribuci tepla v objektu je možné využít různá média a systémy.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Každý systém má své výhody a nevýhody a každý se hodí pro jiné pokrývání energetických ztrát.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Mezi nejpoužívanější typy lze považovat: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Teplovodní systém (radiátory, konvektory, sálavé topení,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Vzduchová ventilace (rekuperace, ohřev převáděného vzduchu,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Tepelná čerpadla („mini-split“ jednotky, …)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Elektrické systémy (přímotopy, …)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14/37</a:t>
            </a:r>
          </a:p>
        </p:txBody>
      </p:sp>
    </p:spTree>
    <p:extLst>
      <p:ext uri="{BB962C8B-B14F-4D97-AF65-F5344CB8AC3E}">
        <p14:creationId xmlns:p14="http://schemas.microsoft.com/office/powerpoint/2010/main" val="35046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moderních pasivních domů jsou tepelné ztráty nízké a pro dodání tepla a jeho distribucí je možné využít rozvody vzduchotechniky.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Přiváděný čerstvý vzduch je po rekuperaci dodatečně ohříván na požadovanou teplotu.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Ohřev se provádí napojením na tepelnou vodu nebo pomocí elektrické spirály.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15/37</a:t>
            </a:r>
          </a:p>
        </p:txBody>
      </p:sp>
    </p:spTree>
    <p:extLst>
      <p:ext uri="{BB962C8B-B14F-4D97-AF65-F5344CB8AC3E}">
        <p14:creationId xmlns:p14="http://schemas.microsoft.com/office/powerpoint/2010/main" val="2997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Vytápění a chlazení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Distribuce tepla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U pasivních domů nebo u ostatních domů s velmi výkonnou teplenou obálkou budovy, která zajišťuje minimální energetické ztráty, je nutné brát v úvahu i tepelné ztráty/zisky od potrubí v objektu.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Základním principem je při návrhu postupovat ta, aby potrubí v objektu bylo co nejkratší, především potrubí, které je vedeno mimo tepelnou obálku budovy.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16/37</a:t>
            </a:r>
          </a:p>
        </p:txBody>
      </p:sp>
    </p:spTree>
    <p:extLst>
      <p:ext uri="{BB962C8B-B14F-4D97-AF65-F5344CB8AC3E}">
        <p14:creationId xmlns:p14="http://schemas.microsoft.com/office/powerpoint/2010/main" val="12712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Větrání objektu je nutné z důvodu udržení vnitřní pohody.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Přívodem čerstvého vzduchu se odvádí znečišťující látky a pomáhá při regulaci vlhkosti,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Přirozené větrání přívod čerstvého záduchu zajisti, ale není možná regulace.</a:t>
            </a: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17/37</a:t>
            </a:r>
          </a:p>
        </p:txBody>
      </p:sp>
    </p:spTree>
    <p:extLst>
      <p:ext uri="{BB962C8B-B14F-4D97-AF65-F5344CB8AC3E}">
        <p14:creationId xmlns:p14="http://schemas.microsoft.com/office/powerpoint/2010/main" val="8797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Mechanické větrání přináší další výhody a možnosti při úpravě přiváděného vzduchu: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Využití rekuperace tepla;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Snížení rizika plísní;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Snížení vlhkosti vzduchu;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Chlazení/vyhřívání přiváděného vzduchu;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Filtrace vzduchu.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18/37</a:t>
            </a:r>
          </a:p>
        </p:txBody>
      </p:sp>
    </p:spTree>
    <p:extLst>
      <p:ext uri="{BB962C8B-B14F-4D97-AF65-F5344CB8AC3E}">
        <p14:creationId xmlns:p14="http://schemas.microsoft.com/office/powerpoint/2010/main" val="10580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Jednotka mechanické ventilace s rekuperací tepla je centrem ventilačního systému budov.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Jednotka by měla být správně umístěna, aby během provozu nerušila správně navržena, aby dokázala svůj potenciál na maximum, vysoce izolovaná, tak aby se zabránilo zbytečném tepelným ztrátám.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Moderní jednotka dokáže využít až 90 % odpadního tepla pro ohřev přivádění čerstvého vzduchu.</a:t>
            </a:r>
            <a:endParaRPr lang="cs-CZ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19/37</a:t>
            </a:r>
          </a:p>
        </p:txBody>
      </p:sp>
    </p:spTree>
    <p:extLst>
      <p:ext uri="{BB962C8B-B14F-4D97-AF65-F5344CB8AC3E}">
        <p14:creationId xmlns:p14="http://schemas.microsoft.com/office/powerpoint/2010/main" val="2789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20/37</a:t>
            </a:r>
          </a:p>
        </p:txBody>
      </p:sp>
      <p:pic>
        <p:nvPicPr>
          <p:cNvPr id="1026" name="Picture 2" descr="Jak funguje rekuperační jednotka a její instalace | Fachmani.cz">
            <a:extLst>
              <a:ext uri="{FF2B5EF4-FFF2-40B4-BE49-F238E27FC236}">
                <a16:creationId xmlns:a16="http://schemas.microsoft.com/office/drawing/2014/main" id="{72E13C51-B1DF-4C40-88F2-225CD4CE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9" y="2018581"/>
            <a:ext cx="3475042" cy="3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E68DC9C-E6FA-41BE-97C8-9D1BB7A7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12301"/>
            <a:ext cx="3801648" cy="27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Větrání a rekuperace vzduchu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3227"/>
                <a:ext cx="8229600" cy="4272312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Množství přiváděného vzduchu se stanoví jako nejvyšší z minimálních potřeb dodávky vzduchu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dodávky vzduchu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(30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/osobu);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potřeba odsávání (podle zařízení);</a:t>
                </a:r>
              </a:p>
              <a:p>
                <a:pPr lvl="2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/>
                  <a:t>Minimální hygienická výměna vzduchu.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3227"/>
                <a:ext cx="8229600" cy="4272312"/>
              </a:xfrm>
              <a:blipFill>
                <a:blip r:embed="rId3"/>
                <a:stretch>
                  <a:fillRect t="-12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21/37</a:t>
            </a:r>
          </a:p>
        </p:txBody>
      </p:sp>
    </p:spTree>
    <p:extLst>
      <p:ext uri="{BB962C8B-B14F-4D97-AF65-F5344CB8AC3E}">
        <p14:creationId xmlns:p14="http://schemas.microsoft.com/office/powerpoint/2010/main" val="22785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6734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667"/>
            <a:ext cx="8229600" cy="4039871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Obálka budovy je hranicí mezi vnějším proměnlivým a vnitřním stabilním kontrolovaným prostředím.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Mezi její základní funkce patří tepelná izolace, zajištění vzduchotěsnosti, izolace proti dešťové vodě, ochrana proti větru nebo kontrola a řízení páry.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22/37</a:t>
            </a:r>
          </a:p>
        </p:txBody>
      </p:sp>
    </p:spTree>
    <p:extLst>
      <p:ext uri="{BB962C8B-B14F-4D97-AF65-F5344CB8AC3E}">
        <p14:creationId xmlns:p14="http://schemas.microsoft.com/office/powerpoint/2010/main" val="7298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Rozdělení elektrospotřebičů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Rozdělení elektrospotřebičů definuje příloha č. 7 Zákona č. 185/2001 Sb. Rozdělení je již aktualizováno k 15. 8. 2018 a zákon jej definuje následovně: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zařízení pro tepelnou výměnu;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obrazovky, monitory a zařízení obsahující obrazovky o ploše větší než 100 cm2;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světelné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velká zařízení, jejichž kterýkoli vnější rozměr přesahuje 50 cm, kromě zařízení náležejících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 skupin 1, 2 a 3, zahrnující kromě jiného: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domácí spotřebiče, zařízení informačních technologií a telekomunikační zařízení, spotřební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elektroniku, svítidla, zařízení reprodukující zvuk či obraz, hudební zařízení, elektrické a elektronické nástroje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5/36</a:t>
            </a:r>
          </a:p>
        </p:txBody>
      </p:sp>
    </p:spTree>
    <p:extLst>
      <p:ext uri="{BB962C8B-B14F-4D97-AF65-F5344CB8AC3E}">
        <p14:creationId xmlns:p14="http://schemas.microsoft.com/office/powerpoint/2010/main" val="3215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178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2921"/>
            <a:ext cx="8229600" cy="402261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Výhody neprůvzdušnosti obálky budovy: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dopadu větru na výkonnost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schopnosti tepelné izolační vrstvy;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tepelné ztráty a snížené nákladů na vytápění;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komfortu v budově.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23/37</a:t>
            </a:r>
          </a:p>
        </p:txBody>
      </p:sp>
    </p:spTree>
    <p:extLst>
      <p:ext uri="{BB962C8B-B14F-4D97-AF65-F5344CB8AC3E}">
        <p14:creationId xmlns:p14="http://schemas.microsoft.com/office/powerpoint/2010/main" val="3507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2299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5063"/>
            <a:ext cx="8229600" cy="39104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se teplý a vlhký vzduch dostane do kontaktu s chladným povrchem začne kondenzovat.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tomuto procesu bude docházet dlouhodobě je vysoké riziko vzniku plísní nebo degradace konstrukce.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Největší riziko je u materiálů, které jsou náchylné k rozkladu (především dřevěná konstrukce).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24/37</a:t>
            </a:r>
          </a:p>
        </p:txBody>
      </p:sp>
    </p:spTree>
    <p:extLst>
      <p:ext uri="{BB962C8B-B14F-4D97-AF65-F5344CB8AC3E}">
        <p14:creationId xmlns:p14="http://schemas.microsoft.com/office/powerpoint/2010/main" val="41259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178"/>
            <a:ext cx="8229600" cy="8664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Vzduchotěsnost, neprůvzdušnost a procesy vodní páry v konstrukci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63305"/>
            <a:ext cx="8229600" cy="396223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se vlhkost do konstrukce dostane, je třeba zajistit, aby se všechna dostala z konstrukce ven a nedocházelo k její koncentraci uvnitř konstrukce.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Výhody kontrolovaného řízení par v konstrukci: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Zabránění úniku par do vnějších vrstev obálky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Vytvoření vnější obálky, která propouští vodní páry do exteriéru;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Snížení rizika kondenzace par a vzniku plísní v obálce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Ochrana strukturální integrity;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Zvýšení životnosti konstrukce vrstev obálky budovy.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25/37</a:t>
            </a:r>
          </a:p>
        </p:txBody>
      </p:sp>
    </p:spTree>
    <p:extLst>
      <p:ext uri="{BB962C8B-B14F-4D97-AF65-F5344CB8AC3E}">
        <p14:creationId xmlns:p14="http://schemas.microsoft.com/office/powerpoint/2010/main" val="10232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bilance budovy je souhrn výpočtů, které představují pohyby energie mezi budovou a okolním prostředím.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tedy o popsání vztahu mezi tepelnými ztrátami a tepelnými zisky budovy, které jsou balancovány množstvím dodané energie.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26/37</a:t>
            </a:r>
          </a:p>
        </p:txBody>
      </p:sp>
    </p:spTree>
    <p:extLst>
      <p:ext uri="{BB962C8B-B14F-4D97-AF65-F5344CB8AC3E}">
        <p14:creationId xmlns:p14="http://schemas.microsoft.com/office/powerpoint/2010/main" val="36779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sestavené energetické bilance objektu se nejčastěji využiv měsíční metoda, která vychází z výpočtu potřeby tepla v každém měsíci a na základě těchto hodnot se poté stanovuje celková roční potřeba tepla pro vytápění/chlazení.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Roční potřeba tepla se stanoví jako součet měsíčních potřeb tepla na vytápění.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27/37</a:t>
            </a:r>
          </a:p>
        </p:txBody>
      </p:sp>
    </p:spTree>
    <p:extLst>
      <p:ext uri="{BB962C8B-B14F-4D97-AF65-F5344CB8AC3E}">
        <p14:creationId xmlns:p14="http://schemas.microsoft.com/office/powerpoint/2010/main" val="30228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Dodaná teplená energie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Dodaná tepelná energie charakterizuje množství energie, které je potřebné k zajištění tepelné pohody uvnitř obývané zóny.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Výše měsíční potřeby tepla na vytápění je závislá na velkosti tepelných ztrát a tepelných zisků v daném měsíci.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tepelné zisky je nutné stanovit faktor využitelnosti tepelných zisků.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28/37</a:t>
            </a:r>
          </a:p>
        </p:txBody>
      </p:sp>
    </p:spTree>
    <p:extLst>
      <p:ext uri="{BB962C8B-B14F-4D97-AF65-F5344CB8AC3E}">
        <p14:creationId xmlns:p14="http://schemas.microsoft.com/office/powerpoint/2010/main" val="37112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Tepelné ztráty se dají zařadit do dvou hlavních skupin, a to tepelné ztráty způsobené postupem tepla skrz obvodovou konstrukci vytápěného prostoru a tepelné ztráty způsobené větráním.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 dalším tepelným ztrátám dochází v zavilosti na efektivitě systému budovy.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29/37</a:t>
            </a:r>
          </a:p>
        </p:txBody>
      </p:sp>
    </p:spTree>
    <p:extLst>
      <p:ext uri="{BB962C8B-B14F-4D97-AF65-F5344CB8AC3E}">
        <p14:creationId xmlns:p14="http://schemas.microsoft.com/office/powerpoint/2010/main" val="3430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postupem tepla: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 této skupiny se dají veškeré ztráty, ke kterým dochází pronikáním tepla skrze konstrukcí z tepelné vytápěné zóny do zóny chladnější, nevytápěné nebo do exteriéru.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výpočet se uvažují veškeré plochy obvodového pláště na rozhraní vytápěného prostoru a těchto prostředí: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Exteriér,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Nevytápěný nebo temperovaný prostor;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Zemina.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30/37</a:t>
            </a:r>
          </a:p>
        </p:txBody>
      </p:sp>
    </p:spTree>
    <p:extLst>
      <p:ext uri="{BB962C8B-B14F-4D97-AF65-F5344CB8AC3E}">
        <p14:creationId xmlns:p14="http://schemas.microsoft.com/office/powerpoint/2010/main" val="5591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větráním: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Větrání objektu je jednou ze základních aktivit, </a:t>
            </a:r>
            <a:r>
              <a:rPr lang="cs-CZ" dirty="0" err="1"/>
              <a:t>teré</a:t>
            </a:r>
            <a:r>
              <a:rPr lang="cs-CZ" dirty="0"/>
              <a:t> je nutné provádět pro udržení kvalitního prostředí v budově.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Výměnou vnitřního odpadového tepelného vzduchu za čerstvý studený venkovní vzduch dochází k tepelné ztrátě.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Tepelné ztráty, ke kterým dochází při výměně vzduchu uvnitř vytápěné zóny, přispívají k celkovým tepelným ztrátám objektu.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31/37</a:t>
            </a:r>
          </a:p>
        </p:txBody>
      </p:sp>
    </p:spTree>
    <p:extLst>
      <p:ext uri="{BB962C8B-B14F-4D97-AF65-F5344CB8AC3E}">
        <p14:creationId xmlns:p14="http://schemas.microsoft.com/office/powerpoint/2010/main" val="24171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ztráty větráním: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Jejich význam velmi narůstá, především u nových budov s nízkou tepelnou ztrátou postupem tepla z důvodu provádění dobré tepelné obálky budovy.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Výpočet tepelné ztráty větráním pro stanovení energetické bilance objektu je třeba provádět především s ohledem na způsob větráním nebo zda je využito mechanického větrání nebo mechanického větrání s rekuperací.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32/37</a:t>
            </a:r>
          </a:p>
        </p:txBody>
      </p:sp>
    </p:spTree>
    <p:extLst>
      <p:ext uri="{BB962C8B-B14F-4D97-AF65-F5344CB8AC3E}">
        <p14:creationId xmlns:p14="http://schemas.microsoft.com/office/powerpoint/2010/main" val="37539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domácí spotřebiče, spotřební elektroniku, svítidla, zařízení reprodukující zvuk či obraz, hudební zařízení, elektrické a elektronické nástroje, hračky, vybavení pro volný čas a sporty, zdravotnické prostředky, přístroje pro monitorování a kontrolu, výdejní automaty, zařízení pro výrobu elektrického proudu;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6/36</a:t>
            </a:r>
          </a:p>
        </p:txBody>
      </p:sp>
    </p:spTree>
    <p:extLst>
      <p:ext uri="{BB962C8B-B14F-4D97-AF65-F5344CB8AC3E}">
        <p14:creationId xmlns:p14="http://schemas.microsoft.com/office/powerpoint/2010/main" val="5207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Solární energetické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Jsou tvořeny dopadajícím slunečním zářením na průhledné čísti obvodového pláště;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tyto plochy se počítá účinná solární plocha, která charakterizuje plochu prvku sníženou o vliv faktorů ovlivňujících využitelnosti sluneční energie.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Musejí se vzít v potaz veškeré prvky, které brání průniku slunečního záření například stínící prostředky (žaluzie, závěsy, záclony, …) nebo vlastnosti zasklení konstrukce  (propustnost sluneční energie).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33/37</a:t>
            </a:r>
          </a:p>
        </p:txBody>
      </p:sp>
    </p:spTree>
    <p:extLst>
      <p:ext uri="{BB962C8B-B14F-4D97-AF65-F5344CB8AC3E}">
        <p14:creationId xmlns:p14="http://schemas.microsoft.com/office/powerpoint/2010/main" val="12566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Vnitřní tepelné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Jsou tvořeny především produkcí tepla od osob, osvětlení i ostatních zařízení ve vytápěné zóně.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Výše zisků se liší v závislosti na typu provozu v daném objektu, pro který se výpočet provádí.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 třeba vždy vytvořit co nejpřesnější model na základě kterého se výpočet provede.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34/37</a:t>
            </a:r>
          </a:p>
        </p:txBody>
      </p:sp>
    </p:spTree>
    <p:extLst>
      <p:ext uri="{BB962C8B-B14F-4D97-AF65-F5344CB8AC3E}">
        <p14:creationId xmlns:p14="http://schemas.microsoft.com/office/powerpoint/2010/main" val="27672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Energetická bilance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Tepelné zisky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Vnitřní tepelné zisky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tepelné zisky od osob je důležitá nejen doba, pro kterou jsou vytápěné zóně přítomny, ale i činnost, kterou osoby provádějí.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Osoby předají mnohem více tepelné energie, do okolního prostředí při aktivní činnosti než například při kladném sezení.</a:t>
            </a: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35/37</a:t>
            </a:r>
          </a:p>
        </p:txBody>
      </p:sp>
    </p:spTree>
    <p:extLst>
      <p:ext uri="{BB962C8B-B14F-4D97-AF65-F5344CB8AC3E}">
        <p14:creationId xmlns:p14="http://schemas.microsoft.com/office/powerpoint/2010/main" val="37839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Zdroj: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POLAR, J., KARÁSEK, J., BAČOVSKÝ M., KVASNICA, J. a L. MEDOVÁ. </a:t>
            </a:r>
            <a:r>
              <a:rPr lang="cs-CZ" i="1" dirty="0"/>
              <a:t>Energetický management budov.</a:t>
            </a:r>
            <a:r>
              <a:rPr lang="cs-CZ" dirty="0"/>
              <a:t> ČVUT, s. 120, 2020. ISBN 978-80-01-06683-6.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36/37</a:t>
            </a:r>
          </a:p>
        </p:txBody>
      </p:sp>
    </p:spTree>
    <p:extLst>
      <p:ext uri="{BB962C8B-B14F-4D97-AF65-F5344CB8AC3E}">
        <p14:creationId xmlns:p14="http://schemas.microsoft.com/office/powerpoint/2010/main" val="15614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DRUHÉ části</a:t>
            </a:r>
          </a:p>
        </p:txBody>
      </p:sp>
    </p:spTree>
    <p:extLst>
      <p:ext uri="{BB962C8B-B14F-4D97-AF65-F5344CB8AC3E}">
        <p14:creationId xmlns:p14="http://schemas.microsoft.com/office/powerpoint/2010/main" val="34897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1169686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 EU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3/3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Základy evropské integrace spočívají </a:t>
            </a:r>
            <a:r>
              <a:rPr lang="cs-CZ" sz="2800" b="1" dirty="0"/>
              <a:t>na spolupráci v energetické politice</a:t>
            </a:r>
            <a:r>
              <a:rPr lang="cs-CZ" sz="2800" dirty="0"/>
              <a:t>, přesto však o jednotné energetické politice dodnes nemůže být řeč.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2/52</a:t>
            </a:r>
          </a:p>
        </p:txBody>
      </p:sp>
    </p:spTree>
    <p:extLst>
      <p:ext uri="{BB962C8B-B14F-4D97-AF65-F5344CB8AC3E}">
        <p14:creationId xmlns:p14="http://schemas.microsoft.com/office/powerpoint/2010/main" val="36352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Především nás zajímají oblasti: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tepelné ochrany budovy;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osvětlení;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řízení vlhkosti;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akustika.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3/52</a:t>
            </a:r>
          </a:p>
        </p:txBody>
      </p:sp>
    </p:spTree>
    <p:extLst>
      <p:ext uri="{BB962C8B-B14F-4D97-AF65-F5344CB8AC3E}">
        <p14:creationId xmlns:p14="http://schemas.microsoft.com/office/powerpoint/2010/main" val="1292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Lisabonská smlouva </a:t>
            </a:r>
            <a:r>
              <a:rPr lang="cs-CZ" sz="2800" dirty="0"/>
              <a:t>a dění posledních let nicméně výrazně změnily dosavadní postavení této politiky.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K výzvám, jimž EU čelí v </a:t>
            </a:r>
            <a:r>
              <a:rPr lang="cs-CZ" sz="2800" b="1" dirty="0"/>
              <a:t>oblasti energetiky</a:t>
            </a:r>
            <a:r>
              <a:rPr lang="cs-CZ" sz="2800" dirty="0"/>
              <a:t>, patří: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rostoucí závislost na dovozu, nízká míra diverzifikace zdrojů a cest, vysoké a kolísavé ceny energie, rostoucí celosvětová poptávka po energii, bezpečnostní rizika postihující producentské a tranzitní země, rostoucí hrozby související se změnou klimatu, dekarbonizace, pomalý pokrok v oblasti energetické účinnosti, výzvy spojené s rostoucím podílem obnovitelných zdrojů energie a potřeba větší transparentnosti, integrace a propojenosti energetických trhů.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4/52</a:t>
            </a:r>
          </a:p>
        </p:txBody>
      </p:sp>
    </p:spTree>
    <p:extLst>
      <p:ext uri="{BB962C8B-B14F-4D97-AF65-F5344CB8AC3E}">
        <p14:creationId xmlns:p14="http://schemas.microsoft.com/office/powerpoint/2010/main" val="34493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Vlastní jádro energetické politiky EU tvoří různá opatření zaměřená na vytvoření integrovaného trhu s energií, zabezpečení dodávek energie a udržitelnost odvětví energetiky.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5/52</a:t>
            </a:r>
          </a:p>
        </p:txBody>
      </p:sp>
    </p:spTree>
    <p:extLst>
      <p:ext uri="{BB962C8B-B14F-4D97-AF65-F5344CB8AC3E}">
        <p14:creationId xmlns:p14="http://schemas.microsoft.com/office/powerpoint/2010/main" val="12350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malá zařízení informačních technologií a telekomunikační zařízení, jejichž žádný vnější rozměr nepřesahuje 50 cm.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7/36</a:t>
            </a:r>
          </a:p>
        </p:txBody>
      </p:sp>
    </p:spTree>
    <p:extLst>
      <p:ext uri="{BB962C8B-B14F-4D97-AF65-F5344CB8AC3E}">
        <p14:creationId xmlns:p14="http://schemas.microsoft.com/office/powerpoint/2010/main" val="120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 současné době Unie v oblasti energetiky řeší </a:t>
            </a:r>
            <a:r>
              <a:rPr lang="cs-CZ" sz="2800" b="1" dirty="0"/>
              <a:t>5 zásadních tematických oblastí: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1) Bezpečnost, solidarita a důvěra (diverzifikace zdrojů, zajištění energetické bezpečnosti);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2) Plně integrovaný vnitřní trh s energií;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3) Energetická účinnost;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4) Boj proti změně klimatu – dekarbonizace ekonomiky (EU ETS, nízkoemisní mobilita, podpora obnovitelných zdrojů);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5) Výzkum, inovace a konkurenceschopnost (inovace zejména čistých energetických technologií).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6/52</a:t>
            </a:r>
          </a:p>
        </p:txBody>
      </p:sp>
    </p:spTree>
    <p:extLst>
      <p:ext uri="{BB962C8B-B14F-4D97-AF65-F5344CB8AC3E}">
        <p14:creationId xmlns:p14="http://schemas.microsoft.com/office/powerpoint/2010/main" val="27827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Energetika EU v číslech:</a:t>
            </a:r>
          </a:p>
          <a:p>
            <a:pPr lvl="1" fontAlgn="base"/>
            <a:r>
              <a:rPr lang="cs-CZ" sz="2400" dirty="0"/>
              <a:t>EU dováží více než 2/3 ropných produktů a 26 % plynu ze zemí mimo Unii;</a:t>
            </a:r>
          </a:p>
          <a:p>
            <a:pPr lvl="1" fontAlgn="base"/>
            <a:r>
              <a:rPr lang="cs-CZ" sz="2400" dirty="0"/>
              <a:t>EU odebírá přibližně 30 % veškerých svých spotřebovaných ropných produktů a plynu od Ruska;</a:t>
            </a:r>
          </a:p>
          <a:p>
            <a:pPr lvl="1" fontAlgn="base"/>
            <a:r>
              <a:rPr lang="cs-CZ" sz="2400" dirty="0"/>
              <a:t>šest členských států je při dovozu plynu zcela závislých na jediném externím dodavateli;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7/52</a:t>
            </a:r>
          </a:p>
        </p:txBody>
      </p:sp>
    </p:spTree>
    <p:extLst>
      <p:ext uri="{BB962C8B-B14F-4D97-AF65-F5344CB8AC3E}">
        <p14:creationId xmlns:p14="http://schemas.microsoft.com/office/powerpoint/2010/main" val="3898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Energetika EU v číslech:</a:t>
            </a:r>
          </a:p>
          <a:p>
            <a:pPr lvl="1" fontAlgn="base"/>
            <a:r>
              <a:rPr lang="cs-CZ" sz="2400" dirty="0"/>
              <a:t>75 % obytných budov v EU nesplňuje podmínky energetické účinnosti;</a:t>
            </a:r>
          </a:p>
          <a:p>
            <a:pPr lvl="1" fontAlgn="base"/>
            <a:r>
              <a:rPr lang="cs-CZ" sz="2400" dirty="0"/>
              <a:t>energetický spotřeba v EU klesla mezi lety 2005-2017 o 5,9 %;</a:t>
            </a:r>
          </a:p>
          <a:p>
            <a:pPr lvl="1" fontAlgn="base"/>
            <a:r>
              <a:rPr lang="cs-CZ" sz="2400" dirty="0"/>
              <a:t>doprava z 94 % závisí na ropných produktech;</a:t>
            </a:r>
          </a:p>
          <a:p>
            <a:pPr lvl="1" fontAlgn="base"/>
            <a:r>
              <a:rPr lang="cs-CZ" sz="2400" dirty="0"/>
              <a:t>velkoobchodní ceny jsou v případě elektřiny o 30 % a v případě plynu o více než 100 % vyšší než v USA.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8/52</a:t>
            </a:r>
          </a:p>
        </p:txBody>
      </p:sp>
    </p:spTree>
    <p:extLst>
      <p:ext uri="{BB962C8B-B14F-4D97-AF65-F5344CB8AC3E}">
        <p14:creationId xmlns:p14="http://schemas.microsoft.com/office/powerpoint/2010/main" val="223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Základy Evropské unie leží na spojení tří významných organizací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společenství uhlí a ocele,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společenství pro atomovou energii a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Evropského hospodářského společenství.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9/52</a:t>
            </a:r>
          </a:p>
        </p:txBody>
      </p:sp>
    </p:spTree>
    <p:extLst>
      <p:ext uri="{BB962C8B-B14F-4D97-AF65-F5344CB8AC3E}">
        <p14:creationId xmlns:p14="http://schemas.microsoft.com/office/powerpoint/2010/main" val="12292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Dvě z těchto organizací měly co dočinění s energetickou politikou, bez nadsázky lze tedy tvrdit, že za </a:t>
            </a:r>
            <a:r>
              <a:rPr lang="cs-CZ" b="1" dirty="0"/>
              <a:t>zrodem evropské integrace stála spolupráce v oblasti energetiky a energetických zdrojů</a:t>
            </a:r>
            <a:r>
              <a:rPr lang="cs-CZ" dirty="0"/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Společný dohled nad uhlím znamenal v poválečné Evropě jistotu pro mír, později se do společné právní úpravy přidalo jádro.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instituce ještě nepředstavovaly základ pro společnou energetickou politiku.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1%/52</a:t>
            </a:r>
          </a:p>
        </p:txBody>
      </p:sp>
    </p:spTree>
    <p:extLst>
      <p:ext uri="{BB962C8B-B14F-4D97-AF65-F5344CB8AC3E}">
        <p14:creationId xmlns:p14="http://schemas.microsoft.com/office/powerpoint/2010/main" val="963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 té se přihlásili v roce 1986 ministři Společenství v rezoluci, která stanovila obecné cíle energetické politiky do roku 1995.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Bílou knihu </a:t>
            </a:r>
            <a:r>
              <a:rPr lang="cs-CZ" dirty="0"/>
              <a:t>o energetické politice, která za hlavní cíle považuje konkurenceschopnost, spolehlivost dodávek a ochranu životního prostředí, vydala Evropská komise až v prosinci 1995.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Ústředním faktorem zde byla </a:t>
            </a:r>
            <a:r>
              <a:rPr lang="cs-CZ" b="1" dirty="0"/>
              <a:t>integrace trhu</a:t>
            </a:r>
            <a:r>
              <a:rPr lang="cs-CZ" dirty="0"/>
              <a:t>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11/52</a:t>
            </a:r>
          </a:p>
        </p:txBody>
      </p:sp>
    </p:spTree>
    <p:extLst>
      <p:ext uri="{BB962C8B-B14F-4D97-AF65-F5344CB8AC3E}">
        <p14:creationId xmlns:p14="http://schemas.microsoft.com/office/powerpoint/2010/main" val="39980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Dalším impulsem pro sjednocování energetické politiky byla Evropskou komisí v roce 2006 předložená </a:t>
            </a:r>
            <a:r>
              <a:rPr lang="cs-CZ" b="1" dirty="0"/>
              <a:t>Zelená kniha</a:t>
            </a:r>
            <a:r>
              <a:rPr lang="cs-CZ" dirty="0"/>
              <a:t>, která si za cíl klade udržitelnost, konkurenceschopnost a zabezpečení dodávek.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Komise ji dvakrát přezkoumala v „balíčcích“ z let </a:t>
            </a:r>
            <a:r>
              <a:rPr lang="cs-CZ" b="1" dirty="0"/>
              <a:t>2007</a:t>
            </a:r>
            <a:r>
              <a:rPr lang="cs-CZ" dirty="0"/>
              <a:t> a </a:t>
            </a:r>
            <a:r>
              <a:rPr lang="cs-CZ" b="1" dirty="0"/>
              <a:t>2008</a:t>
            </a:r>
            <a:r>
              <a:rPr lang="cs-CZ" dirty="0"/>
              <a:t>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12/52</a:t>
            </a:r>
          </a:p>
        </p:txBody>
      </p:sp>
    </p:spTree>
    <p:extLst>
      <p:ext uri="{BB962C8B-B14F-4D97-AF65-F5344CB8AC3E}">
        <p14:creationId xmlns:p14="http://schemas.microsoft.com/office/powerpoint/2010/main" val="19348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Evropská rada pak přijala v březnu 2007 </a:t>
            </a:r>
            <a:r>
              <a:rPr lang="cs-CZ" b="1" dirty="0"/>
              <a:t>Akční plán pro energetickou politiku</a:t>
            </a:r>
            <a:r>
              <a:rPr lang="cs-CZ" dirty="0"/>
              <a:t> a Evropská komise od září 2007 předkládá konkrétní návrhy legislativy.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Zásadními legislativními „balíčky“ jsou tzv. </a:t>
            </a:r>
            <a:r>
              <a:rPr lang="cs-CZ" b="1" dirty="0"/>
              <a:t>3.liberalizační balíček a klimaticko-energetický balíček</a:t>
            </a:r>
            <a:r>
              <a:rPr lang="cs-CZ" dirty="0"/>
              <a:t>, které obsahují soubor předpisů a nástrojů, jak cílů dosáhnout.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13/52</a:t>
            </a:r>
          </a:p>
        </p:txBody>
      </p:sp>
    </p:spTree>
    <p:extLst>
      <p:ext uri="{BB962C8B-B14F-4D97-AF65-F5344CB8AC3E}">
        <p14:creationId xmlns:p14="http://schemas.microsoft.com/office/powerpoint/2010/main" val="36687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Zásadní je přijetí pravidel členskými státy, jelikož v řadě zemí není implementován ani tzv. „</a:t>
            </a:r>
            <a:r>
              <a:rPr lang="cs-CZ" b="1" dirty="0"/>
              <a:t>druhý balíček</a:t>
            </a:r>
            <a:r>
              <a:rPr lang="cs-CZ" dirty="0"/>
              <a:t>“.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Evropskou unii v budoucnosti čeká další „balíček“, který zavede jednotné uspořádání vztahů mezi </a:t>
            </a:r>
            <a:r>
              <a:rPr lang="cs-CZ" b="1" dirty="0"/>
              <a:t>výrobou a přenosem energií</a:t>
            </a:r>
            <a:r>
              <a:rPr lang="cs-CZ" dirty="0"/>
              <a:t>, tzv. </a:t>
            </a:r>
            <a:r>
              <a:rPr lang="cs-CZ" b="1" dirty="0"/>
              <a:t>vlastnický </a:t>
            </a:r>
            <a:r>
              <a:rPr lang="cs-CZ" b="1" dirty="0" err="1"/>
              <a:t>unbundling</a:t>
            </a:r>
            <a:r>
              <a:rPr lang="cs-CZ" dirty="0"/>
              <a:t>, bude-li chtít vyšší konkurenci na vnitřním trhu s energiemi a jejich nižší ceny.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14/52</a:t>
            </a:r>
          </a:p>
        </p:txBody>
      </p:sp>
    </p:spTree>
    <p:extLst>
      <p:ext uri="{BB962C8B-B14F-4D97-AF65-F5344CB8AC3E}">
        <p14:creationId xmlns:p14="http://schemas.microsoft.com/office/powerpoint/2010/main" val="11013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 přijetím </a:t>
            </a:r>
            <a:r>
              <a:rPr lang="cs-CZ" b="1" dirty="0"/>
              <a:t>Lisabonské smlouvy </a:t>
            </a:r>
            <a:r>
              <a:rPr lang="cs-CZ" dirty="0"/>
              <a:t>získává energetická politika poprvé zakotvení ve smlouvě.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Konkrétně </a:t>
            </a:r>
            <a:r>
              <a:rPr lang="cs-CZ" b="1" dirty="0"/>
              <a:t>čl. 194</a:t>
            </a:r>
            <a:r>
              <a:rPr lang="cs-CZ" dirty="0"/>
              <a:t> udává za cíl členských států zajistit fungování trhu s energií, zajistit bezpečnost dodávek energie v Unii, podporovat energetickou účinnost a úspory energie jakož i rozvoj nových a obnovitelných zdrojů a podporovat propojení energetických sítí.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 Lisabonskou smlouvou pod Evropskou unii přechází také oblast jaderné energetiky, kterou pokrývala Smlouva Euratom.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15/52</a:t>
            </a:r>
          </a:p>
        </p:txBody>
      </p:sp>
    </p:spTree>
    <p:extLst>
      <p:ext uri="{BB962C8B-B14F-4D97-AF65-F5344CB8AC3E}">
        <p14:creationId xmlns:p14="http://schemas.microsoft.com/office/powerpoint/2010/main" val="5834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Existence energetických štítků detailně zařazuje jednotlivé elektrospotřebiče do kategorií energetické účinnosti, a to umožňuje zjednodušeně porovnání provozní spotřeby jednotlivých i stejných elektrospotřebičů pro spotřebitele.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byly zavedeny již v devadesátých letech 20. století Evropským společenstvím prostřednictvím řady směrnic.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směrnice stanovovaly požadavky na označování spotřebičů pro domácnost energetickými štítky.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8/36</a:t>
            </a:r>
          </a:p>
        </p:txBody>
      </p:sp>
    </p:spTree>
    <p:extLst>
      <p:ext uri="{BB962C8B-B14F-4D97-AF65-F5344CB8AC3E}">
        <p14:creationId xmlns:p14="http://schemas.microsoft.com/office/powerpoint/2010/main" val="3574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Energetika hraje důležitou roli také v evropské hospodářské strategii Evropa 2020, v rámci které členské státy plní závazně cíl v dosažení podílu obnovitelných zdrojů energie na svém energetickém mixu a nezávazně v oblasti zvyšování energetické účinnosti.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cíle jsou úzce provázány s klimatickou politikou a závazkem Unie snižovat emise.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16/52</a:t>
            </a:r>
          </a:p>
        </p:txBody>
      </p:sp>
    </p:spTree>
    <p:extLst>
      <p:ext uri="{BB962C8B-B14F-4D97-AF65-F5344CB8AC3E}">
        <p14:creationId xmlns:p14="http://schemas.microsoft.com/office/powerpoint/2010/main" val="3784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rámci strategie Evropa 2020 je daný indikativní cíl pro zvýšení energetické účinnosti na unijní úrovni </a:t>
            </a:r>
            <a:r>
              <a:rPr lang="cs-CZ" b="1" dirty="0"/>
              <a:t>o 20 %.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Vláda přesto v tuto chvíli nestanoví kvantitativně určený cíl v oblasti energetické účinnosti, a to z toho důvodu, že nejprve hodlá detailně a realisticky analyzovat možnosti národního hospodářství z hlediska dlouhodobé udržitelnosti jeho konkurenceschopnosti.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17/52</a:t>
            </a:r>
          </a:p>
        </p:txBody>
      </p:sp>
    </p:spTree>
    <p:extLst>
      <p:ext uri="{BB962C8B-B14F-4D97-AF65-F5344CB8AC3E}">
        <p14:creationId xmlns:p14="http://schemas.microsoft.com/office/powerpoint/2010/main" val="4042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Energetika ve Strategii Evropa 2020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Národní akční plán České republiky pro energii z obnovitelných zdrojů navrhuje cíl podílu energie z obnovitelných zdrojů na hrubé konečné spotřebě energie ve výši 13,5 % a splnění cíle podílu energie z obnovitelných zdrojů na hrubé konečné spotřebě v dopravě ve výši 10,8 %.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cíle budou vyhodnocovány s tím, že mohou být modifikovány.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Minimální cíle jsou ty určené směrnicí 2009/28/ES.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18/52</a:t>
            </a:r>
          </a:p>
        </p:txBody>
      </p:sp>
    </p:spTree>
    <p:extLst>
      <p:ext uri="{BB962C8B-B14F-4D97-AF65-F5344CB8AC3E}">
        <p14:creationId xmlns:p14="http://schemas.microsoft.com/office/powerpoint/2010/main" val="29338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strategie 2030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strategie 2030, přijatá v říjnu 2014, stanovila konkrétní cíle v oblasti energetiky a ochrany klimatu.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Strategie stanovila snížení emisí skleníkových plynů do roku 2030 nejméně o 40 % v porovnání s úrovněmi roku 1990, energie z obnovitelných zdrojů by měla tvořit alespoň 27 % spotřeby, energetická účinnost by se na úrovni EU jako celku měla zvýšit nejméně o 27 % a navíc by mělo do roku 2020 dojít k 10% propojení přenosových soustav (navýšenému o dalších 5 procentních bodů do roku 2030).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19/52</a:t>
            </a:r>
          </a:p>
        </p:txBody>
      </p:sp>
    </p:spTree>
    <p:extLst>
      <p:ext uri="{BB962C8B-B14F-4D97-AF65-F5344CB8AC3E}">
        <p14:creationId xmlns:p14="http://schemas.microsoft.com/office/powerpoint/2010/main" val="34079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strategie 2030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strategie 2030 definovala i kvalitativní cíle, mezi které patří reforma systému EU pro obchodování s tzv. emisními povolenkami nebo nový rámec pro podávání zpráv členskými státy.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20/52</a:t>
            </a:r>
          </a:p>
        </p:txBody>
      </p:sp>
    </p:spTree>
    <p:extLst>
      <p:ext uri="{BB962C8B-B14F-4D97-AF65-F5344CB8AC3E}">
        <p14:creationId xmlns:p14="http://schemas.microsoft.com/office/powerpoint/2010/main" val="2962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unie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únoru 2015 přijala Evropská komise balíček opatření pro energetickou unii, která má zajistit cenově dostupnou, bezpečnou a udržitelnou energii pro evropské občany.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 25. února 2015 byla zveřejněna Rámcová strategie k vytvoření energetické unie, která si klade za cíl zajištění bezpečných dodávek energie, udržitelnost a konkurenceschopnost vnitřního trhu s energií.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21/52</a:t>
            </a:r>
          </a:p>
        </p:txBody>
      </p:sp>
    </p:spTree>
    <p:extLst>
      <p:ext uri="{BB962C8B-B14F-4D97-AF65-F5344CB8AC3E}">
        <p14:creationId xmlns:p14="http://schemas.microsoft.com/office/powerpoint/2010/main" val="19750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Energetická unie</a:t>
            </a:r>
            <a:endParaRPr lang="cs-CZ" sz="16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i="1" dirty="0"/>
              <a:t>Navrhuje opatření v pěti hlavních oblastech: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bezpečnost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dotvoření vnitřního trhu s energií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energetická účinnost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dekarbonizace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výzkum, inovace a konkurenceschopnost.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22/52</a:t>
            </a:r>
          </a:p>
        </p:txBody>
      </p:sp>
    </p:spTree>
    <p:extLst>
      <p:ext uri="{BB962C8B-B14F-4D97-AF65-F5344CB8AC3E}">
        <p14:creationId xmlns:p14="http://schemas.microsoft.com/office/powerpoint/2010/main" val="36746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 primárního práva EU (články 170-172 SFEU) vyplývá úkol propojovat evropské regiony za účelem budování vnitřního trhu, růstu zaměstnanosti a udržitelný rozvoj.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oblasti energetiky jsou tyto Transevropské sítě rozčleněny do devíti hlavních směrů, které se soustředí na propojení izolovaných regionů s celoevropskými trhy s plynem, ropu a elektřinou.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23/52</a:t>
            </a:r>
          </a:p>
        </p:txBody>
      </p:sp>
    </p:spTree>
    <p:extLst>
      <p:ext uri="{BB962C8B-B14F-4D97-AF65-F5344CB8AC3E}">
        <p14:creationId xmlns:p14="http://schemas.microsoft.com/office/powerpoint/2010/main" val="33380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Realizace projektů v rámci TEN-E j financována z části Evropskou unií a z části zainteresovanými členskými státy.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tento účel zřídila EU v roce 2013 Nástroj pro propojení Evropy (CEF), který má rozpočet 30,4 miliardy eur do roku 2020, z čehož je pro energetiku vyčleněno 5,35 miliard eur.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financování v rámci tohoto nástroje mají šanci dosáhnout zejména projekty ze seznamu Projektů společného zájmu (PCI), sestaveného Komisí v roce 2015.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24/52</a:t>
            </a:r>
          </a:p>
        </p:txBody>
      </p:sp>
    </p:spTree>
    <p:extLst>
      <p:ext uri="{BB962C8B-B14F-4D97-AF65-F5344CB8AC3E}">
        <p14:creationId xmlns:p14="http://schemas.microsoft.com/office/powerpoint/2010/main" val="1142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Energetická politika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Transevropské sítě pro energetiku (TEN-E)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25/52</a:t>
            </a:r>
          </a:p>
        </p:txBody>
      </p:sp>
      <p:pic>
        <p:nvPicPr>
          <p:cNvPr id="1026" name="Picture 2" descr="energetika 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62" y="2148090"/>
            <a:ext cx="5335438" cy="3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6727</Words>
  <Application>Microsoft Office PowerPoint</Application>
  <PresentationFormat>Předvádění na obrazovce (4:3)</PresentationFormat>
  <Paragraphs>819</Paragraphs>
  <Slides>127</Slides>
  <Notes>123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127</vt:i4>
      </vt:variant>
    </vt:vector>
  </HeadingPairs>
  <TitlesOfParts>
    <vt:vector size="131" baseType="lpstr">
      <vt:lpstr>Arial</vt:lpstr>
      <vt:lpstr>Calibri</vt:lpstr>
      <vt:lpstr>Cambria Math</vt:lpstr>
      <vt:lpstr>Office Theme</vt:lpstr>
      <vt:lpstr>Energetický management YEM  2. tutoriál</vt:lpstr>
      <vt:lpstr>Investice do úsporných spotřebičů YEM 1/3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Konec první části</vt:lpstr>
      <vt:lpstr>Energetická efektivnost Zaměření na budovy YEM 2/3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Energetická efektivnost</vt:lpstr>
      <vt:lpstr>Vytápění a chlazení objektů</vt:lpstr>
      <vt:lpstr>Vytápění a chlazení objektů</vt:lpstr>
      <vt:lpstr>Vytápění a chlazení objektů</vt:lpstr>
      <vt:lpstr>Vytápění a chlazení objektů</vt:lpstr>
      <vt:lpstr>Větrání a rekuperace vzduchu</vt:lpstr>
      <vt:lpstr>Větrání a rekuperace vzduchu</vt:lpstr>
      <vt:lpstr>Větrání a rekuperace vzduchu</vt:lpstr>
      <vt:lpstr>Větrání a rekuperace vzduchu</vt:lpstr>
      <vt:lpstr>Větrání a rekuperace vzduchu</vt:lpstr>
      <vt:lpstr>Vzduchotěsnost, neprůvzdušnost a procesy vodní páry v konstrukci</vt:lpstr>
      <vt:lpstr>Vzduchotěsnost, neprůvzdušnost a procesy vodní páry v konstrukci</vt:lpstr>
      <vt:lpstr>Vzduchotěsnost, neprůvzdušnost a procesy vodní páry v konstrukci</vt:lpstr>
      <vt:lpstr>Vzduchotěsnost, neprůvzdušnost a procesy vodní páry v konstrukci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Energetická bilance budovy</vt:lpstr>
      <vt:lpstr>Prezentace aplikace PowerPoint</vt:lpstr>
      <vt:lpstr>Konec DRUHÉ části</vt:lpstr>
      <vt:lpstr>Energetická politika a legislativa Energetická politika a legislativa EU YEM 3/3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 Energetická politika a legislativa ČR XEM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Energetická politika a legislativa</vt:lpstr>
      <vt:lpstr>Prezentace aplikace PowerPoint</vt:lpstr>
      <vt:lpstr>Konec TŘETÍ části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159</cp:revision>
  <dcterms:created xsi:type="dcterms:W3CDTF">2020-01-28T10:37:38Z</dcterms:created>
  <dcterms:modified xsi:type="dcterms:W3CDTF">2023-10-21T18:50:36Z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