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314" r:id="rId4"/>
    <p:sldId id="315" r:id="rId5"/>
    <p:sldId id="316" r:id="rId6"/>
    <p:sldId id="317" r:id="rId7"/>
    <p:sldId id="318" r:id="rId8"/>
    <p:sldId id="313" r:id="rId9"/>
    <p:sldId id="302" r:id="rId10"/>
    <p:sldId id="305" r:id="rId11"/>
    <p:sldId id="303" r:id="rId12"/>
    <p:sldId id="304" r:id="rId13"/>
    <p:sldId id="306" r:id="rId14"/>
    <p:sldId id="307" r:id="rId15"/>
    <p:sldId id="308" r:id="rId16"/>
    <p:sldId id="309" r:id="rId17"/>
    <p:sldId id="310" r:id="rId18"/>
    <p:sldId id="311" r:id="rId19"/>
    <p:sldId id="312"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80" d="100"/>
          <a:sy n="80" d="100"/>
        </p:scale>
        <p:origin x="7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Novák" userId="1377e768-9aef-4ce0-a042-031992d5994f" providerId="ADAL" clId="{628FB693-DE51-47EF-94B0-E39FDBF710F8}"/>
    <pc:docChg chg="undo custSel addSld modSld">
      <pc:chgData name="Petr Novák" userId="1377e768-9aef-4ce0-a042-031992d5994f" providerId="ADAL" clId="{628FB693-DE51-47EF-94B0-E39FDBF710F8}" dt="2023-09-25T21:18:27.720" v="204" actId="6549"/>
      <pc:docMkLst>
        <pc:docMk/>
      </pc:docMkLst>
      <pc:sldChg chg="modSp mod">
        <pc:chgData name="Petr Novák" userId="1377e768-9aef-4ce0-a042-031992d5994f" providerId="ADAL" clId="{628FB693-DE51-47EF-94B0-E39FDBF710F8}" dt="2023-09-25T21:09:37.736" v="38" actId="20577"/>
        <pc:sldMkLst>
          <pc:docMk/>
          <pc:sldMk cId="3411192364" sldId="296"/>
        </pc:sldMkLst>
        <pc:spChg chg="mod">
          <ac:chgData name="Petr Novák" userId="1377e768-9aef-4ce0-a042-031992d5994f" providerId="ADAL" clId="{628FB693-DE51-47EF-94B0-E39FDBF710F8}" dt="2023-09-25T21:08:24.852" v="19" actId="20577"/>
          <ac:spMkLst>
            <pc:docMk/>
            <pc:sldMk cId="3411192364" sldId="296"/>
            <ac:spMk id="2" creationId="{FB6F56F4-8E08-43F7-897A-24B26AE8DE95}"/>
          </ac:spMkLst>
        </pc:spChg>
        <pc:spChg chg="mod">
          <ac:chgData name="Petr Novák" userId="1377e768-9aef-4ce0-a042-031992d5994f" providerId="ADAL" clId="{628FB693-DE51-47EF-94B0-E39FDBF710F8}" dt="2023-09-25T21:09:37.736" v="38" actId="20577"/>
          <ac:spMkLst>
            <pc:docMk/>
            <pc:sldMk cId="3411192364" sldId="296"/>
            <ac:spMk id="5" creationId="{20101CDA-22AA-43BC-8AB2-EDE284215664}"/>
          </ac:spMkLst>
        </pc:spChg>
      </pc:sldChg>
      <pc:sldChg chg="add">
        <pc:chgData name="Petr Novák" userId="1377e768-9aef-4ce0-a042-031992d5994f" providerId="ADAL" clId="{628FB693-DE51-47EF-94B0-E39FDBF710F8}" dt="2023-09-25T21:08:14.629" v="0" actId="2890"/>
        <pc:sldMkLst>
          <pc:docMk/>
          <pc:sldMk cId="2988011639" sldId="313"/>
        </pc:sldMkLst>
      </pc:sldChg>
      <pc:sldChg chg="modSp add mod">
        <pc:chgData name="Petr Novák" userId="1377e768-9aef-4ce0-a042-031992d5994f" providerId="ADAL" clId="{628FB693-DE51-47EF-94B0-E39FDBF710F8}" dt="2023-09-25T21:10:31.014" v="55" actId="20577"/>
        <pc:sldMkLst>
          <pc:docMk/>
          <pc:sldMk cId="2027952" sldId="314"/>
        </pc:sldMkLst>
        <pc:spChg chg="mod">
          <ac:chgData name="Petr Novák" userId="1377e768-9aef-4ce0-a042-031992d5994f" providerId="ADAL" clId="{628FB693-DE51-47EF-94B0-E39FDBF710F8}" dt="2023-09-25T21:10:31.014" v="55" actId="20577"/>
          <ac:spMkLst>
            <pc:docMk/>
            <pc:sldMk cId="2027952" sldId="314"/>
            <ac:spMk id="5" creationId="{20101CDA-22AA-43BC-8AB2-EDE284215664}"/>
          </ac:spMkLst>
        </pc:spChg>
      </pc:sldChg>
      <pc:sldChg chg="modSp add mod">
        <pc:chgData name="Petr Novák" userId="1377e768-9aef-4ce0-a042-031992d5994f" providerId="ADAL" clId="{628FB693-DE51-47EF-94B0-E39FDBF710F8}" dt="2023-09-25T21:11:15.298" v="98"/>
        <pc:sldMkLst>
          <pc:docMk/>
          <pc:sldMk cId="426519915" sldId="315"/>
        </pc:sldMkLst>
        <pc:spChg chg="mod">
          <ac:chgData name="Petr Novák" userId="1377e768-9aef-4ce0-a042-031992d5994f" providerId="ADAL" clId="{628FB693-DE51-47EF-94B0-E39FDBF710F8}" dt="2023-09-25T21:11:10.997" v="97" actId="20577"/>
          <ac:spMkLst>
            <pc:docMk/>
            <pc:sldMk cId="426519915" sldId="315"/>
            <ac:spMk id="2" creationId="{FB6F56F4-8E08-43F7-897A-24B26AE8DE95}"/>
          </ac:spMkLst>
        </pc:spChg>
        <pc:spChg chg="mod">
          <ac:chgData name="Petr Novák" userId="1377e768-9aef-4ce0-a042-031992d5994f" providerId="ADAL" clId="{628FB693-DE51-47EF-94B0-E39FDBF710F8}" dt="2023-09-25T21:11:15.298" v="98"/>
          <ac:spMkLst>
            <pc:docMk/>
            <pc:sldMk cId="426519915" sldId="315"/>
            <ac:spMk id="5" creationId="{20101CDA-22AA-43BC-8AB2-EDE284215664}"/>
          </ac:spMkLst>
        </pc:spChg>
      </pc:sldChg>
      <pc:sldChg chg="modSp add mod">
        <pc:chgData name="Petr Novák" userId="1377e768-9aef-4ce0-a042-031992d5994f" providerId="ADAL" clId="{628FB693-DE51-47EF-94B0-E39FDBF710F8}" dt="2023-09-25T21:13:16.245" v="147" actId="20577"/>
        <pc:sldMkLst>
          <pc:docMk/>
          <pc:sldMk cId="2906573340" sldId="316"/>
        </pc:sldMkLst>
        <pc:spChg chg="mod">
          <ac:chgData name="Petr Novák" userId="1377e768-9aef-4ce0-a042-031992d5994f" providerId="ADAL" clId="{628FB693-DE51-47EF-94B0-E39FDBF710F8}" dt="2023-09-25T21:13:16.245" v="147" actId="20577"/>
          <ac:spMkLst>
            <pc:docMk/>
            <pc:sldMk cId="2906573340" sldId="316"/>
            <ac:spMk id="5" creationId="{20101CDA-22AA-43BC-8AB2-EDE284215664}"/>
          </ac:spMkLst>
        </pc:spChg>
      </pc:sldChg>
      <pc:sldChg chg="modSp add mod">
        <pc:chgData name="Petr Novák" userId="1377e768-9aef-4ce0-a042-031992d5994f" providerId="ADAL" clId="{628FB693-DE51-47EF-94B0-E39FDBF710F8}" dt="2023-09-25T21:15:32.160" v="172" actId="6549"/>
        <pc:sldMkLst>
          <pc:docMk/>
          <pc:sldMk cId="919672658" sldId="317"/>
        </pc:sldMkLst>
        <pc:spChg chg="mod">
          <ac:chgData name="Petr Novák" userId="1377e768-9aef-4ce0-a042-031992d5994f" providerId="ADAL" clId="{628FB693-DE51-47EF-94B0-E39FDBF710F8}" dt="2023-09-25T21:15:32.160" v="172" actId="6549"/>
          <ac:spMkLst>
            <pc:docMk/>
            <pc:sldMk cId="919672658" sldId="317"/>
            <ac:spMk id="5" creationId="{20101CDA-22AA-43BC-8AB2-EDE284215664}"/>
          </ac:spMkLst>
        </pc:spChg>
      </pc:sldChg>
      <pc:sldChg chg="modSp add mod">
        <pc:chgData name="Petr Novák" userId="1377e768-9aef-4ce0-a042-031992d5994f" providerId="ADAL" clId="{628FB693-DE51-47EF-94B0-E39FDBF710F8}" dt="2023-09-25T21:18:27.720" v="204" actId="6549"/>
        <pc:sldMkLst>
          <pc:docMk/>
          <pc:sldMk cId="1406808845" sldId="318"/>
        </pc:sldMkLst>
        <pc:spChg chg="mod">
          <ac:chgData name="Petr Novák" userId="1377e768-9aef-4ce0-a042-031992d5994f" providerId="ADAL" clId="{628FB693-DE51-47EF-94B0-E39FDBF710F8}" dt="2023-09-25T21:18:27.720" v="204" actId="6549"/>
          <ac:spMkLst>
            <pc:docMk/>
            <pc:sldMk cId="1406808845" sldId="318"/>
            <ac:spMk id="5" creationId="{20101CDA-22AA-43BC-8AB2-EDE2842156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605C-EB1C-47ED-B4C4-D4957C092C1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E9873C3-B2C9-47F1-B8DD-90792D1D3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24D2856-3A4E-4761-8251-ED7F676A2BBB}"/>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5" name="Zástupný symbol pro zápatí 4">
            <a:extLst>
              <a:ext uri="{FF2B5EF4-FFF2-40B4-BE49-F238E27FC236}">
                <a16:creationId xmlns:a16="http://schemas.microsoft.com/office/drawing/2014/main" id="{C1DAAACC-1616-46DC-8E5D-FBE7AECA6C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E55C57-5DD2-4F83-9F83-AF8DA1D7BA11}"/>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112594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9CCDD-9A54-4909-9EB3-BE63869B545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F89993C-6657-40B4-BDC5-34BB9E9E9E9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EF46DB3-CCEF-43EC-A406-355BCD5CCF6C}"/>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5" name="Zástupný symbol pro zápatí 4">
            <a:extLst>
              <a:ext uri="{FF2B5EF4-FFF2-40B4-BE49-F238E27FC236}">
                <a16:creationId xmlns:a16="http://schemas.microsoft.com/office/drawing/2014/main" id="{A83A6B8B-589B-42BE-86EF-99B750D552D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4D676C-86FD-44C5-88D6-47A975F84345}"/>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24239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0B606D8-2868-423D-8B8E-E1CEE40D653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BFBF0B8-0118-4214-92A5-315FC02F631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3CB862-125A-44E7-A386-CFE40178A519}"/>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5" name="Zástupný symbol pro zápatí 4">
            <a:extLst>
              <a:ext uri="{FF2B5EF4-FFF2-40B4-BE49-F238E27FC236}">
                <a16:creationId xmlns:a16="http://schemas.microsoft.com/office/drawing/2014/main" id="{A40F4C7C-2A7C-4823-8A43-ED752DA590F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4F890BC-FA38-49B8-96A1-BDFDB90C3583}"/>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393415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2130FE-ABE0-4FA5-82E4-E6CBBD21C22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469E9DF-821C-4227-8500-ABDEF6FB905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1E24981-C910-45FC-9632-9F803A3E91D6}"/>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5" name="Zástupný symbol pro zápatí 4">
            <a:extLst>
              <a:ext uri="{FF2B5EF4-FFF2-40B4-BE49-F238E27FC236}">
                <a16:creationId xmlns:a16="http://schemas.microsoft.com/office/drawing/2014/main" id="{2192B1C0-B110-4C83-B919-FF90D60B28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366010-7B69-415A-AFC8-56BB808EDACE}"/>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14284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F78D4-6D0B-4B50-BBD4-9583E8EF7FB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9367AAE-1D90-4094-AEA6-6900F605D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C283B5E-3E8B-485A-83D7-6BC3C0D09461}"/>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5" name="Zástupný symbol pro zápatí 4">
            <a:extLst>
              <a:ext uri="{FF2B5EF4-FFF2-40B4-BE49-F238E27FC236}">
                <a16:creationId xmlns:a16="http://schemas.microsoft.com/office/drawing/2014/main" id="{871C5F50-9A85-47D7-81FC-471D09B0F51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2EF0417-7F67-4D51-9DE2-4EE495063728}"/>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36054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3A5366-D7DE-4930-9A71-A57C615E24C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5593049-C270-4024-B428-D4BCDA5459D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AE1E9C6-297A-4503-AEA8-96A8AB996A4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F97D40B-5688-470B-9A83-F12AD9351546}"/>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6" name="Zástupný symbol pro zápatí 5">
            <a:extLst>
              <a:ext uri="{FF2B5EF4-FFF2-40B4-BE49-F238E27FC236}">
                <a16:creationId xmlns:a16="http://schemas.microsoft.com/office/drawing/2014/main" id="{9DC6CC64-EB00-4C73-8014-555ADA112B0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F0781C5-256C-432B-88A5-BA1447003BCE}"/>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81797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8EABA-94D0-4F5A-BB08-E53FBF4188D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4895C34-7F31-4EC1-AFC5-2A4EE0B00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B65678D-90E5-4269-879D-72B914FF55C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BE2357A-19C5-4ADC-9EB7-E03CE6F7D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46467D0-496A-495C-B55B-07A69737DB3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85B73FD-59E4-4C80-8BC7-4FC7BFA79047}"/>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8" name="Zástupný symbol pro zápatí 7">
            <a:extLst>
              <a:ext uri="{FF2B5EF4-FFF2-40B4-BE49-F238E27FC236}">
                <a16:creationId xmlns:a16="http://schemas.microsoft.com/office/drawing/2014/main" id="{715E62F5-01C3-4AE4-86E9-EAA5A840C3C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0C3E8B2-9285-4C74-84E4-0F226017400F}"/>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136027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9E840-1886-4C5A-885A-C5B28B060F3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3F98954-77C9-442A-93A0-52BB30F3F62A}"/>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4" name="Zástupný symbol pro zápatí 3">
            <a:extLst>
              <a:ext uri="{FF2B5EF4-FFF2-40B4-BE49-F238E27FC236}">
                <a16:creationId xmlns:a16="http://schemas.microsoft.com/office/drawing/2014/main" id="{9708B7A5-C0B8-4563-93CF-27434EB50B8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22C1447-1A08-4397-90FF-A7261E99DD5A}"/>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404231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5211362-8019-4356-9F7D-3A9C8DCD7D50}"/>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3" name="Zástupný symbol pro zápatí 2">
            <a:extLst>
              <a:ext uri="{FF2B5EF4-FFF2-40B4-BE49-F238E27FC236}">
                <a16:creationId xmlns:a16="http://schemas.microsoft.com/office/drawing/2014/main" id="{B5C78295-433E-491C-BC75-F27C70CDE2F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213F499-AF4D-4917-B76B-DA0226B1AAFE}"/>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231685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D77F9-893A-4920-A9B0-0353C227495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29111F8-80A3-4BD8-AF7B-05ECB873A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B5421D5-C3D1-4287-85C1-3AF8E17A2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A740ED3-F9F4-4BF0-8738-CA300CB66740}"/>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6" name="Zástupný symbol pro zápatí 5">
            <a:extLst>
              <a:ext uri="{FF2B5EF4-FFF2-40B4-BE49-F238E27FC236}">
                <a16:creationId xmlns:a16="http://schemas.microsoft.com/office/drawing/2014/main" id="{A3DD52AD-7A46-4C8B-90D3-9360308AB7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A96AFA5-4343-4042-B891-F973997FC317}"/>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42716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C3EB0E-F3A6-488A-B8C4-B92D832A0E4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28FDCFF-B3D2-4D24-905A-52303367E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2057FE3-332B-4132-BCB8-E487D8A9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C9F83AE-6EF5-43FA-8D3B-DE5E115E21AB}"/>
              </a:ext>
            </a:extLst>
          </p:cNvPr>
          <p:cNvSpPr>
            <a:spLocks noGrp="1"/>
          </p:cNvSpPr>
          <p:nvPr>
            <p:ph type="dt" sz="half" idx="10"/>
          </p:nvPr>
        </p:nvSpPr>
        <p:spPr/>
        <p:txBody>
          <a:bodyPr/>
          <a:lstStyle/>
          <a:p>
            <a:fld id="{7CC4C2D7-5D09-40AE-86BB-EF26D06684DF}" type="datetimeFigureOut">
              <a:rPr lang="cs-CZ" smtClean="0"/>
              <a:t>25.09.2023</a:t>
            </a:fld>
            <a:endParaRPr lang="cs-CZ"/>
          </a:p>
        </p:txBody>
      </p:sp>
      <p:sp>
        <p:nvSpPr>
          <p:cNvPr id="6" name="Zástupný symbol pro zápatí 5">
            <a:extLst>
              <a:ext uri="{FF2B5EF4-FFF2-40B4-BE49-F238E27FC236}">
                <a16:creationId xmlns:a16="http://schemas.microsoft.com/office/drawing/2014/main" id="{C0089E02-1008-4C57-A143-86BAFDF3BE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F36FB18-B2BF-44A9-8581-9DB986A4BC88}"/>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49601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D788E85-8A30-4B64-8281-E5E214D91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26E6E8D-8EA3-48EE-A9F4-FB4194993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CAFC931-D93E-4416-B399-554CFC074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4C2D7-5D09-40AE-86BB-EF26D06684DF}" type="datetimeFigureOut">
              <a:rPr lang="cs-CZ" smtClean="0"/>
              <a:t>25.09.2023</a:t>
            </a:fld>
            <a:endParaRPr lang="cs-CZ"/>
          </a:p>
        </p:txBody>
      </p:sp>
      <p:sp>
        <p:nvSpPr>
          <p:cNvPr id="5" name="Zástupný symbol pro zápatí 4">
            <a:extLst>
              <a:ext uri="{FF2B5EF4-FFF2-40B4-BE49-F238E27FC236}">
                <a16:creationId xmlns:a16="http://schemas.microsoft.com/office/drawing/2014/main" id="{B97DD692-F05B-4F70-8A33-E76E3C1D4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FD54431-4A8D-43F5-B53E-66247DE4D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2FA2F-9FBC-42F0-B66E-56B030786830}" type="slidenum">
              <a:rPr lang="cs-CZ" smtClean="0"/>
              <a:t>‹#›</a:t>
            </a:fld>
            <a:endParaRPr lang="cs-CZ"/>
          </a:p>
        </p:txBody>
      </p:sp>
    </p:spTree>
    <p:extLst>
      <p:ext uri="{BB962C8B-B14F-4D97-AF65-F5344CB8AC3E}">
        <p14:creationId xmlns:p14="http://schemas.microsoft.com/office/powerpoint/2010/main" val="10225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ovéPole 4">
            <a:extLst>
              <a:ext uri="{FF2B5EF4-FFF2-40B4-BE49-F238E27FC236}">
                <a16:creationId xmlns:a16="http://schemas.microsoft.com/office/drawing/2014/main" id="{85F6C29D-8454-4134-8AED-B37855BC263B}"/>
              </a:ext>
            </a:extLst>
          </p:cNvPr>
          <p:cNvSpPr txBox="1"/>
          <p:nvPr/>
        </p:nvSpPr>
        <p:spPr>
          <a:xfrm>
            <a:off x="1650730" y="2803868"/>
            <a:ext cx="11574584" cy="1092607"/>
          </a:xfrm>
          <a:prstGeom prst="rect">
            <a:avLst/>
          </a:prstGeom>
          <a:noFill/>
        </p:spPr>
        <p:txBody>
          <a:bodyPr wrap="square">
            <a:spAutoFit/>
          </a:bodyPr>
          <a:lstStyle/>
          <a:p>
            <a:r>
              <a:rPr lang="cs-CZ" sz="5000" b="1" dirty="0">
                <a:solidFill>
                  <a:srgbClr val="000000"/>
                </a:solidFill>
                <a:latin typeface="Bookman Old Style" panose="02050604050505020204" pitchFamily="18" charset="0"/>
              </a:rPr>
              <a:t>2</a:t>
            </a:r>
            <a:r>
              <a:rPr lang="cs-CZ" sz="5000" b="1" i="0" dirty="0">
                <a:solidFill>
                  <a:srgbClr val="000000"/>
                </a:solidFill>
                <a:effectLst/>
                <a:latin typeface="Bookman Old Style" panose="02050604050505020204" pitchFamily="18" charset="0"/>
              </a:rPr>
              <a:t>. SMLOUVA O AUDITU</a:t>
            </a:r>
          </a:p>
          <a:p>
            <a:endParaRPr lang="cs-CZ" sz="1500" b="1"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87604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5170646"/>
          </a:xfrm>
          <a:prstGeom prst="rect">
            <a:avLst/>
          </a:prstGeom>
          <a:noFill/>
        </p:spPr>
        <p:txBody>
          <a:bodyPr wrap="square" rtlCol="0">
            <a:spAutoFit/>
          </a:bodyPr>
          <a:lstStyle/>
          <a:p>
            <a:r>
              <a:rPr lang="cs-CZ" sz="3000" b="1" dirty="0">
                <a:latin typeface="Bookman Old Style" panose="02050604050505020204" pitchFamily="18" charset="0"/>
                <a:cs typeface="Times New Roman" panose="02020603050405020304" pitchFamily="18" charset="0"/>
              </a:rPr>
              <a:t>OZNAČENÍ NÁZVU SMOUVY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a:t>
            </a:r>
            <a:r>
              <a:rPr lang="cs-CZ" sz="3000" b="1" dirty="0">
                <a:latin typeface="Bookman Old Style" panose="02050604050505020204" pitchFamily="18" charset="0"/>
                <a:cs typeface="Times New Roman" panose="02020603050405020304" pitchFamily="18" charset="0"/>
              </a:rPr>
              <a:t>Smlouva o provedení auditu</a:t>
            </a:r>
          </a:p>
          <a:p>
            <a:pPr marL="457200" indent="-457200">
              <a:buFont typeface="Wingdings" panose="05000000000000000000" pitchFamily="2" charset="2"/>
              <a:buChar char="§"/>
            </a:pPr>
            <a:r>
              <a:rPr lang="cs-CZ" sz="3000" dirty="0">
                <a:latin typeface="Bookman Old Style" panose="02050604050505020204" pitchFamily="18" charset="0"/>
                <a:ea typeface="Times New Roman" panose="02020603050405020304" pitchFamily="18" charset="0"/>
                <a:cs typeface="Times New Roman" panose="02020603050405020304" pitchFamily="18" charset="0"/>
              </a:rPr>
              <a:t>U</a:t>
            </a:r>
            <a:r>
              <a:rPr lang="cs-CZ" sz="3000" dirty="0">
                <a:effectLst/>
                <a:latin typeface="Bookman Old Style" panose="02050604050505020204" pitchFamily="18" charset="0"/>
                <a:ea typeface="Times New Roman" panose="02020603050405020304" pitchFamily="18" charset="0"/>
                <a:cs typeface="Times New Roman" panose="02020603050405020304" pitchFamily="18" charset="0"/>
              </a:rPr>
              <a:t>zavřená ve smyslu ustanovení § 2652 a následujících zákona č. 89/2012 Sb., občanský zákoník, zákona 93/2009 Sb., o auditorech a o změně některých zákonů (zákon o auditorech), ve znění pozdějších předpisů, a zákona č. 563/1991 Sb., o účetnictví, ve znění pozdějších předpisů</a:t>
            </a:r>
            <a:r>
              <a:rPr lang="cs-CZ" sz="3000" dirty="0">
                <a:latin typeface="Bookman Old Style" panose="02050604050505020204" pitchFamily="18" charset="0"/>
                <a:ea typeface="Times New Roman" panose="02020603050405020304" pitchFamily="18" charset="0"/>
              </a:rPr>
              <a:t> </a:t>
            </a:r>
            <a:r>
              <a:rPr lang="cs-CZ" sz="3000" dirty="0">
                <a:effectLst/>
                <a:latin typeface="Bookman Old Style" panose="02050604050505020204" pitchFamily="18" charset="0"/>
                <a:ea typeface="Times New Roman" panose="02020603050405020304" pitchFamily="18" charset="0"/>
                <a:cs typeface="Times New Roman" panose="02020603050405020304" pitchFamily="18" charset="0"/>
              </a:rPr>
              <a:t>mezi smluvními stranami:</a:t>
            </a:r>
            <a:endParaRPr lang="cs-CZ" sz="3000" dirty="0">
              <a:effectLst/>
              <a:latin typeface="Bookman Old Style" panose="02050604050505020204" pitchFamily="18" charset="0"/>
              <a:ea typeface="Times New Roman" panose="02020603050405020304" pitchFamily="18" charset="0"/>
            </a:endParaRPr>
          </a:p>
          <a:p>
            <a:r>
              <a:rPr lang="cs-CZ" sz="3000" dirty="0">
                <a:latin typeface="Bookman Old Style" panose="02050604050505020204" pitchFamily="18" charset="0"/>
                <a:cs typeface="Times New Roman" panose="02020603050405020304" pitchFamily="18" charset="0"/>
              </a:rPr>
              <a:t> </a:t>
            </a:r>
          </a:p>
          <a:p>
            <a:pPr lvl="1"/>
            <a:endParaRPr lang="cs-CZ" sz="3000" dirty="0">
              <a:latin typeface="Bookman Old Style" panose="02050604050505020204" pitchFamily="18" charset="0"/>
              <a:cs typeface="Times New Roman" panose="02020603050405020304" pitchFamily="18" charset="0"/>
            </a:endParaRPr>
          </a:p>
          <a:p>
            <a:pPr lvl="1"/>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69340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6093976"/>
          </a:xfrm>
          <a:prstGeom prst="rect">
            <a:avLst/>
          </a:prstGeom>
          <a:noFill/>
        </p:spPr>
        <p:txBody>
          <a:bodyPr wrap="square" rtlCol="0">
            <a:spAutoFit/>
          </a:bodyPr>
          <a:lstStyle/>
          <a:p>
            <a:r>
              <a:rPr lang="cs-CZ" sz="3000" b="1" dirty="0">
                <a:latin typeface="Bookman Old Style" panose="02050604050505020204" pitchFamily="18" charset="0"/>
                <a:cs typeface="Times New Roman" panose="02020603050405020304" pitchFamily="18" charset="0"/>
              </a:rPr>
              <a:t>STANOVENÍ SMLUVNÍCH STRAN</a:t>
            </a:r>
          </a:p>
          <a:p>
            <a:pPr marL="457200" indent="-457200">
              <a:buFont typeface="Wingdings" panose="05000000000000000000" pitchFamily="2" charset="2"/>
              <a:buChar char="§"/>
            </a:pPr>
            <a:r>
              <a:rPr lang="cs-CZ" sz="3000" b="1" dirty="0">
                <a:latin typeface="Bookman Old Style" panose="02050604050505020204" pitchFamily="18" charset="0"/>
                <a:cs typeface="Times New Roman" panose="02020603050405020304" pitchFamily="18" charset="0"/>
              </a:rPr>
              <a:t>auditovaná firma </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název a právní forma </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IČO</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sídlo podniku</a:t>
            </a:r>
          </a:p>
          <a:p>
            <a:pPr marL="457200" indent="-457200">
              <a:buFont typeface="Wingdings" panose="05000000000000000000" pitchFamily="2" charset="2"/>
              <a:buChar char="§"/>
            </a:pPr>
            <a:r>
              <a:rPr lang="cs-CZ" sz="3000" b="1" dirty="0">
                <a:latin typeface="Bookman Old Style" panose="02050604050505020204" pitchFamily="18" charset="0"/>
                <a:cs typeface="Times New Roman" panose="02020603050405020304" pitchFamily="18" charset="0"/>
              </a:rPr>
              <a:t>auditor/auditorská firma</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jméno auditora</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název a právní forma firmy</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IČO</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auditorské číslo</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sídlo podniku</a:t>
            </a:r>
          </a:p>
          <a:p>
            <a:pPr lvl="1"/>
            <a:endParaRPr lang="cs-CZ" sz="3000" dirty="0">
              <a:latin typeface="Bookman Old Style" panose="02050604050505020204" pitchFamily="18" charset="0"/>
              <a:cs typeface="Times New Roman" panose="02020603050405020304" pitchFamily="18" charset="0"/>
            </a:endParaRPr>
          </a:p>
          <a:p>
            <a:pPr lvl="1"/>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37833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5632311"/>
          </a:xfrm>
          <a:prstGeom prst="rect">
            <a:avLst/>
          </a:prstGeom>
          <a:noFill/>
        </p:spPr>
        <p:txBody>
          <a:bodyPr wrap="square" rtlCol="0">
            <a:spAutoFit/>
          </a:bodyPr>
          <a:lstStyle/>
          <a:p>
            <a:r>
              <a:rPr lang="cs-CZ" sz="3000" b="1" dirty="0">
                <a:latin typeface="Bookman Old Style" panose="02050604050505020204" pitchFamily="18" charset="0"/>
                <a:cs typeface="Times New Roman" panose="02020603050405020304" pitchFamily="18" charset="0"/>
              </a:rPr>
              <a:t>PŘEDMĚT SMOUVY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Jasné vymezení předmětu auditu.</a:t>
            </a:r>
          </a:p>
          <a:p>
            <a:pPr marL="457200" indent="-457200">
              <a:buFont typeface="Wingdings" panose="05000000000000000000" pitchFamily="2" charset="2"/>
              <a:buChar char="§"/>
            </a:pPr>
            <a:r>
              <a:rPr lang="cs-CZ" sz="3000" b="1" u="sng" dirty="0">
                <a:latin typeface="Bookman Old Style" panose="02050604050505020204" pitchFamily="18" charset="0"/>
                <a:cs typeface="Times New Roman" panose="02020603050405020304" pitchFamily="18" charset="0"/>
              </a:rPr>
              <a:t>Předmětem smlouvy je provedení činností auditorem, nejčastěji se jedná o:</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ověření účetní závěrky podniku,</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konzultace auditora po celou dobu ověřování,</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zpracování zprávy auditora,</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vypracování dopisu pro podnik ohledně poznatků zjištěných v rámci auditu, doporučení auditora ke zlepšení.</a:t>
            </a:r>
          </a:p>
          <a:p>
            <a:pPr lvl="1"/>
            <a:endParaRPr lang="cs-CZ" sz="3000" dirty="0">
              <a:latin typeface="Bookman Old Style" panose="02050604050505020204" pitchFamily="18" charset="0"/>
              <a:cs typeface="Times New Roman" panose="02020603050405020304" pitchFamily="18" charset="0"/>
            </a:endParaRPr>
          </a:p>
          <a:p>
            <a:pPr lvl="1"/>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14432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7940635"/>
          </a:xfrm>
          <a:prstGeom prst="rect">
            <a:avLst/>
          </a:prstGeom>
          <a:noFill/>
        </p:spPr>
        <p:txBody>
          <a:bodyPr wrap="square" rtlCol="0">
            <a:spAutoFit/>
          </a:bodyPr>
          <a:lstStyle/>
          <a:p>
            <a:r>
              <a:rPr lang="cs-CZ" sz="3000" b="1" dirty="0">
                <a:latin typeface="Bookman Old Style" panose="02050604050505020204" pitchFamily="18" charset="0"/>
                <a:cs typeface="Times New Roman" panose="02020603050405020304" pitchFamily="18" charset="0"/>
              </a:rPr>
              <a:t>POVINNOSTI AUDITORA</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Jasné vymezení povinností auditora.</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Auditor neodpovídá za účetní závěrku.</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Nejčastější povinností je:</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Zavázání auditora k provedení auditu na základě zákona č. 93/2009 Sb., o auditorech a v souladu s auditorskými standardy vydanými Komorou auditorů ČR.</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Zavázání auditora k provedení auditu s cílem získání přiměřené míry jistoty, že účetní závěrka obsahuje významné nesprávnosti.</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Povinnost auditora se seznámit se systémem vnitřní kontroly        schopnost naplánovat audit a stanovit časový rozvrh a rozsah auditních postupů.</a:t>
            </a:r>
          </a:p>
          <a:p>
            <a:pPr marL="914400" lvl="1"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a:p>
            <a:pPr lvl="1"/>
            <a:endParaRPr lang="cs-CZ" sz="3000" dirty="0">
              <a:latin typeface="Bookman Old Style" panose="02050604050505020204" pitchFamily="18" charset="0"/>
              <a:cs typeface="Times New Roman" panose="02020603050405020304" pitchFamily="18" charset="0"/>
            </a:endParaRPr>
          </a:p>
        </p:txBody>
      </p:sp>
      <p:sp>
        <p:nvSpPr>
          <p:cNvPr id="7" name="Šipka: doprava 6">
            <a:extLst>
              <a:ext uri="{FF2B5EF4-FFF2-40B4-BE49-F238E27FC236}">
                <a16:creationId xmlns:a16="http://schemas.microsoft.com/office/drawing/2014/main" id="{F6F20FD0-5767-4D4F-B218-3762130AF55F}"/>
              </a:ext>
            </a:extLst>
          </p:cNvPr>
          <p:cNvSpPr/>
          <p:nvPr/>
        </p:nvSpPr>
        <p:spPr>
          <a:xfrm>
            <a:off x="2813675" y="5911529"/>
            <a:ext cx="609600" cy="320431"/>
          </a:xfrm>
          <a:prstGeom prst="rightArrow">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912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4247317"/>
          </a:xfrm>
          <a:prstGeom prst="rect">
            <a:avLst/>
          </a:prstGeom>
          <a:noFill/>
        </p:spPr>
        <p:txBody>
          <a:bodyPr wrap="square" rtlCol="0">
            <a:spAutoFit/>
          </a:bodyPr>
          <a:lstStyle/>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Zavázání auditora k vyslovení výroku.</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Zavázání ke zpracování a vydání zprávy o auditu o ověření účetní závěrky v českém jazyce a ve stanoveném počtu.</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Předání zprávy organizaci ve stanoveném termínu.</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Smluvní pokuta za porušení povinností auditora.</a:t>
            </a:r>
          </a:p>
          <a:p>
            <a:pPr marL="914400" lvl="1"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a:p>
            <a:pPr lvl="1"/>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93441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5632311"/>
          </a:xfrm>
          <a:prstGeom prst="rect">
            <a:avLst/>
          </a:prstGeom>
          <a:noFill/>
        </p:spPr>
        <p:txBody>
          <a:bodyPr wrap="square" rtlCol="0">
            <a:spAutoFit/>
          </a:bodyPr>
          <a:lstStyle/>
          <a:p>
            <a:r>
              <a:rPr lang="cs-CZ" sz="3000" b="1" dirty="0">
                <a:latin typeface="Bookman Old Style" panose="02050604050505020204" pitchFamily="18" charset="0"/>
                <a:cs typeface="Times New Roman" panose="02020603050405020304" pitchFamily="18" charset="0"/>
              </a:rPr>
              <a:t>POVINNOSTI ORGANIZACE</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Jasné vymezení povinností účetní jednotky.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Účetní jednotka odpovídá za účetní závěrku.</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Nejčastější povinností je:</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Vedení úplného, průkazného a správného účetnictví.</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Zavedení a fungování systému vnitřní kontroly.</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Správné zaúčtování transakcí.</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Poskytování dokumentů k ověření účetní závěrky.</a:t>
            </a:r>
          </a:p>
          <a:p>
            <a:pPr marL="914400" lvl="1"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Zajištění přístupu auditora k účetním knihám, dokumentům, zápisům z porad.</a:t>
            </a:r>
          </a:p>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a:p>
            <a:pPr lvl="1"/>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84023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5632311"/>
          </a:xfrm>
          <a:prstGeom prst="rect">
            <a:avLst/>
          </a:prstGeom>
          <a:noFill/>
        </p:spPr>
        <p:txBody>
          <a:bodyPr wrap="square" rtlCol="0">
            <a:spAutoFit/>
          </a:bodyPr>
          <a:lstStyle/>
          <a:p>
            <a:r>
              <a:rPr lang="cs-CZ" sz="3000" b="1" dirty="0">
                <a:latin typeface="Bookman Old Style" panose="02050604050505020204" pitchFamily="18" charset="0"/>
                <a:cs typeface="Times New Roman" panose="02020603050405020304" pitchFamily="18" charset="0"/>
              </a:rPr>
              <a:t>CENA ZA AUDIT A ZPŮSOB ÚHRADY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Vymezení finanční částky za audit.</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Vymezení způsobu placení a termínů splatnosti.</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Vymezení dalších podmínek např. výše úroku z prodlení.</a:t>
            </a:r>
          </a:p>
          <a:p>
            <a:pPr marL="457200" indent="-457200">
              <a:buFontTx/>
              <a:buChar char="-"/>
            </a:pPr>
            <a:r>
              <a:rPr lang="cs-CZ" sz="3000" dirty="0">
                <a:latin typeface="Bookman Old Style" panose="02050604050505020204" pitchFamily="18" charset="0"/>
                <a:cs typeface="Times New Roman" panose="02020603050405020304" pitchFamily="18" charset="0"/>
              </a:rPr>
              <a:t>Ceny za audit jsou vysoké částky pohybující se v rozsahu od 50 000 do 300 000 Kč.</a:t>
            </a:r>
          </a:p>
          <a:p>
            <a:endParaRPr lang="cs-CZ" sz="3000" b="1" dirty="0">
              <a:latin typeface="Bookman Old Style" panose="02050604050505020204" pitchFamily="18" charset="0"/>
              <a:cs typeface="Times New Roman" panose="02020603050405020304" pitchFamily="18" charset="0"/>
            </a:endParaRPr>
          </a:p>
          <a:p>
            <a:r>
              <a:rPr lang="cs-CZ" sz="3000" b="1" dirty="0">
                <a:latin typeface="Bookman Old Style" panose="02050604050505020204" pitchFamily="18" charset="0"/>
                <a:cs typeface="Times New Roman" panose="02020603050405020304" pitchFamily="18" charset="0"/>
              </a:rPr>
              <a:t>PLATNOST SMLOUVY</a:t>
            </a:r>
          </a:p>
          <a:p>
            <a:pPr marL="457200" indent="-457200">
              <a:buFontTx/>
              <a:buChar char="-"/>
            </a:pPr>
            <a:r>
              <a:rPr lang="cs-CZ" sz="3000" dirty="0">
                <a:latin typeface="Bookman Old Style" panose="02050604050505020204" pitchFamily="18" charset="0"/>
                <a:cs typeface="Times New Roman" panose="02020603050405020304" pitchFamily="18" charset="0"/>
              </a:rPr>
              <a:t>Stanovení doby platnosti smlouvy.</a:t>
            </a:r>
          </a:p>
          <a:p>
            <a:pPr marL="457200" indent="-457200">
              <a:buFontTx/>
              <a:buChar char="-"/>
            </a:pPr>
            <a:r>
              <a:rPr lang="cs-CZ" sz="3000" dirty="0">
                <a:latin typeface="Bookman Old Style" panose="02050604050505020204" pitchFamily="18" charset="0"/>
                <a:cs typeface="Times New Roman" panose="02020603050405020304" pitchFamily="18" charset="0"/>
              </a:rPr>
              <a:t>Odstoupení od smlouvy.</a:t>
            </a:r>
          </a:p>
          <a:p>
            <a:pPr marL="457200" indent="-457200">
              <a:buFontTx/>
              <a:buChar char="-"/>
            </a:pPr>
            <a:r>
              <a:rPr lang="cs-CZ" sz="3000" dirty="0">
                <a:latin typeface="Bookman Old Style" panose="02050604050505020204" pitchFamily="18" charset="0"/>
                <a:cs typeface="Times New Roman" panose="02020603050405020304" pitchFamily="18" charset="0"/>
              </a:rPr>
              <a:t>Výpověď.</a:t>
            </a:r>
          </a:p>
          <a:p>
            <a:pPr lvl="1"/>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39368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5632311"/>
          </a:xfrm>
          <a:prstGeom prst="rect">
            <a:avLst/>
          </a:prstGeom>
          <a:noFill/>
        </p:spPr>
        <p:txBody>
          <a:bodyPr wrap="square" rtlCol="0">
            <a:spAutoFit/>
          </a:bodyPr>
          <a:lstStyle/>
          <a:p>
            <a:r>
              <a:rPr lang="cs-CZ" sz="3000" b="1" dirty="0">
                <a:latin typeface="Bookman Old Style" panose="02050604050505020204" pitchFamily="18" charset="0"/>
                <a:cs typeface="Times New Roman" panose="02020603050405020304" pitchFamily="18" charset="0"/>
              </a:rPr>
              <a:t>ZÁVĚREČNÁ USTANOVENÍ</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Počet vyhotovení smlouvy.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Nabytí platnosti smlouvy.</a:t>
            </a:r>
          </a:p>
          <a:p>
            <a:endParaRPr lang="cs-CZ" sz="3000" b="1" dirty="0">
              <a:latin typeface="Bookman Old Style" panose="02050604050505020204" pitchFamily="18" charset="0"/>
              <a:cs typeface="Times New Roman" panose="02020603050405020304" pitchFamily="18" charset="0"/>
            </a:endParaRPr>
          </a:p>
          <a:p>
            <a:r>
              <a:rPr lang="cs-CZ" sz="3000" b="1" dirty="0">
                <a:latin typeface="Bookman Old Style" panose="02050604050505020204" pitchFamily="18" charset="0"/>
                <a:cs typeface="Times New Roman" panose="02020603050405020304" pitchFamily="18" charset="0"/>
              </a:rPr>
              <a:t>DATUM A MÍSTO VYHOTOVENÍ </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Datum a místo podpisu smlouvy.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Podpisy zúčastněných stran.</a:t>
            </a:r>
          </a:p>
          <a:p>
            <a:endParaRPr lang="cs-CZ" sz="3000" b="1" dirty="0">
              <a:latin typeface="Bookman Old Style" panose="02050604050505020204" pitchFamily="18" charset="0"/>
              <a:cs typeface="Times New Roman" panose="02020603050405020304" pitchFamily="18" charset="0"/>
            </a:endParaRPr>
          </a:p>
          <a:p>
            <a:r>
              <a:rPr lang="cs-CZ" sz="3000" b="1" dirty="0">
                <a:latin typeface="Bookman Old Style" panose="02050604050505020204" pitchFamily="18" charset="0"/>
                <a:cs typeface="Times New Roman" panose="02020603050405020304" pitchFamily="18" charset="0"/>
              </a:rPr>
              <a:t>PŘÍLOHY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Vymezení odpovědných osob ze strany organizace.</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Termíny provedení auditu.</a:t>
            </a:r>
          </a:p>
          <a:p>
            <a:endParaRPr lang="cs-CZ" sz="3000"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60849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553998"/>
          </a:xfrm>
          <a:prstGeom prst="rect">
            <a:avLst/>
          </a:prstGeom>
          <a:noFill/>
        </p:spPr>
        <p:txBody>
          <a:bodyPr wrap="square" rtlCol="0">
            <a:spAutoFit/>
          </a:bodyPr>
          <a:lstStyle/>
          <a:p>
            <a:endParaRPr lang="cs-CZ" sz="3000" b="1" dirty="0">
              <a:latin typeface="Bookman Old Style" panose="020506040505050202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E354ECA7-C4A0-43CF-905D-0FEB5FA144BF}"/>
              </a:ext>
            </a:extLst>
          </p:cNvPr>
          <p:cNvPicPr>
            <a:picLocks noChangeAspect="1"/>
          </p:cNvPicPr>
          <p:nvPr/>
        </p:nvPicPr>
        <p:blipFill rotWithShape="1">
          <a:blip r:embed="rId3"/>
          <a:srcRect l="43266" t="12821" r="26178" b="14479"/>
          <a:stretch/>
        </p:blipFill>
        <p:spPr>
          <a:xfrm>
            <a:off x="1507304" y="130541"/>
            <a:ext cx="4436296" cy="6596917"/>
          </a:xfrm>
          <a:prstGeom prst="rect">
            <a:avLst/>
          </a:prstGeom>
        </p:spPr>
      </p:pic>
      <p:pic>
        <p:nvPicPr>
          <p:cNvPr id="10" name="Obrázek 9">
            <a:extLst>
              <a:ext uri="{FF2B5EF4-FFF2-40B4-BE49-F238E27FC236}">
                <a16:creationId xmlns:a16="http://schemas.microsoft.com/office/drawing/2014/main" id="{CE42098C-30B7-490D-8C62-C94310866008}"/>
              </a:ext>
            </a:extLst>
          </p:cNvPr>
          <p:cNvPicPr>
            <a:picLocks noChangeAspect="1"/>
          </p:cNvPicPr>
          <p:nvPr/>
        </p:nvPicPr>
        <p:blipFill rotWithShape="1">
          <a:blip r:embed="rId4"/>
          <a:srcRect l="42508" t="17190" r="27104" b="14623"/>
          <a:stretch/>
        </p:blipFill>
        <p:spPr>
          <a:xfrm>
            <a:off x="6240583" y="130540"/>
            <a:ext cx="4436296" cy="6596917"/>
          </a:xfrm>
          <a:prstGeom prst="rect">
            <a:avLst/>
          </a:prstGeom>
        </p:spPr>
      </p:pic>
    </p:spTree>
    <p:extLst>
      <p:ext uri="{BB962C8B-B14F-4D97-AF65-F5344CB8AC3E}">
        <p14:creationId xmlns:p14="http://schemas.microsoft.com/office/powerpoint/2010/main" val="234377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117230" y="264271"/>
            <a:ext cx="11652740" cy="553998"/>
          </a:xfrm>
          <a:prstGeom prst="rect">
            <a:avLst/>
          </a:prstGeom>
          <a:noFill/>
        </p:spPr>
        <p:txBody>
          <a:bodyPr wrap="square" rtlCol="0">
            <a:spAutoFit/>
          </a:bodyPr>
          <a:lstStyle/>
          <a:p>
            <a:endParaRPr lang="cs-CZ" sz="3000" b="1" dirty="0">
              <a:latin typeface="Bookman Old Style" panose="020506040505050202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9FBB7FC2-3FD6-44B9-BF83-AD1537604C63}"/>
              </a:ext>
            </a:extLst>
          </p:cNvPr>
          <p:cNvPicPr>
            <a:picLocks noChangeAspect="1"/>
          </p:cNvPicPr>
          <p:nvPr/>
        </p:nvPicPr>
        <p:blipFill rotWithShape="1">
          <a:blip r:embed="rId3"/>
          <a:srcRect l="42003" t="15971" r="26599" b="13131"/>
          <a:stretch/>
        </p:blipFill>
        <p:spPr>
          <a:xfrm>
            <a:off x="1191492" y="231442"/>
            <a:ext cx="4507346" cy="6361252"/>
          </a:xfrm>
          <a:prstGeom prst="rect">
            <a:avLst/>
          </a:prstGeom>
        </p:spPr>
      </p:pic>
      <p:pic>
        <p:nvPicPr>
          <p:cNvPr id="9" name="Obrázek 8">
            <a:extLst>
              <a:ext uri="{FF2B5EF4-FFF2-40B4-BE49-F238E27FC236}">
                <a16:creationId xmlns:a16="http://schemas.microsoft.com/office/drawing/2014/main" id="{60C6FC67-8255-49D6-BB54-E35CD2B20774}"/>
              </a:ext>
            </a:extLst>
          </p:cNvPr>
          <p:cNvPicPr>
            <a:picLocks noChangeAspect="1"/>
          </p:cNvPicPr>
          <p:nvPr/>
        </p:nvPicPr>
        <p:blipFill rotWithShape="1">
          <a:blip r:embed="rId4"/>
          <a:srcRect l="42930" t="18047" r="27357" b="9194"/>
          <a:stretch/>
        </p:blipFill>
        <p:spPr>
          <a:xfrm>
            <a:off x="6123353" y="231442"/>
            <a:ext cx="4507345" cy="6360893"/>
          </a:xfrm>
          <a:prstGeom prst="rect">
            <a:avLst/>
          </a:prstGeom>
        </p:spPr>
      </p:pic>
    </p:spTree>
    <p:extLst>
      <p:ext uri="{BB962C8B-B14F-4D97-AF65-F5344CB8AC3E}">
        <p14:creationId xmlns:p14="http://schemas.microsoft.com/office/powerpoint/2010/main" val="351414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9" y="171938"/>
            <a:ext cx="6885354" cy="553998"/>
          </a:xfrm>
          <a:prstGeom prst="rect">
            <a:avLst/>
          </a:prstGeom>
          <a:noFill/>
        </p:spPr>
        <p:txBody>
          <a:bodyPr wrap="square" rtlCol="0">
            <a:spAutoFit/>
          </a:bodyPr>
          <a:lstStyle/>
          <a:p>
            <a:r>
              <a:rPr lang="cs-CZ" sz="3000" b="1" dirty="0">
                <a:latin typeface="Bookman Old Style" panose="02050604050505020204" pitchFamily="18" charset="0"/>
              </a:rPr>
              <a:t>AUDITORSKÝ PROCES</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4708981"/>
          </a:xfrm>
          <a:prstGeom prst="rect">
            <a:avLst/>
          </a:prstGeom>
          <a:noFill/>
        </p:spPr>
        <p:txBody>
          <a:bodyPr wrap="square" rtlCol="0">
            <a:spAutoFit/>
          </a:bodyPr>
          <a:lstStyle/>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Auditorský proces je soubor postupů či úkonů, díky kterým je auditor schopen ověřit účetní závěrku a výroční zprávu. Celý audit lze rozdělit do několika dílčích postupů, či fází, které na sebe navazují či se vzájemně prolínají. Jeden způsob dělení je dle koncepce, která se nazývá audit založený na vyhodnocení rizik. Tato koncepce dělí audit na tři fáze:</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vyhodnocení rizik, </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reakce na vyhodnocená rizika,</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příprava zprávy auditora.</a:t>
            </a:r>
          </a:p>
        </p:txBody>
      </p:sp>
    </p:spTree>
    <p:extLst>
      <p:ext uri="{BB962C8B-B14F-4D97-AF65-F5344CB8AC3E}">
        <p14:creationId xmlns:p14="http://schemas.microsoft.com/office/powerpoint/2010/main" val="341119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9" y="171938"/>
            <a:ext cx="6885354" cy="553998"/>
          </a:xfrm>
          <a:prstGeom prst="rect">
            <a:avLst/>
          </a:prstGeom>
          <a:noFill/>
        </p:spPr>
        <p:txBody>
          <a:bodyPr wrap="square" rtlCol="0">
            <a:spAutoFit/>
          </a:bodyPr>
          <a:lstStyle/>
          <a:p>
            <a:r>
              <a:rPr lang="cs-CZ" sz="3000" b="1" dirty="0">
                <a:latin typeface="Bookman Old Style" panose="02050604050505020204" pitchFamily="18" charset="0"/>
              </a:rPr>
              <a:t>AUDITORSKÝ PROCES</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4708981"/>
          </a:xfrm>
          <a:prstGeom prst="rect">
            <a:avLst/>
          </a:prstGeom>
          <a:noFill/>
        </p:spPr>
        <p:txBody>
          <a:bodyPr wrap="square" rtlCol="0">
            <a:spAutoFit/>
          </a:bodyPr>
          <a:lstStyle/>
          <a:p>
            <a:r>
              <a:rPr lang="cs-CZ" sz="3000" dirty="0">
                <a:latin typeface="Bookman Old Style" panose="02050604050505020204" pitchFamily="18" charset="0"/>
                <a:cs typeface="Times New Roman" panose="02020603050405020304" pitchFamily="18" charset="0"/>
              </a:rPr>
              <a:t>Audit prováděný dle této koncepce má </a:t>
            </a:r>
            <a:r>
              <a:rPr lang="cs-CZ" sz="3000" b="1" dirty="0">
                <a:latin typeface="Bookman Old Style" panose="02050604050505020204" pitchFamily="18" charset="0"/>
                <a:cs typeface="Times New Roman" panose="02020603050405020304" pitchFamily="18" charset="0"/>
              </a:rPr>
              <a:t>dva obecné cíle</a:t>
            </a:r>
            <a:r>
              <a:rPr lang="cs-CZ" sz="3000" dirty="0">
                <a:latin typeface="Bookman Old Style" panose="02050604050505020204" pitchFamily="18" charset="0"/>
                <a:cs typeface="Times New Roman" panose="02020603050405020304" pitchFamily="18" charset="0"/>
              </a:rPr>
              <a:t>.</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Získat přiměřenou jistotu, že účetní závěrka jako celek neobsahuje významnou (materiální) nesprávnost způsobenou podvodem nebo chybou, což mu umožní vydat výrok o tom, zda je účetní závěrka ve všech významných (materiálních) ohledech sestavena v souladu s příslušným rámcem účetního výkaznictví</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 souladu se svými zjištěními vydat zprávu auditora k účetní závěrce a poskytnout další informace vyžadované standardy ISA</a:t>
            </a:r>
          </a:p>
        </p:txBody>
      </p:sp>
    </p:spTree>
    <p:extLst>
      <p:ext uri="{BB962C8B-B14F-4D97-AF65-F5344CB8AC3E}">
        <p14:creationId xmlns:p14="http://schemas.microsoft.com/office/powerpoint/2010/main" val="202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0404231" cy="553998"/>
          </a:xfrm>
          <a:prstGeom prst="rect">
            <a:avLst/>
          </a:prstGeom>
          <a:noFill/>
        </p:spPr>
        <p:txBody>
          <a:bodyPr wrap="square" rtlCol="0">
            <a:spAutoFit/>
          </a:bodyPr>
          <a:lstStyle/>
          <a:p>
            <a:r>
              <a:rPr lang="cs-CZ" sz="3000" b="1" dirty="0">
                <a:latin typeface="Bookman Old Style" panose="02050604050505020204" pitchFamily="18" charset="0"/>
              </a:rPr>
              <a:t>AUDITORSKÝ PROCES – jednotlivé části</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2862322"/>
          </a:xfrm>
          <a:prstGeom prst="rect">
            <a:avLst/>
          </a:prstGeom>
          <a:noFill/>
        </p:spPr>
        <p:txBody>
          <a:bodyPr wrap="square" rtlCol="0">
            <a:spAutoFit/>
          </a:bodyPr>
          <a:lstStyle/>
          <a:p>
            <a:r>
              <a:rPr lang="cs-CZ" sz="3000" dirty="0">
                <a:latin typeface="Bookman Old Style" panose="02050604050505020204" pitchFamily="18" charset="0"/>
                <a:cs typeface="Times New Roman" panose="02020603050405020304" pitchFamily="18" charset="0"/>
              </a:rPr>
              <a:t>1) Činnost před uzavřením smlouvy</a:t>
            </a:r>
          </a:p>
          <a:p>
            <a:r>
              <a:rPr lang="cs-CZ" sz="3000" dirty="0">
                <a:latin typeface="Bookman Old Style" panose="02050604050505020204" pitchFamily="18" charset="0"/>
                <a:cs typeface="Times New Roman" panose="02020603050405020304" pitchFamily="18" charset="0"/>
              </a:rPr>
              <a:t>2) Uzavření smlouvy</a:t>
            </a:r>
          </a:p>
          <a:p>
            <a:r>
              <a:rPr lang="cs-CZ" sz="3000" dirty="0">
                <a:latin typeface="Bookman Old Style" panose="02050604050505020204" pitchFamily="18" charset="0"/>
                <a:cs typeface="Times New Roman" panose="02020603050405020304" pitchFamily="18" charset="0"/>
              </a:rPr>
              <a:t>3) Předběžné plánovací procedury</a:t>
            </a:r>
          </a:p>
          <a:p>
            <a:r>
              <a:rPr lang="cs-CZ" sz="3000" dirty="0">
                <a:latin typeface="Bookman Old Style" panose="02050604050505020204" pitchFamily="18" charset="0"/>
                <a:cs typeface="Times New Roman" panose="02020603050405020304" pitchFamily="18" charset="0"/>
              </a:rPr>
              <a:t>4) Strategie a plán auditu</a:t>
            </a:r>
          </a:p>
          <a:p>
            <a:r>
              <a:rPr lang="cs-CZ" sz="3000" dirty="0">
                <a:latin typeface="Bookman Old Style" panose="02050604050505020204" pitchFamily="18" charset="0"/>
                <a:cs typeface="Times New Roman" panose="02020603050405020304" pitchFamily="18" charset="0"/>
              </a:rPr>
              <a:t>5) Provedení auditu</a:t>
            </a:r>
          </a:p>
          <a:p>
            <a:r>
              <a:rPr lang="cs-CZ" sz="3000" dirty="0">
                <a:latin typeface="Bookman Old Style" panose="02050604050505020204" pitchFamily="18" charset="0"/>
                <a:cs typeface="Times New Roman" panose="02020603050405020304" pitchFamily="18" charset="0"/>
              </a:rPr>
              <a:t>6) Závěr a vydání zprávy</a:t>
            </a:r>
          </a:p>
        </p:txBody>
      </p:sp>
    </p:spTree>
    <p:extLst>
      <p:ext uri="{BB962C8B-B14F-4D97-AF65-F5344CB8AC3E}">
        <p14:creationId xmlns:p14="http://schemas.microsoft.com/office/powerpoint/2010/main" val="42651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0404231" cy="553998"/>
          </a:xfrm>
          <a:prstGeom prst="rect">
            <a:avLst/>
          </a:prstGeom>
          <a:noFill/>
        </p:spPr>
        <p:txBody>
          <a:bodyPr wrap="square" rtlCol="0">
            <a:spAutoFit/>
          </a:bodyPr>
          <a:lstStyle/>
          <a:p>
            <a:r>
              <a:rPr lang="cs-CZ" sz="3000" b="1" dirty="0">
                <a:latin typeface="Bookman Old Style" panose="02050604050505020204" pitchFamily="18" charset="0"/>
              </a:rPr>
              <a:t>AUDITORSKÝ PROCES – jednotlivé části</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4247317"/>
          </a:xfrm>
          <a:prstGeom prst="rect">
            <a:avLst/>
          </a:prstGeom>
          <a:noFill/>
        </p:spPr>
        <p:txBody>
          <a:bodyPr wrap="square" rtlCol="0">
            <a:spAutoFit/>
          </a:bodyPr>
          <a:lstStyle/>
          <a:p>
            <a:pPr marL="514350" indent="-514350">
              <a:buAutoNum type="arabicParenR"/>
            </a:pPr>
            <a:r>
              <a:rPr lang="cs-CZ" sz="3000" dirty="0">
                <a:latin typeface="Bookman Old Style" panose="02050604050505020204" pitchFamily="18" charset="0"/>
                <a:cs typeface="Times New Roman" panose="02020603050405020304" pitchFamily="18" charset="0"/>
              </a:rPr>
              <a:t>Činnost před uzavřením smlouvy</a:t>
            </a:r>
          </a:p>
          <a:p>
            <a:pPr marL="457200" indent="-457200">
              <a:buFont typeface="Arial" panose="020B0604020202020204" pitchFamily="34" charset="0"/>
              <a:buChar char="•"/>
            </a:pPr>
            <a:r>
              <a:rPr lang="cs-CZ" sz="3000" b="1" dirty="0">
                <a:latin typeface="Bookman Old Style" panose="02050604050505020204" pitchFamily="18" charset="0"/>
                <a:cs typeface="Times New Roman" panose="02020603050405020304" pitchFamily="18" charset="0"/>
              </a:rPr>
              <a:t>Posouzení rizika zakázky</a:t>
            </a:r>
          </a:p>
          <a:p>
            <a:r>
              <a:rPr lang="cs-CZ" sz="3000" dirty="0">
                <a:latin typeface="Bookman Old Style" panose="02050604050505020204" pitchFamily="18" charset="0"/>
                <a:cs typeface="Times New Roman" panose="02020603050405020304" pitchFamily="18" charset="0"/>
              </a:rPr>
              <a:t>Rizikovými faktory zakázky mohou být institucionální dohled nebo regulace, riziko neuhrazení auditorských služeb a reputační riziko, které může být spojeno s negativní publicitou. Rizikem zakázky může být i to, jestli auditor či auditorská společnost disponuje dostatečnými kapacitami či znalostmi na provedení auditu.</a:t>
            </a:r>
          </a:p>
          <a:p>
            <a:r>
              <a:rPr lang="cs-CZ" sz="3000" dirty="0">
                <a:latin typeface="Bookman Old Style" panose="02050604050505020204" pitchFamily="18" charset="0"/>
                <a:cs typeface="Times New Roman" panose="02020603050405020304" pitchFamily="18" charset="0"/>
              </a:rPr>
              <a:t>Klíčová je nezávislost auditora</a:t>
            </a:r>
          </a:p>
        </p:txBody>
      </p:sp>
    </p:spTree>
    <p:extLst>
      <p:ext uri="{BB962C8B-B14F-4D97-AF65-F5344CB8AC3E}">
        <p14:creationId xmlns:p14="http://schemas.microsoft.com/office/powerpoint/2010/main" val="290657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0404231" cy="553998"/>
          </a:xfrm>
          <a:prstGeom prst="rect">
            <a:avLst/>
          </a:prstGeom>
          <a:noFill/>
        </p:spPr>
        <p:txBody>
          <a:bodyPr wrap="square" rtlCol="0">
            <a:spAutoFit/>
          </a:bodyPr>
          <a:lstStyle/>
          <a:p>
            <a:r>
              <a:rPr lang="cs-CZ" sz="3000" b="1" dirty="0">
                <a:latin typeface="Bookman Old Style" panose="02050604050505020204" pitchFamily="18" charset="0"/>
              </a:rPr>
              <a:t>AUDITORSKÝ PROCES – jednotlivé části</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5816977"/>
          </a:xfrm>
          <a:prstGeom prst="rect">
            <a:avLst/>
          </a:prstGeom>
          <a:noFill/>
        </p:spPr>
        <p:txBody>
          <a:bodyPr wrap="square" rtlCol="0">
            <a:spAutoFit/>
          </a:bodyPr>
          <a:lstStyle/>
          <a:p>
            <a:pPr marL="514350" indent="-514350">
              <a:buAutoNum type="arabicParenR"/>
            </a:pPr>
            <a:r>
              <a:rPr lang="cs-CZ" sz="3000" dirty="0">
                <a:latin typeface="Bookman Old Style" panose="02050604050505020204" pitchFamily="18" charset="0"/>
                <a:cs typeface="Times New Roman" panose="02020603050405020304" pitchFamily="18" charset="0"/>
              </a:rPr>
              <a:t>Činnost před uzavřením smlouvy</a:t>
            </a:r>
          </a:p>
          <a:p>
            <a:pPr marL="457200" indent="-457200">
              <a:buFont typeface="Arial" panose="020B0604020202020204" pitchFamily="34" charset="0"/>
              <a:buChar char="•"/>
            </a:pPr>
            <a:r>
              <a:rPr lang="cs-CZ" sz="3000" b="1" dirty="0">
                <a:latin typeface="Bookman Old Style" panose="02050604050505020204" pitchFamily="18" charset="0"/>
                <a:cs typeface="Times New Roman" panose="02020603050405020304" pitchFamily="18" charset="0"/>
              </a:rPr>
              <a:t>Stanovení podmínek</a:t>
            </a:r>
          </a:p>
          <a:p>
            <a:r>
              <a:rPr lang="cs-CZ" sz="2400" dirty="0">
                <a:latin typeface="Bookman Old Style" panose="02050604050505020204" pitchFamily="18" charset="0"/>
                <a:cs typeface="Times New Roman" panose="02020603050405020304" pitchFamily="18" charset="0"/>
              </a:rPr>
              <a:t>Aby auditor mohl přijmout zakázku, musí být splněny předpoklady podmiňující provedení auditu. Jedním z předpokladů je přijatelnost účetního výkaznictví, v kterém se účetní závěrka bude sestavovat. Druhým předpokladem je přijetí odpovědnosti vedením. Odpovědnost se vztahuje na sestavení účetní závěrky, jejího věrného zobrazení a souladu s použitým rámcem účetního výkaznictví. Dále vedení přebírá odpovědnost za vnitřní kontrolní systém, který by měl být schopen odhalit významnou (materiální) nesprávnost, ať už se jedná o chybu nebo podvod. Vedení si musí být vědomo, že auditor potřebuje přístup k veškerým informacím, které</a:t>
            </a:r>
          </a:p>
          <a:p>
            <a:r>
              <a:rPr lang="cs-CZ" sz="2400" dirty="0">
                <a:latin typeface="Bookman Old Style" panose="02050604050505020204" pitchFamily="18" charset="0"/>
                <a:cs typeface="Times New Roman" panose="02020603050405020304" pitchFamily="18" charset="0"/>
              </a:rPr>
              <a:t>jsou relevantní pro audit a také ke všem osobám, které mu můžou tyto informace poskytnout.</a:t>
            </a:r>
          </a:p>
          <a:p>
            <a:r>
              <a:rPr lang="cs-CZ" sz="2400" dirty="0">
                <a:latin typeface="Bookman Old Style" panose="02050604050505020204" pitchFamily="18" charset="0"/>
                <a:cs typeface="Times New Roman" panose="02020603050405020304" pitchFamily="18" charset="0"/>
              </a:rPr>
              <a:t>Poté, co auditor ověřil, že požadavky, které by mu bránili ve vykonání auditu, jsou </a:t>
            </a:r>
            <a:r>
              <a:rPr lang="cs-CZ" sz="2400" dirty="0" err="1">
                <a:latin typeface="Bookman Old Style" panose="02050604050505020204" pitchFamily="18" charset="0"/>
                <a:cs typeface="Times New Roman" panose="02020603050405020304" pitchFamily="18" charset="0"/>
              </a:rPr>
              <a:t>splněné,může</a:t>
            </a:r>
            <a:r>
              <a:rPr lang="cs-CZ" sz="2400" dirty="0">
                <a:latin typeface="Bookman Old Style" panose="02050604050505020204" pitchFamily="18" charset="0"/>
                <a:cs typeface="Times New Roman" panose="02020603050405020304" pitchFamily="18" charset="0"/>
              </a:rPr>
              <a:t> začít pracovat na návrhu smlouvy</a:t>
            </a:r>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91967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0404231" cy="553998"/>
          </a:xfrm>
          <a:prstGeom prst="rect">
            <a:avLst/>
          </a:prstGeom>
          <a:noFill/>
        </p:spPr>
        <p:txBody>
          <a:bodyPr wrap="square" rtlCol="0">
            <a:spAutoFit/>
          </a:bodyPr>
          <a:lstStyle/>
          <a:p>
            <a:r>
              <a:rPr lang="cs-CZ" sz="3000" b="1" dirty="0">
                <a:latin typeface="Bookman Old Style" panose="02050604050505020204" pitchFamily="18" charset="0"/>
              </a:rPr>
              <a:t>AUDITORSKÝ PROCES – jednotlivé části</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4893647"/>
          </a:xfrm>
          <a:prstGeom prst="rect">
            <a:avLst/>
          </a:prstGeom>
          <a:noFill/>
        </p:spPr>
        <p:txBody>
          <a:bodyPr wrap="square" rtlCol="0">
            <a:spAutoFit/>
          </a:bodyPr>
          <a:lstStyle/>
          <a:p>
            <a:pPr marL="514350" indent="-514350">
              <a:buFont typeface="+mj-lt"/>
              <a:buAutoNum type="arabicParenR" startAt="2"/>
            </a:pPr>
            <a:r>
              <a:rPr lang="cs-CZ" sz="2400" b="1" dirty="0">
                <a:latin typeface="Bookman Old Style" panose="02050604050505020204" pitchFamily="18" charset="0"/>
                <a:cs typeface="Times New Roman" panose="02020603050405020304" pitchFamily="18" charset="0"/>
              </a:rPr>
              <a:t>Uzavření smlouvy</a:t>
            </a:r>
          </a:p>
          <a:p>
            <a:r>
              <a:rPr lang="cs-CZ" sz="2400" dirty="0">
                <a:latin typeface="Bookman Old Style" panose="02050604050505020204" pitchFamily="18" charset="0"/>
                <a:cs typeface="Times New Roman" panose="02020603050405020304" pitchFamily="18" charset="0"/>
              </a:rPr>
              <a:t>Smyslem smlouvy je, aby si auditor a klient potvrdili podmínky auditní zakázky. Podmínky auditor sjednává s vedením, popřípadě s osobami, které jsou pověřeny správou a řízením.</a:t>
            </a:r>
          </a:p>
          <a:p>
            <a:r>
              <a:rPr lang="cs-CZ" sz="2400" dirty="0">
                <a:latin typeface="Bookman Old Style" panose="02050604050505020204" pitchFamily="18" charset="0"/>
                <a:cs typeface="Times New Roman" panose="02020603050405020304" pitchFamily="18" charset="0"/>
              </a:rPr>
              <a:t>Smlouva musí obsahovat</a:t>
            </a:r>
          </a:p>
          <a:p>
            <a:r>
              <a:rPr lang="cs-CZ" sz="2400" dirty="0">
                <a:latin typeface="Bookman Old Style" panose="02050604050505020204" pitchFamily="18" charset="0"/>
                <a:cs typeface="Times New Roman" panose="02020603050405020304" pitchFamily="18" charset="0"/>
              </a:rPr>
              <a:t>- cíl a rozsah auditu účetní závěrky</a:t>
            </a:r>
          </a:p>
          <a:p>
            <a:r>
              <a:rPr lang="cs-CZ" sz="2400" dirty="0">
                <a:latin typeface="Bookman Old Style" panose="02050604050505020204" pitchFamily="18" charset="0"/>
                <a:cs typeface="Times New Roman" panose="02020603050405020304" pitchFamily="18" charset="0"/>
              </a:rPr>
              <a:t>- povinnosti auditora</a:t>
            </a:r>
          </a:p>
          <a:p>
            <a:r>
              <a:rPr lang="cs-CZ" sz="2400" dirty="0">
                <a:latin typeface="Bookman Old Style" panose="02050604050505020204" pitchFamily="18" charset="0"/>
                <a:cs typeface="Times New Roman" panose="02020603050405020304" pitchFamily="18" charset="0"/>
              </a:rPr>
              <a:t>- povinnosti vedení</a:t>
            </a:r>
          </a:p>
          <a:p>
            <a:r>
              <a:rPr lang="cs-CZ" sz="2400" dirty="0">
                <a:latin typeface="Bookman Old Style" panose="02050604050505020204" pitchFamily="18" charset="0"/>
                <a:cs typeface="Times New Roman" panose="02020603050405020304" pitchFamily="18" charset="0"/>
              </a:rPr>
              <a:t>- vymezení příslušného rámce účetního výkaznictví použitého k sestavení účetní závěrky a</a:t>
            </a:r>
          </a:p>
          <a:p>
            <a:r>
              <a:rPr lang="cs-CZ" sz="2400" dirty="0">
                <a:latin typeface="Bookman Old Style" panose="02050604050505020204" pitchFamily="18" charset="0"/>
                <a:cs typeface="Times New Roman" panose="02020603050405020304" pitchFamily="18" charset="0"/>
              </a:rPr>
              <a:t>- informaci o očekávané formě a obsahu veškerých zpráv, které má auditor vydat, a prohlášení, že mohou nastat okolnosti, kdy se zpráva od očekávané formy a obsahu může lišit. </a:t>
            </a:r>
          </a:p>
        </p:txBody>
      </p:sp>
    </p:spTree>
    <p:extLst>
      <p:ext uri="{BB962C8B-B14F-4D97-AF65-F5344CB8AC3E}">
        <p14:creationId xmlns:p14="http://schemas.microsoft.com/office/powerpoint/2010/main" val="140680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9" y="171938"/>
            <a:ext cx="6885354" cy="553998"/>
          </a:xfrm>
          <a:prstGeom prst="rect">
            <a:avLst/>
          </a:prstGeom>
          <a:noFill/>
        </p:spPr>
        <p:txBody>
          <a:bodyPr wrap="square" rtlCol="0">
            <a:spAutoFit/>
          </a:bodyPr>
          <a:lstStyle/>
          <a:p>
            <a:r>
              <a:rPr lang="cs-CZ" sz="3000" b="1" dirty="0">
                <a:latin typeface="Bookman Old Style" panose="02050604050505020204" pitchFamily="18" charset="0"/>
              </a:rPr>
              <a:t>SMLOUVA O PROVEDENÍ AUDITU</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3323987"/>
          </a:xfrm>
          <a:prstGeom prst="rect">
            <a:avLst/>
          </a:prstGeom>
          <a:noFill/>
        </p:spPr>
        <p:txBody>
          <a:bodyPr wrap="square" rtlCol="0">
            <a:spAutoFit/>
          </a:bodyPr>
          <a:lstStyle/>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Vymezení práv a povinností mezi auditorem/auditorskou firmou a auditovanou účetní jednotkou.</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Smlouva musí být vyhotovena na základě občanského zákoníku, zákona o auditorech a zákona o účetnictví.</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Vyhotovená v elektronické písemné podobě.</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Je součástí spisu auditora.</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Má povinné náležitosti.</a:t>
            </a:r>
          </a:p>
        </p:txBody>
      </p:sp>
    </p:spTree>
    <p:extLst>
      <p:ext uri="{BB962C8B-B14F-4D97-AF65-F5344CB8AC3E}">
        <p14:creationId xmlns:p14="http://schemas.microsoft.com/office/powerpoint/2010/main" val="298801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1598031" cy="553998"/>
          </a:xfrm>
          <a:prstGeom prst="rect">
            <a:avLst/>
          </a:prstGeom>
          <a:noFill/>
        </p:spPr>
        <p:txBody>
          <a:bodyPr wrap="square" rtlCol="0">
            <a:spAutoFit/>
          </a:bodyPr>
          <a:lstStyle/>
          <a:p>
            <a:r>
              <a:rPr lang="cs-CZ" sz="3000" b="1" dirty="0">
                <a:latin typeface="Bookman Old Style" panose="02050604050505020204" pitchFamily="18" charset="0"/>
              </a:rPr>
              <a:t>NÁLEŽITOSTI SMLOUVY O PROVEDENÍ AUDITU</a:t>
            </a:r>
          </a:p>
        </p:txBody>
      </p:sp>
      <p:sp>
        <p:nvSpPr>
          <p:cNvPr id="3" name="TextovéPole 2">
            <a:extLst>
              <a:ext uri="{FF2B5EF4-FFF2-40B4-BE49-F238E27FC236}">
                <a16:creationId xmlns:a16="http://schemas.microsoft.com/office/drawing/2014/main" id="{6589ADC5-2B46-4DB7-B5DF-DBB8AA8C1993}"/>
              </a:ext>
            </a:extLst>
          </p:cNvPr>
          <p:cNvSpPr txBox="1"/>
          <p:nvPr/>
        </p:nvSpPr>
        <p:spPr>
          <a:xfrm>
            <a:off x="296983" y="725936"/>
            <a:ext cx="11652740" cy="553998"/>
          </a:xfrm>
          <a:prstGeom prst="rect">
            <a:avLst/>
          </a:prstGeom>
          <a:noFill/>
        </p:spPr>
        <p:txBody>
          <a:bodyPr wrap="square" rtlCol="0">
            <a:spAutoFit/>
          </a:bodyPr>
          <a:lstStyle/>
          <a:p>
            <a:pPr marL="457200" indent="-457200">
              <a:buFont typeface="Wingdings" panose="05000000000000000000" pitchFamily="2" charset="2"/>
              <a:buChar char="§"/>
            </a:pPr>
            <a:endParaRPr lang="cs-CZ" sz="3000" dirty="0">
              <a:latin typeface="Bookman Old Style" panose="020506040505050202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20101CDA-22AA-43BC-8AB2-EDE284215664}"/>
              </a:ext>
            </a:extLst>
          </p:cNvPr>
          <p:cNvSpPr txBox="1"/>
          <p:nvPr/>
        </p:nvSpPr>
        <p:spPr>
          <a:xfrm>
            <a:off x="296983" y="725936"/>
            <a:ext cx="11652740" cy="6555641"/>
          </a:xfrm>
          <a:prstGeom prst="rect">
            <a:avLst/>
          </a:prstGeom>
          <a:noFill/>
        </p:spPr>
        <p:txBody>
          <a:bodyPr wrap="square" rtlCol="0">
            <a:spAutoFit/>
          </a:bodyPr>
          <a:lstStyle/>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OZNAČENÍ NÁZVU SMLOUVY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STANOVENÍ SMLUVNÍCH STRAN</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PŘEDMĚT SMLOUVY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POVINNOSTI AUDITORA</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POVINNOSTI ORGANIZACE</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CENA A ZPŮSOB PLACENÍ</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TERMÍN REALIZACE AUDITU</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MLČENLIVOST </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PLATNOST SMLOUVY</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ZÁVĚREČNÁ USTANOVENÍ</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DATUM A MÍSTO VYHOTOVENÍ</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PODPISY </a:t>
            </a:r>
          </a:p>
          <a:p>
            <a:pPr marL="457200" indent="-457200">
              <a:buFont typeface="Wingdings" panose="05000000000000000000" pitchFamily="2" charset="2"/>
              <a:buChar char="§"/>
            </a:pPr>
            <a:r>
              <a:rPr lang="cs-CZ" sz="3000" dirty="0">
                <a:latin typeface="Bookman Old Style" panose="02050604050505020204" pitchFamily="18" charset="0"/>
                <a:cs typeface="Times New Roman" panose="02020603050405020304" pitchFamily="18" charset="0"/>
              </a:rPr>
              <a:t>PŘÍLOHY</a:t>
            </a:r>
          </a:p>
          <a:p>
            <a:pPr lvl="1"/>
            <a:endParaRPr lang="cs-CZ" sz="30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10855308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1020</Words>
  <Application>Microsoft Office PowerPoint</Application>
  <PresentationFormat>Širokoúhlá obrazovka</PresentationFormat>
  <Paragraphs>122</Paragraphs>
  <Slides>19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19</vt:i4>
      </vt:variant>
    </vt:vector>
  </HeadingPairs>
  <TitlesOfParts>
    <vt:vector size="25" baseType="lpstr">
      <vt:lpstr>Arial</vt:lpstr>
      <vt:lpstr>Bookman Old Style</vt:lpstr>
      <vt:lpstr>Calibri</vt:lpstr>
      <vt:lpstr>Calibri Light</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Tkačíková Lenka</dc:creator>
  <cp:lastModifiedBy>Petr Novák</cp:lastModifiedBy>
  <cp:revision>96</cp:revision>
  <dcterms:created xsi:type="dcterms:W3CDTF">2021-07-20T07:02:07Z</dcterms:created>
  <dcterms:modified xsi:type="dcterms:W3CDTF">2023-09-26T06:48:52Z</dcterms:modified>
</cp:coreProperties>
</file>