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6" r:id="rId2"/>
    <p:sldId id="318" r:id="rId3"/>
    <p:sldId id="319" r:id="rId4"/>
    <p:sldId id="279" r:id="rId5"/>
    <p:sldId id="320" r:id="rId6"/>
    <p:sldId id="321" r:id="rId7"/>
    <p:sldId id="322" r:id="rId8"/>
    <p:sldId id="295" r:id="rId9"/>
    <p:sldId id="299" r:id="rId10"/>
    <p:sldId id="293" r:id="rId11"/>
    <p:sldId id="300" r:id="rId12"/>
    <p:sldId id="280" r:id="rId13"/>
    <p:sldId id="301" r:id="rId14"/>
    <p:sldId id="294" r:id="rId15"/>
    <p:sldId id="302" r:id="rId16"/>
    <p:sldId id="281" r:id="rId17"/>
    <p:sldId id="303" r:id="rId18"/>
    <p:sldId id="282" r:id="rId19"/>
    <p:sldId id="304" r:id="rId20"/>
    <p:sldId id="296" r:id="rId21"/>
    <p:sldId id="323" r:id="rId22"/>
    <p:sldId id="297" r:id="rId23"/>
    <p:sldId id="305" r:id="rId24"/>
    <p:sldId id="306" r:id="rId25"/>
    <p:sldId id="298" r:id="rId26"/>
    <p:sldId id="307" r:id="rId27"/>
    <p:sldId id="309" r:id="rId28"/>
    <p:sldId id="310" r:id="rId29"/>
    <p:sldId id="311" r:id="rId30"/>
    <p:sldId id="312" r:id="rId31"/>
    <p:sldId id="313" r:id="rId32"/>
    <p:sldId id="314" r:id="rId33"/>
    <p:sldId id="315" r:id="rId34"/>
    <p:sldId id="316" r:id="rId35"/>
    <p:sldId id="317" r:id="rId36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21" autoAdjust="0"/>
    <p:restoredTop sz="94629" autoAdjust="0"/>
  </p:normalViewPr>
  <p:slideViewPr>
    <p:cSldViewPr snapToGrid="0" snapToObjects="1">
      <p:cViewPr varScale="1">
        <p:scale>
          <a:sx n="69" d="100"/>
          <a:sy n="69" d="100"/>
        </p:scale>
        <p:origin x="163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E301B-7E00-4EE8-8742-86E0C94A55E3}" type="datetimeFigureOut">
              <a:rPr lang="cs-CZ" smtClean="0"/>
              <a:t>19.10.2022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EC539-BAF4-45CB-B013-A1EE04C7704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0201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483E1-44ED-47D5-98B1-C1266D69D78E}" type="datetimeFigureOut">
              <a:rPr lang="cs-CZ" smtClean="0"/>
              <a:t>19.10.2022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C0F04-106D-439F-AD47-F865AF3F4A9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8410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36231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86023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72601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66123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44258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3623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3623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36231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36231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73703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84595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91622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5374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721078"/>
            <a:ext cx="8126360" cy="1814052"/>
          </a:xfrm>
        </p:spPr>
        <p:txBody>
          <a:bodyPr lIns="0" tIns="0" rIns="0" bIns="0" anchor="t" anchorCtr="0">
            <a:normAutofit/>
          </a:bodyPr>
          <a:lstStyle/>
          <a:p>
            <a:r>
              <a:rPr lang="cs-CZ" sz="5400" b="1" cap="small" dirty="0" smtClean="0">
                <a:solidFill>
                  <a:srgbClr val="D10202"/>
                </a:solidFill>
                <a:latin typeface="+mn-lt"/>
                <a:cs typeface="Arial"/>
              </a:rPr>
              <a:t>Právní skutečnosti</a:t>
            </a:r>
            <a:r>
              <a:rPr lang="cs-CZ" sz="3000" b="1" dirty="0" smtClean="0">
                <a:solidFill>
                  <a:srgbClr val="D10202"/>
                </a:solidFill>
                <a:latin typeface="+mn-lt"/>
                <a:cs typeface="Arial"/>
              </a:rPr>
              <a:t/>
            </a:r>
            <a:br>
              <a:rPr lang="cs-CZ" sz="3000" b="1" dirty="0" smtClean="0">
                <a:solidFill>
                  <a:srgbClr val="D10202"/>
                </a:solidFill>
                <a:latin typeface="+mn-lt"/>
                <a:cs typeface="Arial"/>
              </a:rPr>
            </a:br>
            <a:endParaRPr lang="en-US" sz="3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6718685" cy="121584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9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Výklad právních jednání (§ 555 a násl.)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altLang="cs-CZ" sz="2800" dirty="0"/>
              <a:t>Právní jednání se </a:t>
            </a:r>
            <a:r>
              <a:rPr lang="cs-CZ" altLang="cs-CZ" sz="2800" b="1" dirty="0"/>
              <a:t>posuzuje podle svého obsahu</a:t>
            </a:r>
            <a:r>
              <a:rPr lang="cs-CZ" altLang="cs-CZ" sz="2800" dirty="0"/>
              <a:t> (ne podle názvu nebo označení</a:t>
            </a:r>
            <a:r>
              <a:rPr lang="cs-CZ" altLang="cs-CZ" sz="2800" dirty="0" smtClean="0"/>
              <a:t>) -&gt; má-li být určitým PJ zastřeno jiné PJ, posoudí se podle jeho pravé povahy</a:t>
            </a:r>
            <a:endParaRPr lang="cs-CZ" altLang="cs-CZ" sz="2800" dirty="0"/>
          </a:p>
          <a:p>
            <a:r>
              <a:rPr lang="cs-CZ" altLang="cs-CZ" sz="2800" dirty="0"/>
              <a:t>Co je </a:t>
            </a:r>
            <a:r>
              <a:rPr lang="cs-CZ" altLang="cs-CZ" sz="2800" b="1" dirty="0"/>
              <a:t>vyjádřeno slovy nebo </a:t>
            </a:r>
            <a:r>
              <a:rPr lang="cs-CZ" altLang="cs-CZ" sz="2800" b="1" dirty="0" smtClean="0"/>
              <a:t>jinak</a:t>
            </a:r>
            <a:r>
              <a:rPr lang="cs-CZ" altLang="cs-CZ" sz="2800" dirty="0"/>
              <a:t> </a:t>
            </a:r>
            <a:r>
              <a:rPr lang="cs-CZ" altLang="cs-CZ" sz="2800" dirty="0" smtClean="0"/>
              <a:t>=&gt; vyloží </a:t>
            </a:r>
            <a:r>
              <a:rPr lang="cs-CZ" altLang="cs-CZ" sz="2800" dirty="0"/>
              <a:t>se podle úmyslu jednajícího, byl-li takový úmysl druhé straně znám, anebo musela-li o něm vědět</a:t>
            </a:r>
            <a:r>
              <a:rPr lang="cs-CZ" altLang="cs-CZ" sz="2800" dirty="0" smtClean="0"/>
              <a:t>.</a:t>
            </a:r>
          </a:p>
          <a:p>
            <a:pPr marL="0" indent="0">
              <a:buNone/>
            </a:pPr>
            <a:r>
              <a:rPr lang="cs-CZ" altLang="cs-CZ" sz="2800" dirty="0"/>
              <a:t>x</a:t>
            </a:r>
            <a:r>
              <a:rPr lang="cs-CZ" altLang="cs-CZ" sz="2800" dirty="0" smtClean="0"/>
              <a:t> </a:t>
            </a:r>
            <a:r>
              <a:rPr lang="cs-CZ" altLang="cs-CZ" sz="2800" i="1" dirty="0"/>
              <a:t>Nelze-li zjistit úmysl jednajícího, přisuzuje se projevu vůle význam, jaký by mu zpravidla přikládala osoba v postavení toho, jemuž je projev vůle určen</a:t>
            </a:r>
            <a:r>
              <a:rPr lang="cs-CZ" altLang="cs-CZ" sz="2800" dirty="0"/>
              <a:t>.</a:t>
            </a:r>
          </a:p>
          <a:p>
            <a:r>
              <a:rPr lang="cs-CZ" altLang="cs-CZ" sz="2800" dirty="0"/>
              <a:t>Při výkladu projevu vůle se přihlédne k </a:t>
            </a:r>
            <a:r>
              <a:rPr lang="cs-CZ" altLang="cs-CZ" sz="2800" b="1" dirty="0"/>
              <a:t>praxi</a:t>
            </a:r>
            <a:r>
              <a:rPr lang="cs-CZ" altLang="cs-CZ" sz="2800" dirty="0"/>
              <a:t> zavedené mezi stranami v právním styku, k tomu, </a:t>
            </a:r>
            <a:r>
              <a:rPr lang="cs-CZ" altLang="cs-CZ" sz="2800" b="1" dirty="0"/>
              <a:t>co</a:t>
            </a:r>
            <a:r>
              <a:rPr lang="cs-CZ" altLang="cs-CZ" sz="2800" dirty="0"/>
              <a:t> právnímu jednání </a:t>
            </a:r>
            <a:r>
              <a:rPr lang="cs-CZ" altLang="cs-CZ" sz="2800" b="1" dirty="0"/>
              <a:t>předcházelo</a:t>
            </a:r>
            <a:r>
              <a:rPr lang="cs-CZ" altLang="cs-CZ" sz="2800" dirty="0"/>
              <a:t>, i k tomu, jak strany </a:t>
            </a:r>
            <a:r>
              <a:rPr lang="cs-CZ" altLang="cs-CZ" sz="2800" b="1" dirty="0"/>
              <a:t>následně daly najevo</a:t>
            </a:r>
            <a:r>
              <a:rPr lang="cs-CZ" altLang="cs-CZ" sz="2800" dirty="0"/>
              <a:t>, jaký obsah a význam právnímu jednání přikládají</a:t>
            </a:r>
            <a:r>
              <a:rPr lang="cs-CZ" altLang="cs-CZ" sz="2800" dirty="0" smtClean="0"/>
              <a:t>.</a:t>
            </a:r>
            <a:endParaRPr lang="cs-CZ" altLang="cs-CZ" sz="28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1417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Výklad právních jednání (§ 555 a násl.)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altLang="cs-CZ" sz="2800" dirty="0"/>
              <a:t>Připouští-li použitý </a:t>
            </a:r>
            <a:r>
              <a:rPr lang="cs-CZ" altLang="cs-CZ" sz="2800" b="1" dirty="0"/>
              <a:t>výraz různý výklad</a:t>
            </a:r>
            <a:r>
              <a:rPr lang="cs-CZ" altLang="cs-CZ" sz="2800" dirty="0"/>
              <a:t>, vyloží se v pochybnostech </a:t>
            </a:r>
            <a:r>
              <a:rPr lang="cs-CZ" altLang="cs-CZ" sz="2800" b="1" dirty="0"/>
              <a:t>k tíži toho, kdo výrazu použil jako </a:t>
            </a:r>
            <a:r>
              <a:rPr lang="cs-CZ" altLang="cs-CZ" sz="2800" b="1" dirty="0" smtClean="0"/>
              <a:t>první</a:t>
            </a:r>
            <a:r>
              <a:rPr lang="cs-CZ" altLang="cs-CZ" sz="2800" dirty="0" smtClean="0"/>
              <a:t>.</a:t>
            </a:r>
          </a:p>
          <a:p>
            <a:r>
              <a:rPr lang="cs-CZ" altLang="cs-CZ" sz="2800" dirty="0" smtClean="0"/>
              <a:t>V právním styku </a:t>
            </a:r>
            <a:r>
              <a:rPr lang="cs-CZ" altLang="cs-CZ" sz="2800" b="1" u="sng" dirty="0" smtClean="0"/>
              <a:t>s podnikatelem</a:t>
            </a:r>
            <a:r>
              <a:rPr lang="cs-CZ" altLang="cs-CZ" sz="2800" dirty="0" smtClean="0"/>
              <a:t> se k výrazu připouštějícímu různý výklad přisoudí význam, jaký má v takovém styku </a:t>
            </a:r>
            <a:r>
              <a:rPr lang="cs-CZ" altLang="cs-CZ" sz="2800" b="1" dirty="0" smtClean="0"/>
              <a:t>pravidelně</a:t>
            </a:r>
            <a:r>
              <a:rPr lang="cs-CZ" altLang="cs-CZ" sz="2800" dirty="0" smtClean="0"/>
              <a:t>.</a:t>
            </a:r>
            <a:endParaRPr lang="cs-CZ" altLang="cs-CZ" sz="2800" b="1" dirty="0" smtClean="0"/>
          </a:p>
          <a:p>
            <a:r>
              <a:rPr lang="cs-CZ" altLang="cs-CZ" sz="2800" dirty="0" smtClean="0"/>
              <a:t>V </a:t>
            </a:r>
            <a:r>
              <a:rPr lang="cs-CZ" altLang="cs-CZ" sz="2800" dirty="0"/>
              <a:t>právním styku </a:t>
            </a:r>
            <a:r>
              <a:rPr lang="cs-CZ" altLang="cs-CZ" sz="2800" b="1" u="sng" dirty="0"/>
              <a:t>podnikatelů</a:t>
            </a:r>
            <a:r>
              <a:rPr lang="cs-CZ" altLang="cs-CZ" sz="2800" dirty="0"/>
              <a:t> se přihlíží k </a:t>
            </a:r>
            <a:r>
              <a:rPr lang="cs-CZ" altLang="cs-CZ" sz="2800" b="1" dirty="0"/>
              <a:t>obchodním zvyklostem</a:t>
            </a:r>
            <a:r>
              <a:rPr lang="cs-CZ" altLang="cs-CZ" sz="2800" dirty="0"/>
              <a:t> zachovávaným obecně, anebo v daném odvětví, ledaže to vyloučí ujednání stran nebo zákon</a:t>
            </a:r>
            <a:r>
              <a:rPr lang="cs-CZ" altLang="cs-CZ" sz="2800" dirty="0" smtClean="0"/>
              <a:t>.</a:t>
            </a:r>
            <a:endParaRPr lang="cs-CZ" sz="28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altLang="cs-CZ" sz="28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201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Forma právních jednání (§ 559)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182880" indent="-182880">
              <a:buFont typeface="Arial" pitchFamily="34" charset="0"/>
              <a:buChar char="•"/>
              <a:defRPr/>
            </a:pPr>
            <a:r>
              <a:rPr lang="cs-CZ" sz="2600" dirty="0"/>
              <a:t>Každý má právo zvolit si pro právní jednání </a:t>
            </a:r>
            <a:r>
              <a:rPr lang="cs-CZ" sz="2600" b="1" dirty="0"/>
              <a:t>libovolnou formu</a:t>
            </a:r>
            <a:r>
              <a:rPr lang="cs-CZ" sz="2600" dirty="0"/>
              <a:t>, </a:t>
            </a:r>
          </a:p>
          <a:p>
            <a:pPr marL="457517" lvl="1" indent="-182880">
              <a:buFont typeface="Arial" pitchFamily="34" charset="0"/>
              <a:buChar char="•"/>
              <a:defRPr/>
            </a:pPr>
            <a:r>
              <a:rPr lang="cs-CZ" sz="2600" dirty="0"/>
              <a:t>není-li ve volbě formy omezen ujednáním nebo </a:t>
            </a:r>
          </a:p>
          <a:p>
            <a:pPr marL="457517" lvl="1" indent="-182880">
              <a:buFont typeface="Arial" pitchFamily="34" charset="0"/>
              <a:buChar char="•"/>
              <a:defRPr/>
            </a:pPr>
            <a:r>
              <a:rPr lang="cs-CZ" sz="2600" dirty="0" smtClean="0"/>
              <a:t>zákonem.</a:t>
            </a:r>
          </a:p>
          <a:p>
            <a:pPr marL="731837" lvl="1" indent="-457200">
              <a:defRPr/>
            </a:pPr>
            <a:r>
              <a:rPr lang="cs-CZ" sz="2600" b="1" dirty="0" smtClean="0"/>
              <a:t>písemnou </a:t>
            </a:r>
            <a:r>
              <a:rPr lang="cs-CZ" sz="2600" b="1" dirty="0"/>
              <a:t>formu</a:t>
            </a:r>
            <a:r>
              <a:rPr lang="cs-CZ" sz="2600" dirty="0"/>
              <a:t> </a:t>
            </a:r>
            <a:r>
              <a:rPr lang="cs-CZ" sz="2600" dirty="0" smtClean="0"/>
              <a:t>ze </a:t>
            </a:r>
            <a:r>
              <a:rPr lang="cs-CZ" sz="2600" dirty="0"/>
              <a:t>zákona vyžaduje právní jednání, kterým se zřizuje nebo převádí věcné právo k nemovité věci, jakož i právní jednání, kterým se takové právo mění nebo </a:t>
            </a:r>
            <a:r>
              <a:rPr lang="cs-CZ" sz="2600" dirty="0" smtClean="0"/>
              <a:t>ruší -&gt; jedná-li více osob, vyžadují se jejich projevy na téže listině</a:t>
            </a:r>
          </a:p>
          <a:p>
            <a:pPr marL="731837" lvl="1" indent="-457200">
              <a:defRPr/>
            </a:pPr>
            <a:r>
              <a:rPr lang="cs-CZ" sz="2400" dirty="0" smtClean="0">
                <a:ea typeface="+mn-ea"/>
                <a:cs typeface="+mn-cs"/>
              </a:rPr>
              <a:t>k platnosti PJ učiněného v písemné formě se vyžaduje </a:t>
            </a:r>
            <a:r>
              <a:rPr lang="cs-CZ" sz="2400" b="1" dirty="0" smtClean="0">
                <a:ea typeface="+mn-ea"/>
                <a:cs typeface="+mn-cs"/>
              </a:rPr>
              <a:t>podpis jednajícího</a:t>
            </a:r>
            <a:endParaRPr lang="cs-CZ" sz="2400" b="1" dirty="0"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373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Forma právních jednání (§ 559)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182880" indent="-182880">
              <a:buFont typeface="Arial" pitchFamily="34" charset="0"/>
              <a:buChar char="•"/>
              <a:defRPr/>
            </a:pPr>
            <a:r>
              <a:rPr lang="cs-CZ" sz="2800" dirty="0" smtClean="0"/>
              <a:t>Vyžaduje-li zákon pro právní jednání určitou formu, lze obsah PJ změnit projevem vůle v téže nebo přísnější formě</a:t>
            </a:r>
          </a:p>
          <a:p>
            <a:pPr marL="182880" indent="-182880">
              <a:buFont typeface="Arial" pitchFamily="34" charset="0"/>
              <a:buChar char="•"/>
              <a:defRPr/>
            </a:pPr>
            <a:r>
              <a:rPr lang="cs-CZ" sz="2800" dirty="0" smtClean="0"/>
              <a:t>Vyžaduje-li tuto formu jen ujednání stran, lze obsah PJ změnit i v jiné formě, pokud to ujednání stran nevylučuje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89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Právní jednání vůči nepřítomné osobě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cs-CZ" altLang="cs-CZ" sz="2600" dirty="0"/>
              <a:t>Právní jednání působí vůči nepřítomné </a:t>
            </a:r>
            <a:r>
              <a:rPr lang="cs-CZ" altLang="cs-CZ" sz="2600" dirty="0" smtClean="0"/>
              <a:t>osobě </a:t>
            </a:r>
            <a:r>
              <a:rPr lang="cs-CZ" altLang="cs-CZ" sz="2600" dirty="0"/>
              <a:t>od okamžiku, kdy jí projev vůle </a:t>
            </a:r>
            <a:r>
              <a:rPr lang="cs-CZ" altLang="cs-CZ" sz="2600" b="1" dirty="0" smtClean="0"/>
              <a:t>dojde</a:t>
            </a:r>
          </a:p>
          <a:p>
            <a:pPr marL="0" indent="0">
              <a:buNone/>
              <a:defRPr/>
            </a:pPr>
            <a:r>
              <a:rPr lang="cs-CZ" altLang="cs-CZ" sz="2600" dirty="0"/>
              <a:t>X</a:t>
            </a:r>
            <a:r>
              <a:rPr lang="cs-CZ" altLang="cs-CZ" sz="2600" b="1" dirty="0" smtClean="0"/>
              <a:t> </a:t>
            </a:r>
            <a:r>
              <a:rPr lang="cs-CZ" altLang="cs-CZ" sz="2200" dirty="0" smtClean="0"/>
              <a:t>zmaří-li </a:t>
            </a:r>
            <a:r>
              <a:rPr lang="cs-CZ" altLang="cs-CZ" sz="2200" dirty="0"/>
              <a:t>vědomě druhá strana dojití, platí, že řádně došlo</a:t>
            </a:r>
            <a:r>
              <a:rPr lang="cs-CZ" altLang="cs-CZ" sz="2200" dirty="0" smtClean="0"/>
              <a:t>.</a:t>
            </a:r>
          </a:p>
          <a:p>
            <a:pPr>
              <a:defRPr/>
            </a:pPr>
            <a:r>
              <a:rPr lang="cs-CZ" altLang="cs-CZ" sz="2600" dirty="0" smtClean="0"/>
              <a:t>PJ nepůsobí vůči osobě, </a:t>
            </a:r>
            <a:r>
              <a:rPr lang="cs-CZ" altLang="cs-CZ" sz="2600" dirty="0" err="1" smtClean="0"/>
              <a:t>kt</a:t>
            </a:r>
            <a:r>
              <a:rPr lang="cs-CZ" altLang="cs-CZ" sz="2600" dirty="0" smtClean="0"/>
              <a:t>. </a:t>
            </a:r>
            <a:r>
              <a:rPr lang="cs-CZ" altLang="cs-CZ" sz="2600" b="1" dirty="0" smtClean="0"/>
              <a:t>není plně svéprávná</a:t>
            </a:r>
            <a:r>
              <a:rPr lang="cs-CZ" altLang="cs-CZ" sz="2600" dirty="0" smtClean="0"/>
              <a:t>, dříve, než projev vůle dojde jejímu zákonnému zástupci nebo opatrovníkovi x sleduje-li PJ jen právní výhodu, působí PJ od okamžiku, kdy je učiněno vůči této osobě</a:t>
            </a:r>
            <a:endParaRPr lang="cs-CZ" altLang="cs-CZ" sz="2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3822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Právní jednání vůči nepřítomné osobě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cs-CZ" altLang="cs-CZ" sz="2800" b="1" dirty="0" smtClean="0"/>
              <a:t>Odvolání projevu vůle</a:t>
            </a:r>
            <a:r>
              <a:rPr lang="cs-CZ" altLang="cs-CZ" sz="2800" dirty="0" smtClean="0"/>
              <a:t> -&gt; § 572</a:t>
            </a:r>
          </a:p>
          <a:p>
            <a:pPr marL="0" indent="0">
              <a:buNone/>
              <a:defRPr/>
            </a:pPr>
            <a:endParaRPr lang="cs-CZ" altLang="cs-CZ" sz="2800" dirty="0" smtClean="0"/>
          </a:p>
          <a:p>
            <a:pPr>
              <a:defRPr/>
            </a:pPr>
            <a:r>
              <a:rPr lang="cs-CZ" altLang="cs-CZ" sz="2800" b="1" dirty="0" smtClean="0"/>
              <a:t>Domněnka doby dojití</a:t>
            </a:r>
            <a:r>
              <a:rPr lang="cs-CZ" altLang="cs-CZ" sz="2800" dirty="0" smtClean="0"/>
              <a:t> -&gt; § 573</a:t>
            </a:r>
            <a:endParaRPr lang="cs-CZ" sz="2800" b="1" dirty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7026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Neplatnost právních jednání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altLang="cs-CZ" b="1" dirty="0"/>
              <a:t>Zásada</a:t>
            </a:r>
            <a:r>
              <a:rPr lang="cs-CZ" altLang="cs-CZ" dirty="0"/>
              <a:t>: na právní jednání je třeba spíše hledět jako na platné než jako na neplatné (při jeho výkladu</a:t>
            </a:r>
            <a:r>
              <a:rPr lang="cs-CZ" altLang="cs-CZ" dirty="0" smtClean="0"/>
              <a:t>)</a:t>
            </a:r>
          </a:p>
          <a:p>
            <a:r>
              <a:rPr lang="cs-CZ" dirty="0" smtClean="0"/>
              <a:t>má-li neplatné PJ náležitosti jiného PJ, </a:t>
            </a:r>
            <a:r>
              <a:rPr lang="cs-CZ" dirty="0" err="1" smtClean="0"/>
              <a:t>kt</a:t>
            </a:r>
            <a:r>
              <a:rPr lang="cs-CZ" dirty="0" smtClean="0"/>
              <a:t>. je platné, platí toto jiné PJ, pokud je z okolností zřejmé, že vyjadřuje vůli jednající osoby</a:t>
            </a:r>
          </a:p>
          <a:p>
            <a:r>
              <a:rPr lang="cs-CZ" dirty="0" smtClean="0"/>
              <a:t>chyby v psaní nebo v počtech -&gt; § 578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3195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Neplatnost právních jednání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dirty="0" smtClean="0"/>
              <a:t>způsobil-li někdo neplatnost PJ:</a:t>
            </a:r>
          </a:p>
          <a:p>
            <a:pPr>
              <a:buFontTx/>
              <a:buChar char="-"/>
            </a:pPr>
            <a:r>
              <a:rPr lang="cs-CZ" dirty="0" smtClean="0"/>
              <a:t>nemá právo namítnout neplatnost, nebo uplatnit z neplatného PJ pro sebe výhodu (tzv. námitka neplatnosti)</a:t>
            </a:r>
          </a:p>
          <a:p>
            <a:pPr>
              <a:buFontTx/>
              <a:buChar char="-"/>
            </a:pPr>
            <a:r>
              <a:rPr lang="cs-CZ" dirty="0" smtClean="0"/>
              <a:t>nahradí škodu z toho vzniklou straně, která o neplatnosti nevěděla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0786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Důvody neplatnosti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altLang="cs-CZ" sz="2800" dirty="0">
                <a:solidFill>
                  <a:srgbClr val="FF0000"/>
                </a:solidFill>
              </a:rPr>
              <a:t>Neplatné je právní jednání, </a:t>
            </a:r>
            <a:r>
              <a:rPr lang="cs-CZ" altLang="cs-CZ" sz="2800" dirty="0" smtClean="0">
                <a:solidFill>
                  <a:srgbClr val="FF0000"/>
                </a:solidFill>
              </a:rPr>
              <a:t>které</a:t>
            </a:r>
            <a:r>
              <a:rPr lang="cs-CZ" altLang="cs-CZ" sz="2800" dirty="0" smtClean="0"/>
              <a:t>:</a:t>
            </a:r>
            <a:endParaRPr lang="cs-CZ" altLang="cs-CZ" sz="2800" dirty="0"/>
          </a:p>
          <a:p>
            <a:pPr lvl="1"/>
            <a:r>
              <a:rPr lang="cs-CZ" altLang="cs-CZ" dirty="0"/>
              <a:t>se příčí dobrým mravům</a:t>
            </a:r>
          </a:p>
          <a:p>
            <a:pPr lvl="1"/>
            <a:r>
              <a:rPr lang="cs-CZ" altLang="cs-CZ" dirty="0"/>
              <a:t>odporuje zákonu, pokud to smysl a účel zákona vyžaduje</a:t>
            </a:r>
          </a:p>
          <a:p>
            <a:pPr lvl="1"/>
            <a:r>
              <a:rPr lang="cs-CZ" altLang="cs-CZ" dirty="0"/>
              <a:t>pokud má být podle něho plněno něco nemožného (např. modré z nebe</a:t>
            </a:r>
            <a:r>
              <a:rPr lang="cs-CZ" altLang="cs-CZ" dirty="0" smtClean="0"/>
              <a:t>)</a:t>
            </a:r>
            <a:endParaRPr lang="cs-CZ" altLang="cs-CZ" dirty="0"/>
          </a:p>
          <a:p>
            <a:pPr marL="0" indent="0" algn="just">
              <a:buNone/>
            </a:pPr>
            <a:endParaRPr lang="cs-CZ" dirty="0">
              <a:ea typeface="+mj-ea"/>
              <a:cs typeface="Arial"/>
            </a:endParaRPr>
          </a:p>
          <a:p>
            <a:endParaRPr lang="cs-CZ" b="1" dirty="0" smtClean="0">
              <a:ea typeface="+mj-ea"/>
              <a:cs typeface="Arial"/>
            </a:endParaRPr>
          </a:p>
          <a:p>
            <a:endParaRPr lang="cs-CZ" dirty="0" smtClean="0">
              <a:ea typeface="+mj-ea"/>
              <a:cs typeface="Arial"/>
            </a:endParaRPr>
          </a:p>
          <a:p>
            <a:pPr marL="0" indent="0">
              <a:buNone/>
            </a:pPr>
            <a:endParaRPr lang="cs-CZ" i="1" dirty="0" smtClean="0">
              <a:ea typeface="+mj-ea"/>
              <a:cs typeface="Arial"/>
            </a:endParaRPr>
          </a:p>
          <a:p>
            <a:pPr marL="0" indent="0">
              <a:buNone/>
            </a:pPr>
            <a:endParaRPr lang="cs-CZ" i="1" dirty="0" smtClean="0">
              <a:ea typeface="+mj-ea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0834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Důvody neplatnosti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altLang="cs-CZ" sz="2800" dirty="0"/>
              <a:t>Není-li osoba plně svéprávná, je neplatné právní jednání, ke kterému není způsobilá. Neplatné je i právní jednání osoby jednající v duševní poruše, která ji činí neschopnou právně jednat.</a:t>
            </a:r>
          </a:p>
          <a:p>
            <a:endParaRPr lang="cs-CZ" altLang="cs-CZ" sz="2800" dirty="0"/>
          </a:p>
          <a:p>
            <a:r>
              <a:rPr lang="cs-CZ" altLang="cs-CZ" sz="2800" dirty="0"/>
              <a:t>Není-li právní jednání učiněno ve formě ujednané stranami nebo stanovené zákonem, je neplatné, ledaže strany vadu dodatečně zhojí. </a:t>
            </a:r>
          </a:p>
          <a:p>
            <a:pPr marL="0" indent="0" algn="just">
              <a:buNone/>
            </a:pPr>
            <a:endParaRPr lang="cs-CZ" dirty="0">
              <a:ea typeface="+mj-ea"/>
              <a:cs typeface="Arial"/>
            </a:endParaRPr>
          </a:p>
          <a:p>
            <a:endParaRPr lang="cs-CZ" b="1" dirty="0" smtClean="0">
              <a:ea typeface="+mj-ea"/>
              <a:cs typeface="Arial"/>
            </a:endParaRPr>
          </a:p>
          <a:p>
            <a:endParaRPr lang="cs-CZ" dirty="0" smtClean="0">
              <a:ea typeface="+mj-ea"/>
              <a:cs typeface="Arial"/>
            </a:endParaRPr>
          </a:p>
          <a:p>
            <a:pPr marL="0" indent="0">
              <a:buNone/>
            </a:pPr>
            <a:endParaRPr lang="cs-CZ" i="1" dirty="0" smtClean="0">
              <a:ea typeface="+mj-ea"/>
              <a:cs typeface="Arial"/>
            </a:endParaRPr>
          </a:p>
          <a:p>
            <a:pPr marL="0" indent="0">
              <a:buNone/>
            </a:pPr>
            <a:endParaRPr lang="cs-CZ" i="1" dirty="0" smtClean="0">
              <a:ea typeface="+mj-ea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7681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Právní skutečnosti obecně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/>
              <a:t>Jednotlivé občanskoprávní vztahy vznikají, mění se a zanikají na základě různých právních </a:t>
            </a:r>
            <a:r>
              <a:rPr lang="cs-CZ" dirty="0" smtClean="0"/>
              <a:t>skutečností</a:t>
            </a:r>
            <a:r>
              <a:rPr lang="cs-CZ" dirty="0"/>
              <a:t>. Právními skutečnostmi jsou tedy takové skutečnosti, se kterými právní řád spojuje vznik, </a:t>
            </a:r>
            <a:r>
              <a:rPr lang="cs-CZ" dirty="0" smtClean="0"/>
              <a:t>změnu </a:t>
            </a:r>
            <a:r>
              <a:rPr lang="cs-CZ" dirty="0"/>
              <a:t>nebo zánik práv a povinností. Právně významnou skutečností mohou být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 smtClean="0"/>
              <a:t>- skutečnosti </a:t>
            </a:r>
            <a:r>
              <a:rPr lang="cs-CZ" dirty="0"/>
              <a:t>spočívající v určitém chování subjektů práva (ať již ve volním chování nebo v chování </a:t>
            </a:r>
          </a:p>
          <a:p>
            <a:pPr marL="0" indent="0">
              <a:buNone/>
            </a:pPr>
            <a:r>
              <a:rPr lang="cs-CZ" dirty="0"/>
              <a:t>nezávislém na vůli subjektu, tzv. právní události), nebo</a:t>
            </a:r>
          </a:p>
          <a:p>
            <a:pPr marL="0" indent="0">
              <a:buNone/>
            </a:pPr>
            <a:r>
              <a:rPr lang="cs-CZ" dirty="0" smtClean="0"/>
              <a:t>- konstitutivní </a:t>
            </a:r>
            <a:r>
              <a:rPr lang="cs-CZ" dirty="0"/>
              <a:t>rozhodnutí státních orgánů (soudů, obcí apod.)</a:t>
            </a:r>
          </a:p>
        </p:txBody>
      </p:sp>
    </p:spTree>
    <p:extLst>
      <p:ext uri="{BB962C8B-B14F-4D97-AF65-F5344CB8AC3E}">
        <p14:creationId xmlns:p14="http://schemas.microsoft.com/office/powerpoint/2010/main" val="27272220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Omyl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altLang="cs-CZ" dirty="0"/>
              <a:t>Jednal-li někdo v omylu o </a:t>
            </a:r>
            <a:r>
              <a:rPr lang="cs-CZ" altLang="cs-CZ" b="1" dirty="0"/>
              <a:t>rozhodující okolnosti</a:t>
            </a:r>
            <a:r>
              <a:rPr lang="cs-CZ" altLang="cs-CZ" dirty="0"/>
              <a:t> a byl-li v omyl uveden druhou stranou, je právní jednání neplatné</a:t>
            </a:r>
            <a:r>
              <a:rPr lang="cs-CZ" altLang="cs-CZ" dirty="0" smtClean="0"/>
              <a:t>.</a:t>
            </a:r>
          </a:p>
          <a:p>
            <a:r>
              <a:rPr lang="cs-CZ" altLang="cs-CZ" dirty="0" smtClean="0"/>
              <a:t>omyl o </a:t>
            </a:r>
            <a:r>
              <a:rPr lang="cs-CZ" altLang="cs-CZ" b="1" dirty="0" smtClean="0"/>
              <a:t>vedlejší okolnosti</a:t>
            </a:r>
            <a:r>
              <a:rPr lang="cs-CZ" altLang="cs-CZ" dirty="0" smtClean="0"/>
              <a:t>, kterou ani strany neprohlásily za rozhodující -&gt; platné PJ + přiměřená náhrada škody</a:t>
            </a:r>
          </a:p>
          <a:p>
            <a:r>
              <a:rPr lang="cs-CZ" altLang="cs-CZ" dirty="0" smtClean="0"/>
              <a:t>omyl vyvolaný </a:t>
            </a:r>
            <a:r>
              <a:rPr lang="cs-CZ" altLang="cs-CZ" b="1" dirty="0" smtClean="0"/>
              <a:t>lstí</a:t>
            </a:r>
            <a:r>
              <a:rPr lang="cs-CZ" altLang="cs-CZ" dirty="0" smtClean="0"/>
              <a:t> -&gt; neplatné PJ, třebaže se omyl týká jen vedlejší okolnosti</a:t>
            </a:r>
          </a:p>
          <a:p>
            <a:endParaRPr lang="cs-CZ" altLang="cs-CZ" dirty="0"/>
          </a:p>
          <a:p>
            <a:pPr marL="0" indent="0" algn="just">
              <a:buNone/>
            </a:pPr>
            <a:endParaRPr lang="cs-CZ" dirty="0">
              <a:ea typeface="+mj-ea"/>
              <a:cs typeface="Arial"/>
            </a:endParaRPr>
          </a:p>
          <a:p>
            <a:endParaRPr lang="cs-CZ" b="1" dirty="0" smtClean="0">
              <a:ea typeface="+mj-ea"/>
              <a:cs typeface="Arial"/>
            </a:endParaRPr>
          </a:p>
          <a:p>
            <a:endParaRPr lang="cs-CZ" dirty="0" smtClean="0">
              <a:ea typeface="+mj-ea"/>
              <a:cs typeface="Arial"/>
            </a:endParaRPr>
          </a:p>
          <a:p>
            <a:pPr marL="0" indent="0">
              <a:buNone/>
            </a:pPr>
            <a:endParaRPr lang="cs-CZ" i="1" dirty="0" smtClean="0">
              <a:ea typeface="+mj-ea"/>
              <a:cs typeface="Arial"/>
            </a:endParaRPr>
          </a:p>
          <a:p>
            <a:pPr marL="0" indent="0">
              <a:buNone/>
            </a:pPr>
            <a:endParaRPr lang="cs-CZ" i="1" dirty="0" smtClean="0">
              <a:ea typeface="+mj-ea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611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Pohrůžka tělesného nebo duševního násilí (bezprávná výhružka)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Osoba, která byla k právnímu jednání přinucena hrozbou tělesného nebo duševního násilí </a:t>
            </a:r>
            <a:r>
              <a:rPr lang="cs-CZ" dirty="0" smtClean="0"/>
              <a:t>vyvolávající </a:t>
            </a:r>
            <a:r>
              <a:rPr lang="cs-CZ" dirty="0"/>
              <a:t>vzhledem k významu a pravděpodobnosti hrozícího nebezpečí i k osobním vlastnostem toho, </a:t>
            </a:r>
            <a:r>
              <a:rPr lang="cs-CZ" dirty="0" smtClean="0"/>
              <a:t>jemuž </a:t>
            </a:r>
            <a:r>
              <a:rPr lang="cs-CZ" dirty="0"/>
              <a:t>bylo vyhrožováno, jeho důvodnou obavu, má právo namítnout (dovolat se) neplatnost </a:t>
            </a:r>
            <a:r>
              <a:rPr lang="cs-CZ" dirty="0" smtClean="0"/>
              <a:t>právního </a:t>
            </a:r>
            <a:r>
              <a:rPr lang="cs-CZ" dirty="0"/>
              <a:t>jednání.</a:t>
            </a:r>
          </a:p>
          <a:p>
            <a:r>
              <a:rPr lang="cs-CZ" dirty="0" smtClean="0"/>
              <a:t>Mezi </a:t>
            </a:r>
            <a:r>
              <a:rPr lang="cs-CZ" dirty="0"/>
              <a:t>podmínky bezprávné výhružky patří zejména její intenzita – musí jít o výhrůžku takového druhu </a:t>
            </a:r>
            <a:r>
              <a:rPr lang="cs-CZ" dirty="0" smtClean="0"/>
              <a:t>a </a:t>
            </a:r>
            <a:r>
              <a:rPr lang="cs-CZ" dirty="0"/>
              <a:t>takové intenzity, aby podle okolností a povahy konkrétního případu u toho, vůči komu jí bylo </a:t>
            </a:r>
            <a:r>
              <a:rPr lang="cs-CZ" dirty="0" smtClean="0"/>
              <a:t>použito</a:t>
            </a:r>
            <a:r>
              <a:rPr lang="cs-CZ" dirty="0"/>
              <a:t>, vzbudila důvodnou bázeň a výhrůžka musí být adresována tomu, jehož právní jednání se </a:t>
            </a:r>
            <a:r>
              <a:rPr lang="cs-CZ" dirty="0" smtClean="0"/>
              <a:t>vynucuje</a:t>
            </a:r>
            <a:r>
              <a:rPr lang="cs-CZ" dirty="0"/>
              <a:t>, nebo osobám jemu blízkým (není bezprávnou výhružkou, pokud věřitel např. řekne </a:t>
            </a:r>
            <a:r>
              <a:rPr lang="cs-CZ" dirty="0" smtClean="0"/>
              <a:t>dlužníkovi </a:t>
            </a:r>
            <a:r>
              <a:rPr lang="cs-CZ" dirty="0"/>
              <a:t>„No teda jestli mi to nevrátíš, tak já tě fakt asi zabiju</a:t>
            </a:r>
            <a:r>
              <a:rPr lang="cs-CZ" dirty="0" smtClean="0"/>
              <a:t>!“).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69845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C00000"/>
                </a:solidFill>
                <a:latin typeface="+mn-lt"/>
                <a:cs typeface="Arial"/>
              </a:rPr>
              <a:t>Následky neplatnosti (§ 586 a násl.)</a:t>
            </a:r>
            <a:endParaRPr lang="cs-CZ" sz="4000" b="1" dirty="0">
              <a:solidFill>
                <a:srgbClr val="C0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457200" indent="-457200">
              <a:buAutoNum type="arabicParenR"/>
              <a:defRPr/>
            </a:pPr>
            <a:r>
              <a:rPr lang="cs-CZ" altLang="cs-CZ" sz="2000" b="1" dirty="0" smtClean="0">
                <a:solidFill>
                  <a:srgbClr val="FF0000"/>
                </a:solidFill>
              </a:rPr>
              <a:t>Relativní neplatnost</a:t>
            </a:r>
          </a:p>
          <a:p>
            <a:pPr marL="0" indent="0">
              <a:buNone/>
              <a:defRPr/>
            </a:pPr>
            <a:endParaRPr lang="cs-CZ" altLang="cs-CZ" sz="2000" b="1" dirty="0" smtClean="0"/>
          </a:p>
          <a:p>
            <a:pPr marL="0" indent="0">
              <a:buNone/>
              <a:defRPr/>
            </a:pPr>
            <a:r>
              <a:rPr lang="cs-CZ" altLang="cs-CZ" sz="2000" dirty="0" smtClean="0"/>
              <a:t>a) Je-li </a:t>
            </a:r>
            <a:r>
              <a:rPr lang="cs-CZ" altLang="cs-CZ" sz="2000" dirty="0"/>
              <a:t>neplatnost právního jednání stanovena na </a:t>
            </a:r>
            <a:r>
              <a:rPr lang="cs-CZ" altLang="cs-CZ" sz="2000" b="1" dirty="0"/>
              <a:t>ochranu zájmu určité osoby</a:t>
            </a:r>
            <a:r>
              <a:rPr lang="cs-CZ" altLang="cs-CZ" sz="2000" dirty="0"/>
              <a:t>, může vznést námitku neplatnosti </a:t>
            </a:r>
            <a:r>
              <a:rPr lang="cs-CZ" altLang="cs-CZ" sz="2000" b="1" dirty="0"/>
              <a:t>jen tato </a:t>
            </a:r>
            <a:r>
              <a:rPr lang="cs-CZ" altLang="cs-CZ" sz="2000" b="1" dirty="0" smtClean="0"/>
              <a:t>osoba</a:t>
            </a:r>
            <a:r>
              <a:rPr lang="cs-CZ" altLang="cs-CZ" sz="2000" dirty="0" smtClean="0"/>
              <a:t>.</a:t>
            </a:r>
            <a:endParaRPr lang="cs-CZ" altLang="cs-CZ" sz="2000" dirty="0"/>
          </a:p>
          <a:p>
            <a:pPr>
              <a:defRPr/>
            </a:pPr>
            <a:r>
              <a:rPr lang="cs-CZ" altLang="cs-CZ" sz="2000" b="1" dirty="0"/>
              <a:t>Nenamítne-li</a:t>
            </a:r>
            <a:r>
              <a:rPr lang="cs-CZ" altLang="cs-CZ" sz="2000" dirty="0"/>
              <a:t> oprávněná osoba neplatnost právního </a:t>
            </a:r>
            <a:r>
              <a:rPr lang="cs-CZ" altLang="cs-CZ" sz="2000" dirty="0" smtClean="0"/>
              <a:t>jednání -&gt; </a:t>
            </a:r>
            <a:r>
              <a:rPr lang="cs-CZ" altLang="cs-CZ" sz="2000" dirty="0"/>
              <a:t>považuje se </a:t>
            </a:r>
            <a:r>
              <a:rPr lang="cs-CZ" altLang="cs-CZ" sz="2000" b="1" dirty="0"/>
              <a:t>právní jednání za </a:t>
            </a:r>
            <a:r>
              <a:rPr lang="cs-CZ" altLang="cs-CZ" sz="2000" b="1" dirty="0" smtClean="0"/>
              <a:t>platné</a:t>
            </a:r>
            <a:r>
              <a:rPr lang="cs-CZ" altLang="cs-CZ" sz="2000" dirty="0" smtClean="0"/>
              <a:t>.</a:t>
            </a:r>
          </a:p>
          <a:p>
            <a:pPr marL="0" indent="0">
              <a:buNone/>
              <a:defRPr/>
            </a:pPr>
            <a:endParaRPr lang="cs-CZ" altLang="cs-CZ" sz="2000" dirty="0" smtClean="0"/>
          </a:p>
          <a:p>
            <a:pPr marL="0" indent="0">
              <a:buNone/>
              <a:defRPr/>
            </a:pPr>
            <a:endParaRPr lang="cs-CZ" altLang="cs-CZ" sz="2000" dirty="0"/>
          </a:p>
          <a:p>
            <a:pPr marL="0" indent="0" algn="just">
              <a:buNone/>
            </a:pPr>
            <a:endParaRPr lang="cs-CZ" dirty="0">
              <a:ea typeface="+mj-ea"/>
              <a:cs typeface="Arial"/>
            </a:endParaRPr>
          </a:p>
          <a:p>
            <a:endParaRPr lang="cs-CZ" b="1" dirty="0" smtClean="0">
              <a:ea typeface="+mj-ea"/>
              <a:cs typeface="Arial"/>
            </a:endParaRPr>
          </a:p>
          <a:p>
            <a:endParaRPr lang="cs-CZ" dirty="0" smtClean="0">
              <a:ea typeface="+mj-ea"/>
              <a:cs typeface="Arial"/>
            </a:endParaRPr>
          </a:p>
          <a:p>
            <a:pPr marL="0" indent="0">
              <a:buNone/>
            </a:pPr>
            <a:endParaRPr lang="cs-CZ" i="1" dirty="0" smtClean="0">
              <a:ea typeface="+mj-ea"/>
              <a:cs typeface="Arial"/>
            </a:endParaRPr>
          </a:p>
          <a:p>
            <a:pPr marL="0" indent="0">
              <a:buNone/>
            </a:pPr>
            <a:endParaRPr lang="cs-CZ" i="1" dirty="0" smtClean="0">
              <a:ea typeface="+mj-ea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4034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C00000"/>
                </a:solidFill>
                <a:latin typeface="+mn-lt"/>
                <a:cs typeface="Arial"/>
              </a:rPr>
              <a:t>Následky neplatnosti</a:t>
            </a:r>
            <a:endParaRPr lang="cs-CZ" sz="4000" b="1" dirty="0">
              <a:solidFill>
                <a:srgbClr val="C0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r>
              <a:rPr lang="cs-CZ" altLang="cs-CZ" sz="2000" b="1" dirty="0">
                <a:solidFill>
                  <a:srgbClr val="FF0000"/>
                </a:solidFill>
              </a:rPr>
              <a:t>2) Absolutní </a:t>
            </a:r>
            <a:r>
              <a:rPr lang="cs-CZ" altLang="cs-CZ" sz="2000" b="1" dirty="0" smtClean="0">
                <a:solidFill>
                  <a:srgbClr val="FF0000"/>
                </a:solidFill>
              </a:rPr>
              <a:t>neplatnost</a:t>
            </a:r>
          </a:p>
          <a:p>
            <a:pPr marL="0" indent="0">
              <a:buNone/>
              <a:defRPr/>
            </a:pPr>
            <a:endParaRPr lang="cs-CZ" altLang="cs-CZ" sz="2000" b="1" dirty="0"/>
          </a:p>
          <a:p>
            <a:pPr>
              <a:defRPr/>
            </a:pPr>
            <a:r>
              <a:rPr lang="cs-CZ" altLang="cs-CZ" sz="2000" b="1" dirty="0"/>
              <a:t>Soud přihlédne </a:t>
            </a:r>
            <a:r>
              <a:rPr lang="cs-CZ" altLang="cs-CZ" sz="2000" b="1" u="sng" dirty="0"/>
              <a:t>i bez návrhu </a:t>
            </a:r>
            <a:r>
              <a:rPr lang="cs-CZ" altLang="cs-CZ" sz="2000" b="1" dirty="0"/>
              <a:t>k neplatnosti</a:t>
            </a:r>
            <a:r>
              <a:rPr lang="cs-CZ" altLang="cs-CZ" sz="2000" dirty="0"/>
              <a:t> právního jednání, </a:t>
            </a:r>
            <a:r>
              <a:rPr lang="cs-CZ" altLang="cs-CZ" sz="2000" dirty="0" smtClean="0"/>
              <a:t>které:</a:t>
            </a:r>
          </a:p>
          <a:p>
            <a:pPr marL="0" indent="0">
              <a:buNone/>
              <a:defRPr/>
            </a:pPr>
            <a:endParaRPr lang="cs-CZ" altLang="cs-CZ" sz="2000" dirty="0"/>
          </a:p>
          <a:p>
            <a:pPr marL="457200" indent="-457200">
              <a:buAutoNum type="alphaLcParenR"/>
              <a:defRPr/>
            </a:pPr>
            <a:r>
              <a:rPr lang="cs-CZ" altLang="cs-CZ" sz="2000" dirty="0" smtClean="0"/>
              <a:t>se </a:t>
            </a:r>
            <a:r>
              <a:rPr lang="cs-CZ" altLang="cs-CZ" sz="2000" dirty="0"/>
              <a:t>zjevně příčí dobrým mravům</a:t>
            </a:r>
            <a:r>
              <a:rPr lang="cs-CZ" altLang="cs-CZ" sz="2000" dirty="0" smtClean="0"/>
              <a:t>,</a:t>
            </a:r>
          </a:p>
          <a:p>
            <a:pPr marL="457200" indent="-457200">
              <a:buAutoNum type="alphaLcParenR"/>
              <a:defRPr/>
            </a:pPr>
            <a:r>
              <a:rPr lang="cs-CZ" altLang="cs-CZ" sz="2000" dirty="0" smtClean="0"/>
              <a:t>odporuje zákonu a zjevně </a:t>
            </a:r>
            <a:r>
              <a:rPr lang="cs-CZ" altLang="cs-CZ" sz="2000" dirty="0"/>
              <a:t>narušuje veřejný pořádek</a:t>
            </a:r>
            <a:r>
              <a:rPr lang="cs-CZ" altLang="cs-CZ" sz="2000" dirty="0" smtClean="0"/>
              <a:t>;</a:t>
            </a:r>
          </a:p>
          <a:p>
            <a:pPr marL="457200" indent="-457200">
              <a:buAutoNum type="alphaLcParenR"/>
              <a:defRPr/>
            </a:pPr>
            <a:r>
              <a:rPr lang="cs-CZ" altLang="cs-CZ" sz="2000" dirty="0" smtClean="0"/>
              <a:t>nebo </a:t>
            </a:r>
            <a:r>
              <a:rPr lang="cs-CZ" altLang="cs-CZ" sz="2000" dirty="0"/>
              <a:t>když právní jednání zavazuje k plnění od počátku nemožnému</a:t>
            </a:r>
            <a:r>
              <a:rPr lang="cs-CZ" altLang="cs-CZ" sz="2000" dirty="0" smtClean="0"/>
              <a:t>.</a:t>
            </a:r>
          </a:p>
          <a:p>
            <a:pPr marL="0" indent="0">
              <a:buNone/>
              <a:defRPr/>
            </a:pPr>
            <a:endParaRPr lang="cs-CZ" altLang="cs-CZ" sz="2000" dirty="0"/>
          </a:p>
          <a:p>
            <a:pPr marL="0" indent="0">
              <a:buNone/>
              <a:defRPr/>
            </a:pPr>
            <a:r>
              <a:rPr lang="cs-CZ" altLang="cs-CZ" sz="2000" b="1" dirty="0" smtClean="0"/>
              <a:t>-&gt; preference relativní neplatnosti před neplatností absolutní</a:t>
            </a:r>
            <a:endParaRPr lang="cs-CZ" altLang="cs-CZ" sz="2000" b="1" dirty="0"/>
          </a:p>
          <a:p>
            <a:pPr marL="0" indent="0">
              <a:buNone/>
              <a:defRPr/>
            </a:pPr>
            <a:endParaRPr lang="cs-CZ" altLang="cs-CZ" sz="2000" b="1" dirty="0"/>
          </a:p>
          <a:p>
            <a:pPr marL="0" indent="0" algn="just">
              <a:buNone/>
            </a:pPr>
            <a:endParaRPr lang="cs-CZ" dirty="0">
              <a:ea typeface="+mj-ea"/>
              <a:cs typeface="Arial"/>
            </a:endParaRPr>
          </a:p>
          <a:p>
            <a:endParaRPr lang="cs-CZ" b="1" dirty="0" smtClean="0">
              <a:ea typeface="+mj-ea"/>
              <a:cs typeface="Arial"/>
            </a:endParaRPr>
          </a:p>
          <a:p>
            <a:endParaRPr lang="cs-CZ" dirty="0" smtClean="0">
              <a:ea typeface="+mj-ea"/>
              <a:cs typeface="Arial"/>
            </a:endParaRPr>
          </a:p>
          <a:p>
            <a:pPr marL="0" indent="0">
              <a:buNone/>
            </a:pPr>
            <a:endParaRPr lang="cs-CZ" i="1" dirty="0" smtClean="0">
              <a:ea typeface="+mj-ea"/>
              <a:cs typeface="Arial"/>
            </a:endParaRPr>
          </a:p>
          <a:p>
            <a:pPr marL="0" indent="0">
              <a:buNone/>
            </a:pPr>
            <a:endParaRPr lang="cs-CZ" i="1" dirty="0" smtClean="0">
              <a:ea typeface="+mj-ea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5962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C00000"/>
                </a:solidFill>
                <a:latin typeface="+mn-lt"/>
                <a:cs typeface="Arial"/>
              </a:rPr>
              <a:t>Relativní neúčinnost</a:t>
            </a:r>
            <a:endParaRPr lang="cs-CZ" sz="4000" b="1" dirty="0">
              <a:solidFill>
                <a:srgbClr val="C0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cs-CZ" altLang="cs-CZ" sz="2800" dirty="0" smtClean="0"/>
              <a:t>Zkracuje-li PJ dlužníka uspokojení vykonatelné pohledávky věřitele, má věřitel právo domáhat se, aby soud určil, že právní jednání dlužníka, není vůči věřiteli právně účinné.</a:t>
            </a:r>
          </a:p>
          <a:p>
            <a:pPr>
              <a:defRPr/>
            </a:pPr>
            <a:r>
              <a:rPr lang="cs-CZ" altLang="cs-CZ" sz="2800" dirty="0" smtClean="0"/>
              <a:t>Neúčinnost PJ dlužníka se zakládá rozhodnutím soudu o žalobě věřitele, kterou bylo odporováno PJ dlužníka -&gt; odpůrčí žaloba</a:t>
            </a:r>
          </a:p>
          <a:p>
            <a:pPr marL="0" indent="0">
              <a:buNone/>
              <a:defRPr/>
            </a:pPr>
            <a:endParaRPr lang="cs-CZ" altLang="cs-CZ" sz="2000" dirty="0"/>
          </a:p>
          <a:p>
            <a:pPr marL="0" indent="0">
              <a:buNone/>
              <a:defRPr/>
            </a:pPr>
            <a:endParaRPr lang="cs-CZ" altLang="cs-CZ" sz="2000" dirty="0"/>
          </a:p>
          <a:p>
            <a:pPr marL="0" indent="0">
              <a:buNone/>
              <a:defRPr/>
            </a:pPr>
            <a:endParaRPr lang="cs-CZ" altLang="cs-CZ" sz="2000" b="1" dirty="0"/>
          </a:p>
          <a:p>
            <a:pPr marL="0" indent="0" algn="just">
              <a:buNone/>
            </a:pPr>
            <a:endParaRPr lang="cs-CZ" dirty="0">
              <a:ea typeface="+mj-ea"/>
              <a:cs typeface="Arial"/>
            </a:endParaRPr>
          </a:p>
          <a:p>
            <a:endParaRPr lang="cs-CZ" b="1" dirty="0" smtClean="0">
              <a:ea typeface="+mj-ea"/>
              <a:cs typeface="Arial"/>
            </a:endParaRPr>
          </a:p>
          <a:p>
            <a:endParaRPr lang="cs-CZ" dirty="0" smtClean="0">
              <a:ea typeface="+mj-ea"/>
              <a:cs typeface="Arial"/>
            </a:endParaRPr>
          </a:p>
          <a:p>
            <a:pPr marL="0" indent="0">
              <a:buNone/>
            </a:pPr>
            <a:endParaRPr lang="cs-CZ" i="1" dirty="0" smtClean="0">
              <a:ea typeface="+mj-ea"/>
              <a:cs typeface="Arial"/>
            </a:endParaRPr>
          </a:p>
          <a:p>
            <a:pPr marL="0" indent="0">
              <a:buNone/>
            </a:pPr>
            <a:endParaRPr lang="cs-CZ" i="1" dirty="0" smtClean="0">
              <a:ea typeface="+mj-ea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0602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C00000"/>
                </a:solidFill>
                <a:latin typeface="+mn-lt"/>
                <a:cs typeface="Arial"/>
              </a:rPr>
              <a:t>Právní události (§ 600)</a:t>
            </a:r>
            <a:endParaRPr lang="cs-CZ" sz="4000" b="1" dirty="0">
              <a:solidFill>
                <a:srgbClr val="C0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altLang="cs-CZ" dirty="0" smtClean="0"/>
              <a:t>zákon stanoví, která práva </a:t>
            </a:r>
            <a:r>
              <a:rPr lang="cs-CZ" altLang="cs-CZ" dirty="0"/>
              <a:t>a které povinnosti vznikají, mění se nebo zanikají z právních skutečností </a:t>
            </a:r>
            <a:r>
              <a:rPr lang="cs-CZ" altLang="cs-CZ" b="1" u="sng" dirty="0"/>
              <a:t>nezávislých</a:t>
            </a:r>
            <a:r>
              <a:rPr lang="cs-CZ" altLang="cs-CZ" dirty="0"/>
              <a:t> na vůli </a:t>
            </a:r>
            <a:r>
              <a:rPr lang="cs-CZ" altLang="cs-CZ" dirty="0" smtClean="0"/>
              <a:t>osoby; takový následek může určit rovněž ujednání </a:t>
            </a:r>
            <a:r>
              <a:rPr lang="cs-CZ" altLang="cs-CZ" dirty="0" smtClean="0"/>
              <a:t>stran</a:t>
            </a:r>
          </a:p>
          <a:p>
            <a:r>
              <a:rPr lang="cs-CZ" altLang="cs-CZ" dirty="0" smtClean="0"/>
              <a:t>Např. úmrtí, protiprávní stav, povodeň</a:t>
            </a:r>
            <a:endParaRPr lang="cs-CZ" altLang="cs-CZ" dirty="0"/>
          </a:p>
          <a:p>
            <a:pPr marL="0" indent="0" algn="just">
              <a:buNone/>
            </a:pPr>
            <a:endParaRPr lang="cs-CZ" dirty="0">
              <a:ea typeface="+mj-ea"/>
              <a:cs typeface="Arial"/>
            </a:endParaRPr>
          </a:p>
          <a:p>
            <a:endParaRPr lang="cs-CZ" b="1" dirty="0" smtClean="0">
              <a:ea typeface="+mj-ea"/>
              <a:cs typeface="Arial"/>
            </a:endParaRPr>
          </a:p>
          <a:p>
            <a:endParaRPr lang="cs-CZ" dirty="0" smtClean="0">
              <a:ea typeface="+mj-ea"/>
              <a:cs typeface="Arial"/>
            </a:endParaRPr>
          </a:p>
          <a:p>
            <a:pPr marL="0" indent="0">
              <a:buNone/>
            </a:pPr>
            <a:endParaRPr lang="cs-CZ" i="1" dirty="0" smtClean="0">
              <a:ea typeface="+mj-ea"/>
              <a:cs typeface="Arial"/>
            </a:endParaRPr>
          </a:p>
          <a:p>
            <a:pPr marL="0" indent="0">
              <a:buNone/>
            </a:pPr>
            <a:endParaRPr lang="cs-CZ" i="1" dirty="0" smtClean="0">
              <a:ea typeface="+mj-ea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273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721078"/>
            <a:ext cx="8126360" cy="1814052"/>
          </a:xfrm>
        </p:spPr>
        <p:txBody>
          <a:bodyPr lIns="0" tIns="0" rIns="0" bIns="0" anchor="t" anchorCtr="0">
            <a:normAutofit fontScale="90000"/>
          </a:bodyPr>
          <a:lstStyle/>
          <a:p>
            <a:r>
              <a:rPr lang="cs-CZ" sz="5400" b="1" cap="small" dirty="0" smtClean="0">
                <a:solidFill>
                  <a:srgbClr val="D10202"/>
                </a:solidFill>
                <a:latin typeface="+mn-lt"/>
                <a:cs typeface="Arial"/>
              </a:rPr>
              <a:t>Význam času, Promlčení, Prekluze</a:t>
            </a:r>
            <a:r>
              <a:rPr lang="cs-CZ" sz="3000" b="1" dirty="0" smtClean="0">
                <a:solidFill>
                  <a:srgbClr val="D10202"/>
                </a:solidFill>
                <a:latin typeface="+mn-lt"/>
                <a:cs typeface="Arial"/>
              </a:rPr>
              <a:t/>
            </a:r>
            <a:br>
              <a:rPr lang="cs-CZ" sz="3000" b="1" dirty="0" smtClean="0">
                <a:solidFill>
                  <a:srgbClr val="D10202"/>
                </a:solidFill>
                <a:latin typeface="+mn-lt"/>
                <a:cs typeface="Arial"/>
              </a:rPr>
            </a:br>
            <a:endParaRPr lang="en-US" sz="3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6718685" cy="121584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9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8630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Význam času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altLang="cs-CZ" dirty="0"/>
              <a:t>Čas je významnou právní skutečností, která může působit vznik, změnu nebo zánik právních vztahů.</a:t>
            </a:r>
          </a:p>
          <a:p>
            <a:r>
              <a:rPr lang="cs-CZ" altLang="cs-CZ" u="sng" dirty="0" smtClean="0"/>
              <a:t>nabývá-li </a:t>
            </a:r>
            <a:r>
              <a:rPr lang="cs-CZ" altLang="cs-CZ" dirty="0"/>
              <a:t>se právo nebo </a:t>
            </a:r>
            <a:r>
              <a:rPr lang="cs-CZ" altLang="cs-CZ" u="sng" dirty="0"/>
              <a:t>vzniká-li povinnost</a:t>
            </a:r>
            <a:r>
              <a:rPr lang="cs-CZ" altLang="cs-CZ" dirty="0"/>
              <a:t> v určitý </a:t>
            </a:r>
            <a:r>
              <a:rPr lang="cs-CZ" altLang="cs-CZ" dirty="0" smtClean="0"/>
              <a:t>den -&gt; </a:t>
            </a:r>
            <a:r>
              <a:rPr lang="cs-CZ" altLang="cs-CZ" dirty="0"/>
              <a:t>nabude se nebo vznikne počátkem toho dne (v 0:00:00 hod</a:t>
            </a:r>
            <a:r>
              <a:rPr lang="cs-CZ" altLang="cs-CZ" dirty="0" smtClean="0"/>
              <a:t>.)</a:t>
            </a:r>
          </a:p>
          <a:p>
            <a:pPr marL="0" indent="0">
              <a:buNone/>
            </a:pPr>
            <a:endParaRPr lang="cs-CZ" altLang="cs-CZ" dirty="0"/>
          </a:p>
          <a:p>
            <a:r>
              <a:rPr lang="cs-CZ" altLang="cs-CZ" u="sng" dirty="0" smtClean="0"/>
              <a:t>X zaniká-li</a:t>
            </a:r>
            <a:r>
              <a:rPr lang="cs-CZ" altLang="cs-CZ" dirty="0" smtClean="0"/>
              <a:t> </a:t>
            </a:r>
            <a:r>
              <a:rPr lang="cs-CZ" altLang="cs-CZ" dirty="0"/>
              <a:t>právo nebo povinnost v určitý den, zanikne koncem toho dne (v 23:59:59 hod</a:t>
            </a:r>
            <a:r>
              <a:rPr lang="cs-CZ" altLang="cs-CZ" dirty="0" smtClean="0"/>
              <a:t>.)</a:t>
            </a:r>
          </a:p>
          <a:p>
            <a:endParaRPr lang="cs-CZ" b="1" dirty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1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Význam času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altLang="cs-CZ" dirty="0" smtClean="0"/>
              <a:t>práva a povinnosti zaniknou uplynutím doby, na kterou byly omezeny</a:t>
            </a:r>
          </a:p>
          <a:p>
            <a:r>
              <a:rPr lang="cs-CZ" altLang="cs-CZ" dirty="0" smtClean="0"/>
              <a:t>změna v osobě věřitele nebo dlužníka nemá vliv na běh doby nebo lhůty</a:t>
            </a:r>
          </a:p>
          <a:p>
            <a:r>
              <a:rPr lang="cs-CZ" altLang="cs-CZ" dirty="0" smtClean="0"/>
              <a:t>doba x </a:t>
            </a:r>
            <a:r>
              <a:rPr lang="cs-CZ" altLang="cs-CZ" dirty="0" smtClean="0"/>
              <a:t>lhůta</a:t>
            </a:r>
          </a:p>
          <a:p>
            <a:r>
              <a:rPr lang="cs-CZ" altLang="cs-CZ" dirty="0"/>
              <a:t>Má-li se právo vykonat nebo povinnost splnit v určitý den nebo do určitého dne, vyžaduje se, aby se </a:t>
            </a:r>
            <a:r>
              <a:rPr lang="cs-CZ" altLang="cs-CZ" dirty="0" smtClean="0"/>
              <a:t>tak </a:t>
            </a:r>
            <a:r>
              <a:rPr lang="cs-CZ" altLang="cs-CZ" dirty="0"/>
              <a:t>stalo v obvyklou denní dobu (např. otevírací doba obchodu), ledaže něco jiného plyne ze </a:t>
            </a:r>
            <a:r>
              <a:rPr lang="cs-CZ" altLang="cs-CZ" dirty="0" smtClean="0"/>
              <a:t>zvyklostí</a:t>
            </a:r>
            <a:r>
              <a:rPr lang="cs-CZ" altLang="cs-CZ" dirty="0"/>
              <a:t>, ze zavedené praxe stran, popřípadě ze zvláštních okolností případu.</a:t>
            </a:r>
            <a:endParaRPr lang="cs-CZ" altLang="cs-CZ" dirty="0" smtClean="0"/>
          </a:p>
          <a:p>
            <a:endParaRPr lang="cs-CZ" b="1" dirty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39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Počítání času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altLang="cs-CZ" sz="2000" dirty="0"/>
              <a:t>Lhůta nebo doba </a:t>
            </a:r>
            <a:r>
              <a:rPr lang="cs-CZ" altLang="cs-CZ" sz="2000" b="1" u="sng" dirty="0"/>
              <a:t>určená podle dnů </a:t>
            </a:r>
            <a:r>
              <a:rPr lang="cs-CZ" altLang="cs-CZ" sz="2000" i="1" u="sng" dirty="0"/>
              <a:t>počíná</a:t>
            </a:r>
            <a:r>
              <a:rPr lang="cs-CZ" altLang="cs-CZ" sz="2000" dirty="0"/>
              <a:t> dnem, který následuje po skutečnosti rozhodné pro její počátek.</a:t>
            </a:r>
          </a:p>
          <a:p>
            <a:pPr lvl="1"/>
            <a:r>
              <a:rPr lang="cs-CZ" altLang="cs-CZ" sz="2000" i="1" dirty="0"/>
              <a:t>Např. dne 5.10.2013 si dlužník půjčí peníze na tři dny – lhůta začne běžet 6.10., má vrátit 8.10.2013</a:t>
            </a:r>
            <a:r>
              <a:rPr lang="cs-CZ" altLang="cs-CZ" sz="2000" dirty="0"/>
              <a:t>.</a:t>
            </a:r>
          </a:p>
          <a:p>
            <a:r>
              <a:rPr lang="cs-CZ" altLang="cs-CZ" sz="2000" i="1" u="sng" dirty="0"/>
              <a:t>Konec</a:t>
            </a:r>
            <a:r>
              <a:rPr lang="cs-CZ" altLang="cs-CZ" sz="2000" dirty="0"/>
              <a:t> lhůty nebo doby </a:t>
            </a:r>
            <a:r>
              <a:rPr lang="cs-CZ" altLang="cs-CZ" sz="2000" b="1" u="sng" dirty="0"/>
              <a:t>určené podle týdnů, měsíců nebo let</a:t>
            </a:r>
            <a:r>
              <a:rPr lang="cs-CZ" altLang="cs-CZ" sz="2000" dirty="0"/>
              <a:t> připadá na den, který se pojmenováním nebo číslem shoduje se dnem, na který připadá skutečnost, od níž se lhůta nebo doba počítá. </a:t>
            </a:r>
          </a:p>
          <a:p>
            <a:pPr marL="457200" lvl="3">
              <a:buSzPct val="85000"/>
            </a:pPr>
            <a:r>
              <a:rPr lang="cs-CZ" altLang="cs-CZ" i="1" dirty="0"/>
              <a:t>Např. dne 5.10.2013 si dlužník půjčí peníze na měsíc – má vrátit 5.11.2013</a:t>
            </a:r>
            <a:r>
              <a:rPr lang="cs-CZ" altLang="cs-CZ" dirty="0"/>
              <a:t>.</a:t>
            </a:r>
          </a:p>
          <a:p>
            <a:r>
              <a:rPr lang="cs-CZ" altLang="cs-CZ" sz="2000" dirty="0"/>
              <a:t>Není-li takový den v posledním měsíci, připadne konec lhůty nebo doby na poslední den měsíce.</a:t>
            </a:r>
          </a:p>
          <a:p>
            <a:pPr lvl="1"/>
            <a:r>
              <a:rPr lang="cs-CZ" altLang="cs-CZ" sz="2000" i="1" dirty="0"/>
              <a:t>Např. dne 31.10.2013 si dlužník půjčí peníze na měsíc – má vrátit 30.11.2013</a:t>
            </a:r>
            <a:r>
              <a:rPr lang="cs-CZ" altLang="cs-CZ" sz="2000" dirty="0" smtClean="0"/>
              <a:t>.</a:t>
            </a:r>
            <a:endParaRPr lang="cs-CZ" alt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48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Právní skutečnosti obecně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Právní skutečnosti se mohou dělit do několika skupin podle různých kritérií. Základní dělení právních </a:t>
            </a:r>
            <a:r>
              <a:rPr lang="cs-CZ" dirty="0" smtClean="0"/>
              <a:t>skutečností </a:t>
            </a:r>
            <a:r>
              <a:rPr lang="cs-CZ" dirty="0"/>
              <a:t>je na tzv. subjektivní právní skutečnosti a objektivní právní skutečnosti, a to podle </a:t>
            </a:r>
            <a:r>
              <a:rPr lang="cs-CZ" dirty="0" smtClean="0"/>
              <a:t>uplatnění </a:t>
            </a:r>
            <a:r>
              <a:rPr lang="cs-CZ" dirty="0"/>
              <a:t>volního lidského chování na jejich formování. Subjektivní právní skutečnosti tvoří lidské </a:t>
            </a:r>
            <a:r>
              <a:rPr lang="cs-CZ" dirty="0" smtClean="0"/>
              <a:t>chování</a:t>
            </a:r>
            <a:r>
              <a:rPr lang="cs-CZ" dirty="0"/>
              <a:t>. Jsou závislé na lidské vůli a dále se dělí na: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a</a:t>
            </a:r>
            <a:r>
              <a:rPr lang="cs-CZ" dirty="0"/>
              <a:t>) chování právem aprobované (dovolené):</a:t>
            </a:r>
          </a:p>
          <a:p>
            <a:r>
              <a:rPr lang="cs-CZ" dirty="0" smtClean="0"/>
              <a:t>chování </a:t>
            </a:r>
            <a:r>
              <a:rPr lang="cs-CZ" dirty="0"/>
              <a:t>s úmyslem působit právní účinky (zejména právní jednání a rozhodnutí státních </a:t>
            </a:r>
            <a:r>
              <a:rPr lang="cs-CZ" dirty="0" smtClean="0"/>
              <a:t>orgánů</a:t>
            </a:r>
            <a:r>
              <a:rPr lang="cs-CZ" dirty="0"/>
              <a:t>)</a:t>
            </a:r>
          </a:p>
          <a:p>
            <a:r>
              <a:rPr lang="cs-CZ" dirty="0" smtClean="0"/>
              <a:t>chování </a:t>
            </a:r>
            <a:r>
              <a:rPr lang="cs-CZ" dirty="0"/>
              <a:t>bez úmyslu působit právní účinky (zejména vytvoření autorského díla, vytvoření </a:t>
            </a:r>
            <a:r>
              <a:rPr lang="cs-CZ" dirty="0" smtClean="0"/>
              <a:t>věci </a:t>
            </a:r>
            <a:r>
              <a:rPr lang="cs-CZ" dirty="0"/>
              <a:t>apod.)</a:t>
            </a:r>
          </a:p>
          <a:p>
            <a:pPr marL="0" indent="0">
              <a:buNone/>
            </a:pPr>
            <a:r>
              <a:rPr lang="cs-CZ" dirty="0"/>
              <a:t>b) chování právem reprobované (nedovolené) – tj. projevy vůle v rozporu s objektivním právem </a:t>
            </a:r>
            <a:r>
              <a:rPr lang="cs-CZ" dirty="0" smtClean="0"/>
              <a:t>– </a:t>
            </a:r>
            <a:r>
              <a:rPr lang="cs-CZ" dirty="0"/>
              <a:t>protiprávní jednán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21390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Počítání času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altLang="cs-CZ" sz="2400" b="1" dirty="0"/>
              <a:t>Polovinou měsíce</a:t>
            </a:r>
            <a:r>
              <a:rPr lang="cs-CZ" altLang="cs-CZ" sz="2400" dirty="0"/>
              <a:t> se rozumí patnáct dnů a středem měsíce jeho patnáctý den.</a:t>
            </a:r>
          </a:p>
          <a:p>
            <a:r>
              <a:rPr lang="cs-CZ" altLang="cs-CZ" sz="2400" dirty="0"/>
              <a:t>Je-li lhůta nebo doba určena na jeden nebo více měsíců a část měsíce, počítá se část měsíce naposled.</a:t>
            </a:r>
          </a:p>
          <a:p>
            <a:r>
              <a:rPr lang="cs-CZ" altLang="cs-CZ" sz="2400" b="1" dirty="0"/>
              <a:t>Připadne-li poslední den lhůty na sobotu, neděli nebo svátek, je posledním dnem lhůty pracovní den nejblíže následující</a:t>
            </a:r>
            <a:r>
              <a:rPr lang="cs-CZ" altLang="cs-CZ" sz="2400" dirty="0" smtClean="0"/>
              <a:t>.</a:t>
            </a:r>
          </a:p>
          <a:p>
            <a:r>
              <a:rPr lang="cs-CZ" altLang="cs-CZ" sz="2400" dirty="0" smtClean="0"/>
              <a:t>Lhůta nebo doba určená v kratších časových jednotkách, než jsou dny, se počítá od okamžiku, kdy začne, do okamžiku, kdy skončí.</a:t>
            </a:r>
            <a:endParaRPr lang="cs-CZ" alt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50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Promlčení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altLang="cs-CZ" dirty="0"/>
              <a:t>Nebylo-li právo vykonáno v promlčecí </a:t>
            </a:r>
            <a:r>
              <a:rPr lang="cs-CZ" altLang="cs-CZ" dirty="0" smtClean="0"/>
              <a:t>lhůtě -&gt; promlčí </a:t>
            </a:r>
            <a:r>
              <a:rPr lang="cs-CZ" altLang="cs-CZ" dirty="0"/>
              <a:t>se a dlužník není povinen plnit. Plnil-li však dlužník po uplynutí promlčecí lhůty, nemůže požadovat vrácení toho, co plnil</a:t>
            </a:r>
            <a:r>
              <a:rPr lang="cs-CZ" altLang="cs-CZ" dirty="0" smtClean="0"/>
              <a:t>.</a:t>
            </a:r>
          </a:p>
          <a:p>
            <a:pPr marL="0" indent="0">
              <a:buNone/>
            </a:pPr>
            <a:r>
              <a:rPr lang="cs-CZ" altLang="cs-CZ" dirty="0" smtClean="0"/>
              <a:t>=&gt; promlčí se právo, nikoliv nárok</a:t>
            </a:r>
            <a:endParaRPr lang="cs-CZ" altLang="cs-CZ" dirty="0"/>
          </a:p>
          <a:p>
            <a:r>
              <a:rPr lang="cs-CZ" altLang="cs-CZ" dirty="0"/>
              <a:t>K promlčení soud přihlédne, jen </a:t>
            </a:r>
            <a:r>
              <a:rPr lang="cs-CZ" altLang="cs-CZ" u="sng" dirty="0"/>
              <a:t>namítne-li</a:t>
            </a:r>
            <a:r>
              <a:rPr lang="cs-CZ" altLang="cs-CZ" dirty="0"/>
              <a:t> dlužník, že je právo promlčeno. </a:t>
            </a:r>
          </a:p>
          <a:p>
            <a:r>
              <a:rPr lang="cs-CZ" altLang="cs-CZ" dirty="0"/>
              <a:t>Promlčecí lhůta </a:t>
            </a:r>
            <a:r>
              <a:rPr lang="cs-CZ" altLang="cs-CZ" u="sng" dirty="0"/>
              <a:t>obecně</a:t>
            </a:r>
            <a:r>
              <a:rPr lang="cs-CZ" altLang="cs-CZ" dirty="0"/>
              <a:t> trvá tři roky (další výjimky).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5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Promlčení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altLang="cs-CZ" sz="2800" b="1" dirty="0" smtClean="0"/>
              <a:t>promlčují se všechna práva s výjimkou případů stanovených zákonem</a:t>
            </a:r>
            <a:r>
              <a:rPr lang="cs-CZ" altLang="cs-CZ" sz="2800" dirty="0" smtClean="0"/>
              <a:t> -&gt;</a:t>
            </a:r>
          </a:p>
          <a:p>
            <a:pPr marL="0" indent="0">
              <a:buNone/>
            </a:pPr>
            <a:endParaRPr lang="cs-CZ" altLang="cs-CZ" sz="2800" b="1" dirty="0" smtClean="0"/>
          </a:p>
          <a:p>
            <a:pPr marL="0" indent="0">
              <a:buNone/>
            </a:pPr>
            <a:r>
              <a:rPr lang="cs-CZ" altLang="cs-CZ" sz="2800" dirty="0" smtClean="0"/>
              <a:t>a) v případě práva na život, důstojnost, jméno, zdraví, vážnost, čest, soukromí nebo obdobného osobního práva se promlčují jen práva na odčinění újmy způsobené v těchto případech</a:t>
            </a:r>
          </a:p>
          <a:p>
            <a:pPr marL="0" indent="0">
              <a:buNone/>
            </a:pPr>
            <a:r>
              <a:rPr lang="cs-CZ" altLang="cs-CZ" sz="2800" dirty="0" smtClean="0"/>
              <a:t>b) právo na výživné se nepromlčuje, práva na </a:t>
            </a:r>
            <a:r>
              <a:rPr lang="cs-CZ" altLang="cs-CZ" sz="2800" dirty="0" err="1" smtClean="0"/>
              <a:t>jedn</a:t>
            </a:r>
            <a:r>
              <a:rPr lang="cs-CZ" altLang="cs-CZ" sz="2800" dirty="0" smtClean="0"/>
              <a:t>. opětující se plnění však promlčení podléhají</a:t>
            </a:r>
          </a:p>
          <a:p>
            <a:pPr marL="0" indent="0">
              <a:buNone/>
            </a:pPr>
            <a:r>
              <a:rPr lang="cs-CZ" altLang="cs-CZ" sz="2800" dirty="0" smtClean="0"/>
              <a:t>c) nepromlčuje se vlastnické právo, ani právo domáhat se rozdělení společné věci, právo na zřízení nezbytné cesty a právo na vykoupení reálného břemene </a:t>
            </a:r>
            <a:endParaRPr lang="cs-CZ" altLang="cs-CZ" sz="28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71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Promlčení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cs-CZ" altLang="cs-CZ" sz="2900" dirty="0" smtClean="0"/>
          </a:p>
          <a:p>
            <a:r>
              <a:rPr lang="cs-CZ" altLang="cs-CZ" sz="2900" dirty="0" smtClean="0"/>
              <a:t>Nebylo-li </a:t>
            </a:r>
            <a:r>
              <a:rPr lang="cs-CZ" altLang="cs-CZ" sz="2900" dirty="0"/>
              <a:t>právo vykonáno v promlčecí lhůtě, promlčí se a dlužník není povinen plnit. </a:t>
            </a:r>
            <a:r>
              <a:rPr lang="cs-CZ" altLang="cs-CZ" sz="2900" b="1" dirty="0"/>
              <a:t>Plnil-li však dlužník po uplynutí promlčecí lhůty, nemůže požadovat vrácení toho, co plnil</a:t>
            </a:r>
            <a:r>
              <a:rPr lang="cs-CZ" altLang="cs-CZ" sz="2900" dirty="0" smtClean="0"/>
              <a:t>.</a:t>
            </a:r>
          </a:p>
          <a:p>
            <a:endParaRPr lang="cs-CZ" altLang="cs-CZ" sz="2900" dirty="0"/>
          </a:p>
          <a:p>
            <a:r>
              <a:rPr lang="cs-CZ" altLang="cs-CZ" sz="2900" dirty="0"/>
              <a:t>K promlčení soud přihlédne, jen </a:t>
            </a:r>
            <a:r>
              <a:rPr lang="cs-CZ" altLang="cs-CZ" sz="2900" u="sng" dirty="0"/>
              <a:t>namítne-li</a:t>
            </a:r>
            <a:r>
              <a:rPr lang="cs-CZ" altLang="cs-CZ" sz="2900" dirty="0"/>
              <a:t> dlužník, že je právo promlčeno</a:t>
            </a:r>
            <a:r>
              <a:rPr lang="cs-CZ" altLang="cs-CZ" sz="2900" dirty="0" smtClean="0"/>
              <a:t>.</a:t>
            </a:r>
            <a:endParaRPr lang="cs-CZ" sz="2900" dirty="0">
              <a:solidFill>
                <a:schemeClr val="tx2"/>
              </a:solidFill>
            </a:endParaRPr>
          </a:p>
          <a:p>
            <a:r>
              <a:rPr lang="cs-CZ" altLang="cs-CZ" sz="2900" dirty="0" smtClean="0"/>
              <a:t>promlčecí lhůta začne běžet od okamžiku, kdy právo mohlo být poprvé s úspěchem uplatněno u soudu (</a:t>
            </a:r>
            <a:r>
              <a:rPr lang="cs-CZ" altLang="cs-CZ" sz="2900" i="1" dirty="0" err="1" smtClean="0"/>
              <a:t>actio</a:t>
            </a:r>
            <a:r>
              <a:rPr lang="cs-CZ" altLang="cs-CZ" sz="2900" i="1" dirty="0" smtClean="0"/>
              <a:t> </a:t>
            </a:r>
            <a:r>
              <a:rPr lang="cs-CZ" altLang="cs-CZ" sz="2900" i="1" dirty="0" err="1" smtClean="0"/>
              <a:t>nata</a:t>
            </a:r>
            <a:r>
              <a:rPr lang="cs-CZ" altLang="cs-CZ" sz="2900" i="1" dirty="0" smtClean="0"/>
              <a:t>)</a:t>
            </a:r>
          </a:p>
          <a:p>
            <a:r>
              <a:rPr lang="cs-CZ" altLang="cs-CZ" sz="2900" dirty="0" smtClean="0"/>
              <a:t>obecná délka promlčecí lhůty -&gt; 3 roky (§ 629)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42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Prekluze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altLang="cs-CZ" sz="2800" dirty="0"/>
              <a:t>Nebylo-li právo vykonáno ve stanovené lhůtě, </a:t>
            </a:r>
            <a:r>
              <a:rPr lang="cs-CZ" altLang="cs-CZ" sz="2800" b="1" u="sng" dirty="0"/>
              <a:t>zanikne</a:t>
            </a:r>
            <a:r>
              <a:rPr lang="cs-CZ" altLang="cs-CZ" sz="2800" dirty="0"/>
              <a:t> jen v případech stanovených zákonem výslovně. </a:t>
            </a:r>
          </a:p>
          <a:p>
            <a:r>
              <a:rPr lang="cs-CZ" altLang="cs-CZ" sz="2800" dirty="0"/>
              <a:t>K zániku práva soud </a:t>
            </a:r>
            <a:r>
              <a:rPr lang="cs-CZ" altLang="cs-CZ" sz="2800" b="1" dirty="0"/>
              <a:t>přihlédne, i když to dlužník nenamítne</a:t>
            </a:r>
            <a:r>
              <a:rPr lang="cs-CZ" altLang="cs-CZ" sz="2800" dirty="0" smtClean="0"/>
              <a:t>.</a:t>
            </a:r>
          </a:p>
          <a:p>
            <a:r>
              <a:rPr lang="cs-CZ" altLang="cs-CZ" sz="2800" dirty="0" smtClean="0"/>
              <a:t>např. uplatnění nároku z odpovědnosti za vady</a:t>
            </a:r>
            <a:endParaRPr lang="cs-CZ" altLang="cs-CZ" sz="28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53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endParaRPr lang="cs-CZ" sz="6000" b="1" dirty="0" smtClean="0">
              <a:solidFill>
                <a:srgbClr val="D10202"/>
              </a:solidFill>
              <a:ea typeface="+mj-ea"/>
              <a:cs typeface="Arial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cs-CZ" sz="6000" b="1" dirty="0" smtClean="0">
                <a:solidFill>
                  <a:srgbClr val="D10202"/>
                </a:solidFill>
                <a:ea typeface="+mj-ea"/>
                <a:cs typeface="Arial"/>
              </a:rPr>
              <a:t>Děkuji </a:t>
            </a:r>
            <a:r>
              <a:rPr lang="cs-CZ" sz="6000" b="1" dirty="0">
                <a:solidFill>
                  <a:srgbClr val="D10202"/>
                </a:solidFill>
                <a:ea typeface="+mj-ea"/>
                <a:cs typeface="Arial"/>
              </a:rPr>
              <a:t>za pozornost!</a:t>
            </a:r>
          </a:p>
          <a:p>
            <a:endParaRPr lang="cs-CZ" sz="2800" b="1" dirty="0" smtClean="0"/>
          </a:p>
          <a:p>
            <a:endParaRPr lang="cs-CZ" sz="2800" b="1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41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Právní jednání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182880" indent="-182880">
              <a:buFont typeface="Arial" pitchFamily="34" charset="0"/>
              <a:buChar char="•"/>
              <a:defRPr/>
            </a:pPr>
            <a:r>
              <a:rPr lang="cs-CZ" sz="2800" dirty="0"/>
              <a:t>Právní jednání </a:t>
            </a:r>
            <a:r>
              <a:rPr lang="cs-CZ" sz="2800" b="1" dirty="0"/>
              <a:t>vyvolává právní následky</a:t>
            </a:r>
            <a:r>
              <a:rPr lang="cs-CZ" sz="2800" dirty="0"/>
              <a:t>, které jsou v něm vyjádřeny, jakož i právní následky plynoucí ze zákona, dobrých mravů, zvyklostí a zavedené praxe </a:t>
            </a:r>
            <a:r>
              <a:rPr lang="cs-CZ" sz="2800" dirty="0" smtClean="0"/>
              <a:t>stran (§ 545).</a:t>
            </a:r>
            <a:endParaRPr lang="cs-CZ" sz="2800" dirty="0"/>
          </a:p>
          <a:p>
            <a:pPr marL="182880" indent="-182880">
              <a:buFont typeface="Arial" pitchFamily="34" charset="0"/>
              <a:buChar char="•"/>
              <a:defRPr/>
            </a:pPr>
            <a:r>
              <a:rPr lang="cs-CZ" sz="2800" b="1" dirty="0"/>
              <a:t>Právně lze </a:t>
            </a:r>
            <a:r>
              <a:rPr lang="cs-CZ" sz="2800" b="1" dirty="0" smtClean="0"/>
              <a:t>jednat</a:t>
            </a:r>
            <a:r>
              <a:rPr lang="cs-CZ" sz="2800" dirty="0" smtClean="0"/>
              <a:t>:</a:t>
            </a:r>
          </a:p>
          <a:p>
            <a:pPr>
              <a:buFontTx/>
              <a:buChar char="-"/>
              <a:defRPr/>
            </a:pPr>
            <a:r>
              <a:rPr lang="cs-CZ" sz="2800" dirty="0" smtClean="0"/>
              <a:t>konáním,</a:t>
            </a:r>
          </a:p>
          <a:p>
            <a:pPr>
              <a:buFontTx/>
              <a:buChar char="-"/>
              <a:defRPr/>
            </a:pPr>
            <a:r>
              <a:rPr lang="cs-CZ" sz="2800" dirty="0" smtClean="0"/>
              <a:t>opomenutím;</a:t>
            </a:r>
          </a:p>
          <a:p>
            <a:pPr>
              <a:buFontTx/>
              <a:buChar char="-"/>
              <a:defRPr/>
            </a:pPr>
            <a:r>
              <a:rPr lang="cs-CZ" sz="2800" dirty="0" smtClean="0"/>
              <a:t>může </a:t>
            </a:r>
            <a:r>
              <a:rPr lang="cs-CZ" sz="2800" dirty="0"/>
              <a:t>se tak stát výslovně nebo jiným </a:t>
            </a:r>
            <a:r>
              <a:rPr lang="cs-CZ" sz="2800" dirty="0" smtClean="0"/>
              <a:t>způsobem nevzbuzujícím </a:t>
            </a:r>
            <a:r>
              <a:rPr lang="cs-CZ" sz="2800" dirty="0"/>
              <a:t>pochybnost o tom, co jednající osoba chtěla projevit.</a:t>
            </a:r>
          </a:p>
          <a:p>
            <a:pPr marL="0" indent="0">
              <a:buNone/>
              <a:defRPr/>
            </a:pPr>
            <a:endParaRPr lang="cs-CZ" sz="2800" dirty="0"/>
          </a:p>
          <a:p>
            <a:pPr marL="182880" indent="-182880">
              <a:buFont typeface="Arial" pitchFamily="34" charset="0"/>
              <a:buChar char="•"/>
              <a:defRPr/>
            </a:pPr>
            <a:r>
              <a:rPr lang="cs-CZ" sz="2800" dirty="0"/>
              <a:t>Právní jednání musí obsahem a účelem odpovídat dobrým mravům i zákonu</a:t>
            </a:r>
            <a:r>
              <a:rPr lang="cs-CZ" sz="2800" dirty="0" smtClean="0"/>
              <a:t>.</a:t>
            </a:r>
            <a:endParaRPr lang="cs-CZ" sz="28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6463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Právní jednání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Právní jednání má své pojmové znaky a náležitosti. Nedostatek pojmových znaků má za následek, </a:t>
            </a:r>
            <a:r>
              <a:rPr lang="cs-CZ" dirty="0" smtClean="0"/>
              <a:t>že </a:t>
            </a:r>
            <a:r>
              <a:rPr lang="cs-CZ" dirty="0"/>
              <a:t>právní jednání vůbec nevznikne (jakoby neexistovalo), v případě nedostatku náležitostí pak dojde </a:t>
            </a:r>
            <a:r>
              <a:rPr lang="cs-CZ" dirty="0" smtClean="0"/>
              <a:t>k </a:t>
            </a:r>
            <a:r>
              <a:rPr lang="cs-CZ" dirty="0"/>
              <a:t>neplatnosti takového právního jednání</a:t>
            </a:r>
            <a:r>
              <a:rPr lang="cs-CZ" dirty="0" smtClean="0"/>
              <a:t>.</a:t>
            </a:r>
          </a:p>
          <a:p>
            <a:r>
              <a:rPr lang="cs-CZ" dirty="0"/>
              <a:t>O právní jednání tedy vůbec nejde, chybí-li vůle jednající osoby nebo nebyla-li zjevně projevena </a:t>
            </a:r>
            <a:r>
              <a:rPr lang="cs-CZ" dirty="0" smtClean="0"/>
              <a:t>vážná vůle.</a:t>
            </a:r>
          </a:p>
          <a:p>
            <a:r>
              <a:rPr lang="cs-CZ" dirty="0"/>
              <a:t>Právní jednání není učiněno vážně (opravdově) tehdy, je-li podle objektivních okolností </a:t>
            </a:r>
            <a:r>
              <a:rPr lang="cs-CZ" dirty="0" smtClean="0"/>
              <a:t>konkrétního </a:t>
            </a:r>
            <a:r>
              <a:rPr lang="cs-CZ" dirty="0"/>
              <a:t>případu zřejmé, že jednající nechtěl svým projevem vůle způsobit právní následky, které </a:t>
            </a:r>
            <a:r>
              <a:rPr lang="cs-CZ" dirty="0" smtClean="0"/>
              <a:t>s </a:t>
            </a:r>
            <a:r>
              <a:rPr lang="cs-CZ" dirty="0"/>
              <a:t>takovým projevem vůle normy občanského práva spojují</a:t>
            </a:r>
          </a:p>
        </p:txBody>
      </p:sp>
    </p:spTree>
    <p:extLst>
      <p:ext uri="{BB962C8B-B14F-4D97-AF65-F5344CB8AC3E}">
        <p14:creationId xmlns:p14="http://schemas.microsoft.com/office/powerpoint/2010/main" val="2471395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Právní jednání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O právní jednání nejde ani v případě, kdy nelze pro neurčitost nebo nesrozumitelnost zjistit jeho </a:t>
            </a:r>
            <a:r>
              <a:rPr lang="cs-CZ" dirty="0" smtClean="0"/>
              <a:t>obsah </a:t>
            </a:r>
            <a:r>
              <a:rPr lang="cs-CZ" dirty="0"/>
              <a:t>ani výkladem. Projev je nesrozumitelný, jestliže jednající nedosáhl – vadným slovním nebo </a:t>
            </a:r>
            <a:r>
              <a:rPr lang="cs-CZ" dirty="0" smtClean="0"/>
              <a:t>jiným </a:t>
            </a:r>
            <a:r>
              <a:rPr lang="cs-CZ" dirty="0"/>
              <a:t>zprostředkováním – jasného vyjádření této </a:t>
            </a:r>
            <a:r>
              <a:rPr lang="cs-CZ" dirty="0" smtClean="0"/>
              <a:t>vůle.</a:t>
            </a:r>
          </a:p>
          <a:p>
            <a:r>
              <a:rPr lang="cs-CZ" dirty="0"/>
              <a:t>Nesrozumitelný je projev vůle tehdy, jestliže </a:t>
            </a:r>
            <a:r>
              <a:rPr lang="cs-CZ" dirty="0" smtClean="0"/>
              <a:t>nelze </a:t>
            </a:r>
            <a:r>
              <a:rPr lang="cs-CZ" dirty="0"/>
              <a:t>zjistit ani výkladem, co jím mělo být vyjádřeno. </a:t>
            </a:r>
          </a:p>
        </p:txBody>
      </p:sp>
    </p:spTree>
    <p:extLst>
      <p:ext uri="{BB962C8B-B14F-4D97-AF65-F5344CB8AC3E}">
        <p14:creationId xmlns:p14="http://schemas.microsoft.com/office/powerpoint/2010/main" val="1415194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Právní jednání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Právní </a:t>
            </a:r>
            <a:r>
              <a:rPr lang="cs-CZ" dirty="0"/>
              <a:t>jednání je neurčité tehdy, je-li vyjádření projevu sice srozumitelné, ale jeho obsah je neurčitý. </a:t>
            </a:r>
          </a:p>
          <a:p>
            <a:r>
              <a:rPr lang="cs-CZ" dirty="0"/>
              <a:t>Jazykové vyjádření právního jednání lze vykládat prostředky gramatickými (z hlediska možného </a:t>
            </a:r>
            <a:r>
              <a:rPr lang="cs-CZ" dirty="0" smtClean="0"/>
              <a:t>významu </a:t>
            </a:r>
            <a:r>
              <a:rPr lang="cs-CZ" dirty="0"/>
              <a:t>jednotlivých použitých pojmů), logickými (z hlediska vzájemné návaznosti použitých pojmů) </a:t>
            </a:r>
            <a:r>
              <a:rPr lang="cs-CZ" dirty="0" smtClean="0"/>
              <a:t>či </a:t>
            </a:r>
            <a:r>
              <a:rPr lang="cs-CZ" dirty="0"/>
              <a:t>systematickými (z hlediska řazení pojmů ve struktuře celého právního jednání). Interpretace </a:t>
            </a:r>
            <a:r>
              <a:rPr lang="cs-CZ" dirty="0" smtClean="0"/>
              <a:t>obsahu </a:t>
            </a:r>
            <a:r>
              <a:rPr lang="cs-CZ" dirty="0"/>
              <a:t>právního jednání soudem však nemůže v žádném případě nahrazovat či měnit již učiněné </a:t>
            </a:r>
            <a:r>
              <a:rPr lang="cs-CZ" dirty="0" smtClean="0"/>
              <a:t>pro</a:t>
            </a:r>
            <a:r>
              <a:rPr lang="cs-CZ" dirty="0"/>
              <a:t>j</a:t>
            </a:r>
            <a:r>
              <a:rPr lang="cs-CZ" dirty="0" smtClean="0"/>
              <a:t>evy </a:t>
            </a:r>
            <a:r>
              <a:rPr lang="cs-CZ" dirty="0"/>
              <a:t>vůle (použití zákonných výkladových pravidel směřuje vždy pouze k tomu, aby obsah právního </a:t>
            </a:r>
            <a:r>
              <a:rPr lang="cs-CZ" dirty="0" smtClean="0"/>
              <a:t>jednání </a:t>
            </a:r>
            <a:r>
              <a:rPr lang="cs-CZ" dirty="0"/>
              <a:t>vyjádřeného slovy, které osoba učinila, byl vyložen v souladu se stavem, který existoval </a:t>
            </a:r>
            <a:r>
              <a:rPr lang="cs-CZ" dirty="0" smtClean="0"/>
              <a:t>v </a:t>
            </a:r>
            <a:r>
              <a:rPr lang="cs-CZ" dirty="0"/>
              <a:t>době, kdy bylo jednání činěno).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6596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Zdánlivé právní jednání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altLang="cs-CZ" dirty="0" smtClean="0"/>
              <a:t>chybí-li </a:t>
            </a:r>
            <a:r>
              <a:rPr lang="cs-CZ" altLang="cs-CZ" dirty="0"/>
              <a:t>vůle jednající </a:t>
            </a:r>
            <a:r>
              <a:rPr lang="cs-CZ" altLang="cs-CZ" dirty="0" smtClean="0"/>
              <a:t>osoby</a:t>
            </a:r>
          </a:p>
          <a:p>
            <a:r>
              <a:rPr lang="cs-CZ" altLang="cs-CZ" dirty="0"/>
              <a:t>n</a:t>
            </a:r>
            <a:r>
              <a:rPr lang="cs-CZ" altLang="cs-CZ" dirty="0" smtClean="0"/>
              <a:t>ebyla-li </a:t>
            </a:r>
            <a:r>
              <a:rPr lang="cs-CZ" altLang="cs-CZ" dirty="0"/>
              <a:t>zjevně projevena vážná </a:t>
            </a:r>
            <a:r>
              <a:rPr lang="cs-CZ" altLang="cs-CZ" dirty="0" smtClean="0"/>
              <a:t>vůle</a:t>
            </a:r>
          </a:p>
          <a:p>
            <a:r>
              <a:rPr lang="cs-CZ" altLang="cs-CZ" dirty="0" smtClean="0"/>
              <a:t>nelze-li </a:t>
            </a:r>
            <a:r>
              <a:rPr lang="cs-CZ" altLang="cs-CZ" dirty="0"/>
              <a:t>pro neurčitost nebo nesrozumitelnost zjistit jeho obsah ani </a:t>
            </a:r>
            <a:r>
              <a:rPr lang="cs-CZ" altLang="cs-CZ" dirty="0" smtClean="0"/>
              <a:t>výkladem</a:t>
            </a:r>
            <a:endParaRPr lang="cs-CZ" alt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3098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Zdánlivé právní jednání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altLang="cs-CZ" dirty="0"/>
              <a:t>byl-li projev vůle mezi stranami dodatečně vyjasněn, nepřihlíží se k jeho vadě a hledí se, jako by tu bylo PJ od počátku</a:t>
            </a:r>
          </a:p>
          <a:p>
            <a:r>
              <a:rPr lang="cs-CZ" altLang="cs-CZ" dirty="0" smtClean="0"/>
              <a:t>k</a:t>
            </a:r>
            <a:r>
              <a:rPr lang="cs-CZ" altLang="cs-CZ" dirty="0"/>
              <a:t> zdánlivému právnímu jednání se nepřihlíží (jako by </a:t>
            </a:r>
            <a:r>
              <a:rPr lang="cs-CZ" altLang="cs-CZ" dirty="0" smtClean="0"/>
              <a:t>nebylo, § 554)</a:t>
            </a:r>
            <a:endParaRPr lang="cs-CZ" altLang="cs-CZ" dirty="0"/>
          </a:p>
          <a:p>
            <a:endParaRPr lang="cs-CZ" altLang="cs-CZ" dirty="0"/>
          </a:p>
          <a:p>
            <a:r>
              <a:rPr lang="cs-CZ" altLang="cs-CZ" dirty="0"/>
              <a:t>X Neplatné právní jednání (viz dále)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88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pedeutický seminář 2013_f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Propedeutický seminář 2013_fin</Template>
  <TotalTime>3306</TotalTime>
  <Words>2050</Words>
  <Application>Microsoft Office PowerPoint</Application>
  <PresentationFormat>Předvádění na obrazovce (4:3)</PresentationFormat>
  <Paragraphs>257</Paragraphs>
  <Slides>35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38" baseType="lpstr">
      <vt:lpstr>Arial</vt:lpstr>
      <vt:lpstr>Calibri</vt:lpstr>
      <vt:lpstr>Propedeutický seminář 2013_fin</vt:lpstr>
      <vt:lpstr>Právní skutečnosti </vt:lpstr>
      <vt:lpstr>Právní skutečnosti obecně</vt:lpstr>
      <vt:lpstr>Právní skutečnosti obecně</vt:lpstr>
      <vt:lpstr>Právní jednání</vt:lpstr>
      <vt:lpstr>Právní jednání</vt:lpstr>
      <vt:lpstr>Právní jednání</vt:lpstr>
      <vt:lpstr>Právní jednání</vt:lpstr>
      <vt:lpstr>Zdánlivé právní jednání</vt:lpstr>
      <vt:lpstr>Zdánlivé právní jednání</vt:lpstr>
      <vt:lpstr>Výklad právních jednání (§ 555 a násl.)</vt:lpstr>
      <vt:lpstr>Výklad právních jednání (§ 555 a násl.)</vt:lpstr>
      <vt:lpstr>Forma právních jednání (§ 559)</vt:lpstr>
      <vt:lpstr>Forma právních jednání (§ 559)</vt:lpstr>
      <vt:lpstr>Právní jednání vůči nepřítomné osobě</vt:lpstr>
      <vt:lpstr>Právní jednání vůči nepřítomné osobě</vt:lpstr>
      <vt:lpstr>Neplatnost právních jednání</vt:lpstr>
      <vt:lpstr>Neplatnost právních jednání</vt:lpstr>
      <vt:lpstr>Důvody neplatnosti</vt:lpstr>
      <vt:lpstr>Důvody neplatnosti</vt:lpstr>
      <vt:lpstr>Omyl</vt:lpstr>
      <vt:lpstr>Pohrůžka tělesného nebo duševního násilí (bezprávná výhružka)</vt:lpstr>
      <vt:lpstr>Následky neplatnosti (§ 586 a násl.)</vt:lpstr>
      <vt:lpstr>Následky neplatnosti</vt:lpstr>
      <vt:lpstr>Relativní neúčinnost</vt:lpstr>
      <vt:lpstr>Právní události (§ 600)</vt:lpstr>
      <vt:lpstr>Význam času, Promlčení, Prekluze </vt:lpstr>
      <vt:lpstr>Význam času</vt:lpstr>
      <vt:lpstr>Význam času</vt:lpstr>
      <vt:lpstr>Počítání času</vt:lpstr>
      <vt:lpstr>Počítání času</vt:lpstr>
      <vt:lpstr>Promlčení</vt:lpstr>
      <vt:lpstr>Promlčení</vt:lpstr>
      <vt:lpstr>Promlčení</vt:lpstr>
      <vt:lpstr>Prekluze</vt:lpstr>
      <vt:lpstr>Prezentace aplikace PowerPoint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PROPEDEUTICKÝ SEMINÁŘ  Odborná praxe 1: Kabinet profesní přípravy</dc:title>
  <dc:creator>martin fink</dc:creator>
  <cp:lastModifiedBy>Účet Microsoft</cp:lastModifiedBy>
  <cp:revision>138</cp:revision>
  <cp:lastPrinted>2013-09-13T08:26:54Z</cp:lastPrinted>
  <dcterms:created xsi:type="dcterms:W3CDTF">2013-09-15T17:50:48Z</dcterms:created>
  <dcterms:modified xsi:type="dcterms:W3CDTF">2022-10-20T16:46:57Z</dcterms:modified>
</cp:coreProperties>
</file>