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32" r:id="rId3"/>
    <p:sldId id="336" r:id="rId4"/>
    <p:sldId id="348" r:id="rId5"/>
    <p:sldId id="337" r:id="rId6"/>
    <p:sldId id="349" r:id="rId7"/>
    <p:sldId id="350" r:id="rId8"/>
    <p:sldId id="351" r:id="rId9"/>
    <p:sldId id="353" r:id="rId10"/>
    <p:sldId id="352" r:id="rId11"/>
    <p:sldId id="355" r:id="rId12"/>
    <p:sldId id="357" r:id="rId13"/>
    <p:sldId id="358" r:id="rId14"/>
    <p:sldId id="359" r:id="rId15"/>
    <p:sldId id="360" r:id="rId16"/>
  </p:sldIdLst>
  <p:sldSz cx="9144000" cy="6858000" type="screen4x3"/>
  <p:notesSz cx="67945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3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86" autoAdjust="0"/>
  </p:normalViewPr>
  <p:slideViewPr>
    <p:cSldViewPr>
      <p:cViewPr varScale="1">
        <p:scale>
          <a:sx n="96" d="100"/>
          <a:sy n="96" d="100"/>
        </p:scale>
        <p:origin x="106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700653-0C5B-4311-B319-10375E4625B4}" type="datetimeFigureOut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09113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3E394D-F2D4-41F8-9D50-A36DD414B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03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AF9A97B-82FB-4B1E-B3B2-43A53C7A400B}" type="datetimeFigureOut">
              <a:rPr lang="cs-CZ"/>
              <a:pPr>
                <a:defRPr/>
              </a:pPr>
              <a:t>15. 11. 2015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09113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60DA08A-3482-4CB3-8F5C-5E0EFC2C9C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104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BF63A-7ECF-4DE5-8604-C4FECE358EF6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26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28688"/>
            <a:ext cx="9144000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5" name="Přímá spojovací čára 12"/>
          <p:cNvCxnSpPr/>
          <p:nvPr/>
        </p:nvCxnSpPr>
        <p:spPr>
          <a:xfrm>
            <a:off x="0" y="6143625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13"/>
          <p:cNvCxnSpPr/>
          <p:nvPr/>
        </p:nvCxnSpPr>
        <p:spPr>
          <a:xfrm>
            <a:off x="0" y="6072188"/>
            <a:ext cx="91440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BolfovaP\Local Settings\Temporary Internet Files\Content.Outlook\TLWJ36D9\MVSO_Logo_pruhled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49275"/>
            <a:ext cx="18573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441450"/>
          </a:xfrm>
          <a:ln>
            <a:solidFill>
              <a:srgbClr val="A6A6A6"/>
            </a:solidFill>
          </a:ln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37063"/>
            <a:ext cx="6400800" cy="12715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23E5D9-6CF4-4AFE-B5C3-B3919938EAB2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894AC0A2-A940-4DB2-B49D-E7400F8B82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06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49F5-2CBC-4ABF-9897-358737C18C54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6CAA-5DD8-44D3-93A0-49F58FE0E6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2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B8A0-87F4-4C7C-880F-AE34534E89C3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2F1B-1A5E-4390-A51B-A3FFB5B55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6107-29E9-459A-ADA7-906F955FB26E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88F0-C3D6-4CE0-B804-B8A209636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9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0873-D944-49D4-8D1B-D590185F0C07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31FC-0423-442F-98F5-271071D4A7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1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5594-3159-414A-B242-8E6AF4575CF1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D673-089B-4B17-A9EF-40890DF99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55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14EE-9EED-41CC-B06F-7CDB70B9059A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3801-BED1-40BD-BCFE-B1A0945B50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2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B3C-EEEE-4AEF-BC75-2C9496687DF5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1A1D-8B1B-46DD-B447-94E7165D8C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5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3D7A-49D7-42BD-9C7D-9D955D1ED0E8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5CD7-74C4-4690-A32F-29DC9686CD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0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24FE-1070-467E-9182-35B2E70A74DA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0931-BB58-4229-995C-63AA3DD8FB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0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88F8-B92B-4CAD-81A4-47F6B0E9B570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14C9-4CBC-41D8-BA1A-27AE0A5759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54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BEE4933F-2DC3-4175-B638-E0F5B7F18683}" type="datetime1">
              <a:rPr lang="cs-CZ"/>
              <a:pPr>
                <a:defRPr/>
              </a:pPr>
              <a:t>15. 11. 2015</a:t>
            </a:fld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5F4F73F-FD8F-4292-B7D1-D85C6A8E9B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42875"/>
            <a:ext cx="9144000" cy="6002338"/>
            <a:chOff x="0" y="90"/>
            <a:chExt cx="5760" cy="3781"/>
          </a:xfrm>
        </p:grpSpPr>
        <p:sp>
          <p:nvSpPr>
            <p:cNvPr id="4" name="Obdélník 3"/>
            <p:cNvSpPr/>
            <p:nvPr/>
          </p:nvSpPr>
          <p:spPr>
            <a:xfrm>
              <a:off x="0" y="720"/>
              <a:ext cx="5760" cy="1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>
              <a:off x="0" y="3870"/>
              <a:ext cx="5760" cy="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0" y="3825"/>
              <a:ext cx="5760" cy="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7" name="Picture 2" descr="C:\Documents and Settings\BolfovaP\Local Settings\Temporary Internet Files\Content.Outlook\TLWJ36D9\MVSO_Logo_pruhledne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90"/>
              <a:ext cx="7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6A6A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6A6A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6A6A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6A6A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 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600200"/>
            <a:ext cx="8497887" cy="4349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600" b="1" dirty="0" smtClean="0">
                <a:solidFill>
                  <a:srgbClr val="898989"/>
                </a:solidFill>
              </a:rPr>
              <a:t>          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600" b="1" dirty="0" smtClean="0">
                <a:solidFill>
                  <a:schemeClr val="accent4"/>
                </a:solidFill>
              </a:rPr>
              <a:t>                                       	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</a:rPr>
              <a:t>            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Moravská vysoká škola </a:t>
            </a: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           Olomouc, o.p.s.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6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chemeClr val="accent4"/>
                </a:solidFill>
              </a:rPr>
              <a:t>			</a:t>
            </a:r>
            <a:r>
              <a:rPr lang="cs-CZ" sz="2000" b="1" dirty="0" smtClean="0">
                <a:solidFill>
                  <a:schemeClr val="accent4"/>
                </a:solidFill>
              </a:rPr>
              <a:t>	</a:t>
            </a:r>
            <a:endParaRPr lang="cs-CZ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8280400" cy="47625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Moravská vysoká škola Olomouc, o.p.s., Jeremenkova 1142/42, 772 00 Olomouc, www.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mvso.cz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9301"/>
            <a:ext cx="4286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Princip právní jistoty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Subjekty mají mít možnost znát své právní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postavení -&gt; tj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. požadavek jasnosti v právních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vztazích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ochrana stability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právních vztahů </a:t>
            </a:r>
            <a:endParaRPr lang="cs-CZ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Zaručuje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se např.: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předvídatelnost právního postavení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legitimní očekávání (srov. principy poctivosti a ochrany dobré víry)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ochrana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nabytých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práv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§ 13 – předvídatelnost soudního rozhodnutí</a:t>
            </a: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 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4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Monotype Corsiva" pitchFamily="66" charset="0"/>
              </a:rPr>
              <a:t>Pacta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Monotype Corsiva" pitchFamily="66" charset="0"/>
              </a:rPr>
              <a:t>sunt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Monotype Corsiva" pitchFamily="66" charset="0"/>
              </a:rPr>
              <a:t>servanda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Smlouvy zavazují – uzavření smlouvy vyvolává povinnost smluvních stran ze smlouvy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plnit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-&gt; v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případě neplnění požívají práva ve smlouvě uvedená soudní ochrany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§ 3 odst. 2 písm. d) „Daný slib zavazuje a smlouvy mají být splněny“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může být prolomena odstoupením od smlouvy (ve výjimečných případech - pokud stanovuje zákon nebo se strany dohodnou)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9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  <a:latin typeface="Monotype Corsiva" pitchFamily="66" charset="0"/>
              </a:rPr>
              <a:t>Nikdo nemůže převést více práv než má</a:t>
            </a:r>
            <a:endParaRPr lang="cs-CZ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Obecně platné pravidlo x výjimky stanoveny v §1109 a násl.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  <a:latin typeface="Monotype Corsiva" pitchFamily="66" charset="0"/>
              </a:rPr>
              <a:t>Zásada prevence a </a:t>
            </a:r>
            <a:r>
              <a:rPr lang="cs-CZ" sz="3600" dirty="0" err="1" smtClean="0">
                <a:solidFill>
                  <a:schemeClr val="tx1"/>
                </a:solidFill>
                <a:latin typeface="Monotype Corsiva" pitchFamily="66" charset="0"/>
              </a:rPr>
              <a:t>neminem</a:t>
            </a:r>
            <a:r>
              <a:rPr lang="cs-CZ" sz="36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  <a:latin typeface="Monotype Corsiva" pitchFamily="66" charset="0"/>
              </a:rPr>
              <a:t>laedere</a:t>
            </a:r>
            <a:endParaRPr lang="cs-CZ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Předcházet porušení práva a nikomu 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neškodit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§ 2900 a násl.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6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  <a:latin typeface="Monotype Corsiva" pitchFamily="66" charset="0"/>
              </a:rPr>
              <a:t>Ochrana dobrých mravů</a:t>
            </a:r>
            <a:endParaRPr lang="cs-CZ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Obecná klausule, která umožňuje nepřipustit právní ochranu, jsou-li dotčeny základní společenské hodnoty, na kterých je třeba v dané společnosti trvat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Mění se v čase stejně, jako se mění tyto hodnoty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Umožňuje řešení „tvrdosti“ právní úpravy.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7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600" dirty="0"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4800" dirty="0" smtClean="0">
                <a:solidFill>
                  <a:schemeClr val="tx1"/>
                </a:solidFill>
                <a:latin typeface="Monotype Corsiva" pitchFamily="66" charset="0"/>
              </a:rPr>
              <a:t>Děkuji za pozornost</a:t>
            </a:r>
            <a:endParaRPr lang="cs-CZ" sz="4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9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5400" b="1" dirty="0" smtClean="0">
                <a:solidFill>
                  <a:schemeClr val="tx1"/>
                </a:solidFill>
                <a:latin typeface="Monotype Corsiva" pitchFamily="66" charset="0"/>
              </a:rPr>
              <a:t>Zásady soukromého práva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40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6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Zásady soukromého práva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Monotype Corsiva" pitchFamily="66" charset="0"/>
              </a:rPr>
              <a:t>Zásada 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= základní hodnotový soud, který podstatně ovlivňuje dotčenou právní materii. Určité východisko právní úpravy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upraveny v obecné části občanského zákoníku v hlavě I (psané + nepsané)</a:t>
            </a:r>
            <a:endParaRPr lang="cs-CZ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Funkce zásad: poznávací  (poznání významu, smyslu, účelu normy), interpretační, aplikační, tvorba práva</a:t>
            </a:r>
            <a:endParaRPr lang="cs-CZ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0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Zásady soukromého práva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Monotype Corsiva" pitchFamily="66" charset="0"/>
              </a:rPr>
              <a:t>§ 3 odst. 2 -&gt; soukromé </a:t>
            </a:r>
            <a:r>
              <a:rPr lang="cs-CZ" sz="2400" b="1" dirty="0">
                <a:solidFill>
                  <a:schemeClr val="tx1"/>
                </a:solidFill>
                <a:latin typeface="Monotype Corsiva" pitchFamily="66" charset="0"/>
              </a:rPr>
              <a:t>právo spočívá zejména na zásadách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, že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a)	každý má právo na ochranu svého života a zdraví, jakož i 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	svobody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, cti, důstojnosti a soukromí,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b)	rodina, rodičovství a manželství požívají zvláštní zákonné 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	ochrany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c)	nikdo nesmí pro nedostatek věku, rozumu nebo pro závislost svého 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	postavení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utrpět nedůvodnou újmu; nikdo však také 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nesmí	bezdůvodně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těžit z vlastní neschopnosti k újmě druhých,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d)	daný slib zavazuje a smlouvy mají být splněny,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e)	vlastnické právo je chráněno zákonem a jen zákon může stanovit, 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	jak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vlastnické právo vzniká a zaniká, a že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f)	nikomu nelze odepřít, co mu po právu náleží.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6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Zásada autonomie vůle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Přímý výraz svobody jedince: možnost dle své vůle uspořádat své záležitosti </a:t>
            </a:r>
            <a:endParaRPr lang="cs-CZ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>
                <a:solidFill>
                  <a:schemeClr val="tx1"/>
                </a:solidFill>
                <a:latin typeface="Monotype Corsiva" pitchFamily="66" charset="0"/>
              </a:rPr>
              <a:t>Projevy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: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Svoboda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učinit určitý úkon (X smluvní </a:t>
            </a:r>
            <a:r>
              <a:rPr lang="cs-CZ" sz="2800" dirty="0" err="1">
                <a:solidFill>
                  <a:schemeClr val="tx1"/>
                </a:solidFill>
                <a:latin typeface="Monotype Corsiva" pitchFamily="66" charset="0"/>
              </a:rPr>
              <a:t>přímus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Svoboda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volby adresáta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Svoboda volby obsahu (srov. </a:t>
            </a:r>
            <a:r>
              <a:rPr lang="cs-CZ" sz="2800" dirty="0" err="1">
                <a:solidFill>
                  <a:schemeClr val="tx1"/>
                </a:solidFill>
                <a:latin typeface="Monotype Corsiva" pitchFamily="66" charset="0"/>
              </a:rPr>
              <a:t>dispozitivnost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 norem občanského práva)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4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Zásada autonomie vůle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§ 1 odst. 2 NOZ: „Nezakazuje-li to zákon výslovně, mohou si osoby ujednat práva a povinnosti odchylně od zákona; zakázána jsou ujednání porušující </a:t>
            </a:r>
            <a:r>
              <a:rPr lang="cs-CZ" sz="1800" u="sng" dirty="0">
                <a:solidFill>
                  <a:schemeClr val="tx1"/>
                </a:solidFill>
                <a:latin typeface="Monotype Corsiva" pitchFamily="66" charset="0"/>
              </a:rPr>
              <a:t>dobré mravy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cs-CZ" sz="1800" u="sng" dirty="0">
                <a:solidFill>
                  <a:schemeClr val="tx1"/>
                </a:solidFill>
                <a:latin typeface="Monotype Corsiva" pitchFamily="66" charset="0"/>
              </a:rPr>
              <a:t>veřejný pořádek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 a </a:t>
            </a:r>
            <a:r>
              <a:rPr lang="cs-CZ" sz="1800" u="sng" dirty="0">
                <a:solidFill>
                  <a:schemeClr val="tx1"/>
                </a:solidFill>
                <a:latin typeface="Monotype Corsiva" pitchFamily="66" charset="0"/>
              </a:rPr>
              <a:t>právo týkající se postavení osob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, včetně práva na </a:t>
            </a:r>
            <a:r>
              <a:rPr lang="cs-CZ" sz="1800" u="sng" dirty="0">
                <a:solidFill>
                  <a:schemeClr val="tx1"/>
                </a:solidFill>
                <a:latin typeface="Monotype Corsiva" pitchFamily="66" charset="0"/>
              </a:rPr>
              <a:t>ochranu osobnosti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.“ </a:t>
            </a:r>
            <a:endParaRPr lang="cs-CZ" sz="1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Základní kategorie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b="1" dirty="0">
                <a:solidFill>
                  <a:schemeClr val="tx1"/>
                </a:solidFill>
                <a:latin typeface="Monotype Corsiva" pitchFamily="66" charset="0"/>
              </a:rPr>
              <a:t>Dobré mravy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	II.ÚS 249/97  "Dobré mravy" jsou souhrnem etických, obecně zachovávaných a 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	uznávaných 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zásad, jejichž dodržování je mnohdy zajišťováno i právními normami tak, 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	aby 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každé jednání bylo v souladu s obecnými morálními zásadami demokratické 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	společnosti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b="1" dirty="0">
                <a:solidFill>
                  <a:schemeClr val="tx1"/>
                </a:solidFill>
                <a:latin typeface="Monotype Corsiva" pitchFamily="66" charset="0"/>
              </a:rPr>
              <a:t>Veřejný pořádek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	základní pravidla společnosti, na kterých je třeba trvat, tj. které nelze přiřadit 	svobodné dispozici jednotlivců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3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Zásada poctivosti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§ 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(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1) Každý má povinnost jednat v právním styku poctivě.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(2) Nikdo nesmí těžit ze svého nepoctivého nebo protiprávního činu. Nikdo nesmí těžit ani z protiprávního stavu, který vyvolal nebo nad kterým má kontrolu.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X poctivost nutno odlišovat od dobré víry (bona fide) = subjektivní přesvědčení jednajícího subjektu o souladnosti jeho postupu s právem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X poctivost je založena na objektivním měřítku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§ 7 Má se za to, že ten, kdo jednal určitým způsobem, jednal poctivě a v dobré víře -&gt; vyvratitelná právní domněnka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1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Zákaz zneužití práva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Zneužití 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práva: užití práva v rozporu s jeho účelem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=    z bezpráví nevznikne právo - jestliže někdo jedná protiprávně,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	nemůže mu  spravedlivě vzniknout nějaké právo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Šikana: určité právo je vykonáváno jen za účelem jinému škodit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 § 6 (1) Každý má povinnost jednat v právním styku poctivě.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(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2) Nikdo nesmí těžit ze svého nepoctivého nebo  protiprávního činu. 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Nikdo 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nesmí těžit ani z protiprávního stavu, který vyvolal  nebo nad kterým má 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kontrolu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§ 8 NOZ – „Zjevné zneužití práva nepožívá právní ochrany.“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Srov. čl. 11 odst. 3 LZPS: „Vlastnictví zavazuje. Nesmí být zneužito na újmu práv druhých anebo v rozporu se zákonem chráněnými obecnými zájmy. …“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Př.: zneužití vlastnického práva: výpověď nájmu jen s cílem poškodit nájemce.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3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latin typeface="Monotype Corsiva" pitchFamily="66" charset="0"/>
              </a:rPr>
              <a:t>Vigilantibus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Monotype Corsiva" pitchFamily="66" charset="0"/>
              </a:rPr>
              <a:t>iura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Monotype Corsiva" pitchFamily="66" charset="0"/>
              </a:rPr>
              <a:t>scripta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Monotype Corsiva" pitchFamily="66" charset="0"/>
              </a:rPr>
              <a:t>sunt</a:t>
            </a: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Bdělým náleží 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práva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Reflexní projev svobody – odpovědnost za sebe sama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právo vždy chrání toho, kdo se o svá práva stará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Týká se zejména institutu PROMLČENÍ – tj. neuplatnění práva včas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ŠO prezentace _šablona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Cailbri"/>
        <a:ea typeface=""/>
        <a:cs typeface=""/>
      </a:majorFont>
      <a:minorFont>
        <a:latin typeface="Cail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MVŠO prezentace _šablona</Template>
  <TotalTime>884</TotalTime>
  <Words>755</Words>
  <Application>Microsoft Office PowerPoint</Application>
  <PresentationFormat>Předvádění na obrazovce (4:3)</PresentationFormat>
  <Paragraphs>183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Cailbri</vt:lpstr>
      <vt:lpstr>Calibri</vt:lpstr>
      <vt:lpstr>Monotype Corsiva</vt:lpstr>
      <vt:lpstr>Wingdings</vt:lpstr>
      <vt:lpstr>MVŠO prezentace _šablona</vt:lpstr>
      <vt:lpstr>Prezentace aplikace PowerPoint</vt:lpstr>
      <vt:lpstr>OBČANSKÉ PRÁVO</vt:lpstr>
      <vt:lpstr>Zásady soukromého práva</vt:lpstr>
      <vt:lpstr>Zásady soukromého práva</vt:lpstr>
      <vt:lpstr>Zásada autonomie vůle</vt:lpstr>
      <vt:lpstr>Zásada autonomie vůle</vt:lpstr>
      <vt:lpstr>Zásada poctivosti</vt:lpstr>
      <vt:lpstr>Zákaz zneužití práva</vt:lpstr>
      <vt:lpstr>Vigilantibus iura scripta sunt</vt:lpstr>
      <vt:lpstr>Princip právní jistoty</vt:lpstr>
      <vt:lpstr>Pacta sunt servanda</vt:lpstr>
      <vt:lpstr>Nikdo nemůže převést více práv než má</vt:lpstr>
      <vt:lpstr>Zásada prevence a neminem laedere</vt:lpstr>
      <vt:lpstr>Ochrana dobrých mravů</vt:lpstr>
      <vt:lpstr>Prezentace aplikace PowerPoint</vt:lpstr>
    </vt:vector>
  </TitlesOfParts>
  <Company>TESCOSW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podrazilp</dc:creator>
  <cp:lastModifiedBy>Blanka Vítová</cp:lastModifiedBy>
  <cp:revision>43</cp:revision>
  <dcterms:created xsi:type="dcterms:W3CDTF">2013-09-03T12:17:48Z</dcterms:created>
  <dcterms:modified xsi:type="dcterms:W3CDTF">2015-11-15T18:03:23Z</dcterms:modified>
</cp:coreProperties>
</file>