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20"/>
  </p:notesMasterIdLst>
  <p:handoutMasterIdLst>
    <p:handoutMasterId r:id="rId21"/>
  </p:handoutMasterIdLst>
  <p:sldIdLst>
    <p:sldId id="259" r:id="rId2"/>
    <p:sldId id="332" r:id="rId3"/>
    <p:sldId id="336" r:id="rId4"/>
    <p:sldId id="349" r:id="rId5"/>
    <p:sldId id="350" r:id="rId6"/>
    <p:sldId id="337" r:id="rId7"/>
    <p:sldId id="338" r:id="rId8"/>
    <p:sldId id="339" r:id="rId9"/>
    <p:sldId id="340" r:id="rId10"/>
    <p:sldId id="348" r:id="rId11"/>
    <p:sldId id="341" r:id="rId12"/>
    <p:sldId id="351" r:id="rId13"/>
    <p:sldId id="342" r:id="rId14"/>
    <p:sldId id="343" r:id="rId15"/>
    <p:sldId id="344" r:id="rId16"/>
    <p:sldId id="345" r:id="rId17"/>
    <p:sldId id="346" r:id="rId18"/>
    <p:sldId id="347" r:id="rId19"/>
  </p:sldIdLst>
  <p:sldSz cx="9144000" cy="6858000" type="screen4x3"/>
  <p:notesSz cx="6794500" cy="9906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73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386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89108" tIns="44554" rIns="89108" bIns="4455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3225" cy="495300"/>
          </a:xfrm>
          <a:prstGeom prst="rect">
            <a:avLst/>
          </a:prstGeom>
        </p:spPr>
        <p:txBody>
          <a:bodyPr vert="horz" lIns="89108" tIns="44554" rIns="89108" bIns="4455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7700653-0C5B-4311-B319-10375E4625B4}" type="datetimeFigureOut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3225" cy="495300"/>
          </a:xfrm>
          <a:prstGeom prst="rect">
            <a:avLst/>
          </a:prstGeom>
        </p:spPr>
        <p:txBody>
          <a:bodyPr vert="horz" lIns="89108" tIns="44554" rIns="89108" bIns="4455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09113"/>
            <a:ext cx="2943225" cy="495300"/>
          </a:xfrm>
          <a:prstGeom prst="rect">
            <a:avLst/>
          </a:prstGeom>
        </p:spPr>
        <p:txBody>
          <a:bodyPr vert="horz" lIns="89108" tIns="44554" rIns="89108" bIns="4455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13E394D-F2D4-41F8-9D50-A36DD414B9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03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3225" cy="495300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AF9A97B-82FB-4B1E-B3B2-43A53C7A400B}" type="datetimeFigureOut">
              <a:rPr lang="cs-CZ"/>
              <a:pPr>
                <a:defRPr/>
              </a:pPr>
              <a:t>26.09.2022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3225" cy="495300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09113"/>
            <a:ext cx="2943225" cy="495300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60DA08A-3482-4CB3-8F5C-5E0EFC2C9CE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104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ABF63A-7ECF-4DE5-8604-C4FECE358EF6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66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28688"/>
            <a:ext cx="9144000" cy="2857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cxnSp>
        <p:nvCxnSpPr>
          <p:cNvPr id="5" name="Přímá spojovací čára 12"/>
          <p:cNvCxnSpPr/>
          <p:nvPr/>
        </p:nvCxnSpPr>
        <p:spPr>
          <a:xfrm>
            <a:off x="0" y="6143625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13"/>
          <p:cNvCxnSpPr/>
          <p:nvPr/>
        </p:nvCxnSpPr>
        <p:spPr>
          <a:xfrm>
            <a:off x="0" y="6072188"/>
            <a:ext cx="9144000" cy="1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Documents and Settings\BolfovaP\Local Settings\Temporary Internet Files\Content.Outlook\TLWJ36D9\MVSO_Logo_pruhledn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49275"/>
            <a:ext cx="185737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708275"/>
            <a:ext cx="7772400" cy="1441450"/>
          </a:xfrm>
          <a:ln>
            <a:solidFill>
              <a:srgbClr val="A6A6A6"/>
            </a:solidFill>
          </a:ln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437063"/>
            <a:ext cx="6400800" cy="1271587"/>
          </a:xfrm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023E5D9-6CF4-4AFE-B5C3-B3919938EAB2}" type="datetime1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894AC0A2-A940-4DB2-B49D-E7400F8B82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06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A49F5-2CBC-4ABF-9897-358737C18C54}" type="datetime1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16CAA-5DD8-44D3-93A0-49F58FE0E6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42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6B8A0-87F4-4C7C-880F-AE34534E89C3}" type="datetime1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B2F1B-1A5E-4390-A51B-A3FFB5B55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52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B6107-29E9-459A-ADA7-906F955FB26E}" type="datetime1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988F0-C3D6-4CE0-B804-B8A2096368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93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C0873-D944-49D4-8D1B-D590185F0C07}" type="datetime1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531FC-0423-442F-98F5-271071D4A7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41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45594-3159-414A-B242-8E6AF4575CF1}" type="datetime1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DD673-089B-4B17-A9EF-40890DF994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55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14EE-9EED-41CC-B06F-7CDB70B9059A}" type="datetime1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3801-BED1-40BD-BCFE-B1A0945B50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24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7CB3C-EEEE-4AEF-BC75-2C9496687DF5}" type="datetime1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01A1D-8B1B-46DD-B447-94E7165D8C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52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A3D7A-49D7-42BD-9C7D-9D955D1ED0E8}" type="datetime1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05CD7-74C4-4690-A32F-29DC9686CD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30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524FE-1070-467E-9182-35B2E70A74DA}" type="datetime1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C0931-BB58-4229-995C-63AA3DD8FB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0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A88F8-B92B-4CAD-81A4-47F6B0E9B570}" type="datetime1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D14C9-4CBC-41D8-BA1A-27AE0A5759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54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BEE4933F-2DC3-4175-B638-E0F5B7F18683}" type="datetime1">
              <a:rPr lang="cs-CZ"/>
              <a:pPr>
                <a:defRPr/>
              </a:pPr>
              <a:t>26.09.2022</a:t>
            </a:fld>
            <a:endParaRPr lang="cs-CZ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r>
              <a:rPr lang="cs-CZ"/>
              <a:t>Moravská vysoká škola Olomouc, o.p.s., Jeremenkova 1142/42, 772 00 Olomouc, www.mvso.cz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45F4F73F-FD8F-4292-B7D1-D85C6A8E9B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0" y="142875"/>
            <a:ext cx="9144000" cy="6002338"/>
            <a:chOff x="0" y="90"/>
            <a:chExt cx="5760" cy="3781"/>
          </a:xfrm>
        </p:grpSpPr>
        <p:sp>
          <p:nvSpPr>
            <p:cNvPr id="4" name="Obdélník 3"/>
            <p:cNvSpPr/>
            <p:nvPr/>
          </p:nvSpPr>
          <p:spPr>
            <a:xfrm>
              <a:off x="0" y="720"/>
              <a:ext cx="5760" cy="18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cxnSp>
          <p:nvCxnSpPr>
            <p:cNvPr id="8" name="Přímá spojovací čára 7"/>
            <p:cNvCxnSpPr/>
            <p:nvPr/>
          </p:nvCxnSpPr>
          <p:spPr>
            <a:xfrm>
              <a:off x="0" y="3870"/>
              <a:ext cx="5760" cy="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čára 10"/>
            <p:cNvCxnSpPr/>
            <p:nvPr/>
          </p:nvCxnSpPr>
          <p:spPr>
            <a:xfrm>
              <a:off x="0" y="3825"/>
              <a:ext cx="5760" cy="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7" name="Picture 2" descr="C:\Documents and Settings\BolfovaP\Local Settings\Temporary Internet Files\Content.Outlook\TLWJ36D9\MVSO_Logo_pruhledne.gi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" y="90"/>
              <a:ext cx="77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A6A6A6"/>
          </a:solidFill>
          <a:latin typeface="Cailbri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A6A6A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A6A6A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A6A6A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A6A6A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6A6A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6A6A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6A6A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6A6A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6A6A6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mtClean="0"/>
              <a:t> 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1600200"/>
            <a:ext cx="8497887" cy="43497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600" b="1" dirty="0" smtClean="0">
                <a:solidFill>
                  <a:srgbClr val="898989"/>
                </a:solidFill>
              </a:rPr>
              <a:t>                          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600" b="1" dirty="0" smtClean="0">
                <a:solidFill>
                  <a:schemeClr val="accent4"/>
                </a:solidFill>
              </a:rPr>
              <a:t>                                       	</a:t>
            </a:r>
            <a:endParaRPr lang="cs-CZ" sz="3200" b="1" dirty="0">
              <a:solidFill>
                <a:schemeClr val="bg2">
                  <a:lumMod val="50000"/>
                </a:schemeClr>
              </a:solidFill>
            </a:endParaRPr>
          </a:p>
          <a:p>
            <a:pPr marL="3054350" indent="0" algn="ctr" eaLnBrk="1" hangingPunct="1">
              <a:buFont typeface="Wingdings" pitchFamily="2" charset="2"/>
              <a:buNone/>
              <a:defRPr/>
            </a:pPr>
            <a:r>
              <a:rPr lang="cs-CZ" sz="2400" b="1" dirty="0" smtClean="0">
                <a:solidFill>
                  <a:schemeClr val="bg2">
                    <a:lumMod val="50000"/>
                  </a:schemeClr>
                </a:solidFill>
              </a:rPr>
              <a:t>         </a:t>
            </a:r>
          </a:p>
          <a:p>
            <a:pPr marL="3054350" indent="0" algn="ctr" eaLnBrk="1" hangingPunct="1"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bg2">
                    <a:lumMod val="50000"/>
                  </a:schemeClr>
                </a:solidFill>
              </a:rPr>
              <a:t>             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Moravská vysoká škola </a:t>
            </a:r>
          </a:p>
          <a:p>
            <a:pPr marL="3054350" indent="0" algn="ctr" eaLnBrk="1" hangingPunct="1"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            Olomouc, o.p.s.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6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400" b="1" dirty="0" smtClean="0">
                <a:solidFill>
                  <a:schemeClr val="accent4"/>
                </a:solidFill>
              </a:rPr>
              <a:t>			</a:t>
            </a:r>
            <a:r>
              <a:rPr lang="cs-CZ" sz="2000" b="1" dirty="0" smtClean="0">
                <a:solidFill>
                  <a:schemeClr val="accent4"/>
                </a:solidFill>
              </a:rPr>
              <a:t>	</a:t>
            </a:r>
            <a:endParaRPr lang="cs-CZ" sz="24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95288" y="6245225"/>
            <a:ext cx="8280400" cy="47625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Moravská vysoká škola Olomouc, o.p.s., Jeremenkova 1142/42, 772 00 Olomouc, www.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mvso.cz</a:t>
            </a:r>
            <a:endParaRPr lang="cs-CZ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9301"/>
            <a:ext cx="42862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OBČANSKÉ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b="1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b="1" dirty="0" smtClean="0">
                <a:solidFill>
                  <a:schemeClr val="tx1"/>
                </a:solidFill>
                <a:latin typeface="Monotype Corsiva" pitchFamily="66" charset="0"/>
              </a:rPr>
              <a:t>Dělení soukromého a veřejného práva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b="1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000" dirty="0" smtClean="0">
                <a:solidFill>
                  <a:schemeClr val="tx1"/>
                </a:solidFill>
                <a:latin typeface="Monotype Corsiva" pitchFamily="66" charset="0"/>
              </a:rPr>
              <a:t>§ </a:t>
            </a:r>
            <a:r>
              <a:rPr lang="cs-CZ" sz="2000" dirty="0">
                <a:solidFill>
                  <a:schemeClr val="tx1"/>
                </a:solidFill>
                <a:latin typeface="Monotype Corsiva" pitchFamily="66" charset="0"/>
              </a:rPr>
              <a:t>1 odst. 1 věta druhá NOZ: „</a:t>
            </a:r>
            <a:r>
              <a:rPr lang="cs-CZ" sz="2000" b="1" dirty="0">
                <a:solidFill>
                  <a:schemeClr val="tx1"/>
                </a:solidFill>
                <a:latin typeface="Monotype Corsiva" pitchFamily="66" charset="0"/>
              </a:rPr>
              <a:t>Uplatňování soukromého práva je nezávislé na uplatňování práva veřejného</a:t>
            </a:r>
            <a:r>
              <a:rPr lang="cs-CZ" sz="2000" dirty="0" smtClean="0">
                <a:solidFill>
                  <a:schemeClr val="tx1"/>
                </a:solidFill>
                <a:latin typeface="Monotype Corsiva" pitchFamily="66" charset="0"/>
              </a:rPr>
              <a:t>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0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000" dirty="0">
                <a:solidFill>
                  <a:schemeClr val="tx1"/>
                </a:solidFill>
                <a:latin typeface="Monotype Corsiva" pitchFamily="66" charset="0"/>
              </a:rPr>
              <a:t>Není popřena jednota právního řádu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000" dirty="0">
                <a:solidFill>
                  <a:schemeClr val="tx1"/>
                </a:solidFill>
                <a:latin typeface="Monotype Corsiva" pitchFamily="66" charset="0"/>
              </a:rPr>
              <a:t>Vliv veřejnoprávních zákazů na platnost právního jednání </a:t>
            </a:r>
            <a:r>
              <a:rPr lang="cs-CZ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600" dirty="0" smtClean="0">
                <a:solidFill>
                  <a:schemeClr val="tx1"/>
                </a:solidFill>
                <a:latin typeface="Monotype Corsiva" pitchFamily="66" charset="0"/>
              </a:rPr>
              <a:t>Př</a:t>
            </a:r>
            <a:r>
              <a:rPr lang="cs-CZ" sz="1600" dirty="0">
                <a:solidFill>
                  <a:schemeClr val="tx1"/>
                </a:solidFill>
                <a:latin typeface="Monotype Corsiva" pitchFamily="66" charset="0"/>
              </a:rPr>
              <a:t>.: zákaz prodeje hraček z určitého materiálů a zákaz soukromého prodeje vojenských zbraní nebude mít vliv na platnost kupní smlouvy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Monotype Corsiva" pitchFamily="66" charset="0"/>
            </a:endParaRPr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96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OBČANSKÉ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b="1" dirty="0" smtClean="0">
                <a:solidFill>
                  <a:schemeClr val="tx1"/>
                </a:solidFill>
                <a:latin typeface="Monotype Corsiva" pitchFamily="66" charset="0"/>
              </a:rPr>
              <a:t>Teorie dělení soukromého a veřejného práva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600" b="1" dirty="0" smtClean="0">
                <a:solidFill>
                  <a:schemeClr val="tx1"/>
                </a:solidFill>
                <a:latin typeface="Monotype Corsiva" pitchFamily="66" charset="0"/>
              </a:rPr>
              <a:t>zájmová </a:t>
            </a:r>
            <a:r>
              <a:rPr lang="cs-CZ" sz="1600" b="1" dirty="0">
                <a:solidFill>
                  <a:schemeClr val="tx1"/>
                </a:solidFill>
                <a:latin typeface="Monotype Corsiva" pitchFamily="66" charset="0"/>
              </a:rPr>
              <a:t>teorie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1600" dirty="0" smtClean="0">
                <a:solidFill>
                  <a:schemeClr val="tx1"/>
                </a:solidFill>
                <a:latin typeface="Monotype Corsiva" pitchFamily="66" charset="0"/>
              </a:rPr>
              <a:t>	(</a:t>
            </a:r>
            <a:r>
              <a:rPr lang="cs-CZ" sz="1600" dirty="0">
                <a:solidFill>
                  <a:schemeClr val="tx1"/>
                </a:solidFill>
                <a:latin typeface="Monotype Corsiva" pitchFamily="66" charset="0"/>
              </a:rPr>
              <a:t>římský právník </a:t>
            </a:r>
            <a:r>
              <a:rPr lang="cs-CZ" sz="1600" dirty="0" err="1">
                <a:solidFill>
                  <a:schemeClr val="tx1"/>
                </a:solidFill>
                <a:latin typeface="Monotype Corsiva" pitchFamily="66" charset="0"/>
              </a:rPr>
              <a:t>Ulpián</a:t>
            </a:r>
            <a:r>
              <a:rPr lang="cs-CZ" sz="1600" dirty="0">
                <a:solidFill>
                  <a:schemeClr val="tx1"/>
                </a:solidFill>
                <a:latin typeface="Monotype Corsiva" pitchFamily="66" charset="0"/>
              </a:rPr>
              <a:t>) - to, co slouží jednotlivému člověku je právem soukromým, co odpovídá </a:t>
            </a:r>
            <a:r>
              <a:rPr lang="cs-CZ" sz="1600" dirty="0" smtClean="0">
                <a:solidFill>
                  <a:schemeClr val="tx1"/>
                </a:solidFill>
                <a:latin typeface="Monotype Corsiva" pitchFamily="66" charset="0"/>
              </a:rPr>
              <a:t>	zájmu </a:t>
            </a:r>
            <a:r>
              <a:rPr lang="cs-CZ" sz="1600" dirty="0">
                <a:solidFill>
                  <a:schemeClr val="tx1"/>
                </a:solidFill>
                <a:latin typeface="Monotype Corsiva" pitchFamily="66" charset="0"/>
              </a:rPr>
              <a:t>státu je právo veřejné (vycházela z nadřazenosti státu nad občanem).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6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600" b="1" dirty="0">
                <a:solidFill>
                  <a:schemeClr val="tx1"/>
                </a:solidFill>
                <a:latin typeface="Monotype Corsiva" pitchFamily="66" charset="0"/>
              </a:rPr>
              <a:t>teorie nadřazenosti a podřazenosti subjektů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1600" dirty="0" smtClean="0">
                <a:solidFill>
                  <a:schemeClr val="tx1"/>
                </a:solidFill>
                <a:latin typeface="Monotype Corsiva" pitchFamily="66" charset="0"/>
              </a:rPr>
              <a:t>	(</a:t>
            </a:r>
            <a:r>
              <a:rPr lang="cs-CZ" sz="1600" dirty="0">
                <a:solidFill>
                  <a:schemeClr val="tx1"/>
                </a:solidFill>
                <a:latin typeface="Monotype Corsiva" pitchFamily="66" charset="0"/>
              </a:rPr>
              <a:t>tzv. subordinace, 19. století) - navazuje na zájmovou teorii, obrací ale příčinu a důsledek -&gt; tam, </a:t>
            </a:r>
            <a:r>
              <a:rPr lang="cs-CZ" sz="1600" dirty="0" smtClean="0">
                <a:solidFill>
                  <a:schemeClr val="tx1"/>
                </a:solidFill>
                <a:latin typeface="Monotype Corsiva" pitchFamily="66" charset="0"/>
              </a:rPr>
              <a:t>	kde </a:t>
            </a:r>
            <a:r>
              <a:rPr lang="cs-CZ" sz="1600" dirty="0">
                <a:solidFill>
                  <a:schemeClr val="tx1"/>
                </a:solidFill>
                <a:latin typeface="Monotype Corsiva" pitchFamily="66" charset="0"/>
              </a:rPr>
              <a:t>jsou subjekty nerovné, se jedná o veřejné právo, tam, kde si jsou rovny, jde o soukromé právo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6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600" b="1" dirty="0">
                <a:solidFill>
                  <a:schemeClr val="tx1"/>
                </a:solidFill>
                <a:latin typeface="Monotype Corsiva" pitchFamily="66" charset="0"/>
              </a:rPr>
              <a:t>organická (subjektová) teorie</a:t>
            </a:r>
            <a:r>
              <a:rPr lang="cs-CZ" sz="1600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1600" dirty="0" smtClean="0">
                <a:solidFill>
                  <a:schemeClr val="tx1"/>
                </a:solidFill>
                <a:latin typeface="Monotype Corsiva" pitchFamily="66" charset="0"/>
              </a:rPr>
              <a:t>	rozhodující </a:t>
            </a:r>
            <a:r>
              <a:rPr lang="cs-CZ" sz="1600" dirty="0">
                <a:solidFill>
                  <a:schemeClr val="tx1"/>
                </a:solidFill>
                <a:latin typeface="Monotype Corsiva" pitchFamily="66" charset="0"/>
              </a:rPr>
              <a:t>je, zda účastníkem vztahu je orgán veřejné moci; když ano, je zde nerovnost, je to </a:t>
            </a:r>
            <a:r>
              <a:rPr lang="cs-CZ" sz="1600" dirty="0" smtClean="0">
                <a:solidFill>
                  <a:schemeClr val="tx1"/>
                </a:solidFill>
                <a:latin typeface="Monotype Corsiva" pitchFamily="66" charset="0"/>
              </a:rPr>
              <a:t>	veřejné právo</a:t>
            </a:r>
            <a:r>
              <a:rPr lang="cs-CZ" sz="1600" dirty="0">
                <a:solidFill>
                  <a:schemeClr val="tx1"/>
                </a:solidFill>
                <a:latin typeface="Monotype Corsiva" pitchFamily="66" charset="0"/>
              </a:rPr>
              <a:t>, když ne, je zde rovnost subjektů a jedná se o soukromé právo. Rozdíl od zájmové je v </a:t>
            </a:r>
            <a:r>
              <a:rPr lang="cs-CZ" sz="1600" dirty="0" smtClean="0">
                <a:solidFill>
                  <a:schemeClr val="tx1"/>
                </a:solidFill>
                <a:latin typeface="Monotype Corsiva" pitchFamily="66" charset="0"/>
              </a:rPr>
              <a:t>	tom</a:t>
            </a:r>
            <a:r>
              <a:rPr lang="cs-CZ" sz="1600" dirty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cs-CZ" sz="1600" dirty="0" smtClean="0">
                <a:solidFill>
                  <a:schemeClr val="tx1"/>
                </a:solidFill>
                <a:latin typeface="Monotype Corsiva" pitchFamily="66" charset="0"/>
              </a:rPr>
              <a:t>že u </a:t>
            </a:r>
            <a:r>
              <a:rPr lang="cs-CZ" sz="1600" dirty="0" err="1">
                <a:solidFill>
                  <a:schemeClr val="tx1"/>
                </a:solidFill>
                <a:latin typeface="Monotype Corsiva" pitchFamily="66" charset="0"/>
              </a:rPr>
              <a:t>Ulpiána</a:t>
            </a:r>
            <a:r>
              <a:rPr lang="cs-CZ" sz="1600" dirty="0">
                <a:solidFill>
                  <a:schemeClr val="tx1"/>
                </a:solidFill>
                <a:latin typeface="Monotype Corsiva" pitchFamily="66" charset="0"/>
              </a:rPr>
              <a:t> je stát vždy silnější, zatímco v organické teorii má stát „dvě tváře“.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8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Ústavní pořádek ČR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Ústava </a:t>
            </a:r>
            <a:r>
              <a:rPr lang="cs-CZ" sz="1800" dirty="0">
                <a:solidFill>
                  <a:schemeClr val="tx2"/>
                </a:solidFill>
                <a:latin typeface="Monotype Corsiva" panose="03010101010201010101" pitchFamily="66" charset="0"/>
              </a:rPr>
              <a:t>ČR (č. 1/1993 Sb.) </a:t>
            </a:r>
          </a:p>
          <a:p>
            <a:r>
              <a:rPr lang="cs-CZ" sz="1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Listina </a:t>
            </a:r>
            <a:r>
              <a:rPr lang="cs-CZ" sz="1800" dirty="0">
                <a:solidFill>
                  <a:schemeClr val="tx2"/>
                </a:solidFill>
                <a:latin typeface="Monotype Corsiva" panose="03010101010201010101" pitchFamily="66" charset="0"/>
              </a:rPr>
              <a:t>základních práv a svobod (č. 2/1993 Sb.)</a:t>
            </a:r>
          </a:p>
          <a:p>
            <a:r>
              <a:rPr lang="cs-CZ" sz="1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další </a:t>
            </a:r>
            <a:r>
              <a:rPr lang="cs-CZ" sz="1800" dirty="0">
                <a:solidFill>
                  <a:schemeClr val="tx2"/>
                </a:solidFill>
                <a:latin typeface="Monotype Corsiva" panose="03010101010201010101" pitchFamily="66" charset="0"/>
              </a:rPr>
              <a:t>ústavní zákony přijaté podle v souladu s Ústavou, např.</a:t>
            </a:r>
          </a:p>
          <a:p>
            <a:r>
              <a:rPr lang="cs-CZ" sz="1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ústavní </a:t>
            </a:r>
            <a:r>
              <a:rPr lang="cs-CZ" sz="1800" dirty="0">
                <a:solidFill>
                  <a:schemeClr val="tx2"/>
                </a:solidFill>
                <a:latin typeface="Monotype Corsiva" panose="03010101010201010101" pitchFamily="66" charset="0"/>
              </a:rPr>
              <a:t>zákon o vytvoření vyšších územních samosprávných celků (č. 347/1997 Sb.),</a:t>
            </a:r>
          </a:p>
          <a:p>
            <a:r>
              <a:rPr lang="cs-CZ" sz="1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ústavní </a:t>
            </a:r>
            <a:r>
              <a:rPr lang="cs-CZ" sz="1800" dirty="0">
                <a:solidFill>
                  <a:schemeClr val="tx2"/>
                </a:solidFill>
                <a:latin typeface="Monotype Corsiva" panose="03010101010201010101" pitchFamily="66" charset="0"/>
              </a:rPr>
              <a:t>zákon o zkrácení volebního období Poslanecké sněmovny (č. 69/1998 Sb.),</a:t>
            </a:r>
          </a:p>
          <a:p>
            <a:r>
              <a:rPr lang="cs-CZ" sz="1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ústavní </a:t>
            </a:r>
            <a:r>
              <a:rPr lang="cs-CZ" sz="1800" dirty="0">
                <a:solidFill>
                  <a:schemeClr val="tx2"/>
                </a:solidFill>
                <a:latin typeface="Monotype Corsiva" panose="03010101010201010101" pitchFamily="66" charset="0"/>
              </a:rPr>
              <a:t>zákon o bezpečnosti České republiky (č. 110/1998 Sb. ve znění č. 300/2000 Sb.),</a:t>
            </a:r>
          </a:p>
          <a:p>
            <a:r>
              <a:rPr lang="cs-CZ" sz="1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ústavní </a:t>
            </a:r>
            <a:r>
              <a:rPr lang="cs-CZ" sz="1800" dirty="0">
                <a:solidFill>
                  <a:schemeClr val="tx2"/>
                </a:solidFill>
                <a:latin typeface="Monotype Corsiva" panose="03010101010201010101" pitchFamily="66" charset="0"/>
              </a:rPr>
              <a:t>zákon o přistoupení České republiky k Evropské unii (č. 515/2002 Sb.),</a:t>
            </a:r>
          </a:p>
          <a:p>
            <a:r>
              <a:rPr lang="cs-CZ" sz="1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ústavní </a:t>
            </a:r>
            <a:r>
              <a:rPr lang="cs-CZ" sz="1800" dirty="0">
                <a:solidFill>
                  <a:schemeClr val="tx2"/>
                </a:solidFill>
                <a:latin typeface="Monotype Corsiva" panose="03010101010201010101" pitchFamily="66" charset="0"/>
              </a:rPr>
              <a:t>zákony upravující hranice (např. ústavní zákon o změnách státních hranic se </a:t>
            </a:r>
            <a:r>
              <a:rPr lang="cs-CZ" sz="1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Slovenskou </a:t>
            </a:r>
            <a:r>
              <a:rPr lang="cs-CZ" sz="1800" dirty="0">
                <a:solidFill>
                  <a:schemeClr val="tx2"/>
                </a:solidFill>
                <a:latin typeface="Monotype Corsiva" panose="03010101010201010101" pitchFamily="66" charset="0"/>
              </a:rPr>
              <a:t>republikou č. 74/1997 Sb., ústavní zákon o změně státních hranic se Spolkovou </a:t>
            </a:r>
            <a:r>
              <a:rPr lang="cs-CZ" sz="1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republikou </a:t>
            </a:r>
            <a:r>
              <a:rPr lang="cs-CZ" sz="1800" dirty="0">
                <a:solidFill>
                  <a:schemeClr val="tx2"/>
                </a:solidFill>
                <a:latin typeface="Monotype Corsiva" panose="03010101010201010101" pitchFamily="66" charset="0"/>
              </a:rPr>
              <a:t>Německo č. 633/2004 Sb., ústavní zákon o změnách státních hranic s Rakouskou </a:t>
            </a:r>
            <a:r>
              <a:rPr lang="cs-CZ" sz="1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republikou </a:t>
            </a:r>
            <a:r>
              <a:rPr lang="cs-CZ" sz="1800" dirty="0">
                <a:solidFill>
                  <a:schemeClr val="tx2"/>
                </a:solidFill>
                <a:latin typeface="Monotype Corsiva" panose="03010101010201010101" pitchFamily="66" charset="0"/>
              </a:rPr>
              <a:t>č. 76/2004 Sb.),</a:t>
            </a:r>
          </a:p>
          <a:p>
            <a:r>
              <a:rPr lang="cs-CZ" sz="1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ústavní </a:t>
            </a:r>
            <a:r>
              <a:rPr lang="cs-CZ" sz="1800" dirty="0">
                <a:solidFill>
                  <a:schemeClr val="tx2"/>
                </a:solidFill>
                <a:latin typeface="Monotype Corsiva" panose="03010101010201010101" pitchFamily="66" charset="0"/>
              </a:rPr>
              <a:t>zákon o opatřeních souvisejících se zánikem České a Slovenské Federativní </a:t>
            </a:r>
            <a:r>
              <a:rPr lang="cs-CZ" sz="1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Republiky </a:t>
            </a:r>
            <a:r>
              <a:rPr lang="cs-CZ" sz="1800" dirty="0">
                <a:solidFill>
                  <a:schemeClr val="tx2"/>
                </a:solidFill>
                <a:latin typeface="Monotype Corsiva" panose="03010101010201010101" pitchFamily="66" charset="0"/>
              </a:rPr>
              <a:t>č. 4/1993 Sb.,</a:t>
            </a:r>
          </a:p>
          <a:p>
            <a:r>
              <a:rPr lang="cs-CZ" sz="1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ratifikované </a:t>
            </a:r>
            <a:r>
              <a:rPr lang="cs-CZ" sz="1800" dirty="0">
                <a:solidFill>
                  <a:schemeClr val="tx2"/>
                </a:solidFill>
                <a:latin typeface="Monotype Corsiva" panose="03010101010201010101" pitchFamily="66" charset="0"/>
              </a:rPr>
              <a:t>a vyhlášené mezinárodní smlouvy o lidských právech a základních svobodách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např</a:t>
            </a:r>
            <a:r>
              <a:rPr lang="cs-CZ" sz="1800" dirty="0">
                <a:solidFill>
                  <a:schemeClr val="tx2"/>
                </a:solidFill>
                <a:latin typeface="Monotype Corsiva" panose="03010101010201010101" pitchFamily="66" charset="0"/>
              </a:rPr>
              <a:t>. Úmluva o ochraně lidských práv a základních svobod).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Moravská vysoká škola Olomouc, o.p.s., Jeremenkova 1142/42, 772 00 Olomouc, www.mvso.cz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68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OBČANSKÉ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b="1" dirty="0" smtClean="0">
                <a:solidFill>
                  <a:schemeClr val="tx1"/>
                </a:solidFill>
                <a:latin typeface="Monotype Corsiva" pitchFamily="66" charset="0"/>
              </a:rPr>
              <a:t>Právo hmotné a právo procesní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000" b="1" dirty="0">
                <a:solidFill>
                  <a:schemeClr val="tx1"/>
                </a:solidFill>
                <a:latin typeface="Monotype Corsiva" pitchFamily="66" charset="0"/>
              </a:rPr>
              <a:t>hmotné právo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000" dirty="0" smtClean="0">
                <a:solidFill>
                  <a:schemeClr val="tx1"/>
                </a:solidFill>
                <a:latin typeface="Monotype Corsiva" pitchFamily="66" charset="0"/>
              </a:rPr>
              <a:t>	bezprostředně </a:t>
            </a:r>
            <a:r>
              <a:rPr lang="cs-CZ" sz="2000" dirty="0">
                <a:solidFill>
                  <a:schemeClr val="tx1"/>
                </a:solidFill>
                <a:latin typeface="Monotype Corsiva" pitchFamily="66" charset="0"/>
              </a:rPr>
              <a:t>slouží k naplnění účelu právní úpravy. Stanoví práva a </a:t>
            </a:r>
            <a:r>
              <a:rPr lang="cs-CZ" sz="2000" dirty="0" smtClean="0">
                <a:solidFill>
                  <a:schemeClr val="tx1"/>
                </a:solidFill>
                <a:latin typeface="Monotype Corsiva" pitchFamily="66" charset="0"/>
              </a:rPr>
              <a:t>	povinnosti</a:t>
            </a:r>
            <a:r>
              <a:rPr lang="cs-CZ" sz="2000" dirty="0">
                <a:solidFill>
                  <a:schemeClr val="tx1"/>
                </a:solidFill>
                <a:latin typeface="Monotype Corsiva" pitchFamily="66" charset="0"/>
              </a:rPr>
              <a:t>, které jsou smyslem právní úpravy (kupní smlouva, dědění,...).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0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000" b="1" dirty="0">
                <a:solidFill>
                  <a:schemeClr val="tx1"/>
                </a:solidFill>
                <a:latin typeface="Monotype Corsiva" pitchFamily="66" charset="0"/>
              </a:rPr>
              <a:t>procesní právo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000" dirty="0" smtClean="0">
                <a:solidFill>
                  <a:schemeClr val="tx1"/>
                </a:solidFill>
                <a:latin typeface="Monotype Corsiva" pitchFamily="66" charset="0"/>
              </a:rPr>
              <a:t>	slouží </a:t>
            </a:r>
            <a:r>
              <a:rPr lang="cs-CZ" sz="2000" dirty="0">
                <a:solidFill>
                  <a:schemeClr val="tx1"/>
                </a:solidFill>
                <a:latin typeface="Monotype Corsiva" pitchFamily="66" charset="0"/>
              </a:rPr>
              <a:t>k naplnění účelu právní úpravy </a:t>
            </a:r>
            <a:r>
              <a:rPr lang="cs-CZ" sz="2000" dirty="0" smtClean="0">
                <a:solidFill>
                  <a:schemeClr val="tx1"/>
                </a:solidFill>
                <a:latin typeface="Monotype Corsiva" pitchFamily="66" charset="0"/>
              </a:rPr>
              <a:t>zprostředkovaně</a:t>
            </a:r>
            <a:r>
              <a:rPr lang="cs-CZ" sz="2000" dirty="0">
                <a:solidFill>
                  <a:schemeClr val="tx1"/>
                </a:solidFill>
                <a:latin typeface="Monotype Corsiva" pitchFamily="66" charset="0"/>
              </a:rPr>
              <a:t>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000" dirty="0" smtClean="0">
                <a:solidFill>
                  <a:schemeClr val="tx1"/>
                </a:solidFill>
                <a:latin typeface="Monotype Corsiva" pitchFamily="66" charset="0"/>
              </a:rPr>
              <a:t>	slouží </a:t>
            </a:r>
            <a:r>
              <a:rPr lang="cs-CZ" sz="2000" dirty="0">
                <a:solidFill>
                  <a:schemeClr val="tx1"/>
                </a:solidFill>
                <a:latin typeface="Monotype Corsiva" pitchFamily="66" charset="0"/>
              </a:rPr>
              <a:t>k úpravě postupu, k ochraně hmotných práv.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000" dirty="0" smtClean="0">
                <a:solidFill>
                  <a:schemeClr val="tx1"/>
                </a:solidFill>
                <a:latin typeface="Monotype Corsiva" pitchFamily="66" charset="0"/>
              </a:rPr>
              <a:t>	Účastníkům </a:t>
            </a:r>
            <a:r>
              <a:rPr lang="cs-CZ" sz="2000" dirty="0">
                <a:solidFill>
                  <a:schemeClr val="tx1"/>
                </a:solidFill>
                <a:latin typeface="Monotype Corsiva" pitchFamily="66" charset="0"/>
              </a:rPr>
              <a:t>jsou dána nová procesní práva a povinnosti. Stanoví se postup pro </a:t>
            </a:r>
            <a:r>
              <a:rPr lang="cs-CZ" sz="2000" dirty="0" smtClean="0">
                <a:solidFill>
                  <a:schemeClr val="tx1"/>
                </a:solidFill>
                <a:latin typeface="Monotype Corsiva" pitchFamily="66" charset="0"/>
              </a:rPr>
              <a:t>	aplikaci </a:t>
            </a:r>
            <a:r>
              <a:rPr lang="cs-CZ" sz="2000" dirty="0">
                <a:solidFill>
                  <a:schemeClr val="tx1"/>
                </a:solidFill>
                <a:latin typeface="Monotype Corsiva" pitchFamily="66" charset="0"/>
              </a:rPr>
              <a:t>práva (i pro tvorbu práva). Např., co dělat, když mi dlužník nevrátí </a:t>
            </a:r>
            <a:r>
              <a:rPr lang="cs-CZ" sz="2000" dirty="0" smtClean="0">
                <a:solidFill>
                  <a:schemeClr val="tx1"/>
                </a:solidFill>
                <a:latin typeface="Monotype Corsiva" pitchFamily="66" charset="0"/>
              </a:rPr>
              <a:t>	peníze </a:t>
            </a:r>
            <a:r>
              <a:rPr lang="cs-CZ" sz="2000" dirty="0">
                <a:solidFill>
                  <a:schemeClr val="tx1"/>
                </a:solidFill>
                <a:latin typeface="Monotype Corsiva" pitchFamily="66" charset="0"/>
              </a:rPr>
              <a:t>- právo podat žalobu, být účastníkem řízení =&gt; právo na soudní a jinou </a:t>
            </a:r>
            <a:r>
              <a:rPr lang="cs-CZ" sz="2000" dirty="0" smtClean="0">
                <a:solidFill>
                  <a:schemeClr val="tx1"/>
                </a:solidFill>
                <a:latin typeface="Monotype Corsiva" pitchFamily="66" charset="0"/>
              </a:rPr>
              <a:t>	právní ochranu. </a:t>
            </a:r>
            <a:endParaRPr lang="cs-CZ" sz="2000" dirty="0">
              <a:solidFill>
                <a:schemeClr val="tx1"/>
              </a:solidFill>
              <a:latin typeface="Monotype Corsiva" pitchFamily="66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3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OBČANSKÉ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b="1" dirty="0" smtClean="0">
                <a:solidFill>
                  <a:schemeClr val="tx1"/>
                </a:solidFill>
                <a:latin typeface="Monotype Corsiva" pitchFamily="66" charset="0"/>
              </a:rPr>
              <a:t>Vymezení základních pojmů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b="1" dirty="0">
                <a:solidFill>
                  <a:schemeClr val="tx1"/>
                </a:solidFill>
                <a:latin typeface="Monotype Corsiva" pitchFamily="66" charset="0"/>
              </a:rPr>
              <a:t>Právní norma </a:t>
            </a:r>
            <a:r>
              <a:rPr lang="cs-CZ" sz="2800" dirty="0">
                <a:solidFill>
                  <a:schemeClr val="tx1"/>
                </a:solidFill>
                <a:latin typeface="Monotype Corsiva" pitchFamily="66" charset="0"/>
              </a:rPr>
              <a:t>= obecně závazné pravidlo chování, které má státem stanovenou nebo uznanou  formu a je </a:t>
            </a:r>
            <a:r>
              <a:rPr lang="cs-CZ" sz="2800" dirty="0" smtClean="0">
                <a:solidFill>
                  <a:schemeClr val="tx1"/>
                </a:solidFill>
                <a:latin typeface="Monotype Corsiva" pitchFamily="66" charset="0"/>
              </a:rPr>
              <a:t>vynutitelné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Monotype Corsiva" pitchFamily="66" charset="0"/>
              </a:rPr>
              <a:t>závaznost</a:t>
            </a:r>
            <a:r>
              <a:rPr lang="cs-CZ" sz="2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Monotype Corsiva" pitchFamily="66" charset="0"/>
              </a:rPr>
              <a:t>formální </a:t>
            </a:r>
            <a:r>
              <a:rPr lang="cs-CZ" sz="2800" b="1" dirty="0">
                <a:solidFill>
                  <a:schemeClr val="tx1"/>
                </a:solidFill>
                <a:latin typeface="Monotype Corsiva" pitchFamily="66" charset="0"/>
              </a:rPr>
              <a:t>určitost </a:t>
            </a:r>
            <a:endParaRPr lang="cs-CZ" sz="28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Monotype Corsiva" pitchFamily="66" charset="0"/>
              </a:rPr>
              <a:t>obecnost</a:t>
            </a:r>
            <a:r>
              <a:rPr lang="cs-CZ" sz="2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Monotype Corsiva" pitchFamily="66" charset="0"/>
              </a:rPr>
              <a:t>vynutitelnost</a:t>
            </a:r>
            <a:endParaRPr lang="cs-CZ" sz="2800" dirty="0">
              <a:solidFill>
                <a:schemeClr val="tx1"/>
              </a:solidFill>
              <a:latin typeface="Monotype Corsiva" pitchFamily="66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7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OBČANSKÉ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b="1" dirty="0" smtClean="0">
                <a:solidFill>
                  <a:schemeClr val="tx1"/>
                </a:solidFill>
                <a:latin typeface="Monotype Corsiva" pitchFamily="66" charset="0"/>
              </a:rPr>
              <a:t>Vymezení základních pojmů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b="1" dirty="0">
                <a:solidFill>
                  <a:schemeClr val="tx1"/>
                </a:solidFill>
                <a:latin typeface="Monotype Corsiva" pitchFamily="66" charset="0"/>
              </a:rPr>
              <a:t>Kritérium právní síly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b="1" dirty="0">
                <a:solidFill>
                  <a:schemeClr val="tx1"/>
                </a:solidFill>
                <a:latin typeface="Monotype Corsiva" pitchFamily="66" charset="0"/>
              </a:rPr>
              <a:t>Právní síla</a:t>
            </a: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 = určitá vlastnost, která spočívá v relevanci (vztahu mezi normami), která odpovídá jejich postavení v hierarchii norem.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V rámci vnitrostátního práva dělíme normy na ÚSTAVNÍ, ZÁKONNÉ, PODZÁKONNÉ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Monotype Corsiva" pitchFamily="66" charset="0"/>
              </a:rPr>
              <a:t>Platí</a:t>
            </a:r>
            <a:r>
              <a:rPr lang="cs-CZ" sz="24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norma nižší právní síly nesmí odporovat normě vyšší právní síly,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norma může být měněna, nebo rušena pouze normou stejné nebo vyšší právní síly.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07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OBČANSKÉ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b="1" dirty="0" smtClean="0">
                <a:solidFill>
                  <a:schemeClr val="tx1"/>
                </a:solidFill>
                <a:latin typeface="Monotype Corsiva" pitchFamily="66" charset="0"/>
              </a:rPr>
              <a:t>Vymezení základních pojmů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b="1" dirty="0">
                <a:solidFill>
                  <a:schemeClr val="tx1"/>
                </a:solidFill>
                <a:latin typeface="Monotype Corsiva" pitchFamily="66" charset="0"/>
              </a:rPr>
              <a:t>Platnost</a:t>
            </a:r>
            <a:r>
              <a:rPr lang="cs-CZ" sz="2800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cs-CZ" sz="2800" dirty="0" smtClean="0">
                <a:solidFill>
                  <a:schemeClr val="tx1"/>
                </a:solidFill>
                <a:latin typeface="Monotype Corsiva" pitchFamily="66" charset="0"/>
              </a:rPr>
              <a:t> x </a:t>
            </a:r>
            <a:r>
              <a:rPr lang="cs-CZ" sz="2800" b="1" dirty="0" smtClean="0">
                <a:solidFill>
                  <a:schemeClr val="tx1"/>
                </a:solidFill>
                <a:latin typeface="Monotype Corsiva" pitchFamily="66" charset="0"/>
              </a:rPr>
              <a:t>Účinnost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dirty="0">
                <a:solidFill>
                  <a:srgbClr val="202124"/>
                </a:solidFill>
                <a:latin typeface="Monotype Corsiva" panose="03010101010201010101" pitchFamily="66" charset="0"/>
              </a:rPr>
              <a:t>Platnosti nabývá právní předpis </a:t>
            </a:r>
            <a:r>
              <a:rPr lang="cs-CZ" sz="2800" b="1" dirty="0">
                <a:solidFill>
                  <a:srgbClr val="202124"/>
                </a:solidFill>
                <a:latin typeface="Monotype Corsiva" panose="03010101010201010101" pitchFamily="66" charset="0"/>
              </a:rPr>
              <a:t>dnem vyhlášení ve Sbírce zákonů</a:t>
            </a:r>
            <a:r>
              <a:rPr lang="cs-CZ" sz="2800" dirty="0" smtClean="0">
                <a:solidFill>
                  <a:srgbClr val="202124"/>
                </a:solidFill>
                <a:latin typeface="Monotype Corsiva" panose="03010101010201010101" pitchFamily="66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dirty="0">
                <a:solidFill>
                  <a:srgbClr val="202124"/>
                </a:solidFill>
                <a:latin typeface="Monotype Corsiva" panose="03010101010201010101" pitchFamily="66" charset="0"/>
              </a:rPr>
              <a:t>Účinnosti právní předpis </a:t>
            </a:r>
            <a:r>
              <a:rPr lang="cs-CZ" sz="2800" b="1" dirty="0">
                <a:solidFill>
                  <a:srgbClr val="202124"/>
                </a:solidFill>
                <a:latin typeface="Monotype Corsiva" panose="03010101010201010101" pitchFamily="66" charset="0"/>
              </a:rPr>
              <a:t>nabývá dnem, kdy počíná zakládat, měnit nebo rušit právní vztahy</a:t>
            </a:r>
            <a:r>
              <a:rPr lang="cs-CZ" sz="2800" b="1" dirty="0" smtClean="0">
                <a:solidFill>
                  <a:srgbClr val="202124"/>
                </a:solidFill>
                <a:latin typeface="Monotype Corsiva" panose="03010101010201010101" pitchFamily="66" charset="0"/>
              </a:rPr>
              <a:t>,</a:t>
            </a:r>
            <a:endParaRPr lang="cs-CZ" sz="28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800" dirty="0" smtClean="0">
                <a:solidFill>
                  <a:schemeClr val="tx1"/>
                </a:solidFill>
                <a:latin typeface="Monotype Corsiva" pitchFamily="66" charset="0"/>
              </a:rPr>
              <a:t>Mezi platností a účinností běží tzv. </a:t>
            </a:r>
            <a:r>
              <a:rPr lang="cs-CZ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legisvakanční</a:t>
            </a:r>
            <a:r>
              <a:rPr lang="cs-CZ" sz="2800" b="1" dirty="0" smtClean="0">
                <a:solidFill>
                  <a:schemeClr val="tx1"/>
                </a:solidFill>
                <a:latin typeface="Monotype Corsiva" pitchFamily="66" charset="0"/>
              </a:rPr>
              <a:t> lhůta</a:t>
            </a:r>
            <a:endParaRPr lang="cs-CZ" sz="28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5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OBČANSKÉ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Monotype Corsiva" pitchFamily="66" charset="0"/>
              </a:rPr>
              <a:t>Rozlišujeme právní normy</a:t>
            </a:r>
            <a:r>
              <a:rPr lang="cs-CZ" sz="2800" dirty="0" smtClean="0">
                <a:solidFill>
                  <a:schemeClr val="tx1"/>
                </a:solidFill>
                <a:latin typeface="Monotype Corsiva" pitchFamily="66" charset="0"/>
              </a:rPr>
              <a:t>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Monotype Corsiva" pitchFamily="66" charset="0"/>
              </a:rPr>
              <a:t>kogentní </a:t>
            </a:r>
            <a:r>
              <a:rPr lang="cs-CZ" sz="2800" dirty="0">
                <a:solidFill>
                  <a:schemeClr val="tx1"/>
                </a:solidFill>
                <a:latin typeface="Monotype Corsiva" pitchFamily="66" charset="0"/>
              </a:rPr>
              <a:t>(kategorické</a:t>
            </a:r>
            <a:r>
              <a:rPr lang="cs-CZ" sz="2800" dirty="0" smtClean="0">
                <a:solidFill>
                  <a:schemeClr val="tx1"/>
                </a:solidFill>
                <a:latin typeface="Monotype Corsiva" pitchFamily="66" charset="0"/>
              </a:rPr>
              <a:t>) x </a:t>
            </a:r>
            <a:r>
              <a:rPr lang="cs-CZ" sz="2800" b="1" dirty="0" smtClean="0">
                <a:solidFill>
                  <a:schemeClr val="tx1"/>
                </a:solidFill>
                <a:latin typeface="Monotype Corsiva" pitchFamily="66" charset="0"/>
              </a:rPr>
              <a:t>dispozitivní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800" dirty="0" smtClean="0">
                <a:solidFill>
                  <a:schemeClr val="tx1"/>
                </a:solidFill>
                <a:latin typeface="Monotype Corsiva" pitchFamily="66" charset="0"/>
              </a:rPr>
              <a:t>§ 1 odst. 2 OZ: nezakazuje-li to zákon výslovně, mohou si osoby ujednat práva a povinnosti odchylně od zákona; zakázána jsou ujednání porušující dobré mravy, veřejný pořádek nebo právo týkající se postavení osob, včetně práva  na ochranu osobnosti </a:t>
            </a:r>
            <a:endParaRPr lang="cs-CZ" sz="28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28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OBČANSKÉ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Z </a:t>
            </a:r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hlediska úplnosti výčtu podmínek </a:t>
            </a:r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chování stanovených v právní normě rozlišujeme: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dirty="0">
              <a:solidFill>
                <a:schemeClr val="tx1"/>
              </a:solidFill>
              <a:latin typeface="Monotype Corsiva" pitchFamily="66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b="1" dirty="0">
                <a:solidFill>
                  <a:schemeClr val="tx1"/>
                </a:solidFill>
                <a:latin typeface="Monotype Corsiva" pitchFamily="66" charset="0"/>
              </a:rPr>
              <a:t>taxativní </a:t>
            </a:r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(úplný, uzavřený) výčet x </a:t>
            </a:r>
            <a:r>
              <a:rPr lang="cs-CZ" b="1" dirty="0" smtClean="0">
                <a:solidFill>
                  <a:schemeClr val="tx1"/>
                </a:solidFill>
                <a:latin typeface="Monotype Corsiva" pitchFamily="66" charset="0"/>
              </a:rPr>
              <a:t>demonstrativní</a:t>
            </a:r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 (příkladný) výčet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3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OBČANSKÉ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5400" b="1" dirty="0" smtClean="0">
                <a:solidFill>
                  <a:schemeClr val="tx1"/>
                </a:solidFill>
                <a:latin typeface="Monotype Corsiva" pitchFamily="66" charset="0"/>
              </a:rPr>
              <a:t>Úvod do soukromého práva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40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46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OBČANSKÉ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b="1" dirty="0" smtClean="0">
                <a:solidFill>
                  <a:schemeClr val="tx1"/>
                </a:solidFill>
                <a:latin typeface="Monotype Corsiva" pitchFamily="66" charset="0"/>
              </a:rPr>
              <a:t>Právo</a:t>
            </a:r>
            <a:endParaRPr lang="cs-CZ" b="1" dirty="0">
              <a:solidFill>
                <a:schemeClr val="tx1"/>
              </a:solidFill>
              <a:latin typeface="Monotype Corsiva" pitchFamily="66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  <a:latin typeface="Monotype Corsiva" pitchFamily="66" charset="0"/>
              </a:rPr>
              <a:t>právo </a:t>
            </a: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je jedním ze společenských </a:t>
            </a:r>
            <a:r>
              <a:rPr lang="cs-CZ" sz="2400" b="1" u="sng" dirty="0">
                <a:solidFill>
                  <a:schemeClr val="tx1"/>
                </a:solidFill>
                <a:latin typeface="Monotype Corsiva" pitchFamily="66" charset="0"/>
              </a:rPr>
              <a:t>normativních systému</a:t>
            </a: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; </a:t>
            </a:r>
            <a:r>
              <a:rPr lang="cs-CZ" sz="2400" u="sng" dirty="0">
                <a:solidFill>
                  <a:schemeClr val="tx1"/>
                </a:solidFill>
                <a:latin typeface="Monotype Corsiva" pitchFamily="66" charset="0"/>
              </a:rPr>
              <a:t>usměrňuje chování lidí </a:t>
            </a: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vedle morálky, </a:t>
            </a:r>
            <a:r>
              <a:rPr lang="cs-CZ" sz="2400" dirty="0" smtClean="0">
                <a:solidFill>
                  <a:schemeClr val="tx1"/>
                </a:solidFill>
                <a:latin typeface="Monotype Corsiva" pitchFamily="66" charset="0"/>
              </a:rPr>
              <a:t>etiky, náboženských </a:t>
            </a: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norem, ale i estetických norem, sportovních pravidel apod.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Monotype Corsiva" pitchFamily="66" charset="0"/>
              </a:rPr>
              <a:t>soubor </a:t>
            </a:r>
            <a:r>
              <a:rPr lang="cs-CZ" sz="2400" b="1" dirty="0">
                <a:solidFill>
                  <a:schemeClr val="tx1"/>
                </a:solidFill>
                <a:latin typeface="Monotype Corsiva" pitchFamily="66" charset="0"/>
              </a:rPr>
              <a:t>pravidel</a:t>
            </a: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, podle kterých se organizuje a řídí lidské soužití</a:t>
            </a:r>
            <a:r>
              <a:rPr lang="cs-CZ" sz="24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chemeClr val="tx1"/>
                </a:solidFill>
                <a:latin typeface="Monotype Corsiva" pitchFamily="66" charset="0"/>
              </a:rPr>
              <a:t>od </a:t>
            </a: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ostatních společenských pravidel se liší tím, že je stanoví stát a jsou také státem vynutitelná.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0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Právní řád musí být postaven na zcela demokratických základech a být zárukou nejen svobod a práv </a:t>
            </a:r>
            <a:r>
              <a:rPr lang="cs-CZ" sz="2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občanů</a:t>
            </a:r>
            <a:r>
              <a:rPr lang="cs-CZ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, ale i fungující moci zákonodárné, </a:t>
            </a:r>
            <a:r>
              <a:rPr lang="cs-CZ" sz="2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výkonné </a:t>
            </a:r>
            <a:r>
              <a:rPr lang="cs-CZ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a </a:t>
            </a:r>
            <a:r>
              <a:rPr lang="cs-CZ" sz="2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soudní.</a:t>
            </a:r>
          </a:p>
          <a:p>
            <a:r>
              <a:rPr lang="cs-CZ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 </a:t>
            </a:r>
            <a:r>
              <a:rPr lang="cs-CZ" sz="2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Podle </a:t>
            </a:r>
            <a:r>
              <a:rPr lang="cs-CZ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ústavy je Česká republika parlamentní demokracií, kdy veškerá moc vychází z lidu, který ji </a:t>
            </a:r>
            <a:r>
              <a:rPr lang="cs-CZ" sz="2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vykonává </a:t>
            </a:r>
            <a:r>
              <a:rPr lang="cs-CZ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prostřednictvím moci zákonodárné, výkonné a soudní. Lid má přitom plnou suverenitu, </a:t>
            </a:r>
            <a:r>
              <a:rPr lang="cs-CZ" sz="2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nikomu </a:t>
            </a:r>
            <a:r>
              <a:rPr lang="cs-CZ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jinému tato suverenita nepřísluší, s nikým se o ni nemusí </a:t>
            </a:r>
            <a:r>
              <a:rPr lang="cs-CZ" sz="2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dělit.</a:t>
            </a:r>
          </a:p>
          <a:p>
            <a:endParaRPr lang="cs-CZ" sz="2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Moravská vysoká škola Olomouc, o.p.s., Jeremenkova 1142/42, 772 00 Olomouc, www.mvso.cz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tx2"/>
                </a:solidFill>
                <a:latin typeface="Monotype Corsiva" panose="03010101010201010101" pitchFamily="66" charset="0"/>
              </a:rPr>
              <a:t>Právo je v normativním smyslu chápáno jako soubor pravidel chování, kterými se řídí společnost a které jsou uznávané nebo přímo stanovené státem</a:t>
            </a:r>
            <a:r>
              <a:rPr lang="cs-CZ" sz="2400" dirty="0" smtClean="0"/>
              <a:t>.</a:t>
            </a:r>
          </a:p>
          <a:p>
            <a:r>
              <a:rPr lang="cs-CZ" sz="2400" dirty="0">
                <a:solidFill>
                  <a:schemeClr val="tx2"/>
                </a:solidFill>
                <a:latin typeface="Monotype Corsiva" panose="03010101010201010101" pitchFamily="66" charset="0"/>
              </a:rPr>
              <a:t>Podle ústavy prochází zákony při svém schvalování následujícími fázemi: do Poslanecké sněmovny je předložen návrh zákona, projednaný návrh zákona Poslaneckou sněmovnou se postupuje Senátu, po projednání v Senátu se stává návrh zákona přijatým zákonem, který se postupuje prezidentu </a:t>
            </a:r>
            <a:r>
              <a:rPr lang="cs-CZ" sz="24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republiky</a:t>
            </a:r>
            <a:r>
              <a:rPr lang="cs-CZ" sz="2400" dirty="0">
                <a:solidFill>
                  <a:schemeClr val="tx2"/>
                </a:solidFill>
                <a:latin typeface="Monotype Corsiva" panose="03010101010201010101" pitchFamily="66" charset="0"/>
              </a:rPr>
              <a:t>, předsedovi vlády a předsedovi Poslanecké sněmovny k podpisu. Zákon se stává platným vyhlášením ve Sbírce zákonů České </a:t>
            </a:r>
            <a:r>
              <a:rPr lang="cs-CZ" sz="24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republiky</a:t>
            </a:r>
            <a:endParaRPr lang="cs-CZ" sz="24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Moravská vysoká škola Olomouc, o.p.s., Jeremenkova 1142/42, 772 00 Olomouc, www.mvso.cz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06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OBČANSKÉ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b="1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b="1" dirty="0" smtClean="0">
                <a:solidFill>
                  <a:schemeClr val="tx1"/>
                </a:solidFill>
                <a:latin typeface="Monotype Corsiva" pitchFamily="66" charset="0"/>
              </a:rPr>
              <a:t>Základní dělení práva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800" b="1" dirty="0" smtClean="0">
                <a:solidFill>
                  <a:schemeClr val="tx1"/>
                </a:solidFill>
                <a:latin typeface="Monotype Corsiva" pitchFamily="66" charset="0"/>
              </a:rPr>
              <a:t>Právní dualismus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Právo soukromé (ius privatum)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Právo veřejné (ius </a:t>
            </a:r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publicum)</a:t>
            </a: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Dělení </a:t>
            </a:r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práva na soukromé a veřejné vychází již z římského práva – tam, kde šlo v právu o zájem </a:t>
            </a:r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jednotlivé </a:t>
            </a:r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osoby, jednalo se o právo soukromé, pokud šlo o zájem státu, jednalo se o právo </a:t>
            </a:r>
            <a:r>
              <a:rPr lang="cs-CZ" dirty="0" smtClean="0">
                <a:solidFill>
                  <a:schemeClr val="tx1"/>
                </a:solidFill>
                <a:latin typeface="Monotype Corsiva" pitchFamily="66" charset="0"/>
              </a:rPr>
              <a:t>veřejné</a:t>
            </a:r>
            <a:endParaRPr lang="cs-CZ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4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OBČANSKÉ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b="1" dirty="0" smtClean="0">
                <a:solidFill>
                  <a:schemeClr val="tx1"/>
                </a:solidFill>
                <a:latin typeface="Monotype Corsiva" pitchFamily="66" charset="0"/>
              </a:rPr>
              <a:t>Právo soukromé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18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800" dirty="0">
                <a:solidFill>
                  <a:schemeClr val="tx1"/>
                </a:solidFill>
                <a:latin typeface="Monotype Corsiva" pitchFamily="66" charset="0"/>
              </a:rPr>
              <a:t>založeno na </a:t>
            </a:r>
            <a:r>
              <a:rPr lang="cs-CZ" sz="1800" b="1" dirty="0">
                <a:solidFill>
                  <a:schemeClr val="tx1"/>
                </a:solidFill>
                <a:latin typeface="Monotype Corsiva" pitchFamily="66" charset="0"/>
              </a:rPr>
              <a:t>rovnosti subjektů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800" dirty="0" smtClean="0">
                <a:solidFill>
                  <a:schemeClr val="tx1"/>
                </a:solidFill>
                <a:latin typeface="Monotype Corsiva" pitchFamily="66" charset="0"/>
              </a:rPr>
              <a:t>soukromoprávní </a:t>
            </a:r>
            <a:r>
              <a:rPr lang="cs-CZ" sz="1800" dirty="0">
                <a:solidFill>
                  <a:schemeClr val="tx1"/>
                </a:solidFill>
                <a:latin typeface="Monotype Corsiva" pitchFamily="66" charset="0"/>
              </a:rPr>
              <a:t>vztah nemůže vzniknout bez konsensu, má smluvní charakter =&gt; tzv. smluvní právo (majetkové vztahy - kupní, darovací smlouva</a:t>
            </a:r>
            <a:r>
              <a:rPr lang="cs-CZ" sz="1800" dirty="0" smtClean="0">
                <a:solidFill>
                  <a:schemeClr val="tx1"/>
                </a:solidFill>
                <a:latin typeface="Monotype Corsiva" pitchFamily="66" charset="0"/>
              </a:rPr>
              <a:t>)</a:t>
            </a:r>
            <a:endParaRPr lang="cs-CZ" sz="18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800" smtClean="0">
                <a:solidFill>
                  <a:schemeClr val="tx1"/>
                </a:solidFill>
                <a:latin typeface="Monotype Corsiva" pitchFamily="66" charset="0"/>
              </a:rPr>
              <a:t>nemohou </a:t>
            </a:r>
            <a:r>
              <a:rPr lang="cs-CZ" sz="1800" dirty="0">
                <a:solidFill>
                  <a:schemeClr val="tx1"/>
                </a:solidFill>
                <a:latin typeface="Monotype Corsiva" pitchFamily="66" charset="0"/>
              </a:rPr>
              <a:t>být ukládány povinnosti proti vůli druhého </a:t>
            </a:r>
            <a:r>
              <a:rPr lang="cs-CZ" sz="1800" dirty="0" smtClean="0">
                <a:solidFill>
                  <a:schemeClr val="tx1"/>
                </a:solidFill>
                <a:latin typeface="Monotype Corsiva" pitchFamily="66" charset="0"/>
              </a:rPr>
              <a:t>subjektu; možnost </a:t>
            </a:r>
            <a:r>
              <a:rPr lang="cs-CZ" sz="1800" dirty="0">
                <a:solidFill>
                  <a:schemeClr val="tx1"/>
                </a:solidFill>
                <a:latin typeface="Monotype Corsiva" pitchFamily="66" charset="0"/>
              </a:rPr>
              <a:t>rozsáhlé dispozitivní </a:t>
            </a:r>
            <a:r>
              <a:rPr lang="cs-CZ" sz="1800" dirty="0" smtClean="0">
                <a:solidFill>
                  <a:schemeClr val="tx1"/>
                </a:solidFill>
                <a:latin typeface="Monotype Corsiva" pitchFamily="66" charset="0"/>
              </a:rPr>
              <a:t>úpravy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800" smtClean="0">
                <a:solidFill>
                  <a:schemeClr val="tx1"/>
                </a:solidFill>
                <a:latin typeface="Monotype Corsiva" pitchFamily="66" charset="0"/>
              </a:rPr>
              <a:t>občanské</a:t>
            </a:r>
            <a:r>
              <a:rPr lang="cs-CZ" sz="1800" dirty="0">
                <a:solidFill>
                  <a:schemeClr val="tx1"/>
                </a:solidFill>
                <a:latin typeface="Monotype Corsiva" pitchFamily="66" charset="0"/>
              </a:rPr>
              <a:t>, obchodní, pracovní, rodinné  a mezinárodní právo soukromé </a:t>
            </a:r>
            <a:endParaRPr lang="cs-CZ" sz="1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800" dirty="0" smtClean="0">
                <a:solidFill>
                  <a:schemeClr val="tx1"/>
                </a:solidFill>
                <a:latin typeface="Monotype Corsiva" pitchFamily="66" charset="0"/>
              </a:rPr>
              <a:t>Občanské právo – upraveno především občanským zákoníkem (</a:t>
            </a:r>
            <a:r>
              <a:rPr lang="cs-CZ" sz="1800" dirty="0" err="1" smtClean="0">
                <a:solidFill>
                  <a:schemeClr val="tx1"/>
                </a:solidFill>
                <a:latin typeface="Monotype Corsiva" pitchFamily="66" charset="0"/>
              </a:rPr>
              <a:t>zák.č</a:t>
            </a:r>
            <a:r>
              <a:rPr lang="cs-CZ" sz="1800" dirty="0" smtClean="0">
                <a:solidFill>
                  <a:schemeClr val="tx1"/>
                </a:solidFill>
                <a:latin typeface="Monotype Corsiva" pitchFamily="66" charset="0"/>
              </a:rPr>
              <a:t>. 89/2012 Sb., dále jen NOZ nebo OZ)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8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800" dirty="0" smtClean="0">
                <a:solidFill>
                  <a:schemeClr val="tx1"/>
                </a:solidFill>
                <a:latin typeface="Monotype Corsiva" pitchFamily="66" charset="0"/>
              </a:rPr>
              <a:t>§ 3 odst. 1 NOZ: Soukromé právo chrání důstojnost a svobodu člověka i jeho přirozené </a:t>
            </a:r>
            <a:r>
              <a:rPr lang="cs-CZ" sz="1800" b="1" dirty="0" smtClean="0">
                <a:solidFill>
                  <a:schemeClr val="tx1"/>
                </a:solidFill>
                <a:latin typeface="Monotype Corsiva" pitchFamily="66" charset="0"/>
              </a:rPr>
              <a:t>právo brát se o vlastní štěstí </a:t>
            </a:r>
            <a:r>
              <a:rPr lang="cs-CZ" sz="1800" dirty="0" smtClean="0">
                <a:solidFill>
                  <a:schemeClr val="tx1"/>
                </a:solidFill>
                <a:latin typeface="Monotype Corsiva" pitchFamily="66" charset="0"/>
              </a:rPr>
              <a:t>a štěstí jeho rodiny nebo lidí jemu blízkých takovým způsobem, jenž nepůsobí bezdůvodně újmu druhým.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62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OBČANSKÉ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b="1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b="1" dirty="0" smtClean="0">
                <a:solidFill>
                  <a:schemeClr val="tx1"/>
                </a:solidFill>
                <a:latin typeface="Monotype Corsiva" pitchFamily="66" charset="0"/>
              </a:rPr>
              <a:t>Právo veřejné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18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800" dirty="0">
                <a:solidFill>
                  <a:schemeClr val="tx1"/>
                </a:solidFill>
                <a:latin typeface="Monotype Corsiva" pitchFamily="66" charset="0"/>
              </a:rPr>
              <a:t>založeno na </a:t>
            </a:r>
            <a:r>
              <a:rPr lang="cs-CZ" sz="1800" b="1" dirty="0">
                <a:solidFill>
                  <a:schemeClr val="tx1"/>
                </a:solidFill>
                <a:latin typeface="Monotype Corsiva" pitchFamily="66" charset="0"/>
              </a:rPr>
              <a:t>nerovnosti subjektů </a:t>
            </a:r>
            <a:r>
              <a:rPr lang="cs-CZ" sz="1800" dirty="0">
                <a:solidFill>
                  <a:schemeClr val="tx1"/>
                </a:solidFill>
                <a:latin typeface="Monotype Corsiva" pitchFamily="66" charset="0"/>
              </a:rPr>
              <a:t>- jeden má pravomoc rozhodovat právech a povinnostech druhého subjektu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8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800" dirty="0">
                <a:solidFill>
                  <a:schemeClr val="tx1"/>
                </a:solidFill>
                <a:latin typeface="Monotype Corsiva" pitchFamily="66" charset="0"/>
              </a:rPr>
              <a:t>typická jednostranná rozhodovací pravomoc orgánů veřejné moci -&gt; neexistuje zde smluvní princip, ale individuální právní akty (rozsudek, nález, rozhodnutí,...). Proti těmto rozhodnutím lze podávat opravné prostředky.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18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800" dirty="0">
                <a:solidFill>
                  <a:schemeClr val="tx1"/>
                </a:solidFill>
                <a:latin typeface="Monotype Corsiva" pitchFamily="66" charset="0"/>
              </a:rPr>
              <a:t>Práva a povinnosti mohou pro subjekt vzniknout i proti jeho vůli.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1800" dirty="0">
              <a:solidFill>
                <a:schemeClr val="tx1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r>
              <a:rPr lang="cs-CZ" sz="1800" dirty="0">
                <a:solidFill>
                  <a:schemeClr val="tx1"/>
                </a:solidFill>
                <a:latin typeface="Monotype Corsiva" pitchFamily="66" charset="0"/>
              </a:rPr>
              <a:t>trestní, správní (jeho derivát - finanční), mezinárodní právo veřejné a ústavní právo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3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Monotype Corsiva" pitchFamily="66" charset="0"/>
              </a:rPr>
              <a:t>OBČANSKÉ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b="1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b="1" dirty="0" smtClean="0">
                <a:solidFill>
                  <a:schemeClr val="tx1"/>
                </a:solidFill>
                <a:latin typeface="Monotype Corsiva" pitchFamily="66" charset="0"/>
              </a:rPr>
              <a:t>Dělení soukromého a veřejného práva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b="1" dirty="0" smtClean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Čl. 2 Ústavy: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	(3) Státní moc slouží všem občanům a lze ji uplatňovat jen v případech, v mezích a způsoby, které stanoví zákon.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r>
              <a:rPr lang="cs-CZ" sz="2400" dirty="0">
                <a:solidFill>
                  <a:schemeClr val="tx1"/>
                </a:solidFill>
                <a:latin typeface="Monotype Corsiva" pitchFamily="66" charset="0"/>
              </a:rPr>
              <a:t>	(4) Každý občan může činit, co není zákonem zakázáno, a nikdo nesmí být nucen činit, co zákon neukládá.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Ø"/>
              <a:defRPr/>
            </a:pPr>
            <a:endParaRPr lang="cs-CZ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buNone/>
              <a:defRPr/>
            </a:pPr>
            <a:endParaRPr lang="cs-C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50000"/>
              <a:defRPr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9552" y="6245225"/>
            <a:ext cx="8496944" cy="47625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Moravská vysoká škola Olomouc, o.p.s., Jeremenkova 1142/42, 772 00 Olomouc, www.mvso.cz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77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VŠO prezentace _šablona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Cailbri"/>
        <a:ea typeface=""/>
        <a:cs typeface=""/>
      </a:majorFont>
      <a:minorFont>
        <a:latin typeface="Cail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MVŠO prezentace _šablona</Template>
  <TotalTime>1884</TotalTime>
  <Words>1224</Words>
  <Application>Microsoft Office PowerPoint</Application>
  <PresentationFormat>Předvádění na obrazovce (4:3)</PresentationFormat>
  <Paragraphs>207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Cailbri</vt:lpstr>
      <vt:lpstr>Calibri</vt:lpstr>
      <vt:lpstr>Monotype Corsiva</vt:lpstr>
      <vt:lpstr>Wingdings</vt:lpstr>
      <vt:lpstr>MVŠO prezentace _šablona</vt:lpstr>
      <vt:lpstr>Prezentace aplikace PowerPoint</vt:lpstr>
      <vt:lpstr>OBČANSKÉ PRÁVO</vt:lpstr>
      <vt:lpstr>OBČANSKÉ PRÁVO</vt:lpstr>
      <vt:lpstr>Prezentace aplikace PowerPoint</vt:lpstr>
      <vt:lpstr>Prezentace aplikace PowerPoint</vt:lpstr>
      <vt:lpstr>OBČANSKÉ PRÁVO</vt:lpstr>
      <vt:lpstr>OBČANSKÉ PRÁVO</vt:lpstr>
      <vt:lpstr>OBČANSKÉ PRÁVO</vt:lpstr>
      <vt:lpstr>OBČANSKÉ PRÁVO</vt:lpstr>
      <vt:lpstr>OBČANSKÉ PRÁVO</vt:lpstr>
      <vt:lpstr>OBČANSKÉ PRÁVO</vt:lpstr>
      <vt:lpstr>Ústavní pořádek ČR</vt:lpstr>
      <vt:lpstr>OBČANSKÉ PRÁVO</vt:lpstr>
      <vt:lpstr>OBČANSKÉ PRÁVO</vt:lpstr>
      <vt:lpstr>OBČANSKÉ PRÁVO</vt:lpstr>
      <vt:lpstr>OBČANSKÉ PRÁVO</vt:lpstr>
      <vt:lpstr>OBČANSKÉ PRÁVO</vt:lpstr>
      <vt:lpstr>OBČANSKÉ PRÁVO</vt:lpstr>
    </vt:vector>
  </TitlesOfParts>
  <Company>TESCOSW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podrazilp</dc:creator>
  <cp:lastModifiedBy>Účet Microsoft</cp:lastModifiedBy>
  <cp:revision>44</cp:revision>
  <dcterms:created xsi:type="dcterms:W3CDTF">2013-09-03T12:17:48Z</dcterms:created>
  <dcterms:modified xsi:type="dcterms:W3CDTF">2022-09-27T11:48:45Z</dcterms:modified>
</cp:coreProperties>
</file>