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6" r:id="rId2"/>
    <p:sldId id="260" r:id="rId3"/>
    <p:sldId id="310" r:id="rId4"/>
    <p:sldId id="288" r:id="rId5"/>
    <p:sldId id="292" r:id="rId6"/>
    <p:sldId id="287" r:id="rId7"/>
    <p:sldId id="293" r:id="rId8"/>
    <p:sldId id="290" r:id="rId9"/>
    <p:sldId id="270" r:id="rId10"/>
    <p:sldId id="294" r:id="rId11"/>
    <p:sldId id="295" r:id="rId12"/>
    <p:sldId id="296" r:id="rId13"/>
    <p:sldId id="298" r:id="rId14"/>
    <p:sldId id="314" r:id="rId15"/>
    <p:sldId id="286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979" autoAdjust="0"/>
  </p:normalViewPr>
  <p:slideViewPr>
    <p:cSldViewPr>
      <p:cViewPr varScale="1">
        <p:scale>
          <a:sx n="73" d="100"/>
          <a:sy n="73" d="100"/>
        </p:scale>
        <p:origin x="129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2814A3-D101-4944-BCEC-58D0289E67CE}" type="datetimeFigureOut">
              <a:rPr lang="cs-CZ" smtClean="0"/>
              <a:t>05.10.2022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987869-7F84-4272-99C5-37D55D76A6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485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0485-E37A-43E9-A7C4-CC21A83F5EDF}" type="datetimeFigureOut">
              <a:rPr lang="cs-CZ" smtClean="0"/>
              <a:t>05.10.2022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72D8-7C48-4842-BC4C-D53AAD3BAC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0485-E37A-43E9-A7C4-CC21A83F5EDF}" type="datetimeFigureOut">
              <a:rPr lang="cs-CZ" smtClean="0"/>
              <a:t>05.10.2022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72D8-7C48-4842-BC4C-D53AAD3BAC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0485-E37A-43E9-A7C4-CC21A83F5EDF}" type="datetimeFigureOut">
              <a:rPr lang="cs-CZ" smtClean="0"/>
              <a:t>05.10.2022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72D8-7C48-4842-BC4C-D53AAD3BACE9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0485-E37A-43E9-A7C4-CC21A83F5EDF}" type="datetimeFigureOut">
              <a:rPr lang="cs-CZ" smtClean="0"/>
              <a:t>05.10.2022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72D8-7C48-4842-BC4C-D53AAD3BACE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0485-E37A-43E9-A7C4-CC21A83F5EDF}" type="datetimeFigureOut">
              <a:rPr lang="cs-CZ" smtClean="0"/>
              <a:t>05.10.2022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72D8-7C48-4842-BC4C-D53AAD3BAC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0485-E37A-43E9-A7C4-CC21A83F5EDF}" type="datetimeFigureOut">
              <a:rPr lang="cs-CZ" smtClean="0"/>
              <a:t>05.10.2022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72D8-7C48-4842-BC4C-D53AAD3BACE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0485-E37A-43E9-A7C4-CC21A83F5EDF}" type="datetimeFigureOut">
              <a:rPr lang="cs-CZ" smtClean="0"/>
              <a:t>05.10.2022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72D8-7C48-4842-BC4C-D53AAD3BAC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0485-E37A-43E9-A7C4-CC21A83F5EDF}" type="datetimeFigureOut">
              <a:rPr lang="cs-CZ" smtClean="0"/>
              <a:t>05.10.2022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72D8-7C48-4842-BC4C-D53AAD3BAC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0485-E37A-43E9-A7C4-CC21A83F5EDF}" type="datetimeFigureOut">
              <a:rPr lang="cs-CZ" smtClean="0"/>
              <a:t>05.10.2022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72D8-7C48-4842-BC4C-D53AAD3BAC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0485-E37A-43E9-A7C4-CC21A83F5EDF}" type="datetimeFigureOut">
              <a:rPr lang="cs-CZ" smtClean="0"/>
              <a:t>05.10.2022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72D8-7C48-4842-BC4C-D53AAD3BACE9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0485-E37A-43E9-A7C4-CC21A83F5EDF}" type="datetimeFigureOut">
              <a:rPr lang="cs-CZ" smtClean="0"/>
              <a:t>05.10.2022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72D8-7C48-4842-BC4C-D53AAD3BACE9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A4C0485-E37A-43E9-A7C4-CC21A83F5EDF}" type="datetimeFigureOut">
              <a:rPr lang="cs-CZ" smtClean="0"/>
              <a:t>05.10.2022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6A472D8-7C48-4842-BC4C-D53AAD3BACE9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Faktický pracovní poměr</a:t>
            </a:r>
            <a:br>
              <a:rPr lang="cs-CZ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Zkušební doba</a:t>
            </a:r>
            <a:br>
              <a:rPr lang="cs-CZ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Pracovní poměr na dobu určitou</a:t>
            </a:r>
            <a:br>
              <a:rPr lang="cs-CZ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cs-CZ" sz="3600" dirty="0">
              <a:solidFill>
                <a:schemeClr val="tx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2177255"/>
          </a:xfrm>
        </p:spPr>
        <p:txBody>
          <a:bodyPr>
            <a:normAutofit/>
          </a:bodyPr>
          <a:lstStyle/>
          <a:p>
            <a:endParaRPr lang="cs-CZ" sz="2500" dirty="0" smtClean="0"/>
          </a:p>
          <a:p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1220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dirty="0" smtClean="0">
                <a:solidFill>
                  <a:srgbClr val="FF0000"/>
                </a:solidFill>
                <a:cs typeface="Times New Roman" pitchFamily="18" charset="0"/>
              </a:rPr>
              <a:t>Doba trvání</a:t>
            </a:r>
            <a:r>
              <a:rPr lang="cs-CZ" dirty="0" smtClean="0">
                <a:cs typeface="Times New Roman" pitchFamily="18" charset="0"/>
              </a:rPr>
              <a:t> pracovního poměru na dobu určitou mezi týmiž smluvními stranami </a:t>
            </a:r>
            <a:r>
              <a:rPr lang="cs-CZ" dirty="0" smtClean="0">
                <a:solidFill>
                  <a:srgbClr val="FF0000"/>
                </a:solidFill>
                <a:cs typeface="Times New Roman" pitchFamily="18" charset="0"/>
              </a:rPr>
              <a:t>nesmí</a:t>
            </a:r>
            <a:r>
              <a:rPr lang="cs-CZ" dirty="0" smtClean="0">
                <a:cs typeface="Times New Roman" pitchFamily="18" charset="0"/>
              </a:rPr>
              <a:t>:</a:t>
            </a:r>
          </a:p>
          <a:p>
            <a:pPr marL="0" indent="0" algn="just">
              <a:buNone/>
            </a:pPr>
            <a:endParaRPr lang="cs-CZ" dirty="0" smtClean="0">
              <a:cs typeface="Times New Roman" pitchFamily="18" charset="0"/>
            </a:endParaRPr>
          </a:p>
          <a:p>
            <a:pPr marL="457200" indent="-457200" algn="just">
              <a:buAutoNum type="alphaLcParenR"/>
            </a:pPr>
            <a:r>
              <a:rPr lang="cs-CZ" dirty="0" smtClean="0">
                <a:cs typeface="Times New Roman" pitchFamily="18" charset="0"/>
              </a:rPr>
              <a:t>přesáhnout 3 roky</a:t>
            </a:r>
          </a:p>
          <a:p>
            <a:pPr marL="0" indent="0" algn="ctr">
              <a:buNone/>
            </a:pPr>
            <a:r>
              <a:rPr lang="cs-CZ" dirty="0" smtClean="0">
                <a:cs typeface="Times New Roman" pitchFamily="18" charset="0"/>
              </a:rPr>
              <a:t>A</a:t>
            </a:r>
          </a:p>
          <a:p>
            <a:pPr marL="0" indent="0" algn="just">
              <a:buNone/>
            </a:pPr>
            <a:r>
              <a:rPr lang="cs-CZ" dirty="0" smtClean="0">
                <a:cs typeface="Times New Roman" pitchFamily="18" charset="0"/>
              </a:rPr>
              <a:t>b) ode dne vzniku PRVNÍHO pracovního poměru může být opakována nejvýše 2x</a:t>
            </a:r>
          </a:p>
          <a:p>
            <a:pPr algn="just">
              <a:buFont typeface="Symbol"/>
              <a:buChar char="Þ"/>
            </a:pPr>
            <a:r>
              <a:rPr lang="cs-CZ" dirty="0" smtClean="0">
                <a:cs typeface="Times New Roman" pitchFamily="18" charset="0"/>
              </a:rPr>
              <a:t>max. doba trvání (3+3+3) 9 let </a:t>
            </a:r>
          </a:p>
          <a:p>
            <a:pPr algn="just">
              <a:buFont typeface="Symbol"/>
              <a:buChar char="Þ"/>
            </a:pPr>
            <a:r>
              <a:rPr lang="cs-CZ" dirty="0" smtClean="0">
                <a:cs typeface="Times New Roman" pitchFamily="18" charset="0"/>
              </a:rPr>
              <a:t>dále nutné zohlednit existenci PP na dobu určitou za poslední 3 roky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Doba trvání pracovního poměru na dobu určitou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37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  <a:cs typeface="Times New Roman" pitchFamily="18" charset="0"/>
              </a:rPr>
              <a:t>zákaz řetězení</a:t>
            </a:r>
            <a:r>
              <a:rPr lang="cs-CZ" dirty="0" smtClean="0">
                <a:cs typeface="Times New Roman" pitchFamily="18" charset="0"/>
              </a:rPr>
              <a:t> (tj. uzavírání pracovního poměru na dobu určitou max. 2x) se uplatní i pro případ, kdy byl pracovní poměr na dobu určitou sjednán na dobu kratší než 3 roky</a:t>
            </a:r>
          </a:p>
          <a:p>
            <a:pPr marL="0" indent="0" algn="just">
              <a:buNone/>
            </a:pPr>
            <a:endParaRPr lang="cs-CZ" dirty="0" smtClean="0"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cs-CZ" dirty="0" smtClean="0">
                <a:cs typeface="Times New Roman" pitchFamily="18" charset="0"/>
              </a:rPr>
              <a:t>=&gt; např. 1. pracovní poměr uzavřen na dobu 6 měsíců, další na dobu 1 roku, poté na dobu 6 měsíců</a:t>
            </a:r>
            <a:endParaRPr lang="cs-CZ" dirty="0"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Doba trvání pracovního poměru na dobu určitou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19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smtClean="0">
                <a:solidFill>
                  <a:srgbClr val="FF0000"/>
                </a:solidFill>
                <a:cs typeface="Times New Roman" pitchFamily="18" charset="0"/>
              </a:rPr>
              <a:t>Faktické pokračování pracovního poměru po skončení původně sjednané doby</a:t>
            </a:r>
            <a:r>
              <a:rPr lang="cs-CZ" dirty="0" smtClean="0">
                <a:cs typeface="Times New Roman" pitchFamily="18" charset="0"/>
              </a:rPr>
              <a:t>:</a:t>
            </a:r>
          </a:p>
          <a:p>
            <a:pPr marL="0" indent="0" algn="just">
              <a:buNone/>
            </a:pPr>
            <a:endParaRPr lang="cs-CZ" dirty="0" smtClean="0"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cs-CZ" dirty="0" smtClean="0">
                <a:cs typeface="Times New Roman" pitchFamily="18" charset="0"/>
              </a:rPr>
              <a:t>§ 65 odst. 2 ZP: Pokračuje-li zaměstnanec po uplynutí sjednané doby (§ 48 odst. 2) </a:t>
            </a:r>
            <a:r>
              <a:rPr lang="cs-CZ" dirty="0" smtClean="0">
                <a:solidFill>
                  <a:srgbClr val="FF0000"/>
                </a:solidFill>
                <a:cs typeface="Times New Roman" pitchFamily="18" charset="0"/>
              </a:rPr>
              <a:t>s vědomím zaměstnavatele </a:t>
            </a:r>
            <a:r>
              <a:rPr lang="cs-CZ" dirty="0" smtClean="0">
                <a:cs typeface="Times New Roman" pitchFamily="18" charset="0"/>
              </a:rPr>
              <a:t>dále v konání prací, platí, že se jedná o pracovní poměr na dobu určitou.</a:t>
            </a:r>
            <a:endParaRPr lang="cs-CZ" dirty="0"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Doba trvání pracovního poměru na dobu určitou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40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cs-CZ" sz="1600" dirty="0" smtClean="0">
                <a:cs typeface="Times New Roman" pitchFamily="18" charset="0"/>
              </a:rPr>
              <a:t>Rozsudek NS, </a:t>
            </a:r>
            <a:r>
              <a:rPr lang="cs-CZ" sz="1600" dirty="0" err="1" smtClean="0">
                <a:cs typeface="Times New Roman" pitchFamily="18" charset="0"/>
              </a:rPr>
              <a:t>sp</a:t>
            </a:r>
            <a:r>
              <a:rPr lang="cs-CZ" sz="1600" dirty="0" smtClean="0">
                <a:cs typeface="Times New Roman" pitchFamily="18" charset="0"/>
              </a:rPr>
              <a:t>. zn. </a:t>
            </a:r>
            <a:r>
              <a:rPr lang="cs-CZ" sz="1600" dirty="0"/>
              <a:t>21 </a:t>
            </a:r>
            <a:r>
              <a:rPr lang="cs-CZ" sz="1600" dirty="0" err="1"/>
              <a:t>Cdo</a:t>
            </a:r>
            <a:r>
              <a:rPr lang="cs-CZ" sz="1600" dirty="0"/>
              <a:t> 1990/2000</a:t>
            </a:r>
            <a:endParaRPr lang="cs-CZ" sz="1600" dirty="0"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cs-CZ" sz="1600" dirty="0" smtClean="0">
                <a:cs typeface="Times New Roman" pitchFamily="18" charset="0"/>
              </a:rPr>
              <a:t>I. Doba </a:t>
            </a:r>
            <a:r>
              <a:rPr lang="cs-CZ" sz="1600" dirty="0">
                <a:cs typeface="Times New Roman" pitchFamily="18" charset="0"/>
              </a:rPr>
              <a:t>trvání pracovního poměru uzavřeného na dobu určitou může být </a:t>
            </a:r>
            <a:r>
              <a:rPr lang="cs-CZ" sz="1600" dirty="0" smtClean="0">
                <a:cs typeface="Times New Roman" pitchFamily="18" charset="0"/>
              </a:rPr>
              <a:t>dohodnuta:</a:t>
            </a:r>
          </a:p>
          <a:p>
            <a:pPr marL="0" indent="0" algn="just">
              <a:buNone/>
            </a:pPr>
            <a:r>
              <a:rPr lang="cs-CZ" sz="1600" dirty="0">
                <a:cs typeface="Times New Roman" pitchFamily="18" charset="0"/>
              </a:rPr>
              <a:t>	</a:t>
            </a:r>
            <a:r>
              <a:rPr lang="cs-CZ" sz="1600" dirty="0" smtClean="0">
                <a:cs typeface="Times New Roman" pitchFamily="18" charset="0"/>
              </a:rPr>
              <a:t>a) přímým </a:t>
            </a:r>
            <a:r>
              <a:rPr lang="cs-CZ" sz="1600" dirty="0">
                <a:cs typeface="Times New Roman" pitchFamily="18" charset="0"/>
              </a:rPr>
              <a:t>časovým údajem</a:t>
            </a:r>
            <a:r>
              <a:rPr lang="cs-CZ" sz="1600" dirty="0" smtClean="0">
                <a:cs typeface="Times New Roman" pitchFamily="18" charset="0"/>
              </a:rPr>
              <a:t>,</a:t>
            </a:r>
          </a:p>
          <a:p>
            <a:pPr marL="0" indent="0" algn="just">
              <a:buNone/>
            </a:pPr>
            <a:r>
              <a:rPr lang="cs-CZ" sz="1600" dirty="0" smtClean="0">
                <a:cs typeface="Times New Roman" pitchFamily="18" charset="0"/>
              </a:rPr>
              <a:t>	b) </a:t>
            </a:r>
            <a:r>
              <a:rPr lang="cs-CZ" sz="1600" dirty="0">
                <a:cs typeface="Times New Roman" pitchFamily="18" charset="0"/>
              </a:rPr>
              <a:t>uvedením časového období podle týdnů, měsíců či let </a:t>
            </a:r>
            <a:endParaRPr lang="cs-CZ" sz="1600" dirty="0" smtClean="0"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cs-CZ" sz="1600" dirty="0" smtClean="0">
                <a:cs typeface="Times New Roman" pitchFamily="18" charset="0"/>
              </a:rPr>
              <a:t>	c) dobou </a:t>
            </a:r>
            <a:r>
              <a:rPr lang="cs-CZ" sz="1600" dirty="0">
                <a:cs typeface="Times New Roman" pitchFamily="18" charset="0"/>
              </a:rPr>
              <a:t>trvání určitých prací, </a:t>
            </a:r>
            <a:endParaRPr lang="cs-CZ" sz="1600" dirty="0" smtClean="0"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cs-CZ" sz="1600" dirty="0">
                <a:cs typeface="Times New Roman" pitchFamily="18" charset="0"/>
              </a:rPr>
              <a:t>	</a:t>
            </a:r>
            <a:r>
              <a:rPr lang="cs-CZ" sz="1600" dirty="0" smtClean="0">
                <a:cs typeface="Times New Roman" pitchFamily="18" charset="0"/>
              </a:rPr>
              <a:t>d) na základě jiných, </a:t>
            </a:r>
            <a:r>
              <a:rPr lang="cs-CZ" sz="1600" dirty="0">
                <a:cs typeface="Times New Roman" pitchFamily="18" charset="0"/>
              </a:rPr>
              <a:t>konkrétním datem </a:t>
            </a:r>
            <a:r>
              <a:rPr lang="cs-CZ" sz="1600" dirty="0" smtClean="0">
                <a:cs typeface="Times New Roman" pitchFamily="18" charset="0"/>
              </a:rPr>
              <a:t>neohraničených </a:t>
            </a:r>
            <a:r>
              <a:rPr lang="cs-CZ" sz="1600" dirty="0">
                <a:cs typeface="Times New Roman" pitchFamily="18" charset="0"/>
              </a:rPr>
              <a:t>objektivně </a:t>
            </a:r>
            <a:r>
              <a:rPr lang="cs-CZ" sz="1600" dirty="0" smtClean="0">
                <a:cs typeface="Times New Roman" pitchFamily="18" charset="0"/>
              </a:rPr>
              <a:t>	zjistitelných </a:t>
            </a:r>
            <a:r>
              <a:rPr lang="cs-CZ" sz="1600" dirty="0">
                <a:cs typeface="Times New Roman" pitchFamily="18" charset="0"/>
              </a:rPr>
              <a:t>skutečností, o jejichž skutečné délce účastníci při uzavírání </a:t>
            </a:r>
            <a:r>
              <a:rPr lang="cs-CZ" sz="1600" dirty="0" smtClean="0">
                <a:cs typeface="Times New Roman" pitchFamily="18" charset="0"/>
              </a:rPr>
              <a:t>	pracovní </a:t>
            </a:r>
            <a:r>
              <a:rPr lang="cs-CZ" sz="1600" dirty="0">
                <a:cs typeface="Times New Roman" pitchFamily="18" charset="0"/>
              </a:rPr>
              <a:t>smlouvy nemusí mít ani jistotu, které nepřipouštějí pochybnosti </a:t>
            </a:r>
            <a:r>
              <a:rPr lang="cs-CZ" sz="1600" dirty="0" smtClean="0">
                <a:cs typeface="Times New Roman" pitchFamily="18" charset="0"/>
              </a:rPr>
              <a:t>	o tom</a:t>
            </a:r>
            <a:r>
              <a:rPr lang="cs-CZ" sz="1600" dirty="0">
                <a:cs typeface="Times New Roman" pitchFamily="18" charset="0"/>
              </a:rPr>
              <a:t>, kdy pracovní poměr na dobu určitou uplynutím sjednané doby </a:t>
            </a:r>
            <a:r>
              <a:rPr lang="cs-CZ" sz="1600" dirty="0" smtClean="0">
                <a:cs typeface="Times New Roman" pitchFamily="18" charset="0"/>
              </a:rPr>
              <a:t>	skončí</a:t>
            </a:r>
            <a:r>
              <a:rPr lang="cs-CZ" sz="1600" dirty="0">
                <a:cs typeface="Times New Roman" pitchFamily="18" charset="0"/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endParaRPr lang="cs-CZ" sz="1600" dirty="0"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cs-CZ" sz="1600" dirty="0" smtClean="0">
                <a:cs typeface="Times New Roman" pitchFamily="18" charset="0"/>
              </a:rPr>
              <a:t>Jestliže </a:t>
            </a:r>
            <a:r>
              <a:rPr lang="cs-CZ" sz="1600" dirty="0">
                <a:cs typeface="Times New Roman" pitchFamily="18" charset="0"/>
              </a:rPr>
              <a:t>pracovní poměr byl sjednán na dobu do návratu jiné zaměstnankyně z mateřské dovolené, nejdéle však na dobu do tří let věku jejího dítěte, jde o pracovní poměr uzavřený na dobu určitou</a:t>
            </a:r>
            <a:r>
              <a:rPr lang="cs-CZ" sz="1600" dirty="0" smtClean="0">
                <a:cs typeface="Times New Roman" pitchFamily="18" charset="0"/>
              </a:rPr>
              <a:t>.</a:t>
            </a: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Doba trvání pracovního poměru uzavřeného na dobu neurčitou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13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276872"/>
            <a:ext cx="8496943" cy="4392487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dirty="0" smtClean="0">
                <a:cs typeface="Times New Roman" pitchFamily="18" charset="0"/>
              </a:rPr>
              <a:t>VÝJIMKY Z PP NA DOBU URČITOU:</a:t>
            </a:r>
          </a:p>
          <a:p>
            <a:pPr marL="0" indent="0" algn="just">
              <a:buNone/>
            </a:pPr>
            <a:endParaRPr lang="cs-CZ" dirty="0" smtClean="0"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cs-CZ" dirty="0" smtClean="0">
                <a:cs typeface="Times New Roman" pitchFamily="18" charset="0"/>
              </a:rPr>
              <a:t>a) jsou-li </a:t>
            </a:r>
            <a:r>
              <a:rPr lang="cs-CZ" dirty="0">
                <a:cs typeface="Times New Roman" pitchFamily="18" charset="0"/>
              </a:rPr>
              <a:t>u zaměstnavatele dány </a:t>
            </a:r>
            <a:r>
              <a:rPr lang="cs-CZ" b="1" dirty="0">
                <a:solidFill>
                  <a:srgbClr val="FF0000"/>
                </a:solidFill>
                <a:cs typeface="Times New Roman" pitchFamily="18" charset="0"/>
              </a:rPr>
              <a:t>vážné provozní důvody </a:t>
            </a:r>
            <a:r>
              <a:rPr lang="cs-CZ" dirty="0">
                <a:cs typeface="Times New Roman" pitchFamily="18" charset="0"/>
              </a:rPr>
              <a:t>nebo </a:t>
            </a:r>
            <a:r>
              <a:rPr lang="cs-CZ" b="1" dirty="0">
                <a:solidFill>
                  <a:srgbClr val="FF0000"/>
                </a:solidFill>
                <a:cs typeface="Times New Roman" pitchFamily="18" charset="0"/>
              </a:rPr>
              <a:t>důvody spočívající ve zvláštní povaze práce</a:t>
            </a:r>
            <a:r>
              <a:rPr lang="cs-CZ" dirty="0" smtClean="0">
                <a:cs typeface="Times New Roman" pitchFamily="18" charset="0"/>
              </a:rPr>
              <a:t>,</a:t>
            </a:r>
          </a:p>
          <a:p>
            <a:pPr algn="just">
              <a:buFont typeface="Arial" pitchFamily="34" charset="0"/>
              <a:buChar char="•"/>
            </a:pPr>
            <a:r>
              <a:rPr lang="cs-CZ" dirty="0" smtClean="0">
                <a:cs typeface="Times New Roman" pitchFamily="18" charset="0"/>
              </a:rPr>
              <a:t>b) </a:t>
            </a:r>
            <a:r>
              <a:rPr lang="cs-CZ" dirty="0">
                <a:cs typeface="Times New Roman" pitchFamily="18" charset="0"/>
              </a:rPr>
              <a:t>na jejichž základě </a:t>
            </a:r>
            <a:r>
              <a:rPr lang="cs-CZ" b="1" dirty="0">
                <a:solidFill>
                  <a:srgbClr val="FF0000"/>
                </a:solidFill>
                <a:cs typeface="Times New Roman" pitchFamily="18" charset="0"/>
              </a:rPr>
              <a:t>nelze na zaměstnavateli spravedlivě požadovat</a:t>
            </a:r>
            <a:r>
              <a:rPr lang="cs-CZ" dirty="0">
                <a:cs typeface="Times New Roman" pitchFamily="18" charset="0"/>
              </a:rPr>
              <a:t>, aby zaměstnanci, který má tuto práci vykonávat, navrhl založení pracovního poměru na dobu neurčitou, </a:t>
            </a:r>
            <a:endParaRPr lang="cs-CZ" dirty="0" smtClean="0"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cs-CZ" dirty="0" smtClean="0">
                <a:cs typeface="Times New Roman" pitchFamily="18" charset="0"/>
              </a:rPr>
              <a:t>c) nepostupuje </a:t>
            </a:r>
            <a:r>
              <a:rPr lang="cs-CZ" dirty="0">
                <a:cs typeface="Times New Roman" pitchFamily="18" charset="0"/>
              </a:rPr>
              <a:t>se podle odstavce 2 za podmínky, </a:t>
            </a:r>
            <a:r>
              <a:rPr lang="cs-CZ" b="1" dirty="0">
                <a:solidFill>
                  <a:srgbClr val="FF0000"/>
                </a:solidFill>
                <a:cs typeface="Times New Roman" pitchFamily="18" charset="0"/>
              </a:rPr>
              <a:t>že jiný postup bude těmto důvodům přiměřený a písemná dohoda zaměstnavatele s odborovou organizací </a:t>
            </a:r>
            <a:r>
              <a:rPr lang="cs-CZ" b="1" dirty="0" smtClean="0">
                <a:solidFill>
                  <a:srgbClr val="FF0000"/>
                </a:solidFill>
                <a:cs typeface="Times New Roman" pitchFamily="18" charset="0"/>
              </a:rPr>
              <a:t>upraví:</a:t>
            </a:r>
            <a:endParaRPr lang="cs-CZ" b="1" dirty="0">
              <a:solidFill>
                <a:srgbClr val="FF0000"/>
              </a:solidFill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cs-CZ" dirty="0" smtClean="0">
                <a:cs typeface="Times New Roman" pitchFamily="18" charset="0"/>
              </a:rPr>
              <a:t>	a</a:t>
            </a:r>
            <a:r>
              <a:rPr lang="cs-CZ" dirty="0">
                <a:cs typeface="Times New Roman" pitchFamily="18" charset="0"/>
              </a:rPr>
              <a:t>) bližší vymezení těchto </a:t>
            </a:r>
            <a:r>
              <a:rPr lang="cs-CZ" b="1" dirty="0">
                <a:solidFill>
                  <a:srgbClr val="FF0000"/>
                </a:solidFill>
                <a:cs typeface="Times New Roman" pitchFamily="18" charset="0"/>
              </a:rPr>
              <a:t>důvodů</a:t>
            </a:r>
            <a:r>
              <a:rPr lang="cs-CZ" dirty="0" smtClean="0">
                <a:cs typeface="Times New Roman" pitchFamily="18" charset="0"/>
              </a:rPr>
              <a:t>, </a:t>
            </a:r>
            <a:endParaRPr lang="cs-CZ" dirty="0"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cs-CZ" dirty="0" smtClean="0">
                <a:cs typeface="Times New Roman" pitchFamily="18" charset="0"/>
              </a:rPr>
              <a:t>	b</a:t>
            </a:r>
            <a:r>
              <a:rPr lang="cs-CZ" dirty="0">
                <a:cs typeface="Times New Roman" pitchFamily="18" charset="0"/>
              </a:rPr>
              <a:t>) </a:t>
            </a:r>
            <a:r>
              <a:rPr lang="cs-CZ" b="1" dirty="0">
                <a:solidFill>
                  <a:srgbClr val="FF0000"/>
                </a:solidFill>
                <a:cs typeface="Times New Roman" pitchFamily="18" charset="0"/>
              </a:rPr>
              <a:t>pravidla</a:t>
            </a:r>
            <a:r>
              <a:rPr lang="cs-CZ" dirty="0">
                <a:cs typeface="Times New Roman" pitchFamily="18" charset="0"/>
              </a:rPr>
              <a:t> jiného postupu zaměstnavatele při sjednávání a opakování </a:t>
            </a:r>
            <a:r>
              <a:rPr lang="cs-CZ" dirty="0" smtClean="0">
                <a:cs typeface="Times New Roman" pitchFamily="18" charset="0"/>
              </a:rPr>
              <a:t>	pracovního poměru na </a:t>
            </a:r>
            <a:r>
              <a:rPr lang="cs-CZ" dirty="0">
                <a:cs typeface="Times New Roman" pitchFamily="18" charset="0"/>
              </a:rPr>
              <a:t>dobu určitou</a:t>
            </a:r>
            <a:r>
              <a:rPr lang="cs-CZ" dirty="0" smtClean="0">
                <a:cs typeface="Times New Roman" pitchFamily="18" charset="0"/>
              </a:rPr>
              <a:t>, </a:t>
            </a:r>
            <a:endParaRPr lang="cs-CZ" dirty="0"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cs-CZ" dirty="0" smtClean="0">
                <a:cs typeface="Times New Roman" pitchFamily="18" charset="0"/>
              </a:rPr>
              <a:t>	c</a:t>
            </a:r>
            <a:r>
              <a:rPr lang="cs-CZ" dirty="0">
                <a:cs typeface="Times New Roman" pitchFamily="18" charset="0"/>
              </a:rPr>
              <a:t>) </a:t>
            </a:r>
            <a:r>
              <a:rPr lang="cs-CZ" b="1" dirty="0">
                <a:solidFill>
                  <a:srgbClr val="FF0000"/>
                </a:solidFill>
                <a:cs typeface="Times New Roman" pitchFamily="18" charset="0"/>
              </a:rPr>
              <a:t>okruh zaměstnanců </a:t>
            </a:r>
            <a:r>
              <a:rPr lang="cs-CZ" dirty="0">
                <a:cs typeface="Times New Roman" pitchFamily="18" charset="0"/>
              </a:rPr>
              <a:t>zaměstnavatele, kterých se bude jiný postup týkat,</a:t>
            </a:r>
          </a:p>
          <a:p>
            <a:pPr marL="0" indent="0" algn="just">
              <a:buNone/>
            </a:pPr>
            <a:r>
              <a:rPr lang="cs-CZ" dirty="0">
                <a:cs typeface="Times New Roman" pitchFamily="18" charset="0"/>
              </a:rPr>
              <a:t>	</a:t>
            </a:r>
            <a:r>
              <a:rPr lang="cs-CZ" dirty="0" smtClean="0">
                <a:cs typeface="Times New Roman" pitchFamily="18" charset="0"/>
              </a:rPr>
              <a:t>d) </a:t>
            </a:r>
            <a:r>
              <a:rPr lang="cs-CZ" b="1" dirty="0" smtClean="0">
                <a:solidFill>
                  <a:srgbClr val="FF0000"/>
                </a:solidFill>
                <a:cs typeface="Times New Roman" pitchFamily="18" charset="0"/>
              </a:rPr>
              <a:t>dobu</a:t>
            </a:r>
            <a:r>
              <a:rPr lang="cs-CZ" dirty="0" smtClean="0">
                <a:cs typeface="Times New Roman" pitchFamily="18" charset="0"/>
              </a:rPr>
              <a:t>, na kterou se tato dohoda uzavírá.</a:t>
            </a:r>
          </a:p>
          <a:p>
            <a:pPr algn="just">
              <a:buFont typeface="Arial" pitchFamily="34" charset="0"/>
              <a:buChar char="•"/>
            </a:pPr>
            <a:endParaRPr lang="cs-CZ" dirty="0" smtClean="0"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cs-CZ" dirty="0" smtClean="0">
                <a:cs typeface="Times New Roman" pitchFamily="18" charset="0"/>
              </a:rPr>
              <a:t>Písemnou </a:t>
            </a:r>
            <a:r>
              <a:rPr lang="cs-CZ" dirty="0">
                <a:cs typeface="Times New Roman" pitchFamily="18" charset="0"/>
              </a:rPr>
              <a:t>dohodu s odborovou organizací je možné </a:t>
            </a:r>
            <a:r>
              <a:rPr lang="cs-CZ" b="1" dirty="0">
                <a:solidFill>
                  <a:srgbClr val="FF0000"/>
                </a:solidFill>
                <a:cs typeface="Times New Roman" pitchFamily="18" charset="0"/>
              </a:rPr>
              <a:t>nahradit vnitřním předpisem </a:t>
            </a:r>
            <a:r>
              <a:rPr lang="cs-CZ" dirty="0">
                <a:cs typeface="Times New Roman" pitchFamily="18" charset="0"/>
              </a:rPr>
              <a:t>jen v případě, že u zaměstnavatele nepůsobí odborová organizace; vnitřní předpis musí obsahovat náležitosti uvedené ve větě první.</a:t>
            </a:r>
            <a:endParaRPr lang="cs-CZ" dirty="0" smtClean="0">
              <a:cs typeface="Times New Roman" pitchFamily="18" charset="0"/>
            </a:endParaRPr>
          </a:p>
          <a:p>
            <a:pPr marL="0" indent="0" algn="just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Pracovní poměr na dobu určitou - výjimky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1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marL="0" indent="0" algn="ctr">
              <a:buNone/>
            </a:pPr>
            <a:endParaRPr lang="cs-CZ" sz="3200" dirty="0" smtClean="0"/>
          </a:p>
          <a:p>
            <a:pPr marL="0" indent="0" algn="ctr">
              <a:buNone/>
            </a:pPr>
            <a:r>
              <a:rPr lang="cs-CZ" sz="3800" b="1" dirty="0" smtClean="0">
                <a:latin typeface="Calibri" panose="020F0502020204030204" pitchFamily="34" charset="0"/>
              </a:rPr>
              <a:t>Děkuji za pozornost! </a:t>
            </a:r>
            <a:r>
              <a:rPr lang="cs-CZ" sz="38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</a:t>
            </a:r>
            <a:endParaRPr lang="cs-CZ" sz="3800" b="1" dirty="0">
              <a:latin typeface="Calibri" panose="020F050202020403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531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Arial" pitchFamily="34" charset="0"/>
              <a:buChar char="•"/>
            </a:pPr>
            <a:r>
              <a:rPr lang="cs-CZ" dirty="0" smtClean="0">
                <a:cs typeface="Times New Roman" pitchFamily="18" charset="0"/>
              </a:rPr>
              <a:t>pojem dotvořený judikaturou</a:t>
            </a:r>
          </a:p>
          <a:p>
            <a:pPr algn="just">
              <a:buFont typeface="Arial" pitchFamily="34" charset="0"/>
              <a:buChar char="•"/>
            </a:pPr>
            <a:r>
              <a:rPr lang="cs-CZ" dirty="0" smtClean="0">
                <a:cs typeface="Times New Roman" pitchFamily="18" charset="0"/>
              </a:rPr>
              <a:t>předpoklady:</a:t>
            </a:r>
          </a:p>
          <a:p>
            <a:pPr marL="0" indent="0" algn="just">
              <a:buNone/>
            </a:pPr>
            <a:r>
              <a:rPr lang="cs-CZ" dirty="0" smtClean="0">
                <a:cs typeface="Times New Roman" pitchFamily="18" charset="0"/>
              </a:rPr>
              <a:t>a) </a:t>
            </a:r>
            <a:r>
              <a:rPr lang="cs-CZ" b="1" dirty="0" smtClean="0">
                <a:solidFill>
                  <a:srgbClr val="FF0000"/>
                </a:solidFill>
                <a:cs typeface="Times New Roman" pitchFamily="18" charset="0"/>
              </a:rPr>
              <a:t>neplatná pracovní smlouva</a:t>
            </a:r>
            <a:r>
              <a:rPr lang="cs-CZ" dirty="0" smtClean="0">
                <a:cs typeface="Times New Roman" pitchFamily="18" charset="0"/>
              </a:rPr>
              <a:t> (resp. DPP nebo DPČ)</a:t>
            </a:r>
          </a:p>
          <a:p>
            <a:pPr lvl="1" algn="just">
              <a:buFont typeface="Arial" pitchFamily="34" charset="0"/>
              <a:buChar char="•"/>
            </a:pPr>
            <a:r>
              <a:rPr lang="cs-CZ" dirty="0">
                <a:cs typeface="Times New Roman" pitchFamily="18" charset="0"/>
              </a:rPr>
              <a:t>např. výkon ZP osobou mladší 15 let, výkon ZP, která je zakázána mladistvým nebo těhotným </a:t>
            </a:r>
            <a:r>
              <a:rPr lang="cs-CZ" dirty="0" smtClean="0">
                <a:cs typeface="Times New Roman" pitchFamily="18" charset="0"/>
              </a:rPr>
              <a:t>ženám</a:t>
            </a:r>
          </a:p>
          <a:p>
            <a:pPr lvl="1" algn="just">
              <a:buFont typeface="Arial" pitchFamily="34" charset="0"/>
              <a:buChar char="•"/>
            </a:pPr>
            <a:r>
              <a:rPr lang="cs-CZ" dirty="0" smtClean="0">
                <a:cs typeface="Times New Roman" pitchFamily="18" charset="0"/>
              </a:rPr>
              <a:t>vyhláška 180/2015 Sb., o zakázaných  pracích a pracovištích</a:t>
            </a:r>
            <a:endParaRPr lang="cs-CZ" dirty="0"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cs-CZ" dirty="0" smtClean="0">
                <a:cs typeface="Times New Roman" pitchFamily="18" charset="0"/>
              </a:rPr>
              <a:t>b) fyzická osoba se zaváže k výkonu ZP, která je konána se souhlasem, vědomím a podle pokynů zaměstnavatele</a:t>
            </a:r>
          </a:p>
          <a:p>
            <a:pPr algn="just">
              <a:buFont typeface="Arial" pitchFamily="34" charset="0"/>
              <a:buChar char="•"/>
            </a:pPr>
            <a:endParaRPr lang="cs-CZ" dirty="0" smtClean="0">
              <a:cs typeface="Times New Roman" pitchFamily="18" charset="0"/>
            </a:endParaRPr>
          </a:p>
          <a:p>
            <a:pPr marL="457200" indent="-457200">
              <a:buAutoNum type="alphaLcParenR"/>
            </a:pPr>
            <a:endParaRPr lang="cs-CZ" dirty="0" smtClean="0"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cs-CZ" dirty="0" smtClean="0"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cs-CZ" dirty="0" smtClean="0"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Faktický pracovní poměr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95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endParaRPr lang="cs-CZ" dirty="0" smtClean="0"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cs-CZ" dirty="0" smtClean="0">
                <a:cs typeface="Times New Roman" pitchFamily="18" charset="0"/>
              </a:rPr>
              <a:t>institut, který umožňuje zaměstnavateli a zaměstnanci po určitou dobu zvážit, zda mají zájem na dalším setrvání v pracovněprávním vztahu</a:t>
            </a:r>
          </a:p>
          <a:p>
            <a:pPr algn="just">
              <a:buFont typeface="Arial" pitchFamily="34" charset="0"/>
              <a:buChar char="•"/>
            </a:pPr>
            <a:r>
              <a:rPr lang="cs-CZ" dirty="0" smtClean="0">
                <a:cs typeface="Times New Roman" pitchFamily="18" charset="0"/>
              </a:rPr>
              <a:t>sjednání ZD dává stranám pracovněprávního vztahu jednoduchou možnost, jak rozvázat pracovní poměr </a:t>
            </a:r>
          </a:p>
          <a:p>
            <a:pPr marL="0" indent="0" algn="just">
              <a:buNone/>
            </a:pPr>
            <a:r>
              <a:rPr lang="cs-CZ" dirty="0">
                <a:cs typeface="Times New Roman" pitchFamily="18" charset="0"/>
              </a:rPr>
              <a:t>-</a:t>
            </a:r>
            <a:r>
              <a:rPr lang="cs-CZ" dirty="0" smtClean="0">
                <a:cs typeface="Times New Roman" pitchFamily="18" charset="0"/>
              </a:rPr>
              <a:t>&gt; § 66 – </a:t>
            </a:r>
            <a:r>
              <a:rPr lang="cs-CZ" dirty="0" smtClean="0">
                <a:solidFill>
                  <a:srgbClr val="FF0000"/>
                </a:solidFill>
                <a:cs typeface="Times New Roman" pitchFamily="18" charset="0"/>
              </a:rPr>
              <a:t>zrušení pracovního poměru ve zkušební době</a:t>
            </a:r>
          </a:p>
          <a:p>
            <a:pPr marL="457200" indent="-457200">
              <a:buAutoNum type="alphaLcParenR"/>
            </a:pPr>
            <a:endParaRPr lang="cs-CZ" dirty="0" smtClean="0"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cs-CZ" dirty="0" smtClean="0"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cs-CZ" dirty="0" smtClean="0"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Zkušební doba (§ 35),</a:t>
            </a:r>
            <a:br>
              <a:rPr lang="cs-CZ" dirty="0" smtClean="0">
                <a:solidFill>
                  <a:schemeClr val="bg1"/>
                </a:solidFill>
              </a:rPr>
            </a:br>
            <a:r>
              <a:rPr lang="cs-CZ" dirty="0" smtClean="0">
                <a:solidFill>
                  <a:schemeClr val="bg1"/>
                </a:solidFill>
              </a:rPr>
              <a:t>východiska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24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cs-CZ" dirty="0" smtClean="0">
                <a:cs typeface="Times New Roman" pitchFamily="18" charset="0"/>
              </a:rPr>
              <a:t>ZD musí </a:t>
            </a:r>
            <a:r>
              <a:rPr lang="cs-CZ" dirty="0">
                <a:cs typeface="Times New Roman" pitchFamily="18" charset="0"/>
              </a:rPr>
              <a:t>být sjednána </a:t>
            </a:r>
            <a:r>
              <a:rPr lang="cs-CZ" dirty="0">
                <a:solidFill>
                  <a:srgbClr val="FF0000"/>
                </a:solidFill>
                <a:cs typeface="Times New Roman" pitchFamily="18" charset="0"/>
              </a:rPr>
              <a:t>písemně</a:t>
            </a:r>
            <a:r>
              <a:rPr lang="cs-CZ" dirty="0">
                <a:cs typeface="Times New Roman" pitchFamily="18" charset="0"/>
              </a:rPr>
              <a:t> buď v rámci pracovní smlouvy nebo i mimo ni samostatnou dohodou</a:t>
            </a:r>
          </a:p>
          <a:p>
            <a:pPr marL="0" indent="0" algn="just">
              <a:buNone/>
            </a:pPr>
            <a:r>
              <a:rPr lang="cs-CZ" dirty="0">
                <a:cs typeface="Times New Roman" pitchFamily="18" charset="0"/>
              </a:rPr>
              <a:t> =&gt; lze sjednat i po uzavření smlouvy; nejpozději však v den, který byl sjednán jako den nástupu do práce nebo v den, který byl uveden jako den jmenování na </a:t>
            </a:r>
            <a:r>
              <a:rPr lang="cs-CZ" dirty="0" err="1">
                <a:cs typeface="Times New Roman" pitchFamily="18" charset="0"/>
              </a:rPr>
              <a:t>prac</a:t>
            </a:r>
            <a:r>
              <a:rPr lang="cs-CZ" dirty="0">
                <a:cs typeface="Times New Roman" pitchFamily="18" charset="0"/>
              </a:rPr>
              <a:t>. místo vedoucího zaměstnance</a:t>
            </a:r>
          </a:p>
          <a:p>
            <a:pPr marL="457200" indent="-457200">
              <a:buAutoNum type="alphaLcParenR"/>
            </a:pPr>
            <a:endParaRPr lang="cs-CZ" dirty="0" smtClean="0"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cs-CZ" dirty="0" smtClean="0"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cs-CZ" dirty="0" smtClean="0"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Zkušební doba (§ 35),</a:t>
            </a:r>
            <a:br>
              <a:rPr lang="cs-CZ" dirty="0" smtClean="0">
                <a:solidFill>
                  <a:schemeClr val="bg1"/>
                </a:solidFill>
              </a:rPr>
            </a:br>
            <a:r>
              <a:rPr lang="cs-CZ" dirty="0" smtClean="0">
                <a:solidFill>
                  <a:schemeClr val="bg1"/>
                </a:solidFill>
              </a:rPr>
              <a:t>sjednání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6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cs-CZ" dirty="0" smtClean="0">
                <a:cs typeface="Times New Roman" pitchFamily="18" charset="0"/>
              </a:rPr>
              <a:t>6 </a:t>
            </a:r>
            <a:r>
              <a:rPr lang="cs-CZ" dirty="0" err="1" smtClean="0">
                <a:cs typeface="Times New Roman" pitchFamily="18" charset="0"/>
              </a:rPr>
              <a:t>Cz</a:t>
            </a:r>
            <a:r>
              <a:rPr lang="cs-CZ" dirty="0" smtClean="0">
                <a:cs typeface="Times New Roman" pitchFamily="18" charset="0"/>
              </a:rPr>
              <a:t> 12/83: </a:t>
            </a:r>
            <a:r>
              <a:rPr lang="cs-CZ" dirty="0" smtClean="0">
                <a:solidFill>
                  <a:srgbClr val="FF0000"/>
                </a:solidFill>
                <a:cs typeface="Times New Roman" pitchFamily="18" charset="0"/>
              </a:rPr>
              <a:t>Zkušební </a:t>
            </a:r>
            <a:r>
              <a:rPr lang="cs-CZ" dirty="0">
                <a:solidFill>
                  <a:srgbClr val="FF0000"/>
                </a:solidFill>
                <a:cs typeface="Times New Roman" pitchFamily="18" charset="0"/>
              </a:rPr>
              <a:t>doba </a:t>
            </a:r>
            <a:r>
              <a:rPr lang="cs-CZ" dirty="0" smtClean="0">
                <a:solidFill>
                  <a:srgbClr val="FF0000"/>
                </a:solidFill>
                <a:cs typeface="Times New Roman" pitchFamily="18" charset="0"/>
              </a:rPr>
              <a:t>nemůže </a:t>
            </a:r>
            <a:r>
              <a:rPr lang="cs-CZ" dirty="0">
                <a:solidFill>
                  <a:srgbClr val="FF0000"/>
                </a:solidFill>
                <a:cs typeface="Times New Roman" pitchFamily="18" charset="0"/>
              </a:rPr>
              <a:t>být platně sjednána poté, co již vznikl pracovní poměr</a:t>
            </a:r>
            <a:r>
              <a:rPr lang="cs-CZ" dirty="0">
                <a:cs typeface="Times New Roman" pitchFamily="18" charset="0"/>
              </a:rPr>
              <a:t>; nelze ji tedy dohodnout se zpětnou platností, nýbrž nejpozději toho dne, který byl sjednán jako den nástupu pracovníka do práce.</a:t>
            </a:r>
            <a:endParaRPr lang="cs-CZ" dirty="0" smtClean="0"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cs-CZ" dirty="0" smtClean="0"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cs-CZ" dirty="0" smtClean="0"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Zkušební doba (§ 35),</a:t>
            </a:r>
            <a:br>
              <a:rPr lang="cs-CZ" dirty="0" smtClean="0">
                <a:solidFill>
                  <a:schemeClr val="bg1"/>
                </a:solidFill>
              </a:rPr>
            </a:br>
            <a:r>
              <a:rPr lang="cs-CZ" dirty="0" smtClean="0">
                <a:solidFill>
                  <a:schemeClr val="bg1"/>
                </a:solidFill>
              </a:rPr>
              <a:t>sjednání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54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Arial" pitchFamily="34" charset="0"/>
              <a:buChar char="•"/>
            </a:pPr>
            <a:r>
              <a:rPr lang="cs-CZ" dirty="0">
                <a:cs typeface="Times New Roman" pitchFamily="18" charset="0"/>
              </a:rPr>
              <a:t>na běh zkušební doby nutno aplikovat </a:t>
            </a:r>
            <a:r>
              <a:rPr lang="cs-CZ" dirty="0">
                <a:solidFill>
                  <a:srgbClr val="FF0000"/>
                </a:solidFill>
                <a:cs typeface="Times New Roman" pitchFamily="18" charset="0"/>
              </a:rPr>
              <a:t>§ 333 ZP</a:t>
            </a:r>
          </a:p>
          <a:p>
            <a:pPr marL="0" indent="0" algn="just">
              <a:buNone/>
            </a:pPr>
            <a:endParaRPr lang="cs-CZ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  <a:cs typeface="Times New Roman" pitchFamily="18" charset="0"/>
              </a:rPr>
              <a:t>max</a:t>
            </a:r>
            <a:r>
              <a:rPr lang="cs-CZ" dirty="0">
                <a:solidFill>
                  <a:srgbClr val="FF0000"/>
                </a:solidFill>
                <a:cs typeface="Times New Roman" pitchFamily="18" charset="0"/>
              </a:rPr>
              <a:t>. délka</a:t>
            </a:r>
            <a:r>
              <a:rPr lang="cs-CZ" dirty="0">
                <a:cs typeface="Times New Roman" pitchFamily="18" charset="0"/>
              </a:rPr>
              <a:t> zkušební doby je stanovena zákonem:</a:t>
            </a:r>
          </a:p>
          <a:p>
            <a:pPr marL="457200" indent="-457200" algn="just">
              <a:buAutoNum type="alphaLcParenR"/>
            </a:pPr>
            <a:r>
              <a:rPr lang="cs-CZ" dirty="0">
                <a:cs typeface="Times New Roman" pitchFamily="18" charset="0"/>
              </a:rPr>
              <a:t>3 měsíce </a:t>
            </a:r>
          </a:p>
          <a:p>
            <a:pPr marL="457200" indent="-457200" algn="just">
              <a:buAutoNum type="alphaLcParenR"/>
            </a:pPr>
            <a:r>
              <a:rPr lang="cs-CZ" dirty="0">
                <a:cs typeface="Times New Roman" pitchFamily="18" charset="0"/>
              </a:rPr>
              <a:t>6 měsíců u vedoucího </a:t>
            </a:r>
            <a:r>
              <a:rPr lang="cs-CZ" dirty="0" smtClean="0">
                <a:cs typeface="Times New Roman" pitchFamily="18" charset="0"/>
              </a:rPr>
              <a:t>zaměstnance</a:t>
            </a:r>
          </a:p>
          <a:p>
            <a:pPr marL="0" indent="0" algn="just">
              <a:buNone/>
            </a:pPr>
            <a:endParaRPr lang="cs-CZ" dirty="0"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cs-CZ" dirty="0" smtClean="0">
                <a:cs typeface="Times New Roman" pitchFamily="18" charset="0"/>
              </a:rPr>
              <a:t>ZD počíná </a:t>
            </a:r>
            <a:r>
              <a:rPr lang="cs-CZ" dirty="0">
                <a:cs typeface="Times New Roman" pitchFamily="18" charset="0"/>
              </a:rPr>
              <a:t>běžet ode dne vzniku pracovního </a:t>
            </a:r>
            <a:r>
              <a:rPr lang="cs-CZ" dirty="0" smtClean="0">
                <a:cs typeface="Times New Roman" pitchFamily="18" charset="0"/>
              </a:rPr>
              <a:t>poměru</a:t>
            </a:r>
          </a:p>
          <a:p>
            <a:pPr algn="just">
              <a:buFont typeface="Arial" pitchFamily="34" charset="0"/>
              <a:buChar char="•"/>
            </a:pPr>
            <a:r>
              <a:rPr lang="cs-CZ" dirty="0" smtClean="0">
                <a:cs typeface="Times New Roman" pitchFamily="18" charset="0"/>
              </a:rPr>
              <a:t>ZD nesmí být sjednána delší než je polovina sjednané doby trvání pracovního poměru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Délka zkušební doby (§ 35)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92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cs-CZ" dirty="0" smtClean="0">
                <a:cs typeface="Times New Roman" pitchFamily="18" charset="0"/>
              </a:rPr>
              <a:t>Rozsudek NS, </a:t>
            </a:r>
            <a:r>
              <a:rPr lang="cs-CZ" dirty="0" err="1" smtClean="0">
                <a:cs typeface="Times New Roman" pitchFamily="18" charset="0"/>
              </a:rPr>
              <a:t>sp</a:t>
            </a:r>
            <a:r>
              <a:rPr lang="cs-CZ" dirty="0" smtClean="0">
                <a:cs typeface="Times New Roman" pitchFamily="18" charset="0"/>
              </a:rPr>
              <a:t>. zn. 21 </a:t>
            </a:r>
            <a:r>
              <a:rPr lang="cs-CZ" dirty="0" err="1" smtClean="0">
                <a:cs typeface="Times New Roman" pitchFamily="18" charset="0"/>
              </a:rPr>
              <a:t>Cdo</a:t>
            </a:r>
            <a:r>
              <a:rPr lang="cs-CZ" dirty="0" smtClean="0">
                <a:cs typeface="Times New Roman" pitchFamily="18" charset="0"/>
              </a:rPr>
              <a:t> 127/2001 -&gt; Sjednají-li </a:t>
            </a:r>
            <a:r>
              <a:rPr lang="cs-CZ" dirty="0">
                <a:cs typeface="Times New Roman" pitchFamily="18" charset="0"/>
              </a:rPr>
              <a:t>účastníci </a:t>
            </a:r>
            <a:r>
              <a:rPr lang="cs-CZ" dirty="0">
                <a:solidFill>
                  <a:srgbClr val="FF0000"/>
                </a:solidFill>
                <a:cs typeface="Times New Roman" pitchFamily="18" charset="0"/>
              </a:rPr>
              <a:t>zkušební dobu</a:t>
            </a:r>
            <a:r>
              <a:rPr lang="cs-CZ" dirty="0">
                <a:cs typeface="Times New Roman" pitchFamily="18" charset="0"/>
              </a:rPr>
              <a:t> v rozporu s ustanovením § 31 odst. 1 zák. práce </a:t>
            </a:r>
            <a:r>
              <a:rPr lang="cs-CZ" dirty="0">
                <a:solidFill>
                  <a:srgbClr val="FF0000"/>
                </a:solidFill>
                <a:cs typeface="Times New Roman" pitchFamily="18" charset="0"/>
              </a:rPr>
              <a:t>delší než tři měsíce</a:t>
            </a:r>
            <a:r>
              <a:rPr lang="cs-CZ" dirty="0">
                <a:cs typeface="Times New Roman" pitchFamily="18" charset="0"/>
              </a:rPr>
              <a:t>, nebo </a:t>
            </a:r>
            <a:r>
              <a:rPr lang="cs-CZ" dirty="0">
                <a:solidFill>
                  <a:srgbClr val="FF0000"/>
                </a:solidFill>
                <a:cs typeface="Times New Roman" pitchFamily="18" charset="0"/>
              </a:rPr>
              <a:t>neurčí-li účastníci při sjednání zkušební doby její délku</a:t>
            </a:r>
            <a:r>
              <a:rPr lang="cs-CZ" dirty="0">
                <a:cs typeface="Times New Roman" pitchFamily="18" charset="0"/>
              </a:rPr>
              <a:t>, činí </a:t>
            </a:r>
            <a:r>
              <a:rPr lang="cs-CZ" dirty="0">
                <a:solidFill>
                  <a:srgbClr val="FF0000"/>
                </a:solidFill>
                <a:cs typeface="Times New Roman" pitchFamily="18" charset="0"/>
              </a:rPr>
              <a:t>zkušební doba tři měsíce</a:t>
            </a:r>
            <a:r>
              <a:rPr lang="cs-CZ" dirty="0">
                <a:cs typeface="Times New Roman" pitchFamily="18" charset="0"/>
              </a:rPr>
              <a:t> ode dne vzniku pracovního poměru.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Délka zkušební doby (§ 35)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48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cs-CZ" sz="2800" dirty="0">
                <a:cs typeface="Times New Roman" pitchFamily="18" charset="0"/>
              </a:rPr>
              <a:t>zkušební doba se </a:t>
            </a:r>
            <a:r>
              <a:rPr lang="cs-CZ" sz="2800" dirty="0">
                <a:solidFill>
                  <a:srgbClr val="FF0000"/>
                </a:solidFill>
                <a:cs typeface="Times New Roman" pitchFamily="18" charset="0"/>
              </a:rPr>
              <a:t>prodlužuje</a:t>
            </a:r>
            <a:r>
              <a:rPr lang="cs-CZ" sz="2800" dirty="0">
                <a:cs typeface="Times New Roman" pitchFamily="18" charset="0"/>
              </a:rPr>
              <a:t>:</a:t>
            </a:r>
          </a:p>
          <a:p>
            <a:pPr marL="0" indent="0" algn="just">
              <a:buNone/>
            </a:pPr>
            <a:endParaRPr lang="cs-CZ" sz="2800" dirty="0">
              <a:cs typeface="Times New Roman" pitchFamily="18" charset="0"/>
            </a:endParaRPr>
          </a:p>
          <a:p>
            <a:pPr marL="457200" indent="-457200" algn="just">
              <a:buAutoNum type="alphaLcParenR"/>
            </a:pPr>
            <a:r>
              <a:rPr lang="cs-CZ" sz="2800" dirty="0">
                <a:cs typeface="Times New Roman" pitchFamily="18" charset="0"/>
              </a:rPr>
              <a:t>o dobu celodenních překážek v práci, pro které zaměstnanec nekoná práci v průběhu ZD</a:t>
            </a:r>
          </a:p>
          <a:p>
            <a:pPr marL="457200" indent="-457200" algn="just">
              <a:buAutoNum type="alphaLcParenR"/>
            </a:pPr>
            <a:r>
              <a:rPr lang="cs-CZ" sz="2800" dirty="0">
                <a:cs typeface="Times New Roman" pitchFamily="18" charset="0"/>
              </a:rPr>
              <a:t>o dobu celodenní </a:t>
            </a:r>
            <a:r>
              <a:rPr lang="cs-CZ" sz="2800" dirty="0" smtClean="0">
                <a:cs typeface="Times New Roman" pitchFamily="18" charset="0"/>
              </a:rPr>
              <a:t>dovolené</a:t>
            </a:r>
          </a:p>
          <a:p>
            <a:pPr marL="0" indent="0">
              <a:buNone/>
            </a:pPr>
            <a:endParaRPr lang="cs-CZ" dirty="0">
              <a:cs typeface="Times New Roman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Délka zkušební doby (§ 35)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14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Arial" pitchFamily="34" charset="0"/>
              <a:buChar char="•"/>
            </a:pPr>
            <a:r>
              <a:rPr lang="cs-CZ" dirty="0">
                <a:cs typeface="Times New Roman" pitchFamily="18" charset="0"/>
              </a:rPr>
              <a:t>§ 39 odst. 2 až </a:t>
            </a:r>
            <a:r>
              <a:rPr lang="cs-CZ" dirty="0" smtClean="0">
                <a:cs typeface="Times New Roman" pitchFamily="18" charset="0"/>
              </a:rPr>
              <a:t>6 </a:t>
            </a:r>
            <a:r>
              <a:rPr lang="cs-CZ" dirty="0">
                <a:cs typeface="Times New Roman" pitchFamily="18" charset="0"/>
              </a:rPr>
              <a:t>– kogentní ustanovení (§ 363</a:t>
            </a:r>
            <a:r>
              <a:rPr lang="cs-CZ" dirty="0" smtClean="0">
                <a:cs typeface="Times New Roman" pitchFamily="18" charset="0"/>
              </a:rPr>
              <a:t>)</a:t>
            </a:r>
          </a:p>
          <a:p>
            <a:pPr marL="0" indent="0" algn="just">
              <a:buNone/>
            </a:pPr>
            <a:endParaRPr lang="cs-CZ" dirty="0"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cs-CZ" dirty="0" smtClean="0">
                <a:cs typeface="Times New Roman" pitchFamily="18" charset="0"/>
              </a:rPr>
              <a:t>ujednání o době trvání pracovního poměru není podstatnou náležitostí pracovní smlouvy</a:t>
            </a:r>
          </a:p>
          <a:p>
            <a:pPr algn="just">
              <a:buFont typeface="Arial" pitchFamily="34" charset="0"/>
              <a:buChar char="•"/>
            </a:pPr>
            <a:endParaRPr lang="cs-CZ" dirty="0"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  <a:cs typeface="Times New Roman" pitchFamily="18" charset="0"/>
              </a:rPr>
              <a:t>neobsahuje-li pracovní smlouva ujednání o době trvání pracovního poměru, platí nevyvratitelná právní domněnka 	=&gt; pracovní poměr byl sjednán  na dobu neurčitou</a:t>
            </a:r>
          </a:p>
          <a:p>
            <a:pPr marL="0" indent="0" algn="just">
              <a:buNone/>
            </a:pPr>
            <a:endParaRPr lang="cs-CZ" dirty="0" smtClean="0"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cs-CZ" dirty="0" smtClean="0">
                <a:cs typeface="Times New Roman" pitchFamily="18" charset="0"/>
              </a:rPr>
              <a:t>pracovní poměr na dobu určitou končí uplynutím sjednané doby bez ohledu na to, v jaké sociální situaci se zaměstnanec nachází</a:t>
            </a:r>
          </a:p>
          <a:p>
            <a:pPr marL="0" indent="0">
              <a:buNone/>
            </a:pPr>
            <a:endParaRPr lang="cs-CZ" dirty="0" smtClean="0"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Pracovní poměr na dobu určitou        (§ 39)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72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979</TotalTime>
  <Words>712</Words>
  <Application>Microsoft Office PowerPoint</Application>
  <PresentationFormat>Předvádění na obrazovce (4:3)</PresentationFormat>
  <Paragraphs>91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Arial</vt:lpstr>
      <vt:lpstr>Calibri</vt:lpstr>
      <vt:lpstr>Candara</vt:lpstr>
      <vt:lpstr>Symbol</vt:lpstr>
      <vt:lpstr>Times New Roman</vt:lpstr>
      <vt:lpstr>Wingdings</vt:lpstr>
      <vt:lpstr>Vlnění</vt:lpstr>
      <vt:lpstr>          Faktický pracovní poměr Zkušební doba Pracovní poměr na dobu určitou </vt:lpstr>
      <vt:lpstr>Faktický pracovní poměr</vt:lpstr>
      <vt:lpstr>Zkušební doba (§ 35), východiska</vt:lpstr>
      <vt:lpstr>Zkušební doba (§ 35), sjednání</vt:lpstr>
      <vt:lpstr>Zkušební doba (§ 35), sjednání</vt:lpstr>
      <vt:lpstr>Délka zkušební doby (§ 35)</vt:lpstr>
      <vt:lpstr>Délka zkušební doby (§ 35)</vt:lpstr>
      <vt:lpstr>Délka zkušební doby (§ 35)</vt:lpstr>
      <vt:lpstr>Pracovní poměr na dobu určitou        (§ 39)</vt:lpstr>
      <vt:lpstr>Doba trvání pracovního poměru na dobu určitou</vt:lpstr>
      <vt:lpstr>Doba trvání pracovního poměru na dobu určitou</vt:lpstr>
      <vt:lpstr>Doba trvání pracovního poměru na dobu určitou</vt:lpstr>
      <vt:lpstr>Doba trvání pracovního poměru uzavřeného na dobu neurčitou</vt:lpstr>
      <vt:lpstr>Pracovní poměr na dobu určitou - výjimky</vt:lpstr>
      <vt:lpstr>Prezentace aplikace PowerPoint</vt:lpstr>
    </vt:vector>
  </TitlesOfParts>
  <Company>Univerzita Palackého v Olomouci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Zásada rychlosti řízení jako moderní trend civilního procesu</dc:title>
  <dc:creator>Petr Podrazil</dc:creator>
  <cp:lastModifiedBy>Účet Microsoft</cp:lastModifiedBy>
  <cp:revision>99</cp:revision>
  <dcterms:created xsi:type="dcterms:W3CDTF">2013-03-13T21:35:27Z</dcterms:created>
  <dcterms:modified xsi:type="dcterms:W3CDTF">2022-10-05T14:52:13Z</dcterms:modified>
</cp:coreProperties>
</file>