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69" r:id="rId4"/>
    <p:sldId id="270" r:id="rId5"/>
    <p:sldId id="282" r:id="rId6"/>
    <p:sldId id="285" r:id="rId7"/>
    <p:sldId id="288" r:id="rId8"/>
    <p:sldId id="287" r:id="rId9"/>
    <p:sldId id="284" r:id="rId10"/>
    <p:sldId id="283" r:id="rId11"/>
    <p:sldId id="290" r:id="rId12"/>
    <p:sldId id="291" r:id="rId13"/>
    <p:sldId id="292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Dokumentace v ŘLZ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založeny na kompetencích.</a:t>
            </a:r>
          </a:p>
          <a:p>
            <a:r>
              <a:rPr lang="cs-CZ" dirty="0"/>
              <a:t>Místo pro výkon pracovní činnosti v organizaci, které je charakterizováno přiřazenými pracovními úkoly a činnostmi, zařazením do organizační struktury, přiřazením určitého okruhu odpovědnosti a jsou stanoveny kompetence.</a:t>
            </a:r>
          </a:p>
          <a:p>
            <a:r>
              <a:rPr lang="cs-CZ" dirty="0"/>
              <a:t>Určují pracovní místa, na které jsou umisťováni jednotliví pracovníci.</a:t>
            </a:r>
          </a:p>
          <a:p>
            <a:r>
              <a:rPr lang="cs-CZ" dirty="0"/>
              <a:t>Na jednu pracovní pozici může být přiřazeno více pracovníků.</a:t>
            </a:r>
          </a:p>
          <a:p>
            <a:r>
              <a:rPr lang="cs-CZ" dirty="0"/>
              <a:t>Jeden pracovník může být zařazen na více pracovních pozic.</a:t>
            </a:r>
          </a:p>
        </p:txBody>
      </p:sp>
    </p:spTree>
    <p:extLst>
      <p:ext uri="{BB962C8B-B14F-4D97-AF65-F5344CB8AC3E}">
        <p14:creationId xmlns:p14="http://schemas.microsoft.com/office/powerpoint/2010/main" val="147270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Ujasnění množství a rozsahu pracovních činností</a:t>
            </a:r>
          </a:p>
          <a:p>
            <a:r>
              <a:rPr lang="cs-CZ" dirty="0"/>
              <a:t>Určení konkrétního obsahu pracovní činnosti</a:t>
            </a:r>
          </a:p>
          <a:p>
            <a:r>
              <a:rPr lang="cs-CZ" dirty="0"/>
              <a:t>Zjištění náročnosti pracovní činnosti</a:t>
            </a:r>
          </a:p>
          <a:p>
            <a:r>
              <a:rPr lang="cs-CZ" dirty="0"/>
              <a:t>Určení kritérií pro hodnocení pracovního výkonu</a:t>
            </a:r>
          </a:p>
          <a:p>
            <a:r>
              <a:rPr lang="cs-CZ" dirty="0"/>
              <a:t>Zjištění požadavků na odbornou přípravu pracovníka</a:t>
            </a:r>
          </a:p>
          <a:p>
            <a:r>
              <a:rPr lang="cs-CZ" dirty="0"/>
              <a:t>Stanovení požadavků na vybavení pracovními pomůckami</a:t>
            </a:r>
          </a:p>
        </p:txBody>
      </p:sp>
    </p:spTree>
    <p:extLst>
      <p:ext uri="{BB962C8B-B14F-4D97-AF65-F5344CB8AC3E}">
        <p14:creationId xmlns:p14="http://schemas.microsoft.com/office/powerpoint/2010/main" val="1492406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údajů při analýze pracovních 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dokumentů (organizační struktura),</a:t>
            </a:r>
          </a:p>
          <a:p>
            <a:r>
              <a:rPr lang="cs-CZ" dirty="0"/>
              <a:t>Získání informací od manažera (účel, činnosti, odpovědnosti, vztahy),</a:t>
            </a:r>
          </a:p>
          <a:p>
            <a:r>
              <a:rPr lang="cs-CZ" dirty="0"/>
              <a:t>Rozhovor s držitelem pracovního místa, deník, časové snímky,</a:t>
            </a:r>
          </a:p>
          <a:p>
            <a:r>
              <a:rPr lang="cs-CZ" dirty="0"/>
              <a:t>Pozorování pracovníků při pracovním výkonu.</a:t>
            </a:r>
          </a:p>
        </p:txBody>
      </p:sp>
    </p:spTree>
    <p:extLst>
      <p:ext uri="{BB962C8B-B14F-4D97-AF65-F5344CB8AC3E}">
        <p14:creationId xmlns:p14="http://schemas.microsoft.com/office/powerpoint/2010/main" val="3337019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pracovního místa obsahuje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pracovního místa,</a:t>
            </a:r>
          </a:p>
          <a:p>
            <a:r>
              <a:rPr lang="cs-CZ" dirty="0"/>
              <a:t>Nadřízený držitele,</a:t>
            </a:r>
          </a:p>
          <a:p>
            <a:r>
              <a:rPr lang="cs-CZ" dirty="0"/>
              <a:t>Podřízení držitele,</a:t>
            </a:r>
          </a:p>
          <a:p>
            <a:r>
              <a:rPr lang="cs-CZ" dirty="0"/>
              <a:t>Definici celkového účelu nebo cílů práce na pracovním místě,</a:t>
            </a:r>
          </a:p>
          <a:p>
            <a:r>
              <a:rPr lang="cs-CZ" dirty="0"/>
              <a:t>Klíčové odpovědnosti nebo hlavní úkoly,</a:t>
            </a:r>
          </a:p>
          <a:p>
            <a:r>
              <a:rPr lang="cs-CZ" dirty="0"/>
              <a:t>Kompetence</a:t>
            </a:r>
          </a:p>
          <a:p>
            <a:r>
              <a:rPr lang="cs-CZ" dirty="0"/>
              <a:t>Povaha a šíře.</a:t>
            </a:r>
          </a:p>
        </p:txBody>
      </p:sp>
    </p:spTree>
    <p:extLst>
      <p:ext uri="{BB962C8B-B14F-4D97-AF65-F5344CB8AC3E}">
        <p14:creationId xmlns:p14="http://schemas.microsoft.com/office/powerpoint/2010/main" val="323604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Dokumentace vyplývající ze zákonů (viz výuka pracovního práva)</a:t>
            </a:r>
          </a:p>
          <a:p>
            <a:r>
              <a:rPr lang="cs-CZ" dirty="0"/>
              <a:t>Dokumentace vyplývající z vnitřních firemních předpisů a zvyklostí dané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řídící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Zřizovací a zakládací dokumenty (zakládací listiny, organizační schéma, identifikace procesů)</a:t>
            </a:r>
          </a:p>
          <a:p>
            <a:endParaRPr lang="cs-CZ" dirty="0"/>
          </a:p>
          <a:p>
            <a:r>
              <a:rPr lang="cs-CZ" dirty="0"/>
              <a:t>Strategické dokumenty (dlouhodobý záměr, politiky, plány)</a:t>
            </a:r>
          </a:p>
          <a:p>
            <a:endParaRPr lang="cs-CZ" dirty="0"/>
          </a:p>
          <a:p>
            <a:r>
              <a:rPr lang="cs-CZ" dirty="0"/>
              <a:t>Procesní dokumenty</a:t>
            </a:r>
          </a:p>
          <a:p>
            <a:pPr lvl="1"/>
            <a:r>
              <a:rPr lang="cs-CZ" dirty="0"/>
              <a:t>Ke strategickému řízení (organizační řád, pracovní řád)</a:t>
            </a:r>
          </a:p>
          <a:p>
            <a:pPr lvl="1"/>
            <a:r>
              <a:rPr lang="cs-CZ" dirty="0"/>
              <a:t>K řízení jednotlivých procesů např. ŘLZ (směrnice)</a:t>
            </a:r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dokumenty v Osobní složce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Jsou uloženy v Osobní složce zaměstnance:</a:t>
            </a:r>
          </a:p>
          <a:p>
            <a:r>
              <a:rPr lang="cs-CZ" dirty="0"/>
              <a:t>Dokumenty z výběrového řízení (životopis, certifikáty, motivační dopis, výsledky testů, záznamy z pohovoru)</a:t>
            </a:r>
          </a:p>
          <a:p>
            <a:r>
              <a:rPr lang="cs-CZ" dirty="0"/>
              <a:t>Osobní dotazník</a:t>
            </a:r>
          </a:p>
          <a:p>
            <a:r>
              <a:rPr lang="cs-CZ" dirty="0"/>
              <a:t>Pracovní smlouva, mzdové zařazení</a:t>
            </a:r>
          </a:p>
          <a:p>
            <a:r>
              <a:rPr lang="cs-CZ" dirty="0"/>
              <a:t>Zařazení do organizační struktury</a:t>
            </a:r>
          </a:p>
          <a:p>
            <a:r>
              <a:rPr lang="cs-CZ" dirty="0"/>
              <a:t>Popis profese/ role/ pracovního místa</a:t>
            </a:r>
          </a:p>
          <a:p>
            <a:r>
              <a:rPr lang="cs-CZ" dirty="0"/>
              <a:t>Hodnotící formuláře, doplňková hodnocení zaměstnance, posudky</a:t>
            </a:r>
          </a:p>
          <a:p>
            <a:r>
              <a:rPr lang="cs-CZ" dirty="0"/>
              <a:t>Záznamy z jednání se zaměstnancem (např. porušení pracovní kázně)</a:t>
            </a:r>
          </a:p>
          <a:p>
            <a:r>
              <a:rPr lang="cs-CZ" dirty="0"/>
              <a:t>Kariérové plány, plány osobního rozvoje</a:t>
            </a:r>
          </a:p>
          <a:p>
            <a:r>
              <a:rPr lang="cs-CZ" dirty="0"/>
              <a:t>Certifikáty a potvrzení o vzdělávání</a:t>
            </a:r>
          </a:p>
          <a:p>
            <a:r>
              <a:rPr lang="cs-CZ" dirty="0"/>
              <a:t>Výstupní list, zápočtový list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57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 a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80171"/>
              </p:ext>
            </p:extLst>
          </p:nvPr>
        </p:nvGraphicFramePr>
        <p:xfrm>
          <a:off x="569890" y="1734518"/>
          <a:ext cx="8004220" cy="4208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0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Personální činnost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Personalista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Manažer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Dokumenty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Vytváření a analýza pracovních míst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Definování úkolů, pravomocí, odpovědností, popisy pracovních míst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Spoluvytvářejí pracovní úkoly na podřízených pracovních místech, zdroj informací pro potřeby analýzy 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Analýza práce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Popis pracovního</a:t>
                      </a:r>
                      <a:r>
                        <a:rPr lang="cs-CZ" sz="900" baseline="0" dirty="0">
                          <a:effectLst/>
                        </a:rPr>
                        <a:t> místa</a:t>
                      </a:r>
                      <a:r>
                        <a:rPr lang="cs-CZ" sz="900" dirty="0">
                          <a:effectLst/>
                        </a:rPr>
                        <a:t> 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Získávání a výběr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Organizace, administrace náboru a výběru zaměstnanců, účast při výběrových řízení, doporučení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Identifikace potřeb pracovníků, požadavky na pracovníky, účastní se výběrových řízení, rozhodnutí o výběru pracovníka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Inzerát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Záznam z výběrového řízení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Dokumenty od uchazeče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Přijímání a adaptace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Administrace přijímání zaměstnanců, pracovně právní dokumentace, úvodní proškolení, šablony dokumentů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Uvádění pracovníka na pracoviště, vytváření programu zaškolení, řízení a kontrolu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Osobní dotazník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Plán adaptace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Pracovní smlouva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Mzdový výměr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Hodnocení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Příprava formulářů, proškolení hodnotitelů, organizace procesu, vyhodnocování, navrhování a kontrola opatření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Klíčová role při hodnocení, hodnotí, zajišťují efektivitu hodnocení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Vyhodnocení zkušební doby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Roční hodnocení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Vzdělávání a rozvoj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Plány vzdělávání napříč organizací, organizace vzdělávání, vytváří šablony plánu individuálního rozvoje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Sleduje výkony, porovnává s požadavky a tím identifikuje potřeby, vypracovávání plánu individuálního rozvoje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Plán vzdělávání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Kariérový plán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Odměňování pracovníků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Stanovují pravidla pro odměňování, aby bylo spravedlivé, sledování odměňování napříč firmou, navrhují systém zaměstnaneckých výhod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sleduje aktuální výkony pracovníků, rozhoduje o pohyblivé složce, navrhuje úpravy mezd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Mzdové přehledy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Mzdové výměry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Pracovní vztahy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Zajištění informovanosti zaměstnanců, monitorování vztahů na pracovištích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Přímá komunikace s pracovníky, reagování na jejich potřeby a požadavky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Průzkumy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Záznamy z rozhovorů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65" marR="5316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30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„Analýza práce (úkolu a pozice) je systematický postup, který slouží k získání podrobných a objektivních informací o práci, úkolu nebo pozici.“</a:t>
            </a:r>
          </a:p>
        </p:txBody>
      </p:sp>
    </p:spTree>
    <p:extLst>
      <p:ext uri="{BB962C8B-B14F-4D97-AF65-F5344CB8AC3E}">
        <p14:creationId xmlns:p14="http://schemas.microsoft.com/office/powerpoint/2010/main" val="295561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Zjišťování úloh, které jsou vykonávány na pracovním místě,</a:t>
            </a:r>
          </a:p>
          <a:p>
            <a:r>
              <a:rPr lang="cs-CZ" dirty="0"/>
              <a:t>Zjišťování nároků kladených na zaměstnance při vykonávání pracovní činnosti.</a:t>
            </a:r>
          </a:p>
        </p:txBody>
      </p:sp>
    </p:spTree>
    <p:extLst>
      <p:ext uri="{BB962C8B-B14F-4D97-AF65-F5344CB8AC3E}">
        <p14:creationId xmlns:p14="http://schemas.microsoft.com/office/powerpoint/2010/main" val="153540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Předpoklad kvalitního provedení následujících aktivit:</a:t>
            </a:r>
          </a:p>
          <a:p>
            <a:r>
              <a:rPr lang="cs-CZ" dirty="0"/>
              <a:t>Úpravy a změny pracovního prostředí,</a:t>
            </a:r>
          </a:p>
          <a:p>
            <a:r>
              <a:rPr lang="cs-CZ" dirty="0"/>
              <a:t>Úpravy a změny systému řízení včetně pracovních náplní,</a:t>
            </a:r>
          </a:p>
          <a:p>
            <a:r>
              <a:rPr lang="cs-CZ" dirty="0"/>
              <a:t>Stanovení kritérií pro hodnocení činnosti,</a:t>
            </a:r>
          </a:p>
          <a:p>
            <a:r>
              <a:rPr lang="cs-CZ" dirty="0"/>
              <a:t>Posuzování a výběr uchazečů o výkon určitých profesí nebo funkcí,</a:t>
            </a:r>
          </a:p>
          <a:p>
            <a:r>
              <a:rPr lang="cs-CZ" dirty="0"/>
              <a:t>Seskupování profesí podle podobných znaků,</a:t>
            </a:r>
          </a:p>
          <a:p>
            <a:r>
              <a:rPr lang="cs-CZ" dirty="0"/>
              <a:t>Projektování výcviku, výchovy, kariérových drah,</a:t>
            </a:r>
          </a:p>
          <a:p>
            <a:r>
              <a:rPr lang="cs-CZ" dirty="0"/>
              <a:t>Rozbor úrazovosti, snížené výkonnosti, nezájmu pracovníků o určitou činnost.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123183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2 cíle:</a:t>
            </a:r>
          </a:p>
          <a:p>
            <a:pPr lvl="1"/>
            <a:r>
              <a:rPr lang="cs-CZ" dirty="0"/>
              <a:t>Uspokojit požadavky organizace na produktivitu, efektivitu činností a kvalitu výrobků nebo služeb,</a:t>
            </a:r>
          </a:p>
          <a:p>
            <a:pPr lvl="1"/>
            <a:r>
              <a:rPr lang="cs-CZ" dirty="0"/>
              <a:t>Uspokojit potřeby jedince týkající se jeho zájmů, podnětnosti úkolů a jeho úspěchů.</a:t>
            </a:r>
          </a:p>
          <a:p>
            <a:pPr lvl="1"/>
            <a:endParaRPr lang="cs-CZ" dirty="0"/>
          </a:p>
          <a:p>
            <a:r>
              <a:rPr lang="cs-CZ" dirty="0"/>
              <a:t>Proces vytváření pracovních míst začíná analýzou práce.</a:t>
            </a:r>
          </a:p>
        </p:txBody>
      </p:sp>
    </p:spTree>
    <p:extLst>
      <p:ext uri="{BB962C8B-B14F-4D97-AF65-F5344CB8AC3E}">
        <p14:creationId xmlns:p14="http://schemas.microsoft.com/office/powerpoint/2010/main" val="1834694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4308</TotalTime>
  <Words>763</Words>
  <Application>Microsoft Office PowerPoint</Application>
  <PresentationFormat>Předvádění na obrazovce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Dokumentace v ŘLZ</vt:lpstr>
      <vt:lpstr>Rozdělení</vt:lpstr>
      <vt:lpstr>Systém řídící dokumentace</vt:lpstr>
      <vt:lpstr>Nejčastější dokumenty v Osobní složce zaměstnance</vt:lpstr>
      <vt:lpstr>Personální činnosti a dokumenty</vt:lpstr>
      <vt:lpstr>Analýza práce</vt:lpstr>
      <vt:lpstr>Zaměření analýzy práce</vt:lpstr>
      <vt:lpstr>Význam analýzy práce</vt:lpstr>
      <vt:lpstr>Vytváření pracovních míst</vt:lpstr>
      <vt:lpstr>Pracovní pozice</vt:lpstr>
      <vt:lpstr>Analýza pracovních míst</vt:lpstr>
      <vt:lpstr>Sběr údajů při analýze pracovních  míst</vt:lpstr>
      <vt:lpstr>Popis pracovního místa obsahuje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117</cp:revision>
  <cp:lastPrinted>2018-09-25T11:26:10Z</cp:lastPrinted>
  <dcterms:created xsi:type="dcterms:W3CDTF">2016-07-29T08:01:37Z</dcterms:created>
  <dcterms:modified xsi:type="dcterms:W3CDTF">2023-10-05T09:18:57Z</dcterms:modified>
</cp:coreProperties>
</file>