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1"/>
  </p:handoutMasterIdLst>
  <p:sldIdLst>
    <p:sldId id="256" r:id="rId2"/>
    <p:sldId id="594" r:id="rId3"/>
    <p:sldId id="263" r:id="rId4"/>
    <p:sldId id="268" r:id="rId5"/>
    <p:sldId id="264" r:id="rId6"/>
    <p:sldId id="280" r:id="rId7"/>
    <p:sldId id="279" r:id="rId8"/>
    <p:sldId id="261" r:id="rId9"/>
    <p:sldId id="262" r:id="rId10"/>
    <p:sldId id="281" r:id="rId11"/>
    <p:sldId id="304" r:id="rId12"/>
    <p:sldId id="272" r:id="rId13"/>
    <p:sldId id="305" r:id="rId14"/>
    <p:sldId id="307" r:id="rId15"/>
    <p:sldId id="284" r:id="rId16"/>
    <p:sldId id="285" r:id="rId17"/>
    <p:sldId id="288" r:id="rId18"/>
    <p:sldId id="289" r:id="rId19"/>
    <p:sldId id="290" r:id="rId20"/>
    <p:sldId id="294" r:id="rId21"/>
    <p:sldId id="295" r:id="rId22"/>
    <p:sldId id="298" r:id="rId23"/>
    <p:sldId id="300" r:id="rId24"/>
    <p:sldId id="303" r:id="rId25"/>
    <p:sldId id="308" r:id="rId26"/>
    <p:sldId id="309" r:id="rId27"/>
    <p:sldId id="273" r:id="rId28"/>
    <p:sldId id="277" r:id="rId29"/>
    <p:sldId id="278" r:id="rId30"/>
    <p:sldId id="310" r:id="rId31"/>
    <p:sldId id="286" r:id="rId32"/>
    <p:sldId id="269" r:id="rId33"/>
    <p:sldId id="311" r:id="rId34"/>
    <p:sldId id="291" r:id="rId35"/>
    <p:sldId id="312" r:id="rId36"/>
    <p:sldId id="313" r:id="rId37"/>
    <p:sldId id="259" r:id="rId38"/>
    <p:sldId id="260" r:id="rId39"/>
    <p:sldId id="314" r:id="rId40"/>
    <p:sldId id="315" r:id="rId41"/>
    <p:sldId id="265" r:id="rId42"/>
    <p:sldId id="316" r:id="rId43"/>
    <p:sldId id="317" r:id="rId44"/>
    <p:sldId id="318" r:id="rId45"/>
    <p:sldId id="258" r:id="rId46"/>
    <p:sldId id="319" r:id="rId47"/>
    <p:sldId id="320" r:id="rId48"/>
    <p:sldId id="321" r:id="rId49"/>
    <p:sldId id="282" r:id="rId50"/>
    <p:sldId id="322" r:id="rId51"/>
    <p:sldId id="323" r:id="rId52"/>
    <p:sldId id="545" r:id="rId53"/>
    <p:sldId id="547" r:id="rId54"/>
    <p:sldId id="554" r:id="rId55"/>
    <p:sldId id="560" r:id="rId56"/>
    <p:sldId id="584" r:id="rId57"/>
    <p:sldId id="550" r:id="rId58"/>
    <p:sldId id="593" r:id="rId59"/>
    <p:sldId id="549" r:id="rId60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5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A52BA-04FA-428B-9B1B-E6CF6DF0B7A2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4D71A-49DA-40E9-8E0F-5C8D77F07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248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sec.cz/zakony/zakonik-prace-zakon/uplne/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49" y="2362672"/>
            <a:ext cx="8036885" cy="2387600"/>
          </a:xfrm>
        </p:spPr>
        <p:txBody>
          <a:bodyPr anchor="ctr" anchorCtr="1"/>
          <a:lstStyle/>
          <a:p>
            <a:pPr algn="ctr"/>
            <a:r>
              <a:rPr lang="cs-CZ" dirty="0"/>
              <a:t>ŘÍZENÍ LIDSKÝCH ZDROJŮ</a:t>
            </a:r>
            <a:br>
              <a:rPr lang="cs-CZ" dirty="0"/>
            </a:br>
            <a:r>
              <a:rPr lang="cs-CZ" sz="4000" i="1" dirty="0"/>
              <a:t>opakování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Markéta </a:t>
            </a:r>
            <a:r>
              <a:rPr lang="cs-CZ" dirty="0" err="1"/>
              <a:t>Vitoslavská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Aktéři v systému práce s lidskými zdroji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Pracovníci personálních útvarů </a:t>
            </a:r>
          </a:p>
          <a:p>
            <a:pPr lvl="1"/>
            <a:r>
              <a:rPr lang="cs-CZ" dirty="0"/>
              <a:t>Personální manažer, referent, manažer pro vzdělávání, mzdová účetní</a:t>
            </a:r>
          </a:p>
          <a:p>
            <a:r>
              <a:rPr lang="cs-CZ" dirty="0"/>
              <a:t>Management</a:t>
            </a:r>
          </a:p>
          <a:p>
            <a:pPr lvl="1"/>
            <a:r>
              <a:rPr lang="cs-CZ" dirty="0"/>
              <a:t>Vrcholový management x Linioví manažeři</a:t>
            </a:r>
          </a:p>
          <a:p>
            <a:r>
              <a:rPr lang="cs-CZ" dirty="0"/>
              <a:t>Externí dodavatelé</a:t>
            </a:r>
          </a:p>
          <a:p>
            <a:pPr lvl="1"/>
            <a:r>
              <a:rPr lang="cs-CZ" dirty="0"/>
              <a:t>Experti, konzultanti, poradci</a:t>
            </a:r>
          </a:p>
          <a:p>
            <a:pPr lvl="1"/>
            <a:r>
              <a:rPr lang="cs-CZ" dirty="0"/>
              <a:t>Vzdělávací agentury</a:t>
            </a:r>
          </a:p>
          <a:p>
            <a:pPr lvl="1"/>
            <a:r>
              <a:rPr lang="cs-CZ" dirty="0"/>
              <a:t>Personální agentury</a:t>
            </a:r>
          </a:p>
        </p:txBody>
      </p:sp>
    </p:spTree>
    <p:extLst>
      <p:ext uri="{BB962C8B-B14F-4D97-AF65-F5344CB8AC3E}">
        <p14:creationId xmlns:p14="http://schemas.microsoft.com/office/powerpoint/2010/main" val="1230321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sz="1200" i="1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853479" y="1824166"/>
          <a:ext cx="7437042" cy="40826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0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3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9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Personální činnost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Personalista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Manažer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Vytváření a analýza pracovních míst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Definování úkolů, pravomocí, odpovědností, popisy pracovních míst.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Spoluvytvářejí pracovní úkoly na podřízených pracovních místech, zdroj informací pro potřeby analýzy.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Získávání a výběr pracovníků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Organizace, administrace náboru a výběru zaměstnanců, účast při výběrových řízeních, doporučení.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Identifikace potřeb pracovníků, požadavky na pracovníky, účastní se výběrových řízení, rozhodnutí o výběru pracovníka.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Přijímání a adaptace pracovníků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Administrace přijímání zaměstnanců, pracovně právní dokumentace, úvodní proškolení, šablony dokumentů.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Uvádění pracovníka na pracoviště, vytváření programu zaškolení, řízení a kontrola.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71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sz="1200" i="1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853479" y="1824166"/>
          <a:ext cx="7437042" cy="44563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0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3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7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Personální činnost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Personalista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Manažer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9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Hodnocení pracovníků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Příprava formulářů, stanovení kritérií</a:t>
                      </a:r>
                      <a:r>
                        <a:rPr lang="cs-CZ" sz="1400" baseline="0" dirty="0">
                          <a:effectLst/>
                        </a:rPr>
                        <a:t> hodnocení, </a:t>
                      </a:r>
                      <a:r>
                        <a:rPr lang="cs-CZ" sz="1400" dirty="0">
                          <a:effectLst/>
                        </a:rPr>
                        <a:t>proškolení hodnotitelů, organizace procesu, vyhodnocování, navrhování a kontrola opatření.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Klíčová role při hodnocení, hodnotí, zajišťují efektivitu hodnocení.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9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Vzdělávání a rozvoj pracovníků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Plány vzdělávání napříč organizací, organizace vzdělávání, vytváří šablony plánu individuálního rozvoje.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Sleduje výkony, porovnává s požadavky a tím identifikuje potřeby, vypracovávání plánu individuálního rozvoje.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9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Odměňování pracovníků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Stanovují pravidla pro odměňování, aby bylo spravedlivé, sledování odměňování napříč firmou, navrhují systém zaměstnaneckých výhod.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Sleduje aktuální výkony pracovníků, rozhoduje o pohyblivé složce, navrhuje úpravy mezd.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Pracovní vztahy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Zajištění informovanosti zaměstnanců, monitorování vztahů na pracovištích.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Přímá komunikace s pracovníky, reagování na jejich potřeby a požadavky, předá</a:t>
                      </a:r>
                      <a:r>
                        <a:rPr lang="cs-CZ" sz="1400" baseline="0" dirty="0">
                          <a:effectLst/>
                        </a:rPr>
                        <a:t> informace dále.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88" marR="6228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7612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potenciál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… souhrn charakteristik osobnosti … (vrozený x získaný)</a:t>
            </a:r>
          </a:p>
          <a:p>
            <a:r>
              <a:rPr lang="cs-CZ" dirty="0"/>
              <a:t>… předpoklady – nadání, schopnosti, dovednosti, vlastnosti, motivace jako podmínky úspěšného výkonu …</a:t>
            </a:r>
          </a:p>
          <a:p>
            <a:r>
              <a:rPr lang="cs-CZ" dirty="0"/>
              <a:t>… potenciál je schopnost vykonávat někdy v budoucnosti náročnější práci …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sz="1000" i="1" dirty="0"/>
              <a:t>Bělohlávek</a:t>
            </a:r>
          </a:p>
        </p:txBody>
      </p:sp>
    </p:spTree>
    <p:extLst>
      <p:ext uri="{BB962C8B-B14F-4D97-AF65-F5344CB8AC3E}">
        <p14:creationId xmlns:p14="http://schemas.microsoft.com/office/powerpoint/2010/main" val="345990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osobního potenciálu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Neměnné - vrozené, dané:</a:t>
            </a:r>
          </a:p>
          <a:p>
            <a:pPr lvl="1"/>
            <a:r>
              <a:rPr lang="cs-CZ" dirty="0"/>
              <a:t>Vlastnosti, </a:t>
            </a:r>
          </a:p>
          <a:p>
            <a:pPr lvl="1"/>
            <a:r>
              <a:rPr lang="cs-CZ" dirty="0"/>
              <a:t>Vlohy – talent, </a:t>
            </a:r>
          </a:p>
          <a:p>
            <a:pPr lvl="1"/>
            <a:r>
              <a:rPr lang="cs-CZ" dirty="0"/>
              <a:t>Inteligence </a:t>
            </a:r>
          </a:p>
          <a:p>
            <a:r>
              <a:rPr lang="cs-CZ" dirty="0"/>
              <a:t>Těžko měnitelné – získané a postupně utvářené během života Postoje, </a:t>
            </a:r>
          </a:p>
          <a:p>
            <a:pPr lvl="1"/>
            <a:r>
              <a:rPr lang="cs-CZ" dirty="0"/>
              <a:t>Hodnoty, </a:t>
            </a:r>
          </a:p>
          <a:p>
            <a:pPr lvl="1"/>
            <a:r>
              <a:rPr lang="cs-CZ" dirty="0"/>
              <a:t>Motivy </a:t>
            </a:r>
          </a:p>
          <a:p>
            <a:r>
              <a:rPr lang="cs-CZ" dirty="0"/>
              <a:t>Mění se:</a:t>
            </a:r>
          </a:p>
          <a:p>
            <a:pPr lvl="1"/>
            <a:r>
              <a:rPr lang="cs-CZ" dirty="0"/>
              <a:t>Znalosti – informace získané studiem, četbou, poslechem…</a:t>
            </a:r>
          </a:p>
          <a:p>
            <a:pPr lvl="1"/>
            <a:r>
              <a:rPr lang="cs-CZ" dirty="0"/>
              <a:t>Dovednosti – ovlivněné praktickým používáním</a:t>
            </a:r>
          </a:p>
          <a:p>
            <a:pPr lvl="1"/>
            <a:r>
              <a:rPr lang="cs-CZ" dirty="0"/>
              <a:t>Zkušenosti – opakovaným používáním v různých situacích</a:t>
            </a:r>
          </a:p>
        </p:txBody>
      </p:sp>
    </p:spTree>
    <p:extLst>
      <p:ext uri="{BB962C8B-B14F-4D97-AF65-F5344CB8AC3E}">
        <p14:creationId xmlns:p14="http://schemas.microsoft.com/office/powerpoint/2010/main" val="1460397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Stanovuje firma pro danou pracovní pozici = očekávání potřebné pro dosažení výkonu. Pro danou pozici hledá ideální sestavu potenciálu (tj. vlastností, …, postojů,…, znalostí, dovedností, zkušeností).</a:t>
            </a:r>
          </a:p>
          <a:p>
            <a:endParaRPr lang="cs-CZ" dirty="0"/>
          </a:p>
          <a:p>
            <a:r>
              <a:rPr lang="cs-CZ" dirty="0"/>
              <a:t>Schopnost využít znalosti.</a:t>
            </a:r>
          </a:p>
          <a:p>
            <a:r>
              <a:rPr lang="cs-CZ" dirty="0"/>
              <a:t>Schopnost přenášet dovednosti do nových situací v zaměstnání.</a:t>
            </a:r>
          </a:p>
          <a:p>
            <a:r>
              <a:rPr lang="cs-CZ" dirty="0"/>
              <a:t>Schopnost člověka chovat se způsobem odpovídajícím požadavkům práce v dané organizaci.</a:t>
            </a:r>
          </a:p>
          <a:p>
            <a:r>
              <a:rPr lang="cs-CZ" dirty="0"/>
              <a:t>Vlastnosti osobní efektivnosti, které jsou vyžadovány na pracovišti.</a:t>
            </a:r>
          </a:p>
          <a:p>
            <a:r>
              <a:rPr lang="cs-CZ" dirty="0"/>
              <a:t>Individuální vlastnosti, osobní rysy, schopnosti, které ovlivňují výkon.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1000" i="1" dirty="0"/>
              <a:t>Armstrong</a:t>
            </a:r>
          </a:p>
        </p:txBody>
      </p:sp>
    </p:spTree>
    <p:extLst>
      <p:ext uri="{BB962C8B-B14F-4D97-AF65-F5344CB8AC3E}">
        <p14:creationId xmlns:p14="http://schemas.microsoft.com/office/powerpoint/2010/main" val="11738435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Člověk v organizaci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Potenciál</a:t>
            </a:r>
          </a:p>
          <a:p>
            <a:r>
              <a:rPr lang="cs-CZ" dirty="0"/>
              <a:t>Nositel – člověk</a:t>
            </a:r>
          </a:p>
          <a:p>
            <a:r>
              <a:rPr lang="cs-CZ" dirty="0"/>
              <a:t>Vstupy = nabídka, možnosti, současnost</a:t>
            </a:r>
          </a:p>
          <a:p>
            <a:r>
              <a:rPr lang="cs-CZ" dirty="0"/>
              <a:t>Široce pojato, užší pojetí je pracovní potenciál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Kompetence</a:t>
            </a:r>
          </a:p>
          <a:p>
            <a:r>
              <a:rPr lang="cs-CZ" dirty="0"/>
              <a:t>Nositel – firma</a:t>
            </a:r>
          </a:p>
          <a:p>
            <a:r>
              <a:rPr lang="cs-CZ" dirty="0"/>
              <a:t>Výstupy = požadavky, cílové kvality, budoucnost</a:t>
            </a:r>
          </a:p>
          <a:p>
            <a:r>
              <a:rPr lang="cs-CZ" dirty="0"/>
              <a:t>Konkrétně specifikováno, nejužší pojetí je vůči pracovní pozici</a:t>
            </a:r>
          </a:p>
        </p:txBody>
      </p:sp>
    </p:spTree>
    <p:extLst>
      <p:ext uri="{BB962C8B-B14F-4D97-AF65-F5344CB8AC3E}">
        <p14:creationId xmlns:p14="http://schemas.microsoft.com/office/powerpoint/2010/main" val="1103744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800" dirty="0"/>
              <a:t>Personální činnosti založené na identifikaci potenciálu/ kompetencích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3936093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Potenciál</a:t>
            </a:r>
          </a:p>
          <a:p>
            <a:r>
              <a:rPr lang="cs-CZ" dirty="0"/>
              <a:t>Obsazování pracovních pozic.</a:t>
            </a:r>
          </a:p>
          <a:p>
            <a:r>
              <a:rPr lang="cs-CZ" dirty="0"/>
              <a:t>Vstupy do vzdělávání a osobního rozvoje.</a:t>
            </a:r>
          </a:p>
          <a:p>
            <a:r>
              <a:rPr lang="cs-CZ" dirty="0"/>
              <a:t>Pracovní výkony k hodnocení.</a:t>
            </a:r>
          </a:p>
          <a:p>
            <a:r>
              <a:rPr lang="cs-CZ" dirty="0"/>
              <a:t>Ukazatele pro směr osobní kariéry.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sz="1700" dirty="0"/>
              <a:t>Kompetence se stanovují výš než potenciál, 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Kompetence</a:t>
            </a:r>
          </a:p>
          <a:p>
            <a:r>
              <a:rPr lang="cs-CZ" dirty="0"/>
              <a:t>Kritéria náboru a výběru.</a:t>
            </a:r>
          </a:p>
          <a:p>
            <a:r>
              <a:rPr lang="cs-CZ" dirty="0"/>
              <a:t>Popis pracovních pozic.</a:t>
            </a:r>
          </a:p>
          <a:p>
            <a:r>
              <a:rPr lang="cs-CZ" dirty="0"/>
              <a:t>Cíle vzdělávacích akcí a osobního rozvoje.</a:t>
            </a:r>
          </a:p>
          <a:p>
            <a:r>
              <a:rPr lang="cs-CZ" dirty="0"/>
              <a:t>Kritéria hodnocení pracovního výkonu.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sz="1700" dirty="0"/>
              <a:t>aby byl prostor pro rozvoj.</a:t>
            </a:r>
          </a:p>
        </p:txBody>
      </p:sp>
    </p:spTree>
    <p:extLst>
      <p:ext uri="{BB962C8B-B14F-4D97-AF65-F5344CB8AC3E}">
        <p14:creationId xmlns:p14="http://schemas.microsoft.com/office/powerpoint/2010/main" val="39169930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Rozvojové intervence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Pracovní úkoly</a:t>
            </a:r>
          </a:p>
          <a:p>
            <a:r>
              <a:rPr lang="cs-CZ" dirty="0"/>
              <a:t>Nové pracovní podmínky</a:t>
            </a:r>
          </a:p>
          <a:p>
            <a:r>
              <a:rPr lang="cs-CZ" dirty="0"/>
              <a:t>Studijní a pracovní pobyty</a:t>
            </a:r>
          </a:p>
          <a:p>
            <a:r>
              <a:rPr lang="cs-CZ" dirty="0"/>
              <a:t>Samostudium odborné literatury</a:t>
            </a:r>
          </a:p>
          <a:p>
            <a:r>
              <a:rPr lang="cs-CZ" dirty="0"/>
              <a:t>Porady</a:t>
            </a:r>
          </a:p>
          <a:p>
            <a:r>
              <a:rPr lang="cs-CZ" dirty="0"/>
              <a:t>Spolupráce s kolegy a nadřízenými</a:t>
            </a:r>
          </a:p>
          <a:p>
            <a:r>
              <a:rPr lang="cs-CZ" dirty="0"/>
              <a:t>Vzdělávání</a:t>
            </a:r>
          </a:p>
        </p:txBody>
      </p:sp>
    </p:spTree>
    <p:extLst>
      <p:ext uri="{BB962C8B-B14F-4D97-AF65-F5344CB8AC3E}">
        <p14:creationId xmlns:p14="http://schemas.microsoft.com/office/powerpoint/2010/main" val="3821055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založeny na kompetencích.</a:t>
            </a:r>
          </a:p>
          <a:p>
            <a:r>
              <a:rPr lang="cs-CZ" dirty="0"/>
              <a:t>Místo pro výkon pracovní činnosti v organizaci, které je charakterizováno přiřazenými pracovními úkoly a činnostmi, zařazením do organizační struktury, přiřazením určitého okruhu odpovědnosti a jsou stanoveny kompetence.</a:t>
            </a:r>
          </a:p>
          <a:p>
            <a:r>
              <a:rPr lang="cs-CZ" dirty="0"/>
              <a:t>Určují pracovní místa, na které jsou umisťováni jednotliví pracovníci.</a:t>
            </a:r>
          </a:p>
          <a:p>
            <a:r>
              <a:rPr lang="cs-CZ" dirty="0"/>
              <a:t>Na jednu pracovní pozici může být přiřazeno více pracovníků.</a:t>
            </a:r>
          </a:p>
          <a:p>
            <a:r>
              <a:rPr lang="cs-CZ" dirty="0"/>
              <a:t>Jeden pracovník může být zařazen na více pracovních pozic.</a:t>
            </a:r>
          </a:p>
        </p:txBody>
      </p:sp>
    </p:spTree>
    <p:extLst>
      <p:ext uri="{BB962C8B-B14F-4D97-AF65-F5344CB8AC3E}">
        <p14:creationId xmlns:p14="http://schemas.microsoft.com/office/powerpoint/2010/main" val="2510821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ke zkoušce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058333"/>
            <a:ext cx="8064000" cy="5434538"/>
          </a:xfrm>
        </p:spPr>
        <p:txBody>
          <a:bodyPr>
            <a:normAutofit fontScale="62500" lnSpcReduction="20000"/>
          </a:bodyPr>
          <a:lstStyle/>
          <a:p>
            <a:endParaRPr lang="cs-CZ" dirty="0"/>
          </a:p>
          <a:p>
            <a:pPr marL="342900" lvl="0" indent="-342900">
              <a:lnSpc>
                <a:spcPct val="20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sz="25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Pojem Řízení lidských zdrojů, Úkoly ŘLZ, aktéři v ŘLZ a jejich role</a:t>
            </a:r>
            <a:endParaRPr lang="cs-CZ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sz="25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Personální činnosti obsažené v systému ŘLZ, organizační kultura</a:t>
            </a:r>
            <a:endParaRPr lang="cs-CZ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sz="25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Osobní potenciál, kompetence, pracovní pozice</a:t>
            </a:r>
            <a:endParaRPr lang="cs-CZ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sz="25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Nábor a výběr pracovníků</a:t>
            </a:r>
            <a:endParaRPr lang="cs-CZ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sz="25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Hodnocení</a:t>
            </a:r>
            <a:endParaRPr lang="cs-CZ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sz="25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Vzdělávání</a:t>
            </a:r>
            <a:endParaRPr lang="cs-CZ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sz="25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Kariéra</a:t>
            </a:r>
            <a:endParaRPr lang="cs-CZ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20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sz="25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Odměňování a péče o zaměstnance</a:t>
            </a:r>
            <a:endParaRPr lang="cs-CZ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7295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Vytváření pracovních míst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 2 cíle:</a:t>
            </a:r>
          </a:p>
          <a:p>
            <a:pPr lvl="1"/>
            <a:r>
              <a:rPr lang="cs-CZ" dirty="0"/>
              <a:t>Uspokojit požadavky organizace na produktivitu, efektivitu činností a kvalitu výrobků nebo služeb,</a:t>
            </a:r>
          </a:p>
          <a:p>
            <a:pPr lvl="1"/>
            <a:r>
              <a:rPr lang="cs-CZ" dirty="0"/>
              <a:t>Uspokojit potřeby jedince týkající se jeho zájmů, podnětnosti úkolů a jeho úspěchů.</a:t>
            </a:r>
          </a:p>
          <a:p>
            <a:pPr lvl="1"/>
            <a:endParaRPr lang="cs-CZ" dirty="0"/>
          </a:p>
          <a:p>
            <a:r>
              <a:rPr lang="cs-CZ" dirty="0"/>
              <a:t>Proces vytváření pracovních míst začíná analýzou práce.</a:t>
            </a:r>
          </a:p>
        </p:txBody>
      </p:sp>
    </p:spTree>
    <p:extLst>
      <p:ext uri="{BB962C8B-B14F-4D97-AF65-F5344CB8AC3E}">
        <p14:creationId xmlns:p14="http://schemas.microsoft.com/office/powerpoint/2010/main" val="3753139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„Analýza práce (úkolu a pozice) je systematický postup, který slouží k získání podrobných a objektivních informací o práci, úkolu nebo pozici.“</a:t>
            </a:r>
          </a:p>
        </p:txBody>
      </p:sp>
    </p:spTree>
    <p:extLst>
      <p:ext uri="{BB962C8B-B14F-4D97-AF65-F5344CB8AC3E}">
        <p14:creationId xmlns:p14="http://schemas.microsoft.com/office/powerpoint/2010/main" val="8285428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Zaměření analýzy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Zjišťování úloh, které jsou vykonávány na pracovním místě,</a:t>
            </a:r>
          </a:p>
          <a:p>
            <a:r>
              <a:rPr lang="cs-CZ" dirty="0"/>
              <a:t>Zjišťování nároků kladených na zaměstnance při vykonávání pracovní činnosti.</a:t>
            </a:r>
          </a:p>
        </p:txBody>
      </p:sp>
    </p:spTree>
    <p:extLst>
      <p:ext uri="{BB962C8B-B14F-4D97-AF65-F5344CB8AC3E}">
        <p14:creationId xmlns:p14="http://schemas.microsoft.com/office/powerpoint/2010/main" val="703972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pozice a pracovní místo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Soubor činností, úkolů popsaný metodami analýzy práce.</a:t>
            </a:r>
          </a:p>
          <a:p>
            <a:r>
              <a:rPr lang="cs-CZ" dirty="0"/>
              <a:t>Zařazení do organizační struktury.</a:t>
            </a:r>
          </a:p>
          <a:p>
            <a:r>
              <a:rPr lang="cs-CZ" dirty="0"/>
              <a:t>Obsazováno konkrétními pracovníky – konkrétní pracovní místo.</a:t>
            </a:r>
          </a:p>
        </p:txBody>
      </p:sp>
    </p:spTree>
    <p:extLst>
      <p:ext uri="{BB962C8B-B14F-4D97-AF65-F5344CB8AC3E}">
        <p14:creationId xmlns:p14="http://schemas.microsoft.com/office/powerpoint/2010/main" val="270114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pracovního místa obsahuje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Název pracovního místa,</a:t>
            </a:r>
          </a:p>
          <a:p>
            <a:r>
              <a:rPr lang="cs-CZ" dirty="0"/>
              <a:t>Nadřízený držitele,</a:t>
            </a:r>
          </a:p>
          <a:p>
            <a:r>
              <a:rPr lang="cs-CZ" dirty="0"/>
              <a:t>Podřízení držitele,</a:t>
            </a:r>
          </a:p>
          <a:p>
            <a:r>
              <a:rPr lang="cs-CZ" dirty="0"/>
              <a:t>Definici celkového účelu nebo cílů práce na pracovním místě,</a:t>
            </a:r>
          </a:p>
          <a:p>
            <a:r>
              <a:rPr lang="cs-CZ" dirty="0"/>
              <a:t>Klíčové odpovědnosti nebo hlavní úkoly,</a:t>
            </a:r>
          </a:p>
          <a:p>
            <a:r>
              <a:rPr lang="cs-CZ" dirty="0"/>
              <a:t>Povaha a šíře.</a:t>
            </a:r>
          </a:p>
        </p:txBody>
      </p:sp>
    </p:spTree>
    <p:extLst>
      <p:ext uri="{BB962C8B-B14F-4D97-AF65-F5344CB8AC3E}">
        <p14:creationId xmlns:p14="http://schemas.microsoft.com/office/powerpoint/2010/main" val="40486584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získávání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2 činnosti:</a:t>
            </a:r>
          </a:p>
          <a:p>
            <a:pPr marL="0" indent="0">
              <a:buNone/>
            </a:pPr>
            <a:r>
              <a:rPr lang="cs-CZ" dirty="0"/>
              <a:t>Personální nábor – sled akcí vedoucích k identifikaci vhodné skupiny uchazečů</a:t>
            </a:r>
          </a:p>
          <a:p>
            <a:pPr marL="0" indent="0">
              <a:buNone/>
            </a:pPr>
            <a:r>
              <a:rPr lang="cs-CZ" dirty="0"/>
              <a:t>Personální výběr – sled akcí vedoucích k identifikaci uchazeče, který nejlépe splňuje očekávání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 cíle:</a:t>
            </a:r>
          </a:p>
          <a:p>
            <a:pPr marL="0" indent="0">
              <a:buNone/>
            </a:pPr>
            <a:r>
              <a:rPr lang="cs-CZ" dirty="0"/>
              <a:t>Identifikovat vhodné uchazeče</a:t>
            </a:r>
          </a:p>
          <a:p>
            <a:pPr marL="0" indent="0">
              <a:buNone/>
            </a:pPr>
            <a:r>
              <a:rPr lang="cs-CZ" dirty="0"/>
              <a:t>Vybrat nejlepšího/ nejúspěšnějšího uchazeče</a:t>
            </a:r>
          </a:p>
        </p:txBody>
      </p:sp>
    </p:spTree>
    <p:extLst>
      <p:ext uri="{BB962C8B-B14F-4D97-AF65-F5344CB8AC3E}">
        <p14:creationId xmlns:p14="http://schemas.microsoft.com/office/powerpoint/2010/main" val="32752750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personálního náboru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Identifikace potřeby nového pracovníka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Popis a specifikace volného pracovního místa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Výběr informací pro nabídku pracovního místa a zpracování nabídky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Identifikace vhodných zdrojů uchazečů o nabízené místo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Volba informačních zdrojů náboru pracovníků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Volba dokumentů a informací požadovaných od uchazečů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Oslovení trhu práce – uveřejnění nabídky volného místa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Shromažďování nabídek od uchazečů a komunikace s nimi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Předvýběr na základě získaných dokumentů a informací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Sestavení seznamu uchazečů o pracovní pozici, kteří budou pozváni k výběru</a:t>
            </a:r>
          </a:p>
          <a:p>
            <a:pPr marL="0" indent="0">
              <a:buNone/>
            </a:pP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7714692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pracovních sil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Vnitřní</a:t>
            </a:r>
          </a:p>
          <a:p>
            <a:pPr lvl="1"/>
            <a:r>
              <a:rPr lang="cs-CZ" dirty="0"/>
              <a:t>Směřován k vnitřnímu trhu práce = ke stávajícím zaměstnancům</a:t>
            </a:r>
          </a:p>
          <a:p>
            <a:pPr lvl="1"/>
            <a:r>
              <a:rPr lang="cs-CZ" dirty="0"/>
              <a:t>Umožňuje vnitřní mobilitu</a:t>
            </a:r>
          </a:p>
          <a:p>
            <a:pPr lvl="1"/>
            <a:r>
              <a:rPr lang="cs-CZ" dirty="0"/>
              <a:t>Motivující a stabilizační prvek v organizaci</a:t>
            </a:r>
          </a:p>
          <a:p>
            <a:pPr lvl="1"/>
            <a:r>
              <a:rPr lang="cs-CZ" dirty="0"/>
              <a:t>Maximalizace využití neustále se rozvíjejícího potenciálu zaměstnanců</a:t>
            </a:r>
          </a:p>
          <a:p>
            <a:r>
              <a:rPr lang="cs-CZ" dirty="0"/>
              <a:t>Vnější</a:t>
            </a:r>
          </a:p>
          <a:p>
            <a:pPr lvl="1"/>
            <a:r>
              <a:rPr lang="cs-CZ" dirty="0"/>
              <a:t>Směřován k vnějšímu trhu práce = zaměstnanci jiných firem, absolventi, nezaměstnaní</a:t>
            </a:r>
          </a:p>
          <a:p>
            <a:pPr lvl="1"/>
            <a:r>
              <a:rPr lang="cs-CZ" dirty="0"/>
              <a:t>Získání pracovníků s odlišnými znalostmi, dovednostmi, přístupy k řešení situací</a:t>
            </a:r>
          </a:p>
          <a:p>
            <a:pPr lvl="1"/>
            <a:r>
              <a:rPr lang="cs-CZ" dirty="0"/>
              <a:t>Vyžaduje promyšlenou, dobře zacílenou strategii</a:t>
            </a:r>
          </a:p>
        </p:txBody>
      </p:sp>
    </p:spTree>
    <p:extLst>
      <p:ext uri="{BB962C8B-B14F-4D97-AF65-F5344CB8AC3E}">
        <p14:creationId xmlns:p14="http://schemas.microsoft.com/office/powerpoint/2010/main" val="38152033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personálního výběru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Stanovení vhodných kritérií úspěšnosti na pracovní pozici na základě analýzy práce.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Určení kritérií pro personální výběr, které musí optimální uchazeč splňovat.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Určení vhodných prediktorů – metod měření způsobilosti uchazečů ve stanovených kritériích.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Ověření potřebné validity mezi metodami a zjišťovanými kritérii.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Určení výběrové strategie.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Sběr informací použitím stanovených metod a strategie.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Rozhodnutí o výběru na základě zvolené strategie.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Informování uchazečů o rozhodnutí.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Nabídka pracovní pozice a vyjednání o přijetí pracovníka na pracovní pozici.</a:t>
            </a:r>
          </a:p>
        </p:txBody>
      </p:sp>
    </p:spTree>
    <p:extLst>
      <p:ext uri="{BB962C8B-B14F-4D97-AF65-F5344CB8AC3E}">
        <p14:creationId xmlns:p14="http://schemas.microsoft.com/office/powerpoint/2010/main" val="2385655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poslání personálního výběru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Eliminovat chybu 1. druhu = nevyloučit vhodné uchazeče.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Eliminovat chybu 2. druhu = přijmout nevhodného uchazeče.</a:t>
            </a:r>
          </a:p>
        </p:txBody>
      </p:sp>
    </p:spTree>
    <p:extLst>
      <p:ext uri="{BB962C8B-B14F-4D97-AF65-F5344CB8AC3E}">
        <p14:creationId xmlns:p14="http://schemas.microsoft.com/office/powerpoint/2010/main" val="11471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lidských zdrojů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Strategický a logicky promyšlený přístup k řízení toho nejcennějšího, co organizace mají – lidí, kteří v organizaci pracují a kteří individuálně i kolektivně přispívají k dosažení cílů organizace. (Armstrong)</a:t>
            </a:r>
          </a:p>
          <a:p>
            <a:endParaRPr lang="cs-CZ" dirty="0"/>
          </a:p>
          <a:p>
            <a:r>
              <a:rPr lang="cs-CZ" dirty="0"/>
              <a:t>Řízení lidských zdrojů se zabývá dosahováním organizačních cílů prostřednictvím lidských zdrojů. (Bělohlávek, Košťan, </a:t>
            </a:r>
            <a:r>
              <a:rPr lang="cs-CZ" dirty="0" err="1"/>
              <a:t>Šuleř</a:t>
            </a:r>
            <a:r>
              <a:rPr lang="cs-CZ" dirty="0"/>
              <a:t>):</a:t>
            </a:r>
          </a:p>
          <a:p>
            <a:pPr marL="0" indent="0">
              <a:buNone/>
            </a:pPr>
            <a:r>
              <a:rPr lang="cs-CZ" b="1" dirty="0"/>
              <a:t>Naplnění strategických cílů prostřednictvím všech personálních činností.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4653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Nástup zaměstnance na pracovní pozici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Přijímání zaměstnance</a:t>
            </a:r>
          </a:p>
          <a:p>
            <a:pPr lvl="1"/>
            <a:r>
              <a:rPr lang="cs-CZ" dirty="0"/>
              <a:t>Sdělení rozhodnutí o výběru pracovníka</a:t>
            </a:r>
          </a:p>
          <a:p>
            <a:pPr lvl="1"/>
            <a:r>
              <a:rPr lang="cs-CZ" dirty="0"/>
              <a:t>Vyjednávání o pracovních podmínkách</a:t>
            </a:r>
          </a:p>
          <a:p>
            <a:pPr lvl="1"/>
            <a:r>
              <a:rPr lang="cs-CZ" dirty="0"/>
              <a:t>Sjednání pracovně-právního vztahu</a:t>
            </a:r>
          </a:p>
          <a:p>
            <a:pPr lvl="1"/>
            <a:r>
              <a:rPr lang="cs-CZ" dirty="0"/>
              <a:t>Příprava a vybavení pracoviště</a:t>
            </a:r>
          </a:p>
          <a:p>
            <a:pPr lvl="1"/>
            <a:r>
              <a:rPr lang="cs-CZ" dirty="0"/>
              <a:t>Zařazení do evidencí, zdravotní prohlídka, ohlašovací povinnosti</a:t>
            </a:r>
          </a:p>
          <a:p>
            <a:pPr lvl="1"/>
            <a:r>
              <a:rPr lang="cs-CZ" dirty="0"/>
              <a:t>Nástupní školení + seznámení s další dokumentací (organizační řád, pracovní řád, etický kodex…)</a:t>
            </a:r>
          </a:p>
          <a:p>
            <a:pPr lvl="1"/>
            <a:r>
              <a:rPr lang="cs-CZ" dirty="0"/>
              <a:t>Proškolení v bezpečnosti a ochraně zdraví při práci a požární ochraně</a:t>
            </a:r>
          </a:p>
          <a:p>
            <a:pPr lvl="1"/>
            <a:r>
              <a:rPr lang="cs-CZ" dirty="0"/>
              <a:t>Zpracování plánu adaptačního období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42512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řízení adaptačního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Seznámení s interními pravidly</a:t>
            </a:r>
          </a:p>
          <a:p>
            <a:r>
              <a:rPr lang="cs-CZ" dirty="0"/>
              <a:t>Integrace nového zaměstnance do celopodnikového prostředí, útvaru, týmu a na vlastní pracovní pozici</a:t>
            </a:r>
          </a:p>
          <a:p>
            <a:r>
              <a:rPr lang="cs-CZ" dirty="0"/>
              <a:t>Maximalizace pracovní spokojenosti</a:t>
            </a:r>
          </a:p>
          <a:p>
            <a:r>
              <a:rPr lang="cs-CZ" dirty="0"/>
              <a:t>Snížení nákladů na fluktuaci zaměstnanců</a:t>
            </a:r>
          </a:p>
          <a:p>
            <a:r>
              <a:rPr lang="cs-CZ" dirty="0"/>
              <a:t>Správné zacílení adaptace na všechny potřebné oblasti</a:t>
            </a:r>
          </a:p>
          <a:p>
            <a:r>
              <a:rPr lang="cs-CZ" dirty="0"/>
              <a:t>Urychlení procesu adaptace</a:t>
            </a:r>
          </a:p>
        </p:txBody>
      </p:sp>
    </p:spTree>
    <p:extLst>
      <p:ext uri="{BB962C8B-B14F-4D97-AF65-F5344CB8AC3E}">
        <p14:creationId xmlns:p14="http://schemas.microsoft.com/office/powerpoint/2010/main" val="12611010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řízení pracovního výkonu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Dohoda o pracovním výkonu (plánování).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Plánování osobního rozvoje (akce).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Výkon, řízení výkonu v pracovním procesu (monitorování).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Hodnocení pracovního výkonu (hodnocení).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Proces vede k:</a:t>
            </a:r>
          </a:p>
          <a:p>
            <a:r>
              <a:rPr lang="cs-CZ" dirty="0"/>
              <a:t>Trvalému zlepšování výkonu,</a:t>
            </a:r>
          </a:p>
          <a:p>
            <a:r>
              <a:rPr lang="cs-CZ" dirty="0"/>
              <a:t>Nepřetržitému rozvoji zaměstnanců,</a:t>
            </a:r>
          </a:p>
          <a:p>
            <a:r>
              <a:rPr lang="cs-CZ" dirty="0"/>
              <a:t>Integraci učení a práce.</a:t>
            </a:r>
          </a:p>
        </p:txBody>
      </p:sp>
    </p:spTree>
    <p:extLst>
      <p:ext uri="{BB962C8B-B14F-4D97-AF65-F5344CB8AC3E}">
        <p14:creationId xmlns:p14="http://schemas.microsoft.com/office/powerpoint/2010/main" val="26186695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pracovního výkonu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Proces podávání zpětné vazby pracovníkovi na jeho projevovaný výkon vytvářející vztah mezi manažerem a pracovníkem.</a:t>
            </a:r>
          </a:p>
        </p:txBody>
      </p:sp>
    </p:spTree>
    <p:extLst>
      <p:ext uri="{BB962C8B-B14F-4D97-AF65-F5344CB8AC3E}">
        <p14:creationId xmlns:p14="http://schemas.microsoft.com/office/powerpoint/2010/main" val="20858673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Formální – probíhá periodicky, řídí se firemními standardy</a:t>
            </a:r>
          </a:p>
          <a:p>
            <a:endParaRPr lang="cs-CZ" dirty="0"/>
          </a:p>
          <a:p>
            <a:r>
              <a:rPr lang="cs-CZ" dirty="0"/>
              <a:t>Neformální – podoba okamžité zpětné vazby, řídí si hodnotitel</a:t>
            </a:r>
          </a:p>
        </p:txBody>
      </p:sp>
    </p:spTree>
    <p:extLst>
      <p:ext uri="{BB962C8B-B14F-4D97-AF65-F5344CB8AC3E}">
        <p14:creationId xmlns:p14="http://schemas.microsoft.com/office/powerpoint/2010/main" val="11290397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Informace o spokojenosti zaměstnavatele s pracovním výkonem</a:t>
            </a:r>
          </a:p>
          <a:p>
            <a:r>
              <a:rPr lang="cs-CZ" dirty="0"/>
              <a:t>Vzájemné informování o využití potenciálu zaměstnance</a:t>
            </a:r>
          </a:p>
          <a:p>
            <a:r>
              <a:rPr lang="cs-CZ" dirty="0"/>
              <a:t>Sdělování a upřesňování požadavků zaměstnavatele na pracovní kompetence zaměstnance</a:t>
            </a:r>
          </a:p>
          <a:p>
            <a:r>
              <a:rPr lang="cs-CZ" dirty="0"/>
              <a:t>Informování zaměstnavatele o budoucích potřebách zaměstnance</a:t>
            </a:r>
          </a:p>
          <a:p>
            <a:r>
              <a:rPr lang="cs-CZ" dirty="0"/>
              <a:t>Revize náplně práce zaměstnance</a:t>
            </a:r>
          </a:p>
          <a:p>
            <a:r>
              <a:rPr lang="cs-CZ" dirty="0"/>
              <a:t>Zpětný pohled na to, čeho bylo v průběhu hodnoceného období dosaženo</a:t>
            </a:r>
          </a:p>
          <a:p>
            <a:r>
              <a:rPr lang="cs-CZ" dirty="0"/>
              <a:t>Dohoda na pracovních a rozvojových cílech zaměstnance pro následující období</a:t>
            </a:r>
          </a:p>
        </p:txBody>
      </p:sp>
    </p:spTree>
    <p:extLst>
      <p:ext uri="{BB962C8B-B14F-4D97-AF65-F5344CB8AC3E}">
        <p14:creationId xmlns:p14="http://schemas.microsoft.com/office/powerpoint/2010/main" val="11633199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Výstupy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Konkrétní pojmenování výkonů</a:t>
            </a:r>
          </a:p>
          <a:p>
            <a:r>
              <a:rPr lang="cs-CZ" dirty="0"/>
              <a:t>Shoda v požadavcích na pracovní výkony mezi manažerem a pracovníkem</a:t>
            </a:r>
          </a:p>
          <a:p>
            <a:r>
              <a:rPr lang="cs-CZ" dirty="0"/>
              <a:t>Vztah spolupráce a důvěry mezi pracovníkem a manažerem</a:t>
            </a:r>
          </a:p>
          <a:p>
            <a:r>
              <a:rPr lang="cs-CZ" dirty="0"/>
              <a:t>Konkrétní rozvojové intervence pro pracovníka</a:t>
            </a:r>
          </a:p>
          <a:p>
            <a:r>
              <a:rPr lang="cs-CZ" dirty="0"/>
              <a:t>Vstupy pro finanční ohodnocení pracovníka</a:t>
            </a:r>
          </a:p>
        </p:txBody>
      </p:sp>
    </p:spTree>
    <p:extLst>
      <p:ext uri="{BB962C8B-B14F-4D97-AF65-F5344CB8AC3E}">
        <p14:creationId xmlns:p14="http://schemas.microsoft.com/office/powerpoint/2010/main" val="42187824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Formování pracovních předpokladů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= celoživotní proces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Osobní rozvoj </a:t>
            </a:r>
          </a:p>
          <a:p>
            <a:r>
              <a:rPr lang="cs-CZ" dirty="0"/>
              <a:t>Učení</a:t>
            </a:r>
          </a:p>
          <a:p>
            <a:r>
              <a:rPr lang="cs-CZ" dirty="0"/>
              <a:t>Vzdělávání</a:t>
            </a:r>
          </a:p>
          <a:p>
            <a:pPr lvl="1"/>
            <a:r>
              <a:rPr lang="cs-CZ" dirty="0"/>
              <a:t>V širším slova smyslu</a:t>
            </a:r>
          </a:p>
          <a:p>
            <a:pPr lvl="1"/>
            <a:r>
              <a:rPr lang="cs-CZ" dirty="0"/>
              <a:t>V užším slova smyslu </a:t>
            </a:r>
          </a:p>
          <a:p>
            <a:r>
              <a:rPr lang="cs-CZ" dirty="0"/>
              <a:t>Kvalifikace – odborná profesní příprava na povolání</a:t>
            </a:r>
          </a:p>
        </p:txBody>
      </p:sp>
    </p:spTree>
    <p:extLst>
      <p:ext uri="{BB962C8B-B14F-4D97-AF65-F5344CB8AC3E}">
        <p14:creationId xmlns:p14="http://schemas.microsoft.com/office/powerpoint/2010/main" val="41389170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vzdělávání v organizacích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Zajištění povinného a kvalifikačního vzdělávání</a:t>
            </a:r>
          </a:p>
          <a:p>
            <a:r>
              <a:rPr lang="cs-CZ" dirty="0"/>
              <a:t>Zvyšování, získávání, prohlubování a udržování kvalifikace</a:t>
            </a:r>
          </a:p>
          <a:p>
            <a:r>
              <a:rPr lang="cs-CZ" dirty="0"/>
              <a:t>Zajištění profesního vzdělávání</a:t>
            </a:r>
          </a:p>
          <a:p>
            <a:r>
              <a:rPr lang="cs-CZ" dirty="0"/>
              <a:t>Zajištění formování pracovních schopností člověka</a:t>
            </a:r>
          </a:p>
          <a:p>
            <a:r>
              <a:rPr lang="cs-CZ" dirty="0"/>
              <a:t>Zajištění rozvoje </a:t>
            </a:r>
            <a:r>
              <a:rPr lang="cs-CZ"/>
              <a:t>kompetencí zaměstnanců</a:t>
            </a:r>
          </a:p>
        </p:txBody>
      </p:sp>
    </p:spTree>
    <p:extLst>
      <p:ext uri="{BB962C8B-B14F-4D97-AF65-F5344CB8AC3E}">
        <p14:creationId xmlns:p14="http://schemas.microsoft.com/office/powerpoint/2010/main" val="21112849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Učení dospělých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 specifika odpovídající životní fázi</a:t>
            </a:r>
          </a:p>
          <a:p>
            <a:r>
              <a:rPr lang="cs-CZ" dirty="0"/>
              <a:t>Dospělí lidé mají své poznatky z reality a chtějí své zkušenosti využívat</a:t>
            </a:r>
          </a:p>
          <a:p>
            <a:r>
              <a:rPr lang="cs-CZ" dirty="0"/>
              <a:t>Optimální je proces učení založený na zobecňování vlastních zkušeností tzv. Kolbův cyklus zkušenostního učení:</a:t>
            </a:r>
          </a:p>
          <a:p>
            <a:pPr lvl="1"/>
            <a:r>
              <a:rPr lang="cs-CZ" dirty="0"/>
              <a:t>Zkušenost</a:t>
            </a:r>
          </a:p>
          <a:p>
            <a:pPr lvl="1"/>
            <a:r>
              <a:rPr lang="cs-CZ" dirty="0"/>
              <a:t>Hodnocení</a:t>
            </a:r>
          </a:p>
          <a:p>
            <a:pPr lvl="1"/>
            <a:r>
              <a:rPr lang="cs-CZ" dirty="0"/>
              <a:t>Závěr</a:t>
            </a:r>
          </a:p>
          <a:p>
            <a:pPr lvl="1"/>
            <a:r>
              <a:rPr lang="cs-CZ" dirty="0"/>
              <a:t>Plánování příští akce</a:t>
            </a:r>
          </a:p>
        </p:txBody>
      </p:sp>
    </p:spTree>
    <p:extLst>
      <p:ext uri="{BB962C8B-B14F-4D97-AF65-F5344CB8AC3E}">
        <p14:creationId xmlns:p14="http://schemas.microsoft.com/office/powerpoint/2010/main" val="118444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úkoly ŘLZ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lvl="1"/>
            <a:r>
              <a:rPr lang="cs-CZ" dirty="0"/>
              <a:t>Zařazovat pracovníky na správná pracovní místa a připravovat pracovníky na přizpůsobování se měnícím požadavkům jejich pracovního místa</a:t>
            </a:r>
          </a:p>
          <a:p>
            <a:pPr lvl="1"/>
            <a:r>
              <a:rPr lang="cs-CZ" dirty="0"/>
              <a:t>Optimálně využívat schopnosti pracovníků i fondu jejich pracovní doby</a:t>
            </a:r>
          </a:p>
          <a:p>
            <a:pPr lvl="1"/>
            <a:r>
              <a:rPr lang="cs-CZ" dirty="0"/>
              <a:t>Používat efektivní styly vedení lidí, formovat pracovní skupiny a týmy, budovat funkční mezilidské vztahy</a:t>
            </a:r>
          </a:p>
          <a:p>
            <a:pPr lvl="1"/>
            <a:r>
              <a:rPr lang="cs-CZ" dirty="0"/>
              <a:t>Rozvíjet pracovníky personálně i sociálně</a:t>
            </a:r>
          </a:p>
          <a:p>
            <a:pPr lvl="1"/>
            <a:r>
              <a:rPr lang="cs-CZ" dirty="0"/>
              <a:t>Dodržovat zákony a vytvářet dobrou pověst zaměstnavatelské organizace</a:t>
            </a:r>
          </a:p>
        </p:txBody>
      </p:sp>
    </p:spTree>
    <p:extLst>
      <p:ext uri="{BB962C8B-B14F-4D97-AF65-F5344CB8AC3E}">
        <p14:creationId xmlns:p14="http://schemas.microsoft.com/office/powerpoint/2010/main" val="6160822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Systematický přístup ke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Účelný proces osobního rozvoje musí odrážet skutečné pracovní potřeby zaměstnanců, současné a budoucí potřeby organizace,</a:t>
            </a:r>
          </a:p>
          <a:p>
            <a:r>
              <a:rPr lang="cs-CZ" dirty="0"/>
              <a:t>Kvalitní vzdělávání má pokrýt rozdíl mezi současným podávaným pracovním výkonem a požadovaným pracovním výkonem.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37725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Schéma systematického přístupu ke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763712" y="2471738"/>
            <a:ext cx="5616575" cy="2520950"/>
            <a:chOff x="975" y="1525"/>
            <a:chExt cx="3538" cy="1588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00" y="2795"/>
              <a:ext cx="998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dirty="0"/>
                <a:t>Implementace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3515" y="2251"/>
              <a:ext cx="998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/>
                <a:t>Plán akce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200" y="1525"/>
              <a:ext cx="998" cy="4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dirty="0"/>
                <a:t>Identifikace potřeb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975" y="2251"/>
              <a:ext cx="998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dirty="0"/>
                <a:t>Vyhodnocení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472" y="2251"/>
              <a:ext cx="544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dirty="0"/>
                <a:t>Výkon</a:t>
              </a:r>
            </a:p>
          </p:txBody>
        </p:sp>
        <p:sp>
          <p:nvSpPr>
            <p:cNvPr id="10" name="AutoShape 10"/>
            <p:cNvSpPr>
              <a:spLocks noChangeArrowheads="1"/>
            </p:cNvSpPr>
            <p:nvPr/>
          </p:nvSpPr>
          <p:spPr bwMode="auto">
            <a:xfrm>
              <a:off x="2653" y="1933"/>
              <a:ext cx="136" cy="318"/>
            </a:xfrm>
            <a:prstGeom prst="upDownArrow">
              <a:avLst>
                <a:gd name="adj1" fmla="val 50000"/>
                <a:gd name="adj2" fmla="val 4676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1" name="AutoShape 12"/>
            <p:cNvSpPr>
              <a:spLocks noChangeArrowheads="1"/>
            </p:cNvSpPr>
            <p:nvPr/>
          </p:nvSpPr>
          <p:spPr bwMode="auto">
            <a:xfrm rot="5400000">
              <a:off x="3198" y="2114"/>
              <a:ext cx="136" cy="499"/>
            </a:xfrm>
            <a:prstGeom prst="upDownArrow">
              <a:avLst>
                <a:gd name="adj1" fmla="val 50000"/>
                <a:gd name="adj2" fmla="val 7338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2" name="AutoShape 13"/>
            <p:cNvSpPr>
              <a:spLocks noChangeArrowheads="1"/>
            </p:cNvSpPr>
            <p:nvPr/>
          </p:nvSpPr>
          <p:spPr bwMode="auto">
            <a:xfrm rot="5400000">
              <a:off x="2155" y="2114"/>
              <a:ext cx="136" cy="499"/>
            </a:xfrm>
            <a:prstGeom prst="upDownArrow">
              <a:avLst>
                <a:gd name="adj1" fmla="val 50000"/>
                <a:gd name="adj2" fmla="val 7338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3" name="AutoShape 14"/>
            <p:cNvSpPr>
              <a:spLocks noChangeArrowheads="1"/>
            </p:cNvSpPr>
            <p:nvPr/>
          </p:nvSpPr>
          <p:spPr bwMode="auto">
            <a:xfrm>
              <a:off x="2653" y="2478"/>
              <a:ext cx="136" cy="318"/>
            </a:xfrm>
            <a:prstGeom prst="upDownArrow">
              <a:avLst>
                <a:gd name="adj1" fmla="val 50000"/>
                <a:gd name="adj2" fmla="val 4676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4" name="AutoShape 17"/>
            <p:cNvSpPr>
              <a:spLocks noChangeArrowheads="1"/>
            </p:cNvSpPr>
            <p:nvPr/>
          </p:nvSpPr>
          <p:spPr bwMode="auto">
            <a:xfrm rot="5400000">
              <a:off x="3357" y="1502"/>
              <a:ext cx="590" cy="90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1 h 21600"/>
                <a:gd name="T4" fmla="*/ 0 w 21600"/>
                <a:gd name="T5" fmla="*/ 2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11 w 21600"/>
                <a:gd name="T13" fmla="*/ 4858 h 21600"/>
                <a:gd name="T14" fmla="*/ 20648 w 21600"/>
                <a:gd name="T15" fmla="*/ 731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6877" y="0"/>
                  </a:lnTo>
                  <a:lnTo>
                    <a:pt x="16877" y="4858"/>
                  </a:lnTo>
                  <a:lnTo>
                    <a:pt x="12427" y="4858"/>
                  </a:lnTo>
                  <a:cubicBezTo>
                    <a:pt x="5564" y="4858"/>
                    <a:pt x="0" y="8126"/>
                    <a:pt x="0" y="12158"/>
                  </a:cubicBezTo>
                  <a:lnTo>
                    <a:pt x="0" y="21600"/>
                  </a:lnTo>
                  <a:lnTo>
                    <a:pt x="2496" y="21600"/>
                  </a:lnTo>
                  <a:lnTo>
                    <a:pt x="2496" y="12158"/>
                  </a:lnTo>
                  <a:cubicBezTo>
                    <a:pt x="2496" y="9475"/>
                    <a:pt x="6942" y="7300"/>
                    <a:pt x="12427" y="7300"/>
                  </a:cubicBezTo>
                  <a:lnTo>
                    <a:pt x="16877" y="7300"/>
                  </a:lnTo>
                  <a:lnTo>
                    <a:pt x="16877" y="1215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" name="AutoShape 18"/>
            <p:cNvSpPr>
              <a:spLocks noChangeArrowheads="1"/>
            </p:cNvSpPr>
            <p:nvPr/>
          </p:nvSpPr>
          <p:spPr bwMode="auto">
            <a:xfrm rot="10800000">
              <a:off x="3198" y="2478"/>
              <a:ext cx="726" cy="635"/>
            </a:xfrm>
            <a:custGeom>
              <a:avLst/>
              <a:gdLst>
                <a:gd name="T0" fmla="*/ 1 w 21600"/>
                <a:gd name="T1" fmla="*/ 0 h 21600"/>
                <a:gd name="T2" fmla="*/ 1 w 21600"/>
                <a:gd name="T3" fmla="*/ 0 h 21600"/>
                <a:gd name="T4" fmla="*/ 0 w 21600"/>
                <a:gd name="T5" fmla="*/ 1 h 21600"/>
                <a:gd name="T6" fmla="*/ 1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36 w 21600"/>
                <a:gd name="T13" fmla="*/ 4864 h 21600"/>
                <a:gd name="T14" fmla="*/ 20648 w 21600"/>
                <a:gd name="T15" fmla="*/ 731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6877" y="0"/>
                  </a:lnTo>
                  <a:lnTo>
                    <a:pt x="16877" y="4858"/>
                  </a:lnTo>
                  <a:lnTo>
                    <a:pt x="12427" y="4858"/>
                  </a:lnTo>
                  <a:cubicBezTo>
                    <a:pt x="5564" y="4858"/>
                    <a:pt x="0" y="8126"/>
                    <a:pt x="0" y="12158"/>
                  </a:cubicBezTo>
                  <a:lnTo>
                    <a:pt x="0" y="21600"/>
                  </a:lnTo>
                  <a:lnTo>
                    <a:pt x="2496" y="21600"/>
                  </a:lnTo>
                  <a:lnTo>
                    <a:pt x="2496" y="12158"/>
                  </a:lnTo>
                  <a:cubicBezTo>
                    <a:pt x="2496" y="9475"/>
                    <a:pt x="6942" y="7300"/>
                    <a:pt x="12427" y="7300"/>
                  </a:cubicBezTo>
                  <a:lnTo>
                    <a:pt x="16877" y="7300"/>
                  </a:lnTo>
                  <a:lnTo>
                    <a:pt x="16877" y="1215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" name="AutoShape 19"/>
            <p:cNvSpPr>
              <a:spLocks noChangeArrowheads="1"/>
            </p:cNvSpPr>
            <p:nvPr/>
          </p:nvSpPr>
          <p:spPr bwMode="auto">
            <a:xfrm rot="-5400000">
              <a:off x="1452" y="2228"/>
              <a:ext cx="498" cy="9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1 h 21600"/>
                <a:gd name="T4" fmla="*/ 0 w 21600"/>
                <a:gd name="T5" fmla="*/ 2 h 21600"/>
                <a:gd name="T6" fmla="*/ 0 w 21600"/>
                <a:gd name="T7" fmla="*/ 1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48 w 21600"/>
                <a:gd name="T13" fmla="*/ 4848 h 21600"/>
                <a:gd name="T14" fmla="*/ 20602 w 21600"/>
                <a:gd name="T15" fmla="*/ 731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6655" y="0"/>
                  </a:lnTo>
                  <a:lnTo>
                    <a:pt x="16655" y="4848"/>
                  </a:lnTo>
                  <a:lnTo>
                    <a:pt x="12427" y="4848"/>
                  </a:lnTo>
                  <a:cubicBezTo>
                    <a:pt x="5564" y="4848"/>
                    <a:pt x="0" y="8121"/>
                    <a:pt x="0" y="12158"/>
                  </a:cubicBezTo>
                  <a:lnTo>
                    <a:pt x="0" y="21600"/>
                  </a:lnTo>
                  <a:lnTo>
                    <a:pt x="2516" y="21600"/>
                  </a:lnTo>
                  <a:lnTo>
                    <a:pt x="2516" y="12158"/>
                  </a:lnTo>
                  <a:cubicBezTo>
                    <a:pt x="2516" y="9481"/>
                    <a:pt x="6953" y="7310"/>
                    <a:pt x="12427" y="7310"/>
                  </a:cubicBezTo>
                  <a:lnTo>
                    <a:pt x="16655" y="7310"/>
                  </a:lnTo>
                  <a:lnTo>
                    <a:pt x="16655" y="1215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" name="AutoShape 20"/>
            <p:cNvSpPr>
              <a:spLocks noChangeArrowheads="1"/>
            </p:cNvSpPr>
            <p:nvPr/>
          </p:nvSpPr>
          <p:spPr bwMode="auto">
            <a:xfrm>
              <a:off x="1429" y="1525"/>
              <a:ext cx="771" cy="727"/>
            </a:xfrm>
            <a:custGeom>
              <a:avLst/>
              <a:gdLst>
                <a:gd name="T0" fmla="*/ 1 w 21600"/>
                <a:gd name="T1" fmla="*/ 0 h 21600"/>
                <a:gd name="T2" fmla="*/ 1 w 21600"/>
                <a:gd name="T3" fmla="*/ 0 h 21600"/>
                <a:gd name="T4" fmla="*/ 0 w 21600"/>
                <a:gd name="T5" fmla="*/ 1 h 21600"/>
                <a:gd name="T6" fmla="*/ 1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39 w 21600"/>
                <a:gd name="T13" fmla="*/ 4873 h 21600"/>
                <a:gd name="T14" fmla="*/ 20647 w 21600"/>
                <a:gd name="T15" fmla="*/ 730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6877" y="0"/>
                  </a:lnTo>
                  <a:lnTo>
                    <a:pt x="16877" y="4858"/>
                  </a:lnTo>
                  <a:lnTo>
                    <a:pt x="12427" y="4858"/>
                  </a:lnTo>
                  <a:cubicBezTo>
                    <a:pt x="5564" y="4858"/>
                    <a:pt x="0" y="8126"/>
                    <a:pt x="0" y="12158"/>
                  </a:cubicBezTo>
                  <a:lnTo>
                    <a:pt x="0" y="21600"/>
                  </a:lnTo>
                  <a:lnTo>
                    <a:pt x="2496" y="21600"/>
                  </a:lnTo>
                  <a:lnTo>
                    <a:pt x="2496" y="12158"/>
                  </a:lnTo>
                  <a:cubicBezTo>
                    <a:pt x="2496" y="9475"/>
                    <a:pt x="6942" y="7300"/>
                    <a:pt x="12427" y="7300"/>
                  </a:cubicBezTo>
                  <a:lnTo>
                    <a:pt x="16877" y="7300"/>
                  </a:lnTo>
                  <a:lnTo>
                    <a:pt x="16877" y="1215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3342313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Kirkpatrickův</a:t>
            </a:r>
            <a:r>
              <a:rPr lang="cs-CZ" dirty="0"/>
              <a:t> model hodnocení vzdělávací 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 úroveň: Reakce účastníků na akci = Líbilo se jim to?</a:t>
            </a:r>
          </a:p>
          <a:p>
            <a:r>
              <a:rPr lang="cs-CZ" dirty="0"/>
              <a:t>2. úroveň: Učení = Naučili se to?</a:t>
            </a:r>
          </a:p>
          <a:p>
            <a:r>
              <a:rPr lang="cs-CZ" dirty="0"/>
              <a:t>3. úroveň: Chování = Použili to na pracovišti?</a:t>
            </a:r>
          </a:p>
          <a:p>
            <a:r>
              <a:rPr lang="cs-CZ" dirty="0"/>
              <a:t>4. úroveň: Výsledky = Došlo ke změně efektivity organizace?</a:t>
            </a:r>
          </a:p>
        </p:txBody>
      </p:sp>
    </p:spTree>
    <p:extLst>
      <p:ext uri="{BB962C8B-B14F-4D97-AF65-F5344CB8AC3E}">
        <p14:creationId xmlns:p14="http://schemas.microsoft.com/office/powerpoint/2010/main" val="15295419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vzdělávání a osobního rozvoje zaměstnanců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Školení </a:t>
            </a:r>
          </a:p>
          <a:p>
            <a:r>
              <a:rPr lang="cs-CZ" dirty="0"/>
              <a:t>Přednáška </a:t>
            </a:r>
          </a:p>
          <a:p>
            <a:r>
              <a:rPr lang="cs-CZ" dirty="0"/>
              <a:t>Trénink </a:t>
            </a:r>
          </a:p>
          <a:p>
            <a:r>
              <a:rPr lang="cs-CZ" dirty="0"/>
              <a:t>Workshop</a:t>
            </a:r>
          </a:p>
        </p:txBody>
      </p:sp>
    </p:spTree>
    <p:extLst>
      <p:ext uri="{BB962C8B-B14F-4D97-AF65-F5344CB8AC3E}">
        <p14:creationId xmlns:p14="http://schemas.microsoft.com/office/powerpoint/2010/main" val="8622296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Specifické metody vzdělávání a osobního rozvoje zaměstnanců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Koučování </a:t>
            </a:r>
          </a:p>
          <a:p>
            <a:r>
              <a:rPr lang="cs-CZ" dirty="0"/>
              <a:t>Mentoring</a:t>
            </a:r>
          </a:p>
          <a:p>
            <a:r>
              <a:rPr lang="cs-CZ" dirty="0"/>
              <a:t>Skupinová cvičení a týmové hry</a:t>
            </a:r>
          </a:p>
          <a:p>
            <a:r>
              <a:rPr lang="cs-CZ" dirty="0"/>
              <a:t>Hraní rolí</a:t>
            </a:r>
          </a:p>
          <a:p>
            <a:r>
              <a:rPr lang="cs-CZ" dirty="0"/>
              <a:t>Případové studie </a:t>
            </a:r>
          </a:p>
          <a:p>
            <a:r>
              <a:rPr lang="cs-CZ" dirty="0"/>
              <a:t>Sebevzdělávání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67598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Kariéra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Individuální profesní dráha v povolání nebo životní dráha ve společnosti.</a:t>
            </a:r>
          </a:p>
          <a:p>
            <a:r>
              <a:rPr lang="cs-CZ" dirty="0"/>
              <a:t>Někdy bývá pojmem označen vzestup jednotlivce spojený s vyšším statusem, prestiží, mocí, příjmy…</a:t>
            </a:r>
          </a:p>
          <a:p>
            <a:r>
              <a:rPr lang="cs-CZ" dirty="0"/>
              <a:t>V přeneseném slova smyslu je možno kariéru označit za typický sled aktivit nebo rolí od počátku činnosti do jejího konce.</a:t>
            </a:r>
          </a:p>
        </p:txBody>
      </p:sp>
    </p:spTree>
    <p:extLst>
      <p:ext uri="{BB962C8B-B14F-4D97-AF65-F5344CB8AC3E}">
        <p14:creationId xmlns:p14="http://schemas.microsoft.com/office/powerpoint/2010/main" val="275567834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osobní kariéry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 to dráha, pohyb (vzestupná i sestupná).</a:t>
            </a:r>
          </a:p>
          <a:p>
            <a:r>
              <a:rPr lang="cs-CZ" dirty="0"/>
              <a:t>Je časově ohraničená.</a:t>
            </a:r>
          </a:p>
          <a:p>
            <a:r>
              <a:rPr lang="cs-CZ" dirty="0"/>
              <a:t>Může mít cíl.</a:t>
            </a:r>
          </a:p>
          <a:p>
            <a:r>
              <a:rPr lang="cs-CZ" dirty="0"/>
              <a:t>Nejčastější kritéria: pozice nebo hodnost, reálná moc, plat, symbolické předměty, množství podřízených pracovníků, rozsah spravovaného majetku, rozhodovací pravomoc, získané znalosti a zkušenosti, tvůrčí duševně náročná činnost.</a:t>
            </a:r>
          </a:p>
        </p:txBody>
      </p:sp>
    </p:spTree>
    <p:extLst>
      <p:ext uri="{BB962C8B-B14F-4D97-AF65-F5344CB8AC3E}">
        <p14:creationId xmlns:p14="http://schemas.microsoft.com/office/powerpoint/2010/main" val="36040221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kariéra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Vnitřní kultura člověka</a:t>
            </a:r>
          </a:p>
          <a:p>
            <a:r>
              <a:rPr lang="cs-CZ" dirty="0"/>
              <a:t>Postoj zaměstnance k práci, firmě, pracovním úkolům</a:t>
            </a:r>
          </a:p>
          <a:p>
            <a:r>
              <a:rPr lang="cs-CZ" dirty="0"/>
              <a:t>Všechny získané pracovní zkušenosti</a:t>
            </a:r>
          </a:p>
          <a:p>
            <a:r>
              <a:rPr lang="cs-CZ" dirty="0"/>
              <a:t>Pocit osobního růstu</a:t>
            </a:r>
          </a:p>
          <a:p>
            <a:r>
              <a:rPr lang="cs-CZ" dirty="0"/>
              <a:t>Pocit uspokojení</a:t>
            </a:r>
          </a:p>
        </p:txBody>
      </p:sp>
    </p:spTree>
    <p:extLst>
      <p:ext uri="{BB962C8B-B14F-4D97-AF65-F5344CB8AC3E}">
        <p14:creationId xmlns:p14="http://schemas.microsoft.com/office/powerpoint/2010/main" val="271313568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Vnější kariéra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Výčet absolvovaných škol</a:t>
            </a:r>
          </a:p>
          <a:p>
            <a:r>
              <a:rPr lang="cs-CZ" dirty="0"/>
              <a:t>Postup v organizační struktuře</a:t>
            </a:r>
          </a:p>
          <a:p>
            <a:r>
              <a:rPr lang="cs-CZ" dirty="0"/>
              <a:t>Výše platu</a:t>
            </a:r>
          </a:p>
          <a:p>
            <a:r>
              <a:rPr lang="cs-CZ" dirty="0"/>
              <a:t>Požitky spojené se zastávanou pracovní pozicí</a:t>
            </a:r>
          </a:p>
          <a:p>
            <a:r>
              <a:rPr lang="cs-CZ" dirty="0"/>
              <a:t>Příslušnost ke skupině zaměstnanců</a:t>
            </a:r>
          </a:p>
        </p:txBody>
      </p:sp>
    </p:spTree>
    <p:extLst>
      <p:ext uri="{BB962C8B-B14F-4D97-AF65-F5344CB8AC3E}">
        <p14:creationId xmlns:p14="http://schemas.microsoft.com/office/powerpoint/2010/main" val="6778903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F8D0C2-F3FC-454D-A539-E32D0DA8B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Etapy vývoje kariéry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3C593E-84F2-4F5A-B79C-C61C1D298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Přípravné období – od absolvování SŠ až po nástup do zaměstnání</a:t>
            </a:r>
          </a:p>
          <a:p>
            <a:r>
              <a:rPr lang="cs-CZ" dirty="0"/>
              <a:t>Počátek skutečné kariéry – od adaptace v prvním zaměstnání do 35 let, hledání stabilního kariérového vzoru</a:t>
            </a:r>
          </a:p>
          <a:p>
            <a:r>
              <a:rPr lang="cs-CZ" dirty="0"/>
              <a:t>Kariéra ve středním věku – od 35 do 55 let – kariérové plató – dosažení možností</a:t>
            </a:r>
          </a:p>
          <a:p>
            <a:r>
              <a:rPr lang="cs-CZ" dirty="0"/>
              <a:t>Závěrečné období – nad 55 let do odchodu do úplného důchodu – udržení možností </a:t>
            </a:r>
          </a:p>
        </p:txBody>
      </p:sp>
    </p:spTree>
    <p:extLst>
      <p:ext uri="{BB962C8B-B14F-4D97-AF65-F5344CB8AC3E}">
        <p14:creationId xmlns:p14="http://schemas.microsoft.com/office/powerpoint/2010/main" val="2442159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činnosti obsažené v systému ŘLZ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25624"/>
            <a:ext cx="8064000" cy="4497683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Analýza pracovních pozic</a:t>
            </a:r>
          </a:p>
          <a:p>
            <a:r>
              <a:rPr lang="cs-CZ" dirty="0"/>
              <a:t>Vytváření pracovních míst</a:t>
            </a:r>
          </a:p>
          <a:p>
            <a:r>
              <a:rPr lang="cs-CZ" dirty="0"/>
              <a:t>Personální plánování</a:t>
            </a:r>
          </a:p>
          <a:p>
            <a:r>
              <a:rPr lang="cs-CZ" dirty="0"/>
              <a:t>Nábor a výběr zaměstnanců</a:t>
            </a:r>
          </a:p>
          <a:p>
            <a:r>
              <a:rPr lang="cs-CZ" dirty="0"/>
              <a:t>Hodnocení pracovního výkonu zaměstnanců</a:t>
            </a:r>
          </a:p>
          <a:p>
            <a:r>
              <a:rPr lang="cs-CZ" dirty="0"/>
              <a:t>Rozmísťování zaměstnanců na pracovní pozice</a:t>
            </a:r>
          </a:p>
          <a:p>
            <a:r>
              <a:rPr lang="cs-CZ" dirty="0"/>
              <a:t>Ukončování pracovního poměru zaměstnanců</a:t>
            </a:r>
          </a:p>
          <a:p>
            <a:r>
              <a:rPr lang="cs-CZ" dirty="0"/>
              <a:t>Odměňování zaměstnanců</a:t>
            </a:r>
          </a:p>
          <a:p>
            <a:r>
              <a:rPr lang="cs-CZ" dirty="0"/>
              <a:t>Vzdělávání a osobní rozvoj zaměstnanců</a:t>
            </a:r>
          </a:p>
          <a:p>
            <a:r>
              <a:rPr lang="cs-CZ" dirty="0"/>
              <a:t>Pracovní vztahy zaměstnanců</a:t>
            </a:r>
          </a:p>
          <a:p>
            <a:r>
              <a:rPr lang="cs-CZ" dirty="0"/>
              <a:t>Péče o pracovníky</a:t>
            </a:r>
          </a:p>
          <a:p>
            <a:r>
              <a:rPr lang="cs-CZ" dirty="0"/>
              <a:t>Personální informační systém</a:t>
            </a:r>
          </a:p>
          <a:p>
            <a:r>
              <a:rPr lang="cs-CZ" dirty="0"/>
              <a:t>Průzkum trhu práce</a:t>
            </a:r>
          </a:p>
          <a:p>
            <a:r>
              <a:rPr lang="cs-CZ" dirty="0"/>
              <a:t>Zdravotní péče o zaměstnance</a:t>
            </a:r>
          </a:p>
          <a:p>
            <a:r>
              <a:rPr lang="cs-CZ" dirty="0"/>
              <a:t>Uplatňování a dodržování zákoníku práce</a:t>
            </a:r>
          </a:p>
        </p:txBody>
      </p:sp>
    </p:spTree>
    <p:extLst>
      <p:ext uri="{BB962C8B-B14F-4D97-AF65-F5344CB8AC3E}">
        <p14:creationId xmlns:p14="http://schemas.microsoft.com/office/powerpoint/2010/main" val="328686993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824457-68B0-490E-97B5-D21B79F4E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kariér </a:t>
            </a:r>
            <a:r>
              <a:rPr lang="cs-CZ" sz="2600" dirty="0"/>
              <a:t>(Driver)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254EF6-2809-4B27-9E18-22CF2D586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Stálý stav </a:t>
            </a:r>
            <a:r>
              <a:rPr lang="cs-CZ" dirty="0"/>
              <a:t>– celoživotní setrvání v jediném zaměstnání. Prohlubování specializace, profesní sebezdokonalování.</a:t>
            </a:r>
          </a:p>
          <a:p>
            <a:r>
              <a:rPr lang="cs-CZ" b="1" dirty="0"/>
              <a:t>Přímočarý vývoj</a:t>
            </a:r>
            <a:r>
              <a:rPr lang="cs-CZ" dirty="0"/>
              <a:t> – postup v hierarchii v rámci jednoho povolání.</a:t>
            </a:r>
          </a:p>
          <a:p>
            <a:r>
              <a:rPr lang="cs-CZ" b="1" dirty="0"/>
              <a:t>Spirála</a:t>
            </a:r>
            <a:r>
              <a:rPr lang="cs-CZ" dirty="0"/>
              <a:t> – povolání střídá v cyklu (7-10 let) tak, aby bylo možné využít zkušenosti z předcházejícího povolání.</a:t>
            </a:r>
          </a:p>
          <a:p>
            <a:r>
              <a:rPr lang="cs-CZ" b="1" dirty="0"/>
              <a:t>Proměnlivost</a:t>
            </a:r>
            <a:r>
              <a:rPr lang="cs-CZ" dirty="0"/>
              <a:t> – časté změny, s různou a proměnlivou motivací ke změně.</a:t>
            </a:r>
          </a:p>
        </p:txBody>
      </p:sp>
    </p:spTree>
    <p:extLst>
      <p:ext uri="{BB962C8B-B14F-4D97-AF65-F5344CB8AC3E}">
        <p14:creationId xmlns:p14="http://schemas.microsoft.com/office/powerpoint/2010/main" val="144981195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377F6F-1DB0-411B-857C-0E91443F2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pracovní kariéry</a:t>
            </a: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3BA27B-DAA7-4463-816B-EBBB65EF5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Má dvě složky:</a:t>
            </a:r>
          </a:p>
          <a:p>
            <a:pPr lvl="1"/>
            <a:r>
              <a:rPr lang="cs-CZ" dirty="0"/>
              <a:t>Plánování kariéry – úsilí jednotlivce o nalezení a uskutečnění své vlastní cesty životem</a:t>
            </a:r>
          </a:p>
          <a:p>
            <a:pPr lvl="1"/>
            <a:r>
              <a:rPr lang="cs-CZ" dirty="0"/>
              <a:t>Management kariéry – úsilí organizace, které umožňuje jednotlivcům pracovní růst v souladu s jejich potenciálem</a:t>
            </a:r>
          </a:p>
          <a:p>
            <a:pPr lvl="1"/>
            <a:endParaRPr lang="cs-CZ" dirty="0"/>
          </a:p>
          <a:p>
            <a:r>
              <a:rPr lang="cs-CZ" b="1" dirty="0"/>
              <a:t>Pro obě složky je žádoucí dosažení souladu!</a:t>
            </a:r>
          </a:p>
        </p:txBody>
      </p:sp>
    </p:spTree>
    <p:extLst>
      <p:ext uri="{BB962C8B-B14F-4D97-AF65-F5344CB8AC3E}">
        <p14:creationId xmlns:p14="http://schemas.microsoft.com/office/powerpoint/2010/main" val="409194714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786A8322-EC29-4819-A6DD-6F0DAC600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Mzda </a:t>
            </a:r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A565B413-E0BE-4AB0-B99F-4A1FD9B24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133600"/>
            <a:ext cx="8064500" cy="3735388"/>
          </a:xfrm>
        </p:spPr>
        <p:txBody>
          <a:bodyPr/>
          <a:lstStyle/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peněžité plnění a plnění peněžité hodnoty (naturální mzda) poskytované zaměstnavatelem zaměstnanci za práci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endParaRPr lang="cs-CZ" altLang="cs-CZ" sz="3200" b="1" dirty="0"/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mzda se zaokrouhluje na celé koruny směrem nahoru</a:t>
            </a:r>
          </a:p>
        </p:txBody>
      </p:sp>
      <p:sp>
        <p:nvSpPr>
          <p:cNvPr id="28676" name="Zástupný symbol pro číslo snímku 5">
            <a:extLst>
              <a:ext uri="{FF2B5EF4-FFF2-40B4-BE49-F238E27FC236}">
                <a16:creationId xmlns:a16="http://schemas.microsoft.com/office/drawing/2014/main" id="{725D794F-A25A-475B-8CB4-B8B42667D9B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C693477-1698-4E19-8DB4-F7164D39D6DB}" type="slidenum">
              <a:rPr lang="cs-CZ" altLang="cs-CZ"/>
              <a:pPr/>
              <a:t>52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5E80394B-E77E-48EA-A0B6-4B509BD22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Plat</a:t>
            </a:r>
          </a:p>
        </p:txBody>
      </p:sp>
      <p:sp>
        <p:nvSpPr>
          <p:cNvPr id="29699" name="Zástupný symbol pro obsah 2">
            <a:extLst>
              <a:ext uri="{FF2B5EF4-FFF2-40B4-BE49-F238E27FC236}">
                <a16:creationId xmlns:a16="http://schemas.microsoft.com/office/drawing/2014/main" id="{231FCD12-331E-46A2-A61D-8978B6D94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00213"/>
            <a:ext cx="8064500" cy="5157787"/>
          </a:xfrm>
        </p:spPr>
        <p:txBody>
          <a:bodyPr/>
          <a:lstStyle/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800" dirty="0"/>
              <a:t>peněžité plnění poskytované za práci zaměstnanci zaměstnavatelem, kterým je:</a:t>
            </a:r>
          </a:p>
          <a:p>
            <a:pPr marL="1154097" lvl="4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500" dirty="0"/>
              <a:t>Stát</a:t>
            </a:r>
          </a:p>
          <a:p>
            <a:pPr marL="1154097" lvl="4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500" dirty="0"/>
              <a:t>Územní samosprávní celek</a:t>
            </a:r>
          </a:p>
          <a:p>
            <a:pPr marL="1154097" lvl="4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500" dirty="0"/>
              <a:t>Státní fond</a:t>
            </a:r>
          </a:p>
          <a:p>
            <a:pPr marL="1154097" lvl="4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500" dirty="0"/>
              <a:t>Příspěvková organizace</a:t>
            </a:r>
          </a:p>
          <a:p>
            <a:pPr marL="1154097" lvl="4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500" dirty="0"/>
              <a:t>Školská právnická osoba</a:t>
            </a:r>
          </a:p>
          <a:p>
            <a:pPr marL="1154097" lvl="4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500" dirty="0"/>
              <a:t>Veřejná nezisková ústavní zdravotní zařízení</a:t>
            </a:r>
          </a:p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Tx/>
              <a:buChar char="-"/>
            </a:pPr>
            <a:endParaRPr lang="cs-CZ" altLang="cs-CZ" sz="3200" b="1" dirty="0"/>
          </a:p>
        </p:txBody>
      </p:sp>
      <p:sp>
        <p:nvSpPr>
          <p:cNvPr id="29700" name="Zástupný symbol pro číslo snímku 5">
            <a:extLst>
              <a:ext uri="{FF2B5EF4-FFF2-40B4-BE49-F238E27FC236}">
                <a16:creationId xmlns:a16="http://schemas.microsoft.com/office/drawing/2014/main" id="{73A9C44B-02A0-4961-A4A4-C5F28CE18F0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74339B-E100-45E5-9BFD-62885CCDCCCE}" type="slidenum">
              <a:rPr lang="cs-CZ" altLang="cs-CZ"/>
              <a:pPr/>
              <a:t>53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>
            <a:extLst>
              <a:ext uri="{FF2B5EF4-FFF2-40B4-BE49-F238E27FC236}">
                <a16:creationId xmlns:a16="http://schemas.microsoft.com/office/drawing/2014/main" id="{3BB91DFA-190F-4C4B-A0D1-71D0545BF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Mzda</a:t>
            </a:r>
          </a:p>
        </p:txBody>
      </p:sp>
      <p:sp>
        <p:nvSpPr>
          <p:cNvPr id="36867" name="Zástupný symbol pro obsah 2">
            <a:extLst>
              <a:ext uri="{FF2B5EF4-FFF2-40B4-BE49-F238E27FC236}">
                <a16:creationId xmlns:a16="http://schemas.microsoft.com/office/drawing/2014/main" id="{A7C11AA8-AEB9-4E94-A3CF-1A1D13FD0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25" y="2205038"/>
            <a:ext cx="7543800" cy="3663950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cs-CZ" altLang="cs-CZ" sz="2800" b="1" u="sng"/>
              <a:t>Příplatky - shrnutí</a:t>
            </a:r>
          </a:p>
          <a:p>
            <a:pPr lvl="1" algn="just"/>
            <a:r>
              <a:rPr lang="cs-CZ" altLang="cs-CZ" sz="2200" b="1"/>
              <a:t>Příplatek za práci přesčas (25% PHV)</a:t>
            </a:r>
          </a:p>
          <a:p>
            <a:pPr lvl="1" algn="just"/>
            <a:r>
              <a:rPr lang="cs-CZ" altLang="cs-CZ" sz="2200" b="1"/>
              <a:t>Náhrada mzdy za svátek (100 % PHV)</a:t>
            </a:r>
          </a:p>
          <a:p>
            <a:pPr lvl="1" algn="just"/>
            <a:r>
              <a:rPr lang="cs-CZ" altLang="cs-CZ" sz="2200" b="1"/>
              <a:t>Za noční práci (10% PHV)</a:t>
            </a:r>
          </a:p>
          <a:p>
            <a:pPr lvl="1" algn="just"/>
            <a:r>
              <a:rPr lang="cs-CZ" altLang="cs-CZ" sz="2200" b="1"/>
              <a:t>Za práci ve ztíženém pracovním prostředí (10% sazby minimální mzdy)</a:t>
            </a:r>
          </a:p>
          <a:p>
            <a:pPr lvl="1" algn="just"/>
            <a:r>
              <a:rPr lang="cs-CZ" altLang="cs-CZ" sz="2200" b="1"/>
              <a:t>Za práci v sobotu a v neděli (10% PHV)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/>
          </a:p>
        </p:txBody>
      </p:sp>
      <p:sp>
        <p:nvSpPr>
          <p:cNvPr id="36868" name="Zástupný symbol pro číslo snímku 5">
            <a:extLst>
              <a:ext uri="{FF2B5EF4-FFF2-40B4-BE49-F238E27FC236}">
                <a16:creationId xmlns:a16="http://schemas.microsoft.com/office/drawing/2014/main" id="{F0CADE85-062B-48EB-85D0-29E12F830DD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C74F786-6096-45AB-A289-6AC3E874E53D}" type="slidenum">
              <a:rPr lang="cs-CZ" altLang="cs-CZ"/>
              <a:pPr/>
              <a:t>54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>
            <a:extLst>
              <a:ext uri="{FF2B5EF4-FFF2-40B4-BE49-F238E27FC236}">
                <a16:creationId xmlns:a16="http://schemas.microsoft.com/office/drawing/2014/main" id="{C518B610-85AB-4E2B-A455-7A0FD30FC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Minimální mzda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F2B5A0-E2F1-4BC9-BE07-D90479EE2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844675"/>
            <a:ext cx="7897812" cy="3960813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None/>
              <a:defRPr/>
            </a:pPr>
            <a:r>
              <a:rPr lang="cs-CZ" sz="2800" b="1" dirty="0">
                <a:solidFill>
                  <a:srgbClr val="FF0000"/>
                </a:solidFill>
              </a:rPr>
              <a:t> </a:t>
            </a:r>
          </a:p>
          <a:p>
            <a:pPr>
              <a:buFont typeface="Arial" charset="0"/>
              <a:buNone/>
              <a:defRPr/>
            </a:pPr>
            <a:r>
              <a:rPr lang="cs-CZ" sz="2800" b="1" dirty="0">
                <a:solidFill>
                  <a:srgbClr val="FF0000"/>
                </a:solidFill>
              </a:rPr>
              <a:t>    Rok 2021 minimální mzda = 15 200 Kč </a:t>
            </a:r>
          </a:p>
          <a:p>
            <a:pPr>
              <a:buFont typeface="Arial" charset="0"/>
              <a:buNone/>
              <a:defRPr/>
            </a:pPr>
            <a:r>
              <a:rPr lang="cs-CZ" sz="2800" b="1" dirty="0">
                <a:solidFill>
                  <a:srgbClr val="FF0000"/>
                </a:solidFill>
              </a:rPr>
              <a:t>                                                      90,50 Kč na hodinu.</a:t>
            </a:r>
            <a:endParaRPr lang="cs-CZ" sz="2800" b="1" dirty="0"/>
          </a:p>
          <a:p>
            <a:pPr>
              <a:buFont typeface="Arial" charset="0"/>
              <a:buNone/>
              <a:defRPr/>
            </a:pPr>
            <a:r>
              <a:rPr lang="cs-CZ" sz="2800" b="1" dirty="0"/>
              <a:t> </a:t>
            </a:r>
          </a:p>
          <a:p>
            <a:pPr>
              <a:buFont typeface="Arial" charset="0"/>
              <a:buNone/>
              <a:defRPr/>
            </a:pPr>
            <a:r>
              <a:rPr lang="cs-CZ" sz="2800" b="1" dirty="0"/>
              <a:t>    </a:t>
            </a:r>
            <a:r>
              <a:rPr lang="cs-CZ" sz="2000" b="0" i="0" dirty="0">
                <a:solidFill>
                  <a:srgbClr val="000000"/>
                </a:solidFill>
                <a:effectLst/>
                <a:latin typeface="PT Sans" panose="020B0503020203020204" pitchFamily="34" charset="-18"/>
              </a:rPr>
              <a:t>Jako minimální mzda se podle zákoníku práce, tedy dle </a:t>
            </a:r>
            <a:r>
              <a:rPr lang="cs-CZ" sz="2000" b="0" i="0" u="sng" dirty="0">
                <a:solidFill>
                  <a:srgbClr val="12513E"/>
                </a:solidFill>
                <a:effectLst/>
                <a:latin typeface="PT Sans" panose="020B0503020203020204" pitchFamily="34" charset="-18"/>
                <a:hlinkClick r:id="rId2"/>
              </a:rPr>
              <a:t>zákona č. 262/2006 Sb.</a:t>
            </a:r>
            <a:r>
              <a:rPr lang="cs-CZ" sz="2000" b="0" i="0" dirty="0">
                <a:solidFill>
                  <a:srgbClr val="000000"/>
                </a:solidFill>
                <a:effectLst/>
                <a:latin typeface="PT Sans" panose="020B0503020203020204" pitchFamily="34" charset="-18"/>
              </a:rPr>
              <a:t>, ve znění pozdějších předpisů, označuje 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PT Sans" panose="020B0503020203020204" pitchFamily="34" charset="-18"/>
              </a:rPr>
              <a:t>nejnižší přípustná výše odměny za práci v základním pracovněprávním vztahu</a:t>
            </a:r>
            <a:r>
              <a:rPr lang="cs-CZ" sz="2000" b="0" i="0" dirty="0">
                <a:solidFill>
                  <a:srgbClr val="000000"/>
                </a:solidFill>
                <a:effectLst/>
                <a:latin typeface="PT Sans" panose="020B0503020203020204" pitchFamily="34" charset="-18"/>
              </a:rPr>
              <a:t>. Mzda, plat ani odměna z dohody tak nesmí být nižší než stanovená minimální mzda.</a:t>
            </a:r>
            <a:endParaRPr lang="cs-CZ" sz="2800" dirty="0"/>
          </a:p>
          <a:p>
            <a:pPr>
              <a:buFont typeface="Arial" charset="0"/>
              <a:buNone/>
              <a:defRPr/>
            </a:pPr>
            <a:r>
              <a:rPr lang="cs-CZ" sz="2800" dirty="0"/>
              <a:t>    </a:t>
            </a:r>
          </a:p>
        </p:txBody>
      </p:sp>
      <p:sp>
        <p:nvSpPr>
          <p:cNvPr id="43012" name="Zástupný symbol pro číslo snímku 5">
            <a:extLst>
              <a:ext uri="{FF2B5EF4-FFF2-40B4-BE49-F238E27FC236}">
                <a16:creationId xmlns:a16="http://schemas.microsoft.com/office/drawing/2014/main" id="{276C0772-6699-4D9A-B19A-46216324E9B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5EDC50E-7839-453C-B3B3-FFCA557A5C54}" type="slidenum">
              <a:rPr lang="cs-CZ" altLang="cs-CZ"/>
              <a:pPr/>
              <a:t>55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>
            <a:extLst>
              <a:ext uri="{FF2B5EF4-FFF2-40B4-BE49-F238E27FC236}">
                <a16:creationId xmlns:a16="http://schemas.microsoft.com/office/drawing/2014/main" id="{E43E6C99-D084-413A-B613-E2E6A6759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Zaručená mzda</a:t>
            </a:r>
          </a:p>
        </p:txBody>
      </p:sp>
      <p:sp>
        <p:nvSpPr>
          <p:cNvPr id="45059" name="Zástupný symbol pro obsah 2">
            <a:extLst>
              <a:ext uri="{FF2B5EF4-FFF2-40B4-BE49-F238E27FC236}">
                <a16:creationId xmlns:a16="http://schemas.microsoft.com/office/drawing/2014/main" id="{88B1FD80-19AD-48DD-99B0-B2B65C83B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16113"/>
            <a:ext cx="8137525" cy="3952875"/>
          </a:xfrm>
        </p:spPr>
        <p:txBody>
          <a:bodyPr/>
          <a:lstStyle/>
          <a:p>
            <a:pPr algn="just"/>
            <a:r>
              <a:rPr lang="cs-CZ" altLang="cs-CZ" sz="2200"/>
              <a:t>Nejnižší úrovně zaručené mzdy platí v nepodnikatelské sféře (pro zaměstnance, kterým se za práci poskytuje plat) a organizacích podnikatelské sféry, ve kterých není uzavřena kolektivní smlouva a nejsou  tímto sjednány mzdové podmínky v kolektivní smlouvě. </a:t>
            </a:r>
          </a:p>
          <a:p>
            <a:pPr algn="just"/>
            <a:endParaRPr lang="cs-CZ" altLang="cs-CZ" sz="2200"/>
          </a:p>
          <a:p>
            <a:pPr algn="just"/>
            <a:r>
              <a:rPr lang="cs-CZ" altLang="cs-CZ" sz="2200"/>
              <a:t>Nejnižší úrovně zaručené mzdy pro stanovenou týdenní pracovní dobu 40 hodin jsou odstupňovány podle složitosti, odpovědnosti a namáhavosti vykonávaných prací, zařazených </a:t>
            </a:r>
            <a:r>
              <a:rPr lang="cs-CZ" altLang="cs-CZ" sz="2200" b="1"/>
              <a:t>do 8 skupin</a:t>
            </a:r>
            <a:r>
              <a:rPr lang="cs-CZ" altLang="cs-CZ" sz="2200"/>
              <a:t>.</a:t>
            </a:r>
          </a:p>
          <a:p>
            <a:pPr algn="just"/>
            <a:endParaRPr lang="cs-CZ" altLang="cs-CZ" sz="2200"/>
          </a:p>
          <a:p>
            <a:pPr algn="just">
              <a:buFont typeface="Arial" panose="020B0604020202020204" pitchFamily="34" charset="0"/>
              <a:buNone/>
            </a:pPr>
            <a:endParaRPr lang="cs-CZ" altLang="cs-CZ" sz="2200"/>
          </a:p>
        </p:txBody>
      </p:sp>
      <p:sp>
        <p:nvSpPr>
          <p:cNvPr id="45060" name="Zástupný symbol pro číslo snímku 5">
            <a:extLst>
              <a:ext uri="{FF2B5EF4-FFF2-40B4-BE49-F238E27FC236}">
                <a16:creationId xmlns:a16="http://schemas.microsoft.com/office/drawing/2014/main" id="{B63629D8-D0D4-4703-B921-344F64F70C1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BA7F8AD-70CE-45E9-8B27-4B11E5DCE110}" type="slidenum">
              <a:rPr lang="cs-CZ" altLang="cs-CZ"/>
              <a:pPr/>
              <a:t>56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E1ACEEBE-040C-46E5-A9BE-97D1354A9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Význam péče o pracovníky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105550-7886-4959-A6B0-F6B3E1D27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16113"/>
            <a:ext cx="8064500" cy="3952875"/>
          </a:xfrm>
        </p:spPr>
        <p:txBody>
          <a:bodyPr>
            <a:normAutofit/>
          </a:bodyPr>
          <a:lstStyle/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dirty="0"/>
              <a:t>	Péče o pracovníky je vedle odměňování tou oblastí personální práce, která je nejčastěji pracovníky či potenciálními pracovníky používána k porovnávání organizace s jinými organizacemi.</a:t>
            </a:r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dirty="0"/>
              <a:t>	</a:t>
            </a:r>
            <a:r>
              <a:rPr lang="cs-CZ" sz="2000" i="1" dirty="0"/>
              <a:t>(Koubek)</a:t>
            </a:r>
          </a:p>
        </p:txBody>
      </p:sp>
      <p:sp>
        <p:nvSpPr>
          <p:cNvPr id="32772" name="Zástupný symbol pro číslo snímku 5">
            <a:extLst>
              <a:ext uri="{FF2B5EF4-FFF2-40B4-BE49-F238E27FC236}">
                <a16:creationId xmlns:a16="http://schemas.microsoft.com/office/drawing/2014/main" id="{0371C8F5-F45E-4D4E-A1D6-0FA5628CD92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F3237C6-4901-4787-9B56-48001A7FFDD4}" type="slidenum">
              <a:rPr lang="cs-CZ" altLang="cs-CZ"/>
              <a:pPr/>
              <a:t>57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5E80394B-E77E-48EA-A0B6-4B509BD22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Skupiny péče </a:t>
            </a:r>
            <a:r>
              <a:rPr lang="cs-CZ" altLang="cs-CZ" dirty="0" err="1"/>
              <a:t>opracovníky</a:t>
            </a:r>
            <a:endParaRPr lang="cs-CZ" altLang="cs-CZ" dirty="0"/>
          </a:p>
        </p:txBody>
      </p:sp>
      <p:sp>
        <p:nvSpPr>
          <p:cNvPr id="29699" name="Zástupný symbol pro obsah 2">
            <a:extLst>
              <a:ext uri="{FF2B5EF4-FFF2-40B4-BE49-F238E27FC236}">
                <a16:creationId xmlns:a16="http://schemas.microsoft.com/office/drawing/2014/main" id="{231FCD12-331E-46A2-A61D-8978B6D94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00213"/>
            <a:ext cx="8064500" cy="5157787"/>
          </a:xfrm>
        </p:spPr>
        <p:txBody>
          <a:bodyPr/>
          <a:lstStyle/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800" dirty="0"/>
              <a:t>Povinná péče (daná zákony a předpisy)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800" dirty="0"/>
              <a:t>Smluvní péče (daná kolektivními smlouvami)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800" dirty="0"/>
              <a:t>Dobrovolná péče  (daná personální politikou dané firmy)</a:t>
            </a:r>
            <a:endParaRPr lang="cs-CZ" altLang="cs-CZ" sz="2500" dirty="0"/>
          </a:p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Tx/>
              <a:buChar char="-"/>
            </a:pPr>
            <a:endParaRPr lang="cs-CZ" altLang="cs-CZ" sz="3200" b="1" dirty="0"/>
          </a:p>
        </p:txBody>
      </p:sp>
      <p:sp>
        <p:nvSpPr>
          <p:cNvPr id="29700" name="Zástupný symbol pro číslo snímku 5">
            <a:extLst>
              <a:ext uri="{FF2B5EF4-FFF2-40B4-BE49-F238E27FC236}">
                <a16:creationId xmlns:a16="http://schemas.microsoft.com/office/drawing/2014/main" id="{73A9C44B-02A0-4961-A4A4-C5F28CE18F0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74339B-E100-45E5-9BFD-62885CCDCCCE}" type="slidenum">
              <a:rPr lang="cs-CZ" altLang="cs-CZ"/>
              <a:pPr/>
              <a:t>58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8E739AA9-D74F-4D78-8EBC-080565DC4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Péče o pracovníky zahrnuje: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047534EF-6DC3-4E10-BB3B-10968D5AD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16113"/>
            <a:ext cx="8064500" cy="3952875"/>
          </a:xfrm>
        </p:spPr>
        <p:txBody>
          <a:bodyPr>
            <a:normAutofit fontScale="92500" lnSpcReduction="10000"/>
          </a:bodyPr>
          <a:lstStyle/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Pracovní dobu a pracovní režim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Pracovní prostředí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Bezpečnost práce a ochrana zdraví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Personální rozvoj pracovníků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Služby poskytované pracovníkům na pracovišti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Ostatní služby poskytované pracovníkům a jejich rodinám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Společenská odpovědnost firem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Tx/>
              <a:buChar char="-"/>
            </a:pPr>
            <a:endParaRPr lang="cs-CZ" altLang="cs-CZ" sz="3200" dirty="0"/>
          </a:p>
        </p:txBody>
      </p:sp>
      <p:sp>
        <p:nvSpPr>
          <p:cNvPr id="31748" name="Zástupný symbol pro číslo snímku 5">
            <a:extLst>
              <a:ext uri="{FF2B5EF4-FFF2-40B4-BE49-F238E27FC236}">
                <a16:creationId xmlns:a16="http://schemas.microsoft.com/office/drawing/2014/main" id="{677F12AA-0B20-49B0-9A30-D64C9B8CD44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F8F82CF-82A2-4E9D-9BBA-5D12FEC303E4}" type="slidenum">
              <a:rPr lang="cs-CZ" altLang="cs-CZ"/>
              <a:pPr/>
              <a:t>59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Popsání firemního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Organizační struktura</a:t>
            </a:r>
          </a:p>
          <a:p>
            <a:r>
              <a:rPr lang="cs-CZ" dirty="0"/>
              <a:t>Organizační schéma</a:t>
            </a:r>
          </a:p>
          <a:p>
            <a:r>
              <a:rPr lang="cs-CZ" dirty="0"/>
              <a:t>Organizační řád</a:t>
            </a:r>
          </a:p>
          <a:p>
            <a:r>
              <a:rPr lang="cs-CZ" dirty="0"/>
              <a:t>Organizační kultura</a:t>
            </a:r>
          </a:p>
          <a:p>
            <a:r>
              <a:rPr lang="cs-CZ" dirty="0"/>
              <a:t>Etický kodex</a:t>
            </a:r>
          </a:p>
          <a:p>
            <a:r>
              <a:rPr lang="cs-CZ" dirty="0"/>
              <a:t>Symboly</a:t>
            </a:r>
          </a:p>
          <a:p>
            <a:r>
              <a:rPr lang="cs-CZ" dirty="0"/>
              <a:t>Psané standardy (v odívání, v komunikaci, užívání prostředků, …)</a:t>
            </a:r>
          </a:p>
        </p:txBody>
      </p:sp>
    </p:spTree>
    <p:extLst>
      <p:ext uri="{BB962C8B-B14F-4D97-AF65-F5344CB8AC3E}">
        <p14:creationId xmlns:p14="http://schemas.microsoft.com/office/powerpoint/2010/main" val="1507705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struktura, řád, schéma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Organizační struktura je mechanismus, který slouží ke koordinaci a řízení aktivit členů organizace.</a:t>
            </a:r>
          </a:p>
          <a:p>
            <a:r>
              <a:rPr lang="cs-CZ" dirty="0"/>
              <a:t>Organizační struktura umožňuje:</a:t>
            </a:r>
          </a:p>
          <a:p>
            <a:pPr lvl="1"/>
            <a:r>
              <a:rPr lang="cs-CZ" dirty="0"/>
              <a:t>Efektivní činnost organizace a využití zdrojů,</a:t>
            </a:r>
          </a:p>
          <a:p>
            <a:pPr lvl="1"/>
            <a:r>
              <a:rPr lang="cs-CZ" dirty="0"/>
              <a:t>Sledování aktivit organizace,</a:t>
            </a:r>
          </a:p>
          <a:p>
            <a:pPr lvl="1"/>
            <a:r>
              <a:rPr lang="cs-CZ" dirty="0"/>
              <a:t>Přidělení odpovědnosti za jednotlivé oblasti činnosti organizace členům a skupinám členů,</a:t>
            </a:r>
          </a:p>
          <a:p>
            <a:pPr lvl="1"/>
            <a:r>
              <a:rPr lang="cs-CZ" dirty="0"/>
              <a:t>Koordinaci činnosti různých složek organizace a různých oblastí činnosti,</a:t>
            </a:r>
          </a:p>
          <a:p>
            <a:pPr lvl="1"/>
            <a:r>
              <a:rPr lang="cs-CZ" dirty="0"/>
              <a:t>Přizpůsobení změnám v okolí,</a:t>
            </a:r>
          </a:p>
          <a:p>
            <a:pPr lvl="1"/>
            <a:r>
              <a:rPr lang="cs-CZ" dirty="0"/>
              <a:t>Sociální uspokojení členů, kteří pracují v organizaci.</a:t>
            </a:r>
          </a:p>
          <a:p>
            <a:r>
              <a:rPr lang="cs-CZ" dirty="0"/>
              <a:t>Z organizační struktury vyplývá náplň práce jednotlivých útvarů. Odtud je odvozen obsah činnosti jednotlivých pracovních míst.</a:t>
            </a:r>
          </a:p>
          <a:p>
            <a:r>
              <a:rPr lang="cs-CZ" dirty="0"/>
              <a:t>Organizační řád popisuje činnosti organizačních útvarů</a:t>
            </a:r>
          </a:p>
          <a:p>
            <a:r>
              <a:rPr lang="cs-CZ" dirty="0"/>
              <a:t>Graficky je organizační struktura znázorněna organizačním schématem.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750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Standardy, zvyklosti v chování zaměstnanců,</a:t>
            </a:r>
          </a:p>
          <a:p>
            <a:r>
              <a:rPr lang="cs-CZ" dirty="0"/>
              <a:t>Zažitý způsob vedení a komunikace manažerů se zaměstnanci,</a:t>
            </a:r>
          </a:p>
          <a:p>
            <a:r>
              <a:rPr lang="cs-CZ" dirty="0"/>
              <a:t>Konkrétní projevy chování zaměstnanců, které jsou žádané a posilované, jiné projevy, které jsou postihované,</a:t>
            </a:r>
          </a:p>
          <a:p>
            <a:r>
              <a:rPr lang="cs-CZ" dirty="0"/>
              <a:t>Osobnosti vlivu a osobnosti moci, neformální struktury,</a:t>
            </a:r>
          </a:p>
          <a:p>
            <a:r>
              <a:rPr lang="cs-CZ" dirty="0"/>
              <a:t>Způsob chování se k firmě i k výrobkům firmy, projevovaný vztah,</a:t>
            </a:r>
          </a:p>
          <a:p>
            <a:r>
              <a:rPr lang="cs-CZ" dirty="0"/>
              <a:t>Označování firmy jistými symboly, hesly, rčeními,</a:t>
            </a:r>
          </a:p>
          <a:p>
            <a:r>
              <a:rPr lang="cs-CZ" dirty="0"/>
              <a:t>Úprava prostředí, používané způsoby výzdoby pracoviště</a:t>
            </a:r>
          </a:p>
        </p:txBody>
      </p:sp>
    </p:spTree>
    <p:extLst>
      <p:ext uri="{BB962C8B-B14F-4D97-AF65-F5344CB8AC3E}">
        <p14:creationId xmlns:p14="http://schemas.microsoft.com/office/powerpoint/2010/main" val="2191545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organizační kultury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E. </a:t>
            </a:r>
            <a:r>
              <a:rPr lang="cs-CZ" dirty="0" err="1"/>
              <a:t>Schein</a:t>
            </a:r>
            <a:r>
              <a:rPr lang="cs-CZ" dirty="0"/>
              <a:t>: soubor společně sdílených představ, který si členové organizace osvojili ve snaze přizpůsobit se prostředí a vnitřně se stmelit. Osvědčil se natolik, že se mu učí noví pracovníci, jakožto správnému chápání organizačních skutečností, správnému způsobu přemýšlení…žádoucím citovým vztahům…</a:t>
            </a:r>
          </a:p>
          <a:p>
            <a:r>
              <a:rPr lang="cs-CZ" dirty="0"/>
              <a:t>Armstrong: představuje soustavu hodnot, norem, přesvědčení, postojů a domněnek, která sice asi nebyla nikde výslovně zformulovaná, ale určuje způsob chování a jednání lidí a způsoby vykonávání práce. Hodnoty se týkají toho, o čem se věří, že je důležité v chování lidí a organizace. Normy jsou pak nepsaná pravidla chování.</a:t>
            </a:r>
          </a:p>
        </p:txBody>
      </p:sp>
    </p:spTree>
    <p:extLst>
      <p:ext uri="{BB962C8B-B14F-4D97-AF65-F5344CB8AC3E}">
        <p14:creationId xmlns:p14="http://schemas.microsoft.com/office/powerpoint/2010/main" val="7682451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6708</TotalTime>
  <Words>2832</Words>
  <Application>Microsoft Office PowerPoint</Application>
  <PresentationFormat>Předvádění na obrazovce (4:3)</PresentationFormat>
  <Paragraphs>434</Paragraphs>
  <Slides>59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6" baseType="lpstr">
      <vt:lpstr>Arial</vt:lpstr>
      <vt:lpstr>Calibri</vt:lpstr>
      <vt:lpstr>Calibri Light</vt:lpstr>
      <vt:lpstr>Open Sans</vt:lpstr>
      <vt:lpstr>PT Sans</vt:lpstr>
      <vt:lpstr>Times New Roman</vt:lpstr>
      <vt:lpstr>Motiv Office</vt:lpstr>
      <vt:lpstr>ŘÍZENÍ LIDSKÝCH ZDROJŮ opakování</vt:lpstr>
      <vt:lpstr>Otázky ke zkoušce</vt:lpstr>
      <vt:lpstr>Řízení lidských zdrojů</vt:lpstr>
      <vt:lpstr>Základní úkoly ŘLZ</vt:lpstr>
      <vt:lpstr>Personální činnosti obsažené v systému ŘLZ</vt:lpstr>
      <vt:lpstr> Popsání firemního prostředí</vt:lpstr>
      <vt:lpstr>Organizační struktura, řád, schéma</vt:lpstr>
      <vt:lpstr>Organizační kultura</vt:lpstr>
      <vt:lpstr>Definice organizační kultury</vt:lpstr>
      <vt:lpstr>Aktéři v systému práce s lidskými zdroji</vt:lpstr>
      <vt:lpstr>Personální činnosti</vt:lpstr>
      <vt:lpstr>Personální činnosti</vt:lpstr>
      <vt:lpstr>Osobní potenciál</vt:lpstr>
      <vt:lpstr>Struktura osobního potenciálu</vt:lpstr>
      <vt:lpstr>Kompetence</vt:lpstr>
      <vt:lpstr>Člověk v organizaci</vt:lpstr>
      <vt:lpstr>Personální činnosti založené na identifikaci potenciálu/ kompetencích</vt:lpstr>
      <vt:lpstr>Rozvojové intervence</vt:lpstr>
      <vt:lpstr>Pracovní pozice</vt:lpstr>
      <vt:lpstr>Vytváření pracovních míst</vt:lpstr>
      <vt:lpstr>Analýza práce</vt:lpstr>
      <vt:lpstr>Zaměření analýzy práce</vt:lpstr>
      <vt:lpstr>Pracovní pozice a pracovní místo</vt:lpstr>
      <vt:lpstr>Popis pracovního místa obsahuje</vt:lpstr>
      <vt:lpstr>Proces získávání pracovníků</vt:lpstr>
      <vt:lpstr>Proces personálního náboru</vt:lpstr>
      <vt:lpstr>Zdroje pracovních sil</vt:lpstr>
      <vt:lpstr>Proces personálního výběru</vt:lpstr>
      <vt:lpstr>Základní poslání personálního výběru</vt:lpstr>
      <vt:lpstr>Nástup zaměstnance na pracovní pozici</vt:lpstr>
      <vt:lpstr>Důvody řízení adaptačního období</vt:lpstr>
      <vt:lpstr>Proces řízení pracovního výkonu</vt:lpstr>
      <vt:lpstr>Hodnocení pracovního výkonu</vt:lpstr>
      <vt:lpstr>Typy hodnocení</vt:lpstr>
      <vt:lpstr>Obsah hodnocení</vt:lpstr>
      <vt:lpstr>Výstupy hodnocení</vt:lpstr>
      <vt:lpstr>Formování pracovních předpokladů</vt:lpstr>
      <vt:lpstr>Cíle vzdělávání v organizacích</vt:lpstr>
      <vt:lpstr>Učení dospělých</vt:lpstr>
      <vt:lpstr>Systematický přístup ke vzdělávání</vt:lpstr>
      <vt:lpstr>Schéma systematického přístupu ke vzdělávání</vt:lpstr>
      <vt:lpstr>Kirkpatrickův model hodnocení vzdělávací akce</vt:lpstr>
      <vt:lpstr>Metody vzdělávání a osobního rozvoje zaměstnanců</vt:lpstr>
      <vt:lpstr>Specifické metody vzdělávání a osobního rozvoje zaměstnanců</vt:lpstr>
      <vt:lpstr>Kariéra</vt:lpstr>
      <vt:lpstr>Znaky osobní kariéry</vt:lpstr>
      <vt:lpstr>Vnitřní kariéra</vt:lpstr>
      <vt:lpstr>Vnější kariéra</vt:lpstr>
      <vt:lpstr>Etapy vývoje kariéry</vt:lpstr>
      <vt:lpstr>Typy kariér (Driver)</vt:lpstr>
      <vt:lpstr>Rozvoj pracovní kariéry</vt:lpstr>
      <vt:lpstr>Mzda </vt:lpstr>
      <vt:lpstr>Plat</vt:lpstr>
      <vt:lpstr>Mzda</vt:lpstr>
      <vt:lpstr>Minimální mzda</vt:lpstr>
      <vt:lpstr>Zaručená mzda</vt:lpstr>
      <vt:lpstr>Význam péče o pracovníky</vt:lpstr>
      <vt:lpstr>Skupiny péče opracovníky</vt:lpstr>
      <vt:lpstr>Péče o pracovníky zahrnuje: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</dc:title>
  <dc:creator>Vítoslavská Markéta</dc:creator>
  <cp:lastModifiedBy>Vítoslavská Markéta</cp:lastModifiedBy>
  <cp:revision>90</cp:revision>
  <cp:lastPrinted>2018-09-14T08:31:33Z</cp:lastPrinted>
  <dcterms:created xsi:type="dcterms:W3CDTF">2016-07-29T08:01:37Z</dcterms:created>
  <dcterms:modified xsi:type="dcterms:W3CDTF">2023-12-07T08:51:56Z</dcterms:modified>
</cp:coreProperties>
</file>