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58" r:id="rId3"/>
    <p:sldId id="259" r:id="rId4"/>
    <p:sldId id="260" r:id="rId5"/>
    <p:sldId id="261" r:id="rId6"/>
    <p:sldId id="282" r:id="rId7"/>
    <p:sldId id="286" r:id="rId8"/>
    <p:sldId id="262" r:id="rId9"/>
    <p:sldId id="281" r:id="rId10"/>
    <p:sldId id="287" r:id="rId11"/>
    <p:sldId id="283" r:id="rId12"/>
    <p:sldId id="284" r:id="rId13"/>
    <p:sldId id="285" r:id="rId14"/>
    <p:sldId id="263" r:id="rId15"/>
    <p:sldId id="299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869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>
            <a:normAutofit/>
          </a:bodyPr>
          <a:lstStyle/>
          <a:p>
            <a:pPr algn="ctr"/>
            <a:r>
              <a:rPr lang="cs-CZ" dirty="0"/>
              <a:t>ŘÍZENÍ LIDSKÝCH ZDROJŮ </a:t>
            </a:r>
            <a:r>
              <a:rPr lang="cs-CZ" sz="5000" cap="none" dirty="0"/>
              <a:t>Osobní kariéry – řízení kariéry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E38C8-8935-499A-A002-AAA875FB7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Kariérový plán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7780B0-AE74-47FA-9882-3C06C4C73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nástroj pro řízení kariéry.</a:t>
            </a:r>
          </a:p>
          <a:p>
            <a:pPr marL="0" indent="0">
              <a:buNone/>
            </a:pPr>
            <a:r>
              <a:rPr lang="cs-CZ" dirty="0"/>
              <a:t>Obsah kariérového plánu (</a:t>
            </a:r>
            <a:r>
              <a:rPr lang="cs-CZ" dirty="0" err="1"/>
              <a:t>Mayo</a:t>
            </a:r>
            <a:r>
              <a:rPr lang="cs-CZ" dirty="0"/>
              <a:t>):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9DEC187-E664-4647-8F0E-5E5313B24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230800"/>
              </p:ext>
            </p:extLst>
          </p:nvPr>
        </p:nvGraphicFramePr>
        <p:xfrm>
          <a:off x="925286" y="2710544"/>
          <a:ext cx="7282542" cy="3331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7514">
                  <a:extLst>
                    <a:ext uri="{9D8B030D-6E8A-4147-A177-3AD203B41FA5}">
                      <a16:colId xmlns:a16="http://schemas.microsoft.com/office/drawing/2014/main" val="447118357"/>
                    </a:ext>
                  </a:extLst>
                </a:gridCol>
                <a:gridCol w="2427514">
                  <a:extLst>
                    <a:ext uri="{9D8B030D-6E8A-4147-A177-3AD203B41FA5}">
                      <a16:colId xmlns:a16="http://schemas.microsoft.com/office/drawing/2014/main" val="3927882090"/>
                    </a:ext>
                  </a:extLst>
                </a:gridCol>
                <a:gridCol w="2427514">
                  <a:extLst>
                    <a:ext uri="{9D8B030D-6E8A-4147-A177-3AD203B41FA5}">
                      <a16:colId xmlns:a16="http://schemas.microsoft.com/office/drawing/2014/main" val="819340554"/>
                    </a:ext>
                  </a:extLst>
                </a:gridCol>
              </a:tblGrid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Oblast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Položka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Informační zdroj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6705398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Základní údaje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Jméno, věk, vzdělání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Osobní materiály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6155899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Kariérová orientace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Kariérová kotva, motivace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Rozhovor, posuzování, diagnostika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3619778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Současná pozice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Kompetence – odpovídající, nadbytečné, chybějící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Analýza pozice, posuzování, diagnostika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5487382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Budoucí pozice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Kompetence – odpovídající, nadbytečné, chybějící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Analýza pozice, posuzování, diagnostika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9546167"/>
                  </a:ext>
                </a:extLst>
              </a:tr>
              <a:tr h="1051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Navrhované intervence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Praxe v jiných oblastech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Stáže v jiných organizacích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Další vzdělávání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Výcvik v manažerských dovednostech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Úprava pracovní pozice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Analýza pozice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Nabídky, smlouvy o spolupráci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Nabídky vzdělávacích institucí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Nabídky poradenských firem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Analýza pozice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5598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059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3475B-06C6-4619-9E89-F504C5C8E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Kariérový pohyb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7966D7-980C-4E14-86BE-49F459499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Dimenze kariérového cyklu </a:t>
            </a:r>
            <a:r>
              <a:rPr lang="cs-CZ" b="1" dirty="0" err="1"/>
              <a:t>R.H.Scheina</a:t>
            </a:r>
            <a:r>
              <a:rPr lang="cs-CZ" b="1" dirty="0"/>
              <a:t>:</a:t>
            </a:r>
          </a:p>
          <a:p>
            <a:pPr lvl="1"/>
            <a:r>
              <a:rPr lang="cs-CZ" dirty="0"/>
              <a:t>Hierarchický (od nižších k vyšším místům)</a:t>
            </a:r>
          </a:p>
          <a:p>
            <a:pPr lvl="1"/>
            <a:r>
              <a:rPr lang="cs-CZ" dirty="0"/>
              <a:t>Funkcionální/technický (mezi odbornými oblastmi)</a:t>
            </a:r>
          </a:p>
          <a:p>
            <a:pPr lvl="1"/>
            <a:r>
              <a:rPr lang="cs-CZ" dirty="0"/>
              <a:t>Radiální (od specializovaných k obecně manažerským)</a:t>
            </a:r>
          </a:p>
          <a:p>
            <a:r>
              <a:rPr lang="cs-CZ" b="1" dirty="0" err="1"/>
              <a:t>Mobiliografie</a:t>
            </a:r>
            <a:r>
              <a:rPr lang="cs-CZ" b="1" dirty="0"/>
              <a:t> </a:t>
            </a:r>
            <a:r>
              <a:rPr lang="cs-CZ" b="1" dirty="0" err="1"/>
              <a:t>E.E.Jeningse</a:t>
            </a:r>
            <a:r>
              <a:rPr lang="cs-CZ" b="1" dirty="0"/>
              <a:t>:</a:t>
            </a:r>
          </a:p>
          <a:p>
            <a:pPr lvl="1"/>
            <a:r>
              <a:rPr lang="cs-CZ" dirty="0"/>
              <a:t>Technický (</a:t>
            </a:r>
            <a:r>
              <a:rPr lang="cs-CZ" dirty="0" err="1"/>
              <a:t>nemanažerské</a:t>
            </a:r>
            <a:r>
              <a:rPr lang="cs-CZ" dirty="0"/>
              <a:t> pozice)</a:t>
            </a:r>
          </a:p>
          <a:p>
            <a:pPr lvl="1"/>
            <a:r>
              <a:rPr lang="cs-CZ" dirty="0"/>
              <a:t>Povýšení (postup na f-</a:t>
            </a:r>
            <a:r>
              <a:rPr lang="cs-CZ" dirty="0" err="1"/>
              <a:t>ci</a:t>
            </a:r>
            <a:r>
              <a:rPr lang="cs-CZ" dirty="0"/>
              <a:t> s vyšší pravomocí)</a:t>
            </a:r>
          </a:p>
          <a:p>
            <a:pPr lvl="1"/>
            <a:r>
              <a:rPr lang="cs-CZ" dirty="0"/>
              <a:t>Lateralita (pohyb mezi f-</a:t>
            </a:r>
            <a:r>
              <a:rPr lang="cs-CZ" dirty="0" err="1"/>
              <a:t>cemi</a:t>
            </a:r>
            <a:r>
              <a:rPr lang="cs-CZ" dirty="0"/>
              <a:t> stejné úrovně)</a:t>
            </a:r>
          </a:p>
          <a:p>
            <a:pPr lvl="1"/>
            <a:r>
              <a:rPr lang="cs-CZ" dirty="0"/>
              <a:t>Setrvání (v určité f-</a:t>
            </a:r>
            <a:r>
              <a:rPr lang="cs-CZ" dirty="0" err="1"/>
              <a:t>ci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Sestup (přeřazení na f-</a:t>
            </a:r>
            <a:r>
              <a:rPr lang="cs-CZ" dirty="0" err="1"/>
              <a:t>ci</a:t>
            </a:r>
            <a:r>
              <a:rPr lang="cs-CZ" dirty="0"/>
              <a:t> s nižší pravomocí)</a:t>
            </a:r>
          </a:p>
          <a:p>
            <a:pPr lvl="1"/>
            <a:r>
              <a:rPr lang="cs-CZ" dirty="0"/>
              <a:t>Odchod (opuštění organizace)</a:t>
            </a:r>
          </a:p>
        </p:txBody>
      </p:sp>
    </p:spTree>
    <p:extLst>
      <p:ext uri="{BB962C8B-B14F-4D97-AF65-F5344CB8AC3E}">
        <p14:creationId xmlns:p14="http://schemas.microsoft.com/office/powerpoint/2010/main" val="247377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F14CF-A022-4310-A950-31B8EE1B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Kariérové 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D24F61-C102-46F8-BE02-FE23B564C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Podle preference potřeb </a:t>
            </a:r>
            <a:r>
              <a:rPr lang="cs-CZ" dirty="0"/>
              <a:t>– </a:t>
            </a:r>
            <a:r>
              <a:rPr lang="cs-CZ" dirty="0" err="1"/>
              <a:t>D.C.McClelland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Potřeba výkonu</a:t>
            </a:r>
          </a:p>
          <a:p>
            <a:pPr lvl="1"/>
            <a:r>
              <a:rPr lang="cs-CZ" dirty="0"/>
              <a:t>Potřeba přátelství</a:t>
            </a:r>
          </a:p>
          <a:p>
            <a:pPr lvl="1"/>
            <a:r>
              <a:rPr lang="cs-CZ" dirty="0"/>
              <a:t>Potřeba moci</a:t>
            </a:r>
          </a:p>
          <a:p>
            <a:r>
              <a:rPr lang="cs-CZ" b="1" dirty="0"/>
              <a:t>Typ profesionální osobnosti </a:t>
            </a:r>
            <a:r>
              <a:rPr lang="cs-CZ" dirty="0"/>
              <a:t>– </a:t>
            </a:r>
            <a:r>
              <a:rPr lang="cs-CZ" dirty="0" err="1"/>
              <a:t>J.Holland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Realistický</a:t>
            </a:r>
          </a:p>
          <a:p>
            <a:pPr lvl="1"/>
            <a:r>
              <a:rPr lang="cs-CZ" dirty="0"/>
              <a:t>Zkoumavý</a:t>
            </a:r>
          </a:p>
          <a:p>
            <a:pPr lvl="1"/>
            <a:r>
              <a:rPr lang="cs-CZ" dirty="0"/>
              <a:t>Sociální</a:t>
            </a:r>
          </a:p>
          <a:p>
            <a:pPr lvl="1"/>
            <a:r>
              <a:rPr lang="cs-CZ" dirty="0"/>
              <a:t>Konvenční</a:t>
            </a:r>
          </a:p>
          <a:p>
            <a:pPr lvl="1"/>
            <a:r>
              <a:rPr lang="cs-CZ" dirty="0"/>
              <a:t>Podnikavý</a:t>
            </a:r>
          </a:p>
          <a:p>
            <a:pPr lvl="1"/>
            <a:r>
              <a:rPr lang="cs-CZ" dirty="0"/>
              <a:t>Umělecký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463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06BEC-5EC5-4DC6-B244-759A9D1EF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Kariérové 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D0A0A8-5953-4819-AA54-6D10A03C9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Kariérové kotvy </a:t>
            </a:r>
            <a:r>
              <a:rPr lang="cs-CZ" dirty="0"/>
              <a:t>– </a:t>
            </a:r>
            <a:r>
              <a:rPr lang="cs-CZ" dirty="0" err="1"/>
              <a:t>E.H.Schein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Technicko-funkční kompetence</a:t>
            </a:r>
          </a:p>
          <a:p>
            <a:pPr lvl="1"/>
            <a:r>
              <a:rPr lang="cs-CZ" dirty="0"/>
              <a:t>Manažerská kompetence</a:t>
            </a:r>
          </a:p>
          <a:p>
            <a:pPr lvl="1"/>
            <a:r>
              <a:rPr lang="cs-CZ" dirty="0"/>
              <a:t>Jistota</a:t>
            </a:r>
          </a:p>
          <a:p>
            <a:pPr lvl="1"/>
            <a:r>
              <a:rPr lang="cs-CZ" dirty="0"/>
              <a:t>Kreativita</a:t>
            </a:r>
          </a:p>
          <a:p>
            <a:pPr lvl="1"/>
            <a:r>
              <a:rPr lang="cs-CZ" dirty="0"/>
              <a:t>Autonomie</a:t>
            </a:r>
          </a:p>
        </p:txBody>
      </p:sp>
    </p:spTree>
    <p:extLst>
      <p:ext uri="{BB962C8B-B14F-4D97-AF65-F5344CB8AC3E}">
        <p14:creationId xmlns:p14="http://schemas.microsoft.com/office/powerpoint/2010/main" val="4123361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čeho vybírat kariéru?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máte potřeby? – výkonu, přátelství, moci</a:t>
            </a:r>
          </a:p>
          <a:p>
            <a:r>
              <a:rPr lang="cs-CZ" dirty="0"/>
              <a:t>Jaký jste profesionální typ? – realistický, zkoumavý, sociální, konvenční, podnikavý, umělecký</a:t>
            </a:r>
          </a:p>
          <a:p>
            <a:r>
              <a:rPr lang="cs-CZ" dirty="0"/>
              <a:t>Jaké máte kompetence (kariérní kotvu)? – </a:t>
            </a:r>
            <a:r>
              <a:rPr lang="cs-CZ" dirty="0" err="1"/>
              <a:t>technicko-funkční</a:t>
            </a:r>
            <a:r>
              <a:rPr lang="cs-CZ" dirty="0"/>
              <a:t>, manažerskou, jistotu, kreativní, autonomní</a:t>
            </a:r>
          </a:p>
          <a:p>
            <a:r>
              <a:rPr lang="cs-CZ" dirty="0"/>
              <a:t>Jaký máte osobní potenciál? – vlohy, schopnosti, znalosti, dovednosti, zkušenosti</a:t>
            </a:r>
          </a:p>
          <a:p>
            <a:r>
              <a:rPr lang="cs-CZ" dirty="0"/>
              <a:t>Jakou máte osobnost? – orientovanou na výkon, na lidi? Máte cit pro realitu a přiměřený odhad situace? Máte sebekontrolu, sebedůvěru, ochotu přijímat zodpovědnost, vytrvalost, kreativitu, asertivitu, odolnost vůči stresu? </a:t>
            </a:r>
          </a:p>
        </p:txBody>
      </p:sp>
    </p:spTree>
    <p:extLst>
      <p:ext uri="{BB962C8B-B14F-4D97-AF65-F5344CB8AC3E}">
        <p14:creationId xmlns:p14="http://schemas.microsoft.com/office/powerpoint/2010/main" val="965539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EAB72-9E89-4BC1-B98A-9AD3EEB6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kariérových kotev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4A142A4-846D-419C-A7D2-A9B51A4F3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363303"/>
              </p:ext>
            </p:extLst>
          </p:nvPr>
        </p:nvGraphicFramePr>
        <p:xfrm>
          <a:off x="1504951" y="3043396"/>
          <a:ext cx="6134098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902">
                  <a:extLst>
                    <a:ext uri="{9D8B030D-6E8A-4147-A177-3AD203B41FA5}">
                      <a16:colId xmlns:a16="http://schemas.microsoft.com/office/drawing/2014/main" val="2717948428"/>
                    </a:ext>
                  </a:extLst>
                </a:gridCol>
                <a:gridCol w="313625">
                  <a:extLst>
                    <a:ext uri="{9D8B030D-6E8A-4147-A177-3AD203B41FA5}">
                      <a16:colId xmlns:a16="http://schemas.microsoft.com/office/drawing/2014/main" val="488666156"/>
                    </a:ext>
                  </a:extLst>
                </a:gridCol>
                <a:gridCol w="276803">
                  <a:extLst>
                    <a:ext uri="{9D8B030D-6E8A-4147-A177-3AD203B41FA5}">
                      <a16:colId xmlns:a16="http://schemas.microsoft.com/office/drawing/2014/main" val="1075451177"/>
                    </a:ext>
                  </a:extLst>
                </a:gridCol>
                <a:gridCol w="277438">
                  <a:extLst>
                    <a:ext uri="{9D8B030D-6E8A-4147-A177-3AD203B41FA5}">
                      <a16:colId xmlns:a16="http://schemas.microsoft.com/office/drawing/2014/main" val="2373831956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3121142120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3686946687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3084648482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2412374808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1289160100"/>
                    </a:ext>
                  </a:extLst>
                </a:gridCol>
                <a:gridCol w="939605">
                  <a:extLst>
                    <a:ext uri="{9D8B030D-6E8A-4147-A177-3AD203B41FA5}">
                      <a16:colId xmlns:a16="http://schemas.microsoft.com/office/drawing/2014/main" val="3219697056"/>
                    </a:ext>
                  </a:extLst>
                </a:gridCol>
                <a:gridCol w="1157365">
                  <a:extLst>
                    <a:ext uri="{9D8B030D-6E8A-4147-A177-3AD203B41FA5}">
                      <a16:colId xmlns:a16="http://schemas.microsoft.com/office/drawing/2014/main" val="19411658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pořadí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2089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29591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B.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8646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C.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0103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D.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9033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E.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6122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F.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7987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G.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835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H.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7559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585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FAE68-8C73-4743-8E64-91DD41EC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kariérových kotev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454B9A-0D08-4BA2-B6D3-DBF73B4A3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Přečtěte si pozorně každou otázku. Za otázkou následuje vždy osm možných odpovědí. Zvolte tu, která vás nejlépe vystihuje, a na volné místo před příslušným písmenkem napište 1. Tu která je na druhém místě 2 a tak dále až sestavíte ze všech odpovědí pořadí od 1 do 8, přičemž nejméně vhodná odpověď bude označena 8.</a:t>
            </a:r>
          </a:p>
          <a:p>
            <a:pPr marL="0" indent="0">
              <a:buNone/>
            </a:pPr>
            <a:r>
              <a:rPr lang="cs-CZ" dirty="0"/>
              <a:t>Příklad:  Při cestě do zahraničí bych chtěl:</a:t>
            </a:r>
          </a:p>
          <a:p>
            <a:r>
              <a:rPr lang="cs-CZ" dirty="0"/>
              <a:t>3   a. poznat místní pošty </a:t>
            </a:r>
          </a:p>
          <a:p>
            <a:r>
              <a:rPr lang="cs-CZ" dirty="0"/>
              <a:t>1   b. Koupat se v moři </a:t>
            </a:r>
          </a:p>
          <a:p>
            <a:r>
              <a:rPr lang="cs-CZ" dirty="0"/>
              <a:t>4   c. Ztratit ručník </a:t>
            </a:r>
          </a:p>
          <a:p>
            <a:r>
              <a:rPr lang="cs-CZ" dirty="0"/>
              <a:t>2   d. Být pozvaný na večeři </a:t>
            </a:r>
          </a:p>
          <a:p>
            <a:r>
              <a:rPr lang="cs-CZ" dirty="0"/>
              <a:t>8   e. Být okraden o zavazadla, prohlédnout si památky </a:t>
            </a:r>
          </a:p>
          <a:p>
            <a:r>
              <a:rPr lang="cs-CZ" dirty="0"/>
              <a:t>5   f. Poznat život místních lidí </a:t>
            </a:r>
          </a:p>
          <a:p>
            <a:r>
              <a:rPr lang="cs-CZ" dirty="0"/>
              <a:t>7   g. pobýt krátkou dobu v nemocnici </a:t>
            </a:r>
          </a:p>
          <a:p>
            <a:r>
              <a:rPr lang="cs-CZ" dirty="0"/>
              <a:t>6   h koupit si suvenýr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Přemýšlejte, zda jste si již v životě s podobnými situacemi setkali a jak jste v nich reagovali. pokud tomu tak nebylo, pokuste se vybavit si situaci a vžít se do 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89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5B03A-B9CA-485D-BF5D-A7F637C44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1. Která z následujících skutečností by vám nejvíce vadila při výběru zaměstnání?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39415-C033-416C-9BD4-94DF74BA6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  Hrozba možné ztráty zaměstnání.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Nadřízený, který neustále zasahuje do vašich kompetencí.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Velmi omezená možnost rozhodování o problémech společnosti.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 Převážně administrativní a řídící činnost bez odborných úkolů.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 Nejasný vztah vykonávané činnosti k výslednému produktu. 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 Minimální styk s lidmi během pracovní doby.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 Nejasný výsledek, takže lze těžko odlišit schopné od neschopných.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 Úplné časové vytížení.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820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92ABE7-4440-43C0-B781-47228993F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2. Která z uvedených pracovních funkcí v organizaci by vám nejlépe vyhovovala za předpokladu, že pro ni máte odborné znalosti </a:t>
            </a:r>
            <a:endParaRPr lang="cs-CZ" sz="25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A68A0E-7627-4910-BE94-A9665E5FF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Úředník, který kontroluje správnost uzavřených smluv.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Samostatný konzultant, který je vázán jen mandátní smlouvou, a má vůči       firmě značnou volnost rozhodování.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Ředitel ztrátové výrobní divize, který má dosáhnout zisku, 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Odborný pracovník rozvoje vědy a techniky, který se zabývá zaváděním      technických novinek 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Ředitel, pověřený vybudováním nového zdravotního střediska.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Lékař nebo pracovník zdravotního střediska, který pomáhá lidem.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Obchodní zástupce, jehož plat závisí na možnosti a rozsahu uzavřených       smluv.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Odborná funkce, která ponechává dostatek času pro rodinu a osobní záliby.</a:t>
            </a:r>
          </a:p>
        </p:txBody>
      </p:sp>
    </p:spTree>
    <p:extLst>
      <p:ext uri="{BB962C8B-B14F-4D97-AF65-F5344CB8AC3E}">
        <p14:creationId xmlns:p14="http://schemas.microsoft.com/office/powerpoint/2010/main" val="2365946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43522-687F-417E-8204-5E5C806F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dirty="0"/>
              <a:t>3. Která z uvedených změn by na vás nejhůře psychicky zapůsobila?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9590D8-1920-452B-958E-1D3842C77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Z pracovní náplně vám bude odebrána činnost, která je spojena s pravidelným příplatkem.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Nadřízený si vymíní kontrolu nad takovou oblastí vaší činnosti, kterou jste doposud     vykonával samostatně.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Váš útvar nesplní důležitý úkol, na kterém závisí výsledky celé organizace 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Zjistíte, že odborný standard vaší práce už delší dobu neodpovídá republikové úrovni.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Nebude vám umožněno dokončit prototyp nového výrobku, na kterém jste několik měsíců pracoval.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Zaměstnavatel uvolní ze zaměstnání mnohé z vašich současných spolupracovníků.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Bude zaveden nový rovnostářský systém odměňování bez ohledu na osobní výkonnost.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Přemístění pracoviště a následným dojížděním ztratíte hodinu denně ze svého volna.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96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Individuální profesní dráha v povolání nebo životní dráha ve společnosti.</a:t>
            </a:r>
          </a:p>
          <a:p>
            <a:r>
              <a:rPr lang="cs-CZ" dirty="0"/>
              <a:t>Někdy bývá pojmem označen vzestup jednotlivce spojený s vyšším statusem, prestiží, mocí, příjmy…</a:t>
            </a:r>
          </a:p>
          <a:p>
            <a:r>
              <a:rPr lang="cs-CZ" dirty="0"/>
              <a:t>V přeneseném slova smyslu je možno kariéru označit za typický sled aktivit nebo rolí od počátku činnosti do jejího konce.</a:t>
            </a:r>
          </a:p>
        </p:txBody>
      </p:sp>
    </p:spTree>
    <p:extLst>
      <p:ext uri="{BB962C8B-B14F-4D97-AF65-F5344CB8AC3E}">
        <p14:creationId xmlns:p14="http://schemas.microsoft.com/office/powerpoint/2010/main" val="2755678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B9D5D-9BE0-41A2-8E75-79994696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4. Čeho byste si nejvíce cenili? </a:t>
            </a:r>
            <a:endParaRPr lang="cs-CZ" sz="25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730D11-BAD6-414F-A312-D6D24847C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Dosažení významného postavení v hierarchii veřejné instituce. 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Osamostatnění útvaru, který vedete, z velké organizace a jeho převedení na soukromou bázi.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Překonání ekonomické krize v organizaci vaším vlastním přičiněním.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Publikování článku v zahraničním odborném časopisu.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Založení a vybudování malé perspektivní firmy, která ponese vaše jméno.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Účinné pomoci člověku, který se dostal do obtížné situace.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Zjevné překonání a odstavení člověka, který brzdil realizaci vašich koncepcí.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Dosažení životního harmonie, spojení zajímavé práce, rodinné spokojenosti a prostoru pro pěstování osobních zálib.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827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9B051-96E1-4B9C-8FB1-0C727777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5. Cítili byste se dobře ve firmě, která usiluje o hospodářský úspěch  především: </a:t>
            </a:r>
            <a:endParaRPr lang="cs-CZ" sz="25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10F12-0F0C-4382-BD21-C3281D92E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Udržením solidní pověsti a spolehlivosti vůči klientům.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Originálním přístupem, odlišným od konkurence.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Schopností pružně reagovat na změnu podmínek trhu.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Neustálým zdokonalováním a vysokou technickou úrovní výrobku.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Zaváděním nových nápadů, které znamenají změnu filozofie trhu.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Vytvořením skvělé pracovní atmosféry, ve které je radost pracovat.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Chytrými cestami a vymýšlením triků, jak se vypořádat s konkurenty.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Zvyšováním oddanosti pracovníků zlepšením pracovních podmínek.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169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28B8C0-FB7A-4F3A-9C70-6FE29A061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6. Co by vám především měl poskytnout váš nadřízený </a:t>
            </a:r>
            <a:endParaRPr lang="cs-CZ" sz="25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9E476-408E-4ED1-A6B4-D704C5FFF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Oporu v osobních nesnázích.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Co nejširší prostor pro rozhodování.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Úkoly , na kterých budete moci osvědčit své schopnosti.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Možnosti zvyšování odborné kvalifikace.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Příležitost k vytvoření něčeho nového.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Pozitivní atmosféru, podporu dobrých vztahů mezi spolupracovníky.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Jednoznačně srovnání s ostatními co do výkonnosti a patřičné uznání za výsledky.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Zajímavou práci v rozumné pracovní době.</a:t>
            </a:r>
          </a:p>
        </p:txBody>
      </p:sp>
    </p:spTree>
    <p:extLst>
      <p:ext uri="{BB962C8B-B14F-4D97-AF65-F5344CB8AC3E}">
        <p14:creationId xmlns:p14="http://schemas.microsoft.com/office/powerpoint/2010/main" val="2173794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083BC-55B1-4802-8656-9F216450C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7. Které předpoklady jsou podle vás nejdůležitější pro pracovní úspěch?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6FE59D-BB40-4BAD-943C-9B84E136A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Spolehlivost a důvěryhodnost.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Samostatnost.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Sebejistota a rozhodnost.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Odborné znalosti.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Činorodost a vytrvalost.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Schopnost spolupráce.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Průbojnost.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Osobní vyrovnanost a moudrost.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193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5EA86B-30FF-48E7-A124-02A6F3644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2500" b="1" dirty="0"/>
            </a:br>
            <a:br>
              <a:rPr lang="cs-CZ" sz="2500" b="1" dirty="0"/>
            </a:br>
            <a:r>
              <a:rPr lang="cs-CZ" sz="2500" b="1" dirty="0"/>
              <a:t>8. Se kterým s uvedených lidí byste se nejraději setkali? </a:t>
            </a:r>
            <a:br>
              <a:rPr lang="cs-CZ" sz="2500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F24E4A-279A-421B-96F0-195C9ACE6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James </a:t>
            </a:r>
            <a:r>
              <a:rPr lang="cs-CZ" dirty="0" err="1"/>
              <a:t>Herriot</a:t>
            </a:r>
            <a:r>
              <a:rPr lang="cs-CZ" dirty="0"/>
              <a:t>, autor knihy o životě veterináře na anglickém venkově.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Jack Kerouac, autor knihy o životě amerických tuláků.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Lee </a:t>
            </a:r>
            <a:r>
              <a:rPr lang="cs-CZ" dirty="0" err="1"/>
              <a:t>Iacoca</a:t>
            </a:r>
            <a:r>
              <a:rPr lang="cs-CZ" dirty="0"/>
              <a:t>, známý manažer Fordových závodů a General Motors.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John von Neuman, vynálezce počítače.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 err="1"/>
              <a:t>Endre</a:t>
            </a:r>
            <a:r>
              <a:rPr lang="cs-CZ" dirty="0"/>
              <a:t> Rubik, tvůrce Rubikovy kostky a dalších hlavolamů.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Louis de </a:t>
            </a:r>
            <a:r>
              <a:rPr lang="cs-CZ" dirty="0" err="1"/>
              <a:t>Funés</a:t>
            </a:r>
            <a:r>
              <a:rPr lang="cs-CZ" dirty="0"/>
              <a:t>, herec z filmových komedii.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Bill Gates, nejbohatší člověk na světě.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Carl </a:t>
            </a:r>
            <a:r>
              <a:rPr lang="cs-CZ" dirty="0" err="1"/>
              <a:t>Rogers</a:t>
            </a:r>
            <a:r>
              <a:rPr lang="cs-CZ" dirty="0"/>
              <a:t>, psycholog, který se zabývá osobní rovnováhou a rozvojem osobnosti.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310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5B236-14A8-4112-B815-EF472F799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5F9200-9FBE-41F3-90C0-DB0FFF626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Spočítáme všechny body pro odpovědi a, b, c, d, e, f, g, h, a vneseme do tabulky.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Určíme pořadí - pro kotvu s nejmenším počtem bodů je pořadí 1, pro další kotvu 2, atd.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Tak můžeme snadno zjistit, která kotva je pro vás nejdůležitější, a která je nejméně důležitá. Mají - </a:t>
            </a:r>
            <a:r>
              <a:rPr lang="cs-CZ" dirty="0" err="1"/>
              <a:t>li</a:t>
            </a:r>
            <a:r>
              <a:rPr lang="cs-CZ" dirty="0"/>
              <a:t> dvě kotvy stejný počet bodů, znamená to že jejich  význam pro vás je stejný.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Posoudíme význam jednotlivých kariérových kotev pro život: </a:t>
            </a:r>
          </a:p>
          <a:p>
            <a:r>
              <a:rPr lang="cs-CZ" dirty="0"/>
              <a:t>8 - 23 bodů:  kotva má pro vaše rozhodování a přístup ke kariéře rozhodující význam,</a:t>
            </a:r>
          </a:p>
          <a:p>
            <a:r>
              <a:rPr lang="cs-CZ" dirty="0"/>
              <a:t>24 – 31 bodů: kotva má značný význam pro vaši orientaci, </a:t>
            </a:r>
          </a:p>
          <a:p>
            <a:r>
              <a:rPr lang="cs-CZ" dirty="0"/>
              <a:t>32 - 39 bodů: kotva částečně ovlivňuje vaši orientaci, </a:t>
            </a:r>
          </a:p>
          <a:p>
            <a:r>
              <a:rPr lang="cs-CZ" dirty="0"/>
              <a:t>40 - 47 bodů: význam kotvy je pro váš život  bezvýznamná.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707A020-CE46-435D-BBAE-D4DA3203E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999931"/>
              </p:ext>
            </p:extLst>
          </p:nvPr>
        </p:nvGraphicFramePr>
        <p:xfrm>
          <a:off x="1128867" y="2137518"/>
          <a:ext cx="6134098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902">
                  <a:extLst>
                    <a:ext uri="{9D8B030D-6E8A-4147-A177-3AD203B41FA5}">
                      <a16:colId xmlns:a16="http://schemas.microsoft.com/office/drawing/2014/main" val="3915020652"/>
                    </a:ext>
                  </a:extLst>
                </a:gridCol>
                <a:gridCol w="313625">
                  <a:extLst>
                    <a:ext uri="{9D8B030D-6E8A-4147-A177-3AD203B41FA5}">
                      <a16:colId xmlns:a16="http://schemas.microsoft.com/office/drawing/2014/main" val="1729222708"/>
                    </a:ext>
                  </a:extLst>
                </a:gridCol>
                <a:gridCol w="276803">
                  <a:extLst>
                    <a:ext uri="{9D8B030D-6E8A-4147-A177-3AD203B41FA5}">
                      <a16:colId xmlns:a16="http://schemas.microsoft.com/office/drawing/2014/main" val="484829679"/>
                    </a:ext>
                  </a:extLst>
                </a:gridCol>
                <a:gridCol w="277438">
                  <a:extLst>
                    <a:ext uri="{9D8B030D-6E8A-4147-A177-3AD203B41FA5}">
                      <a16:colId xmlns:a16="http://schemas.microsoft.com/office/drawing/2014/main" val="3338181503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2625107300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3837907731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530058608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1308188791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868317056"/>
                    </a:ext>
                  </a:extLst>
                </a:gridCol>
                <a:gridCol w="939605">
                  <a:extLst>
                    <a:ext uri="{9D8B030D-6E8A-4147-A177-3AD203B41FA5}">
                      <a16:colId xmlns:a16="http://schemas.microsoft.com/office/drawing/2014/main" val="2946252088"/>
                    </a:ext>
                  </a:extLst>
                </a:gridCol>
                <a:gridCol w="1157365">
                  <a:extLst>
                    <a:ext uri="{9D8B030D-6E8A-4147-A177-3AD203B41FA5}">
                      <a16:colId xmlns:a16="http://schemas.microsoft.com/office/drawing/2014/main" val="3809271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pořadí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6153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A. Jistota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4623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B. Autonomie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8620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C. Manažerské kompetence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3711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D. Technicko-funkční kompetence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2376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E. Kreativita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119668"/>
                  </a:ext>
                </a:extLst>
              </a:tr>
              <a:tr h="36894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F. Vztahy mezi lidmi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3831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G. Osobní vítězství/ soutěživost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71998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H. Životní rovnováha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7605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830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40B2B-66A0-4CA8-87FF-BFBA59A5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32A470-20AE-4824-BDA5-BAF1B0472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3. Tak můžeme snadno zjistit, která kotva je pro vás nejdůležitější, a která je nejméně důležitá. Mají - </a:t>
            </a:r>
            <a:r>
              <a:rPr lang="cs-CZ" dirty="0" err="1"/>
              <a:t>li</a:t>
            </a:r>
            <a:r>
              <a:rPr lang="cs-CZ" dirty="0"/>
              <a:t> dvě kotvy stejný počet bodů, znamená to že jejich  význam pro vás je stejný.</a:t>
            </a:r>
          </a:p>
          <a:p>
            <a:pPr marL="0" indent="0">
              <a:buNone/>
            </a:pPr>
            <a:r>
              <a:rPr lang="cs-CZ" dirty="0"/>
              <a:t>4. Posoudíme význam jednotlivých kariérových kotev pro život: </a:t>
            </a:r>
          </a:p>
          <a:p>
            <a:r>
              <a:rPr lang="cs-CZ" dirty="0"/>
              <a:t>8 - 23 bodů:  kotva má pro vaše rozhodování a přístup ke kariéře rozhodující význam,</a:t>
            </a:r>
          </a:p>
          <a:p>
            <a:r>
              <a:rPr lang="cs-CZ" dirty="0"/>
              <a:t>24 – 31 bodů: kotva má značný význam pro vaši orientaci, </a:t>
            </a:r>
          </a:p>
          <a:p>
            <a:r>
              <a:rPr lang="cs-CZ" dirty="0"/>
              <a:t>32 - 39 bodů: kotva částečně ovlivňuje vaši orientaci, </a:t>
            </a:r>
          </a:p>
          <a:p>
            <a:r>
              <a:rPr lang="cs-CZ" dirty="0"/>
              <a:t>40 - 47 bodů: význam kotvy je pro váš život  bezvýznamná.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27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osobní kariéry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to dráha, pohyb (vzestupná i sestupná).</a:t>
            </a:r>
          </a:p>
          <a:p>
            <a:r>
              <a:rPr lang="cs-CZ" dirty="0"/>
              <a:t>Je časově ohraničená.</a:t>
            </a:r>
          </a:p>
          <a:p>
            <a:r>
              <a:rPr lang="cs-CZ" dirty="0"/>
              <a:t>Může mít cíl.</a:t>
            </a:r>
          </a:p>
          <a:p>
            <a:r>
              <a:rPr lang="cs-CZ" dirty="0"/>
              <a:t>Nejčastější kritéria: pozice nebo hodnost, reálná moc, plat, symbolické předměty, množství podřízených pracovníků, rozsah spravovaného majetku, rozhodovací pravomoc, získané znalosti a zkušenosti, tvůrčí duševně náročná činnost.</a:t>
            </a:r>
          </a:p>
        </p:txBody>
      </p:sp>
    </p:spTree>
    <p:extLst>
      <p:ext uri="{BB962C8B-B14F-4D97-AF65-F5344CB8AC3E}">
        <p14:creationId xmlns:p14="http://schemas.microsoft.com/office/powerpoint/2010/main" val="413891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kariéra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 kultura člověka</a:t>
            </a:r>
          </a:p>
          <a:p>
            <a:r>
              <a:rPr lang="cs-CZ" dirty="0"/>
              <a:t>Postoj zaměstnance k práci, firmě, pracovním úkolům</a:t>
            </a:r>
          </a:p>
          <a:p>
            <a:r>
              <a:rPr lang="cs-CZ" dirty="0"/>
              <a:t>Všechny získané pracovní zkušenosti</a:t>
            </a:r>
          </a:p>
          <a:p>
            <a:r>
              <a:rPr lang="cs-CZ" dirty="0"/>
              <a:t>Pocit osobního růstu</a:t>
            </a:r>
          </a:p>
          <a:p>
            <a:r>
              <a:rPr lang="cs-CZ" dirty="0"/>
              <a:t>Pocit uspokojení</a:t>
            </a:r>
          </a:p>
        </p:txBody>
      </p:sp>
    </p:spTree>
    <p:extLst>
      <p:ext uri="{BB962C8B-B14F-4D97-AF65-F5344CB8AC3E}">
        <p14:creationId xmlns:p14="http://schemas.microsoft.com/office/powerpoint/2010/main" val="211128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kariéra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Výčet absolvovaných škol</a:t>
            </a:r>
          </a:p>
          <a:p>
            <a:r>
              <a:rPr lang="cs-CZ" dirty="0"/>
              <a:t>Postup v organizační struktuře</a:t>
            </a:r>
          </a:p>
          <a:p>
            <a:r>
              <a:rPr lang="cs-CZ" dirty="0"/>
              <a:t>Výše platu</a:t>
            </a:r>
          </a:p>
          <a:p>
            <a:r>
              <a:rPr lang="cs-CZ" dirty="0"/>
              <a:t>Požitky spojené se zastávanou pracovní pozicí</a:t>
            </a:r>
          </a:p>
          <a:p>
            <a:r>
              <a:rPr lang="cs-CZ" dirty="0"/>
              <a:t>Příslušnost ke skupině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1844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8D0C2-F3FC-454D-A539-E32D0DA8B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vývoje kariéry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3C593E-84F2-4F5A-B79C-C61C1D298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Přípravné období – od absolvování SŠ až po nástup do zaměstnání</a:t>
            </a:r>
          </a:p>
          <a:p>
            <a:r>
              <a:rPr lang="cs-CZ" dirty="0"/>
              <a:t>Počátek skutečné kariéry – od adaptace v prvním zaměstnání do 35 let, hledání stabilního kariérového vzoru</a:t>
            </a:r>
          </a:p>
          <a:p>
            <a:r>
              <a:rPr lang="cs-CZ" dirty="0"/>
              <a:t>Kariéra ve středním věku – od 35 do 55 let – kariérové plató – dosažení možností</a:t>
            </a:r>
          </a:p>
          <a:p>
            <a:r>
              <a:rPr lang="cs-CZ" dirty="0"/>
              <a:t>Závěrečné období – nad 55 let do odchodu do úplného důchodu – udržení možností </a:t>
            </a:r>
          </a:p>
        </p:txBody>
      </p:sp>
    </p:spTree>
    <p:extLst>
      <p:ext uri="{BB962C8B-B14F-4D97-AF65-F5344CB8AC3E}">
        <p14:creationId xmlns:p14="http://schemas.microsoft.com/office/powerpoint/2010/main" val="244215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24457-68B0-490E-97B5-D21B79F4E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kariér </a:t>
            </a:r>
            <a:r>
              <a:rPr lang="cs-CZ" sz="2600" dirty="0"/>
              <a:t>(Driver)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254EF6-2809-4B27-9E18-22CF2D586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Stálý stav </a:t>
            </a:r>
            <a:r>
              <a:rPr lang="cs-CZ" dirty="0"/>
              <a:t>– celoživotní setrvání v jediném zaměstnání. Prohlubování specializace, profesní sebezdokonalování.</a:t>
            </a:r>
          </a:p>
          <a:p>
            <a:r>
              <a:rPr lang="cs-CZ" b="1" dirty="0"/>
              <a:t>Přímočarý vývoj</a:t>
            </a:r>
            <a:r>
              <a:rPr lang="cs-CZ" dirty="0"/>
              <a:t> – postup v hierarchii v rámci jednoho povolání.</a:t>
            </a:r>
          </a:p>
          <a:p>
            <a:r>
              <a:rPr lang="cs-CZ" b="1" dirty="0"/>
              <a:t>Spirála</a:t>
            </a:r>
            <a:r>
              <a:rPr lang="cs-CZ" dirty="0"/>
              <a:t> – povolání střídá v cyklu (7-10 let) tak, aby bylo možné využít zkušenosti z předcházejícího povolání.</a:t>
            </a:r>
          </a:p>
          <a:p>
            <a:r>
              <a:rPr lang="cs-CZ" b="1" dirty="0"/>
              <a:t>Proměnlivost</a:t>
            </a:r>
            <a:r>
              <a:rPr lang="cs-CZ" dirty="0"/>
              <a:t> – časté změny, s různou a proměnlivou motivací ke změně.</a:t>
            </a:r>
          </a:p>
        </p:txBody>
      </p:sp>
    </p:spTree>
    <p:extLst>
      <p:ext uri="{BB962C8B-B14F-4D97-AF65-F5344CB8AC3E}">
        <p14:creationId xmlns:p14="http://schemas.microsoft.com/office/powerpoint/2010/main" val="1449811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Kariéra žen X mužů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Kariéra žen:</a:t>
            </a:r>
          </a:p>
          <a:p>
            <a:pPr lvl="1"/>
            <a:r>
              <a:rPr lang="cs-CZ" dirty="0"/>
              <a:t>Konvenční – po svatbě nepracuje</a:t>
            </a:r>
          </a:p>
          <a:p>
            <a:pPr lvl="1"/>
            <a:r>
              <a:rPr lang="cs-CZ" dirty="0"/>
              <a:t>Dvoustopá – do porodu a po porodu pracuje</a:t>
            </a:r>
          </a:p>
          <a:p>
            <a:pPr lvl="1"/>
            <a:r>
              <a:rPr lang="cs-CZ" dirty="0"/>
              <a:t>Přerušovaná – návrat do práce, až je dítě samostatnější</a:t>
            </a:r>
          </a:p>
        </p:txBody>
      </p:sp>
    </p:spTree>
    <p:extLst>
      <p:ext uri="{BB962C8B-B14F-4D97-AF65-F5344CB8AC3E}">
        <p14:creationId xmlns:p14="http://schemas.microsoft.com/office/powerpoint/2010/main" val="820290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77F6F-1DB0-411B-857C-0E91443F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pracovní kariéry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BA27B-DAA7-4463-816B-EBBB65EF5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Má dvě složky:</a:t>
            </a:r>
          </a:p>
          <a:p>
            <a:pPr lvl="1"/>
            <a:r>
              <a:rPr lang="cs-CZ" dirty="0"/>
              <a:t>Plánování kariéry – úsilí jednotlivce o nalezení a uskutečnění své vlastní cesty životem</a:t>
            </a:r>
          </a:p>
          <a:p>
            <a:pPr lvl="1"/>
            <a:r>
              <a:rPr lang="cs-CZ" dirty="0"/>
              <a:t>Management kariéry – úsilí organizace, které umožňuje jednotlivcům pracovní růst v souladu s jejich potenciálem</a:t>
            </a:r>
          </a:p>
          <a:p>
            <a:pPr lvl="1"/>
            <a:endParaRPr lang="cs-CZ" dirty="0"/>
          </a:p>
          <a:p>
            <a:r>
              <a:rPr lang="cs-CZ" b="1" dirty="0"/>
              <a:t>Pro obě složky je žádoucí dosažení souladu!</a:t>
            </a:r>
          </a:p>
        </p:txBody>
      </p:sp>
    </p:spTree>
    <p:extLst>
      <p:ext uri="{BB962C8B-B14F-4D97-AF65-F5344CB8AC3E}">
        <p14:creationId xmlns:p14="http://schemas.microsoft.com/office/powerpoint/2010/main" val="40919471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4232</TotalTime>
  <Words>2064</Words>
  <Application>Microsoft Office PowerPoint</Application>
  <PresentationFormat>Předvádění na obrazovce (4:3)</PresentationFormat>
  <Paragraphs>423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Motiv Office</vt:lpstr>
      <vt:lpstr>ŘÍZENÍ LIDSKÝCH ZDROJŮ Osobní kariéry – řízení kariéry</vt:lpstr>
      <vt:lpstr>Kariéra</vt:lpstr>
      <vt:lpstr>Znaky osobní kariéry</vt:lpstr>
      <vt:lpstr>Vnitřní kariéra</vt:lpstr>
      <vt:lpstr>Vnější kariéra</vt:lpstr>
      <vt:lpstr>Etapy vývoje kariéry</vt:lpstr>
      <vt:lpstr>Typy kariér (Driver)</vt:lpstr>
      <vt:lpstr>Kariéra žen X mužů</vt:lpstr>
      <vt:lpstr>Rozvoj pracovní kariéry</vt:lpstr>
      <vt:lpstr>Kariérový plán</vt:lpstr>
      <vt:lpstr>Kariérový pohyb</vt:lpstr>
      <vt:lpstr>Kariérové typy</vt:lpstr>
      <vt:lpstr>Kariérové typy</vt:lpstr>
      <vt:lpstr>Podle čeho vybírat kariéru?</vt:lpstr>
      <vt:lpstr>Test kariérových kotev</vt:lpstr>
      <vt:lpstr>Test kariérových kotev</vt:lpstr>
      <vt:lpstr>1. Která z následujících skutečností by vám nejvíce vadila při výběru zaměstnání?</vt:lpstr>
      <vt:lpstr>2. Která z uvedených pracovních funkcí v organizaci by vám nejlépe vyhovovala za předpokladu, že pro ni máte odborné znalosti </vt:lpstr>
      <vt:lpstr>3. Která z uvedených změn by na vás nejhůře psychicky zapůsobila?  </vt:lpstr>
      <vt:lpstr>4. Čeho byste si nejvíce cenili? </vt:lpstr>
      <vt:lpstr>5. Cítili byste se dobře ve firmě, která usiluje o hospodářský úspěch  především: </vt:lpstr>
      <vt:lpstr>6. Co by vám především měl poskytnout váš nadřízený </vt:lpstr>
      <vt:lpstr>7. Které předpoklady jsou podle vás nejdůležitější pro pracovní úspěch? </vt:lpstr>
      <vt:lpstr>  8. Se kterým s uvedených lidí byste se nejraději setkali?   </vt:lpstr>
      <vt:lpstr>Výsledek</vt:lpstr>
      <vt:lpstr>Výsledek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161</cp:revision>
  <cp:lastPrinted>2020-11-10T07:41:57Z</cp:lastPrinted>
  <dcterms:created xsi:type="dcterms:W3CDTF">2016-07-29T08:01:37Z</dcterms:created>
  <dcterms:modified xsi:type="dcterms:W3CDTF">2023-11-09T08:50:52Z</dcterms:modified>
</cp:coreProperties>
</file>