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3"/>
  </p:handoutMasterIdLst>
  <p:sldIdLst>
    <p:sldId id="256" r:id="rId2"/>
    <p:sldId id="263" r:id="rId3"/>
    <p:sldId id="278" r:id="rId4"/>
    <p:sldId id="283" r:id="rId5"/>
    <p:sldId id="284" r:id="rId6"/>
    <p:sldId id="285" r:id="rId7"/>
    <p:sldId id="286" r:id="rId8"/>
    <p:sldId id="287" r:id="rId9"/>
    <p:sldId id="300" r:id="rId10"/>
    <p:sldId id="269" r:id="rId11"/>
    <p:sldId id="289" r:id="rId12"/>
    <p:sldId id="291" r:id="rId13"/>
    <p:sldId id="292" r:id="rId14"/>
    <p:sldId id="293" r:id="rId15"/>
    <p:sldId id="290" r:id="rId16"/>
    <p:sldId id="294" r:id="rId17"/>
    <p:sldId id="295" r:id="rId18"/>
    <p:sldId id="296" r:id="rId19"/>
    <p:sldId id="297" r:id="rId20"/>
    <p:sldId id="298" r:id="rId21"/>
    <p:sldId id="299" r:id="rId22"/>
  </p:sldIdLst>
  <p:sldSz cx="9144000" cy="6858000" type="screen4x3"/>
  <p:notesSz cx="6797675" cy="992822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1F28"/>
    <a:srgbClr val="3131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6" autoAdjust="0"/>
    <p:restoredTop sz="94660"/>
  </p:normalViewPr>
  <p:slideViewPr>
    <p:cSldViewPr snapToGrid="0" showGuides="1">
      <p:cViewPr varScale="1">
        <p:scale>
          <a:sx n="128" d="100"/>
          <a:sy n="128" d="100"/>
        </p:scale>
        <p:origin x="888" y="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4A52BA-04FA-428B-9B1B-E6CF6DF0B7A2}" type="datetimeFigureOut">
              <a:rPr lang="cs-CZ" smtClean="0"/>
              <a:t>25.10.2023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84D71A-49DA-40E9-8E0F-5C8D77F07DD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012480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 userDrawn="1"/>
        </p:nvSpPr>
        <p:spPr>
          <a:xfrm>
            <a:off x="4371278" y="6138250"/>
            <a:ext cx="4776297" cy="6337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216" b="5584"/>
          <a:stretch/>
        </p:blipFill>
        <p:spPr>
          <a:xfrm>
            <a:off x="5187843" y="1423285"/>
            <a:ext cx="3964866" cy="544777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6000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3557" y="6267816"/>
            <a:ext cx="4571343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36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3180721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1054251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4712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4125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02308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632573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694159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518170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3792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638602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986417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7919" y="6267815"/>
            <a:ext cx="3846981" cy="230400"/>
          </a:xfrm>
          <a:prstGeom prst="rect">
            <a:avLst/>
          </a:prstGeom>
        </p:spPr>
      </p:pic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540000" y="365129"/>
            <a:ext cx="8064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25625"/>
            <a:ext cx="8064000" cy="40812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Obdélník 6"/>
          <p:cNvSpPr/>
          <p:nvPr userDrawn="1"/>
        </p:nvSpPr>
        <p:spPr>
          <a:xfrm>
            <a:off x="0" y="5"/>
            <a:ext cx="9144000" cy="123825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350"/>
          </a:p>
        </p:txBody>
      </p:sp>
    </p:spTree>
    <p:extLst>
      <p:ext uri="{BB962C8B-B14F-4D97-AF65-F5344CB8AC3E}">
        <p14:creationId xmlns:p14="http://schemas.microsoft.com/office/powerpoint/2010/main" val="2531905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4125" b="0" kern="1200" cap="none" baseline="0">
          <a:solidFill>
            <a:srgbClr val="CF1F28"/>
          </a:solidFill>
          <a:latin typeface="+mn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2100" kern="1200">
          <a:solidFill>
            <a:srgbClr val="313131"/>
          </a:solidFill>
          <a:latin typeface="+mj-lt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2pPr>
      <a:lvl3pPr marL="857228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28649" y="2362672"/>
            <a:ext cx="8036885" cy="2387600"/>
          </a:xfrm>
        </p:spPr>
        <p:txBody>
          <a:bodyPr anchor="ctr" anchorCtr="1"/>
          <a:lstStyle/>
          <a:p>
            <a:pPr algn="ctr"/>
            <a:r>
              <a:rPr lang="cs-CZ" dirty="0"/>
              <a:t>ŘÍZENÍ LIDSKÝCH ZDROJŮ </a:t>
            </a:r>
            <a:r>
              <a:rPr lang="cs-CZ" cap="none" dirty="0"/>
              <a:t>4. hodina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Mgr. Markéta </a:t>
            </a:r>
            <a:r>
              <a:rPr lang="cs-CZ" dirty="0" err="1"/>
              <a:t>Vitoslavská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505305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 řízení pracovního výkonu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cs-CZ" dirty="0"/>
              <a:t>Dohoda o pracovním výkonu (plánování).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/>
              <a:t>Plánování osobního rozvoje (akce).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/>
              <a:t>Výkon, řízení výkonu v pracovním procesu (monitorování).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/>
              <a:t>Hodnocení pracovního výkonu (hodnocení).</a:t>
            </a:r>
          </a:p>
          <a:p>
            <a:pPr marL="457200" indent="-457200">
              <a:buFont typeface="+mj-lt"/>
              <a:buAutoNum type="arabicPeriod"/>
            </a:pPr>
            <a:endParaRPr lang="cs-CZ" dirty="0"/>
          </a:p>
          <a:p>
            <a:pPr marL="0" indent="0">
              <a:buNone/>
            </a:pPr>
            <a:r>
              <a:rPr lang="cs-CZ" b="1" dirty="0"/>
              <a:t>Proces vede k:</a:t>
            </a:r>
          </a:p>
          <a:p>
            <a:r>
              <a:rPr lang="cs-CZ" dirty="0"/>
              <a:t>Trvalému zlepšování výkonu,</a:t>
            </a:r>
          </a:p>
          <a:p>
            <a:r>
              <a:rPr lang="cs-CZ" dirty="0"/>
              <a:t>Nepřetržitému rozvoji zaměstnanců,</a:t>
            </a:r>
          </a:p>
          <a:p>
            <a:r>
              <a:rPr lang="cs-CZ" dirty="0"/>
              <a:t>Integraci učení a práce.</a:t>
            </a:r>
          </a:p>
        </p:txBody>
      </p:sp>
    </p:spTree>
    <p:extLst>
      <p:ext uri="{BB962C8B-B14F-4D97-AF65-F5344CB8AC3E}">
        <p14:creationId xmlns:p14="http://schemas.microsoft.com/office/powerpoint/2010/main" val="26186695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Hodnocení pracovního výkonu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Proces podávání zpětné vazby pracovníkovi na jeho projevovaný výkon vytvářející vztah mezi manažerem a pracovníkem.</a:t>
            </a:r>
          </a:p>
        </p:txBody>
      </p:sp>
    </p:spTree>
    <p:extLst>
      <p:ext uri="{BB962C8B-B14F-4D97-AF65-F5344CB8AC3E}">
        <p14:creationId xmlns:p14="http://schemas.microsoft.com/office/powerpoint/2010/main" val="20858673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Typy hodnocení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Formální – probíhá periodicky, řídí se firemními standardy</a:t>
            </a:r>
          </a:p>
          <a:p>
            <a:endParaRPr lang="cs-CZ" dirty="0"/>
          </a:p>
          <a:p>
            <a:r>
              <a:rPr lang="cs-CZ" dirty="0"/>
              <a:t>Neformální – podoba okamžité zpětné vazby, řídí si hodnotitel</a:t>
            </a:r>
          </a:p>
        </p:txBody>
      </p:sp>
    </p:spTree>
    <p:extLst>
      <p:ext uri="{BB962C8B-B14F-4D97-AF65-F5344CB8AC3E}">
        <p14:creationId xmlns:p14="http://schemas.microsoft.com/office/powerpoint/2010/main" val="11290397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Formy hodnocení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Průběžný proces monitorování pracovních výstupů (denně)</a:t>
            </a:r>
          </a:p>
          <a:p>
            <a:r>
              <a:rPr lang="cs-CZ" dirty="0"/>
              <a:t>Dílčí kroky vedení manažera (úkolování, delegování, kontrola, porady)</a:t>
            </a:r>
          </a:p>
          <a:p>
            <a:r>
              <a:rPr lang="cs-CZ" dirty="0"/>
              <a:t>Účelové aktivity manažera (rozhovory, </a:t>
            </a:r>
            <a:r>
              <a:rPr lang="cs-CZ" dirty="0" err="1"/>
              <a:t>mentoring</a:t>
            </a:r>
            <a:r>
              <a:rPr lang="cs-CZ" dirty="0"/>
              <a:t>)</a:t>
            </a:r>
          </a:p>
          <a:p>
            <a:r>
              <a:rPr lang="cs-CZ" dirty="0"/>
              <a:t>Systém pravidelného komplexního hodnocení pracovníků (1-2x ročně)</a:t>
            </a:r>
          </a:p>
        </p:txBody>
      </p:sp>
    </p:spTree>
    <p:extLst>
      <p:ext uri="{BB962C8B-B14F-4D97-AF65-F5344CB8AC3E}">
        <p14:creationId xmlns:p14="http://schemas.microsoft.com/office/powerpoint/2010/main" val="42091727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Vstupy pro hodnocení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Plnění úkolů – kvalita výstupů</a:t>
            </a:r>
          </a:p>
          <a:p>
            <a:r>
              <a:rPr lang="cs-CZ" dirty="0"/>
              <a:t>Způsob komunikace, spolupráce</a:t>
            </a:r>
          </a:p>
          <a:p>
            <a:r>
              <a:rPr lang="cs-CZ" dirty="0"/>
              <a:t>Práce s časem</a:t>
            </a:r>
          </a:p>
          <a:p>
            <a:r>
              <a:rPr lang="cs-CZ" dirty="0"/>
              <a:t>Osobnostní kvality – přístup k plnění</a:t>
            </a:r>
          </a:p>
          <a:p>
            <a:r>
              <a:rPr lang="cs-CZ" dirty="0"/>
              <a:t>Inovativnost, odbornost</a:t>
            </a:r>
          </a:p>
          <a:p>
            <a:r>
              <a:rPr lang="cs-CZ" dirty="0"/>
              <a:t>Návaznost na vstupy a výstupy okolí</a:t>
            </a:r>
          </a:p>
          <a:p>
            <a:r>
              <a:rPr lang="cs-CZ" dirty="0"/>
              <a:t>Využívání zdrojů</a:t>
            </a:r>
          </a:p>
          <a:p>
            <a:r>
              <a:rPr lang="cs-CZ" dirty="0"/>
              <a:t>Respektování standardů</a:t>
            </a:r>
          </a:p>
        </p:txBody>
      </p:sp>
    </p:spTree>
    <p:extLst>
      <p:ext uri="{BB962C8B-B14F-4D97-AF65-F5344CB8AC3E}">
        <p14:creationId xmlns:p14="http://schemas.microsoft.com/office/powerpoint/2010/main" val="42023324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Obsah hodnocení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Informace o spokojenosti zaměstnavatele s pracovním výkonem</a:t>
            </a:r>
          </a:p>
          <a:p>
            <a:r>
              <a:rPr lang="cs-CZ" dirty="0"/>
              <a:t>Vzájemné informování o využití potenciálu zaměstnance</a:t>
            </a:r>
          </a:p>
          <a:p>
            <a:r>
              <a:rPr lang="cs-CZ" dirty="0"/>
              <a:t>Sdělování a upřesňování požadavků zaměstnavatele na pracovní kompetence zaměstnance</a:t>
            </a:r>
          </a:p>
          <a:p>
            <a:r>
              <a:rPr lang="cs-CZ" dirty="0"/>
              <a:t>Informování zaměstnavatele o budoucích potřebách zaměstnance</a:t>
            </a:r>
          </a:p>
          <a:p>
            <a:r>
              <a:rPr lang="cs-CZ" dirty="0"/>
              <a:t>Revize náplně práce zaměstnance</a:t>
            </a:r>
          </a:p>
          <a:p>
            <a:r>
              <a:rPr lang="cs-CZ" dirty="0"/>
              <a:t>Zpětný pohled na to, čeho bylo v průběhu hodnoceného období dosaženo</a:t>
            </a:r>
          </a:p>
          <a:p>
            <a:r>
              <a:rPr lang="cs-CZ" dirty="0"/>
              <a:t>Dohoda na pracovních a rozvojových cílech zaměstnance pro následující období</a:t>
            </a:r>
          </a:p>
        </p:txBody>
      </p:sp>
    </p:spTree>
    <p:extLst>
      <p:ext uri="{BB962C8B-B14F-4D97-AF65-F5344CB8AC3E}">
        <p14:creationId xmlns:p14="http://schemas.microsoft.com/office/powerpoint/2010/main" val="11633199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Výstupy hodnocení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Konkrétní pojmenování výkonů</a:t>
            </a:r>
          </a:p>
          <a:p>
            <a:r>
              <a:rPr lang="cs-CZ" dirty="0"/>
              <a:t>Shoda v požadavcích na pracovní výkony mezi manažerem a pracovníkem</a:t>
            </a:r>
          </a:p>
          <a:p>
            <a:r>
              <a:rPr lang="cs-CZ" dirty="0"/>
              <a:t>Vztah spolupráce a důvěry mezi pracovníkem a manažerem</a:t>
            </a:r>
          </a:p>
          <a:p>
            <a:r>
              <a:rPr lang="cs-CZ" dirty="0"/>
              <a:t>Konkrétní rozvojové intervence pro pracovníka</a:t>
            </a:r>
          </a:p>
          <a:p>
            <a:r>
              <a:rPr lang="cs-CZ" dirty="0"/>
              <a:t>Vstupy pro finanční ohodnocení pracovníka</a:t>
            </a:r>
          </a:p>
        </p:txBody>
      </p:sp>
    </p:spTree>
    <p:extLst>
      <p:ext uri="{BB962C8B-B14F-4D97-AF65-F5344CB8AC3E}">
        <p14:creationId xmlns:p14="http://schemas.microsoft.com/office/powerpoint/2010/main" val="42187824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Přínos hodnocení pro zaměstnance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Ocenění pracovních výsledků a kvality práce</a:t>
            </a:r>
          </a:p>
          <a:p>
            <a:r>
              <a:rPr lang="cs-CZ" dirty="0"/>
              <a:t>Pohled nadřízeného na pracovní výsledky zaměstnance a jeho osobnostní kvality</a:t>
            </a:r>
          </a:p>
          <a:p>
            <a:r>
              <a:rPr lang="cs-CZ" dirty="0"/>
              <a:t>Prostor k vyjasnění si nesrovnalostí v chápání pracovních výkonů a k lepšímu vzájemnému porozumění</a:t>
            </a:r>
          </a:p>
          <a:p>
            <a:r>
              <a:rPr lang="cs-CZ" dirty="0"/>
              <a:t>Motivace k dalším výkonům</a:t>
            </a:r>
          </a:p>
          <a:p>
            <a:r>
              <a:rPr lang="cs-CZ" dirty="0"/>
              <a:t>Upřesnění budoucího působení zaměstnance ve firmě</a:t>
            </a:r>
          </a:p>
          <a:p>
            <a:r>
              <a:rPr lang="cs-CZ" dirty="0"/>
              <a:t>Prostor pro prezentaci vlastních názorů, potřeb, podnětů a osobních cílů zaměstnance</a:t>
            </a:r>
          </a:p>
        </p:txBody>
      </p:sp>
    </p:spTree>
    <p:extLst>
      <p:ext uri="{BB962C8B-B14F-4D97-AF65-F5344CB8AC3E}">
        <p14:creationId xmlns:p14="http://schemas.microsoft.com/office/powerpoint/2010/main" val="17270716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Přínos hodnocení pro manažery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vyjádření názorů na pracovní výkon zaměstnance</a:t>
            </a:r>
          </a:p>
          <a:p>
            <a:r>
              <a:rPr lang="cs-CZ" dirty="0"/>
              <a:t>usměrňování činnosti zaměstnanců (zacílení, kvalita práce, kvantita výstupů)</a:t>
            </a:r>
          </a:p>
          <a:p>
            <a:r>
              <a:rPr lang="cs-CZ" dirty="0"/>
              <a:t>zacílení osobního rozvoje zaměstnanců</a:t>
            </a:r>
          </a:p>
          <a:p>
            <a:pPr lvl="0"/>
            <a:r>
              <a:rPr lang="cs-CZ" dirty="0"/>
              <a:t>nástroj rozvoje předností zaměstnanců a eliminace jejich slabých stránek,</a:t>
            </a:r>
          </a:p>
          <a:p>
            <a:pPr lvl="0"/>
            <a:r>
              <a:rPr lang="cs-CZ" dirty="0"/>
              <a:t>motivace k vyšším pracovním výkonům, </a:t>
            </a:r>
          </a:p>
          <a:p>
            <a:pPr lvl="0"/>
            <a:r>
              <a:rPr lang="cs-CZ" dirty="0"/>
              <a:t>pochopení zájmů a přání zaměstnanců týkajících se jejich osobního rozvoje a budoucnosti v organizaci, </a:t>
            </a:r>
          </a:p>
          <a:p>
            <a:pPr lvl="0"/>
            <a:r>
              <a:rPr lang="cs-CZ" dirty="0"/>
              <a:t>plánovaní rozvojových aktivit pro následující období,</a:t>
            </a:r>
          </a:p>
          <a:p>
            <a:pPr lvl="0"/>
            <a:r>
              <a:rPr lang="cs-CZ" dirty="0"/>
              <a:t>vytváření a udržování vztahu se zaměstnancem,</a:t>
            </a:r>
          </a:p>
          <a:p>
            <a:pPr lvl="0"/>
            <a:r>
              <a:rPr lang="cs-CZ" dirty="0"/>
              <a:t>informační zdroj pro stanovování spravedlivé mzdy, zejména pak pohyblivé složky mzdy,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228289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Přínos hodnocení pro organizaci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cs-CZ" dirty="0"/>
              <a:t>získání obrazu o kvalitě lidských zdrojů v organizaci (o pracovním potenciálu zaměstnanců), </a:t>
            </a:r>
          </a:p>
          <a:p>
            <a:pPr lvl="0"/>
            <a:r>
              <a:rPr lang="cs-CZ" dirty="0"/>
              <a:t>přehled o potenciálu zaměstnanců pro jejich další rozvoj, </a:t>
            </a:r>
          </a:p>
          <a:p>
            <a:pPr lvl="0"/>
            <a:r>
              <a:rPr lang="cs-CZ" dirty="0"/>
              <a:t>zdroj informací pro personální plánování, </a:t>
            </a:r>
          </a:p>
          <a:p>
            <a:pPr lvl="0"/>
            <a:r>
              <a:rPr lang="cs-CZ" dirty="0"/>
              <a:t>zdroj informací pro personální změny, </a:t>
            </a:r>
          </a:p>
          <a:p>
            <a:pPr lvl="0"/>
            <a:r>
              <a:rPr lang="cs-CZ" dirty="0"/>
              <a:t>zdroj informací pro upřesnění pravidel pro pracovní výkony zaměstnanců,</a:t>
            </a:r>
          </a:p>
          <a:p>
            <a:pPr lvl="0"/>
            <a:r>
              <a:rPr lang="cs-CZ" dirty="0"/>
              <a:t>zdroj informací pro zvýšení osobní výkonnosti jednotlivců,</a:t>
            </a:r>
          </a:p>
          <a:p>
            <a:pPr lvl="0"/>
            <a:r>
              <a:rPr lang="cs-CZ" dirty="0"/>
              <a:t>navrhování a plánování personálních záloh,</a:t>
            </a:r>
          </a:p>
          <a:p>
            <a:pPr lvl="0"/>
            <a:r>
              <a:rPr lang="cs-CZ" dirty="0"/>
              <a:t>zdroj informací pro úpravy popisů práce a dalších firemních dokumentů,</a:t>
            </a:r>
          </a:p>
          <a:p>
            <a:pPr lvl="0"/>
            <a:r>
              <a:rPr lang="cs-CZ" dirty="0"/>
              <a:t>komunikační propojení jednotlivých úrovní řízení, systém předávání informací mezi všemi zaměstnanci,</a:t>
            </a:r>
          </a:p>
          <a:p>
            <a:pPr lvl="0"/>
            <a:r>
              <a:rPr lang="cs-CZ" dirty="0"/>
              <a:t>podněty pro formulaci firemních hodnot a firemní kultury,</a:t>
            </a:r>
          </a:p>
          <a:p>
            <a:pPr lvl="0"/>
            <a:r>
              <a:rPr lang="cs-CZ" dirty="0"/>
              <a:t>formulace standardů kulturu vedení lidí v organizaci.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879192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 získávání pracovníků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2 činnosti:</a:t>
            </a:r>
          </a:p>
          <a:p>
            <a:pPr marL="0" indent="0">
              <a:buNone/>
            </a:pPr>
            <a:r>
              <a:rPr lang="cs-CZ" dirty="0"/>
              <a:t>Personální nábor – sled akcí vedoucích k identifikaci vhodné skupiny uchazečů</a:t>
            </a:r>
          </a:p>
          <a:p>
            <a:pPr marL="0" indent="0">
              <a:buNone/>
            </a:pPr>
            <a:r>
              <a:rPr lang="cs-CZ" dirty="0"/>
              <a:t>Personální výběr – sled akcí vedoucích k identifikaci uchazeče, který nejlépe splňuje očekávání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2 cíle:</a:t>
            </a:r>
          </a:p>
          <a:p>
            <a:pPr marL="0" indent="0">
              <a:buNone/>
            </a:pPr>
            <a:r>
              <a:rPr lang="cs-CZ" dirty="0"/>
              <a:t>Identifikovat vhodné uchazeče</a:t>
            </a:r>
          </a:p>
          <a:p>
            <a:pPr marL="0" indent="0">
              <a:buNone/>
            </a:pPr>
            <a:r>
              <a:rPr lang="cs-CZ" dirty="0"/>
              <a:t>Vybrat nejlepšího/ nejúspěšnějšího uchazeče</a:t>
            </a:r>
          </a:p>
        </p:txBody>
      </p:sp>
    </p:spTree>
    <p:extLst>
      <p:ext uri="{BB962C8B-B14F-4D97-AF65-F5344CB8AC3E}">
        <p14:creationId xmlns:p14="http://schemas.microsoft.com/office/powerpoint/2010/main" val="38264653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Hodnotící rozhovor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cs-CZ" dirty="0"/>
              <a:t>Příprava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/>
              <a:t>Úvod rozhovoru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/>
              <a:t>Sebehodnocení pracovníka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/>
              <a:t>Hodnocení manažerem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/>
              <a:t>Stanovení pracovních úkolů a rozvojových cílů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/>
              <a:t>Hodnocení zaměstnavatele zaměstnancem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/>
              <a:t>Dohoda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/>
              <a:t>Závěr</a:t>
            </a:r>
          </a:p>
        </p:txBody>
      </p:sp>
    </p:spTree>
    <p:extLst>
      <p:ext uri="{BB962C8B-B14F-4D97-AF65-F5344CB8AC3E}">
        <p14:creationId xmlns:p14="http://schemas.microsoft.com/office/powerpoint/2010/main" val="26317896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Zásady hodnotícího rozhovoru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150711"/>
            <a:ext cx="8064000" cy="4081204"/>
          </a:xfrm>
        </p:spPr>
        <p:txBody>
          <a:bodyPr>
            <a:noAutofit/>
          </a:bodyPr>
          <a:lstStyle/>
          <a:p>
            <a:pPr lvl="0" hangingPunct="0"/>
            <a:r>
              <a:rPr lang="cs-CZ" sz="1400" dirty="0"/>
              <a:t>nedělat jen formální hodnocení,</a:t>
            </a:r>
          </a:p>
          <a:p>
            <a:pPr lvl="0" hangingPunct="0"/>
            <a:r>
              <a:rPr lang="cs-CZ" sz="1400" dirty="0"/>
              <a:t>oznámení hodnocení - hodnocený pracovník je včas informován o místě a času konání pohovoru, aby se mohl připravit (ideální je 5 pracovních dnů)</a:t>
            </a:r>
          </a:p>
          <a:p>
            <a:pPr lvl="0" hangingPunct="0"/>
            <a:r>
              <a:rPr lang="cs-CZ" sz="1400" dirty="0"/>
              <a:t>příprava pohovoru za celý rok – připravit si podklady, poznámky ke každému pracovníkovi, aby pohovor nebyl ovlivněn poslední dobou, ale byl objektivní za celé hodnocené období</a:t>
            </a:r>
          </a:p>
          <a:p>
            <a:pPr lvl="0" hangingPunct="0"/>
            <a:r>
              <a:rPr lang="cs-CZ" sz="1400" dirty="0"/>
              <a:t>samostatná místnost bez rušení telefony apod.</a:t>
            </a:r>
          </a:p>
          <a:p>
            <a:pPr lvl="0" hangingPunct="0"/>
            <a:r>
              <a:rPr lang="cs-CZ" sz="1400" dirty="0"/>
              <a:t>rozhovor začínáme neutrálním, uklidňujícím tématem – jak se pracovníkovi daří nějaká práce, nechat prostor pro vykládání a tak uklidnění situace</a:t>
            </a:r>
          </a:p>
          <a:p>
            <a:pPr lvl="0" hangingPunct="0"/>
            <a:r>
              <a:rPr lang="cs-CZ" sz="1400" dirty="0"/>
              <a:t>cílem je povzbudit ke zkvalitnění výkonu</a:t>
            </a:r>
          </a:p>
          <a:p>
            <a:pPr lvl="0" hangingPunct="0"/>
            <a:r>
              <a:rPr lang="cs-CZ" sz="1400" dirty="0"/>
              <a:t>hodnocení je dialog</a:t>
            </a:r>
          </a:p>
          <a:p>
            <a:pPr lvl="0" hangingPunct="0"/>
            <a:r>
              <a:rPr lang="cs-CZ" sz="1400" dirty="0"/>
              <a:t>sdělení musí být přijatelná, pochopitelná a motivující</a:t>
            </a:r>
          </a:p>
          <a:p>
            <a:pPr lvl="0" hangingPunct="0"/>
            <a:r>
              <a:rPr lang="cs-CZ" sz="1400" dirty="0"/>
              <a:t>začínáme pozitivním konstatováním, vyzvednutím kladů</a:t>
            </a:r>
          </a:p>
          <a:p>
            <a:pPr lvl="0" hangingPunct="0"/>
            <a:r>
              <a:rPr lang="cs-CZ" sz="1400" dirty="0"/>
              <a:t>pak teprve následují negativa, která mají být konkrétní – tzn. ne jsi nezodpovědný, ale tehdy jsi nedodržel slovo, termín apod.</a:t>
            </a:r>
          </a:p>
          <a:p>
            <a:pPr lvl="0" hangingPunct="0"/>
            <a:r>
              <a:rPr lang="cs-CZ" sz="1400" dirty="0"/>
              <a:t>kritizuje práci ne pracovníka – konkrétní práce byla špatně odvedena, ne jsi neschopný</a:t>
            </a:r>
          </a:p>
          <a:p>
            <a:pPr lvl="0" hangingPunct="0"/>
            <a:r>
              <a:rPr lang="cs-CZ" sz="1400" dirty="0"/>
              <a:t>dát prostor pro vyjádření názorů, ptát se, jak se hodnocený dívá na daný problém, situaci</a:t>
            </a:r>
          </a:p>
          <a:p>
            <a:pPr lvl="0" hangingPunct="0"/>
            <a:r>
              <a:rPr lang="cs-CZ" sz="1400" dirty="0"/>
              <a:t>závěr musí obsahovat konkrétní opatření – oblasti pracovního zaměření, řešení problémů, úkoly</a:t>
            </a:r>
          </a:p>
          <a:p>
            <a:pPr lvl="0" hangingPunct="0"/>
            <a:r>
              <a:rPr lang="cs-CZ" sz="1400" dirty="0"/>
              <a:t>nepřipouštíme hodnocení třetí osoby – srovnávání s jinými</a:t>
            </a:r>
          </a:p>
          <a:p>
            <a:pPr lvl="0" hangingPunct="0"/>
            <a:r>
              <a:rPr lang="cs-CZ" sz="1400" dirty="0"/>
              <a:t>končíme pozitivně a výhledem do nového období</a:t>
            </a:r>
          </a:p>
        </p:txBody>
      </p:sp>
    </p:spTree>
    <p:extLst>
      <p:ext uri="{BB962C8B-B14F-4D97-AF65-F5344CB8AC3E}">
        <p14:creationId xmlns:p14="http://schemas.microsoft.com/office/powerpoint/2010/main" val="706644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Základní poslání personálního výběru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Eliminovat chybu 1. druhu = nevyloučit vhodné uchazeče.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Eliminovat chybu 2. druhu = přijmout nevhodného uchazeče.</a:t>
            </a:r>
          </a:p>
        </p:txBody>
      </p:sp>
    </p:spTree>
    <p:extLst>
      <p:ext uri="{BB962C8B-B14F-4D97-AF65-F5344CB8AC3E}">
        <p14:creationId xmlns:p14="http://schemas.microsoft.com/office/powerpoint/2010/main" val="114716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Hodnocení efektivity náboru a výběru pracovníků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Správnost rozpoznání požadavků na počet a kvalifikaci požadovaných lidských zdrojů</a:t>
            </a:r>
          </a:p>
          <a:p>
            <a:r>
              <a:rPr lang="cs-CZ" dirty="0"/>
              <a:t>Rychlost reakce na požadavky</a:t>
            </a:r>
          </a:p>
          <a:p>
            <a:r>
              <a:rPr lang="cs-CZ" dirty="0"/>
              <a:t>Kvalita informací o zdrojích pracovních sil</a:t>
            </a:r>
          </a:p>
          <a:p>
            <a:r>
              <a:rPr lang="cs-CZ" dirty="0"/>
              <a:t>Kvalita specifikace požadavků pracovního místa</a:t>
            </a:r>
          </a:p>
          <a:p>
            <a:r>
              <a:rPr lang="cs-CZ" dirty="0"/>
              <a:t>Vhodnost výběru informačních kanálů pro získání pracovníků</a:t>
            </a:r>
          </a:p>
          <a:p>
            <a:r>
              <a:rPr lang="cs-CZ" dirty="0"/>
              <a:t>Efektivita inzerování – nákladovost na jednu odpověď</a:t>
            </a:r>
          </a:p>
          <a:p>
            <a:r>
              <a:rPr lang="cs-CZ" dirty="0"/>
              <a:t>Účinnost vnitřního systému získávání a výběru pracovníků</a:t>
            </a:r>
          </a:p>
          <a:p>
            <a:r>
              <a:rPr lang="cs-CZ" dirty="0"/>
              <a:t>Čas potřebný k získávání pracovníků (od rozpoznání potřeby po přijetí zaměstnance)</a:t>
            </a:r>
          </a:p>
          <a:p>
            <a:r>
              <a:rPr lang="cs-CZ" dirty="0"/>
              <a:t>Kvalita získaných pracovníků</a:t>
            </a:r>
          </a:p>
          <a:p>
            <a:r>
              <a:rPr lang="cs-CZ" dirty="0"/>
              <a:t>Míra stability získaných pracovníků v podniku</a:t>
            </a:r>
          </a:p>
        </p:txBody>
      </p:sp>
    </p:spTree>
    <p:extLst>
      <p:ext uri="{BB962C8B-B14F-4D97-AF65-F5344CB8AC3E}">
        <p14:creationId xmlns:p14="http://schemas.microsoft.com/office/powerpoint/2010/main" val="21466670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Rámce procesu získávání pracovníků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Právní rámec</a:t>
            </a:r>
          </a:p>
          <a:p>
            <a:r>
              <a:rPr lang="cs-CZ" dirty="0"/>
              <a:t>Etický rámec</a:t>
            </a:r>
          </a:p>
          <a:p>
            <a:pPr lvl="1"/>
            <a:r>
              <a:rPr lang="cs-CZ" dirty="0"/>
              <a:t>Poctivé a rovné zacházení</a:t>
            </a:r>
          </a:p>
          <a:p>
            <a:pPr lvl="1"/>
            <a:r>
              <a:rPr lang="cs-CZ" dirty="0"/>
              <a:t>Zdvořilost a průběžná zpětná vazba</a:t>
            </a:r>
          </a:p>
          <a:p>
            <a:pPr lvl="1"/>
            <a:r>
              <a:rPr lang="cs-CZ" dirty="0"/>
              <a:t>Pravdivost informací</a:t>
            </a:r>
          </a:p>
          <a:p>
            <a:pPr lvl="1"/>
            <a:r>
              <a:rPr lang="cs-CZ" dirty="0"/>
              <a:t>Profesionalita procesu náboru a výběru</a:t>
            </a:r>
          </a:p>
        </p:txBody>
      </p:sp>
    </p:spTree>
    <p:extLst>
      <p:ext uri="{BB962C8B-B14F-4D97-AF65-F5344CB8AC3E}">
        <p14:creationId xmlns:p14="http://schemas.microsoft.com/office/powerpoint/2010/main" val="652929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Nástup zaměstnance na pracovní pozici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Přijímání zaměstnance</a:t>
            </a:r>
          </a:p>
          <a:p>
            <a:pPr lvl="1"/>
            <a:r>
              <a:rPr lang="cs-CZ" dirty="0"/>
              <a:t>Sdělení rozhodnutí o výběru pracovníka</a:t>
            </a:r>
          </a:p>
          <a:p>
            <a:pPr lvl="1"/>
            <a:r>
              <a:rPr lang="cs-CZ" dirty="0"/>
              <a:t>Vyjednávání o pracovních podmínkách</a:t>
            </a:r>
          </a:p>
          <a:p>
            <a:pPr lvl="1"/>
            <a:r>
              <a:rPr lang="cs-CZ" dirty="0"/>
              <a:t>Sjednání pracovně-právního vztahu</a:t>
            </a:r>
          </a:p>
          <a:p>
            <a:pPr lvl="1"/>
            <a:r>
              <a:rPr lang="cs-CZ" dirty="0"/>
              <a:t>Informovaný souhlas o zpracování osobních údajů</a:t>
            </a:r>
          </a:p>
          <a:p>
            <a:pPr lvl="1"/>
            <a:r>
              <a:rPr lang="cs-CZ" dirty="0"/>
              <a:t>Příprava a vybavení pracoviště, přístupy do systémů</a:t>
            </a:r>
          </a:p>
          <a:p>
            <a:pPr lvl="1"/>
            <a:r>
              <a:rPr lang="cs-CZ" dirty="0"/>
              <a:t>Zařazení do evidencí, zdravotní prohlídka, ohlašovací povinnosti</a:t>
            </a:r>
          </a:p>
          <a:p>
            <a:pPr lvl="1"/>
            <a:r>
              <a:rPr lang="cs-CZ" dirty="0"/>
              <a:t>Nástupní školení + seznámení s další dokumentací (organizační řád, pracovní řád, etický kodex…)</a:t>
            </a:r>
          </a:p>
          <a:p>
            <a:pPr lvl="1"/>
            <a:r>
              <a:rPr lang="cs-CZ" dirty="0"/>
              <a:t>Proškolení v bezpečnosti a ochraně zdraví při práci a požární ochraně</a:t>
            </a:r>
          </a:p>
          <a:p>
            <a:pPr lvl="1"/>
            <a:r>
              <a:rPr lang="cs-CZ" dirty="0"/>
              <a:t>Zpracování a předání plánu adaptačního období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842512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Důvody řízení adaptačního období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Seznámení s interními pravidly, s firemní kulturou</a:t>
            </a:r>
          </a:p>
          <a:p>
            <a:r>
              <a:rPr lang="cs-CZ" dirty="0"/>
              <a:t>Integrace nového zaměstnance do celopodnikového prostředí, útvaru, týmu a na vlastní pracovní pozici</a:t>
            </a:r>
          </a:p>
          <a:p>
            <a:r>
              <a:rPr lang="cs-CZ" dirty="0"/>
              <a:t>Maximalizace pracovní spokojenosti</a:t>
            </a:r>
          </a:p>
          <a:p>
            <a:r>
              <a:rPr lang="cs-CZ" dirty="0"/>
              <a:t>Snížení nákladů na fluktuaci zaměstnanců</a:t>
            </a:r>
          </a:p>
          <a:p>
            <a:r>
              <a:rPr lang="cs-CZ" dirty="0"/>
              <a:t>Správné zacílení adaptace na všechny potřebné oblasti</a:t>
            </a:r>
          </a:p>
          <a:p>
            <a:r>
              <a:rPr lang="cs-CZ" dirty="0"/>
              <a:t>Urychlení procesu adaptace</a:t>
            </a:r>
          </a:p>
        </p:txBody>
      </p:sp>
    </p:spTree>
    <p:extLst>
      <p:ext uri="{BB962C8B-B14F-4D97-AF65-F5344CB8AC3E}">
        <p14:creationId xmlns:p14="http://schemas.microsoft.com/office/powerpoint/2010/main" val="12611010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Motivace k pracovnímu výkonu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300" dirty="0"/>
              <a:t>Cílem je zajistit, aby pracovní jednání zaměstnanců bylo v souladu se zájmy a cíli organizace.</a:t>
            </a:r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r>
              <a:rPr lang="cs-CZ" dirty="0"/>
              <a:t>Motivace pracovního jednání = proces vzbuzení nebo podnícení pracovní aktivity, udržení aktivity v běhu a usměrnění činnosti do určité dráhy.</a:t>
            </a:r>
          </a:p>
        </p:txBody>
      </p:sp>
    </p:spTree>
    <p:extLst>
      <p:ext uri="{BB962C8B-B14F-4D97-AF65-F5344CB8AC3E}">
        <p14:creationId xmlns:p14="http://schemas.microsoft.com/office/powerpoint/2010/main" val="41156697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Motivace k pracovnímu výkonu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Motivace</a:t>
            </a:r>
          </a:p>
          <a:p>
            <a:r>
              <a:rPr lang="cs-CZ" dirty="0"/>
              <a:t>Motiv = vnitřní příčina lidského chování (osobnostní vlivy – potřeby, postoje, zájmy, …)</a:t>
            </a:r>
          </a:p>
          <a:p>
            <a:r>
              <a:rPr lang="cs-CZ" dirty="0"/>
              <a:t>Stimul = vnější nástroj působení</a:t>
            </a:r>
          </a:p>
          <a:p>
            <a:r>
              <a:rPr lang="cs-CZ" dirty="0"/>
              <a:t>Stimulace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3596900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2" id="{42B34AD4-CC8C-42C8-A123-A24A28B23F52}" vid="{CAA84E04-F411-4E5F-9AFE-C1503F826B3B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Sablona PPT_základní_CZ</Template>
  <TotalTime>4144</TotalTime>
  <Words>1085</Words>
  <Application>Microsoft Office PowerPoint</Application>
  <PresentationFormat>Předvádění na obrazovce (4:3)</PresentationFormat>
  <Paragraphs>161</Paragraphs>
  <Slides>21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5" baseType="lpstr">
      <vt:lpstr>Arial</vt:lpstr>
      <vt:lpstr>Calibri</vt:lpstr>
      <vt:lpstr>Calibri Light</vt:lpstr>
      <vt:lpstr>Motiv Office</vt:lpstr>
      <vt:lpstr>ŘÍZENÍ LIDSKÝCH ZDROJŮ 4. hodina</vt:lpstr>
      <vt:lpstr>Proces získávání pracovníků</vt:lpstr>
      <vt:lpstr>Základní poslání personálního výběru</vt:lpstr>
      <vt:lpstr>Hodnocení efektivity náboru a výběru pracovníků</vt:lpstr>
      <vt:lpstr>Rámce procesu získávání pracovníků</vt:lpstr>
      <vt:lpstr>Nástup zaměstnance na pracovní pozici</vt:lpstr>
      <vt:lpstr>Důvody řízení adaptačního období</vt:lpstr>
      <vt:lpstr>Motivace k pracovnímu výkonu</vt:lpstr>
      <vt:lpstr>Motivace k pracovnímu výkonu</vt:lpstr>
      <vt:lpstr>Proces řízení pracovního výkonu</vt:lpstr>
      <vt:lpstr>Hodnocení pracovního výkonu</vt:lpstr>
      <vt:lpstr>Typy hodnocení</vt:lpstr>
      <vt:lpstr>Formy hodnocení</vt:lpstr>
      <vt:lpstr>Vstupy pro hodnocení</vt:lpstr>
      <vt:lpstr>Obsah hodnocení</vt:lpstr>
      <vt:lpstr>Výstupy hodnocení</vt:lpstr>
      <vt:lpstr>Přínos hodnocení pro zaměstnance</vt:lpstr>
      <vt:lpstr>Přínos hodnocení pro manažery</vt:lpstr>
      <vt:lpstr>Přínos hodnocení pro organizaci</vt:lpstr>
      <vt:lpstr>Hodnotící rozhovor</vt:lpstr>
      <vt:lpstr>Zásady hodnotícího rozhovoru</vt:lpstr>
    </vt:vector>
  </TitlesOfParts>
  <Company>TESCO SW, a.s.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ŘÍZENÍ LIDSKÝCH ZDROJŮ</dc:title>
  <dc:creator>Vítoslavská Markéta</dc:creator>
  <cp:lastModifiedBy>Vítoslavská Markéta</cp:lastModifiedBy>
  <cp:revision>122</cp:revision>
  <cp:lastPrinted>2021-10-25T12:15:21Z</cp:lastPrinted>
  <dcterms:created xsi:type="dcterms:W3CDTF">2016-07-29T08:01:37Z</dcterms:created>
  <dcterms:modified xsi:type="dcterms:W3CDTF">2023-10-25T12:55:37Z</dcterms:modified>
</cp:coreProperties>
</file>