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3"/>
  </p:handoutMasterIdLst>
  <p:sldIdLst>
    <p:sldId id="256" r:id="rId2"/>
    <p:sldId id="263" r:id="rId3"/>
    <p:sldId id="316" r:id="rId4"/>
    <p:sldId id="272" r:id="rId5"/>
    <p:sldId id="273" r:id="rId6"/>
    <p:sldId id="274" r:id="rId7"/>
    <p:sldId id="276" r:id="rId8"/>
    <p:sldId id="315" r:id="rId9"/>
    <p:sldId id="264" r:id="rId10"/>
    <p:sldId id="262" r:id="rId11"/>
    <p:sldId id="266" r:id="rId12"/>
    <p:sldId id="277" r:id="rId13"/>
    <p:sldId id="278" r:id="rId14"/>
    <p:sldId id="279" r:id="rId15"/>
    <p:sldId id="280" r:id="rId16"/>
    <p:sldId id="281" r:id="rId17"/>
    <p:sldId id="282" r:id="rId18"/>
    <p:sldId id="283" r:id="rId19"/>
    <p:sldId id="284" r:id="rId20"/>
    <p:sldId id="285" r:id="rId21"/>
    <p:sldId id="286" r:id="rId22"/>
  </p:sldIdLst>
  <p:sldSz cx="9144000" cy="6858000" type="screen4x3"/>
  <p:notesSz cx="6797675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1F28"/>
    <a:srgbClr val="3131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6" autoAdjust="0"/>
    <p:restoredTop sz="94660"/>
  </p:normalViewPr>
  <p:slideViewPr>
    <p:cSldViewPr snapToGrid="0" showGuides="1">
      <p:cViewPr varScale="1">
        <p:scale>
          <a:sx n="128" d="100"/>
          <a:sy n="128" d="100"/>
        </p:scale>
        <p:origin x="888" y="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4A52BA-04FA-428B-9B1B-E6CF6DF0B7A2}" type="datetimeFigureOut">
              <a:rPr lang="cs-CZ" smtClean="0"/>
              <a:t>19.10.2023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84D71A-49DA-40E9-8E0F-5C8D77F07DD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12480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 userDrawn="1"/>
        </p:nvSpPr>
        <p:spPr>
          <a:xfrm>
            <a:off x="4371278" y="6138250"/>
            <a:ext cx="4776297" cy="6337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pic>
        <p:nvPicPr>
          <p:cNvPr id="7" name="Obrázek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216" b="5584"/>
          <a:stretch/>
        </p:blipFill>
        <p:spPr>
          <a:xfrm>
            <a:off x="5187843" y="1423285"/>
            <a:ext cx="3964866" cy="5447778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28650" y="2362672"/>
            <a:ext cx="7886700" cy="2387600"/>
          </a:xfrm>
        </p:spPr>
        <p:txBody>
          <a:bodyPr anchor="b">
            <a:normAutofit/>
          </a:bodyPr>
          <a:lstStyle>
            <a:lvl1pPr algn="l">
              <a:defRPr sz="6000" b="0" cap="all" baseline="0">
                <a:solidFill>
                  <a:srgbClr val="CF1F28"/>
                </a:solidFill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28650" y="4762110"/>
            <a:ext cx="7886700" cy="821602"/>
          </a:xfrm>
        </p:spPr>
        <p:txBody>
          <a:bodyPr/>
          <a:lstStyle>
            <a:lvl1pPr marL="53999" indent="0" algn="l">
              <a:buNone/>
              <a:defRPr sz="1800">
                <a:solidFill>
                  <a:srgbClr val="313131"/>
                </a:solidFill>
                <a:latin typeface="+mj-lt"/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cs-CZ"/>
              <a:t>Kliknutím lze upravit styl předlohy.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3557" y="6267816"/>
            <a:ext cx="4571343" cy="23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936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31807210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1054251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47120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ctrTitle"/>
          </p:nvPr>
        </p:nvSpPr>
        <p:spPr>
          <a:xfrm>
            <a:off x="628650" y="2362672"/>
            <a:ext cx="7886700" cy="2387600"/>
          </a:xfrm>
        </p:spPr>
        <p:txBody>
          <a:bodyPr anchor="b">
            <a:normAutofit/>
          </a:bodyPr>
          <a:lstStyle>
            <a:lvl1pPr algn="l">
              <a:defRPr sz="4125" b="0" cap="all" baseline="0">
                <a:solidFill>
                  <a:srgbClr val="CF1F28"/>
                </a:solidFill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628650" y="4762110"/>
            <a:ext cx="7886700" cy="821602"/>
          </a:xfrm>
        </p:spPr>
        <p:txBody>
          <a:bodyPr/>
          <a:lstStyle>
            <a:lvl1pPr marL="53999" indent="0" algn="l">
              <a:buNone/>
              <a:defRPr sz="1800">
                <a:solidFill>
                  <a:srgbClr val="313131"/>
                </a:solidFill>
                <a:latin typeface="+mj-lt"/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cs-CZ"/>
              <a:t>Kliknutím lze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2308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6325738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26941592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5181705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83792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638602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892" indent="0">
              <a:buNone/>
              <a:defRPr sz="2100"/>
            </a:lvl2pPr>
            <a:lvl3pPr marL="685783" indent="0">
              <a:buNone/>
              <a:defRPr sz="1800"/>
            </a:lvl3pPr>
            <a:lvl4pPr marL="1028675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8" indent="0">
              <a:buNone/>
              <a:defRPr sz="1500"/>
            </a:lvl7pPr>
            <a:lvl8pPr marL="2400240" indent="0">
              <a:buNone/>
              <a:defRPr sz="1500"/>
            </a:lvl8pPr>
            <a:lvl9pPr marL="2743132" indent="0">
              <a:buNone/>
              <a:defRPr sz="1500"/>
            </a:lvl9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986417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7919" y="6267815"/>
            <a:ext cx="3846981" cy="230400"/>
          </a:xfrm>
          <a:prstGeom prst="rect">
            <a:avLst/>
          </a:prstGeom>
        </p:spPr>
      </p:pic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540000" y="365129"/>
            <a:ext cx="8064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40000" y="1825625"/>
            <a:ext cx="8064000" cy="40812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7" name="Obdélník 6"/>
          <p:cNvSpPr/>
          <p:nvPr userDrawn="1"/>
        </p:nvSpPr>
        <p:spPr>
          <a:xfrm>
            <a:off x="0" y="5"/>
            <a:ext cx="9144000" cy="123825"/>
          </a:xfrm>
          <a:prstGeom prst="rect">
            <a:avLst/>
          </a:prstGeom>
          <a:solidFill>
            <a:srgbClr val="CF1F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 sz="1350"/>
          </a:p>
        </p:txBody>
      </p:sp>
    </p:spTree>
    <p:extLst>
      <p:ext uri="{BB962C8B-B14F-4D97-AF65-F5344CB8AC3E}">
        <p14:creationId xmlns:p14="http://schemas.microsoft.com/office/powerpoint/2010/main" val="2531905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4125" b="0" kern="1200" cap="none" baseline="0">
          <a:solidFill>
            <a:srgbClr val="CF1F28"/>
          </a:solidFill>
          <a:latin typeface="+mn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2100" kern="1200">
          <a:solidFill>
            <a:srgbClr val="313131"/>
          </a:solidFill>
          <a:latin typeface="+mj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800" kern="1200">
          <a:solidFill>
            <a:srgbClr val="313131"/>
          </a:solidFill>
          <a:latin typeface="+mj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800" kern="1200">
          <a:solidFill>
            <a:srgbClr val="313131"/>
          </a:solidFill>
          <a:latin typeface="+mj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500" kern="1200">
          <a:solidFill>
            <a:srgbClr val="313131"/>
          </a:solidFill>
          <a:latin typeface="+mj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500" kern="1200">
          <a:solidFill>
            <a:srgbClr val="313131"/>
          </a:solidFill>
          <a:latin typeface="+mj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28649" y="2362672"/>
            <a:ext cx="8036885" cy="2387600"/>
          </a:xfrm>
        </p:spPr>
        <p:txBody>
          <a:bodyPr anchor="ctr" anchorCtr="1"/>
          <a:lstStyle/>
          <a:p>
            <a:pPr algn="ctr"/>
            <a:r>
              <a:rPr lang="cs-CZ" dirty="0"/>
              <a:t>ŘÍZENÍ LIDSKÝCH ZDROJŮ </a:t>
            </a:r>
            <a:r>
              <a:rPr lang="cs-CZ" cap="none" dirty="0"/>
              <a:t>3. hodina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Mgr. Markéta </a:t>
            </a:r>
            <a:r>
              <a:rPr lang="cs-CZ" dirty="0" err="1"/>
              <a:t>Vitoslavská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505305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2097" y="559815"/>
            <a:ext cx="3959807" cy="5601210"/>
          </a:xfrm>
          <a:prstGeom prst="rect">
            <a:avLst/>
          </a:prstGeom>
          <a:ln w="3175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9243047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645" y="582500"/>
            <a:ext cx="7966710" cy="5632110"/>
          </a:xfrm>
          <a:prstGeom prst="rect">
            <a:avLst/>
          </a:prstGeom>
          <a:ln w="3175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41609462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Proces personálního výběru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cs-CZ" dirty="0"/>
              <a:t>Stanovení vhodných kritérií úspěšnosti na pracovní pozici na základě analýzy práce.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Určení kritérií pro personální výběr, které musí optimální uchazeč splňovat.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Určení vhodných prediktorů – metod měření způsobilosti uchazečů ve stanovených kritériích.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Ověření potřebné validity mezi metodami a zjišťovanými kritérii.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Určení výběrové strategie.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Sběr informací použitím stanovených metod a strategie.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Rozhodnutí o výběru na základě zvolené strategie.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Informování uchazečů o rozhodnutí.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Nabídka pracovní pozice a vyjednání o přijetí pracovníka na pracovní pozici.</a:t>
            </a:r>
          </a:p>
        </p:txBody>
      </p:sp>
    </p:spTree>
    <p:extLst>
      <p:ext uri="{BB962C8B-B14F-4D97-AF65-F5344CB8AC3E}">
        <p14:creationId xmlns:p14="http://schemas.microsoft.com/office/powerpoint/2010/main" val="2385655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poslání personálního výběru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Eliminovat chybu 1. druhu = nevyloučit vhodné uchazeče.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Eliminovat chybu 2. druhu = přijmout nevhodného uchazeče.</a:t>
            </a:r>
          </a:p>
        </p:txBody>
      </p:sp>
    </p:spTree>
    <p:extLst>
      <p:ext uri="{BB962C8B-B14F-4D97-AF65-F5344CB8AC3E}">
        <p14:creationId xmlns:p14="http://schemas.microsoft.com/office/powerpoint/2010/main" val="114716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Kritéria úspěšnosti na pracovní pozici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Obecné kritérium:</a:t>
            </a:r>
          </a:p>
          <a:p>
            <a:pPr lvl="1"/>
            <a:r>
              <a:rPr lang="cs-CZ" dirty="0"/>
              <a:t>Přínos pro organizaci.</a:t>
            </a:r>
          </a:p>
          <a:p>
            <a:r>
              <a:rPr lang="cs-CZ" dirty="0"/>
              <a:t>Konkrétní kritéria:</a:t>
            </a:r>
          </a:p>
          <a:p>
            <a:pPr lvl="1"/>
            <a:r>
              <a:rPr lang="cs-CZ" dirty="0"/>
              <a:t>Fyzické vlastnosti,</a:t>
            </a:r>
          </a:p>
          <a:p>
            <a:pPr lvl="1"/>
            <a:r>
              <a:rPr lang="cs-CZ" dirty="0"/>
              <a:t>Vědomosti, dovednosti, zkušenosti,</a:t>
            </a:r>
          </a:p>
          <a:p>
            <a:pPr lvl="1"/>
            <a:r>
              <a:rPr lang="cs-CZ" dirty="0"/>
              <a:t>Všeobecná inteligence,</a:t>
            </a:r>
          </a:p>
          <a:p>
            <a:pPr lvl="1"/>
            <a:r>
              <a:rPr lang="cs-CZ" dirty="0"/>
              <a:t>Osobnostní předpoklady,</a:t>
            </a:r>
          </a:p>
          <a:p>
            <a:pPr lvl="1"/>
            <a:r>
              <a:rPr lang="cs-CZ" dirty="0"/>
              <a:t>Motivace, postoje,</a:t>
            </a:r>
          </a:p>
          <a:p>
            <a:pPr lvl="1"/>
            <a:r>
              <a:rPr lang="cs-CZ" dirty="0"/>
              <a:t>Zvláštní schopnosti,</a:t>
            </a:r>
          </a:p>
          <a:p>
            <a:pPr lvl="1"/>
            <a:r>
              <a:rPr lang="cs-CZ" dirty="0"/>
              <a:t>Zájmy,</a:t>
            </a:r>
          </a:p>
          <a:p>
            <a:pPr lvl="1"/>
            <a:r>
              <a:rPr lang="cs-CZ" dirty="0"/>
              <a:t>Okolnosti.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738006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Výběrové strategie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Postupné vyřazování uchazečů </a:t>
            </a:r>
            <a:r>
              <a:rPr lang="cs-CZ" dirty="0"/>
              <a:t>na základě nesplnění požadavků jedné metody</a:t>
            </a:r>
          </a:p>
          <a:p>
            <a:r>
              <a:rPr lang="cs-CZ" b="1" dirty="0"/>
              <a:t>Přidělení vah </a:t>
            </a:r>
            <a:r>
              <a:rPr lang="cs-CZ" dirty="0"/>
              <a:t>jednotlivým metodám dle významu zjišťovaných kritérií</a:t>
            </a:r>
          </a:p>
          <a:p>
            <a:r>
              <a:rPr lang="cs-CZ" b="1" dirty="0"/>
              <a:t>Vícenásobný kreditní systém </a:t>
            </a:r>
            <a:r>
              <a:rPr lang="cs-CZ" dirty="0"/>
              <a:t>– uchazeči musí uspět ve stanoveném počtu metod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Výběr dle množství přihlášených uchazečů a typu pracovní pozice.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096345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Metody personálního výběru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Biodata</a:t>
            </a:r>
            <a:r>
              <a:rPr lang="cs-CZ" dirty="0"/>
              <a:t> – analýza osobního dotazníku nebo životopisu.</a:t>
            </a:r>
          </a:p>
          <a:p>
            <a:r>
              <a:rPr lang="cs-CZ" dirty="0"/>
              <a:t>Testy  a dotazníky</a:t>
            </a:r>
          </a:p>
          <a:p>
            <a:r>
              <a:rPr lang="cs-CZ" dirty="0"/>
              <a:t>Pracovní simulace</a:t>
            </a:r>
          </a:p>
          <a:p>
            <a:r>
              <a:rPr lang="cs-CZ" dirty="0"/>
              <a:t>Skupinové aktivity</a:t>
            </a:r>
          </a:p>
          <a:p>
            <a:r>
              <a:rPr lang="cs-CZ" dirty="0"/>
              <a:t>Případové studie</a:t>
            </a:r>
          </a:p>
          <a:p>
            <a:r>
              <a:rPr lang="cs-CZ" dirty="0"/>
              <a:t>Prezentace</a:t>
            </a:r>
          </a:p>
          <a:p>
            <a:r>
              <a:rPr lang="cs-CZ" dirty="0"/>
              <a:t>Reference</a:t>
            </a:r>
          </a:p>
          <a:p>
            <a:r>
              <a:rPr lang="cs-CZ" dirty="0"/>
              <a:t>Osobní rozhovor (strukturovaný, </a:t>
            </a:r>
            <a:r>
              <a:rPr lang="cs-CZ" dirty="0" err="1"/>
              <a:t>polostrukturovaný</a:t>
            </a:r>
            <a:r>
              <a:rPr lang="cs-CZ" dirty="0"/>
              <a:t>, nestrukturovaný)</a:t>
            </a:r>
          </a:p>
          <a:p>
            <a:r>
              <a:rPr lang="cs-CZ" dirty="0" err="1"/>
              <a:t>Assessment</a:t>
            </a:r>
            <a:r>
              <a:rPr lang="cs-CZ" dirty="0"/>
              <a:t> centre</a:t>
            </a:r>
          </a:p>
        </p:txBody>
      </p:sp>
    </p:spTree>
    <p:extLst>
      <p:ext uri="{BB962C8B-B14F-4D97-AF65-F5344CB8AC3E}">
        <p14:creationId xmlns:p14="http://schemas.microsoft.com/office/powerpoint/2010/main" val="23868620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Výběr metod je ovlivněn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Validitou vůči stanoveným výběrovým kritériím</a:t>
            </a:r>
          </a:p>
          <a:p>
            <a:r>
              <a:rPr lang="cs-CZ" dirty="0"/>
              <a:t>Charakterem obsazované pozice</a:t>
            </a:r>
          </a:p>
          <a:p>
            <a:r>
              <a:rPr lang="cs-CZ" dirty="0"/>
              <a:t>Významností obsazované pozice</a:t>
            </a:r>
          </a:p>
          <a:p>
            <a:r>
              <a:rPr lang="cs-CZ" dirty="0"/>
              <a:t>Osobností realizátorů výběrového řízení</a:t>
            </a:r>
          </a:p>
          <a:p>
            <a:r>
              <a:rPr lang="cs-CZ" dirty="0"/>
              <a:t>Technickými možnostmi</a:t>
            </a:r>
          </a:p>
          <a:p>
            <a:r>
              <a:rPr lang="cs-CZ" dirty="0"/>
              <a:t>Finančními zdroji</a:t>
            </a:r>
          </a:p>
          <a:p>
            <a:r>
              <a:rPr lang="cs-CZ" dirty="0"/>
              <a:t>Počtem uchazečů</a:t>
            </a:r>
          </a:p>
        </p:txBody>
      </p:sp>
    </p:spTree>
    <p:extLst>
      <p:ext uri="{BB962C8B-B14F-4D97-AF65-F5344CB8AC3E}">
        <p14:creationId xmlns:p14="http://schemas.microsoft.com/office/powerpoint/2010/main" val="301734529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Hodnocení efektivity náboru a výběru pracovníků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Správnost rozpoznání požadavků na počet a kvalifikaci požadovaných lidských zdrojů</a:t>
            </a:r>
          </a:p>
          <a:p>
            <a:r>
              <a:rPr lang="cs-CZ" dirty="0"/>
              <a:t>Rychlost reakce na požadavky</a:t>
            </a:r>
          </a:p>
          <a:p>
            <a:r>
              <a:rPr lang="cs-CZ" dirty="0"/>
              <a:t>Kvalita informací o zdrojích pracovních sil</a:t>
            </a:r>
          </a:p>
          <a:p>
            <a:r>
              <a:rPr lang="cs-CZ" dirty="0"/>
              <a:t>Kvalita specifikace požadavků pracovního místa</a:t>
            </a:r>
          </a:p>
          <a:p>
            <a:r>
              <a:rPr lang="cs-CZ" dirty="0"/>
              <a:t>Vhodnost výběru informačních kanálů pro získání pracovníků</a:t>
            </a:r>
          </a:p>
          <a:p>
            <a:r>
              <a:rPr lang="cs-CZ" dirty="0"/>
              <a:t>Efektivita inzerování – nákladovost na jednu odpověď</a:t>
            </a:r>
          </a:p>
          <a:p>
            <a:r>
              <a:rPr lang="cs-CZ" dirty="0"/>
              <a:t>Účinnost vnitřního systému získávání a výběru pracovníků</a:t>
            </a:r>
          </a:p>
          <a:p>
            <a:r>
              <a:rPr lang="cs-CZ" dirty="0"/>
              <a:t>Čas potřebný k získávání pracovníků (od rozpoznání potřeby po přijetí zaměstnance)</a:t>
            </a:r>
          </a:p>
          <a:p>
            <a:r>
              <a:rPr lang="cs-CZ" dirty="0"/>
              <a:t>Kvalita získaných pracovníků</a:t>
            </a:r>
          </a:p>
          <a:p>
            <a:r>
              <a:rPr lang="cs-CZ" dirty="0"/>
              <a:t>Míra stability získaných pracovníků v podniku</a:t>
            </a:r>
          </a:p>
        </p:txBody>
      </p:sp>
    </p:spTree>
    <p:extLst>
      <p:ext uri="{BB962C8B-B14F-4D97-AF65-F5344CB8AC3E}">
        <p14:creationId xmlns:p14="http://schemas.microsoft.com/office/powerpoint/2010/main" val="214666709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Rámce procesu získávání pracovníků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Právní rámec</a:t>
            </a:r>
          </a:p>
          <a:p>
            <a:r>
              <a:rPr lang="cs-CZ" dirty="0"/>
              <a:t>Etický rámec</a:t>
            </a:r>
          </a:p>
          <a:p>
            <a:pPr lvl="1"/>
            <a:r>
              <a:rPr lang="cs-CZ" dirty="0"/>
              <a:t>Poctivé a rovné zacházení</a:t>
            </a:r>
          </a:p>
          <a:p>
            <a:pPr lvl="1"/>
            <a:r>
              <a:rPr lang="cs-CZ" dirty="0"/>
              <a:t>Zdvořilost a průběžná zpětná vazba</a:t>
            </a:r>
          </a:p>
          <a:p>
            <a:pPr lvl="1"/>
            <a:r>
              <a:rPr lang="cs-CZ" dirty="0"/>
              <a:t>Pravdivost informací</a:t>
            </a:r>
          </a:p>
          <a:p>
            <a:pPr lvl="1"/>
            <a:r>
              <a:rPr lang="cs-CZ" dirty="0"/>
              <a:t>Profesionalita procesu náboru a výběru</a:t>
            </a:r>
          </a:p>
        </p:txBody>
      </p:sp>
    </p:spTree>
    <p:extLst>
      <p:ext uri="{BB962C8B-B14F-4D97-AF65-F5344CB8AC3E}">
        <p14:creationId xmlns:p14="http://schemas.microsoft.com/office/powerpoint/2010/main" val="652929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Proces získávání pracovníků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2 činnosti:</a:t>
            </a:r>
          </a:p>
          <a:p>
            <a:pPr marL="0" indent="0">
              <a:buNone/>
            </a:pPr>
            <a:r>
              <a:rPr lang="cs-CZ" dirty="0"/>
              <a:t>Personální nábor – sled akcí vedoucích k identifikaci vhodné skupiny uchazečů</a:t>
            </a:r>
          </a:p>
          <a:p>
            <a:pPr marL="0" indent="0">
              <a:buNone/>
            </a:pPr>
            <a:r>
              <a:rPr lang="cs-CZ" dirty="0"/>
              <a:t>Personální výběr – sled akcí vedoucích k identifikaci uchazeče, který nejlépe splňuje očekávání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2 cíle:</a:t>
            </a:r>
          </a:p>
          <a:p>
            <a:pPr marL="0" indent="0">
              <a:buNone/>
            </a:pPr>
            <a:r>
              <a:rPr lang="cs-CZ" dirty="0"/>
              <a:t>Identifikovat vhodné uchazeče</a:t>
            </a:r>
          </a:p>
          <a:p>
            <a:pPr marL="0" indent="0">
              <a:buNone/>
            </a:pPr>
            <a:r>
              <a:rPr lang="cs-CZ" dirty="0"/>
              <a:t>Vybrat nejlepšího/ nejúspěšnějšího uchazeče</a:t>
            </a:r>
          </a:p>
        </p:txBody>
      </p:sp>
    </p:spTree>
    <p:extLst>
      <p:ext uri="{BB962C8B-B14F-4D97-AF65-F5344CB8AC3E}">
        <p14:creationId xmlns:p14="http://schemas.microsoft.com/office/powerpoint/2010/main" val="382646539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Nástup zaměstnance na pracovní pozici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Přijímání zaměstnance</a:t>
            </a:r>
          </a:p>
          <a:p>
            <a:pPr lvl="1"/>
            <a:r>
              <a:rPr lang="cs-CZ" dirty="0"/>
              <a:t>Sdělení rozhodnutí o výběru pracovníka</a:t>
            </a:r>
          </a:p>
          <a:p>
            <a:pPr lvl="1"/>
            <a:r>
              <a:rPr lang="cs-CZ" dirty="0"/>
              <a:t>Vyjednávání o pracovních podmínkách</a:t>
            </a:r>
          </a:p>
          <a:p>
            <a:pPr lvl="1"/>
            <a:r>
              <a:rPr lang="cs-CZ" dirty="0"/>
              <a:t>Sjednání pracovně-právního vztahu</a:t>
            </a:r>
          </a:p>
          <a:p>
            <a:pPr lvl="1"/>
            <a:r>
              <a:rPr lang="cs-CZ" dirty="0"/>
              <a:t>Příprava a vybavení pracoviště</a:t>
            </a:r>
          </a:p>
          <a:p>
            <a:pPr lvl="1"/>
            <a:r>
              <a:rPr lang="cs-CZ" dirty="0"/>
              <a:t>Zařazení do evidencí, zdravotní prohlídka, ohlašovací povinnosti</a:t>
            </a:r>
          </a:p>
          <a:p>
            <a:pPr lvl="1"/>
            <a:r>
              <a:rPr lang="cs-CZ" dirty="0"/>
              <a:t>Nástupní školení + seznámení s další dokumentací (organizační řád, pracovní řád, etický kodex…)</a:t>
            </a:r>
          </a:p>
          <a:p>
            <a:pPr lvl="1"/>
            <a:r>
              <a:rPr lang="cs-CZ" dirty="0"/>
              <a:t>Proškolení v bezpečnosti a ochraně zdraví při práci a požární ochraně</a:t>
            </a:r>
          </a:p>
          <a:p>
            <a:pPr lvl="1"/>
            <a:r>
              <a:rPr lang="cs-CZ" dirty="0"/>
              <a:t>Zpracování plánu adaptačního období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8425123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Důvody řízení adaptačního období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Seznámení s interními pravidly</a:t>
            </a:r>
          </a:p>
          <a:p>
            <a:r>
              <a:rPr lang="cs-CZ" dirty="0"/>
              <a:t>Integrace nového zaměstnance do celopodnikového prostředí, útvaru, týmu a na vlastní pracovní pozici</a:t>
            </a:r>
          </a:p>
          <a:p>
            <a:r>
              <a:rPr lang="cs-CZ" dirty="0"/>
              <a:t>Maximalizace pracovní spokojenosti</a:t>
            </a:r>
          </a:p>
          <a:p>
            <a:r>
              <a:rPr lang="cs-CZ" dirty="0"/>
              <a:t>Snížení nákladů na fluktuaci zaměstnanců</a:t>
            </a:r>
          </a:p>
          <a:p>
            <a:r>
              <a:rPr lang="cs-CZ" dirty="0"/>
              <a:t>Správné zacílení adaptace na všechny potřebné oblasti</a:t>
            </a:r>
          </a:p>
          <a:p>
            <a:r>
              <a:rPr lang="cs-CZ" dirty="0"/>
              <a:t>Urychlení procesu adaptace</a:t>
            </a:r>
          </a:p>
        </p:txBody>
      </p:sp>
    </p:spTree>
    <p:extLst>
      <p:ext uri="{BB962C8B-B14F-4D97-AF65-F5344CB8AC3E}">
        <p14:creationId xmlns:p14="http://schemas.microsoft.com/office/powerpoint/2010/main" val="12611010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B3F110D-A5ED-51F6-B90B-C2DEEFB684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Získávání pracovníků a personální marketing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9F2E01F-1264-F36A-A4C7-89013C0C6A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Personální marketing </a:t>
            </a:r>
            <a:r>
              <a:rPr lang="cs-CZ" dirty="0"/>
              <a:t>– činnosti spojené s dobrým jménem zaměstnavatele, které směřují k lepší motivovanosti stávajících zaměstnanců a </a:t>
            </a:r>
            <a:r>
              <a:rPr lang="cs-CZ" b="1" dirty="0"/>
              <a:t>k oslovení uchazečů</a:t>
            </a:r>
            <a:r>
              <a:rPr lang="cs-CZ" dirty="0"/>
              <a:t>.</a:t>
            </a:r>
          </a:p>
          <a:p>
            <a:r>
              <a:rPr lang="cs-CZ" dirty="0"/>
              <a:t>Interní marketing – zjišťování očekávání zaměstnanců a přijímaní opatření</a:t>
            </a:r>
          </a:p>
          <a:p>
            <a:r>
              <a:rPr lang="cs-CZ" dirty="0"/>
              <a:t>Externí marketing – zaměření na oslovování nových zaměstnanců</a:t>
            </a:r>
          </a:p>
          <a:p>
            <a:r>
              <a:rPr lang="cs-CZ" dirty="0"/>
              <a:t>Interaktivní marketing – vyprávění stávajících zaměstnanců </a:t>
            </a:r>
            <a:r>
              <a:rPr lang="cs-CZ"/>
              <a:t>o firmě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915443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Proces personálního náboru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457200" indent="-457200">
              <a:buFont typeface="+mj-lt"/>
              <a:buAutoNum type="arabicPeriod"/>
            </a:pPr>
            <a:r>
              <a:rPr lang="cs-CZ" dirty="0"/>
              <a:t>Identifikace potřeby nového pracovníka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Popis a specifikace volného pracovního místa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Výběr informací pro nabídku pracovního místa a zpracování nabídky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Identifikace vhodných zdrojů uchazečů o nabízené místo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Volba informačních zdrojů náboru pracovníků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Volba dokumentů a informací požadovaných od uchazečů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Oslovení trhu práce – uveřejnění nabídky volného místa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Shromažďování nabídek od uchazečů a komunikace s nimi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Předvýběr na základě získaných dokumentů a informací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Sestavení seznamu uchazečů o pracovní pozici, kteří budou pozváni k výběru</a:t>
            </a:r>
          </a:p>
          <a:p>
            <a:pPr marL="0" indent="0">
              <a:buNone/>
            </a:pPr>
            <a:endParaRPr lang="cs-CZ" sz="1200" i="1" dirty="0"/>
          </a:p>
        </p:txBody>
      </p:sp>
    </p:spTree>
    <p:extLst>
      <p:ext uri="{BB962C8B-B14F-4D97-AF65-F5344CB8AC3E}">
        <p14:creationId xmlns:p14="http://schemas.microsoft.com/office/powerpoint/2010/main" val="9676128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 pracovních sil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Vnitřní</a:t>
            </a:r>
          </a:p>
          <a:p>
            <a:pPr lvl="1"/>
            <a:r>
              <a:rPr lang="cs-CZ" dirty="0"/>
              <a:t>Směřován k vnitřnímu trhu práce = ke stávajícím zaměstnancům</a:t>
            </a:r>
          </a:p>
          <a:p>
            <a:pPr lvl="1"/>
            <a:r>
              <a:rPr lang="cs-CZ" dirty="0"/>
              <a:t>Umožňuje vnitřní mobilitu</a:t>
            </a:r>
          </a:p>
          <a:p>
            <a:pPr lvl="1"/>
            <a:r>
              <a:rPr lang="cs-CZ" dirty="0"/>
              <a:t>Motivující a stabilizační prvek v organizaci</a:t>
            </a:r>
          </a:p>
          <a:p>
            <a:pPr lvl="1"/>
            <a:r>
              <a:rPr lang="cs-CZ" dirty="0"/>
              <a:t>Maximalizace využití neustále se rozvíjejícího potenciálu zaměstnanců</a:t>
            </a:r>
          </a:p>
          <a:p>
            <a:r>
              <a:rPr lang="cs-CZ" dirty="0"/>
              <a:t>Vnější</a:t>
            </a:r>
          </a:p>
          <a:p>
            <a:pPr lvl="1"/>
            <a:r>
              <a:rPr lang="cs-CZ" dirty="0"/>
              <a:t>Směřován k vnějšímu trhu práce = zaměstnanci jiných firem, absolventi, nezaměstnaní</a:t>
            </a:r>
          </a:p>
          <a:p>
            <a:pPr lvl="1"/>
            <a:r>
              <a:rPr lang="cs-CZ" dirty="0"/>
              <a:t>Získání pracovníků s odlišnými znalostmi, dovednostmi, přístupy k řešení situací</a:t>
            </a:r>
          </a:p>
          <a:p>
            <a:pPr lvl="1"/>
            <a:r>
              <a:rPr lang="cs-CZ" dirty="0"/>
              <a:t>Vyžaduje promyšlenou, dobře zacílenou strategii</a:t>
            </a:r>
          </a:p>
        </p:txBody>
      </p:sp>
    </p:spTree>
    <p:extLst>
      <p:ext uri="{BB962C8B-B14F-4D97-AF65-F5344CB8AC3E}">
        <p14:creationId xmlns:p14="http://schemas.microsoft.com/office/powerpoint/2010/main" val="38152033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Komunikační kanály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Inzerce – tisk, rozhlas, televize. Čím dál méně využíváno. Vhodné jen pro regionální trh práce, pro vybrané pozice.</a:t>
            </a:r>
          </a:p>
          <a:p>
            <a:r>
              <a:rPr lang="cs-CZ" dirty="0"/>
              <a:t>Úřady práce – především pro nekvalifikované práce nebo práce s nižší úrovní kvalifikace.</a:t>
            </a:r>
          </a:p>
          <a:p>
            <a:r>
              <a:rPr lang="cs-CZ" dirty="0"/>
              <a:t>Reference vlastních zaměstnanců – nejlevnější způsob spojený s posilováním loajality zaměstnanců.</a:t>
            </a:r>
          </a:p>
          <a:p>
            <a:r>
              <a:rPr lang="cs-CZ" dirty="0"/>
              <a:t>Školy – zaměřeno na nábor absolventů.</a:t>
            </a:r>
          </a:p>
          <a:p>
            <a:r>
              <a:rPr lang="cs-CZ" dirty="0"/>
              <a:t>Personální agentury – vyhledání pracovníků dle požadavků organizace, dokážou realizovat i </a:t>
            </a:r>
            <a:r>
              <a:rPr lang="cs-CZ" dirty="0" err="1"/>
              <a:t>headhunting</a:t>
            </a:r>
            <a:r>
              <a:rPr lang="cs-CZ" dirty="0"/>
              <a:t>.</a:t>
            </a:r>
          </a:p>
          <a:p>
            <a:r>
              <a:rPr lang="cs-CZ" dirty="0"/>
              <a:t>Databanka zájemců o zaměstnání – vyhledání v žádostech, které zaslali uchazeči sami.</a:t>
            </a:r>
          </a:p>
          <a:p>
            <a:r>
              <a:rPr lang="cs-CZ" dirty="0"/>
              <a:t>On-line zveřejnění – stránky organizací, účelově vytvořené databáze (</a:t>
            </a:r>
            <a:r>
              <a:rPr lang="cs-CZ" dirty="0" err="1"/>
              <a:t>jobs</a:t>
            </a:r>
            <a:r>
              <a:rPr lang="cs-CZ" dirty="0"/>
              <a:t>, zaměstnání, práce), sociální sítě – tento způsob se rozmáhá</a:t>
            </a:r>
          </a:p>
        </p:txBody>
      </p:sp>
    </p:spTree>
    <p:extLst>
      <p:ext uri="{BB962C8B-B14F-4D97-AF65-F5344CB8AC3E}">
        <p14:creationId xmlns:p14="http://schemas.microsoft.com/office/powerpoint/2010/main" val="28162229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Nabídka pracovní pozice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By měla obsahovat tyto informace:</a:t>
            </a:r>
          </a:p>
          <a:p>
            <a:r>
              <a:rPr lang="cs-CZ" dirty="0"/>
              <a:t>Firma</a:t>
            </a:r>
          </a:p>
          <a:p>
            <a:r>
              <a:rPr lang="cs-CZ" dirty="0"/>
              <a:t>Pozice</a:t>
            </a:r>
          </a:p>
          <a:p>
            <a:r>
              <a:rPr lang="cs-CZ" dirty="0"/>
              <a:t>Kvalifikační požadavky</a:t>
            </a:r>
          </a:p>
          <a:p>
            <a:r>
              <a:rPr lang="cs-CZ" dirty="0"/>
              <a:t>Podmínky práce</a:t>
            </a:r>
          </a:p>
          <a:p>
            <a:r>
              <a:rPr lang="cs-CZ" dirty="0"/>
              <a:t>Kdy má být místo obsazeno</a:t>
            </a:r>
          </a:p>
          <a:p>
            <a:r>
              <a:rPr lang="cs-CZ" dirty="0"/>
              <a:t>Jak se má zájemce ucházet</a:t>
            </a:r>
          </a:p>
        </p:txBody>
      </p:sp>
    </p:spTree>
    <p:extLst>
      <p:ext uri="{BB962C8B-B14F-4D97-AF65-F5344CB8AC3E}">
        <p14:creationId xmlns:p14="http://schemas.microsoft.com/office/powerpoint/2010/main" val="15738659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7E40D95-23CC-4F85-9EC7-EEE9FF0C9F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Životopis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46B6073-C6FF-45C3-A7A0-EF7C9A5BC0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spcBef>
                <a:spcPts val="450"/>
              </a:spcBef>
            </a:pPr>
            <a:r>
              <a:rPr lang="cs-CZ" sz="2400" dirty="0"/>
              <a:t>stručný a výstižný, strukturovaný</a:t>
            </a:r>
          </a:p>
          <a:p>
            <a:pPr>
              <a:spcBef>
                <a:spcPts val="450"/>
              </a:spcBef>
            </a:pPr>
            <a:r>
              <a:rPr lang="cs-CZ" sz="2400" dirty="0"/>
              <a:t>1 – 2 strany A4</a:t>
            </a:r>
          </a:p>
          <a:p>
            <a:pPr>
              <a:spcBef>
                <a:spcPts val="450"/>
              </a:spcBef>
            </a:pPr>
            <a:r>
              <a:rPr lang="cs-CZ" sz="2400" dirty="0"/>
              <a:t>relevantní informace, které se vztahují k pozici, o kterou se ucházím</a:t>
            </a:r>
          </a:p>
          <a:p>
            <a:pPr>
              <a:spcBef>
                <a:spcPts val="450"/>
              </a:spcBef>
            </a:pPr>
            <a:r>
              <a:rPr lang="cs-CZ" sz="2400" dirty="0"/>
              <a:t>aktualizovat</a:t>
            </a:r>
          </a:p>
          <a:p>
            <a:pPr>
              <a:spcBef>
                <a:spcPts val="450"/>
              </a:spcBef>
            </a:pPr>
            <a:r>
              <a:rPr lang="cs-CZ" sz="2400" dirty="0"/>
              <a:t>nelhat!</a:t>
            </a:r>
          </a:p>
          <a:p>
            <a:pPr marL="0" indent="0">
              <a:spcBef>
                <a:spcPts val="450"/>
              </a:spcBef>
              <a:buNone/>
            </a:pPr>
            <a:endParaRPr lang="cs-CZ" sz="2400" dirty="0"/>
          </a:p>
          <a:p>
            <a:pPr marL="0" indent="0">
              <a:spcBef>
                <a:spcPts val="450"/>
              </a:spcBef>
              <a:buNone/>
            </a:pPr>
            <a:r>
              <a:rPr lang="cs-CZ" sz="2400" dirty="0"/>
              <a:t>Úvod:</a:t>
            </a:r>
          </a:p>
          <a:p>
            <a:pPr>
              <a:spcBef>
                <a:spcPts val="450"/>
              </a:spcBef>
              <a:buFontTx/>
              <a:buChar char="-"/>
            </a:pPr>
            <a:r>
              <a:rPr lang="cs-CZ" sz="2400" dirty="0"/>
              <a:t>jméno + dosažené tituly</a:t>
            </a:r>
          </a:p>
          <a:p>
            <a:pPr>
              <a:spcBef>
                <a:spcPts val="450"/>
              </a:spcBef>
              <a:buFontTx/>
              <a:buChar char="-"/>
            </a:pPr>
            <a:r>
              <a:rPr lang="cs-CZ" sz="2400" dirty="0"/>
              <a:t>kontakty</a:t>
            </a:r>
          </a:p>
          <a:p>
            <a:pPr>
              <a:spcBef>
                <a:spcPts val="450"/>
              </a:spcBef>
              <a:buFontTx/>
              <a:buChar char="-"/>
            </a:pPr>
            <a:r>
              <a:rPr lang="cs-CZ" sz="2400" dirty="0"/>
              <a:t>vhodná fotografie</a:t>
            </a:r>
          </a:p>
          <a:p>
            <a:pPr marL="0" indent="0">
              <a:spcBef>
                <a:spcPts val="450"/>
              </a:spcBef>
              <a:buNone/>
            </a:pPr>
            <a:r>
              <a:rPr lang="cs-CZ" sz="2400" dirty="0"/>
              <a:t>Hlavní sdělení:</a:t>
            </a:r>
          </a:p>
          <a:p>
            <a:pPr>
              <a:spcBef>
                <a:spcPts val="450"/>
              </a:spcBef>
              <a:buFontTx/>
              <a:buChar char="-"/>
            </a:pPr>
            <a:r>
              <a:rPr lang="cs-CZ" sz="2400" dirty="0"/>
              <a:t>vzdělání (i neukončené, u aktuálně probíhajícího předpokládaný rok ukončení)</a:t>
            </a:r>
          </a:p>
          <a:p>
            <a:pPr>
              <a:spcBef>
                <a:spcPts val="450"/>
              </a:spcBef>
              <a:buFontTx/>
              <a:buChar char="-"/>
            </a:pPr>
            <a:r>
              <a:rPr lang="cs-CZ" sz="2400" dirty="0"/>
              <a:t>pracovní zkušenosti (vč. brigád a praxí) – náplň práce</a:t>
            </a:r>
          </a:p>
          <a:p>
            <a:pPr>
              <a:spcBef>
                <a:spcPts val="450"/>
              </a:spcBef>
              <a:buFontTx/>
              <a:buChar char="-"/>
            </a:pPr>
            <a:r>
              <a:rPr lang="cs-CZ" sz="2400" dirty="0"/>
              <a:t>jazykové dovednosti (včetně úrovně)</a:t>
            </a:r>
          </a:p>
          <a:p>
            <a:pPr marL="0" indent="0">
              <a:spcBef>
                <a:spcPts val="450"/>
              </a:spcBef>
              <a:buNone/>
            </a:pPr>
            <a:r>
              <a:rPr lang="cs-CZ" sz="2400" dirty="0"/>
              <a:t>Další informace:</a:t>
            </a:r>
          </a:p>
          <a:p>
            <a:pPr>
              <a:spcBef>
                <a:spcPts val="450"/>
              </a:spcBef>
              <a:buFontTx/>
              <a:buChar char="-"/>
            </a:pPr>
            <a:r>
              <a:rPr lang="cs-CZ" sz="2400" dirty="0"/>
              <a:t>dovednosti</a:t>
            </a:r>
          </a:p>
          <a:p>
            <a:pPr>
              <a:spcBef>
                <a:spcPts val="450"/>
              </a:spcBef>
              <a:buFontTx/>
              <a:buChar char="-"/>
            </a:pPr>
            <a:r>
              <a:rPr lang="cs-CZ" sz="2400" dirty="0"/>
              <a:t>průkazy, certifikáty a absolvované kurzy</a:t>
            </a:r>
          </a:p>
          <a:p>
            <a:pPr>
              <a:spcBef>
                <a:spcPts val="450"/>
              </a:spcBef>
              <a:buFontTx/>
              <a:buChar char="-"/>
            </a:pPr>
            <a:r>
              <a:rPr lang="cs-CZ" sz="2400" dirty="0"/>
              <a:t>zájmy, koníčky, charakterové vlastnosti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161906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6" t="5183" r="49979" b="5859"/>
          <a:stretch/>
        </p:blipFill>
        <p:spPr>
          <a:xfrm>
            <a:off x="2362200" y="629301"/>
            <a:ext cx="4267200" cy="5599399"/>
          </a:xfrm>
          <a:prstGeom prst="rect">
            <a:avLst/>
          </a:prstGeom>
          <a:ln w="3175">
            <a:solidFill>
              <a:schemeClr val="tx1"/>
            </a:solidFill>
          </a:ln>
        </p:spPr>
      </p:pic>
      <p:sp>
        <p:nvSpPr>
          <p:cNvPr id="2" name="Obdélník 1"/>
          <p:cNvSpPr/>
          <p:nvPr/>
        </p:nvSpPr>
        <p:spPr>
          <a:xfrm>
            <a:off x="3086100" y="1764030"/>
            <a:ext cx="510540" cy="114300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Obdélník 3"/>
          <p:cNvSpPr/>
          <p:nvPr/>
        </p:nvSpPr>
        <p:spPr>
          <a:xfrm>
            <a:off x="5379720" y="3013710"/>
            <a:ext cx="510540" cy="114300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5124450" y="3371850"/>
            <a:ext cx="765810" cy="114300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4434840" y="3859530"/>
            <a:ext cx="510540" cy="114300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3741420" y="5360670"/>
            <a:ext cx="297180" cy="114300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02645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2" id="{42B34AD4-CC8C-42C8-A123-A24A28B23F52}" vid="{CAA84E04-F411-4E5F-9AFE-C1503F826B3B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Sablona PPT_základní_CZ</Template>
  <TotalTime>4140</TotalTime>
  <Words>912</Words>
  <Application>Microsoft Office PowerPoint</Application>
  <PresentationFormat>Předvádění na obrazovce (4:3)</PresentationFormat>
  <Paragraphs>158</Paragraphs>
  <Slides>21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5" baseType="lpstr">
      <vt:lpstr>Arial</vt:lpstr>
      <vt:lpstr>Calibri</vt:lpstr>
      <vt:lpstr>Calibri Light</vt:lpstr>
      <vt:lpstr>Motiv Office</vt:lpstr>
      <vt:lpstr>ŘÍZENÍ LIDSKÝCH ZDROJŮ 3. hodina</vt:lpstr>
      <vt:lpstr>Proces získávání pracovníků</vt:lpstr>
      <vt:lpstr>Získávání pracovníků a personální marketing</vt:lpstr>
      <vt:lpstr>Proces personálního náboru</vt:lpstr>
      <vt:lpstr>Zdroje pracovních sil</vt:lpstr>
      <vt:lpstr>Komunikační kanály</vt:lpstr>
      <vt:lpstr>Nabídka pracovní pozice</vt:lpstr>
      <vt:lpstr>Životopis</vt:lpstr>
      <vt:lpstr>Prezentace aplikace PowerPoint</vt:lpstr>
      <vt:lpstr>Prezentace aplikace PowerPoint</vt:lpstr>
      <vt:lpstr>Prezentace aplikace PowerPoint</vt:lpstr>
      <vt:lpstr>Proces personálního výběru</vt:lpstr>
      <vt:lpstr>Základní poslání personálního výběru</vt:lpstr>
      <vt:lpstr>Kritéria úspěšnosti na pracovní pozici</vt:lpstr>
      <vt:lpstr>Výběrové strategie</vt:lpstr>
      <vt:lpstr>Metody personálního výběru</vt:lpstr>
      <vt:lpstr>Výběr metod je ovlivněn</vt:lpstr>
      <vt:lpstr>Hodnocení efektivity náboru a výběru pracovníků</vt:lpstr>
      <vt:lpstr>Rámce procesu získávání pracovníků</vt:lpstr>
      <vt:lpstr>Nástup zaměstnance na pracovní pozici</vt:lpstr>
      <vt:lpstr>Důvody řízení adaptačního období</vt:lpstr>
    </vt:vector>
  </TitlesOfParts>
  <Company>TESCO SW, a.s.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ŘÍZENÍ LIDSKÝCH ZDROJŮ</dc:title>
  <dc:creator>Vítoslavská Markéta</dc:creator>
  <cp:lastModifiedBy>Vítoslavská Markéta</cp:lastModifiedBy>
  <cp:revision>121</cp:revision>
  <cp:lastPrinted>2021-10-18T06:13:09Z</cp:lastPrinted>
  <dcterms:created xsi:type="dcterms:W3CDTF">2016-07-29T08:01:37Z</dcterms:created>
  <dcterms:modified xsi:type="dcterms:W3CDTF">2023-10-19T07:20:08Z</dcterms:modified>
</cp:coreProperties>
</file>