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6"/>
  </p:handoutMasterIdLst>
  <p:sldIdLst>
    <p:sldId id="256" r:id="rId2"/>
    <p:sldId id="279" r:id="rId3"/>
    <p:sldId id="280" r:id="rId4"/>
    <p:sldId id="283" r:id="rId5"/>
    <p:sldId id="307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300" r:id="rId22"/>
    <p:sldId id="301" r:id="rId23"/>
    <p:sldId id="302" r:id="rId24"/>
    <p:sldId id="303" r:id="rId25"/>
  </p:sldIdLst>
  <p:sldSz cx="9144000" cy="6858000" type="screen4x3"/>
  <p:notesSz cx="7010400" cy="9296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 showGuides="1">
      <p:cViewPr varScale="1">
        <p:scale>
          <a:sx n="128" d="100"/>
          <a:sy n="128" d="100"/>
        </p:scale>
        <p:origin x="888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159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A52BA-04FA-428B-9B1B-E6CF6DF0B7A2}" type="datetimeFigureOut">
              <a:rPr lang="cs-CZ" smtClean="0"/>
              <a:t>12.10.2023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29648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159" y="8829648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4D71A-49DA-40E9-8E0F-5C8D77F07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248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49" y="2362672"/>
            <a:ext cx="8036885" cy="2387600"/>
          </a:xfrm>
        </p:spPr>
        <p:txBody>
          <a:bodyPr anchor="ctr" anchorCtr="1"/>
          <a:lstStyle/>
          <a:p>
            <a:pPr algn="ctr"/>
            <a:r>
              <a:rPr lang="cs-CZ" dirty="0"/>
              <a:t>ŘÍZENÍ LIDSKÝCH ZDROJŮ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Markéta </a:t>
            </a:r>
            <a:r>
              <a:rPr lang="cs-CZ" dirty="0" err="1"/>
              <a:t>Vitoslavská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800" dirty="0"/>
              <a:t>Personální činnosti založené na identifikaci potenciálu/ kompetencích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3936093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Potenciál</a:t>
            </a:r>
          </a:p>
          <a:p>
            <a:r>
              <a:rPr lang="cs-CZ" dirty="0"/>
              <a:t>Obsazování pracovních pozic.</a:t>
            </a:r>
          </a:p>
          <a:p>
            <a:r>
              <a:rPr lang="cs-CZ" dirty="0"/>
              <a:t>Vstupy do vzdělávání a osobního rozvoje.</a:t>
            </a:r>
          </a:p>
          <a:p>
            <a:r>
              <a:rPr lang="cs-CZ" dirty="0"/>
              <a:t>Pracovní výkony k hodnocení.</a:t>
            </a:r>
          </a:p>
          <a:p>
            <a:r>
              <a:rPr lang="cs-CZ" dirty="0"/>
              <a:t>Ukazatele pro směr osobní kariéry.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sz="1700" dirty="0"/>
              <a:t>Kompetence se stanovují výš než potenciál, 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Kompetence</a:t>
            </a:r>
          </a:p>
          <a:p>
            <a:r>
              <a:rPr lang="cs-CZ" dirty="0"/>
              <a:t>Kritéria náboru a výběru.</a:t>
            </a:r>
          </a:p>
          <a:p>
            <a:r>
              <a:rPr lang="cs-CZ" dirty="0"/>
              <a:t>Popis pracovních pozic.</a:t>
            </a:r>
          </a:p>
          <a:p>
            <a:r>
              <a:rPr lang="cs-CZ" dirty="0"/>
              <a:t>Cíle vzdělávacích akcí a osobního rozvoje.</a:t>
            </a:r>
          </a:p>
          <a:p>
            <a:r>
              <a:rPr lang="cs-CZ" dirty="0"/>
              <a:t>Kritéria hodnocení pracovního výkonu.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sz="1700" dirty="0"/>
              <a:t>aby byl prostor pro rozvoj.</a:t>
            </a:r>
          </a:p>
        </p:txBody>
      </p:sp>
    </p:spTree>
    <p:extLst>
      <p:ext uri="{BB962C8B-B14F-4D97-AF65-F5344CB8AC3E}">
        <p14:creationId xmlns:p14="http://schemas.microsoft.com/office/powerpoint/2010/main" val="3916993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Rozvojové intervence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Pracovní úkoly</a:t>
            </a:r>
          </a:p>
          <a:p>
            <a:r>
              <a:rPr lang="cs-CZ" dirty="0"/>
              <a:t>Nové pracovní podmínky</a:t>
            </a:r>
          </a:p>
          <a:p>
            <a:r>
              <a:rPr lang="cs-CZ" dirty="0"/>
              <a:t>Studijní a pracovní pobyty</a:t>
            </a:r>
          </a:p>
          <a:p>
            <a:r>
              <a:rPr lang="cs-CZ" dirty="0"/>
              <a:t>Samostudium odborné literatury</a:t>
            </a:r>
          </a:p>
          <a:p>
            <a:r>
              <a:rPr lang="cs-CZ" dirty="0"/>
              <a:t>Porady</a:t>
            </a:r>
          </a:p>
          <a:p>
            <a:r>
              <a:rPr lang="cs-CZ" dirty="0"/>
              <a:t>Spolupráce s kolegy a nadřízenými</a:t>
            </a:r>
          </a:p>
          <a:p>
            <a:r>
              <a:rPr lang="cs-CZ" dirty="0"/>
              <a:t>vzdělávání</a:t>
            </a:r>
          </a:p>
        </p:txBody>
      </p:sp>
    </p:spTree>
    <p:extLst>
      <p:ext uri="{BB962C8B-B14F-4D97-AF65-F5344CB8AC3E}">
        <p14:creationId xmlns:p14="http://schemas.microsoft.com/office/powerpoint/2010/main" val="3821055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pozice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Jsou založeny na kompetencích.</a:t>
            </a:r>
          </a:p>
          <a:p>
            <a:r>
              <a:rPr lang="cs-CZ" dirty="0"/>
              <a:t>Místo pro výkon pracovní činnosti v organizaci, které je charakterizováno přiřazenými pracovními úkoly a činnostmi, zařazením do organizační struktury, přiřazením určitého okruhu odpovědnosti a jsou stanoveny kompetence.</a:t>
            </a:r>
          </a:p>
          <a:p>
            <a:r>
              <a:rPr lang="cs-CZ" dirty="0"/>
              <a:t>Určují pracovní místa, na které jsou umisťováni jednotliví pracovníci.</a:t>
            </a:r>
          </a:p>
          <a:p>
            <a:r>
              <a:rPr lang="cs-CZ" dirty="0"/>
              <a:t>Na jednu pracovní pozici může být přiřazeno více pracovníků.</a:t>
            </a:r>
          </a:p>
          <a:p>
            <a:r>
              <a:rPr lang="cs-CZ" dirty="0"/>
              <a:t>Jeden pracovník může být zařazen na více pracovních pozic.</a:t>
            </a:r>
          </a:p>
        </p:txBody>
      </p:sp>
    </p:spTree>
    <p:extLst>
      <p:ext uri="{BB962C8B-B14F-4D97-AF65-F5344CB8AC3E}">
        <p14:creationId xmlns:p14="http://schemas.microsoft.com/office/powerpoint/2010/main" val="2510821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– sociální aspekty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Probíhá v určitém společenském prostředí,</a:t>
            </a:r>
          </a:p>
          <a:p>
            <a:r>
              <a:rPr lang="cs-CZ" dirty="0"/>
              <a:t>Uspokojuje potřeby biologické i sociální,</a:t>
            </a:r>
          </a:p>
          <a:p>
            <a:r>
              <a:rPr lang="cs-CZ" dirty="0"/>
              <a:t>Materiální prostředky pro výkon práce jsou výsledkem pracovních činností druhých,</a:t>
            </a:r>
          </a:p>
          <a:p>
            <a:r>
              <a:rPr lang="cs-CZ" dirty="0"/>
              <a:t>Není to činnost izolovaná (vzájemná provázanost),</a:t>
            </a:r>
          </a:p>
          <a:p>
            <a:r>
              <a:rPr lang="cs-CZ" dirty="0"/>
              <a:t>Je to společenská hodnota.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7506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charakteristiky pracovní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Druh práce,</a:t>
            </a:r>
          </a:p>
          <a:p>
            <a:r>
              <a:rPr lang="cs-CZ" dirty="0"/>
              <a:t>Pracovní podmínky:</a:t>
            </a:r>
          </a:p>
          <a:p>
            <a:pPr lvl="1"/>
            <a:r>
              <a:rPr lang="cs-CZ" dirty="0"/>
              <a:t>Technicko-technologické,</a:t>
            </a:r>
          </a:p>
          <a:p>
            <a:pPr lvl="1"/>
            <a:r>
              <a:rPr lang="cs-CZ" dirty="0"/>
              <a:t>Organizační,</a:t>
            </a:r>
          </a:p>
          <a:p>
            <a:pPr lvl="1"/>
            <a:r>
              <a:rPr lang="cs-CZ" dirty="0"/>
              <a:t>Sociální,</a:t>
            </a:r>
          </a:p>
          <a:p>
            <a:pPr lvl="1"/>
            <a:r>
              <a:rPr lang="cs-CZ" dirty="0"/>
              <a:t>Zdravotně-hygienické,</a:t>
            </a:r>
          </a:p>
          <a:p>
            <a:r>
              <a:rPr lang="cs-CZ" dirty="0"/>
              <a:t>Organizace práce:</a:t>
            </a:r>
          </a:p>
          <a:p>
            <a:pPr lvl="1"/>
            <a:r>
              <a:rPr lang="cs-CZ" dirty="0"/>
              <a:t>Determinuje sociální jevy a procesy, velikost sociálních systémů, pracovní skupiny, struktury, směry, intenzitu, dynamiku,…</a:t>
            </a:r>
          </a:p>
        </p:txBody>
      </p:sp>
    </p:spTree>
    <p:extLst>
      <p:ext uri="{BB962C8B-B14F-4D97-AF65-F5344CB8AC3E}">
        <p14:creationId xmlns:p14="http://schemas.microsoft.com/office/powerpoint/2010/main" val="4095900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Profese x povolání x zaměstnání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Profese:</a:t>
            </a:r>
          </a:p>
          <a:p>
            <a:pPr lvl="1"/>
            <a:r>
              <a:rPr lang="cs-CZ" dirty="0"/>
              <a:t>Druh pracovní činnosti,</a:t>
            </a:r>
          </a:p>
          <a:p>
            <a:pPr lvl="1"/>
            <a:r>
              <a:rPr lang="cs-CZ" dirty="0"/>
              <a:t>Vyjadřuje specifické schopnosti,</a:t>
            </a:r>
          </a:p>
          <a:p>
            <a:pPr lvl="1"/>
            <a:r>
              <a:rPr lang="cs-CZ" dirty="0"/>
              <a:t>Výkon podmíněn odbornou přípravou.</a:t>
            </a:r>
          </a:p>
          <a:p>
            <a:r>
              <a:rPr lang="cs-CZ" dirty="0"/>
              <a:t>Povolání:</a:t>
            </a:r>
          </a:p>
          <a:p>
            <a:pPr lvl="1"/>
            <a:r>
              <a:rPr lang="cs-CZ" dirty="0"/>
              <a:t>Specifický druh nebo soubor činností,</a:t>
            </a:r>
          </a:p>
          <a:p>
            <a:pPr lvl="1"/>
            <a:r>
              <a:rPr lang="cs-CZ" dirty="0"/>
              <a:t>Obecně vnímán ve společnosti,</a:t>
            </a:r>
          </a:p>
          <a:p>
            <a:pPr lvl="1"/>
            <a:r>
              <a:rPr lang="cs-CZ" dirty="0"/>
              <a:t>Blízké sociální roli,</a:t>
            </a:r>
          </a:p>
          <a:p>
            <a:pPr lvl="1"/>
            <a:r>
              <a:rPr lang="cs-CZ" dirty="0"/>
              <a:t>Rychle se vyvíjí, pokles prestiže manuálních povolání, nárůst prestiže kvalifikovaných povolání.</a:t>
            </a:r>
          </a:p>
          <a:p>
            <a:r>
              <a:rPr lang="cs-CZ" dirty="0"/>
              <a:t>Zaměstnání:</a:t>
            </a:r>
          </a:p>
          <a:p>
            <a:pPr lvl="1"/>
            <a:r>
              <a:rPr lang="cs-CZ" dirty="0"/>
              <a:t>Pracovně-ekonomický vztah mezi pracovníkem a organizací.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154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Vytváření pracovních míst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 2 cíle:</a:t>
            </a:r>
          </a:p>
          <a:p>
            <a:pPr lvl="1"/>
            <a:r>
              <a:rPr lang="cs-CZ" dirty="0"/>
              <a:t>Uspokojit požadavky organizace na produktivitu, efektivitu činností a kvalitu výrobků nebo služeb,</a:t>
            </a:r>
          </a:p>
          <a:p>
            <a:pPr lvl="1"/>
            <a:r>
              <a:rPr lang="cs-CZ" dirty="0"/>
              <a:t>Uspokojit potřeby jedince týkající se jeho zájmů, podnětnosti úkolů a jeho úspěchů.</a:t>
            </a:r>
          </a:p>
          <a:p>
            <a:pPr lvl="1"/>
            <a:endParaRPr lang="cs-CZ" dirty="0"/>
          </a:p>
          <a:p>
            <a:r>
              <a:rPr lang="cs-CZ" dirty="0"/>
              <a:t>Proces vytváření pracovních míst začíná analýzou práce.</a:t>
            </a:r>
          </a:p>
        </p:txBody>
      </p:sp>
    </p:spTree>
    <p:extLst>
      <p:ext uri="{BB962C8B-B14F-4D97-AF65-F5344CB8AC3E}">
        <p14:creationId xmlns:p14="http://schemas.microsoft.com/office/powerpoint/2010/main" val="375313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„Analýza práce (úkolu a pozice) je systematický postup, který slouží k získání podrobných a objektivních informací o práci, úkolu nebo pozici.“</a:t>
            </a:r>
          </a:p>
        </p:txBody>
      </p:sp>
    </p:spTree>
    <p:extLst>
      <p:ext uri="{BB962C8B-B14F-4D97-AF65-F5344CB8AC3E}">
        <p14:creationId xmlns:p14="http://schemas.microsoft.com/office/powerpoint/2010/main" val="8285428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informací v analýze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Celkový účel</a:t>
            </a:r>
          </a:p>
          <a:p>
            <a:r>
              <a:rPr lang="cs-CZ" dirty="0"/>
              <a:t>Obsah</a:t>
            </a:r>
          </a:p>
          <a:p>
            <a:r>
              <a:rPr lang="cs-CZ" dirty="0"/>
              <a:t>Zodpovědnost</a:t>
            </a:r>
          </a:p>
          <a:p>
            <a:r>
              <a:rPr lang="cs-CZ" dirty="0"/>
              <a:t>Kritéria výkonu</a:t>
            </a:r>
          </a:p>
          <a:p>
            <a:r>
              <a:rPr lang="cs-CZ" dirty="0"/>
              <a:t>Odpovědnost</a:t>
            </a:r>
          </a:p>
          <a:p>
            <a:r>
              <a:rPr lang="cs-CZ" dirty="0"/>
              <a:t>Organizační faktory</a:t>
            </a:r>
          </a:p>
          <a:p>
            <a:r>
              <a:rPr lang="cs-CZ" dirty="0"/>
              <a:t>Motivující faktory</a:t>
            </a:r>
          </a:p>
          <a:p>
            <a:r>
              <a:rPr lang="cs-CZ" dirty="0"/>
              <a:t>Faktory osobního rozvoje</a:t>
            </a:r>
          </a:p>
          <a:p>
            <a:r>
              <a:rPr lang="cs-CZ" dirty="0"/>
              <a:t>Faktory prostředí</a:t>
            </a:r>
          </a:p>
        </p:txBody>
      </p:sp>
    </p:spTree>
    <p:extLst>
      <p:ext uri="{BB962C8B-B14F-4D97-AF65-F5344CB8AC3E}">
        <p14:creationId xmlns:p14="http://schemas.microsoft.com/office/powerpoint/2010/main" val="879879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analýzy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Předpoklad kvalitního provedení následujících aktivit:</a:t>
            </a:r>
          </a:p>
          <a:p>
            <a:r>
              <a:rPr lang="cs-CZ" dirty="0"/>
              <a:t>Úpravy a změny pracovního prostředí,</a:t>
            </a:r>
          </a:p>
          <a:p>
            <a:r>
              <a:rPr lang="cs-CZ" dirty="0"/>
              <a:t>Úpravy a změny systému řízení včetně pracovních náplní,</a:t>
            </a:r>
          </a:p>
          <a:p>
            <a:r>
              <a:rPr lang="cs-CZ" dirty="0"/>
              <a:t>Stanovení kritérií pro hodnocení činnosti,</a:t>
            </a:r>
          </a:p>
          <a:p>
            <a:r>
              <a:rPr lang="cs-CZ" dirty="0"/>
              <a:t>Posuzování a výběr uchazečů o výkon určitých profesí nebo funkcí,</a:t>
            </a:r>
          </a:p>
          <a:p>
            <a:r>
              <a:rPr lang="cs-CZ" dirty="0"/>
              <a:t>Seskupování profesí podle podobných znaků,</a:t>
            </a:r>
          </a:p>
          <a:p>
            <a:r>
              <a:rPr lang="cs-CZ" dirty="0"/>
              <a:t>Projektování výcviku, výchovy, kariérových drah,</a:t>
            </a:r>
          </a:p>
          <a:p>
            <a:r>
              <a:rPr lang="cs-CZ" dirty="0"/>
              <a:t>Rozbor úrazovosti, snížené výkonnosti, nezájmu pracovníků o určitou činnost.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1000" i="1" dirty="0"/>
              <a:t>Bělohlávek</a:t>
            </a:r>
          </a:p>
        </p:txBody>
      </p:sp>
    </p:spTree>
    <p:extLst>
      <p:ext uri="{BB962C8B-B14F-4D97-AF65-F5344CB8AC3E}">
        <p14:creationId xmlns:p14="http://schemas.microsoft.com/office/powerpoint/2010/main" val="3305057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řízení zaměřené na schopnosti LZ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Identifikování a využívání osobního potenciálu člověka.</a:t>
            </a:r>
          </a:p>
          <a:p>
            <a:r>
              <a:rPr lang="cs-CZ" dirty="0"/>
              <a:t>Stanovování kompetencí pracovních sil.</a:t>
            </a:r>
          </a:p>
          <a:p>
            <a:r>
              <a:rPr lang="cs-CZ" dirty="0"/>
              <a:t>Zajišťování rozvojových intervencí v organizaci.</a:t>
            </a:r>
          </a:p>
          <a:p>
            <a:r>
              <a:rPr lang="cs-CZ" dirty="0"/>
              <a:t>Podpora osobního rozvoje pracovních sil.</a:t>
            </a:r>
          </a:p>
        </p:txBody>
      </p:sp>
    </p:spTree>
    <p:extLst>
      <p:ext uri="{BB962C8B-B14F-4D97-AF65-F5344CB8AC3E}">
        <p14:creationId xmlns:p14="http://schemas.microsoft.com/office/powerpoint/2010/main" val="41733221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Zaměření analýzy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Zjišťování úloh, které jsou vykonávány na pracovním místě,</a:t>
            </a:r>
          </a:p>
          <a:p>
            <a:r>
              <a:rPr lang="cs-CZ" dirty="0"/>
              <a:t>Zjišťování nároků kladených na zaměstnance při vykonávání pracovní činnosti.</a:t>
            </a:r>
          </a:p>
        </p:txBody>
      </p:sp>
    </p:spTree>
    <p:extLst>
      <p:ext uri="{BB962C8B-B14F-4D97-AF65-F5344CB8AC3E}">
        <p14:creationId xmlns:p14="http://schemas.microsoft.com/office/powerpoint/2010/main" val="703972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pozice a pracovní místo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Soubor činností, úkolů popsaný metodami analýzy práce.</a:t>
            </a:r>
          </a:p>
          <a:p>
            <a:r>
              <a:rPr lang="cs-CZ" dirty="0"/>
              <a:t>Zařazení do organizační struktury.</a:t>
            </a:r>
          </a:p>
          <a:p>
            <a:r>
              <a:rPr lang="cs-CZ" dirty="0"/>
              <a:t>Obsazováno konkrétními pracovníky – konkrétní pracovní místo.</a:t>
            </a:r>
          </a:p>
        </p:txBody>
      </p:sp>
    </p:spTree>
    <p:extLst>
      <p:ext uri="{BB962C8B-B14F-4D97-AF65-F5344CB8AC3E}">
        <p14:creationId xmlns:p14="http://schemas.microsoft.com/office/powerpoint/2010/main" val="270114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pracovní pozice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Ujasnění množství a rozsahu pracovních činností</a:t>
            </a:r>
          </a:p>
          <a:p>
            <a:r>
              <a:rPr lang="cs-CZ" dirty="0"/>
              <a:t>Určení konkrétního obsahu pracovní činnosti</a:t>
            </a:r>
          </a:p>
          <a:p>
            <a:r>
              <a:rPr lang="cs-CZ" dirty="0"/>
              <a:t>Zjištění náročnosti pracovní činnosti</a:t>
            </a:r>
          </a:p>
          <a:p>
            <a:r>
              <a:rPr lang="cs-CZ" dirty="0"/>
              <a:t>Určení kritérií pro hodnocení pracovního výkonu</a:t>
            </a:r>
          </a:p>
          <a:p>
            <a:r>
              <a:rPr lang="cs-CZ" dirty="0"/>
              <a:t>Zjištění požadavků na odbornou přípravu pracovníka</a:t>
            </a:r>
          </a:p>
          <a:p>
            <a:r>
              <a:rPr lang="cs-CZ" dirty="0"/>
              <a:t>Stanovení požadavků na vybavení pracovními pomůckami</a:t>
            </a:r>
          </a:p>
        </p:txBody>
      </p:sp>
    </p:spTree>
    <p:extLst>
      <p:ext uri="{BB962C8B-B14F-4D97-AF65-F5344CB8AC3E}">
        <p14:creationId xmlns:p14="http://schemas.microsoft.com/office/powerpoint/2010/main" val="28157924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Sběr údajů při analýze pracovních  míst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Shromažďování dokumentů (organizační struktura),</a:t>
            </a:r>
          </a:p>
          <a:p>
            <a:r>
              <a:rPr lang="cs-CZ" dirty="0"/>
              <a:t>Získání informací od manažera (účel, činnosti, odpovědnosti, vztahy),</a:t>
            </a:r>
          </a:p>
          <a:p>
            <a:r>
              <a:rPr lang="cs-CZ" dirty="0"/>
              <a:t>Rozhovor s držitelem pracovního místa, deník, časové snímky,</a:t>
            </a:r>
          </a:p>
          <a:p>
            <a:r>
              <a:rPr lang="cs-CZ" dirty="0"/>
              <a:t>Pozorování pracovníků při pracovním výkonu.</a:t>
            </a:r>
          </a:p>
        </p:txBody>
      </p:sp>
    </p:spTree>
    <p:extLst>
      <p:ext uri="{BB962C8B-B14F-4D97-AF65-F5344CB8AC3E}">
        <p14:creationId xmlns:p14="http://schemas.microsoft.com/office/powerpoint/2010/main" val="21559449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pracovního místa obsahuje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Název pracovního místa,</a:t>
            </a:r>
          </a:p>
          <a:p>
            <a:r>
              <a:rPr lang="cs-CZ" dirty="0"/>
              <a:t>Nadřízený držitele,</a:t>
            </a:r>
          </a:p>
          <a:p>
            <a:r>
              <a:rPr lang="cs-CZ" dirty="0"/>
              <a:t>Podřízení držitele,</a:t>
            </a:r>
          </a:p>
          <a:p>
            <a:r>
              <a:rPr lang="cs-CZ" dirty="0"/>
              <a:t>Definici celkového účelu nebo cílů práce na pracovním místě,</a:t>
            </a:r>
          </a:p>
          <a:p>
            <a:r>
              <a:rPr lang="cs-CZ" dirty="0"/>
              <a:t>Klíčové odpovědnosti nebo hlavní úkoly,</a:t>
            </a:r>
          </a:p>
          <a:p>
            <a:r>
              <a:rPr lang="cs-CZ" dirty="0"/>
              <a:t>Povaha a šíře.</a:t>
            </a:r>
          </a:p>
        </p:txBody>
      </p:sp>
    </p:spTree>
    <p:extLst>
      <p:ext uri="{BB962C8B-B14F-4D97-AF65-F5344CB8AC3E}">
        <p14:creationId xmlns:p14="http://schemas.microsoft.com/office/powerpoint/2010/main" val="4048658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Osobní potenciál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… souhrn charakteristik osobnosti … (vrozený x získaný)</a:t>
            </a:r>
          </a:p>
          <a:p>
            <a:r>
              <a:rPr lang="cs-CZ" dirty="0"/>
              <a:t>… předpoklady – nadání, schopnosti, dovednosti, vlastnosti, motivace jako podmínky úspěšného výkonu …</a:t>
            </a:r>
          </a:p>
          <a:p>
            <a:r>
              <a:rPr lang="cs-CZ" dirty="0"/>
              <a:t>… potenciál je schopnost vykonávat někdy v budoucnosti náročnější práci …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sz="1000" i="1" dirty="0"/>
              <a:t>Bělohlávek</a:t>
            </a:r>
          </a:p>
        </p:txBody>
      </p:sp>
    </p:spTree>
    <p:extLst>
      <p:ext uri="{BB962C8B-B14F-4D97-AF65-F5344CB8AC3E}">
        <p14:creationId xmlns:p14="http://schemas.microsoft.com/office/powerpoint/2010/main" val="34599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osobního potenciálu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Neměnné - vrozené, dané</a:t>
            </a:r>
          </a:p>
          <a:p>
            <a:r>
              <a:rPr lang="cs-CZ" dirty="0"/>
              <a:t>Těžko měnitelné – získané a postupně utvářené během života</a:t>
            </a:r>
          </a:p>
          <a:p>
            <a:r>
              <a:rPr lang="cs-CZ" dirty="0"/>
              <a:t>Mění se</a:t>
            </a:r>
          </a:p>
        </p:txBody>
      </p:sp>
    </p:spTree>
    <p:extLst>
      <p:ext uri="{BB962C8B-B14F-4D97-AF65-F5344CB8AC3E}">
        <p14:creationId xmlns:p14="http://schemas.microsoft.com/office/powerpoint/2010/main" val="3050557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osobního potenciálu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Neměnné - vrozené, dané:</a:t>
            </a:r>
          </a:p>
          <a:p>
            <a:pPr lvl="1"/>
            <a:r>
              <a:rPr lang="cs-CZ" dirty="0"/>
              <a:t>Vlastnosti, </a:t>
            </a:r>
          </a:p>
          <a:p>
            <a:pPr lvl="1"/>
            <a:r>
              <a:rPr lang="cs-CZ" dirty="0"/>
              <a:t>Vlohy – talent, </a:t>
            </a:r>
          </a:p>
          <a:p>
            <a:pPr lvl="1"/>
            <a:r>
              <a:rPr lang="cs-CZ" dirty="0"/>
              <a:t>Inteligence </a:t>
            </a:r>
          </a:p>
          <a:p>
            <a:r>
              <a:rPr lang="cs-CZ" dirty="0"/>
              <a:t>Těžko měnitelné – získané a postupně utvářené během života Postoje, </a:t>
            </a:r>
          </a:p>
          <a:p>
            <a:pPr lvl="1"/>
            <a:r>
              <a:rPr lang="cs-CZ" dirty="0"/>
              <a:t>Hodnoty, </a:t>
            </a:r>
          </a:p>
          <a:p>
            <a:pPr lvl="1"/>
            <a:r>
              <a:rPr lang="cs-CZ" dirty="0"/>
              <a:t>Motivy </a:t>
            </a:r>
          </a:p>
          <a:p>
            <a:r>
              <a:rPr lang="cs-CZ" dirty="0"/>
              <a:t>Mění se:</a:t>
            </a:r>
          </a:p>
          <a:p>
            <a:pPr lvl="1"/>
            <a:r>
              <a:rPr lang="cs-CZ" dirty="0"/>
              <a:t>Znalosti – informace získané studiem, četbou, poslechem…</a:t>
            </a:r>
          </a:p>
          <a:p>
            <a:pPr lvl="1"/>
            <a:r>
              <a:rPr lang="cs-CZ" dirty="0"/>
              <a:t>Dovednosti – ovlivněné praktickým používáním</a:t>
            </a:r>
          </a:p>
          <a:p>
            <a:pPr lvl="1"/>
            <a:r>
              <a:rPr lang="cs-CZ" dirty="0"/>
              <a:t>Zkušenosti – opakovaným používáním v různých situacích</a:t>
            </a:r>
          </a:p>
        </p:txBody>
      </p:sp>
    </p:spTree>
    <p:extLst>
      <p:ext uri="{BB962C8B-B14F-4D97-AF65-F5344CB8AC3E}">
        <p14:creationId xmlns:p14="http://schemas.microsoft.com/office/powerpoint/2010/main" val="1460397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Stanovuje firma pro danou pracovní pozici = očekávání potřebné pro dosažení výkonu. Pro danou pozici hledá ideální sestavu potenciálu (tj. vlastností, …, postojů,…, znalostí, dovedností, zkušeností).</a:t>
            </a:r>
          </a:p>
          <a:p>
            <a:endParaRPr lang="cs-CZ" dirty="0"/>
          </a:p>
          <a:p>
            <a:r>
              <a:rPr lang="cs-CZ" dirty="0"/>
              <a:t>Schopnost využít znalosti.</a:t>
            </a:r>
          </a:p>
          <a:p>
            <a:r>
              <a:rPr lang="cs-CZ" dirty="0"/>
              <a:t>Schopnost přenášet dovednosti do nových situací v zaměstnání.</a:t>
            </a:r>
          </a:p>
          <a:p>
            <a:r>
              <a:rPr lang="cs-CZ" dirty="0"/>
              <a:t>Schopnost člověka chovat se způsobem odpovídajícím požadavkům práce v dané organizaci.</a:t>
            </a:r>
          </a:p>
          <a:p>
            <a:r>
              <a:rPr lang="cs-CZ" dirty="0"/>
              <a:t>Vlastnosti osobní efektivnosti, které jsou vyžadovány na pracovišti.</a:t>
            </a:r>
          </a:p>
          <a:p>
            <a:r>
              <a:rPr lang="cs-CZ" dirty="0"/>
              <a:t>Individuální vlastnosti, osobní rysy, schopnosti, které ovlivňují výkon.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1000" i="1" dirty="0"/>
              <a:t>Armstrong</a:t>
            </a:r>
          </a:p>
        </p:txBody>
      </p:sp>
    </p:spTree>
    <p:extLst>
      <p:ext uri="{BB962C8B-B14F-4D97-AF65-F5344CB8AC3E}">
        <p14:creationId xmlns:p14="http://schemas.microsoft.com/office/powerpoint/2010/main" val="1173843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Člověk v organizaci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Potenciál</a:t>
            </a:r>
          </a:p>
          <a:p>
            <a:r>
              <a:rPr lang="cs-CZ" dirty="0"/>
              <a:t>Nositel – člověk</a:t>
            </a:r>
          </a:p>
          <a:p>
            <a:r>
              <a:rPr lang="cs-CZ" dirty="0"/>
              <a:t>Vstupy = nabídka, možnosti, současnost</a:t>
            </a:r>
          </a:p>
          <a:p>
            <a:r>
              <a:rPr lang="cs-CZ" dirty="0"/>
              <a:t>Široce pojato, užší pojetí je pracovní potenciál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Kompetence</a:t>
            </a:r>
          </a:p>
          <a:p>
            <a:r>
              <a:rPr lang="cs-CZ" dirty="0"/>
              <a:t>Nositel – firma</a:t>
            </a:r>
          </a:p>
          <a:p>
            <a:r>
              <a:rPr lang="cs-CZ" dirty="0"/>
              <a:t>Výstupy = požadavky, cílové kvality, budoucnost</a:t>
            </a:r>
          </a:p>
          <a:p>
            <a:r>
              <a:rPr lang="cs-CZ" dirty="0"/>
              <a:t>Konkrétně specifikováno, nejužší pojetí je vůči pracovní pozici</a:t>
            </a:r>
          </a:p>
        </p:txBody>
      </p:sp>
    </p:spTree>
    <p:extLst>
      <p:ext uri="{BB962C8B-B14F-4D97-AF65-F5344CB8AC3E}">
        <p14:creationId xmlns:p14="http://schemas.microsoft.com/office/powerpoint/2010/main" val="1103744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metod zjišťování potenciálu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Založené na minulosti</a:t>
            </a:r>
          </a:p>
          <a:p>
            <a:r>
              <a:rPr lang="cs-CZ" dirty="0"/>
              <a:t>Založené na přítomnosti</a:t>
            </a:r>
          </a:p>
          <a:p>
            <a:r>
              <a:rPr lang="cs-CZ" dirty="0"/>
              <a:t>Založené na budoucnosti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Experimentální</a:t>
            </a:r>
          </a:p>
          <a:p>
            <a:r>
              <a:rPr lang="cs-CZ" dirty="0"/>
              <a:t>Popisné</a:t>
            </a:r>
          </a:p>
        </p:txBody>
      </p:sp>
    </p:spTree>
    <p:extLst>
      <p:ext uri="{BB962C8B-B14F-4D97-AF65-F5344CB8AC3E}">
        <p14:creationId xmlns:p14="http://schemas.microsoft.com/office/powerpoint/2010/main" val="1188436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metody -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Psychologické testy a dotazníky osobnosti,</a:t>
            </a:r>
          </a:p>
          <a:p>
            <a:r>
              <a:rPr lang="cs-CZ" dirty="0" err="1"/>
              <a:t>Biodata</a:t>
            </a:r>
            <a:r>
              <a:rPr lang="cs-CZ" dirty="0"/>
              <a:t> (životopis, osobní dotazník),</a:t>
            </a:r>
          </a:p>
          <a:p>
            <a:r>
              <a:rPr lang="cs-CZ" dirty="0"/>
              <a:t>Testy pracovní způsobilosti (znalostí, dovedností),</a:t>
            </a:r>
          </a:p>
          <a:p>
            <a:r>
              <a:rPr lang="cs-CZ" dirty="0"/>
              <a:t>Pracovní simulace,</a:t>
            </a:r>
          </a:p>
          <a:p>
            <a:r>
              <a:rPr lang="cs-CZ" dirty="0"/>
              <a:t>Skupinové aktivity,</a:t>
            </a:r>
          </a:p>
          <a:p>
            <a:r>
              <a:rPr lang="cs-CZ" dirty="0"/>
              <a:t>Případové studie,</a:t>
            </a:r>
          </a:p>
          <a:p>
            <a:r>
              <a:rPr lang="cs-CZ" dirty="0"/>
              <a:t>Prezentace, vlastní produkty, vize,</a:t>
            </a:r>
          </a:p>
          <a:p>
            <a:r>
              <a:rPr lang="cs-CZ" dirty="0"/>
              <a:t>Reference,</a:t>
            </a:r>
          </a:p>
          <a:p>
            <a:r>
              <a:rPr lang="cs-CZ" dirty="0"/>
              <a:t>Osobní pohovor,</a:t>
            </a:r>
          </a:p>
          <a:p>
            <a:r>
              <a:rPr lang="cs-CZ" dirty="0" err="1"/>
              <a:t>Assesment</a:t>
            </a:r>
            <a:r>
              <a:rPr lang="cs-CZ" dirty="0"/>
              <a:t> centre, </a:t>
            </a:r>
            <a:r>
              <a:rPr lang="cs-CZ" dirty="0" err="1"/>
              <a:t>development</a:t>
            </a:r>
            <a:r>
              <a:rPr lang="cs-CZ" dirty="0"/>
              <a:t> centre,</a:t>
            </a:r>
          </a:p>
          <a:p>
            <a:r>
              <a:rPr lang="cs-CZ" dirty="0"/>
              <a:t>Doplňkové metody: grafologie, rejstřík trestů, lékařské posudky, detektory lži.</a:t>
            </a:r>
          </a:p>
        </p:txBody>
      </p:sp>
    </p:spTree>
    <p:extLst>
      <p:ext uri="{BB962C8B-B14F-4D97-AF65-F5344CB8AC3E}">
        <p14:creationId xmlns:p14="http://schemas.microsoft.com/office/powerpoint/2010/main" val="26383700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3683</TotalTime>
  <Words>980</Words>
  <Application>Microsoft Office PowerPoint</Application>
  <PresentationFormat>Předvádění na obrazovce (4:3)</PresentationFormat>
  <Paragraphs>184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Motiv Office</vt:lpstr>
      <vt:lpstr>ŘÍZENÍ LIDSKÝCH ZDROJŮ</vt:lpstr>
      <vt:lpstr>Personální řízení zaměřené na schopnosti LZ</vt:lpstr>
      <vt:lpstr>Osobní potenciál</vt:lpstr>
      <vt:lpstr>Struktura osobního potenciálu</vt:lpstr>
      <vt:lpstr>Struktura osobního potenciálu</vt:lpstr>
      <vt:lpstr>Kompetence</vt:lpstr>
      <vt:lpstr>Člověk v organizaci</vt:lpstr>
      <vt:lpstr>Dělení metod zjišťování potenciálu</vt:lpstr>
      <vt:lpstr>Základní metody - příklady</vt:lpstr>
      <vt:lpstr>Personální činnosti založené na identifikaci potenciálu/ kompetencích</vt:lpstr>
      <vt:lpstr>Rozvojové intervence</vt:lpstr>
      <vt:lpstr>Pracovní pozice</vt:lpstr>
      <vt:lpstr>Práce – sociální aspekty</vt:lpstr>
      <vt:lpstr>Obecné charakteristiky pracovní činnosti</vt:lpstr>
      <vt:lpstr>Profese x povolání x zaměstnání</vt:lpstr>
      <vt:lpstr>Vytváření pracovních míst</vt:lpstr>
      <vt:lpstr>Analýza práce</vt:lpstr>
      <vt:lpstr>Struktura informací v analýze práce</vt:lpstr>
      <vt:lpstr>Význam analýzy práce</vt:lpstr>
      <vt:lpstr>Zaměření analýzy práce</vt:lpstr>
      <vt:lpstr>Pracovní pozice a pracovní místo</vt:lpstr>
      <vt:lpstr>Analýza pracovní pozice</vt:lpstr>
      <vt:lpstr>Sběr údajů při analýze pracovních  míst</vt:lpstr>
      <vt:lpstr>Popis pracovního místa obsahuje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</dc:title>
  <dc:creator>Vítoslavská Markéta</dc:creator>
  <cp:lastModifiedBy>Vítoslavská Markéta</cp:lastModifiedBy>
  <cp:revision>98</cp:revision>
  <cp:lastPrinted>2020-09-29T06:35:46Z</cp:lastPrinted>
  <dcterms:created xsi:type="dcterms:W3CDTF">2016-07-29T08:01:37Z</dcterms:created>
  <dcterms:modified xsi:type="dcterms:W3CDTF">2023-10-12T06:26:30Z</dcterms:modified>
</cp:coreProperties>
</file>