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63" r:id="rId3"/>
    <p:sldId id="269" r:id="rId4"/>
    <p:sldId id="272" r:id="rId5"/>
    <p:sldId id="268" r:id="rId6"/>
    <p:sldId id="264" r:id="rId7"/>
    <p:sldId id="271" r:id="rId8"/>
    <p:sldId id="308" r:id="rId9"/>
    <p:sldId id="283" r:id="rId10"/>
    <p:sldId id="270" r:id="rId11"/>
    <p:sldId id="286" r:id="rId12"/>
    <p:sldId id="287" r:id="rId13"/>
    <p:sldId id="288" r:id="rId14"/>
    <p:sldId id="305" r:id="rId15"/>
    <p:sldId id="304" r:id="rId16"/>
    <p:sldId id="306" r:id="rId17"/>
    <p:sldId id="307" r:id="rId18"/>
    <p:sldId id="259" r:id="rId19"/>
    <p:sldId id="260" r:id="rId20"/>
    <p:sldId id="265" r:id="rId21"/>
    <p:sldId id="266" r:id="rId22"/>
    <p:sldId id="267" r:id="rId23"/>
    <p:sldId id="280" r:id="rId24"/>
    <p:sldId id="279" r:id="rId25"/>
    <p:sldId id="261" r:id="rId26"/>
    <p:sldId id="262" r:id="rId27"/>
    <p:sldId id="285" r:id="rId28"/>
    <p:sldId id="281" r:id="rId2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88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3l5_MjR0Dw" TargetMode="External"/><Relationship Id="rId2" Type="http://schemas.openxmlformats.org/officeDocument/2006/relationships/hyperlink" Target="https://www.youtube.com/watch?v=5KSpFLmukR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XRUK5L6gbQ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ŘÍZENÍ LIDSKÝCH ZDROJŮ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+ požadavky úspěchu ŘLZ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Silné vizionářské vrcholové vedení</a:t>
            </a:r>
          </a:p>
          <a:p>
            <a:r>
              <a:rPr lang="cs-CZ" dirty="0"/>
              <a:t>Dobře vyjádřené poslání a hodnoty</a:t>
            </a:r>
          </a:p>
          <a:p>
            <a:r>
              <a:rPr lang="cs-CZ" dirty="0"/>
              <a:t>Jasná strategie, úspěšně zavedená</a:t>
            </a:r>
          </a:p>
          <a:p>
            <a:r>
              <a:rPr lang="cs-CZ" dirty="0"/>
              <a:t>Zaměření v řízení na kritické faktory úspěchu</a:t>
            </a:r>
          </a:p>
          <a:p>
            <a:r>
              <a:rPr lang="cs-CZ" dirty="0"/>
              <a:t>Soudržné vrcholové vedení</a:t>
            </a:r>
          </a:p>
          <a:p>
            <a:r>
              <a:rPr lang="cs-CZ" dirty="0"/>
              <a:t>Personální ředitel hraje aktivní roli</a:t>
            </a:r>
          </a:p>
        </p:txBody>
      </p:sp>
    </p:spTree>
    <p:extLst>
      <p:ext uri="{BB962C8B-B14F-4D97-AF65-F5344CB8AC3E}">
        <p14:creationId xmlns:p14="http://schemas.microsoft.com/office/powerpoint/2010/main" val="1719636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v systému práce s lidskými zdroji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Pracovníci personálních útvarů </a:t>
            </a:r>
          </a:p>
          <a:p>
            <a:pPr lvl="1"/>
            <a:r>
              <a:rPr lang="cs-CZ" dirty="0"/>
              <a:t>Personální manažer, referent, manažer pro vzdělávání, mzdová účetní</a:t>
            </a:r>
          </a:p>
          <a:p>
            <a:r>
              <a:rPr lang="cs-CZ" dirty="0"/>
              <a:t>Management</a:t>
            </a:r>
          </a:p>
          <a:p>
            <a:pPr lvl="1"/>
            <a:r>
              <a:rPr lang="cs-CZ" dirty="0"/>
              <a:t>Vrcholový management x Linioví manažeři</a:t>
            </a:r>
          </a:p>
          <a:p>
            <a:r>
              <a:rPr lang="cs-CZ" dirty="0"/>
              <a:t>Externí dodavatelé</a:t>
            </a:r>
          </a:p>
          <a:p>
            <a:pPr lvl="1"/>
            <a:r>
              <a:rPr lang="cs-CZ" dirty="0"/>
              <a:t>Experti, konzultanti, poradci</a:t>
            </a:r>
          </a:p>
          <a:p>
            <a:pPr lvl="1"/>
            <a:r>
              <a:rPr lang="cs-CZ" dirty="0"/>
              <a:t>Vzdělávací agentury</a:t>
            </a:r>
          </a:p>
          <a:p>
            <a:pPr lvl="1"/>
            <a:r>
              <a:rPr lang="cs-CZ" dirty="0"/>
              <a:t>Personální agentury</a:t>
            </a:r>
          </a:p>
        </p:txBody>
      </p:sp>
    </p:spTree>
    <p:extLst>
      <p:ext uri="{BB962C8B-B14F-4D97-AF65-F5344CB8AC3E}">
        <p14:creationId xmlns:p14="http://schemas.microsoft.com/office/powerpoint/2010/main" val="3924641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personálního útvaru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Koncepční</a:t>
            </a:r>
          </a:p>
          <a:p>
            <a:r>
              <a:rPr lang="cs-CZ" dirty="0"/>
              <a:t>Metodická</a:t>
            </a:r>
          </a:p>
          <a:p>
            <a:r>
              <a:rPr lang="cs-CZ" dirty="0"/>
              <a:t>Plánovací</a:t>
            </a:r>
          </a:p>
          <a:p>
            <a:r>
              <a:rPr lang="cs-CZ" dirty="0"/>
              <a:t>Řídící a koordinační</a:t>
            </a:r>
          </a:p>
          <a:p>
            <a:r>
              <a:rPr lang="cs-CZ" dirty="0"/>
              <a:t>Informační</a:t>
            </a:r>
          </a:p>
          <a:p>
            <a:r>
              <a:rPr lang="cs-CZ" dirty="0"/>
              <a:t>Poradenská</a:t>
            </a:r>
          </a:p>
          <a:p>
            <a:r>
              <a:rPr lang="cs-CZ" dirty="0"/>
              <a:t>Výzkumná a expertizní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Kociánová</a:t>
            </a:r>
          </a:p>
        </p:txBody>
      </p:sp>
    </p:spTree>
    <p:extLst>
      <p:ext uri="{BB962C8B-B14F-4D97-AF65-F5344CB8AC3E}">
        <p14:creationId xmlns:p14="http://schemas.microsoft.com/office/powerpoint/2010/main" val="2914064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liniových manažerů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Komunikace.</a:t>
            </a:r>
          </a:p>
          <a:p>
            <a:r>
              <a:rPr lang="cs-CZ" dirty="0"/>
              <a:t>Zajištění potřebných zaměstnanců.</a:t>
            </a:r>
          </a:p>
          <a:p>
            <a:r>
              <a:rPr lang="cs-CZ" dirty="0"/>
              <a:t>Řízení pracovního výkonu.</a:t>
            </a:r>
          </a:p>
          <a:p>
            <a:r>
              <a:rPr lang="cs-CZ" dirty="0"/>
              <a:t>Rozvoj pracovníků a jejich kariéra.</a:t>
            </a:r>
          </a:p>
          <a:p>
            <a:r>
              <a:rPr lang="cs-CZ" dirty="0"/>
              <a:t>Odměňování v závislosti na výkonech pracovníků.</a:t>
            </a:r>
          </a:p>
          <a:p>
            <a:r>
              <a:rPr lang="cs-CZ" dirty="0"/>
              <a:t>Péče o pracovníky a jejich bezpečnost.</a:t>
            </a:r>
          </a:p>
          <a:p>
            <a:r>
              <a:rPr lang="cs-CZ" dirty="0"/>
              <a:t>Kvalita pracovních podmínek.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Kociánová</a:t>
            </a:r>
          </a:p>
        </p:txBody>
      </p:sp>
    </p:spTree>
    <p:extLst>
      <p:ext uri="{BB962C8B-B14F-4D97-AF65-F5344CB8AC3E}">
        <p14:creationId xmlns:p14="http://schemas.microsoft.com/office/powerpoint/2010/main" val="91005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53479" y="1824166"/>
          <a:ext cx="7437042" cy="4082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9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Personální činnost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Personalista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Manažer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Vytváření a analýza pracovních míst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Získávání a výběr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Přijímání a adaptace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042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53479" y="1824166"/>
          <a:ext cx="7437042" cy="4082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9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Personální činnost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Personalista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Manažer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Vytváření a analýza pracovních míst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Definování úkolů, pravomocí, odpovědností, popisy pracovních míst.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Spoluvytvářejí pracovní úkoly na podřízených pracovních místech, zdroj informací pro potřeby analýzy.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Získávání a výběr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Organizace, administrace náboru a výběru zaměstnanců, účast při výběrových řízeních, doporučení.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Identifikace potřeb pracovníků, požadavky na pracovníky, účastní se výběrových řízení, rozhodnutí o výběru pracovníka.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Přijímání a adaptace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Administrace přijímání zaměstnanců, pracovně právní dokumentace, úvodní proškolení, šablony dokumentů.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Uvádění pracovníka na pracoviště, vytváření programu zaškolení, řízení a kontrola.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71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53479" y="1824166"/>
          <a:ext cx="7437042" cy="4193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7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Personální činnost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Personalista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Manažer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Hodnocení pracovníků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Vzdělávání a rozvoj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Odměňování pracovníků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Pracovní vztahy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432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53479" y="1824166"/>
          <a:ext cx="7437042" cy="4456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7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Personální činnost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Personalista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Manažer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Hodnocení pracovníků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Příprava formulářů, stanovení kritérií</a:t>
                      </a:r>
                      <a:r>
                        <a:rPr lang="cs-CZ" sz="1400" baseline="0" dirty="0">
                          <a:effectLst/>
                        </a:rPr>
                        <a:t> hodnocení, </a:t>
                      </a:r>
                      <a:r>
                        <a:rPr lang="cs-CZ" sz="1400" dirty="0">
                          <a:effectLst/>
                        </a:rPr>
                        <a:t>proškolení hodnotitelů, organizace procesu, vyhodnocování, navrhování a kontrola opatření.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Klíčová role při hodnocení, hodnotí, zajišťují efektivitu hodnocení.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Vzdělávání a rozvoj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Plány vzdělávání napříč organizací, organizace vzdělávání, vytváří šablony plánu individuálního rozvoje.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Sleduje výkony, porovnává s požadavky a tím identifikuje potřeby, vypracovávání plánu individuálního rozvoje.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Odměňování pracovníků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Stanovují pravidla pro odměňování, aby bylo spravedlivé, sledování odměňování napříč firmou, navrhují systém zaměstnaneckých výhod.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Sleduje aktuální výkony pracovníků, rozhoduje o pohyblivé složce, navrhuje úpravy mezd.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Pracovní vztahy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Zajištění informovanosti zaměstnanců, monitorování vztahů na pracovištích.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Přímá komunikace s pracovníky, reagování na jejich potřeby a požadavky, předá</a:t>
                      </a:r>
                      <a:r>
                        <a:rPr lang="cs-CZ" sz="1400" baseline="0" dirty="0">
                          <a:effectLst/>
                        </a:rPr>
                        <a:t> informace dále.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310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Strategické řízení lidských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Mělo by být v souladu se strategickým řízením organizace</a:t>
            </a:r>
          </a:p>
          <a:p>
            <a:r>
              <a:rPr lang="cs-CZ" dirty="0"/>
              <a:t>Zabezpečení cílů organizace prostřednictvím lidských zdrojů</a:t>
            </a:r>
          </a:p>
          <a:p>
            <a:endParaRPr lang="cs-CZ" dirty="0"/>
          </a:p>
          <a:p>
            <a:r>
              <a:rPr lang="cs-CZ" dirty="0"/>
              <a:t>„Ty personální aktivity, které slouží podpoře konkurenční strategie organizace.“</a:t>
            </a:r>
          </a:p>
          <a:p>
            <a:r>
              <a:rPr lang="cs-CZ" dirty="0"/>
              <a:t>„Ta rozhodnutí a aktivity, které se týkají řízení zaměstnanců na všech úrovních a míří ke konkurenční výhodě.“</a:t>
            </a:r>
          </a:p>
          <a:p>
            <a:r>
              <a:rPr lang="cs-CZ" dirty="0"/>
              <a:t>„Postupný proces skládající se ze vzájemně na sebe navazujících aktivit: formulace strategie, strategické plánování, realizace, kontrola, hodnocení, úprava strategie.“</a:t>
            </a:r>
          </a:p>
          <a:p>
            <a:pPr marL="0" indent="0">
              <a:buNone/>
            </a:pPr>
            <a:r>
              <a:rPr lang="cs-CZ" sz="1300" i="1" dirty="0"/>
              <a:t>Armstrong</a:t>
            </a:r>
          </a:p>
        </p:txBody>
      </p:sp>
    </p:spTree>
    <p:extLst>
      <p:ext uri="{BB962C8B-B14F-4D97-AF65-F5344CB8AC3E}">
        <p14:creationId xmlns:p14="http://schemas.microsoft.com/office/powerpoint/2010/main" val="135391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řízení lidských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ze strategického řízení lidských zdrojů</a:t>
            </a:r>
          </a:p>
          <a:p>
            <a:r>
              <a:rPr lang="cs-CZ" dirty="0"/>
              <a:t>Oba pojmy jsou často vzájemně zaměňovány</a:t>
            </a:r>
          </a:p>
          <a:p>
            <a:endParaRPr lang="cs-CZ" dirty="0"/>
          </a:p>
          <a:p>
            <a:r>
              <a:rPr lang="cs-CZ" dirty="0"/>
              <a:t>Odráží strategické řízení lidských zdrojů v podobě politik, programů a konkrétní praxe ve všech personálních činnostech</a:t>
            </a:r>
          </a:p>
          <a:p>
            <a:endParaRPr lang="cs-CZ" dirty="0"/>
          </a:p>
          <a:p>
            <a:r>
              <a:rPr lang="cs-CZ" dirty="0"/>
              <a:t>Definuje cíle, jichž se snaží společnost dosáhnout a konkrétní kroky, které organizace zamýšlí udělat v konkrétních oblastech personálních procesů a činností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20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lidských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Strategický a logicky promyšlený přístup k řízení toho nejcennějšího, co organizace mají – lidí, kteří v organizaci pracují a kteří individuálně i kolektivně přispívají k dosažení cílů organizace. (Armstrong)</a:t>
            </a:r>
          </a:p>
          <a:p>
            <a:endParaRPr lang="cs-CZ" dirty="0"/>
          </a:p>
          <a:p>
            <a:r>
              <a:rPr lang="cs-CZ" dirty="0"/>
              <a:t>Řízení lidských zdrojů se zabývá dosahováním organizačních cílů prostřednictvím lidských zdrojů. (Bělohlávek, Košťan, </a:t>
            </a:r>
            <a:r>
              <a:rPr lang="cs-CZ" dirty="0" err="1"/>
              <a:t>Šuleř</a:t>
            </a:r>
            <a:r>
              <a:rPr lang="cs-CZ" dirty="0"/>
              <a:t>):</a:t>
            </a:r>
          </a:p>
          <a:p>
            <a:pPr marL="0" indent="0">
              <a:buNone/>
            </a:pPr>
            <a:r>
              <a:rPr lang="cs-CZ" b="1" dirty="0"/>
              <a:t>Naplnění strategických cílů prostřednictvím všech personálních činností.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465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ŘLZ -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Strategické </a:t>
            </a:r>
          </a:p>
          <a:p>
            <a:pPr lvl="1"/>
            <a:r>
              <a:rPr lang="cs-CZ" dirty="0"/>
              <a:t>Jsou to informace vrcholového vedení</a:t>
            </a:r>
          </a:p>
          <a:p>
            <a:r>
              <a:rPr lang="cs-CZ" dirty="0"/>
              <a:t>Operativní</a:t>
            </a:r>
          </a:p>
          <a:p>
            <a:pPr lvl="1"/>
            <a:r>
              <a:rPr lang="cs-CZ" dirty="0"/>
              <a:t>Realizované záměry a rozplánování postupných kroků jako hlavní pracovní cíle divizí, úseků</a:t>
            </a:r>
          </a:p>
          <a:p>
            <a:r>
              <a:rPr lang="cs-CZ" dirty="0"/>
              <a:t>Operační</a:t>
            </a:r>
          </a:p>
          <a:p>
            <a:pPr lvl="1"/>
            <a:r>
              <a:rPr lang="cs-CZ" dirty="0"/>
              <a:t>Zaměřené na realizaci, realizují je jednotliví zaměstnanci ve své každodenní pracovní činnosti</a:t>
            </a:r>
          </a:p>
        </p:txBody>
      </p:sp>
    </p:spTree>
    <p:extLst>
      <p:ext uri="{BB962C8B-B14F-4D97-AF65-F5344CB8AC3E}">
        <p14:creationId xmlns:p14="http://schemas.microsoft.com/office/powerpoint/2010/main" val="4207264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na strategii mají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Vnitřní podmínky organizace</a:t>
            </a:r>
          </a:p>
          <a:p>
            <a:endParaRPr lang="cs-CZ" dirty="0"/>
          </a:p>
          <a:p>
            <a:r>
              <a:rPr lang="cs-CZ" dirty="0"/>
              <a:t>Vnější podmínky organizace</a:t>
            </a:r>
          </a:p>
        </p:txBody>
      </p:sp>
    </p:spTree>
    <p:extLst>
      <p:ext uri="{BB962C8B-B14F-4D97-AF65-F5344CB8AC3E}">
        <p14:creationId xmlns:p14="http://schemas.microsoft.com/office/powerpoint/2010/main" val="1175554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ŘLZ -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Organizační řád</a:t>
            </a:r>
          </a:p>
          <a:p>
            <a:r>
              <a:rPr lang="cs-CZ" dirty="0"/>
              <a:t>Personální politika</a:t>
            </a:r>
          </a:p>
          <a:p>
            <a:r>
              <a:rPr lang="cs-CZ" sz="2200" dirty="0"/>
              <a:t>Systém řízené dokumentace </a:t>
            </a:r>
          </a:p>
          <a:p>
            <a:r>
              <a:rPr lang="cs-CZ" sz="2200" dirty="0"/>
              <a:t>Etický kodex</a:t>
            </a:r>
          </a:p>
          <a:p>
            <a:r>
              <a:rPr lang="cs-CZ" sz="2200" dirty="0"/>
              <a:t>Kolektivní smlouva</a:t>
            </a:r>
          </a:p>
        </p:txBody>
      </p:sp>
    </p:spTree>
    <p:extLst>
      <p:ext uri="{BB962C8B-B14F-4D97-AF65-F5344CB8AC3E}">
        <p14:creationId xmlns:p14="http://schemas.microsoft.com/office/powerpoint/2010/main" val="3628487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Popsání firemního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Organizační struktura</a:t>
            </a:r>
          </a:p>
          <a:p>
            <a:r>
              <a:rPr lang="cs-CZ" dirty="0"/>
              <a:t>Organizační schéma</a:t>
            </a:r>
          </a:p>
          <a:p>
            <a:r>
              <a:rPr lang="cs-CZ" dirty="0"/>
              <a:t>Organizační řád</a:t>
            </a:r>
          </a:p>
          <a:p>
            <a:r>
              <a:rPr lang="cs-CZ" dirty="0"/>
              <a:t>Organizační kultura</a:t>
            </a:r>
          </a:p>
          <a:p>
            <a:r>
              <a:rPr lang="cs-CZ" dirty="0"/>
              <a:t>Etický kodex</a:t>
            </a:r>
          </a:p>
          <a:p>
            <a:r>
              <a:rPr lang="cs-CZ" dirty="0"/>
              <a:t>Symboly</a:t>
            </a:r>
          </a:p>
          <a:p>
            <a:r>
              <a:rPr lang="cs-CZ" dirty="0"/>
              <a:t>Psané standardy (v odívání, v komunikaci, užívání prostředků, …)</a:t>
            </a:r>
          </a:p>
        </p:txBody>
      </p:sp>
    </p:spTree>
    <p:extLst>
      <p:ext uri="{BB962C8B-B14F-4D97-AF65-F5344CB8AC3E}">
        <p14:creationId xmlns:p14="http://schemas.microsoft.com/office/powerpoint/2010/main" val="1507705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řád, struktura, schéma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Organizační řád popisuje činnosti organizačních útvarů</a:t>
            </a:r>
          </a:p>
          <a:p>
            <a:r>
              <a:rPr lang="cs-CZ" dirty="0"/>
              <a:t>Organizační struktura je mechanismus, který slouží ke koordinaci a řízení aktivit členů organizace.</a:t>
            </a:r>
          </a:p>
          <a:p>
            <a:r>
              <a:rPr lang="cs-CZ" dirty="0"/>
              <a:t>Organizační struktura umožňuje:</a:t>
            </a:r>
          </a:p>
          <a:p>
            <a:pPr lvl="1"/>
            <a:r>
              <a:rPr lang="cs-CZ" dirty="0"/>
              <a:t>Efektivní činnost organizace a využití zdrojů,</a:t>
            </a:r>
          </a:p>
          <a:p>
            <a:pPr lvl="1"/>
            <a:r>
              <a:rPr lang="cs-CZ" dirty="0"/>
              <a:t>Sledování aktivit organizace,</a:t>
            </a:r>
          </a:p>
          <a:p>
            <a:pPr lvl="1"/>
            <a:r>
              <a:rPr lang="cs-CZ" dirty="0"/>
              <a:t>Přidělení odpovědnosti za jednotlivé oblasti činnosti organizace členům a skupinám členů,</a:t>
            </a:r>
          </a:p>
          <a:p>
            <a:pPr lvl="1"/>
            <a:r>
              <a:rPr lang="cs-CZ" dirty="0"/>
              <a:t>Koordinaci činnosti různých složek organizace a různých oblastí činnosti,</a:t>
            </a:r>
          </a:p>
          <a:p>
            <a:pPr lvl="1"/>
            <a:r>
              <a:rPr lang="cs-CZ" dirty="0"/>
              <a:t>Přizpůsobení změnám v okolí,</a:t>
            </a:r>
          </a:p>
          <a:p>
            <a:pPr lvl="1"/>
            <a:r>
              <a:rPr lang="cs-CZ" dirty="0"/>
              <a:t>Sociální uspokojení členů, kteří pracují v organizaci.</a:t>
            </a:r>
          </a:p>
          <a:p>
            <a:r>
              <a:rPr lang="cs-CZ" dirty="0"/>
              <a:t>Z organizační struktury vyplývá náplň práce jednotlivých útvarů. Odtud je odvozen obsah činnosti jednotlivých pracovních míst.</a:t>
            </a:r>
          </a:p>
          <a:p>
            <a:r>
              <a:rPr lang="cs-CZ" dirty="0"/>
              <a:t>Graficky je organizační struktura znázorněna organizačním schématem.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750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Standardy, zvyklosti v chování zaměstnanců,</a:t>
            </a:r>
          </a:p>
          <a:p>
            <a:r>
              <a:rPr lang="cs-CZ" dirty="0"/>
              <a:t>Zažitý způsob vedení a komunikace manažerů se zaměstnanci,</a:t>
            </a:r>
          </a:p>
          <a:p>
            <a:r>
              <a:rPr lang="cs-CZ" dirty="0"/>
              <a:t>Konkrétní projevy chování zaměstnanců, které jsou žádané a posilované, jiné projevy, které jsou postihované,</a:t>
            </a:r>
          </a:p>
          <a:p>
            <a:r>
              <a:rPr lang="cs-CZ" dirty="0"/>
              <a:t>Osobnosti vlivu a osobnosti moci, neformální struktury,</a:t>
            </a:r>
          </a:p>
          <a:p>
            <a:r>
              <a:rPr lang="cs-CZ" dirty="0"/>
              <a:t>Způsob chování se k firmě i k výrobkům firmy, projevovaný vztah,</a:t>
            </a:r>
          </a:p>
          <a:p>
            <a:r>
              <a:rPr lang="cs-CZ" dirty="0"/>
              <a:t>Označování firmy jistými symboly, hesly, rčeními,</a:t>
            </a:r>
          </a:p>
          <a:p>
            <a:r>
              <a:rPr lang="cs-CZ" dirty="0"/>
              <a:t>Úprava prostředí, používané způsoby výzdoby pracoviště</a:t>
            </a:r>
          </a:p>
        </p:txBody>
      </p:sp>
    </p:spTree>
    <p:extLst>
      <p:ext uri="{BB962C8B-B14F-4D97-AF65-F5344CB8AC3E}">
        <p14:creationId xmlns:p14="http://schemas.microsoft.com/office/powerpoint/2010/main" val="2191545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organizační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E. </a:t>
            </a:r>
            <a:r>
              <a:rPr lang="cs-CZ" dirty="0" err="1"/>
              <a:t>Schein</a:t>
            </a:r>
            <a:r>
              <a:rPr lang="cs-CZ" dirty="0"/>
              <a:t>: soubor společně sdílených představ, který si členové organizace osvojili ve snaze přizpůsobit se prostředí a vnitřně se stmelit. Osvědčil se natolik, že se mu učí noví pracovníci, jakožto správnému chápání organizačních skutečností, správnému způsobu přemýšlení…žádoucím citovým vztahům…</a:t>
            </a:r>
          </a:p>
          <a:p>
            <a:r>
              <a:rPr lang="cs-CZ" dirty="0"/>
              <a:t>Armstrong: představuje soustavu hodnot, norem, přesvědčení, postojů a domněnek, která sice asi nebyla nikde výslovně zformulovaná, ale určuje způsob chování a jednání lidí a způsoby vykonávání práce. Hodnoty se týkají toho, o čem se věří, že je důležité v chování lidí a organizace. Normy jsou pak nepsaná pravidla chování.</a:t>
            </a:r>
          </a:p>
        </p:txBody>
      </p:sp>
    </p:spTree>
    <p:extLst>
      <p:ext uri="{BB962C8B-B14F-4D97-AF65-F5344CB8AC3E}">
        <p14:creationId xmlns:p14="http://schemas.microsoft.com/office/powerpoint/2010/main" val="7682451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Mechanismy zakořeňování a posilování organizační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To čemu a v jaké míře věnují vedoucí pozornost;</a:t>
            </a:r>
          </a:p>
          <a:p>
            <a:pPr lvl="0"/>
            <a:r>
              <a:rPr lang="cs-CZ" dirty="0"/>
              <a:t>Reakce vedoucích v kritických situacích;</a:t>
            </a:r>
          </a:p>
          <a:p>
            <a:pPr lvl="0"/>
            <a:r>
              <a:rPr lang="cs-CZ" dirty="0"/>
              <a:t>Role vedoucích jako vzorů;</a:t>
            </a:r>
          </a:p>
          <a:p>
            <a:pPr lvl="0"/>
            <a:r>
              <a:rPr lang="cs-CZ" dirty="0"/>
              <a:t>Kritéria odměňování;</a:t>
            </a:r>
          </a:p>
          <a:p>
            <a:pPr lvl="0"/>
            <a:r>
              <a:rPr lang="cs-CZ" dirty="0"/>
              <a:t>Kritéria pro získávání, výběr, povyšování a oddanost pracovníků. 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i="1" dirty="0" err="1"/>
              <a:t>Schein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11807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organizačních kultur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Organizační kultura</a:t>
            </a:r>
          </a:p>
          <a:p>
            <a:pPr lvl="1"/>
            <a:r>
              <a:rPr lang="cs-CZ" dirty="0"/>
              <a:t>Nadnárodní organizační kultura</a:t>
            </a:r>
          </a:p>
          <a:p>
            <a:pPr lvl="1"/>
            <a:r>
              <a:rPr lang="cs-CZ" dirty="0"/>
              <a:t>Národní kultura</a:t>
            </a:r>
          </a:p>
          <a:p>
            <a:pPr lvl="1"/>
            <a:r>
              <a:rPr lang="cs-CZ" dirty="0"/>
              <a:t>Kultura vlastní organizace</a:t>
            </a:r>
          </a:p>
          <a:p>
            <a:pPr lvl="1"/>
            <a:r>
              <a:rPr lang="cs-CZ" dirty="0"/>
              <a:t>Subkultury divizí nebo útvarů v rámci organizace</a:t>
            </a:r>
          </a:p>
        </p:txBody>
      </p:sp>
    </p:spTree>
    <p:extLst>
      <p:ext uri="{BB962C8B-B14F-4D97-AF65-F5344CB8AC3E}">
        <p14:creationId xmlns:p14="http://schemas.microsoft.com/office/powerpoint/2010/main" val="1513924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řízení lidských zdrojů mezi ostatními zdroji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Zdroje, se kterými organizace disponují:</a:t>
            </a:r>
          </a:p>
          <a:p>
            <a:endParaRPr lang="cs-CZ" dirty="0"/>
          </a:p>
          <a:p>
            <a:pPr lvl="1"/>
            <a:r>
              <a:rPr lang="cs-CZ" dirty="0"/>
              <a:t>Materiální zdroje,</a:t>
            </a:r>
          </a:p>
          <a:p>
            <a:pPr lvl="1"/>
            <a:r>
              <a:rPr lang="cs-CZ" dirty="0"/>
              <a:t>Informační zdroje,</a:t>
            </a:r>
          </a:p>
          <a:p>
            <a:pPr lvl="1"/>
            <a:r>
              <a:rPr lang="cs-CZ" dirty="0"/>
              <a:t>Finanční zdroje,</a:t>
            </a:r>
          </a:p>
          <a:p>
            <a:pPr lvl="1"/>
            <a:r>
              <a:rPr lang="cs-CZ" b="1" dirty="0"/>
              <a:t>Lidské zdroje = prvotní hybatel ostatních zdrojů</a:t>
            </a:r>
          </a:p>
        </p:txBody>
      </p:sp>
    </p:spTree>
    <p:extLst>
      <p:ext uri="{BB962C8B-B14F-4D97-AF65-F5344CB8AC3E}">
        <p14:creationId xmlns:p14="http://schemas.microsoft.com/office/powerpoint/2010/main" val="1777598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Personální administrativa </a:t>
            </a:r>
          </a:p>
          <a:p>
            <a:r>
              <a:rPr lang="cs-CZ" dirty="0"/>
              <a:t>Personální řízení</a:t>
            </a:r>
          </a:p>
          <a:p>
            <a:r>
              <a:rPr lang="cs-CZ" dirty="0"/>
              <a:t>Řízení lidských zdrojů</a:t>
            </a:r>
          </a:p>
          <a:p>
            <a:pPr marL="0" indent="0">
              <a:buNone/>
            </a:pP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967612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úkoly ŘLZ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lvl="1"/>
            <a:r>
              <a:rPr lang="cs-CZ" dirty="0"/>
              <a:t>Zařazovat pracovníky na správná pracovní místa a připravovat pracovníky na přizpůsobování se měnícím požadavkům jejich pracovního místa</a:t>
            </a:r>
          </a:p>
          <a:p>
            <a:pPr lvl="1"/>
            <a:r>
              <a:rPr lang="cs-CZ" dirty="0"/>
              <a:t>Optimálně využívat schopnosti pracovníků i fondu jejich pracovní doby</a:t>
            </a:r>
          </a:p>
          <a:p>
            <a:pPr lvl="1"/>
            <a:r>
              <a:rPr lang="cs-CZ" dirty="0"/>
              <a:t>Používat efektivní styly vedení lidí, formovat pracovní skupiny a týmy, budovat funkční mezilidské vztahy</a:t>
            </a:r>
          </a:p>
          <a:p>
            <a:pPr lvl="1"/>
            <a:r>
              <a:rPr lang="cs-CZ" dirty="0"/>
              <a:t>Rozvíjet pracovníky personálně i sociálně</a:t>
            </a:r>
          </a:p>
          <a:p>
            <a:pPr lvl="1"/>
            <a:r>
              <a:rPr lang="cs-CZ" dirty="0"/>
              <a:t>Dodržovat zákony a vytvářet dobrou pověst zaměstnavatelské organizace</a:t>
            </a:r>
          </a:p>
        </p:txBody>
      </p:sp>
    </p:spTree>
    <p:extLst>
      <p:ext uri="{BB962C8B-B14F-4D97-AF65-F5344CB8AC3E}">
        <p14:creationId xmlns:p14="http://schemas.microsoft.com/office/powerpoint/2010/main" val="61608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 obsažené v systému ŘLZ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49768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Analýza pracovních pozic</a:t>
            </a:r>
          </a:p>
          <a:p>
            <a:r>
              <a:rPr lang="cs-CZ" dirty="0"/>
              <a:t>Vytváření pracovních míst</a:t>
            </a:r>
          </a:p>
          <a:p>
            <a:r>
              <a:rPr lang="cs-CZ" dirty="0"/>
              <a:t>Personální plánování</a:t>
            </a:r>
          </a:p>
          <a:p>
            <a:r>
              <a:rPr lang="cs-CZ" dirty="0"/>
              <a:t>Nábor a výběr zaměstnanců / </a:t>
            </a:r>
            <a:r>
              <a:rPr lang="cs-CZ" dirty="0">
                <a:hlinkClick r:id="rId2"/>
              </a:rPr>
              <a:t>https://www.youtube.com/watch?v=5KSpFLmukRw</a:t>
            </a:r>
            <a:endParaRPr lang="cs-CZ" dirty="0"/>
          </a:p>
          <a:p>
            <a:r>
              <a:rPr lang="cs-CZ" dirty="0"/>
              <a:t>Hodnocení pracovního výkonu zaměstnanců / </a:t>
            </a:r>
            <a:r>
              <a:rPr lang="cs-CZ" u="sng" dirty="0">
                <a:hlinkClick r:id="rId3"/>
              </a:rPr>
              <a:t>https://www.youtube.com/watch?v=O3l5_MjR0Dw</a:t>
            </a:r>
            <a:r>
              <a:rPr lang="cs-CZ" u="sng" dirty="0"/>
              <a:t> </a:t>
            </a:r>
            <a:endParaRPr lang="cs-CZ" dirty="0"/>
          </a:p>
          <a:p>
            <a:r>
              <a:rPr lang="cs-CZ" dirty="0"/>
              <a:t>Rozmísťování zaměstnanců na pracovní pozice</a:t>
            </a:r>
          </a:p>
          <a:p>
            <a:r>
              <a:rPr lang="cs-CZ" dirty="0"/>
              <a:t>Ukončování pracovního poměru zaměstnanců / </a:t>
            </a:r>
            <a:r>
              <a:rPr lang="cs-CZ" u="sng" dirty="0">
                <a:hlinkClick r:id="rId4"/>
              </a:rPr>
              <a:t>https://www.youtube.com/watch?v=uXRUK5L6gbQ</a:t>
            </a:r>
            <a:r>
              <a:rPr lang="cs-CZ" u="sng" dirty="0"/>
              <a:t> </a:t>
            </a:r>
            <a:endParaRPr lang="cs-CZ" dirty="0"/>
          </a:p>
          <a:p>
            <a:r>
              <a:rPr lang="cs-CZ" dirty="0"/>
              <a:t>Odměňování zaměstnanců</a:t>
            </a:r>
          </a:p>
          <a:p>
            <a:r>
              <a:rPr lang="cs-CZ" dirty="0"/>
              <a:t>Vzdělávání a osobní rozvoj zaměstnanců</a:t>
            </a:r>
          </a:p>
          <a:p>
            <a:r>
              <a:rPr lang="cs-CZ" dirty="0"/>
              <a:t>Pracovní vztahy zaměstnanců</a:t>
            </a:r>
          </a:p>
          <a:p>
            <a:r>
              <a:rPr lang="cs-CZ" dirty="0"/>
              <a:t>Péče o pracovníky</a:t>
            </a:r>
          </a:p>
          <a:p>
            <a:r>
              <a:rPr lang="cs-CZ" dirty="0"/>
              <a:t>Personální informační systém</a:t>
            </a:r>
          </a:p>
          <a:p>
            <a:r>
              <a:rPr lang="cs-CZ" dirty="0"/>
              <a:t>Průzkum trhu práce</a:t>
            </a:r>
          </a:p>
          <a:p>
            <a:r>
              <a:rPr lang="cs-CZ" dirty="0"/>
              <a:t>Zdravotní péče o zaměstnance</a:t>
            </a:r>
          </a:p>
          <a:p>
            <a:r>
              <a:rPr lang="cs-CZ" dirty="0"/>
              <a:t>Uplatňování a dodržování zákoníku práce</a:t>
            </a:r>
          </a:p>
        </p:txBody>
      </p:sp>
    </p:spTree>
    <p:extLst>
      <p:ext uri="{BB962C8B-B14F-4D97-AF65-F5344CB8AC3E}">
        <p14:creationId xmlns:p14="http://schemas.microsoft.com/office/powerpoint/2010/main" val="3286869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útvar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Organizační uspořádání personálního útvaru a počet personalistů je významně ovlivněn počtem zaměstnanců.</a:t>
            </a:r>
          </a:p>
          <a:p>
            <a:r>
              <a:rPr lang="cs-CZ" dirty="0"/>
              <a:t>Profesionalita v ŘLZ</a:t>
            </a:r>
          </a:p>
          <a:p>
            <a:pPr lvl="1"/>
            <a:r>
              <a:rPr lang="cs-CZ" dirty="0"/>
              <a:t>Hodnoty v personálním řízení</a:t>
            </a:r>
          </a:p>
          <a:p>
            <a:pPr lvl="1"/>
            <a:r>
              <a:rPr lang="cs-CZ" dirty="0"/>
              <a:t>Etické normy ve firmě</a:t>
            </a:r>
          </a:p>
          <a:p>
            <a:pPr lvl="1"/>
            <a:r>
              <a:rPr lang="cs-CZ" dirty="0"/>
              <a:t>Dodržování zákonnosti</a:t>
            </a:r>
          </a:p>
          <a:p>
            <a:pPr lvl="1"/>
            <a:r>
              <a:rPr lang="cs-CZ" dirty="0"/>
              <a:t>Osobnostní profil</a:t>
            </a:r>
          </a:p>
          <a:p>
            <a:pPr lvl="1"/>
            <a:r>
              <a:rPr lang="cs-CZ" dirty="0"/>
              <a:t>Neustálý odborný rozvoj</a:t>
            </a:r>
          </a:p>
        </p:txBody>
      </p:sp>
    </p:spTree>
    <p:extLst>
      <p:ext uri="{BB962C8B-B14F-4D97-AF65-F5344CB8AC3E}">
        <p14:creationId xmlns:p14="http://schemas.microsoft.com/office/powerpoint/2010/main" val="1941533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Schopnosti očekávané od personalistů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Myšlenková mapa</a:t>
            </a:r>
          </a:p>
        </p:txBody>
      </p:sp>
    </p:spTree>
    <p:extLst>
      <p:ext uri="{BB962C8B-B14F-4D97-AF65-F5344CB8AC3E}">
        <p14:creationId xmlns:p14="http://schemas.microsoft.com/office/powerpoint/2010/main" val="4145068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Schopnosti očekávané od personalistů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Osobní důvěryhodnost</a:t>
            </a:r>
          </a:p>
          <a:p>
            <a:r>
              <a:rPr lang="cs-CZ" dirty="0"/>
              <a:t>Schopnost řídit změnu a kulturu organizace</a:t>
            </a:r>
          </a:p>
          <a:p>
            <a:r>
              <a:rPr lang="cs-CZ" dirty="0"/>
              <a:t>Zabezpečování personální práce</a:t>
            </a:r>
          </a:p>
          <a:p>
            <a:r>
              <a:rPr lang="cs-CZ" dirty="0"/>
              <a:t>Znalost podniku a podnikání</a:t>
            </a:r>
          </a:p>
          <a:p>
            <a:r>
              <a:rPr lang="cs-CZ" dirty="0"/>
              <a:t>Soustavný odborný rozvoj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Profesionální standardy dle CIPD </a:t>
            </a:r>
            <a:r>
              <a:rPr lang="cs-CZ" sz="1600" dirty="0"/>
              <a:t>(profesionální orgán pro rozvoj lidských zdrojů a lidí):</a:t>
            </a:r>
          </a:p>
          <a:p>
            <a:pPr marL="0" indent="0">
              <a:buNone/>
            </a:pPr>
            <a:r>
              <a:rPr lang="cs-CZ" sz="1800" dirty="0"/>
              <a:t>osobní elán a efektivnost, řízení a vedení lidí, odborná způsobilost = dovednosti, znalosti, zkušenosti, přidávání hodnoty prostřednictvím lidí, soustavné učení se, přemýšlivost a nápaditost, orientace na zákazníka, strategické schopnosti, dovednost ovlivňovat a </a:t>
            </a:r>
            <a:r>
              <a:rPr lang="cs-CZ" sz="1800"/>
              <a:t>interpersonální dovednosti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58515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6940</TotalTime>
  <Words>1367</Words>
  <Application>Microsoft Office PowerPoint</Application>
  <PresentationFormat>Předvádění na obrazovce (4:3)</PresentationFormat>
  <Paragraphs>224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Motiv Office</vt:lpstr>
      <vt:lpstr>ŘÍZENÍ LIDSKÝCH ZDROJŮ</vt:lpstr>
      <vt:lpstr>Řízení lidských zdrojů</vt:lpstr>
      <vt:lpstr>Role řízení lidských zdrojů mezi ostatními zdroji</vt:lpstr>
      <vt:lpstr>Historický vývoj</vt:lpstr>
      <vt:lpstr>Základní úkoly ŘLZ</vt:lpstr>
      <vt:lpstr>Personální činnosti obsažené v systému ŘLZ</vt:lpstr>
      <vt:lpstr>Personální útvar</vt:lpstr>
      <vt:lpstr>Schopnosti očekávané od personalistů</vt:lpstr>
      <vt:lpstr>Schopnosti očekávané od personalistů</vt:lpstr>
      <vt:lpstr>Podmínky + požadavky úspěchu ŘLZ</vt:lpstr>
      <vt:lpstr>Aktéři v systému práce s lidskými zdroji</vt:lpstr>
      <vt:lpstr>Role personálního útvaru</vt:lpstr>
      <vt:lpstr>Role liniových manažerů</vt:lpstr>
      <vt:lpstr>Personální činnosti</vt:lpstr>
      <vt:lpstr>Personální činnosti</vt:lpstr>
      <vt:lpstr>Personální činnosti</vt:lpstr>
      <vt:lpstr>Personální činnosti</vt:lpstr>
      <vt:lpstr>Strategické řízení lidských zdrojů</vt:lpstr>
      <vt:lpstr>Strategie řízení lidských zdrojů</vt:lpstr>
      <vt:lpstr>Strategie ŘLZ - cíle</vt:lpstr>
      <vt:lpstr>Vliv na strategii mají</vt:lpstr>
      <vt:lpstr>Strategie ŘLZ - dokumenty</vt:lpstr>
      <vt:lpstr> Popsání firemního prostředí</vt:lpstr>
      <vt:lpstr>Organizační řád, struktura, schéma</vt:lpstr>
      <vt:lpstr>Organizační kultura</vt:lpstr>
      <vt:lpstr>Definice organizační kultury</vt:lpstr>
      <vt:lpstr>Mechanismy zakořeňování a posilování organizační kultury</vt:lpstr>
      <vt:lpstr>Úrovně organizačních kultur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79</cp:revision>
  <cp:lastPrinted>2018-09-14T08:31:33Z</cp:lastPrinted>
  <dcterms:created xsi:type="dcterms:W3CDTF">2016-07-29T08:01:37Z</dcterms:created>
  <dcterms:modified xsi:type="dcterms:W3CDTF">2023-10-05T07:12:01Z</dcterms:modified>
</cp:coreProperties>
</file>