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0" name="Shape 100"/>
          <p:cNvSpPr/>
          <p:nvPr>
            <p:ph type="sldImg"/>
          </p:nvPr>
        </p:nvSpPr>
        <p:spPr>
          <a:xfrm>
            <a:off x="1143000" y="685800"/>
            <a:ext cx="4572000" cy="3429000"/>
          </a:xfrm>
          <a:prstGeom prst="rect">
            <a:avLst/>
          </a:prstGeom>
        </p:spPr>
        <p:txBody>
          <a:bodyPr/>
          <a:lstStyle/>
          <a:p>
            <a:pPr/>
          </a:p>
        </p:txBody>
      </p:sp>
      <p:sp>
        <p:nvSpPr>
          <p:cNvPr id="101" name="Shape 10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Úvodní snímek">
    <p:spTree>
      <p:nvGrpSpPr>
        <p:cNvPr id="1" name=""/>
        <p:cNvGrpSpPr/>
        <p:nvPr/>
      </p:nvGrpSpPr>
      <p:grpSpPr>
        <a:xfrm>
          <a:off x="0" y="0"/>
          <a:ext cx="0" cy="0"/>
          <a:chOff x="0" y="0"/>
          <a:chExt cx="0" cy="0"/>
        </a:xfrm>
      </p:grpSpPr>
      <p:sp>
        <p:nvSpPr>
          <p:cNvPr id="11" name="Text názvu"/>
          <p:cNvSpPr txBox="1"/>
          <p:nvPr>
            <p:ph type="title"/>
          </p:nvPr>
        </p:nvSpPr>
        <p:spPr>
          <a:xfrm>
            <a:off x="685800" y="2130425"/>
            <a:ext cx="7772400" cy="1470025"/>
          </a:xfrm>
          <a:prstGeom prst="rect">
            <a:avLst/>
          </a:prstGeom>
        </p:spPr>
        <p:txBody>
          <a:bodyPr/>
          <a:lstStyle/>
          <a:p>
            <a:pPr/>
            <a:r>
              <a:t>Text názvu</a:t>
            </a:r>
          </a:p>
        </p:txBody>
      </p:sp>
      <p:sp>
        <p:nvSpPr>
          <p:cNvPr id="12" name="Text úrovně 1…"/>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a:r>
              <a:t>Text úrovně 1</a:t>
            </a:r>
          </a:p>
          <a:p>
            <a:pPr lvl="1"/>
            <a:r>
              <a:t>Text úrovně 2</a:t>
            </a:r>
          </a:p>
          <a:p>
            <a:pPr lvl="2"/>
            <a:r>
              <a:t>Text úrovně 3</a:t>
            </a:r>
          </a:p>
          <a:p>
            <a:pPr lvl="3"/>
            <a:r>
              <a:t>Text úrovně 4</a:t>
            </a:r>
          </a:p>
          <a:p>
            <a:pPr lvl="4"/>
            <a:r>
              <a:t>Text úrovně 5</a:t>
            </a:r>
          </a:p>
        </p:txBody>
      </p:sp>
      <p:sp>
        <p:nvSpPr>
          <p:cNvPr id="1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brázek s titulkem">
    <p:spTree>
      <p:nvGrpSpPr>
        <p:cNvPr id="1" name=""/>
        <p:cNvGrpSpPr/>
        <p:nvPr/>
      </p:nvGrpSpPr>
      <p:grpSpPr>
        <a:xfrm>
          <a:off x="0" y="0"/>
          <a:ext cx="0" cy="0"/>
          <a:chOff x="0" y="0"/>
          <a:chExt cx="0" cy="0"/>
        </a:xfrm>
      </p:grpSpPr>
      <p:sp>
        <p:nvSpPr>
          <p:cNvPr id="91" name="Text názvu"/>
          <p:cNvSpPr txBox="1"/>
          <p:nvPr>
            <p:ph type="title"/>
          </p:nvPr>
        </p:nvSpPr>
        <p:spPr>
          <a:xfrm>
            <a:off x="1792288" y="4800600"/>
            <a:ext cx="5486401" cy="566738"/>
          </a:xfrm>
          <a:prstGeom prst="rect">
            <a:avLst/>
          </a:prstGeom>
        </p:spPr>
        <p:txBody>
          <a:bodyPr anchor="b"/>
          <a:lstStyle>
            <a:lvl1pPr algn="l">
              <a:defRPr b="1" sz="2000"/>
            </a:lvl1pPr>
          </a:lstStyle>
          <a:p>
            <a:pPr/>
            <a:r>
              <a:t>Text názvu</a:t>
            </a:r>
          </a:p>
        </p:txBody>
      </p:sp>
      <p:sp>
        <p:nvSpPr>
          <p:cNvPr id="92" name="Picture Placeholder 2"/>
          <p:cNvSpPr/>
          <p:nvPr>
            <p:ph type="pic" sz="half" idx="21"/>
          </p:nvPr>
        </p:nvSpPr>
        <p:spPr>
          <a:xfrm>
            <a:off x="1792288" y="612775"/>
            <a:ext cx="5486401" cy="4114800"/>
          </a:xfrm>
          <a:prstGeom prst="rect">
            <a:avLst/>
          </a:prstGeom>
        </p:spPr>
        <p:txBody>
          <a:bodyPr lIns="91439" rIns="91439">
            <a:noAutofit/>
          </a:bodyPr>
          <a:lstStyle/>
          <a:p>
            <a:pPr/>
          </a:p>
        </p:txBody>
      </p:sp>
      <p:sp>
        <p:nvSpPr>
          <p:cNvPr id="93" name="Text úrovně 1…"/>
          <p:cNvSpPr txBox="1"/>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a:r>
              <a:t>Text úrovně 1</a:t>
            </a:r>
          </a:p>
          <a:p>
            <a:pPr lvl="1"/>
            <a:r>
              <a:t>Text úrovně 2</a:t>
            </a:r>
          </a:p>
          <a:p>
            <a:pPr lvl="2"/>
            <a:r>
              <a:t>Text úrovně 3</a:t>
            </a:r>
          </a:p>
          <a:p>
            <a:pPr lvl="3"/>
            <a:r>
              <a:t>Text úrovně 4</a:t>
            </a:r>
          </a:p>
          <a:p>
            <a:pPr lvl="4"/>
            <a:r>
              <a:t>Text úrovně 5</a:t>
            </a:r>
          </a:p>
        </p:txBody>
      </p:sp>
      <p:sp>
        <p:nvSpPr>
          <p:cNvPr id="94"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dpis a obsah">
    <p:spTree>
      <p:nvGrpSpPr>
        <p:cNvPr id="1" name=""/>
        <p:cNvGrpSpPr/>
        <p:nvPr/>
      </p:nvGrpSpPr>
      <p:grpSpPr>
        <a:xfrm>
          <a:off x="0" y="0"/>
          <a:ext cx="0" cy="0"/>
          <a:chOff x="0" y="0"/>
          <a:chExt cx="0" cy="0"/>
        </a:xfrm>
      </p:grpSpPr>
      <p:sp>
        <p:nvSpPr>
          <p:cNvPr id="20" name="Text názvu"/>
          <p:cNvSpPr txBox="1"/>
          <p:nvPr>
            <p:ph type="title"/>
          </p:nvPr>
        </p:nvSpPr>
        <p:spPr>
          <a:prstGeom prst="rect">
            <a:avLst/>
          </a:prstGeom>
        </p:spPr>
        <p:txBody>
          <a:bodyPr/>
          <a:lstStyle/>
          <a:p>
            <a:pPr/>
            <a:r>
              <a:t>Text názvu</a:t>
            </a:r>
          </a:p>
        </p:txBody>
      </p:sp>
      <p:sp>
        <p:nvSpPr>
          <p:cNvPr id="21" name="Text úrovně 1…"/>
          <p:cNvSpPr txBox="1"/>
          <p:nvPr>
            <p:ph type="body" idx="1"/>
          </p:nvPr>
        </p:nvSpPr>
        <p:spPr>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22"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dpis a obsah 0">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9" name="Text názvu"/>
          <p:cNvSpPr txBox="1"/>
          <p:nvPr>
            <p:ph type="title"/>
          </p:nvPr>
        </p:nvSpPr>
        <p:spPr>
          <a:prstGeom prst="rect">
            <a:avLst/>
          </a:prstGeom>
        </p:spPr>
        <p:txBody>
          <a:bodyPr/>
          <a:lstStyle/>
          <a:p>
            <a:pPr/>
            <a:r>
              <a:t>Text názvu</a:t>
            </a:r>
          </a:p>
        </p:txBody>
      </p:sp>
      <p:sp>
        <p:nvSpPr>
          <p:cNvPr id="30" name="Text úrovně 1…"/>
          <p:cNvSpPr txBox="1"/>
          <p:nvPr>
            <p:ph type="body" idx="1"/>
          </p:nvPr>
        </p:nvSpPr>
        <p:spPr>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31"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áhlaví části">
    <p:spTree>
      <p:nvGrpSpPr>
        <p:cNvPr id="1" name=""/>
        <p:cNvGrpSpPr/>
        <p:nvPr/>
      </p:nvGrpSpPr>
      <p:grpSpPr>
        <a:xfrm>
          <a:off x="0" y="0"/>
          <a:ext cx="0" cy="0"/>
          <a:chOff x="0" y="0"/>
          <a:chExt cx="0" cy="0"/>
        </a:xfrm>
      </p:grpSpPr>
      <p:sp>
        <p:nvSpPr>
          <p:cNvPr id="38" name="Text názvu"/>
          <p:cNvSpPr txBox="1"/>
          <p:nvPr>
            <p:ph type="title"/>
          </p:nvPr>
        </p:nvSpPr>
        <p:spPr>
          <a:xfrm>
            <a:off x="722312" y="4406900"/>
            <a:ext cx="7772401" cy="1362075"/>
          </a:xfrm>
          <a:prstGeom prst="rect">
            <a:avLst/>
          </a:prstGeom>
        </p:spPr>
        <p:txBody>
          <a:bodyPr anchor="t"/>
          <a:lstStyle>
            <a:lvl1pPr algn="l">
              <a:defRPr b="1" cap="all" sz="4000"/>
            </a:lvl1pPr>
          </a:lstStyle>
          <a:p>
            <a:pPr/>
            <a:r>
              <a:t>Text názvu</a:t>
            </a:r>
          </a:p>
        </p:txBody>
      </p:sp>
      <p:sp>
        <p:nvSpPr>
          <p:cNvPr id="39" name="Text úrovně 1…"/>
          <p:cNvSpPr txBox="1"/>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a:r>
              <a:t>Text úrovně 1</a:t>
            </a:r>
          </a:p>
          <a:p>
            <a:pPr lvl="1"/>
            <a:r>
              <a:t>Text úrovně 2</a:t>
            </a:r>
          </a:p>
          <a:p>
            <a:pPr lvl="2"/>
            <a:r>
              <a:t>Text úrovně 3</a:t>
            </a:r>
          </a:p>
          <a:p>
            <a:pPr lvl="3"/>
            <a:r>
              <a:t>Text úrovně 4</a:t>
            </a:r>
          </a:p>
          <a:p>
            <a:pPr lvl="4"/>
            <a:r>
              <a:t>Text úrovně 5</a:t>
            </a:r>
          </a:p>
        </p:txBody>
      </p:sp>
      <p:sp>
        <p:nvSpPr>
          <p:cNvPr id="40"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va obsahy">
    <p:spTree>
      <p:nvGrpSpPr>
        <p:cNvPr id="1" name=""/>
        <p:cNvGrpSpPr/>
        <p:nvPr/>
      </p:nvGrpSpPr>
      <p:grpSpPr>
        <a:xfrm>
          <a:off x="0" y="0"/>
          <a:ext cx="0" cy="0"/>
          <a:chOff x="0" y="0"/>
          <a:chExt cx="0" cy="0"/>
        </a:xfrm>
      </p:grpSpPr>
      <p:sp>
        <p:nvSpPr>
          <p:cNvPr id="47" name="Text názvu"/>
          <p:cNvSpPr txBox="1"/>
          <p:nvPr>
            <p:ph type="title"/>
          </p:nvPr>
        </p:nvSpPr>
        <p:spPr>
          <a:prstGeom prst="rect">
            <a:avLst/>
          </a:prstGeom>
        </p:spPr>
        <p:txBody>
          <a:bodyPr/>
          <a:lstStyle/>
          <a:p>
            <a:pPr/>
            <a:r>
              <a:t>Text názvu</a:t>
            </a:r>
          </a:p>
        </p:txBody>
      </p:sp>
      <p:sp>
        <p:nvSpPr>
          <p:cNvPr id="48" name="Text úrovně 1…"/>
          <p:cNvSpPr txBox="1"/>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Text úrovně 1</a:t>
            </a:r>
          </a:p>
          <a:p>
            <a:pPr lvl="1"/>
            <a:r>
              <a:t>Text úrovně 2</a:t>
            </a:r>
          </a:p>
          <a:p>
            <a:pPr lvl="2"/>
            <a:r>
              <a:t>Text úrovně 3</a:t>
            </a:r>
          </a:p>
          <a:p>
            <a:pPr lvl="3"/>
            <a:r>
              <a:t>Text úrovně 4</a:t>
            </a:r>
          </a:p>
          <a:p>
            <a:pPr lvl="4"/>
            <a:r>
              <a:t>Text úrovně 5</a:t>
            </a:r>
          </a:p>
        </p:txBody>
      </p:sp>
      <p:sp>
        <p:nvSpPr>
          <p:cNvPr id="49"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rovnání">
    <p:spTree>
      <p:nvGrpSpPr>
        <p:cNvPr id="1" name=""/>
        <p:cNvGrpSpPr/>
        <p:nvPr/>
      </p:nvGrpSpPr>
      <p:grpSpPr>
        <a:xfrm>
          <a:off x="0" y="0"/>
          <a:ext cx="0" cy="0"/>
          <a:chOff x="0" y="0"/>
          <a:chExt cx="0" cy="0"/>
        </a:xfrm>
      </p:grpSpPr>
      <p:sp>
        <p:nvSpPr>
          <p:cNvPr id="56" name="Text názvu"/>
          <p:cNvSpPr txBox="1"/>
          <p:nvPr>
            <p:ph type="title"/>
          </p:nvPr>
        </p:nvSpPr>
        <p:spPr>
          <a:prstGeom prst="rect">
            <a:avLst/>
          </a:prstGeom>
        </p:spPr>
        <p:txBody>
          <a:bodyPr/>
          <a:lstStyle/>
          <a:p>
            <a:pPr/>
            <a:r>
              <a:t>Text názvu</a:t>
            </a:r>
          </a:p>
        </p:txBody>
      </p:sp>
      <p:sp>
        <p:nvSpPr>
          <p:cNvPr id="57" name="Text úrovně 1…"/>
          <p:cNvSpPr txBox="1"/>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a:r>
              <a:t>Text úrovně 1</a:t>
            </a:r>
          </a:p>
          <a:p>
            <a:pPr lvl="1"/>
            <a:r>
              <a:t>Text úrovně 2</a:t>
            </a:r>
          </a:p>
          <a:p>
            <a:pPr lvl="2"/>
            <a:r>
              <a:t>Text úrovně 3</a:t>
            </a:r>
          </a:p>
          <a:p>
            <a:pPr lvl="3"/>
            <a:r>
              <a:t>Text úrovně 4</a:t>
            </a:r>
          </a:p>
          <a:p>
            <a:pPr lvl="4"/>
            <a:r>
              <a:t>Text úrovně 5</a:t>
            </a:r>
          </a:p>
        </p:txBody>
      </p:sp>
      <p:sp>
        <p:nvSpPr>
          <p:cNvPr id="58" name="Text Placeholder 4"/>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b="1" sz="2400"/>
            </a:pPr>
          </a:p>
        </p:txBody>
      </p:sp>
      <p:sp>
        <p:nvSpPr>
          <p:cNvPr id="59"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uze nadpis">
    <p:spTree>
      <p:nvGrpSpPr>
        <p:cNvPr id="1" name=""/>
        <p:cNvGrpSpPr/>
        <p:nvPr/>
      </p:nvGrpSpPr>
      <p:grpSpPr>
        <a:xfrm>
          <a:off x="0" y="0"/>
          <a:ext cx="0" cy="0"/>
          <a:chOff x="0" y="0"/>
          <a:chExt cx="0" cy="0"/>
        </a:xfrm>
      </p:grpSpPr>
      <p:sp>
        <p:nvSpPr>
          <p:cNvPr id="66" name="Text názvu"/>
          <p:cNvSpPr txBox="1"/>
          <p:nvPr>
            <p:ph type="title"/>
          </p:nvPr>
        </p:nvSpPr>
        <p:spPr>
          <a:prstGeom prst="rect">
            <a:avLst/>
          </a:prstGeom>
        </p:spPr>
        <p:txBody>
          <a:bodyPr/>
          <a:lstStyle/>
          <a:p>
            <a:pPr/>
            <a:r>
              <a:t>Text názvu</a:t>
            </a:r>
          </a:p>
        </p:txBody>
      </p:sp>
      <p:sp>
        <p:nvSpPr>
          <p:cNvPr id="67"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ázdný">
    <p:spTree>
      <p:nvGrpSpPr>
        <p:cNvPr id="1" name=""/>
        <p:cNvGrpSpPr/>
        <p:nvPr/>
      </p:nvGrpSpPr>
      <p:grpSpPr>
        <a:xfrm>
          <a:off x="0" y="0"/>
          <a:ext cx="0" cy="0"/>
          <a:chOff x="0" y="0"/>
          <a:chExt cx="0" cy="0"/>
        </a:xfrm>
      </p:grpSpPr>
      <p:sp>
        <p:nvSpPr>
          <p:cNvPr id="74"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bsah s titulkem">
    <p:spTree>
      <p:nvGrpSpPr>
        <p:cNvPr id="1" name=""/>
        <p:cNvGrpSpPr/>
        <p:nvPr/>
      </p:nvGrpSpPr>
      <p:grpSpPr>
        <a:xfrm>
          <a:off x="0" y="0"/>
          <a:ext cx="0" cy="0"/>
          <a:chOff x="0" y="0"/>
          <a:chExt cx="0" cy="0"/>
        </a:xfrm>
      </p:grpSpPr>
      <p:sp>
        <p:nvSpPr>
          <p:cNvPr id="81" name="Text názvu"/>
          <p:cNvSpPr txBox="1"/>
          <p:nvPr>
            <p:ph type="title"/>
          </p:nvPr>
        </p:nvSpPr>
        <p:spPr>
          <a:xfrm>
            <a:off x="457200" y="273050"/>
            <a:ext cx="3008314" cy="1162050"/>
          </a:xfrm>
          <a:prstGeom prst="rect">
            <a:avLst/>
          </a:prstGeom>
        </p:spPr>
        <p:txBody>
          <a:bodyPr anchor="b"/>
          <a:lstStyle>
            <a:lvl1pPr algn="l">
              <a:defRPr b="1" sz="2000"/>
            </a:lvl1pPr>
          </a:lstStyle>
          <a:p>
            <a:pPr/>
            <a:r>
              <a:t>Text názvu</a:t>
            </a:r>
          </a:p>
        </p:txBody>
      </p:sp>
      <p:sp>
        <p:nvSpPr>
          <p:cNvPr id="82" name="Text úrovně 1…"/>
          <p:cNvSpPr txBox="1"/>
          <p:nvPr>
            <p:ph type="body" idx="1"/>
          </p:nvPr>
        </p:nvSpPr>
        <p:spPr>
          <a:xfrm>
            <a:off x="3575050" y="273050"/>
            <a:ext cx="5111750" cy="5853113"/>
          </a:xfrm>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83" name="Text Placeholder 3"/>
          <p:cNvSpPr/>
          <p:nvPr>
            <p:ph type="body" sz="half" idx="21"/>
          </p:nvPr>
        </p:nvSpPr>
        <p:spPr>
          <a:xfrm>
            <a:off x="457199" y="1435100"/>
            <a:ext cx="3008315" cy="4691063"/>
          </a:xfrm>
          <a:prstGeom prst="rect">
            <a:avLst/>
          </a:prstGeom>
        </p:spPr>
        <p:txBody>
          <a:bodyPr/>
          <a:lstStyle/>
          <a:p>
            <a:pPr marL="0" indent="0">
              <a:spcBef>
                <a:spcPts val="300"/>
              </a:spcBef>
              <a:buSzTx/>
              <a:buFontTx/>
              <a:buNone/>
              <a:defRPr sz="1400"/>
            </a:pPr>
          </a:p>
        </p:txBody>
      </p:sp>
      <p:sp>
        <p:nvSpPr>
          <p:cNvPr id="84"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 názvu"/>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Text názvu</a:t>
            </a:r>
          </a:p>
        </p:txBody>
      </p:sp>
      <p:sp>
        <p:nvSpPr>
          <p:cNvPr id="3" name="Text úrovně 1…"/>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Text úrovně 1</a:t>
            </a:r>
          </a:p>
          <a:p>
            <a:pPr lvl="1"/>
            <a:r>
              <a:t>Text úrovně 2</a:t>
            </a:r>
          </a:p>
          <a:p>
            <a:pPr lvl="2"/>
            <a:r>
              <a:t>Text úrovně 3</a:t>
            </a:r>
          </a:p>
          <a:p>
            <a:pPr lvl="3"/>
            <a:r>
              <a:t>Text úrovně 4</a:t>
            </a:r>
          </a:p>
          <a:p>
            <a:pPr lvl="4"/>
            <a:r>
              <a:t>Text úrovně 5</a:t>
            </a:r>
          </a:p>
        </p:txBody>
      </p:sp>
      <p:sp>
        <p:nvSpPr>
          <p:cNvPr id="4" name="Číslo snímku"/>
          <p:cNvSpPr txBox="1"/>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b="0"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5pPr>
      <a:lvl6pPr marL="0" marR="0" indent="45720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6pPr>
      <a:lvl7pPr marL="0" marR="0" indent="91440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7pPr>
      <a:lvl8pPr marL="0" marR="0" indent="137160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8pPr>
      <a:lvl9pPr marL="0" marR="0" indent="182880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03" name="Title 1"/>
          <p:cNvSpPr txBox="1"/>
          <p:nvPr>
            <p:ph type="ctrTitle"/>
          </p:nvPr>
        </p:nvSpPr>
        <p:spPr>
          <a:xfrm>
            <a:off x="685799" y="2720975"/>
            <a:ext cx="8126415" cy="1814514"/>
          </a:xfrm>
          <a:prstGeom prst="rect">
            <a:avLst/>
          </a:prstGeom>
        </p:spPr>
        <p:txBody>
          <a:bodyPr lIns="0" tIns="0" rIns="0" bIns="0" anchor="t"/>
          <a:lstStyle>
            <a:lvl1pPr>
              <a:defRPr b="1" sz="6000">
                <a:solidFill>
                  <a:srgbClr val="D10202"/>
                </a:solidFill>
              </a:defRPr>
            </a:lvl1pPr>
          </a:lstStyle>
          <a:p>
            <a:pPr/>
            <a:r>
              <a:t>DRUŽSTVO </a:t>
            </a:r>
          </a:p>
        </p:txBody>
      </p:sp>
      <p:sp>
        <p:nvSpPr>
          <p:cNvPr id="104" name="Číslo snímku"/>
          <p:cNvSpPr txBox="1"/>
          <p:nvPr>
            <p:ph type="sldNum" sz="quarter" idx="4294967295"/>
          </p:nvPr>
        </p:nvSpPr>
        <p:spPr>
          <a:xfrm>
            <a:off x="512501" y="6466494"/>
            <a:ext cx="181383" cy="248305"/>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Nadpis 1"/>
          <p:cNvSpPr txBox="1"/>
          <p:nvPr>
            <p:ph type="title"/>
          </p:nvPr>
        </p:nvSpPr>
        <p:spPr>
          <a:prstGeom prst="rect">
            <a:avLst/>
          </a:prstGeom>
        </p:spPr>
        <p:txBody>
          <a:bodyPr/>
          <a:lstStyle/>
          <a:p>
            <a:pPr/>
            <a:r>
              <a:t>Založení bez ustavující schůze</a:t>
            </a:r>
          </a:p>
        </p:txBody>
      </p:sp>
      <p:sp>
        <p:nvSpPr>
          <p:cNvPr id="139" name="Zástupný symbol pro obsah 2"/>
          <p:cNvSpPr txBox="1"/>
          <p:nvPr>
            <p:ph type="body" idx="1"/>
          </p:nvPr>
        </p:nvSpPr>
        <p:spPr>
          <a:xfrm>
            <a:off x="457200" y="1600200"/>
            <a:ext cx="8229600" cy="4525963"/>
          </a:xfrm>
          <a:prstGeom prst="rect">
            <a:avLst/>
          </a:prstGeom>
        </p:spPr>
        <p:txBody>
          <a:bodyPr/>
          <a:lstStyle/>
          <a:p>
            <a:pPr/>
            <a:r>
              <a:t>Družstvo lze založit i dohodou zakladatelů na obsahu stanov; stanovy vyžadují formu veřejné listiny, tj. notářského zápisu.</a:t>
            </a:r>
          </a:p>
        </p:txBody>
      </p:sp>
      <p:sp>
        <p:nvSpPr>
          <p:cNvPr id="140"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Nadpis 2"/>
          <p:cNvSpPr txBox="1"/>
          <p:nvPr>
            <p:ph type="title" idx="4294967295"/>
          </p:nvPr>
        </p:nvSpPr>
        <p:spPr>
          <a:xfrm>
            <a:off x="457200" y="693737"/>
            <a:ext cx="8229600" cy="723901"/>
          </a:xfrm>
          <a:prstGeom prst="rect">
            <a:avLst/>
          </a:prstGeom>
        </p:spPr>
        <p:txBody>
          <a:bodyPr/>
          <a:lstStyle>
            <a:lvl1pPr>
              <a:defRPr b="1" sz="3600">
                <a:solidFill>
                  <a:srgbClr val="D10202"/>
                </a:solidFill>
              </a:defRPr>
            </a:lvl1pPr>
          </a:lstStyle>
          <a:p>
            <a:pPr/>
            <a:r>
              <a:t>Zpětvzetí přihlášky</a:t>
            </a:r>
          </a:p>
        </p:txBody>
      </p:sp>
      <p:sp>
        <p:nvSpPr>
          <p:cNvPr id="143"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600"/>
              </a:spcBef>
              <a:defRPr sz="2800"/>
            </a:pPr>
            <a:r>
              <a:t>Osoba, která podala přihlášku do družstva, ji může vzít zpět </a:t>
            </a:r>
            <a:r>
              <a:rPr b="1"/>
              <a:t>do zahájení ustavující schůze</a:t>
            </a:r>
            <a:endParaRPr b="1"/>
          </a:p>
          <a:p>
            <a:pPr marL="609600" indent="-609600">
              <a:spcBef>
                <a:spcPts val="600"/>
              </a:spcBef>
              <a:defRPr sz="2800"/>
            </a:pPr>
            <a:r>
              <a:t>Osoba, která nehlasovala pro přijetí stanov, může vzít zpět svoji přihlášku </a:t>
            </a:r>
            <a:r>
              <a:rPr b="1"/>
              <a:t>ihned po oznámení výsledků hlasování</a:t>
            </a:r>
            <a:r>
              <a:t>, později ne; v takovém případě se nestane zakladatelem a zpětvzetí přihlášky se uvede ve </a:t>
            </a:r>
            <a:r>
              <a:rPr>
                <a:solidFill>
                  <a:srgbClr val="F91206"/>
                </a:solidFill>
              </a:rPr>
              <a:t>notářském zápisu,</a:t>
            </a:r>
            <a:r>
              <a:t> kterou se </a:t>
            </a:r>
            <a:r>
              <a:rPr>
                <a:solidFill>
                  <a:srgbClr val="D10202"/>
                </a:solidFill>
              </a:rPr>
              <a:t>osvědčuje průběh</a:t>
            </a:r>
            <a:r>
              <a:t> ustavující schůze (§ 559/2)</a:t>
            </a:r>
          </a:p>
        </p:txBody>
      </p:sp>
      <p:sp>
        <p:nvSpPr>
          <p:cNvPr id="144"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Nadpis 2"/>
          <p:cNvSpPr txBox="1"/>
          <p:nvPr>
            <p:ph type="title" idx="4294967295"/>
          </p:nvPr>
        </p:nvSpPr>
        <p:spPr>
          <a:xfrm>
            <a:off x="457200" y="693737"/>
            <a:ext cx="8229600" cy="723901"/>
          </a:xfrm>
          <a:prstGeom prst="rect">
            <a:avLst/>
          </a:prstGeom>
        </p:spPr>
        <p:txBody>
          <a:bodyPr/>
          <a:lstStyle>
            <a:lvl1pPr>
              <a:defRPr b="1" sz="3600">
                <a:solidFill>
                  <a:srgbClr val="D10202"/>
                </a:solidFill>
              </a:defRPr>
            </a:lvl1pPr>
          </a:lstStyle>
          <a:p>
            <a:pPr/>
            <a:r>
              <a:t>Vklady</a:t>
            </a:r>
          </a:p>
        </p:txBody>
      </p:sp>
      <p:sp>
        <p:nvSpPr>
          <p:cNvPr id="147" name="Zástupný symbol pro obsah 2"/>
          <p:cNvSpPr txBox="1"/>
          <p:nvPr>
            <p:ph type="body" idx="4294967295"/>
          </p:nvPr>
        </p:nvSpPr>
        <p:spPr>
          <a:xfrm>
            <a:off x="457200" y="1600200"/>
            <a:ext cx="8229600" cy="4525963"/>
          </a:xfrm>
          <a:prstGeom prst="rect">
            <a:avLst/>
          </a:prstGeom>
        </p:spPr>
        <p:txBody>
          <a:bodyPr/>
          <a:lstStyle/>
          <a:p>
            <a:pPr marL="591312" indent="-591312" defTabSz="443484">
              <a:spcBef>
                <a:spcPts val="400"/>
              </a:spcBef>
              <a:defRPr sz="1940"/>
            </a:pPr>
            <a:r>
              <a:t>každý člen se podílí na základním kapitálu družstva </a:t>
            </a:r>
            <a:r>
              <a:rPr b="1">
                <a:solidFill>
                  <a:srgbClr val="D10202"/>
                </a:solidFill>
              </a:rPr>
              <a:t>základním členským vkladem</a:t>
            </a:r>
            <a:r>
              <a:t> (§ 563/1)</a:t>
            </a:r>
          </a:p>
          <a:p>
            <a:pPr lvl="1" marL="960882" indent="-517398" defTabSz="443484">
              <a:spcBef>
                <a:spcPts val="400"/>
              </a:spcBef>
              <a:defRPr sz="1940"/>
            </a:pPr>
            <a:r>
              <a:t>výše základního členského vkladu je pro všechny členy družstva stejná</a:t>
            </a:r>
            <a:endParaRPr sz="1552"/>
          </a:p>
          <a:p>
            <a:pPr marL="591312" indent="-591312" defTabSz="443484">
              <a:spcBef>
                <a:spcPts val="400"/>
              </a:spcBef>
              <a:defRPr sz="1940"/>
            </a:pPr>
            <a:r>
              <a:t>zakladatel splní vkladovou povinnost k základnímu členskému vkladu nebo vstupnímu vkladu do </a:t>
            </a:r>
            <a:r>
              <a:rPr>
                <a:solidFill>
                  <a:srgbClr val="D10202"/>
                </a:solidFill>
              </a:rPr>
              <a:t>15 dnů ode dne konání ustavující </a:t>
            </a:r>
            <a:r>
              <a:rPr>
                <a:solidFill>
                  <a:srgbClr val="FF0000"/>
                </a:solidFill>
              </a:rPr>
              <a:t>schůze/přijetí stanov </a:t>
            </a:r>
            <a:r>
              <a:t>kde se rozhodlo o založení družstva, jinak se nestane členem (§ 561)</a:t>
            </a:r>
          </a:p>
          <a:p>
            <a:pPr marL="591312" indent="-591312" defTabSz="443484">
              <a:spcBef>
                <a:spcPts val="400"/>
              </a:spcBef>
              <a:defRPr sz="1940"/>
            </a:pPr>
            <a:r>
              <a:t>Určí-li tak stanovy, může se člen podílet na základním kapitálu jedním nebo více dalšími členskými vklady. K dalšímu členskému vkladu se uzavírá </a:t>
            </a:r>
            <a:r>
              <a:rPr b="1"/>
              <a:t>písemná smlouva</a:t>
            </a:r>
            <a:r>
              <a:t> (§ 572)</a:t>
            </a:r>
          </a:p>
          <a:p>
            <a:pPr marL="591312" indent="-591312" defTabSz="443484">
              <a:spcBef>
                <a:spcPts val="400"/>
              </a:spcBef>
              <a:defRPr b="1" sz="1940"/>
            </a:pPr>
            <a:r>
              <a:t>členský vklad</a:t>
            </a:r>
            <a:r>
              <a:rPr b="0"/>
              <a:t> je tvořen součtem základního členského vkladu a všech dalších členských vkladů (§ 563/3)</a:t>
            </a:r>
          </a:p>
          <a:p>
            <a:pPr lvl="1" marL="960882" indent="-517398" defTabSz="443484">
              <a:spcBef>
                <a:spcPts val="400"/>
              </a:spcBef>
              <a:defRPr sz="1940"/>
            </a:pPr>
            <a:r>
              <a:t>výše </a:t>
            </a:r>
            <a:r>
              <a:rPr u="sng"/>
              <a:t>dalších</a:t>
            </a:r>
            <a:r>
              <a:t> členských vkladů může být pro jednotlivé členy různá (§ 563/2)</a:t>
            </a:r>
          </a:p>
        </p:txBody>
      </p:sp>
      <p:sp>
        <p:nvSpPr>
          <p:cNvPr id="148"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Nadpis 2"/>
          <p:cNvSpPr txBox="1"/>
          <p:nvPr>
            <p:ph type="title" idx="4294967295"/>
          </p:nvPr>
        </p:nvSpPr>
        <p:spPr>
          <a:xfrm>
            <a:off x="457200" y="693737"/>
            <a:ext cx="8229600" cy="723901"/>
          </a:xfrm>
          <a:prstGeom prst="rect">
            <a:avLst/>
          </a:prstGeom>
        </p:spPr>
        <p:txBody>
          <a:bodyPr/>
          <a:lstStyle>
            <a:lvl1pPr>
              <a:defRPr b="1" sz="3600">
                <a:solidFill>
                  <a:srgbClr val="D10202"/>
                </a:solidFill>
              </a:defRPr>
            </a:lvl1pPr>
          </a:lstStyle>
          <a:p>
            <a:pPr/>
            <a:r>
              <a:t>Vklady - splácení</a:t>
            </a:r>
          </a:p>
        </p:txBody>
      </p:sp>
      <p:sp>
        <p:nvSpPr>
          <p:cNvPr id="151"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500"/>
              </a:spcBef>
              <a:defRPr b="1" sz="2400" u="sng">
                <a:solidFill>
                  <a:srgbClr val="D10202"/>
                </a:solidFill>
              </a:defRPr>
            </a:pPr>
            <a:r>
              <a:t>Podmínkou vzniku členství</a:t>
            </a:r>
            <a:r>
              <a:rPr b="0" u="none">
                <a:solidFill>
                  <a:srgbClr val="000000"/>
                </a:solidFill>
              </a:rPr>
              <a:t> je splnění vkladové povinnosti k základnímu členskému vkladu, nestanoví-li tento zákon, že ke vzniku členství je též potřeba vznik pracovního poměru. Stanovy mohou určit, že podmínkou vzniku členství je pouze splnění vkladové povinnosti ke vstupnímu vkladu ve výši určené stanovami (§ 564/1); vstupní vklad je v takovém případě částí základního členského vkladu (§ 564/1)</a:t>
            </a:r>
            <a:endParaRPr sz="1400"/>
          </a:p>
          <a:p>
            <a:pPr marL="609600" indent="-609600">
              <a:spcBef>
                <a:spcPts val="500"/>
              </a:spcBef>
              <a:defRPr b="1" sz="2400" u="sng">
                <a:solidFill>
                  <a:srgbClr val="D10202"/>
                </a:solidFill>
              </a:defRPr>
            </a:pPr>
            <a:endParaRPr b="0" u="none">
              <a:solidFill>
                <a:srgbClr val="000000"/>
              </a:solidFill>
            </a:endParaRPr>
          </a:p>
          <a:p>
            <a:pPr marL="609600" indent="-609600">
              <a:defRPr sz="2400"/>
            </a:pPr>
            <a:r>
              <a:t>Vkladová povinnost v rozsahu rozdílu mezi základním členským vkladem a vstupním vkladem musí být splněna ve lhůtě určené ve stanovách, která nesmí být delší než </a:t>
            </a:r>
            <a:r>
              <a:rPr b="1"/>
              <a:t>3 roky</a:t>
            </a:r>
            <a:r>
              <a:t>.</a:t>
            </a:r>
            <a:r>
              <a:rPr sz="3200"/>
              <a:t> </a:t>
            </a:r>
          </a:p>
        </p:txBody>
      </p:sp>
      <p:sp>
        <p:nvSpPr>
          <p:cNvPr id="152"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Nadpis 2"/>
          <p:cNvSpPr txBox="1"/>
          <p:nvPr>
            <p:ph type="title" idx="4294967295"/>
          </p:nvPr>
        </p:nvSpPr>
        <p:spPr>
          <a:xfrm>
            <a:off x="457200" y="693737"/>
            <a:ext cx="8229600" cy="723901"/>
          </a:xfrm>
          <a:prstGeom prst="rect">
            <a:avLst/>
          </a:prstGeom>
        </p:spPr>
        <p:txBody>
          <a:bodyPr/>
          <a:lstStyle>
            <a:lvl1pPr>
              <a:defRPr b="1" sz="3600">
                <a:solidFill>
                  <a:srgbClr val="D10202"/>
                </a:solidFill>
              </a:defRPr>
            </a:lvl1pPr>
          </a:lstStyle>
          <a:p>
            <a:pPr/>
            <a:r>
              <a:t>Nepeněžitý vklad (§ 573)</a:t>
            </a:r>
          </a:p>
        </p:txBody>
      </p:sp>
      <p:sp>
        <p:nvSpPr>
          <p:cNvPr id="155"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500"/>
              </a:spcBef>
              <a:defRPr b="1" sz="2400"/>
            </a:pPr>
            <a:r>
              <a:t>ocení znalec</a:t>
            </a:r>
            <a:r>
              <a:rPr b="0"/>
              <a:t> určený dohodou družstva a vkladatele, nebo pokud družstvo dosud nevzniklo, dohodou zakladatelů (§ 573/1)</a:t>
            </a:r>
            <a:endParaRPr b="0"/>
          </a:p>
          <a:p>
            <a:pPr marL="609600" indent="-609600">
              <a:spcBef>
                <a:spcPts val="500"/>
              </a:spcBef>
              <a:defRPr sz="2400"/>
            </a:pPr>
            <a:r>
              <a:t>schválí jej před jeho vložením členská schůze nebo ustavující schůze</a:t>
            </a:r>
          </a:p>
          <a:p>
            <a:pPr marL="609600" indent="-609600">
              <a:spcBef>
                <a:spcPts val="500"/>
              </a:spcBef>
              <a:defRPr sz="2400"/>
            </a:pPr>
            <a:r>
              <a:t>určí-li tak stanovy, může být nepeněžitým vkladem také </a:t>
            </a:r>
            <a:r>
              <a:rPr b="1"/>
              <a:t>práce</a:t>
            </a:r>
            <a:r>
              <a:t> nebo </a:t>
            </a:r>
            <a:r>
              <a:rPr b="1"/>
              <a:t>s</a:t>
            </a:r>
            <a:r>
              <a:rPr b="1"/>
              <a:t>lužby</a:t>
            </a:r>
            <a:r>
              <a:rPr b="1"/>
              <a:t> členem </a:t>
            </a:r>
            <a:r>
              <a:t>družstva </a:t>
            </a:r>
            <a:r>
              <a:t>(§ 574)</a:t>
            </a:r>
          </a:p>
        </p:txBody>
      </p:sp>
      <p:sp>
        <p:nvSpPr>
          <p:cNvPr id="156"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Nadpis 2"/>
          <p:cNvSpPr txBox="1"/>
          <p:nvPr>
            <p:ph type="title" idx="4294967295"/>
          </p:nvPr>
        </p:nvSpPr>
        <p:spPr>
          <a:xfrm>
            <a:off x="457200" y="693737"/>
            <a:ext cx="8229600" cy="723901"/>
          </a:xfrm>
          <a:prstGeom prst="rect">
            <a:avLst/>
          </a:prstGeom>
        </p:spPr>
        <p:txBody>
          <a:bodyPr/>
          <a:lstStyle>
            <a:lvl1pPr>
              <a:defRPr b="1" sz="3600">
                <a:solidFill>
                  <a:srgbClr val="D10202"/>
                </a:solidFill>
              </a:defRPr>
            </a:lvl1pPr>
          </a:lstStyle>
          <a:p>
            <a:pPr/>
            <a:r>
              <a:t>Práva a povinnosti členů (§ 575)</a:t>
            </a:r>
          </a:p>
        </p:txBody>
      </p:sp>
      <p:sp>
        <p:nvSpPr>
          <p:cNvPr id="159"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500"/>
              </a:spcBef>
              <a:defRPr sz="2400"/>
            </a:pPr>
            <a:r>
              <a:t>demonstrativní výčet (má právo </a:t>
            </a:r>
            <a:r>
              <a:rPr u="sng"/>
              <a:t>zejména</a:t>
            </a:r>
            <a:r>
              <a:t>)</a:t>
            </a:r>
          </a:p>
          <a:p>
            <a:pPr marL="609600" indent="-609600">
              <a:spcBef>
                <a:spcPts val="500"/>
              </a:spcBef>
              <a:buSzTx/>
              <a:buNone/>
              <a:defRPr b="1" sz="2400" u="sng"/>
            </a:pPr>
            <a:r>
              <a:t>Práva:</a:t>
            </a:r>
          </a:p>
          <a:p>
            <a:pPr marL="609600" indent="-609600">
              <a:spcBef>
                <a:spcPts val="500"/>
              </a:spcBef>
              <a:buFontTx/>
              <a:buAutoNum type="alphaLcParenR" startAt="1"/>
              <a:defRPr sz="2400"/>
            </a:pPr>
            <a:r>
              <a:t>volit a být volen do orgánů družstva </a:t>
            </a:r>
          </a:p>
          <a:p>
            <a:pPr marL="609600" indent="-609600">
              <a:spcBef>
                <a:spcPts val="500"/>
              </a:spcBef>
              <a:buFontTx/>
              <a:buAutoNum type="alphaLcParenR" startAt="1"/>
              <a:defRPr sz="2400"/>
            </a:pPr>
            <a:r>
              <a:t>účastnit se řízení a rozhodování v družstvu </a:t>
            </a:r>
          </a:p>
          <a:p>
            <a:pPr marL="609600" indent="-609600">
              <a:spcBef>
                <a:spcPts val="500"/>
              </a:spcBef>
              <a:buFontTx/>
              <a:buAutoNum type="alphaLcParenR" startAt="1"/>
              <a:defRPr sz="2400"/>
            </a:pPr>
            <a:r>
              <a:t>podílet se na výhodách poskytovaných družstvem </a:t>
            </a:r>
          </a:p>
          <a:p>
            <a:pPr marL="609600" indent="-609600">
              <a:spcBef>
                <a:spcPts val="500"/>
              </a:spcBef>
              <a:buSzTx/>
              <a:buNone/>
              <a:defRPr b="1" sz="2400" u="sng"/>
            </a:pPr>
            <a:r>
              <a:t>Povinnosti:</a:t>
            </a:r>
          </a:p>
          <a:p>
            <a:pPr marL="609600" indent="-609600">
              <a:spcBef>
                <a:spcPts val="500"/>
              </a:spcBef>
              <a:buFontTx/>
              <a:buAutoNum type="alphaLcParenR" startAt="1"/>
              <a:defRPr sz="2400"/>
            </a:pPr>
            <a:r>
              <a:t>dodržovat stanovy </a:t>
            </a:r>
          </a:p>
          <a:p>
            <a:pPr marL="609600" indent="-609600">
              <a:spcBef>
                <a:spcPts val="500"/>
              </a:spcBef>
              <a:buFontTx/>
              <a:buAutoNum type="alphaLcParenR" startAt="1"/>
              <a:defRPr sz="2400"/>
            </a:pPr>
            <a:r>
              <a:t>dodržovat rozhodnutí orgánů družstva</a:t>
            </a:r>
          </a:p>
        </p:txBody>
      </p:sp>
      <p:sp>
        <p:nvSpPr>
          <p:cNvPr id="160"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Nadpis 2"/>
          <p:cNvSpPr txBox="1"/>
          <p:nvPr>
            <p:ph type="title" idx="4294967295"/>
          </p:nvPr>
        </p:nvSpPr>
        <p:spPr>
          <a:xfrm>
            <a:off x="457200" y="693737"/>
            <a:ext cx="8229600" cy="723901"/>
          </a:xfrm>
          <a:prstGeom prst="rect">
            <a:avLst/>
          </a:prstGeom>
        </p:spPr>
        <p:txBody>
          <a:bodyPr/>
          <a:lstStyle>
            <a:lvl1pPr>
              <a:defRPr b="1" sz="3600">
                <a:solidFill>
                  <a:srgbClr val="D10202"/>
                </a:solidFill>
              </a:defRPr>
            </a:lvl1pPr>
          </a:lstStyle>
          <a:p>
            <a:pPr/>
            <a:r>
              <a:t>Vznik členství (§ 577)</a:t>
            </a:r>
          </a:p>
        </p:txBody>
      </p:sp>
      <p:sp>
        <p:nvSpPr>
          <p:cNvPr id="163"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600"/>
              </a:spcBef>
              <a:defRPr sz="2800"/>
            </a:pPr>
            <a:r>
              <a:t>Členství v družstvu vzniká jen při splnění </a:t>
            </a:r>
            <a:r>
              <a:rPr u="sng"/>
              <a:t>všech podmínek stanovených zákonem a stanovami</a:t>
            </a:r>
            <a:r>
              <a:t>: </a:t>
            </a:r>
            <a:endParaRPr b="1"/>
          </a:p>
          <a:p>
            <a:pPr marL="609600" indent="-609600">
              <a:spcBef>
                <a:spcPts val="600"/>
              </a:spcBef>
              <a:buFontTx/>
              <a:buAutoNum type="alphaLcParenR" startAt="1"/>
              <a:defRPr sz="2800"/>
            </a:pPr>
            <a:r>
              <a:t>při založení družstva </a:t>
            </a:r>
            <a:r>
              <a:rPr b="1"/>
              <a:t>dnem vzniku družstva</a:t>
            </a:r>
            <a:endParaRPr b="1"/>
          </a:p>
          <a:p>
            <a:pPr marL="609600" indent="-609600">
              <a:spcBef>
                <a:spcPts val="600"/>
              </a:spcBef>
              <a:buFontTx/>
              <a:buAutoNum type="alphaLcParenR" startAt="1"/>
              <a:defRPr b="1" sz="2800"/>
            </a:pPr>
            <a:r>
              <a:t>dnem rozhodnutí</a:t>
            </a:r>
            <a:r>
              <a:rPr b="0"/>
              <a:t> příslušného orgánu družstva </a:t>
            </a:r>
            <a:r>
              <a:t>o přijetí za člena</a:t>
            </a:r>
            <a:r>
              <a:rPr b="0"/>
              <a:t> nebo </a:t>
            </a:r>
            <a:r>
              <a:t>pozdějším dnem</a:t>
            </a:r>
            <a:r>
              <a:rPr b="0"/>
              <a:t> uvedeným v tomto rozhodnutí, nebo </a:t>
            </a:r>
            <a:endParaRPr b="0"/>
          </a:p>
          <a:p>
            <a:pPr marL="609600" indent="-609600">
              <a:spcBef>
                <a:spcPts val="600"/>
              </a:spcBef>
              <a:buFontTx/>
              <a:buAutoNum type="alphaLcParenR" startAt="1"/>
              <a:defRPr b="1" sz="2800"/>
            </a:pPr>
            <a:r>
              <a:t>převodem</a:t>
            </a:r>
            <a:r>
              <a:rPr b="0"/>
              <a:t> nebo </a:t>
            </a:r>
            <a:r>
              <a:t>přechodem</a:t>
            </a:r>
            <a:r>
              <a:rPr b="0"/>
              <a:t> družstevního podílu</a:t>
            </a:r>
          </a:p>
        </p:txBody>
      </p:sp>
      <p:sp>
        <p:nvSpPr>
          <p:cNvPr id="164"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Nadpis 2"/>
          <p:cNvSpPr txBox="1"/>
          <p:nvPr>
            <p:ph type="title" idx="4294967295"/>
          </p:nvPr>
        </p:nvSpPr>
        <p:spPr>
          <a:xfrm>
            <a:off x="469900" y="693737"/>
            <a:ext cx="8229600" cy="723901"/>
          </a:xfrm>
          <a:prstGeom prst="rect">
            <a:avLst/>
          </a:prstGeom>
        </p:spPr>
        <p:txBody>
          <a:bodyPr/>
          <a:lstStyle>
            <a:lvl1pPr>
              <a:defRPr b="1" sz="3600">
                <a:solidFill>
                  <a:srgbClr val="D10202"/>
                </a:solidFill>
              </a:defRPr>
            </a:lvl1pPr>
          </a:lstStyle>
          <a:p>
            <a:pPr/>
            <a:r>
              <a:t>Vznik členství (§ 577)</a:t>
            </a:r>
          </a:p>
        </p:txBody>
      </p:sp>
      <p:sp>
        <p:nvSpPr>
          <p:cNvPr id="167" name="Zástupný symbol pro obsah 2"/>
          <p:cNvSpPr txBox="1"/>
          <p:nvPr>
            <p:ph type="body" idx="4294967295"/>
          </p:nvPr>
        </p:nvSpPr>
        <p:spPr>
          <a:xfrm>
            <a:off x="457200" y="1600200"/>
            <a:ext cx="8229600" cy="4525963"/>
          </a:xfrm>
          <a:prstGeom prst="rect">
            <a:avLst/>
          </a:prstGeom>
        </p:spPr>
        <p:txBody>
          <a:bodyPr/>
          <a:lstStyle/>
          <a:p>
            <a:pPr marL="579119" indent="-579119" defTabSz="434340">
              <a:spcBef>
                <a:spcPts val="500"/>
              </a:spcBef>
              <a:defRPr b="1" sz="2470"/>
            </a:pPr>
            <a:r>
              <a:t>přihláška</a:t>
            </a:r>
            <a:r>
              <a:rPr b="0"/>
              <a:t> uchazeče ke členství i rozhodnutí družstva o přijetí musí mít </a:t>
            </a:r>
            <a:r>
              <a:rPr u="sng"/>
              <a:t>písemnou formu</a:t>
            </a:r>
            <a:r>
              <a:rPr b="0"/>
              <a:t> a obsahuje mimo jiné vymezení členského vkladu</a:t>
            </a:r>
            <a:endParaRPr b="0"/>
          </a:p>
          <a:p>
            <a:pPr marL="579119" indent="-579119" defTabSz="434340">
              <a:spcBef>
                <a:spcPts val="500"/>
              </a:spcBef>
              <a:defRPr sz="2470"/>
            </a:pPr>
            <a:r>
              <a:t>o přijetí do družstva rozhoduje </a:t>
            </a:r>
            <a:r>
              <a:rPr b="1"/>
              <a:t>představenstvo</a:t>
            </a:r>
            <a:r>
              <a:t> nebo </a:t>
            </a:r>
            <a:r>
              <a:rPr b="1"/>
              <a:t>jiný orgán</a:t>
            </a:r>
            <a:r>
              <a:t> družstva </a:t>
            </a:r>
            <a:r>
              <a:rPr b="1"/>
              <a:t>určený stanovami</a:t>
            </a:r>
            <a:r>
              <a:t>, </a:t>
            </a:r>
            <a:r>
              <a:rPr u="sng"/>
              <a:t>s výjimkou kontrolní komise</a:t>
            </a:r>
            <a:r>
              <a:t>.</a:t>
            </a:r>
          </a:p>
          <a:p>
            <a:pPr marL="579119" indent="-579119" defTabSz="434340">
              <a:spcBef>
                <a:spcPts val="500"/>
              </a:spcBef>
              <a:defRPr sz="2470"/>
            </a:pPr>
            <a:r>
              <a:t>členství v družstvu vzniká </a:t>
            </a:r>
            <a:r>
              <a:rPr b="1">
                <a:solidFill>
                  <a:srgbClr val="D10202"/>
                </a:solidFill>
              </a:rPr>
              <a:t>na dobu neurčitou</a:t>
            </a:r>
            <a:endParaRPr b="1">
              <a:solidFill>
                <a:srgbClr val="D10202"/>
              </a:solidFill>
            </a:endParaRPr>
          </a:p>
          <a:p>
            <a:pPr marL="579119" indent="-579119" defTabSz="434340">
              <a:spcBef>
                <a:spcPts val="500"/>
              </a:spcBef>
              <a:defRPr b="1" sz="2470"/>
            </a:pPr>
            <a:r>
              <a:t>členství jednoho z manželů v družstvu nezakládá členství druhého z manželů</a:t>
            </a:r>
          </a:p>
          <a:p>
            <a:pPr marL="579119" indent="-579119" defTabSz="434340">
              <a:spcBef>
                <a:spcPts val="500"/>
              </a:spcBef>
              <a:defRPr b="1" sz="2470"/>
            </a:pPr>
            <a:r>
              <a:t>Členství může být podmíněno pracovním poměrem (§ 579)</a:t>
            </a:r>
          </a:p>
        </p:txBody>
      </p:sp>
      <p:sp>
        <p:nvSpPr>
          <p:cNvPr id="168"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Nadpis 2"/>
          <p:cNvSpPr txBox="1"/>
          <p:nvPr>
            <p:ph type="title" idx="4294967295"/>
          </p:nvPr>
        </p:nvSpPr>
        <p:spPr>
          <a:xfrm>
            <a:off x="469900" y="693737"/>
            <a:ext cx="8229600" cy="723901"/>
          </a:xfrm>
          <a:prstGeom prst="rect">
            <a:avLst/>
          </a:prstGeom>
        </p:spPr>
        <p:txBody>
          <a:bodyPr/>
          <a:lstStyle/>
          <a:p>
            <a:pPr>
              <a:defRPr b="1" sz="3600">
                <a:solidFill>
                  <a:srgbClr val="D10202"/>
                </a:solidFill>
                <a:latin typeface="Arial"/>
                <a:ea typeface="Arial"/>
                <a:cs typeface="Arial"/>
                <a:sym typeface="Arial"/>
              </a:defRPr>
            </a:pPr>
            <a:r>
              <a:t>Seznam členů (§ 580</a:t>
            </a:r>
            <a:r>
              <a:rPr>
                <a:latin typeface="+mn-lt"/>
                <a:ea typeface="+mn-ea"/>
                <a:cs typeface="+mn-cs"/>
                <a:sym typeface="Calibri"/>
              </a:rPr>
              <a:t>)</a:t>
            </a:r>
          </a:p>
        </p:txBody>
      </p:sp>
      <p:sp>
        <p:nvSpPr>
          <p:cNvPr id="171"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500"/>
              </a:spcBef>
              <a:defRPr sz="2200"/>
            </a:pPr>
            <a:r>
              <a:t>družstvo vede seznam členů (identifikace členů, výše vkladu, datum vzniku či zániku členství) </a:t>
            </a:r>
          </a:p>
          <a:p>
            <a:pPr marL="609600" indent="-609600">
              <a:spcBef>
                <a:spcPts val="500"/>
              </a:spcBef>
              <a:defRPr sz="2200"/>
            </a:pPr>
            <a:r>
              <a:t>změny údajů -&gt; bez zbytečného odkladu (§ 580/3)</a:t>
            </a:r>
          </a:p>
          <a:p>
            <a:pPr marL="609600" indent="-609600">
              <a:spcBef>
                <a:spcPts val="500"/>
              </a:spcBef>
              <a:defRPr sz="2200"/>
            </a:pPr>
            <a:r>
              <a:t>člen má právo do seznamu členů nahlížet a žádat v zásadě </a:t>
            </a:r>
            <a:r>
              <a:rPr b="1"/>
              <a:t>bezplatné</a:t>
            </a:r>
            <a:r>
              <a:t> vydání potvrzení o svém členství a obsahu svého zápisu v seznamu členů (§ 581/1)</a:t>
            </a:r>
          </a:p>
          <a:p>
            <a:pPr marL="609600" indent="-609600">
              <a:spcBef>
                <a:spcPts val="500"/>
              </a:spcBef>
              <a:defRPr sz="2200"/>
            </a:pPr>
            <a:r>
              <a:t>údaje zapsané v seznamu členů může družstvo používat pouze pro své potřeby ve vztahu ke členům družstva (za jiným účelem jen </a:t>
            </a:r>
            <a:r>
              <a:rPr b="1"/>
              <a:t>se souhlasem členů</a:t>
            </a:r>
            <a:r>
              <a:t>, kterých se týkají)</a:t>
            </a:r>
          </a:p>
        </p:txBody>
      </p:sp>
      <p:sp>
        <p:nvSpPr>
          <p:cNvPr id="172"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Nadpis 2"/>
          <p:cNvSpPr txBox="1"/>
          <p:nvPr>
            <p:ph type="title" idx="4294967295"/>
          </p:nvPr>
        </p:nvSpPr>
        <p:spPr>
          <a:xfrm>
            <a:off x="469900" y="693737"/>
            <a:ext cx="8229600" cy="723901"/>
          </a:xfrm>
          <a:prstGeom prst="rect">
            <a:avLst/>
          </a:prstGeom>
        </p:spPr>
        <p:txBody>
          <a:bodyPr/>
          <a:lstStyle/>
          <a:p>
            <a:pPr>
              <a:defRPr b="1" sz="3600">
                <a:solidFill>
                  <a:srgbClr val="D10202"/>
                </a:solidFill>
                <a:latin typeface="Arial"/>
                <a:ea typeface="Arial"/>
                <a:cs typeface="Arial"/>
                <a:sym typeface="Arial"/>
              </a:defRPr>
            </a:pPr>
            <a:r>
              <a:t>Seznam členů (§ 580</a:t>
            </a:r>
            <a:r>
              <a:rPr>
                <a:latin typeface="+mn-lt"/>
                <a:ea typeface="+mn-ea"/>
                <a:cs typeface="+mn-cs"/>
                <a:sym typeface="Calibri"/>
              </a:rPr>
              <a:t>)</a:t>
            </a:r>
          </a:p>
        </p:txBody>
      </p:sp>
      <p:sp>
        <p:nvSpPr>
          <p:cNvPr id="175"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500"/>
              </a:spcBef>
              <a:defRPr sz="2400">
                <a:solidFill>
                  <a:srgbClr val="D10202"/>
                </a:solidFill>
              </a:defRPr>
            </a:pPr>
            <a:r>
              <a:t>družstvo</a:t>
            </a:r>
            <a:r>
              <a:rPr>
                <a:solidFill>
                  <a:srgbClr val="000000"/>
                </a:solidFill>
              </a:rPr>
              <a:t> vydá </a:t>
            </a:r>
            <a:r>
              <a:rPr b="1">
                <a:solidFill>
                  <a:srgbClr val="000000"/>
                </a:solidFill>
              </a:rPr>
              <a:t>každému členovi</a:t>
            </a:r>
            <a:r>
              <a:rPr>
                <a:solidFill>
                  <a:srgbClr val="000000"/>
                </a:solidFill>
              </a:rPr>
              <a:t> na jeho </a:t>
            </a:r>
            <a:r>
              <a:rPr u="sng">
                <a:solidFill>
                  <a:srgbClr val="000000"/>
                </a:solidFill>
              </a:rPr>
              <a:t>písemnou žádost</a:t>
            </a:r>
            <a:r>
              <a:rPr>
                <a:solidFill>
                  <a:srgbClr val="000000"/>
                </a:solidFill>
              </a:rPr>
              <a:t> a </a:t>
            </a:r>
            <a:r>
              <a:rPr b="1">
                <a:solidFill>
                  <a:srgbClr val="000000"/>
                </a:solidFill>
              </a:rPr>
              <a:t>za úhradu nákladů</a:t>
            </a:r>
            <a:r>
              <a:rPr>
                <a:solidFill>
                  <a:srgbClr val="000000"/>
                </a:solidFill>
              </a:rPr>
              <a:t> opis seznamu všech členů nebo požadované části seznamu </a:t>
            </a:r>
            <a:endParaRPr>
              <a:solidFill>
                <a:srgbClr val="000000"/>
              </a:solidFill>
            </a:endParaRPr>
          </a:p>
          <a:p>
            <a:pPr marL="609600" indent="-609600">
              <a:spcBef>
                <a:spcPts val="500"/>
              </a:spcBef>
              <a:defRPr sz="2400">
                <a:solidFill>
                  <a:srgbClr val="D10202"/>
                </a:solidFill>
              </a:defRPr>
            </a:pPr>
            <a:r>
              <a:t>představenstvo</a:t>
            </a:r>
            <a:r>
              <a:rPr>
                <a:solidFill>
                  <a:srgbClr val="000000"/>
                </a:solidFill>
              </a:rPr>
              <a:t> umožní </a:t>
            </a:r>
            <a:r>
              <a:rPr b="1">
                <a:solidFill>
                  <a:srgbClr val="000000"/>
                </a:solidFill>
              </a:rPr>
              <a:t>každému</a:t>
            </a:r>
            <a:r>
              <a:rPr>
                <a:solidFill>
                  <a:srgbClr val="000000"/>
                </a:solidFill>
              </a:rPr>
              <a:t> nahlédnout do příslušné části seznamu, jestliže </a:t>
            </a:r>
            <a:r>
              <a:rPr b="1">
                <a:solidFill>
                  <a:srgbClr val="000000"/>
                </a:solidFill>
              </a:rPr>
              <a:t>osvědčí právní zájem</a:t>
            </a:r>
            <a:r>
              <a:rPr>
                <a:solidFill>
                  <a:srgbClr val="000000"/>
                </a:solidFill>
              </a:rPr>
              <a:t> na tomto nahlédnutí </a:t>
            </a:r>
            <a:r>
              <a:rPr u="sng">
                <a:solidFill>
                  <a:srgbClr val="000000"/>
                </a:solidFill>
              </a:rPr>
              <a:t>nebo</a:t>
            </a:r>
            <a:r>
              <a:rPr>
                <a:solidFill>
                  <a:srgbClr val="000000"/>
                </a:solidFill>
              </a:rPr>
              <a:t> doloží </a:t>
            </a:r>
            <a:r>
              <a:rPr b="1">
                <a:solidFill>
                  <a:srgbClr val="000000"/>
                </a:solidFill>
              </a:rPr>
              <a:t>písemný souhlas člena</a:t>
            </a:r>
            <a:r>
              <a:rPr>
                <a:solidFill>
                  <a:srgbClr val="000000"/>
                </a:solidFill>
              </a:rPr>
              <a:t>, kterého se zápis týká; podpis člena musí být úředně ověřen</a:t>
            </a:r>
            <a:endParaRPr>
              <a:solidFill>
                <a:srgbClr val="000000"/>
              </a:solidFill>
            </a:endParaRPr>
          </a:p>
          <a:p>
            <a:pPr marL="609600" indent="-609600">
              <a:spcBef>
                <a:spcPts val="500"/>
              </a:spcBef>
              <a:defRPr sz="2400"/>
            </a:pPr>
            <a:r>
              <a:t>přestane-li být člen družstva jeho členem, družstvo to v seznamu členů vyznačí bez zbytečného odkladu</a:t>
            </a:r>
          </a:p>
        </p:txBody>
      </p:sp>
      <p:sp>
        <p:nvSpPr>
          <p:cNvPr id="176"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Nadpis 2"/>
          <p:cNvSpPr txBox="1"/>
          <p:nvPr>
            <p:ph type="title"/>
          </p:nvPr>
        </p:nvSpPr>
        <p:spPr>
          <a:xfrm>
            <a:off x="457200" y="693737"/>
            <a:ext cx="8229600" cy="723901"/>
          </a:xfrm>
          <a:prstGeom prst="rect">
            <a:avLst/>
          </a:prstGeom>
        </p:spPr>
        <p:txBody>
          <a:bodyPr/>
          <a:lstStyle>
            <a:lvl1pPr>
              <a:defRPr b="1" sz="4000">
                <a:solidFill>
                  <a:srgbClr val="D10202"/>
                </a:solidFill>
              </a:defRPr>
            </a:lvl1pPr>
          </a:lstStyle>
          <a:p>
            <a:pPr/>
            <a:r>
              <a:t>Osnova přednášky</a:t>
            </a:r>
          </a:p>
        </p:txBody>
      </p:sp>
      <p:sp>
        <p:nvSpPr>
          <p:cNvPr id="107" name="Zástupný symbol pro obsah 2"/>
          <p:cNvSpPr txBox="1"/>
          <p:nvPr>
            <p:ph type="body" idx="1"/>
          </p:nvPr>
        </p:nvSpPr>
        <p:spPr>
          <a:xfrm>
            <a:off x="457200" y="1600200"/>
            <a:ext cx="8229600" cy="4525963"/>
          </a:xfrm>
          <a:prstGeom prst="rect">
            <a:avLst/>
          </a:prstGeom>
        </p:spPr>
        <p:txBody>
          <a:bodyPr/>
          <a:lstStyle/>
          <a:p>
            <a:pPr lvl="2" marL="0" indent="914400">
              <a:spcBef>
                <a:spcPts val="500"/>
              </a:spcBef>
              <a:buSzTx/>
              <a:buNone/>
              <a:defRPr sz="1600">
                <a:solidFill>
                  <a:srgbClr val="1F497D"/>
                </a:solidFill>
              </a:defRPr>
            </a:pPr>
          </a:p>
          <a:p>
            <a:pPr>
              <a:spcBef>
                <a:spcPts val="800"/>
              </a:spcBef>
              <a:defRPr b="1" sz="3500"/>
            </a:pPr>
            <a:r>
              <a:t>Družstvo</a:t>
            </a:r>
          </a:p>
          <a:p>
            <a:pPr lvl="1" marL="742950" indent="-285750">
              <a:spcBef>
                <a:spcPts val="600"/>
              </a:spcBef>
              <a:defRPr b="1" sz="2600">
                <a:latin typeface="Arial"/>
                <a:ea typeface="Arial"/>
                <a:cs typeface="Arial"/>
                <a:sym typeface="Arial"/>
              </a:defRPr>
            </a:pPr>
            <a:r>
              <a:t>Podmínky existence</a:t>
            </a:r>
            <a:endParaRPr sz="2800"/>
          </a:p>
          <a:p>
            <a:pPr lvl="1" marL="742950" indent="-285750">
              <a:defRPr b="1" sz="2600">
                <a:latin typeface="Arial"/>
                <a:ea typeface="Arial"/>
                <a:cs typeface="Arial"/>
                <a:sym typeface="Arial"/>
              </a:defRPr>
            </a:pPr>
            <a:r>
              <a:t>Založení a </a:t>
            </a:r>
            <a:r>
              <a:rPr sz="3000">
                <a:latin typeface="+mn-lt"/>
                <a:ea typeface="+mn-ea"/>
                <a:cs typeface="+mn-cs"/>
                <a:sym typeface="Calibri"/>
              </a:rPr>
              <a:t>vznik</a:t>
            </a:r>
            <a:endParaRPr sz="2800"/>
          </a:p>
          <a:p>
            <a:pPr lvl="1" marL="742950" indent="-285750">
              <a:defRPr b="1" sz="3000"/>
            </a:pPr>
            <a:r>
              <a:t>Orgány</a:t>
            </a:r>
          </a:p>
        </p:txBody>
      </p:sp>
      <p:sp>
        <p:nvSpPr>
          <p:cNvPr id="108" name="Číslo snímku"/>
          <p:cNvSpPr txBox="1"/>
          <p:nvPr>
            <p:ph type="sldNum" sz="quarter" idx="4294967295"/>
          </p:nvPr>
        </p:nvSpPr>
        <p:spPr>
          <a:xfrm>
            <a:off x="460767" y="6414760"/>
            <a:ext cx="181383" cy="248305"/>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Obsah členství</a:t>
            </a:r>
          </a:p>
        </p:txBody>
      </p:sp>
      <p:sp>
        <p:nvSpPr>
          <p:cNvPr id="179"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900"/>
              </a:spcBef>
              <a:defRPr sz="4000"/>
            </a:pPr>
            <a:r>
              <a:t>Členská žaloba</a:t>
            </a:r>
          </a:p>
          <a:p>
            <a:pPr marL="609600" indent="-609600">
              <a:spcBef>
                <a:spcPts val="900"/>
              </a:spcBef>
              <a:defRPr sz="4000"/>
            </a:pPr>
            <a:r>
              <a:t>Podíl člena na zisku</a:t>
            </a:r>
          </a:p>
          <a:p>
            <a:pPr marL="609600" indent="-609600">
              <a:spcBef>
                <a:spcPts val="900"/>
              </a:spcBef>
              <a:defRPr sz="4000"/>
            </a:pPr>
            <a:r>
              <a:t>Povinnost člena přispět na úhradu ztráty družstva</a:t>
            </a:r>
          </a:p>
        </p:txBody>
      </p:sp>
      <p:sp>
        <p:nvSpPr>
          <p:cNvPr id="180"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Členská žaloba (§ 584)</a:t>
            </a:r>
          </a:p>
        </p:txBody>
      </p:sp>
      <p:sp>
        <p:nvSpPr>
          <p:cNvPr id="183" name="Zástupný symbol pro obsah 2"/>
          <p:cNvSpPr txBox="1"/>
          <p:nvPr>
            <p:ph type="body" idx="4294967295"/>
          </p:nvPr>
        </p:nvSpPr>
        <p:spPr>
          <a:xfrm>
            <a:off x="457200" y="1600200"/>
            <a:ext cx="8229600" cy="4525963"/>
          </a:xfrm>
          <a:prstGeom prst="rect">
            <a:avLst/>
          </a:prstGeom>
        </p:spPr>
        <p:txBody>
          <a:bodyPr/>
          <a:lstStyle/>
          <a:p>
            <a:pPr marL="609600" indent="-609600">
              <a:defRPr b="1"/>
            </a:pPr>
            <a:r>
              <a:t>Každý člen</a:t>
            </a:r>
            <a:r>
              <a:rPr b="0"/>
              <a:t> je oprávněn domáhat se </a:t>
            </a:r>
            <a:r>
              <a:t>za družstvo</a:t>
            </a:r>
            <a:r>
              <a:rPr b="0"/>
              <a:t> náhrady újmy </a:t>
            </a:r>
            <a:r>
              <a:t>proti členovi orgánu</a:t>
            </a:r>
            <a:r>
              <a:rPr b="0"/>
              <a:t> družstva.</a:t>
            </a:r>
          </a:p>
        </p:txBody>
      </p:sp>
      <p:sp>
        <p:nvSpPr>
          <p:cNvPr id="184"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Podíl člena na zisku (§ 586)</a:t>
            </a:r>
          </a:p>
        </p:txBody>
      </p:sp>
      <p:sp>
        <p:nvSpPr>
          <p:cNvPr id="187"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600"/>
              </a:spcBef>
              <a:defRPr b="1" sz="2800" u="sng"/>
            </a:pPr>
            <a:r>
              <a:t>stanovy mohou určit</a:t>
            </a:r>
            <a:r>
              <a:rPr b="0" u="none"/>
              <a:t>, že člen nebo někteří členové mají za podmínek určených ve stanovách právo na podíl na zisku</a:t>
            </a:r>
            <a:endParaRPr b="0" u="none"/>
          </a:p>
          <a:p>
            <a:pPr marL="609600" indent="-609600">
              <a:spcBef>
                <a:spcPts val="600"/>
              </a:spcBef>
              <a:defRPr sz="2800"/>
            </a:pPr>
            <a:r>
              <a:t>neurčují-li stanovy </a:t>
            </a:r>
            <a:r>
              <a:rPr b="1"/>
              <a:t>způsob určení podílu člena na zisku</a:t>
            </a:r>
            <a:r>
              <a:t> určeném k rozdělení mezi členy, určí se v poměru jeho splněné vkladové povinnosti k členskému vkladu ke splacenému základnímu kapitálu družstva</a:t>
            </a:r>
          </a:p>
        </p:txBody>
      </p:sp>
      <p:sp>
        <p:nvSpPr>
          <p:cNvPr id="188"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Nadpis 2"/>
          <p:cNvSpPr txBox="1"/>
          <p:nvPr>
            <p:ph type="title" idx="4294967295"/>
          </p:nvPr>
        </p:nvSpPr>
        <p:spPr>
          <a:xfrm>
            <a:off x="469900" y="693737"/>
            <a:ext cx="8229600" cy="723901"/>
          </a:xfrm>
          <a:prstGeom prst="rect">
            <a:avLst/>
          </a:prstGeom>
        </p:spPr>
        <p:txBody>
          <a:bodyPr/>
          <a:lstStyle>
            <a:lvl1pPr defTabSz="297179">
              <a:defRPr b="1" sz="2340">
                <a:solidFill>
                  <a:srgbClr val="D10202"/>
                </a:solidFill>
                <a:latin typeface="Arial"/>
                <a:ea typeface="Arial"/>
                <a:cs typeface="Arial"/>
                <a:sym typeface="Arial"/>
              </a:defRPr>
            </a:lvl1pPr>
          </a:lstStyle>
          <a:p>
            <a:pPr/>
            <a:r>
              <a:t>Povinnost člena přispět na úhradu ztráty družstva (§ 587)</a:t>
            </a:r>
          </a:p>
        </p:txBody>
      </p:sp>
      <p:sp>
        <p:nvSpPr>
          <p:cNvPr id="191" name="Zástupný symbol pro obsah 2"/>
          <p:cNvSpPr txBox="1"/>
          <p:nvPr>
            <p:ph type="body" idx="4294967295"/>
          </p:nvPr>
        </p:nvSpPr>
        <p:spPr>
          <a:xfrm>
            <a:off x="457200" y="1600200"/>
            <a:ext cx="8229600" cy="4525963"/>
          </a:xfrm>
          <a:prstGeom prst="rect">
            <a:avLst/>
          </a:prstGeom>
        </p:spPr>
        <p:txBody>
          <a:bodyPr/>
          <a:lstStyle/>
          <a:p>
            <a:pPr marL="536447" indent="-536447" defTabSz="402336">
              <a:spcBef>
                <a:spcPts val="400"/>
              </a:spcBef>
              <a:buSzTx/>
              <a:buNone/>
              <a:defRPr b="1" sz="2464">
                <a:solidFill>
                  <a:srgbClr val="D10202"/>
                </a:solidFill>
              </a:defRPr>
            </a:pPr>
            <a:r>
              <a:t>= uhrazovací povinnost</a:t>
            </a:r>
          </a:p>
          <a:p>
            <a:pPr marL="536447" indent="-536447" defTabSz="402336">
              <a:spcBef>
                <a:spcPts val="500"/>
              </a:spcBef>
              <a:defRPr b="1" sz="2464" u="sng"/>
            </a:pPr>
            <a:r>
              <a:t>určí-li tak stanovy</a:t>
            </a:r>
            <a:r>
              <a:rPr b="0" u="none"/>
              <a:t>, může </a:t>
            </a:r>
            <a:r>
              <a:rPr u="none"/>
              <a:t>členská schůze</a:t>
            </a:r>
            <a:r>
              <a:rPr b="0" u="none"/>
              <a:t> uložit členům povinnost přispět na úhradu </a:t>
            </a:r>
            <a:r>
              <a:t>ztráty</a:t>
            </a:r>
            <a:r>
              <a:rPr b="0" u="none"/>
              <a:t> družstva</a:t>
            </a:r>
            <a:endParaRPr b="0" u="none"/>
          </a:p>
          <a:p>
            <a:pPr marL="536447" indent="-536447" defTabSz="402336">
              <a:spcBef>
                <a:spcPts val="500"/>
              </a:spcBef>
              <a:defRPr sz="2464"/>
            </a:pPr>
            <a:r>
              <a:t>uhrazovací povinnost nesmí být členům uložena ve vyšším rozsahu, než kolik činí </a:t>
            </a:r>
            <a:r>
              <a:rPr b="1"/>
              <a:t>skutečná výše ztráty</a:t>
            </a:r>
            <a:r>
              <a:t> družstva (§ 594)</a:t>
            </a:r>
          </a:p>
          <a:p>
            <a:pPr marL="536447" indent="-536447" defTabSz="402336">
              <a:spcBef>
                <a:spcPts val="500"/>
              </a:spcBef>
              <a:defRPr sz="2464"/>
            </a:pPr>
            <a:r>
              <a:t>uhrazovací povinnost se ve stanovách pro jednotlivé členy určí </a:t>
            </a:r>
            <a:r>
              <a:rPr b="1"/>
              <a:t>ve stejné výši</a:t>
            </a:r>
            <a:r>
              <a:t> a </a:t>
            </a:r>
            <a:r>
              <a:rPr b="1"/>
              <a:t>nesmí</a:t>
            </a:r>
            <a:r>
              <a:t> </a:t>
            </a:r>
            <a:r>
              <a:rPr b="1"/>
              <a:t>být vyšší, než</a:t>
            </a:r>
            <a:r>
              <a:t> kolik představuje </a:t>
            </a:r>
            <a:r>
              <a:rPr b="1"/>
              <a:t>trojnásobek základního členského vkladu</a:t>
            </a:r>
            <a:r>
              <a:t> (u členů představenstva může být až desetinásobek).</a:t>
            </a:r>
          </a:p>
          <a:p>
            <a:pPr marL="536447" indent="-536447" defTabSz="402336">
              <a:spcBef>
                <a:spcPts val="500"/>
              </a:spcBef>
              <a:defRPr sz="2464"/>
            </a:pPr>
            <a:r>
              <a:t>uhrazovací povinnost lze ukládat i opakovaně, avšak je třeba dodržet max. násobek</a:t>
            </a:r>
          </a:p>
        </p:txBody>
      </p:sp>
      <p:sp>
        <p:nvSpPr>
          <p:cNvPr id="192"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Družstevní podíl (§ 595)</a:t>
            </a:r>
          </a:p>
        </p:txBody>
      </p:sp>
      <p:sp>
        <p:nvSpPr>
          <p:cNvPr id="195"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600"/>
              </a:spcBef>
              <a:defRPr sz="2800"/>
            </a:pPr>
            <a:r>
              <a:t>představuje </a:t>
            </a:r>
            <a:r>
              <a:rPr b="1">
                <a:solidFill>
                  <a:srgbClr val="D10202"/>
                </a:solidFill>
              </a:rPr>
              <a:t>práva a povinnosti člena</a:t>
            </a:r>
            <a:r>
              <a:t> plynoucí z členství v družstvu</a:t>
            </a:r>
          </a:p>
          <a:p>
            <a:pPr marL="609600" indent="-609600">
              <a:spcBef>
                <a:spcPts val="600"/>
              </a:spcBef>
              <a:defRPr b="1" sz="2800"/>
            </a:pPr>
            <a:r>
              <a:t>každý člen může mít pouze 1 družstevní podíl</a:t>
            </a:r>
            <a:r>
              <a:rPr b="0"/>
              <a:t> </a:t>
            </a:r>
            <a:endParaRPr b="0"/>
          </a:p>
          <a:p>
            <a:pPr marL="609600" indent="-609600">
              <a:spcBef>
                <a:spcPts val="600"/>
              </a:spcBef>
              <a:defRPr sz="2800"/>
            </a:pPr>
            <a:r>
              <a:t>stanovy mohou vyloučit, aby byl družstevní podíl ve spoluvlastnictví </a:t>
            </a:r>
          </a:p>
          <a:p>
            <a:pPr marL="609600" indent="-609600">
              <a:spcBef>
                <a:spcPts val="800"/>
              </a:spcBef>
              <a:defRPr sz="2800"/>
            </a:pPr>
            <a:r>
              <a:t>převod a přechod družstevního podílu </a:t>
            </a:r>
            <a:r>
              <a:rPr b="1"/>
              <a:t>není přípustný</a:t>
            </a:r>
            <a:r>
              <a:t>, je-li podle stanov podmínkou členství pracovní poměr člena k družstvu</a:t>
            </a:r>
          </a:p>
        </p:txBody>
      </p:sp>
      <p:sp>
        <p:nvSpPr>
          <p:cNvPr id="196"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Nadpis 2"/>
          <p:cNvSpPr txBox="1"/>
          <p:nvPr>
            <p:ph type="title" idx="4294967295"/>
          </p:nvPr>
        </p:nvSpPr>
        <p:spPr>
          <a:xfrm>
            <a:off x="469900" y="693737"/>
            <a:ext cx="8229600" cy="723901"/>
          </a:xfrm>
          <a:prstGeom prst="rect">
            <a:avLst/>
          </a:prstGeom>
        </p:spPr>
        <p:txBody>
          <a:bodyPr/>
          <a:lstStyle/>
          <a:p>
            <a:pPr defTabSz="269747">
              <a:defRPr b="1" sz="2124">
                <a:solidFill>
                  <a:srgbClr val="D10202"/>
                </a:solidFill>
                <a:latin typeface="Arial"/>
                <a:ea typeface="Arial"/>
                <a:cs typeface="Arial"/>
                <a:sym typeface="Arial"/>
              </a:defRPr>
            </a:pPr>
            <a:r>
              <a:t>Vznik členství</a:t>
            </a:r>
          </a:p>
          <a:p>
            <a:pPr defTabSz="269747">
              <a:defRPr b="1" sz="2124">
                <a:solidFill>
                  <a:srgbClr val="D10202"/>
                </a:solidFill>
                <a:latin typeface="Arial"/>
                <a:ea typeface="Arial"/>
                <a:cs typeface="Arial"/>
                <a:sym typeface="Arial"/>
              </a:defRPr>
            </a:pPr>
            <a:r>
              <a:rPr u="sng"/>
              <a:t>Převod</a:t>
            </a:r>
            <a:r>
              <a:t> družstevního podílu (§ 599)</a:t>
            </a:r>
          </a:p>
        </p:txBody>
      </p:sp>
      <p:sp>
        <p:nvSpPr>
          <p:cNvPr id="199"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600"/>
              </a:spcBef>
              <a:defRPr sz="2800"/>
            </a:pPr>
            <a:r>
              <a:t>je možný jen na osobu, která se podle ustanovení tohoto zákona nebo stanov může stát členem družstva</a:t>
            </a:r>
          </a:p>
          <a:p>
            <a:pPr marL="609600" indent="-609600">
              <a:spcBef>
                <a:spcPts val="600"/>
              </a:spcBef>
              <a:defRPr sz="2800"/>
            </a:pPr>
            <a:r>
              <a:t>člen může převést svůj družstevní podíl </a:t>
            </a:r>
            <a:r>
              <a:rPr b="1"/>
              <a:t>na jiného člena</a:t>
            </a:r>
            <a:r>
              <a:t>, pokud to stanovy nezakazují, a </a:t>
            </a:r>
            <a:r>
              <a:rPr b="1"/>
              <a:t>na osobu, která není členem</a:t>
            </a:r>
            <a:r>
              <a:t>, pokud to stanovy připouštějí. </a:t>
            </a:r>
          </a:p>
          <a:p>
            <a:pPr lvl="1" marL="742950" indent="-285750">
              <a:spcBef>
                <a:spcPts val="500"/>
              </a:spcBef>
              <a:defRPr sz="2400"/>
            </a:pPr>
            <a:r>
              <a:t>stanovy mohou převod podmínit souhlasem představenstva</a:t>
            </a:r>
          </a:p>
        </p:txBody>
      </p:sp>
      <p:sp>
        <p:nvSpPr>
          <p:cNvPr id="200"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Nadpis 2"/>
          <p:cNvSpPr txBox="1"/>
          <p:nvPr>
            <p:ph type="title" idx="4294967295"/>
          </p:nvPr>
        </p:nvSpPr>
        <p:spPr>
          <a:xfrm>
            <a:off x="469900" y="693737"/>
            <a:ext cx="8229600" cy="723901"/>
          </a:xfrm>
          <a:prstGeom prst="rect">
            <a:avLst/>
          </a:prstGeom>
        </p:spPr>
        <p:txBody>
          <a:bodyPr/>
          <a:lstStyle/>
          <a:p>
            <a:pPr defTabSz="269747">
              <a:defRPr b="1" sz="2124">
                <a:solidFill>
                  <a:srgbClr val="D10202"/>
                </a:solidFill>
                <a:latin typeface="Arial"/>
                <a:ea typeface="Arial"/>
                <a:cs typeface="Arial"/>
                <a:sym typeface="Arial"/>
              </a:defRPr>
            </a:pPr>
            <a:r>
              <a:t>Vznik členství</a:t>
            </a:r>
          </a:p>
          <a:p>
            <a:pPr defTabSz="269747">
              <a:defRPr b="1" sz="2124">
                <a:solidFill>
                  <a:srgbClr val="D10202"/>
                </a:solidFill>
                <a:latin typeface="Arial"/>
                <a:ea typeface="Arial"/>
                <a:cs typeface="Arial"/>
                <a:sym typeface="Arial"/>
              </a:defRPr>
            </a:pPr>
            <a:r>
              <a:rPr u="sng"/>
              <a:t>Převod</a:t>
            </a:r>
            <a:r>
              <a:t> družstevního podílu (§ 599)</a:t>
            </a:r>
          </a:p>
        </p:txBody>
      </p:sp>
      <p:sp>
        <p:nvSpPr>
          <p:cNvPr id="203"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600"/>
              </a:spcBef>
              <a:defRPr sz="2800"/>
            </a:pPr>
            <a:r>
              <a:t>převodce družstevního podílu </a:t>
            </a:r>
            <a:r>
              <a:rPr b="1"/>
              <a:t>ručí za dluhy</a:t>
            </a:r>
            <a:r>
              <a:t>, které jsou s družstevním podílem spojeny (§ 601/1)</a:t>
            </a:r>
          </a:p>
          <a:p>
            <a:pPr marL="609600" indent="-609600">
              <a:spcBef>
                <a:spcPts val="600"/>
              </a:spcBef>
              <a:defRPr sz="2800"/>
            </a:pPr>
            <a:r>
              <a:t>právní účinky převodu družstevního podílu nastávají vůči družstvu </a:t>
            </a:r>
            <a:r>
              <a:rPr b="1"/>
              <a:t>dnem doručení účinné smlouvy o převodu</a:t>
            </a:r>
            <a:r>
              <a:t> družstevního podílu družstvu, ledaže smlouva určí účinky později.</a:t>
            </a:r>
          </a:p>
        </p:txBody>
      </p:sp>
      <p:sp>
        <p:nvSpPr>
          <p:cNvPr id="204"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Nadpis 2"/>
          <p:cNvSpPr txBox="1"/>
          <p:nvPr>
            <p:ph type="title" idx="4294967295"/>
          </p:nvPr>
        </p:nvSpPr>
        <p:spPr>
          <a:xfrm>
            <a:off x="469900" y="693737"/>
            <a:ext cx="8229600" cy="723901"/>
          </a:xfrm>
          <a:prstGeom prst="rect">
            <a:avLst/>
          </a:prstGeom>
        </p:spPr>
        <p:txBody>
          <a:bodyPr/>
          <a:lstStyle/>
          <a:p>
            <a:pPr defTabSz="269747">
              <a:defRPr b="1" sz="2124">
                <a:solidFill>
                  <a:srgbClr val="D10202"/>
                </a:solidFill>
                <a:latin typeface="Arial"/>
                <a:ea typeface="Arial"/>
                <a:cs typeface="Arial"/>
                <a:sym typeface="Arial"/>
              </a:defRPr>
            </a:pPr>
            <a:r>
              <a:t>Vznik členství</a:t>
            </a:r>
          </a:p>
          <a:p>
            <a:pPr defTabSz="269747">
              <a:defRPr b="1" sz="2124">
                <a:solidFill>
                  <a:srgbClr val="D10202"/>
                </a:solidFill>
                <a:latin typeface="Arial"/>
                <a:ea typeface="Arial"/>
                <a:cs typeface="Arial"/>
                <a:sym typeface="Arial"/>
              </a:defRPr>
            </a:pPr>
            <a:r>
              <a:rPr u="sng"/>
              <a:t>Přechod</a:t>
            </a:r>
            <a:r>
              <a:t> družstevního podílu (§ 602)</a:t>
            </a:r>
          </a:p>
        </p:txBody>
      </p:sp>
      <p:sp>
        <p:nvSpPr>
          <p:cNvPr id="207" name="Zástupný symbol pro obsah 2"/>
          <p:cNvSpPr txBox="1"/>
          <p:nvPr>
            <p:ph type="body" idx="4294967295"/>
          </p:nvPr>
        </p:nvSpPr>
        <p:spPr>
          <a:xfrm>
            <a:off x="457200" y="1600200"/>
            <a:ext cx="8229600" cy="4525963"/>
          </a:xfrm>
          <a:prstGeom prst="rect">
            <a:avLst/>
          </a:prstGeom>
        </p:spPr>
        <p:txBody>
          <a:bodyPr/>
          <a:lstStyle/>
          <a:p>
            <a:pPr marL="591312" indent="-591312" defTabSz="443484">
              <a:defRPr sz="2716"/>
            </a:pPr>
            <a:r>
              <a:t>děděním, nevyloučí-li to stanovy</a:t>
            </a:r>
          </a:p>
          <a:p>
            <a:pPr marL="591312" indent="-591312" defTabSz="443484">
              <a:defRPr sz="2716"/>
            </a:pPr>
            <a:r>
              <a:t>družstevní podíl přechází </a:t>
            </a:r>
            <a:r>
              <a:rPr b="1"/>
              <a:t>na právního nástupce člena</a:t>
            </a:r>
            <a:endParaRPr b="1"/>
          </a:p>
          <a:p>
            <a:pPr marL="591312" indent="-591312" defTabSz="443484">
              <a:spcBef>
                <a:spcPts val="600"/>
              </a:spcBef>
              <a:defRPr b="1" sz="2716"/>
            </a:pPr>
            <a:r>
              <a:t>dědic</a:t>
            </a:r>
            <a:r>
              <a:rPr b="0"/>
              <a:t> družstevního podílu, který nechce být členem družstva, je oprávněn svou účast v družstvu </a:t>
            </a:r>
            <a:r>
              <a:t>vypovědět</a:t>
            </a:r>
            <a:r>
              <a:rPr b="0"/>
              <a:t>, a to </a:t>
            </a:r>
            <a:r>
              <a:rPr b="0">
                <a:solidFill>
                  <a:srgbClr val="D10202"/>
                </a:solidFill>
              </a:rPr>
              <a:t>bez zbytečného odkladu</a:t>
            </a:r>
            <a:r>
              <a:rPr b="0"/>
              <a:t>, nejpozději však </a:t>
            </a:r>
            <a:r>
              <a:rPr b="0">
                <a:solidFill>
                  <a:srgbClr val="D10202"/>
                </a:solidFill>
              </a:rPr>
              <a:t>1 měsíc</a:t>
            </a:r>
            <a:r>
              <a:rPr b="0"/>
              <a:t> ode dne, kdy se stal dědicem, jinak právo zanikne (§ 603/1)</a:t>
            </a:r>
            <a:endParaRPr u="sng"/>
          </a:p>
          <a:p>
            <a:pPr marL="591312" indent="-591312" defTabSz="443484">
              <a:defRPr sz="2716"/>
            </a:pPr>
            <a:r>
              <a:t>přechod družstevního podílu nelze vyloučit </a:t>
            </a:r>
            <a:r>
              <a:rPr b="1"/>
              <a:t>v</a:t>
            </a:r>
            <a:r>
              <a:t> </a:t>
            </a:r>
            <a:r>
              <a:rPr b="1"/>
              <a:t>bytovém družstvu</a:t>
            </a:r>
            <a:r>
              <a:t> v případě, že členovi svědčí právo nájmu nebo právo na uzavření nájemní smlouvy</a:t>
            </a:r>
          </a:p>
        </p:txBody>
      </p:sp>
      <p:sp>
        <p:nvSpPr>
          <p:cNvPr id="208"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Nadpis 2"/>
          <p:cNvSpPr txBox="1"/>
          <p:nvPr>
            <p:ph type="title" idx="4294967295"/>
          </p:nvPr>
        </p:nvSpPr>
        <p:spPr>
          <a:xfrm>
            <a:off x="469900" y="693737"/>
            <a:ext cx="8229600" cy="723901"/>
          </a:xfrm>
          <a:prstGeom prst="rect">
            <a:avLst/>
          </a:prstGeom>
        </p:spPr>
        <p:txBody>
          <a:bodyPr/>
          <a:lstStyle/>
          <a:p>
            <a:pPr defTabSz="269747">
              <a:defRPr b="1" sz="2124">
                <a:solidFill>
                  <a:srgbClr val="D10202"/>
                </a:solidFill>
                <a:latin typeface="Arial"/>
                <a:ea typeface="Arial"/>
                <a:cs typeface="Arial"/>
                <a:sym typeface="Arial"/>
              </a:defRPr>
            </a:pPr>
            <a:r>
              <a:t>Vznik členství</a:t>
            </a:r>
          </a:p>
          <a:p>
            <a:pPr defTabSz="269747">
              <a:defRPr b="1" sz="2124">
                <a:solidFill>
                  <a:srgbClr val="D10202"/>
                </a:solidFill>
                <a:latin typeface="Arial"/>
                <a:ea typeface="Arial"/>
                <a:cs typeface="Arial"/>
                <a:sym typeface="Arial"/>
              </a:defRPr>
            </a:pPr>
            <a:r>
              <a:t>Splynutí a rozdělení družstevního podílu (§ 606)</a:t>
            </a:r>
          </a:p>
        </p:txBody>
      </p:sp>
      <p:sp>
        <p:nvSpPr>
          <p:cNvPr id="211" name="Zástupný symbol pro obsah 2"/>
          <p:cNvSpPr txBox="1"/>
          <p:nvPr>
            <p:ph type="body" idx="4294967295"/>
          </p:nvPr>
        </p:nvSpPr>
        <p:spPr>
          <a:xfrm>
            <a:off x="457200" y="1600200"/>
            <a:ext cx="8229600" cy="4525963"/>
          </a:xfrm>
          <a:prstGeom prst="rect">
            <a:avLst/>
          </a:prstGeom>
        </p:spPr>
        <p:txBody>
          <a:bodyPr/>
          <a:lstStyle/>
          <a:p>
            <a:pPr marL="481584" indent="-481584" defTabSz="361188">
              <a:defRPr b="1" sz="3318"/>
            </a:pPr>
            <a:r>
              <a:t>Splynutí</a:t>
            </a:r>
            <a:r>
              <a:rPr b="0"/>
              <a:t> -&gt; nabytí dalšího podílu za trvání členství = splynutí s dosavadním (§ 606); zásada, že každý člen může mít pouze jeden družstevní podíl</a:t>
            </a:r>
            <a:endParaRPr b="0"/>
          </a:p>
          <a:p>
            <a:pPr marL="481584" indent="-481584" defTabSz="361188">
              <a:defRPr b="1" sz="3318"/>
            </a:pPr>
            <a:r>
              <a:t>Rozdělení</a:t>
            </a:r>
            <a:r>
              <a:rPr b="0"/>
              <a:t> -&gt; fakultativně, pokud to umožňují stanovy + souhlas představenstva (§ 607); jde o případy v souvislosti s převodem nebo přechodem podílu -&gt; převádí se část podílu</a:t>
            </a:r>
          </a:p>
        </p:txBody>
      </p:sp>
      <p:sp>
        <p:nvSpPr>
          <p:cNvPr id="212"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Zánik členství (§ 610)</a:t>
            </a:r>
          </a:p>
        </p:txBody>
      </p:sp>
      <p:sp>
        <p:nvSpPr>
          <p:cNvPr id="215"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400"/>
              </a:spcBef>
              <a:buSzTx/>
              <a:buNone/>
              <a:defRPr sz="1800"/>
            </a:pPr>
            <a:r>
              <a:t>Členství v družstvu zaniká</a:t>
            </a:r>
            <a:r>
              <a:rPr sz="1400"/>
              <a:t> </a:t>
            </a:r>
            <a:endParaRPr sz="1400"/>
          </a:p>
          <a:p>
            <a:pPr marL="609600" indent="-609600">
              <a:spcBef>
                <a:spcPts val="300"/>
              </a:spcBef>
              <a:buSzTx/>
              <a:buNone/>
              <a:defRPr b="1" sz="1400"/>
            </a:pPr>
            <a:r>
              <a:t>a) dohodou, </a:t>
            </a:r>
          </a:p>
          <a:p>
            <a:pPr marL="609600" indent="-609600">
              <a:spcBef>
                <a:spcPts val="300"/>
              </a:spcBef>
              <a:buSzTx/>
              <a:buNone/>
              <a:defRPr b="1" sz="1400"/>
            </a:pPr>
            <a:r>
              <a:t>b) vystoupením člena, </a:t>
            </a:r>
          </a:p>
          <a:p>
            <a:pPr marL="609600" indent="-609600">
              <a:spcBef>
                <a:spcPts val="300"/>
              </a:spcBef>
              <a:buSzTx/>
              <a:buNone/>
              <a:defRPr b="1" sz="1400"/>
            </a:pPr>
            <a:r>
              <a:t>c) vyloučením člena, </a:t>
            </a:r>
          </a:p>
          <a:p>
            <a:pPr marL="609600" indent="-609600">
              <a:spcBef>
                <a:spcPts val="300"/>
              </a:spcBef>
              <a:buSzTx/>
              <a:buNone/>
              <a:defRPr b="1" sz="1400"/>
            </a:pPr>
            <a:r>
              <a:t>d) převodem družstevního podílu, </a:t>
            </a:r>
          </a:p>
          <a:p>
            <a:pPr marL="609600" indent="-609600">
              <a:spcBef>
                <a:spcPts val="300"/>
              </a:spcBef>
              <a:buSzTx/>
              <a:buNone/>
              <a:defRPr b="1" sz="1400"/>
            </a:pPr>
            <a:r>
              <a:t>e) přechodem družstevního podílu, </a:t>
            </a:r>
          </a:p>
          <a:p>
            <a:pPr marL="609600" indent="-609600">
              <a:spcBef>
                <a:spcPts val="300"/>
              </a:spcBef>
              <a:buSzTx/>
              <a:buNone/>
              <a:defRPr b="1" sz="1400"/>
            </a:pPr>
            <a:r>
              <a:t>f) smrtí člena družstva, </a:t>
            </a:r>
          </a:p>
          <a:p>
            <a:pPr marL="609600" indent="-609600">
              <a:spcBef>
                <a:spcPts val="300"/>
              </a:spcBef>
              <a:buSzTx/>
              <a:buNone/>
              <a:defRPr b="1" sz="1400"/>
            </a:pPr>
            <a:r>
              <a:t>g) zánikem právnické osoby, která je členem družstva, </a:t>
            </a:r>
          </a:p>
          <a:p>
            <a:pPr marL="609600" indent="-609600">
              <a:spcBef>
                <a:spcPts val="300"/>
              </a:spcBef>
              <a:buSzTx/>
              <a:buNone/>
              <a:defRPr b="1" sz="1400"/>
            </a:pPr>
            <a:r>
              <a:t>h) prohlášením konkursu na majetek člena,</a:t>
            </a:r>
          </a:p>
          <a:p>
            <a:pPr marL="609600" indent="-609600">
              <a:spcBef>
                <a:spcPts val="300"/>
              </a:spcBef>
              <a:buSzTx/>
              <a:buNone/>
              <a:defRPr b="1" sz="1400"/>
            </a:pPr>
            <a:r>
              <a:t>i) schválením oddlužení v insolvenci, bylo-li současně rozhodnuto o zpeněžením družstevního podílu, který slouží jako obydlí,</a:t>
            </a:r>
          </a:p>
          <a:p>
            <a:pPr marL="609600" indent="-609600">
              <a:spcBef>
                <a:spcPts val="300"/>
              </a:spcBef>
              <a:buSzTx/>
              <a:buNone/>
              <a:defRPr b="1" sz="1400"/>
            </a:pPr>
            <a:r>
              <a:t>j) při neúspěšné opakované dražbě v exekuci nebo, není-li družstevní podíl převoditelný, právní mocí exekučního příkazu postihujícího družstevní podíl,</a:t>
            </a:r>
            <a:endParaRPr b="0"/>
          </a:p>
          <a:p>
            <a:pPr marL="609600" indent="-609600">
              <a:spcBef>
                <a:spcPts val="300"/>
              </a:spcBef>
              <a:buSzTx/>
              <a:buNone/>
              <a:defRPr b="1" sz="1400"/>
            </a:pPr>
            <a:r>
              <a:t>k) zánikem pracovního poměru, je-li podmínkou členství, nebo </a:t>
            </a:r>
          </a:p>
          <a:p>
            <a:pPr marL="609600" indent="-609600">
              <a:spcBef>
                <a:spcPts val="300"/>
              </a:spcBef>
              <a:buSzTx/>
              <a:buNone/>
              <a:defRPr b="1" sz="1400"/>
            </a:pPr>
            <a:r>
              <a:t>l) zánikem družstva bez právního nástupce.</a:t>
            </a:r>
            <a:r>
              <a:rPr b="0"/>
              <a:t> </a:t>
            </a:r>
          </a:p>
        </p:txBody>
      </p:sp>
      <p:sp>
        <p:nvSpPr>
          <p:cNvPr id="216"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Nadpis 2"/>
          <p:cNvSpPr txBox="1"/>
          <p:nvPr>
            <p:ph type="title"/>
          </p:nvPr>
        </p:nvSpPr>
        <p:spPr>
          <a:xfrm>
            <a:off x="457200" y="693737"/>
            <a:ext cx="8229600" cy="723901"/>
          </a:xfrm>
          <a:prstGeom prst="rect">
            <a:avLst/>
          </a:prstGeom>
        </p:spPr>
        <p:txBody>
          <a:bodyPr/>
          <a:lstStyle>
            <a:lvl1pPr>
              <a:defRPr b="1" sz="3600">
                <a:solidFill>
                  <a:srgbClr val="D10202"/>
                </a:solidFill>
              </a:defRPr>
            </a:lvl1pPr>
          </a:lstStyle>
          <a:p>
            <a:pPr/>
            <a:r>
              <a:t>Družstvo</a:t>
            </a:r>
          </a:p>
        </p:txBody>
      </p:sp>
      <p:sp>
        <p:nvSpPr>
          <p:cNvPr id="111" name="Zástupný symbol pro obsah 2"/>
          <p:cNvSpPr txBox="1"/>
          <p:nvPr>
            <p:ph type="body" idx="1"/>
          </p:nvPr>
        </p:nvSpPr>
        <p:spPr>
          <a:xfrm>
            <a:off x="457200" y="1600200"/>
            <a:ext cx="8229600" cy="4525963"/>
          </a:xfrm>
          <a:prstGeom prst="rect">
            <a:avLst/>
          </a:prstGeom>
        </p:spPr>
        <p:txBody>
          <a:bodyPr/>
          <a:lstStyle/>
          <a:p>
            <a:pPr>
              <a:spcBef>
                <a:spcPts val="400"/>
              </a:spcBef>
              <a:defRPr b="1" sz="1800"/>
            </a:pPr>
            <a:r>
              <a:t>Část první, Hlava VI, Díl 1, § 552-726 ZOK</a:t>
            </a:r>
          </a:p>
          <a:p>
            <a:pPr>
              <a:buSzTx/>
              <a:buNone/>
              <a:defRPr b="1" sz="1800"/>
            </a:pPr>
          </a:p>
          <a:p>
            <a:pPr>
              <a:spcBef>
                <a:spcPts val="800"/>
              </a:spcBef>
              <a:defRPr b="1" sz="3600"/>
            </a:pPr>
            <a:r>
              <a:t>Družstvo je společenství </a:t>
            </a:r>
            <a:r>
              <a:rPr>
                <a:solidFill>
                  <a:srgbClr val="D10202"/>
                </a:solidFill>
              </a:rPr>
              <a:t>neuzavřeného počtu</a:t>
            </a:r>
            <a:r>
              <a:t> </a:t>
            </a:r>
            <a:r>
              <a:rPr>
                <a:solidFill>
                  <a:srgbClr val="D10202"/>
                </a:solidFill>
              </a:rPr>
              <a:t>osob</a:t>
            </a:r>
            <a:r>
              <a:t>, které je založeno </a:t>
            </a:r>
            <a:r>
              <a:rPr>
                <a:solidFill>
                  <a:srgbClr val="D10202"/>
                </a:solidFill>
              </a:rPr>
              <a:t>za účelem vzájemné podpory</a:t>
            </a:r>
            <a:r>
              <a:t> svých členů nebo třetích osob, případně za účelem podnikání (§ 552/1 ZOK)</a:t>
            </a:r>
          </a:p>
        </p:txBody>
      </p:sp>
      <p:sp>
        <p:nvSpPr>
          <p:cNvPr id="112" name="Číslo snímku"/>
          <p:cNvSpPr txBox="1"/>
          <p:nvPr>
            <p:ph type="sldNum" sz="quarter" idx="4294967295"/>
          </p:nvPr>
        </p:nvSpPr>
        <p:spPr>
          <a:xfrm>
            <a:off x="641836" y="6440627"/>
            <a:ext cx="181383" cy="24830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Zánik členství</a:t>
            </a:r>
          </a:p>
        </p:txBody>
      </p:sp>
      <p:sp>
        <p:nvSpPr>
          <p:cNvPr id="219" name="Zástupný symbol pro obsah 2"/>
          <p:cNvSpPr txBox="1"/>
          <p:nvPr>
            <p:ph type="body" idx="4294967295"/>
          </p:nvPr>
        </p:nvSpPr>
        <p:spPr>
          <a:xfrm>
            <a:off x="457200" y="1600200"/>
            <a:ext cx="8229600" cy="4525963"/>
          </a:xfrm>
          <a:prstGeom prst="rect">
            <a:avLst/>
          </a:prstGeom>
        </p:spPr>
        <p:txBody>
          <a:bodyPr/>
          <a:lstStyle/>
          <a:p>
            <a:pPr marL="609600" indent="-609600"/>
            <a:r>
              <a:t>dohoda o zániku členství a oznámení o vystoupení člena z družstva musí mít </a:t>
            </a:r>
            <a:r>
              <a:rPr b="1"/>
              <a:t>písemnou formu </a:t>
            </a:r>
          </a:p>
          <a:p>
            <a:pPr marL="609600" indent="-609600"/>
            <a:r>
              <a:t>vystoupení (§ 612) -&gt; výpověď členství v družstvu</a:t>
            </a:r>
          </a:p>
          <a:p>
            <a:pPr marL="609600" indent="-609600"/>
            <a:r>
              <a:t>vystoupení pro nesouhlas se změnou stanov (§ 613)</a:t>
            </a:r>
          </a:p>
        </p:txBody>
      </p:sp>
      <p:sp>
        <p:nvSpPr>
          <p:cNvPr id="220"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Vyloučení člena z družstva (§ 614)</a:t>
            </a:r>
          </a:p>
        </p:txBody>
      </p:sp>
      <p:sp>
        <p:nvSpPr>
          <p:cNvPr id="223" name="Zástupný symbol pro obsah 2"/>
          <p:cNvSpPr txBox="1"/>
          <p:nvPr>
            <p:ph type="body" idx="4294967295"/>
          </p:nvPr>
        </p:nvSpPr>
        <p:spPr>
          <a:xfrm>
            <a:off x="457200" y="1600200"/>
            <a:ext cx="8229600" cy="4525963"/>
          </a:xfrm>
          <a:prstGeom prst="rect">
            <a:avLst/>
          </a:prstGeom>
        </p:spPr>
        <p:txBody>
          <a:bodyPr/>
          <a:lstStyle/>
          <a:p>
            <a:pPr marL="221381" indent="-221381" defTabSz="315468">
              <a:spcBef>
                <a:spcPts val="0"/>
              </a:spcBef>
              <a:buFontTx/>
              <a:buAutoNum type="arabicPeriod" startAt="1"/>
              <a:defRPr sz="1794"/>
            </a:pPr>
            <a:r>
              <a:t>z důvodu </a:t>
            </a:r>
            <a:r>
              <a:rPr b="1"/>
              <a:t>závažného </a:t>
            </a:r>
            <a:r>
              <a:t>nebo </a:t>
            </a:r>
            <a:r>
              <a:rPr b="1"/>
              <a:t>opakovaného porušení členských povinností</a:t>
            </a:r>
            <a:r>
              <a:t>, nebo</a:t>
            </a:r>
          </a:p>
          <a:p>
            <a:pPr marL="221381" indent="-221381" defTabSz="315468">
              <a:spcBef>
                <a:spcPts val="0"/>
              </a:spcBef>
              <a:buFontTx/>
              <a:buAutoNum type="arabicPeriod" startAt="1"/>
              <a:defRPr sz="1794"/>
            </a:pPr>
            <a:r>
              <a:rPr b="1"/>
              <a:t>přestal splňovat podmínky</a:t>
            </a:r>
            <a:r>
              <a:t> pro členství nebo</a:t>
            </a:r>
          </a:p>
          <a:p>
            <a:pPr marL="221381" indent="-221381" defTabSz="315468">
              <a:spcBef>
                <a:spcPts val="0"/>
              </a:spcBef>
              <a:buFontTx/>
              <a:buAutoNum type="arabicPeriod" startAt="1"/>
              <a:defRPr sz="1794"/>
            </a:pPr>
            <a:r>
              <a:rPr b="1"/>
              <a:t>z jiných důležitých důvodů</a:t>
            </a:r>
            <a:r>
              <a:t> uvedených ve stanovách</a:t>
            </a:r>
          </a:p>
          <a:p>
            <a:pPr marL="221381" indent="-221381" defTabSz="315468">
              <a:spcBef>
                <a:spcPts val="300"/>
              </a:spcBef>
              <a:buFontTx/>
              <a:buAutoNum type="arabicPeriod" startAt="1"/>
              <a:defRPr sz="1794"/>
            </a:pPr>
          </a:p>
          <a:p>
            <a:pPr marL="166035" indent="-166035" defTabSz="315468">
              <a:spcBef>
                <a:spcPts val="300"/>
              </a:spcBef>
              <a:buFontTx/>
              <a:defRPr sz="1794"/>
            </a:pPr>
            <a:r>
              <a:t>o vyloučení rozhoduje představenstvo nebo jiný orgán určený stanovami (členská schůze)</a:t>
            </a:r>
          </a:p>
          <a:p>
            <a:pPr marL="166035" indent="-166035" defTabSz="315468">
              <a:spcBef>
                <a:spcPts val="300"/>
              </a:spcBef>
              <a:buFontTx/>
              <a:defRPr sz="1794"/>
            </a:pPr>
            <a:r>
              <a:t>rozhodnutí o vyloučení předchází </a:t>
            </a:r>
            <a:r>
              <a:rPr b="1"/>
              <a:t>písemná výstraha</a:t>
            </a:r>
            <a:r>
              <a:t>, ve které se </a:t>
            </a:r>
            <a:r>
              <a:t>uvede její </a:t>
            </a:r>
            <a:r>
              <a:rPr b="1"/>
              <a:t>důvod</a:t>
            </a:r>
            <a:r>
              <a:t> + člen se </a:t>
            </a:r>
            <a:r>
              <a:rPr b="1"/>
              <a:t>upozorní</a:t>
            </a:r>
            <a:r>
              <a:t> na možnost vyloučení + vyzve se, aby s porušováním svých povinností </a:t>
            </a:r>
            <a:r>
              <a:rPr b="1"/>
              <a:t>přestal</a:t>
            </a:r>
            <a:r>
              <a:t> a následky </a:t>
            </a:r>
            <a:r>
              <a:rPr b="1"/>
              <a:t>odstranil</a:t>
            </a:r>
            <a:r>
              <a:t> + se mu k tomu stanoví </a:t>
            </a:r>
            <a:r>
              <a:rPr b="1"/>
              <a:t>přiměřená</a:t>
            </a:r>
            <a:r>
              <a:t> lhůta, </a:t>
            </a:r>
            <a:r>
              <a:rPr u="sng"/>
              <a:t>nejméně</a:t>
            </a:r>
            <a:r>
              <a:t> </a:t>
            </a:r>
            <a:r>
              <a:t>30 dnů; pokud ale následky nelze odstranit, výzvy není třeba. </a:t>
            </a:r>
          </a:p>
          <a:p>
            <a:pPr marL="166035" indent="-166035" defTabSz="315468">
              <a:spcBef>
                <a:spcPts val="300"/>
              </a:spcBef>
              <a:buFontTx/>
              <a:defRPr sz="1794"/>
            </a:pPr>
            <a:r>
              <a:t>lhůta na vyloučení: do </a:t>
            </a:r>
            <a:r>
              <a:rPr b="1"/>
              <a:t>6 měsíců</a:t>
            </a:r>
            <a:r>
              <a:t> (SUBJEKTIVNÍ lhůta) ode dne, kdy se družstvo dozvědělo o důvodu vyloučení, nejpozději (OBJEKTIVNÍ lhůta) však do </a:t>
            </a:r>
            <a:r>
              <a:rPr b="1"/>
              <a:t>1 roku</a:t>
            </a:r>
            <a:r>
              <a:t> ode dne, kdy důvod vyloučení nastal</a:t>
            </a:r>
          </a:p>
          <a:p>
            <a:pPr marL="166035" indent="-166035" defTabSz="315468">
              <a:spcBef>
                <a:spcPts val="300"/>
              </a:spcBef>
              <a:buFontTx/>
              <a:defRPr sz="1794"/>
            </a:pPr>
            <a:r>
              <a:t>rozhodnutí o vyloučení musí mít </a:t>
            </a:r>
            <a:r>
              <a:rPr b="1"/>
              <a:t>písemnou formu</a:t>
            </a:r>
            <a:r>
              <a:t> + obsahuje poučení o právu vylučovaného člena podat námitky proti vyloučení</a:t>
            </a:r>
          </a:p>
        </p:txBody>
      </p:sp>
      <p:sp>
        <p:nvSpPr>
          <p:cNvPr id="224"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6"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Opravný prostředek</a:t>
            </a:r>
          </a:p>
        </p:txBody>
      </p:sp>
      <p:sp>
        <p:nvSpPr>
          <p:cNvPr id="227" name="Zástupný symbol pro obsah 2"/>
          <p:cNvSpPr txBox="1"/>
          <p:nvPr>
            <p:ph type="body" idx="4294967295"/>
          </p:nvPr>
        </p:nvSpPr>
        <p:spPr>
          <a:xfrm>
            <a:off x="457200" y="1600200"/>
            <a:ext cx="8229600" cy="4525963"/>
          </a:xfrm>
          <a:prstGeom prst="rect">
            <a:avLst/>
          </a:prstGeom>
        </p:spPr>
        <p:txBody>
          <a:bodyPr/>
          <a:lstStyle/>
          <a:p>
            <a:pPr marL="609600" indent="-609600"/>
            <a:r>
              <a:t>proti rozhodnutí o vyloučení může člen podat </a:t>
            </a:r>
            <a:r>
              <a:rPr b="1"/>
              <a:t>odůvodněné </a:t>
            </a:r>
            <a:r>
              <a:rPr b="1" u="sng"/>
              <a:t>námitky</a:t>
            </a:r>
            <a:r>
              <a:rPr b="1"/>
              <a:t> k členské schůzi</a:t>
            </a:r>
            <a:r>
              <a:t> ve lhůtě </a:t>
            </a:r>
            <a:r>
              <a:rPr b="1"/>
              <a:t>30 dnů</a:t>
            </a:r>
            <a:r>
              <a:t> ode dne doručení oznámení o vyloučení,</a:t>
            </a:r>
          </a:p>
          <a:p>
            <a:pPr marL="609600" indent="-609600"/>
            <a:r>
              <a:t>pokud o vyloučení rozhodla členská schůze, podává se návrh (žaloba) k soudu</a:t>
            </a:r>
          </a:p>
        </p:txBody>
      </p:sp>
      <p:sp>
        <p:nvSpPr>
          <p:cNvPr id="228"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Soudní ochrana – žaloba (§ 620)"/>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Soudní ochrana – žaloba (§ 620)</a:t>
            </a:r>
          </a:p>
        </p:txBody>
      </p:sp>
      <p:sp>
        <p:nvSpPr>
          <p:cNvPr id="231" name="Proti rozhodnutí členské schůze…"/>
          <p:cNvSpPr txBox="1"/>
          <p:nvPr>
            <p:ph type="body" idx="4294967295"/>
          </p:nvPr>
        </p:nvSpPr>
        <p:spPr>
          <a:xfrm>
            <a:off x="457200" y="1600200"/>
            <a:ext cx="8229600" cy="4525963"/>
          </a:xfrm>
          <a:prstGeom prst="rect">
            <a:avLst/>
          </a:prstGeom>
        </p:spPr>
        <p:txBody>
          <a:bodyPr/>
          <a:lstStyle/>
          <a:p>
            <a:pPr marL="609600" indent="-609600">
              <a:spcBef>
                <a:spcPts val="600"/>
              </a:spcBef>
              <a:buSzTx/>
              <a:buNone/>
              <a:defRPr sz="2800"/>
            </a:pPr>
            <a:r>
              <a:t>Proti rozhodnutí členské schůze </a:t>
            </a:r>
          </a:p>
          <a:p>
            <a:pPr marL="467894" indent="-467894">
              <a:spcBef>
                <a:spcPts val="600"/>
              </a:spcBef>
              <a:buFontTx/>
              <a:buAutoNum type="alphaUcPeriod" startAt="1"/>
              <a:defRPr sz="2800"/>
            </a:pPr>
            <a:r>
              <a:t>o zamítnutí námitek, nebo </a:t>
            </a:r>
          </a:p>
          <a:p>
            <a:pPr marL="467894" indent="-467894">
              <a:spcBef>
                <a:spcPts val="600"/>
              </a:spcBef>
              <a:buFontTx/>
              <a:buAutoNum type="alphaUcPeriod" startAt="1"/>
              <a:defRPr sz="2800"/>
            </a:pPr>
            <a:r>
              <a:t>o vyloučení, jestliže o vyloučení rozhodovala podle stanov členská schůze, </a:t>
            </a:r>
          </a:p>
          <a:p>
            <a:pPr marL="609600" indent="-609600">
              <a:spcBef>
                <a:spcPts val="600"/>
              </a:spcBef>
              <a:buSzTx/>
              <a:buFontTx/>
              <a:buNone/>
              <a:defRPr sz="2800"/>
            </a:pPr>
            <a:r>
              <a:t>může vylučovaná osoba podat do </a:t>
            </a:r>
            <a:r>
              <a:rPr b="1"/>
              <a:t>3 měsíců</a:t>
            </a:r>
            <a:r>
              <a:t> ode dne doručení rozhodnutí </a:t>
            </a:r>
            <a:r>
              <a:rPr>
                <a:solidFill>
                  <a:srgbClr val="D10202"/>
                </a:solidFill>
              </a:rPr>
              <a:t>návrh</a:t>
            </a:r>
            <a:r>
              <a:t> soudu </a:t>
            </a:r>
            <a:r>
              <a:rPr>
                <a:solidFill>
                  <a:srgbClr val="D10202"/>
                </a:solidFill>
              </a:rPr>
              <a:t>na prohlášení rozhodnutí o vyloučení za neplatné</a:t>
            </a:r>
          </a:p>
          <a:p>
            <a:pPr marL="609600" indent="-609600">
              <a:spcBef>
                <a:spcPts val="600"/>
              </a:spcBef>
              <a:buSzTx/>
              <a:buFontTx/>
              <a:buNone/>
              <a:defRPr sz="2800"/>
            </a:pPr>
            <a:r>
              <a:t>Do rozhodnutí soudu se člen považuje za plnohodnotného člena. </a:t>
            </a:r>
          </a:p>
        </p:txBody>
      </p:sp>
      <p:sp>
        <p:nvSpPr>
          <p:cNvPr id="232"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4" name="Nadpis 2"/>
          <p:cNvSpPr txBox="1"/>
          <p:nvPr>
            <p:ph type="title"/>
          </p:nvPr>
        </p:nvSpPr>
        <p:spPr>
          <a:xfrm>
            <a:off x="457200" y="693737"/>
            <a:ext cx="8229600" cy="723901"/>
          </a:xfrm>
          <a:prstGeom prst="rect">
            <a:avLst/>
          </a:prstGeom>
        </p:spPr>
        <p:txBody>
          <a:bodyPr/>
          <a:lstStyle/>
          <a:p>
            <a:pPr>
              <a:defRPr b="1" sz="4000">
                <a:solidFill>
                  <a:srgbClr val="D10202"/>
                </a:solidFill>
              </a:defRPr>
            </a:pPr>
          </a:p>
        </p:txBody>
      </p:sp>
      <p:sp>
        <p:nvSpPr>
          <p:cNvPr id="235" name="Zástupný symbol pro obsah 2"/>
          <p:cNvSpPr txBox="1"/>
          <p:nvPr>
            <p:ph type="body" idx="1"/>
          </p:nvPr>
        </p:nvSpPr>
        <p:spPr>
          <a:xfrm>
            <a:off x="457200" y="1600200"/>
            <a:ext cx="8229600" cy="4525963"/>
          </a:xfrm>
          <a:prstGeom prst="rect">
            <a:avLst/>
          </a:prstGeom>
        </p:spPr>
        <p:txBody>
          <a:bodyPr/>
          <a:lstStyle/>
          <a:p>
            <a:pPr marL="0" indent="0" algn="ctr">
              <a:spcBef>
                <a:spcPts val="0"/>
              </a:spcBef>
              <a:buSzTx/>
              <a:buNone/>
              <a:defRPr b="1" sz="6000">
                <a:solidFill>
                  <a:srgbClr val="D10202"/>
                </a:solidFill>
              </a:defRPr>
            </a:pPr>
          </a:p>
          <a:p>
            <a:pPr marL="0" indent="0" algn="ctr">
              <a:spcBef>
                <a:spcPts val="0"/>
              </a:spcBef>
              <a:buSzTx/>
              <a:buNone/>
              <a:defRPr b="1" sz="6000">
                <a:solidFill>
                  <a:srgbClr val="D10202"/>
                </a:solidFill>
                <a:latin typeface="Arial"/>
                <a:ea typeface="Arial"/>
                <a:cs typeface="Arial"/>
                <a:sym typeface="Arial"/>
              </a:defRPr>
            </a:pPr>
            <a:r>
              <a:t>Orgány družstva </a:t>
            </a:r>
          </a:p>
          <a:p>
            <a:pPr marL="0" indent="0" algn="ctr">
              <a:spcBef>
                <a:spcPts val="0"/>
              </a:spcBef>
              <a:buSzTx/>
              <a:buNone/>
              <a:defRPr b="1" sz="6000">
                <a:solidFill>
                  <a:srgbClr val="D10202"/>
                </a:solidFill>
                <a:latin typeface="Arial"/>
                <a:ea typeface="Arial"/>
                <a:cs typeface="Arial"/>
                <a:sym typeface="Arial"/>
              </a:defRPr>
            </a:pPr>
            <a:r>
              <a:t>(§ 629 a násl.)</a:t>
            </a:r>
          </a:p>
        </p:txBody>
      </p:sp>
      <p:sp>
        <p:nvSpPr>
          <p:cNvPr id="236" name="Číslo snímku"/>
          <p:cNvSpPr txBox="1"/>
          <p:nvPr>
            <p:ph type="sldNum" sz="quarter" idx="4294967295"/>
          </p:nvPr>
        </p:nvSpPr>
        <p:spPr>
          <a:xfrm>
            <a:off x="448193" y="6427693"/>
            <a:ext cx="258624" cy="24830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8"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Orgány družstva (§ 629 a násl.)</a:t>
            </a:r>
          </a:p>
        </p:txBody>
      </p:sp>
      <p:sp>
        <p:nvSpPr>
          <p:cNvPr id="239" name="Zástupný symbol pro obsah 2"/>
          <p:cNvSpPr txBox="1"/>
          <p:nvPr>
            <p:ph type="body" idx="4294967295"/>
          </p:nvPr>
        </p:nvSpPr>
        <p:spPr>
          <a:xfrm>
            <a:off x="457200" y="1600200"/>
            <a:ext cx="8229600" cy="4525963"/>
          </a:xfrm>
          <a:prstGeom prst="rect">
            <a:avLst/>
          </a:prstGeom>
        </p:spPr>
        <p:txBody>
          <a:bodyPr/>
          <a:lstStyle/>
          <a:p>
            <a:pPr marL="554736" indent="-554736" defTabSz="416052">
              <a:spcBef>
                <a:spcPts val="600"/>
              </a:spcBef>
              <a:buSzTx/>
              <a:buNone/>
              <a:defRPr b="1" sz="2730">
                <a:latin typeface="Arial"/>
                <a:ea typeface="Arial"/>
                <a:cs typeface="Arial"/>
                <a:sym typeface="Arial"/>
              </a:defRPr>
            </a:pPr>
            <a:r>
              <a:t>Orgány družstva jsou:</a:t>
            </a:r>
          </a:p>
          <a:p>
            <a:pPr marL="554736" indent="-554736" defTabSz="416052">
              <a:spcBef>
                <a:spcPts val="600"/>
              </a:spcBef>
              <a:buSzTx/>
              <a:buNone/>
              <a:defRPr sz="2548">
                <a:latin typeface="Arial"/>
                <a:ea typeface="Arial"/>
                <a:cs typeface="Arial"/>
                <a:sym typeface="Arial"/>
              </a:defRPr>
            </a:pPr>
            <a:r>
              <a:t>a) členská schůze</a:t>
            </a:r>
          </a:p>
          <a:p>
            <a:pPr marL="554736" indent="-554736" defTabSz="416052">
              <a:spcBef>
                <a:spcPts val="600"/>
              </a:spcBef>
              <a:buSzTx/>
              <a:buNone/>
              <a:defRPr sz="2548">
                <a:latin typeface="Arial"/>
                <a:ea typeface="Arial"/>
                <a:cs typeface="Arial"/>
                <a:sym typeface="Arial"/>
              </a:defRPr>
            </a:pPr>
            <a:r>
              <a:t>b) představenstvo</a:t>
            </a:r>
          </a:p>
          <a:p>
            <a:pPr marL="554736" indent="-554736" defTabSz="416052">
              <a:spcBef>
                <a:spcPts val="600"/>
              </a:spcBef>
              <a:buSzTx/>
              <a:buNone/>
              <a:defRPr sz="2548">
                <a:latin typeface="Arial"/>
                <a:ea typeface="Arial"/>
                <a:cs typeface="Arial"/>
                <a:sym typeface="Arial"/>
              </a:defRPr>
            </a:pPr>
            <a:r>
              <a:t>c) kontrolní komise a </a:t>
            </a:r>
          </a:p>
          <a:p>
            <a:pPr marL="554736" indent="-554736" defTabSz="416052">
              <a:spcBef>
                <a:spcPts val="600"/>
              </a:spcBef>
              <a:buSzTx/>
              <a:buNone/>
              <a:defRPr sz="2548">
                <a:latin typeface="Arial"/>
                <a:ea typeface="Arial"/>
                <a:cs typeface="Arial"/>
                <a:sym typeface="Arial"/>
              </a:defRPr>
            </a:pPr>
            <a:r>
              <a:t>d) jiné orgány zřízené stanovami</a:t>
            </a:r>
          </a:p>
          <a:p>
            <a:pPr marL="554736" indent="-554736" defTabSz="416052">
              <a:spcBef>
                <a:spcPts val="400"/>
              </a:spcBef>
              <a:defRPr b="1" sz="1820"/>
            </a:pPr>
          </a:p>
          <a:p>
            <a:pPr marL="554736" indent="-554736" defTabSz="416052">
              <a:spcBef>
                <a:spcPts val="400"/>
              </a:spcBef>
              <a:defRPr b="1" sz="1820"/>
            </a:pPr>
            <a:r>
              <a:t>členem orgánu</a:t>
            </a:r>
            <a:r>
              <a:rPr b="0"/>
              <a:t> družstva může být</a:t>
            </a:r>
            <a:r>
              <a:t> jen člen družstva</a:t>
            </a:r>
            <a:r>
              <a:rPr b="0"/>
              <a:t> </a:t>
            </a:r>
            <a:endParaRPr b="0"/>
          </a:p>
          <a:p>
            <a:pPr marL="554736" indent="-554736" defTabSz="416052">
              <a:spcBef>
                <a:spcPts val="400"/>
              </a:spcBef>
              <a:defRPr sz="1820"/>
            </a:pPr>
            <a:r>
              <a:t>každý člen družstva má při hlasování v orgánu družstva </a:t>
            </a:r>
            <a:r>
              <a:rPr b="1"/>
              <a:t>1 hlas</a:t>
            </a:r>
            <a:r>
              <a:t> </a:t>
            </a:r>
          </a:p>
          <a:p>
            <a:pPr marL="554736" indent="-554736" defTabSz="416052">
              <a:spcBef>
                <a:spcPts val="400"/>
              </a:spcBef>
              <a:defRPr sz="1820" u="sng"/>
            </a:pPr>
            <a:r>
              <a:t>funkční období</a:t>
            </a:r>
            <a:r>
              <a:rPr u="none"/>
              <a:t> nesmí být delší než </a:t>
            </a:r>
            <a:r>
              <a:rPr b="1" u="none"/>
              <a:t>5 let</a:t>
            </a:r>
            <a:endParaRPr b="1" u="none"/>
          </a:p>
          <a:p>
            <a:pPr marL="554736" indent="-554736" defTabSz="416052">
              <a:spcBef>
                <a:spcPts val="400"/>
              </a:spcBef>
              <a:defRPr sz="1820" u="sng"/>
            </a:pPr>
            <a:r>
              <a:rPr u="none"/>
              <a:t>u členů představenstva, kontrolní komise, popř. jiných orgánů platí neslučitelnost funkcí, tj. člen představenstva nesmí být současně členem kontrolní komise</a:t>
            </a:r>
          </a:p>
        </p:txBody>
      </p:sp>
      <p:sp>
        <p:nvSpPr>
          <p:cNvPr id="240"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Členská schůze (§ 635 a násl.)</a:t>
            </a:r>
          </a:p>
        </p:txBody>
      </p:sp>
      <p:sp>
        <p:nvSpPr>
          <p:cNvPr id="243"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500"/>
              </a:spcBef>
              <a:defRPr sz="2400"/>
            </a:pPr>
            <a:r>
              <a:t>právo zúčastnit se členské schůze mají </a:t>
            </a:r>
            <a:r>
              <a:rPr b="1"/>
              <a:t>členové družstva</a:t>
            </a:r>
            <a:r>
              <a:t> (</a:t>
            </a:r>
            <a:r>
              <a:t>popř. osoby,</a:t>
            </a:r>
            <a:r>
              <a:t> o nichž tak stanoví jiný právní předpis)</a:t>
            </a:r>
          </a:p>
          <a:p>
            <a:pPr marL="609600" indent="-609600">
              <a:spcBef>
                <a:spcPts val="500"/>
              </a:spcBef>
              <a:defRPr sz="2400"/>
            </a:pPr>
            <a:r>
              <a:t>právo hlasovat mají pouze členové družstva</a:t>
            </a:r>
          </a:p>
          <a:p>
            <a:pPr marL="609600" indent="-609600">
              <a:spcBef>
                <a:spcPts val="500"/>
              </a:spcBef>
              <a:defRPr sz="2400"/>
            </a:pPr>
            <a:r>
              <a:t>každý člen má 1 hlas</a:t>
            </a:r>
            <a:endParaRPr b="1"/>
          </a:p>
          <a:p>
            <a:pPr marL="609600" indent="-609600">
              <a:spcBef>
                <a:spcPts val="500"/>
              </a:spcBef>
              <a:defRPr b="1" sz="2400"/>
            </a:pPr>
            <a:r>
              <a:t>SVOLÁNÍ </a:t>
            </a:r>
            <a:r>
              <a:rPr b="0"/>
              <a:t>členské schůze</a:t>
            </a:r>
            <a:r>
              <a:rPr b="0"/>
              <a:t>: S</a:t>
            </a:r>
            <a:r>
              <a:rPr b="0"/>
              <a:t>volavatel nejméně </a:t>
            </a:r>
            <a:r>
              <a:t>15 dnů</a:t>
            </a:r>
            <a:r>
              <a:rPr b="0"/>
              <a:t> přede dnem konání uveřejní pozvánku na informační desce družstva a současně ji zašle členům na adresu uvedenou v seznamu členů </a:t>
            </a:r>
            <a:endParaRPr b="0"/>
          </a:p>
          <a:p>
            <a:pPr marL="609600" indent="-609600">
              <a:spcBef>
                <a:spcPts val="500"/>
              </a:spcBef>
              <a:defRPr sz="2400"/>
            </a:pPr>
            <a:r>
              <a:t>pokud se mají měnit stanovy,</a:t>
            </a:r>
            <a:r>
              <a:t> obsahuje pozvánka v příloze e návrh změn nebo návrh usnesení </a:t>
            </a:r>
          </a:p>
        </p:txBody>
      </p:sp>
      <p:sp>
        <p:nvSpPr>
          <p:cNvPr id="244"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Členská schůze</a:t>
            </a:r>
          </a:p>
        </p:txBody>
      </p:sp>
      <p:sp>
        <p:nvSpPr>
          <p:cNvPr id="247" name="Zástupný symbol pro obsah 2"/>
          <p:cNvSpPr txBox="1"/>
          <p:nvPr>
            <p:ph type="body" idx="4294967295"/>
          </p:nvPr>
        </p:nvSpPr>
        <p:spPr>
          <a:xfrm>
            <a:off x="457200" y="1600200"/>
            <a:ext cx="8229600" cy="4525963"/>
          </a:xfrm>
          <a:prstGeom prst="rect">
            <a:avLst/>
          </a:prstGeom>
        </p:spPr>
        <p:txBody>
          <a:bodyPr/>
          <a:lstStyle/>
          <a:p>
            <a:pPr marL="493776" indent="-493776" defTabSz="370331">
              <a:spcBef>
                <a:spcPts val="600"/>
              </a:spcBef>
              <a:defRPr b="1" sz="2592"/>
            </a:pPr>
            <a:r>
              <a:t>USNÁŠENÍSCHOPNOST </a:t>
            </a:r>
            <a:r>
              <a:rPr b="0"/>
              <a:t>členské schůze (§ 644):</a:t>
            </a:r>
            <a:r>
              <a:t> </a:t>
            </a:r>
            <a:r>
              <a:rPr b="0"/>
              <a:t>přítomnost </a:t>
            </a:r>
            <a:r>
              <a:t>většiny všech </a:t>
            </a:r>
            <a:r>
              <a:rPr b="0"/>
              <a:t>členů</a:t>
            </a:r>
            <a:r>
              <a:rPr b="0"/>
              <a:t> </a:t>
            </a:r>
            <a:r>
              <a:rPr b="0"/>
              <a:t>majících </a:t>
            </a:r>
            <a:r>
              <a:t>většinu všech</a:t>
            </a:r>
            <a:r>
              <a:rPr b="0"/>
              <a:t> hlasů, nevyžaduje-li zákon nebo stanovy vyšší počet hlasů (např. zrušení družstva s likvidací 2/3)</a:t>
            </a:r>
            <a:endParaRPr b="0"/>
          </a:p>
          <a:p>
            <a:pPr marL="493776" indent="-493776" defTabSz="370331">
              <a:spcBef>
                <a:spcPts val="600"/>
              </a:spcBef>
              <a:defRPr b="1" sz="2592"/>
            </a:pPr>
            <a:r>
              <a:t>PŘIJÍMÁNÍ ROZHODNUTÍ:</a:t>
            </a:r>
            <a:r>
              <a:rPr b="0"/>
              <a:t> </a:t>
            </a:r>
            <a:r>
              <a:t>většinou hlasů přítomných členů</a:t>
            </a:r>
            <a:r>
              <a:rPr b="0"/>
              <a:t>, nevyžaduje-li zákon nebo stanovy vyšší počet hlasů </a:t>
            </a:r>
            <a:r>
              <a:rPr b="0"/>
              <a:t>(např. zrušení družstva s likvidací 2/3)</a:t>
            </a:r>
            <a:endParaRPr b="0"/>
          </a:p>
          <a:p>
            <a:pPr marL="493776" indent="-493776" defTabSz="370331">
              <a:spcBef>
                <a:spcPts val="600"/>
              </a:spcBef>
              <a:defRPr b="1" sz="2592"/>
            </a:pPr>
            <a:r>
              <a:rPr b="0"/>
              <a:t>Náhradní členská schůze -&gt; není-li původní členská schůze usnášeníschopná, lze svolat tzv. náhradní členskou schůzi a ta je schopna se usnášet bez ohledu na počet přítomných.</a:t>
            </a:r>
          </a:p>
        </p:txBody>
      </p:sp>
      <p:sp>
        <p:nvSpPr>
          <p:cNvPr id="248"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Nadpis 2"/>
          <p:cNvSpPr txBox="1"/>
          <p:nvPr>
            <p:ph type="title" idx="4294967295"/>
          </p:nvPr>
        </p:nvSpPr>
        <p:spPr>
          <a:xfrm>
            <a:off x="469900" y="693737"/>
            <a:ext cx="8229600" cy="723901"/>
          </a:xfrm>
          <a:prstGeom prst="rect">
            <a:avLst/>
          </a:prstGeom>
        </p:spPr>
        <p:txBody>
          <a:bodyPr/>
          <a:lstStyle>
            <a:lvl1pPr defTabSz="443484">
              <a:defRPr b="1" sz="3492">
                <a:solidFill>
                  <a:srgbClr val="D10202"/>
                </a:solidFill>
                <a:latin typeface="Arial"/>
                <a:ea typeface="Arial"/>
                <a:cs typeface="Arial"/>
                <a:sym typeface="Arial"/>
              </a:defRPr>
            </a:lvl1pPr>
          </a:lstStyle>
          <a:p>
            <a:pPr/>
            <a:r>
              <a:t>Rozhodování per rollam (§ 652 a násl.)</a:t>
            </a:r>
          </a:p>
        </p:txBody>
      </p:sp>
      <p:sp>
        <p:nvSpPr>
          <p:cNvPr id="251"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600"/>
              </a:spcBef>
              <a:defRPr sz="2600"/>
            </a:pPr>
            <a:r>
              <a:t>připouští-li stanovy družstva rozhodování per rollam, zašle osoba oprávněná ke svolání členské schůze všem členům </a:t>
            </a:r>
            <a:r>
              <a:rPr b="1"/>
              <a:t>návrh rozhodnutí </a:t>
            </a:r>
            <a:endParaRPr b="1"/>
          </a:p>
          <a:p>
            <a:pPr marL="609600" indent="-609600">
              <a:spcBef>
                <a:spcPts val="600"/>
              </a:spcBef>
              <a:defRPr sz="2600"/>
            </a:pPr>
            <a:r>
              <a:t>většina se počítá z hlasů všech členů</a:t>
            </a:r>
            <a:endParaRPr b="1"/>
          </a:p>
          <a:p>
            <a:pPr marL="609600" indent="-609600">
              <a:spcBef>
                <a:spcPts val="600"/>
              </a:spcBef>
              <a:defRPr sz="2600"/>
            </a:pPr>
            <a:r>
              <a:t>nelze použít u delegátů</a:t>
            </a:r>
          </a:p>
          <a:p>
            <a:pPr marL="609600" indent="-609600">
              <a:spcBef>
                <a:spcPts val="600"/>
              </a:spcBef>
              <a:defRPr sz="2600"/>
            </a:pPr>
            <a:r>
              <a:t>nevyjádření se ve lhůtě = nesouhlas (fikce nesouhlasu)</a:t>
            </a:r>
          </a:p>
          <a:p>
            <a:pPr marL="609600" indent="-609600">
              <a:spcBef>
                <a:spcPts val="600"/>
              </a:spcBef>
              <a:defRPr sz="2600"/>
            </a:pPr>
            <a:r>
              <a:t>výsledek rozhodování se oznámí způsobem stanoveným pro svolání členská schůze všem členům bez zbytečného odkladu ode dne jeho přijetí</a:t>
            </a:r>
          </a:p>
        </p:txBody>
      </p:sp>
      <p:sp>
        <p:nvSpPr>
          <p:cNvPr id="252"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Nadpis 2"/>
          <p:cNvSpPr txBox="1"/>
          <p:nvPr>
            <p:ph type="title" idx="4294967295"/>
          </p:nvPr>
        </p:nvSpPr>
        <p:spPr>
          <a:xfrm>
            <a:off x="469900" y="693737"/>
            <a:ext cx="8229600" cy="723901"/>
          </a:xfrm>
          <a:prstGeom prst="rect">
            <a:avLst/>
          </a:prstGeom>
        </p:spPr>
        <p:txBody>
          <a:bodyPr/>
          <a:lstStyle/>
          <a:p>
            <a:pPr>
              <a:defRPr b="1" sz="3600">
                <a:solidFill>
                  <a:srgbClr val="D10202"/>
                </a:solidFill>
                <a:latin typeface="Arial"/>
                <a:ea typeface="Arial"/>
                <a:cs typeface="Arial"/>
                <a:sym typeface="Arial"/>
              </a:defRPr>
            </a:pPr>
            <a:r>
              <a:t>Působnost členské schůze </a:t>
            </a:r>
            <a:r>
              <a:rPr sz="2800"/>
              <a:t>(§§ 656, 657)</a:t>
            </a:r>
          </a:p>
        </p:txBody>
      </p:sp>
      <p:sp>
        <p:nvSpPr>
          <p:cNvPr id="255" name="Zástupný symbol pro obsah 2"/>
          <p:cNvSpPr txBox="1"/>
          <p:nvPr>
            <p:ph type="body" idx="4294967295"/>
          </p:nvPr>
        </p:nvSpPr>
        <p:spPr>
          <a:xfrm>
            <a:off x="457200" y="1600200"/>
            <a:ext cx="8229600" cy="4525963"/>
          </a:xfrm>
          <a:prstGeom prst="rect">
            <a:avLst/>
          </a:prstGeom>
        </p:spPr>
        <p:txBody>
          <a:bodyPr/>
          <a:lstStyle/>
          <a:p>
            <a:pPr marL="512063" indent="-512063" defTabSz="384047">
              <a:spcBef>
                <a:spcPts val="500"/>
              </a:spcBef>
              <a:defRPr sz="2184"/>
            </a:pPr>
            <a:r>
              <a:t>Rozhoduje o nejdůležitějších otázkách družstva, např.:</a:t>
            </a:r>
          </a:p>
          <a:p>
            <a:pPr marL="512063" indent="-512063" defTabSz="384047">
              <a:spcBef>
                <a:spcPts val="500"/>
              </a:spcBef>
              <a:defRPr sz="2184"/>
            </a:pPr>
            <a:r>
              <a:t>mění stanovy</a:t>
            </a:r>
          </a:p>
          <a:p>
            <a:pPr marL="512063" indent="-512063" defTabSz="384047">
              <a:spcBef>
                <a:spcPts val="500"/>
              </a:spcBef>
              <a:defRPr sz="2184"/>
            </a:pPr>
            <a:r>
              <a:t>volí a odvolává členy představenstva a kontrolní komise</a:t>
            </a:r>
          </a:p>
          <a:p>
            <a:pPr marL="512063" indent="-512063" defTabSz="384047">
              <a:spcBef>
                <a:spcPts val="500"/>
              </a:spcBef>
              <a:defRPr sz="2184"/>
            </a:pPr>
            <a:r>
              <a:t>schvaluje účetní závěrku</a:t>
            </a:r>
          </a:p>
          <a:p>
            <a:pPr marL="512063" indent="-512063" defTabSz="384047">
              <a:spcBef>
                <a:spcPts val="500"/>
              </a:spcBef>
              <a:defRPr sz="2184"/>
            </a:pPr>
            <a:r>
              <a:t>rozhoduje o námitkách proti rozhodnutí o vyloučení člena (může rozhodovat přímo i o vyloučení člena)</a:t>
            </a:r>
          </a:p>
          <a:p>
            <a:pPr marL="512063" indent="-512063" defTabSz="384047">
              <a:spcBef>
                <a:spcPts val="500"/>
              </a:spcBef>
              <a:defRPr sz="2184"/>
            </a:pPr>
            <a:r>
              <a:t>rozhoduje o rozdělení zisku nebo o úhradě ztráty</a:t>
            </a:r>
          </a:p>
          <a:p>
            <a:pPr marL="512063" indent="-512063" defTabSz="384047">
              <a:spcBef>
                <a:spcPts val="500"/>
              </a:spcBef>
              <a:defRPr sz="2184"/>
            </a:pPr>
            <a:r>
              <a:t>rozhoduje o zrušení družstva s likvidací</a:t>
            </a:r>
          </a:p>
          <a:p>
            <a:pPr marL="512063" indent="-512063" defTabSz="384047">
              <a:spcBef>
                <a:spcPts val="500"/>
              </a:spcBef>
              <a:defRPr sz="2184"/>
            </a:pPr>
            <a:r>
              <a:t>…</a:t>
            </a:r>
          </a:p>
          <a:p>
            <a:pPr marL="0" indent="0" defTabSz="384047">
              <a:spcBef>
                <a:spcPts val="500"/>
              </a:spcBef>
              <a:buSzTx/>
              <a:buFontTx/>
              <a:buNone/>
              <a:defRPr sz="2184"/>
            </a:pPr>
          </a:p>
          <a:p>
            <a:pPr marL="0" indent="0" defTabSz="384047">
              <a:spcBef>
                <a:spcPts val="500"/>
              </a:spcBef>
              <a:buSzTx/>
              <a:buFontTx/>
              <a:buNone/>
              <a:defRPr sz="2184"/>
            </a:pPr>
            <a:r>
              <a:t>Z jednání se pořizuje zápis o průběhu členské schůze.</a:t>
            </a:r>
          </a:p>
        </p:txBody>
      </p:sp>
      <p:sp>
        <p:nvSpPr>
          <p:cNvPr id="256"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Nadpis 2"/>
          <p:cNvSpPr txBox="1"/>
          <p:nvPr>
            <p:ph type="title"/>
          </p:nvPr>
        </p:nvSpPr>
        <p:spPr>
          <a:xfrm>
            <a:off x="457200" y="693737"/>
            <a:ext cx="8229600" cy="723901"/>
          </a:xfrm>
          <a:prstGeom prst="rect">
            <a:avLst/>
          </a:prstGeom>
        </p:spPr>
        <p:txBody>
          <a:bodyPr/>
          <a:lstStyle>
            <a:lvl1pPr>
              <a:defRPr b="1" sz="3600">
                <a:solidFill>
                  <a:srgbClr val="D10202"/>
                </a:solidFill>
              </a:defRPr>
            </a:lvl1pPr>
          </a:lstStyle>
          <a:p>
            <a:pPr/>
            <a:r>
              <a:t>Družstvo</a:t>
            </a:r>
          </a:p>
        </p:txBody>
      </p:sp>
      <p:sp>
        <p:nvSpPr>
          <p:cNvPr id="115" name="Zástupný symbol pro obsah 2"/>
          <p:cNvSpPr txBox="1"/>
          <p:nvPr>
            <p:ph type="body" idx="1"/>
          </p:nvPr>
        </p:nvSpPr>
        <p:spPr>
          <a:xfrm>
            <a:off x="457200" y="1600200"/>
            <a:ext cx="8229600" cy="4525963"/>
          </a:xfrm>
          <a:prstGeom prst="rect">
            <a:avLst/>
          </a:prstGeom>
        </p:spPr>
        <p:txBody>
          <a:bodyPr/>
          <a:lstStyle/>
          <a:p>
            <a:pPr>
              <a:buSzTx/>
              <a:buNone/>
              <a:defRPr sz="2800"/>
            </a:pPr>
          </a:p>
          <a:p>
            <a:pPr>
              <a:spcBef>
                <a:spcPts val="600"/>
              </a:spcBef>
              <a:defRPr b="1" sz="2800"/>
            </a:pPr>
            <a:r>
              <a:t>Bytové</a:t>
            </a:r>
            <a:r>
              <a:rPr b="0"/>
              <a:t> (§ 727-757 ZOK)</a:t>
            </a:r>
            <a:endParaRPr b="0"/>
          </a:p>
          <a:p>
            <a:pPr>
              <a:spcBef>
                <a:spcPts val="600"/>
              </a:spcBef>
              <a:defRPr b="1" sz="2800"/>
            </a:pPr>
            <a:r>
              <a:t>Sociální</a:t>
            </a:r>
            <a:r>
              <a:rPr b="0"/>
              <a:t> (§ 758-773 ZOK)</a:t>
            </a:r>
            <a:endParaRPr b="0"/>
          </a:p>
          <a:p>
            <a:pPr>
              <a:spcBef>
                <a:spcPts val="600"/>
              </a:spcBef>
              <a:defRPr b="1" sz="2800"/>
            </a:pPr>
            <a:r>
              <a:t>Úvěrové / spořitelní</a:t>
            </a:r>
            <a:r>
              <a:rPr b="0"/>
              <a:t> (zákon č. 87/1995 Sb., o spořitelních a úvěrních družstvech)</a:t>
            </a:r>
          </a:p>
        </p:txBody>
      </p:sp>
      <p:sp>
        <p:nvSpPr>
          <p:cNvPr id="116" name="Číslo snímku"/>
          <p:cNvSpPr txBox="1"/>
          <p:nvPr>
            <p:ph type="sldNum" sz="quarter" idx="4294967295"/>
          </p:nvPr>
        </p:nvSpPr>
        <p:spPr>
          <a:xfrm>
            <a:off x="615969" y="6453560"/>
            <a:ext cx="181383" cy="24830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8"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Dílčí členské schůze (§ 664)</a:t>
            </a:r>
          </a:p>
        </p:txBody>
      </p:sp>
      <p:sp>
        <p:nvSpPr>
          <p:cNvPr id="259" name="Zástupný symbol pro obsah 2"/>
          <p:cNvSpPr txBox="1"/>
          <p:nvPr>
            <p:ph type="body" idx="4294967295"/>
          </p:nvPr>
        </p:nvSpPr>
        <p:spPr>
          <a:xfrm>
            <a:off x="457200" y="1600200"/>
            <a:ext cx="8229600" cy="4525963"/>
          </a:xfrm>
          <a:prstGeom prst="rect">
            <a:avLst/>
          </a:prstGeom>
        </p:spPr>
        <p:txBody>
          <a:bodyPr/>
          <a:lstStyle/>
          <a:p>
            <a:pPr marL="585215" indent="-585215" defTabSz="438911">
              <a:spcBef>
                <a:spcPts val="500"/>
              </a:spcBef>
              <a:defRPr b="1" sz="2688"/>
            </a:pPr>
            <a:r>
              <a:t>stanovy mohou určit</a:t>
            </a:r>
            <a:r>
              <a:rPr b="0"/>
              <a:t>, že se členská schůze bude konat </a:t>
            </a:r>
            <a:r>
              <a:t>formou dílčích členských schůzí</a:t>
            </a:r>
            <a:endParaRPr b="0"/>
          </a:p>
          <a:p>
            <a:pPr marL="585215" indent="-585215" defTabSz="438911">
              <a:spcBef>
                <a:spcPts val="500"/>
              </a:spcBef>
              <a:defRPr b="1" sz="2688"/>
            </a:pPr>
            <a:r>
              <a:rPr b="0"/>
              <a:t>z praktického hlediska při rozsáhlejší členské základně, nebo při rozložené členské základně do více míst (obcí, měst)</a:t>
            </a:r>
            <a:endParaRPr b="0"/>
          </a:p>
          <a:p>
            <a:pPr marL="585215" indent="-585215" defTabSz="438911">
              <a:spcBef>
                <a:spcPts val="500"/>
              </a:spcBef>
              <a:defRPr b="1" sz="2688"/>
            </a:pPr>
            <a:r>
              <a:rPr b="0"/>
              <a:t>nezvou se všichni členové naráz (na jedno zasedání), ale postupně</a:t>
            </a:r>
            <a:endParaRPr b="0"/>
          </a:p>
          <a:p>
            <a:pPr marL="585215" indent="-585215" defTabSz="438911">
              <a:spcBef>
                <a:spcPts val="500"/>
              </a:spcBef>
              <a:defRPr b="1" sz="2688"/>
            </a:pPr>
            <a:r>
              <a:rPr b="0"/>
              <a:t>usnášeníschopnost a většina pro přijetí rozhodnutí se zjišťují až celkově ze všech dílčích schůzí</a:t>
            </a:r>
            <a:endParaRPr b="0"/>
          </a:p>
          <a:p>
            <a:pPr marL="585215" indent="-585215" defTabSz="438911">
              <a:spcBef>
                <a:spcPts val="600"/>
              </a:spcBef>
              <a:defRPr sz="2688"/>
            </a:pPr>
            <a:r>
              <a:t>program všech dílčích členských schůzí musí být stejný</a:t>
            </a:r>
          </a:p>
        </p:txBody>
      </p:sp>
      <p:sp>
        <p:nvSpPr>
          <p:cNvPr id="260"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2"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Shromáždění delegátů (§ 669 a násl.)</a:t>
            </a:r>
          </a:p>
        </p:txBody>
      </p:sp>
      <p:sp>
        <p:nvSpPr>
          <p:cNvPr id="263" name="Zástupný symbol pro obsah 2"/>
          <p:cNvSpPr txBox="1"/>
          <p:nvPr>
            <p:ph type="body" idx="4294967295"/>
          </p:nvPr>
        </p:nvSpPr>
        <p:spPr>
          <a:xfrm>
            <a:off x="457200" y="1600200"/>
            <a:ext cx="8229600" cy="4525963"/>
          </a:xfrm>
          <a:prstGeom prst="rect">
            <a:avLst/>
          </a:prstGeom>
        </p:spPr>
        <p:txBody>
          <a:bodyPr/>
          <a:lstStyle/>
          <a:p>
            <a:pPr marL="518160" indent="-518160" defTabSz="388620">
              <a:spcBef>
                <a:spcPts val="600"/>
              </a:spcBef>
              <a:defRPr b="1" sz="2720"/>
            </a:pPr>
            <a:r>
              <a:t>stanovy mohou určit</a:t>
            </a:r>
            <a:r>
              <a:rPr b="0"/>
              <a:t>, že působnost členské schůze plní zcela nebo zčásti </a:t>
            </a:r>
            <a:r>
              <a:rPr b="0">
                <a:solidFill>
                  <a:srgbClr val="D10202"/>
                </a:solidFill>
              </a:rPr>
              <a:t>shromáždění delegátů</a:t>
            </a:r>
            <a:endParaRPr b="0">
              <a:solidFill>
                <a:srgbClr val="D10202"/>
              </a:solidFill>
            </a:endParaRPr>
          </a:p>
          <a:p>
            <a:pPr lvl="1" marL="631507" indent="-242887" defTabSz="388620">
              <a:spcBef>
                <a:spcPts val="500"/>
              </a:spcBef>
              <a:defRPr sz="2380"/>
            </a:pPr>
            <a:r>
              <a:t>v takovém případě stanovy určí:</a:t>
            </a:r>
          </a:p>
          <a:p>
            <a:pPr marL="518160" indent="-518160" defTabSz="388620">
              <a:spcBef>
                <a:spcPts val="600"/>
              </a:spcBef>
              <a:buSzTx/>
              <a:buNone/>
              <a:defRPr sz="2720"/>
            </a:pPr>
            <a:r>
              <a:t>	a) působnost (kompetence) shromáždění delegátů a </a:t>
            </a:r>
          </a:p>
          <a:p>
            <a:pPr marL="518160" indent="-518160" defTabSz="388620">
              <a:spcBef>
                <a:spcPts val="600"/>
              </a:spcBef>
              <a:buSzTx/>
              <a:buNone/>
              <a:defRPr sz="2720"/>
            </a:pPr>
            <a:r>
              <a:t>	b) pravidla pro zařazení všech členů družstva do jednotlivých volebních obvodů delegátů („volební obvod“)</a:t>
            </a:r>
          </a:p>
          <a:p>
            <a:pPr marL="518160" indent="-518160" defTabSz="388620">
              <a:spcBef>
                <a:spcPts val="600"/>
              </a:spcBef>
              <a:defRPr sz="2720"/>
            </a:pPr>
            <a:r>
              <a:t>Používá se u družstev s vysokým počtem členů (</a:t>
            </a:r>
            <a:r>
              <a:rPr b="1"/>
              <a:t>nejméně 200</a:t>
            </a:r>
            <a:r>
              <a:t>); shromáždění delegátů nelze zřídit v družstvu, které má méně než 200 členů</a:t>
            </a:r>
          </a:p>
        </p:txBody>
      </p:sp>
      <p:sp>
        <p:nvSpPr>
          <p:cNvPr id="264"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6" name="Nadpis 2"/>
          <p:cNvSpPr txBox="1"/>
          <p:nvPr>
            <p:ph type="title" idx="4294967295"/>
          </p:nvPr>
        </p:nvSpPr>
        <p:spPr>
          <a:xfrm>
            <a:off x="469900" y="693737"/>
            <a:ext cx="8229600" cy="723901"/>
          </a:xfrm>
          <a:prstGeom prst="rect">
            <a:avLst/>
          </a:prstGeom>
        </p:spPr>
        <p:txBody>
          <a:bodyPr/>
          <a:lstStyle>
            <a:lvl1pPr>
              <a:defRPr b="1" sz="3600">
                <a:solidFill>
                  <a:srgbClr val="D10202"/>
                </a:solidFill>
                <a:latin typeface="Arial"/>
                <a:ea typeface="Arial"/>
                <a:cs typeface="Arial"/>
                <a:sym typeface="Arial"/>
              </a:defRPr>
            </a:lvl1pPr>
          </a:lstStyle>
          <a:p>
            <a:pPr/>
            <a:r>
              <a:t>Shromáždění delegátů</a:t>
            </a:r>
          </a:p>
        </p:txBody>
      </p:sp>
      <p:sp>
        <p:nvSpPr>
          <p:cNvPr id="267" name="Zástupný symbol pro obsah 2"/>
          <p:cNvSpPr txBox="1"/>
          <p:nvPr>
            <p:ph type="body" idx="4294967295"/>
          </p:nvPr>
        </p:nvSpPr>
        <p:spPr>
          <a:xfrm>
            <a:off x="457200" y="1600200"/>
            <a:ext cx="8229600" cy="4525963"/>
          </a:xfrm>
          <a:prstGeom prst="rect">
            <a:avLst/>
          </a:prstGeom>
        </p:spPr>
        <p:txBody>
          <a:bodyPr/>
          <a:lstStyle/>
          <a:p>
            <a:pPr marL="445008" indent="-445008" defTabSz="333756">
              <a:spcBef>
                <a:spcPts val="400"/>
              </a:spcBef>
              <a:defRPr sz="2044"/>
            </a:pPr>
            <a:r>
              <a:t>každý člen družstva se zařazuje do některého z volebních obvodů a nesmí být zařazen do více obvodů (§ 671/2)</a:t>
            </a:r>
          </a:p>
          <a:p>
            <a:pPr marL="445008" indent="-445008" defTabSz="333756">
              <a:spcBef>
                <a:spcPts val="400"/>
              </a:spcBef>
              <a:defRPr sz="2044"/>
            </a:pPr>
            <a:r>
              <a:t>volební obvody vytváří a zrušuje představenstvo (§ 671/1)</a:t>
            </a:r>
          </a:p>
          <a:p>
            <a:pPr marL="445008" indent="-445008" defTabSz="333756">
              <a:spcBef>
                <a:spcPts val="400"/>
              </a:spcBef>
              <a:defRPr b="1" sz="2044"/>
            </a:pPr>
            <a:r>
              <a:t>za každý volební obvod</a:t>
            </a:r>
            <a:r>
              <a:rPr b="0"/>
              <a:t> se volí </a:t>
            </a:r>
            <a:r>
              <a:t>1 delegát</a:t>
            </a:r>
            <a:r>
              <a:rPr b="0"/>
              <a:t> z řad členů zařazených do tohoto volebního obvodu</a:t>
            </a:r>
            <a:endParaRPr b="0"/>
          </a:p>
          <a:p>
            <a:pPr marL="445008" indent="-445008" defTabSz="333756">
              <a:spcBef>
                <a:spcPts val="400"/>
              </a:spcBef>
              <a:defRPr b="1" sz="2044"/>
            </a:pPr>
            <a:r>
              <a:rPr b="0"/>
              <a:t>delegát </a:t>
            </a:r>
            <a:r>
              <a:rPr b="0"/>
              <a:t>má </a:t>
            </a:r>
            <a:r>
              <a:t>povinnost</a:t>
            </a:r>
            <a:r>
              <a:rPr b="0"/>
              <a:t> zúčastnit se shromáždění delegátů, </a:t>
            </a:r>
            <a:r>
              <a:rPr b="0"/>
              <a:t>zastupuje na něm zájmy členů volebního obvodu, informuje je o plánovaných shromážděních, vyžádává si jejich pokyny za účelem hlasování s tím, že se řídí většinovým názorem členů volebního obvodu</a:t>
            </a:r>
            <a:endParaRPr b="0"/>
          </a:p>
          <a:p>
            <a:pPr marL="445008" indent="-445008" defTabSz="333756">
              <a:spcBef>
                <a:spcPts val="400"/>
              </a:spcBef>
              <a:defRPr b="1" sz="2044"/>
            </a:pPr>
            <a:r>
              <a:rPr b="0"/>
              <a:t>delegát “zastupuje” členy volebního obvodu, kteří jej zvolili a hají jejich zájmy</a:t>
            </a:r>
            <a:endParaRPr b="0"/>
          </a:p>
          <a:p>
            <a:pPr marL="445008" indent="-445008" defTabSz="333756">
              <a:spcBef>
                <a:spcPts val="400"/>
              </a:spcBef>
              <a:defRPr sz="1898"/>
            </a:pPr>
            <a:r>
              <a:t>U shromáždění delegátů nelze hlasovat per rollam, musí se shromáždění konat a delegáti potkat</a:t>
            </a:r>
          </a:p>
        </p:txBody>
      </p:sp>
      <p:sp>
        <p:nvSpPr>
          <p:cNvPr id="268"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Nadpis 2"/>
          <p:cNvSpPr txBox="1"/>
          <p:nvPr>
            <p:ph type="title" idx="4294967295"/>
          </p:nvPr>
        </p:nvSpPr>
        <p:spPr>
          <a:xfrm>
            <a:off x="469900" y="693737"/>
            <a:ext cx="8229600" cy="723901"/>
          </a:xfrm>
          <a:prstGeom prst="rect">
            <a:avLst/>
          </a:prstGeom>
        </p:spPr>
        <p:txBody>
          <a:bodyPr/>
          <a:lstStyle>
            <a:lvl1pPr defTabSz="278892">
              <a:defRPr b="1" sz="2196">
                <a:solidFill>
                  <a:srgbClr val="D10202"/>
                </a:solidFill>
                <a:latin typeface="Arial"/>
                <a:ea typeface="Arial"/>
                <a:cs typeface="Arial"/>
                <a:sym typeface="Arial"/>
              </a:defRPr>
            </a:lvl1pPr>
          </a:lstStyle>
          <a:p>
            <a:pPr/>
            <a:r>
              <a:t>Pozvánka na shromáždění delegátů (§ 688), hlasování (§ 684)</a:t>
            </a:r>
          </a:p>
        </p:txBody>
      </p:sp>
      <p:sp>
        <p:nvSpPr>
          <p:cNvPr id="271" name="Zástupný symbol pro obsah 2"/>
          <p:cNvSpPr txBox="1"/>
          <p:nvPr>
            <p:ph type="body" idx="4294967295"/>
          </p:nvPr>
        </p:nvSpPr>
        <p:spPr>
          <a:xfrm>
            <a:off x="457200" y="1600200"/>
            <a:ext cx="8229600" cy="4525963"/>
          </a:xfrm>
          <a:prstGeom prst="rect">
            <a:avLst/>
          </a:prstGeom>
        </p:spPr>
        <p:txBody>
          <a:bodyPr/>
          <a:lstStyle/>
          <a:p>
            <a:pPr marL="542544" indent="-542544" defTabSz="406908">
              <a:spcBef>
                <a:spcPts val="500"/>
              </a:spcBef>
              <a:defRPr sz="2492"/>
            </a:pPr>
            <a:r>
              <a:t>Usnášeníschopnost a většina hlasů se odvíjí od hlasů delegátů</a:t>
            </a:r>
          </a:p>
          <a:p>
            <a:pPr marL="542544" indent="-542544" defTabSz="406908">
              <a:spcBef>
                <a:spcPts val="500"/>
              </a:spcBef>
              <a:defRPr sz="2492"/>
            </a:pPr>
            <a:r>
              <a:t>Nevyžaduje-li zákon nebo stanovy vyšší počet, pro usnášeníschopnost stačí přítomnost delegátů mající nadpoloviční většina hlasů</a:t>
            </a:r>
          </a:p>
          <a:p>
            <a:pPr marL="542544" indent="-542544" defTabSz="406908">
              <a:spcBef>
                <a:spcPts val="500"/>
              </a:spcBef>
              <a:defRPr sz="2492"/>
            </a:pPr>
            <a:r>
              <a:t>Nevyžaduje-li zákon nebo stanovy vyšší počet, rozhodnutí se přijímá většinou hlasů přítomných delegátů</a:t>
            </a:r>
          </a:p>
          <a:p>
            <a:pPr marL="542544" indent="-542544" defTabSz="406908">
              <a:spcBef>
                <a:spcPts val="500"/>
              </a:spcBef>
              <a:defRPr sz="2492"/>
            </a:pPr>
            <a:r>
              <a:t>náhradní shromáždění delegátů (§ 695) - není-li schopno se usnášet, lze svolat náhradní shromáždění delegátů, které je usnášeníschopné, je-li přítomno alespoň 10% všech delegátů, nejméně 5</a:t>
            </a:r>
          </a:p>
        </p:txBody>
      </p:sp>
      <p:sp>
        <p:nvSpPr>
          <p:cNvPr id="272"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4" name="Nadpis 2"/>
          <p:cNvSpPr txBox="1"/>
          <p:nvPr>
            <p:ph type="title" idx="4294967295"/>
          </p:nvPr>
        </p:nvSpPr>
        <p:spPr>
          <a:xfrm>
            <a:off x="469900" y="693737"/>
            <a:ext cx="8229600" cy="723901"/>
          </a:xfrm>
          <a:prstGeom prst="rect">
            <a:avLst/>
          </a:prstGeom>
        </p:spPr>
        <p:txBody>
          <a:bodyPr/>
          <a:lstStyle>
            <a:lvl1pPr defTabSz="388620">
              <a:defRPr b="1" sz="3060">
                <a:solidFill>
                  <a:srgbClr val="D10202"/>
                </a:solidFill>
                <a:latin typeface="Arial"/>
                <a:ea typeface="Arial"/>
                <a:cs typeface="Arial"/>
                <a:sym typeface="Arial"/>
              </a:defRPr>
            </a:lvl1pPr>
          </a:lstStyle>
          <a:p>
            <a:pPr/>
            <a:r>
              <a:t>Neplatnost usnesení členské schůze (§ 663)</a:t>
            </a:r>
          </a:p>
        </p:txBody>
      </p:sp>
      <p:sp>
        <p:nvSpPr>
          <p:cNvPr id="275" name="Zástupný symbol pro obsah 2"/>
          <p:cNvSpPr txBox="1"/>
          <p:nvPr>
            <p:ph type="body" sz="half" idx="4294967295"/>
          </p:nvPr>
        </p:nvSpPr>
        <p:spPr>
          <a:xfrm>
            <a:off x="469900" y="2506830"/>
            <a:ext cx="8229600" cy="2084458"/>
          </a:xfrm>
          <a:prstGeom prst="rect">
            <a:avLst/>
          </a:prstGeom>
        </p:spPr>
        <p:txBody>
          <a:bodyPr/>
          <a:lstStyle/>
          <a:p>
            <a:pPr marL="609600" indent="-609600">
              <a:spcBef>
                <a:spcPts val="500"/>
              </a:spcBef>
              <a:defRPr sz="2400"/>
            </a:pPr>
            <a:r>
              <a:t>každý člen družstva, představenstva, kontrolní komise nebo likvidátor se mohou dovolávat neplatnosti usnesení členské schůze </a:t>
            </a:r>
            <a:r>
              <a:rPr b="1"/>
              <a:t>pro rozpor s právními předpisy, stanovami nebo dobrými mravy</a:t>
            </a:r>
          </a:p>
        </p:txBody>
      </p:sp>
      <p:sp>
        <p:nvSpPr>
          <p:cNvPr id="276"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77" name="Nadpis 2"/>
          <p:cNvSpPr txBox="1"/>
          <p:nvPr/>
        </p:nvSpPr>
        <p:spPr>
          <a:xfrm>
            <a:off x="469900" y="1330410"/>
            <a:ext cx="8229600" cy="7239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lvl1pPr algn="ctr" defTabSz="333756">
              <a:defRPr sz="2628">
                <a:solidFill>
                  <a:srgbClr val="D10202"/>
                </a:solidFill>
                <a:latin typeface="Arial"/>
                <a:ea typeface="Arial"/>
                <a:cs typeface="Arial"/>
                <a:sym typeface="Arial"/>
              </a:defRPr>
            </a:lvl1pPr>
          </a:lstStyle>
          <a:p>
            <a:pPr/>
            <a:r>
              <a:t>Neplatnost usnesení shromáždění delegátů (§ 702)</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9" name="Nadpis 2"/>
          <p:cNvSpPr txBox="1"/>
          <p:nvPr>
            <p:ph type="title" idx="4294967295"/>
          </p:nvPr>
        </p:nvSpPr>
        <p:spPr>
          <a:xfrm>
            <a:off x="469900" y="693737"/>
            <a:ext cx="8229600" cy="723901"/>
          </a:xfrm>
          <a:prstGeom prst="rect">
            <a:avLst/>
          </a:prstGeom>
        </p:spPr>
        <p:txBody>
          <a:bodyPr/>
          <a:lstStyle>
            <a:lvl1pPr>
              <a:defRPr b="1" sz="4000">
                <a:solidFill>
                  <a:srgbClr val="D10202"/>
                </a:solidFill>
                <a:latin typeface="Arial"/>
                <a:ea typeface="Arial"/>
                <a:cs typeface="Arial"/>
                <a:sym typeface="Arial"/>
              </a:defRPr>
            </a:lvl1pPr>
          </a:lstStyle>
          <a:p>
            <a:pPr/>
            <a:r>
              <a:t>Představenstvo (§ 705 a násl.)</a:t>
            </a:r>
          </a:p>
        </p:txBody>
      </p:sp>
      <p:sp>
        <p:nvSpPr>
          <p:cNvPr id="280" name="Zástupný symbol pro obsah 2"/>
          <p:cNvSpPr txBox="1"/>
          <p:nvPr>
            <p:ph type="body" idx="4294967295"/>
          </p:nvPr>
        </p:nvSpPr>
        <p:spPr>
          <a:xfrm>
            <a:off x="457200" y="1600200"/>
            <a:ext cx="8229600" cy="4525963"/>
          </a:xfrm>
          <a:prstGeom prst="rect">
            <a:avLst/>
          </a:prstGeom>
        </p:spPr>
        <p:txBody>
          <a:bodyPr/>
          <a:lstStyle/>
          <a:p>
            <a:pPr marL="609600" indent="-609600">
              <a:defRPr b="1"/>
            </a:pPr>
            <a:r>
              <a:t>statutární orgán</a:t>
            </a:r>
          </a:p>
          <a:p>
            <a:pPr marL="609600" indent="-609600"/>
            <a:r>
              <a:t>přísluší mu </a:t>
            </a:r>
            <a:r>
              <a:rPr b="1"/>
              <a:t>obchodní vedení družstva</a:t>
            </a:r>
            <a:r>
              <a:t> </a:t>
            </a:r>
          </a:p>
          <a:p>
            <a:pPr marL="609600" indent="-609600"/>
            <a:r>
              <a:t>zajišťuje vedení účetnictví, předkládá členské schůzi návrh na rozdělení zisku nebo úhradu ztráty</a:t>
            </a:r>
          </a:p>
          <a:p>
            <a:pPr marL="609600" indent="-609600"/>
            <a:r>
              <a:t>plní usnesení členské schůze</a:t>
            </a:r>
          </a:p>
          <a:p>
            <a:pPr marL="609600" indent="-609600">
              <a:defRPr b="1"/>
            </a:pPr>
            <a:r>
              <a:t>má 3 členy</a:t>
            </a:r>
            <a:r>
              <a:rPr b="0"/>
              <a:t>, ledaže stanovy určí vyšší počet</a:t>
            </a:r>
          </a:p>
        </p:txBody>
      </p:sp>
      <p:sp>
        <p:nvSpPr>
          <p:cNvPr id="281"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3" name="Nadpis 2"/>
          <p:cNvSpPr txBox="1"/>
          <p:nvPr>
            <p:ph type="title" idx="4294967295"/>
          </p:nvPr>
        </p:nvSpPr>
        <p:spPr>
          <a:xfrm>
            <a:off x="469900" y="693737"/>
            <a:ext cx="8229600" cy="723901"/>
          </a:xfrm>
          <a:prstGeom prst="rect">
            <a:avLst/>
          </a:prstGeom>
        </p:spPr>
        <p:txBody>
          <a:bodyPr/>
          <a:lstStyle>
            <a:lvl1pPr defTabSz="356615">
              <a:defRPr b="1" sz="2807">
                <a:solidFill>
                  <a:srgbClr val="D10202"/>
                </a:solidFill>
                <a:latin typeface="Arial"/>
                <a:ea typeface="Arial"/>
                <a:cs typeface="Arial"/>
                <a:sym typeface="Arial"/>
              </a:defRPr>
            </a:lvl1pPr>
          </a:lstStyle>
          <a:p>
            <a:pPr/>
            <a:r>
              <a:t>Zákaz konkurence člena představenstva (§ 710)</a:t>
            </a:r>
          </a:p>
        </p:txBody>
      </p:sp>
      <p:sp>
        <p:nvSpPr>
          <p:cNvPr id="284" name="Zástupný symbol pro obsah 2"/>
          <p:cNvSpPr txBox="1"/>
          <p:nvPr>
            <p:ph type="body" idx="4294967295"/>
          </p:nvPr>
        </p:nvSpPr>
        <p:spPr>
          <a:xfrm>
            <a:off x="457200" y="1600200"/>
            <a:ext cx="8229600" cy="4525963"/>
          </a:xfrm>
          <a:prstGeom prst="rect">
            <a:avLst/>
          </a:prstGeom>
        </p:spPr>
        <p:txBody>
          <a:bodyPr/>
          <a:lstStyle/>
          <a:p>
            <a:pPr marL="603504" indent="-603504" defTabSz="452627">
              <a:spcBef>
                <a:spcPts val="500"/>
              </a:spcBef>
              <a:buSzTx/>
              <a:buNone/>
              <a:defRPr sz="2178"/>
            </a:pPr>
            <a:r>
              <a:t>člen představenstva nesmí </a:t>
            </a:r>
          </a:p>
          <a:p>
            <a:pPr marL="603504" indent="-603504" defTabSz="452627">
              <a:spcBef>
                <a:spcPts val="500"/>
              </a:spcBef>
              <a:buSzTx/>
              <a:buNone/>
              <a:defRPr sz="2178"/>
            </a:pPr>
            <a:r>
              <a:t>	a) </a:t>
            </a:r>
            <a:r>
              <a:rPr b="1"/>
              <a:t>podnikat</a:t>
            </a:r>
            <a:r>
              <a:t> v </a:t>
            </a:r>
            <a:r>
              <a:rPr u="sng"/>
              <a:t>předmětu</a:t>
            </a:r>
            <a:r>
              <a:t> činnosti družstva, a to ani ve prospěch jiných osob, ani zprostředkovávat obchody družstva pro jiného</a:t>
            </a:r>
          </a:p>
          <a:p>
            <a:pPr marL="603504" indent="-603504" defTabSz="452627">
              <a:spcBef>
                <a:spcPts val="500"/>
              </a:spcBef>
              <a:buSzTx/>
              <a:buNone/>
              <a:defRPr sz="2178"/>
            </a:pPr>
            <a:r>
              <a:t>	b) </a:t>
            </a:r>
            <a:r>
              <a:rPr b="1"/>
              <a:t>být členem statutárního orgánu</a:t>
            </a:r>
            <a:r>
              <a:t> jiné právnické osoby se </a:t>
            </a:r>
            <a:r>
              <a:rPr u="sng"/>
              <a:t>shodným</a:t>
            </a:r>
            <a:r>
              <a:t> předmětem činnosti nebo osoby v obdobném postavení, ledaže se jedná o koncern, společenství vlastníků jednotek nebo družstvo, jehož členy jsou pouze jiná družstva</a:t>
            </a:r>
          </a:p>
          <a:p>
            <a:pPr marL="603504" indent="-603504" defTabSz="452627">
              <a:spcBef>
                <a:spcPts val="500"/>
              </a:spcBef>
              <a:buSzTx/>
              <a:buNone/>
              <a:defRPr sz="2178"/>
            </a:pPr>
            <a:r>
              <a:t>	c) se účastnit na podnikání jiné obchodní korporace jako společník s </a:t>
            </a:r>
            <a:r>
              <a:rPr u="sng"/>
              <a:t>neomezeným</a:t>
            </a:r>
            <a:r>
              <a:t> ručením nebo jako ovládající osoba jiné osoby se </a:t>
            </a:r>
            <a:r>
              <a:rPr u="sng"/>
              <a:t>stejným</a:t>
            </a:r>
            <a:r>
              <a:t> nebo </a:t>
            </a:r>
            <a:r>
              <a:rPr u="sng"/>
              <a:t>obdobným</a:t>
            </a:r>
            <a:r>
              <a:t> předmětem činnosti.</a:t>
            </a:r>
          </a:p>
          <a:p>
            <a:pPr marL="603504" indent="-603504" defTabSz="452627">
              <a:spcBef>
                <a:spcPts val="500"/>
              </a:spcBef>
              <a:buSzTx/>
              <a:buNone/>
              <a:defRPr sz="2178"/>
            </a:pPr>
            <a:r>
              <a:t>	</a:t>
            </a:r>
          </a:p>
          <a:p>
            <a:pPr lvl="1" marL="735520" indent="-282892" defTabSz="452627">
              <a:spcBef>
                <a:spcPts val="500"/>
              </a:spcBef>
              <a:defRPr sz="2178"/>
            </a:pPr>
            <a:r>
              <a:t>stanovy mohou zákaz konkurence upravit odlišně </a:t>
            </a:r>
          </a:p>
        </p:txBody>
      </p:sp>
      <p:sp>
        <p:nvSpPr>
          <p:cNvPr id="285"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Nadpis 2"/>
          <p:cNvSpPr txBox="1"/>
          <p:nvPr>
            <p:ph type="title" idx="4294967295"/>
          </p:nvPr>
        </p:nvSpPr>
        <p:spPr>
          <a:xfrm>
            <a:off x="469900" y="693737"/>
            <a:ext cx="8229600" cy="723901"/>
          </a:xfrm>
          <a:prstGeom prst="rect">
            <a:avLst/>
          </a:prstGeom>
        </p:spPr>
        <p:txBody>
          <a:bodyPr/>
          <a:lstStyle>
            <a:lvl1pPr>
              <a:defRPr b="1" sz="4000">
                <a:solidFill>
                  <a:srgbClr val="D10202"/>
                </a:solidFill>
                <a:latin typeface="Arial"/>
                <a:ea typeface="Arial"/>
                <a:cs typeface="Arial"/>
                <a:sym typeface="Arial"/>
              </a:defRPr>
            </a:lvl1pPr>
          </a:lstStyle>
          <a:p>
            <a:pPr/>
            <a:r>
              <a:t>Kontrolní komise (§ 715 a násl.)</a:t>
            </a:r>
          </a:p>
        </p:txBody>
      </p:sp>
      <p:sp>
        <p:nvSpPr>
          <p:cNvPr id="288"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600"/>
              </a:spcBef>
              <a:defRPr sz="2800"/>
            </a:pPr>
            <a:r>
              <a:t>kontroluje veškerou činnost družstva, může požadovat jakékoliv informace a doklady o hospodaření družstva, projednává stížnosti členů</a:t>
            </a:r>
          </a:p>
          <a:p>
            <a:pPr marL="609600" indent="-609600">
              <a:spcBef>
                <a:spcPts val="600"/>
              </a:spcBef>
              <a:defRPr sz="2800"/>
            </a:pPr>
            <a:r>
              <a:t>vyjadřuje se k účetní závěrce, k návrhu na rozdělení zisku nebo úhradě ztráty</a:t>
            </a:r>
          </a:p>
          <a:p>
            <a:pPr marL="609600" indent="-609600">
              <a:defRPr b="1" sz="2800"/>
            </a:pPr>
            <a:r>
              <a:t>má 3 členy</a:t>
            </a:r>
            <a:r>
              <a:rPr b="0"/>
              <a:t>, ledaže stanovy určí vyšší počet</a:t>
            </a:r>
            <a:endParaRPr b="0"/>
          </a:p>
          <a:p>
            <a:pPr marL="609600" indent="-609600">
              <a:defRPr b="1" sz="2800"/>
            </a:pPr>
            <a:r>
              <a:rPr b="0"/>
              <a:t>platí stejný zákaz konkurence jako u členů představenstva</a:t>
            </a:r>
          </a:p>
        </p:txBody>
      </p:sp>
      <p:sp>
        <p:nvSpPr>
          <p:cNvPr id="289"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1" name="Nadpis 2"/>
          <p:cNvSpPr txBox="1"/>
          <p:nvPr>
            <p:ph type="title" idx="4294967295"/>
          </p:nvPr>
        </p:nvSpPr>
        <p:spPr>
          <a:xfrm>
            <a:off x="469900" y="693737"/>
            <a:ext cx="8229600" cy="723901"/>
          </a:xfrm>
          <a:prstGeom prst="rect">
            <a:avLst/>
          </a:prstGeom>
        </p:spPr>
        <p:txBody>
          <a:bodyPr/>
          <a:lstStyle>
            <a:lvl1pPr>
              <a:defRPr b="1" sz="4000">
                <a:solidFill>
                  <a:srgbClr val="D10202"/>
                </a:solidFill>
                <a:latin typeface="Arial"/>
                <a:ea typeface="Arial"/>
                <a:cs typeface="Arial"/>
                <a:sym typeface="Arial"/>
              </a:defRPr>
            </a:lvl1pPr>
          </a:lstStyle>
          <a:p>
            <a:pPr/>
            <a:r>
              <a:t>Orgány malého družstva (§ 726)</a:t>
            </a:r>
          </a:p>
        </p:txBody>
      </p:sp>
      <p:sp>
        <p:nvSpPr>
          <p:cNvPr id="292" name="Zástupný symbol pro obsah 2"/>
          <p:cNvSpPr txBox="1"/>
          <p:nvPr>
            <p:ph type="body" idx="4294967295"/>
          </p:nvPr>
        </p:nvSpPr>
        <p:spPr>
          <a:xfrm>
            <a:off x="457200" y="1600200"/>
            <a:ext cx="8229600" cy="4525963"/>
          </a:xfrm>
          <a:prstGeom prst="rect">
            <a:avLst/>
          </a:prstGeom>
        </p:spPr>
        <p:txBody>
          <a:bodyPr/>
          <a:lstStyle/>
          <a:p>
            <a:pPr marL="609600" indent="-609600">
              <a:spcBef>
                <a:spcPts val="400"/>
              </a:spcBef>
              <a:defRPr sz="2000"/>
            </a:pPr>
            <a:r>
              <a:t>u družstva, které má </a:t>
            </a:r>
            <a:r>
              <a:rPr b="1"/>
              <a:t>méně než 50 členů</a:t>
            </a:r>
            <a:endParaRPr b="1"/>
          </a:p>
          <a:p>
            <a:pPr marL="609600" indent="-609600">
              <a:spcBef>
                <a:spcPts val="400"/>
              </a:spcBef>
              <a:defRPr sz="2000"/>
            </a:pPr>
            <a:r>
              <a:t>stanovy mohou určit, že se </a:t>
            </a:r>
            <a:r>
              <a:rPr u="sng"/>
              <a:t>představenstvo nezřizuje</a:t>
            </a:r>
            <a:r>
              <a:t> a statutárním orgánem je </a:t>
            </a:r>
            <a:r>
              <a:rPr b="1"/>
              <a:t>předseda</a:t>
            </a:r>
            <a:r>
              <a:t> družstva</a:t>
            </a:r>
            <a:endParaRPr sz="2800"/>
          </a:p>
          <a:p>
            <a:pPr marL="609600" indent="-609600">
              <a:spcBef>
                <a:spcPts val="400"/>
              </a:spcBef>
              <a:defRPr sz="2000"/>
            </a:pPr>
            <a:r>
              <a:t>neurčí-li stanovy </a:t>
            </a:r>
            <a:r>
              <a:rPr u="sng"/>
              <a:t>nezřizuje</a:t>
            </a:r>
            <a:r>
              <a:t> se kontrolní komise -&gt; její působnost vykonává členská schůze (každý člen družstva má oprávnění kontrolní komise a může požadovat vysvětlení …)</a:t>
            </a:r>
            <a:endParaRPr sz="2800"/>
          </a:p>
          <a:p>
            <a:pPr marL="609600" indent="-609600">
              <a:spcBef>
                <a:spcPts val="400"/>
              </a:spcBef>
              <a:defRPr sz="2000"/>
            </a:pPr>
            <a:r>
              <a:t>jestliže se </a:t>
            </a:r>
            <a:r>
              <a:rPr b="1"/>
              <a:t>počet členů zvýší nad limit</a:t>
            </a:r>
            <a:r>
              <a:t> (nad 50 členů), je družstvo povinno změnit stanovy a jmenovat představenstvo a kontrolní komisi (ve lhůtě </a:t>
            </a:r>
            <a:r>
              <a:rPr b="1"/>
              <a:t>3 měsíců</a:t>
            </a:r>
            <a:r>
              <a:t> ode dne, kdy se limit zvýšil), </a:t>
            </a:r>
            <a:r>
              <a:rPr>
                <a:solidFill>
                  <a:srgbClr val="D10202"/>
                </a:solidFill>
              </a:rPr>
              <a:t>jinak může soud družstvo zrušit a nařídit jeho likvidaci</a:t>
            </a:r>
            <a:r>
              <a:t>; pokud by však v této lhůtě limit naopak zase klesl (počet členů se snížil pod nebo max na 50) nemusí družstvo nic měnit</a:t>
            </a:r>
          </a:p>
        </p:txBody>
      </p:sp>
      <p:sp>
        <p:nvSpPr>
          <p:cNvPr id="293"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5" name="Bytové družstvo (§ 727 a násl.)"/>
          <p:cNvSpPr txBox="1"/>
          <p:nvPr/>
        </p:nvSpPr>
        <p:spPr>
          <a:xfrm>
            <a:off x="807412" y="467401"/>
            <a:ext cx="7529176" cy="64632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sz="4000">
                <a:solidFill>
                  <a:srgbClr val="D10202"/>
                </a:solidFill>
                <a:latin typeface="Arial"/>
                <a:ea typeface="Arial"/>
                <a:cs typeface="Arial"/>
                <a:sym typeface="Arial"/>
              </a:defRPr>
            </a:lvl1pPr>
          </a:lstStyle>
          <a:p>
            <a:pPr/>
            <a:r>
              <a:t>Bytové družstvo (§ 727 a násl.)</a:t>
            </a:r>
          </a:p>
        </p:txBody>
      </p:sp>
      <p:sp>
        <p:nvSpPr>
          <p:cNvPr id="296" name="družstvo, které je založeno za účelem zajištění bytových potřeb svých členů…"/>
          <p:cNvSpPr txBox="1"/>
          <p:nvPr>
            <p:ph type="body" idx="4294967295"/>
          </p:nvPr>
        </p:nvSpPr>
        <p:spPr>
          <a:xfrm>
            <a:off x="457200" y="1600200"/>
            <a:ext cx="8229600" cy="4525963"/>
          </a:xfrm>
          <a:prstGeom prst="rect">
            <a:avLst/>
          </a:prstGeom>
        </p:spPr>
        <p:txBody>
          <a:bodyPr/>
          <a:lstStyle/>
          <a:p>
            <a:pPr marL="609600" indent="-609600">
              <a:spcBef>
                <a:spcPts val="400"/>
              </a:spcBef>
              <a:defRPr sz="2000"/>
            </a:pPr>
            <a:r>
              <a:t>družstvo, které je založeno za účelem zajištění bytových potřeb svých členů</a:t>
            </a:r>
            <a:endParaRPr b="1"/>
          </a:p>
          <a:p>
            <a:pPr marL="609600" indent="-609600">
              <a:spcBef>
                <a:spcPts val="400"/>
              </a:spcBef>
              <a:defRPr sz="2000"/>
            </a:pPr>
            <a:r>
              <a:t>obchodní firma obsahuje označení “bytové družstvo”</a:t>
            </a:r>
            <a:endParaRPr sz="2800"/>
          </a:p>
          <a:p>
            <a:pPr marL="609600" indent="-609600">
              <a:spcBef>
                <a:spcPts val="400"/>
              </a:spcBef>
              <a:defRPr sz="2000"/>
            </a:pPr>
            <a:r>
              <a:t>družstevním bytem se rozumí byt, který je ve vlastnictví nebo ve spoluvlastnictví bytového družstva a bytové družstvo jej poskytlo do nájmu členovi bytového družstva a člen družstva se sám nebo jeho právní předchůdce na jeho pořízení podílel členským vkladem</a:t>
            </a:r>
          </a:p>
          <a:p>
            <a:pPr marL="609600" indent="-609600">
              <a:spcBef>
                <a:spcPts val="400"/>
              </a:spcBef>
              <a:defRPr sz="2000"/>
            </a:pPr>
            <a:r>
              <a:t>-&gt; družstevního podíl obsahuje právo bydlení v družstevním bytě, kdy v “nájmu” se byt splácí a po jeho zaplacení má člen nárok na převod družstevního bytu do vlastnictví za podmínek stanov, zpravidla už bezplatně (neboť jeho cenu uradí právě formou splátek / “nájmu”)</a:t>
            </a:r>
          </a:p>
          <a:p>
            <a:pPr marL="609600" indent="-609600">
              <a:spcBef>
                <a:spcPts val="400"/>
              </a:spcBef>
              <a:defRPr sz="2000"/>
            </a:pPr>
            <a:r>
              <a:t>anuita = zbývající částka, kterou je potřeba družstvu zaplatit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Nadpis 2"/>
          <p:cNvSpPr txBox="1"/>
          <p:nvPr>
            <p:ph type="title"/>
          </p:nvPr>
        </p:nvSpPr>
        <p:spPr>
          <a:xfrm>
            <a:off x="457200" y="693737"/>
            <a:ext cx="8229600" cy="723901"/>
          </a:xfrm>
          <a:prstGeom prst="rect">
            <a:avLst/>
          </a:prstGeom>
        </p:spPr>
        <p:txBody>
          <a:bodyPr/>
          <a:lstStyle>
            <a:lvl1pPr>
              <a:defRPr b="1" sz="3600">
                <a:solidFill>
                  <a:srgbClr val="D10202"/>
                </a:solidFill>
              </a:defRPr>
            </a:lvl1pPr>
          </a:lstStyle>
          <a:p>
            <a:pPr/>
            <a:r>
              <a:t>Družstvo</a:t>
            </a:r>
          </a:p>
        </p:txBody>
      </p:sp>
      <p:sp>
        <p:nvSpPr>
          <p:cNvPr id="119" name="Zástupný symbol pro obsah 2"/>
          <p:cNvSpPr txBox="1"/>
          <p:nvPr>
            <p:ph type="body" idx="1"/>
          </p:nvPr>
        </p:nvSpPr>
        <p:spPr>
          <a:xfrm>
            <a:off x="457200" y="1600200"/>
            <a:ext cx="8229600" cy="4525963"/>
          </a:xfrm>
          <a:prstGeom prst="rect">
            <a:avLst/>
          </a:prstGeom>
        </p:spPr>
        <p:txBody>
          <a:bodyPr/>
          <a:lstStyle/>
          <a:p>
            <a:pPr marL="315468" indent="-315468" defTabSz="420623">
              <a:buSzTx/>
              <a:buNone/>
              <a:defRPr sz="2576"/>
            </a:pPr>
          </a:p>
          <a:p>
            <a:pPr marL="315468" indent="-315468" defTabSz="420623">
              <a:spcBef>
                <a:spcPts val="600"/>
              </a:spcBef>
              <a:defRPr sz="2576"/>
            </a:pPr>
            <a:r>
              <a:t>právnická osoba</a:t>
            </a:r>
          </a:p>
          <a:p>
            <a:pPr marL="315468" indent="-315468" defTabSz="420623">
              <a:spcBef>
                <a:spcPts val="600"/>
              </a:spcBef>
              <a:defRPr sz="2576"/>
            </a:pPr>
            <a:r>
              <a:t>může být založeno za účelem materiálním i ideálním</a:t>
            </a:r>
          </a:p>
          <a:p>
            <a:pPr marL="315468" indent="-315468" defTabSz="420623">
              <a:spcBef>
                <a:spcPts val="600"/>
              </a:spcBef>
              <a:defRPr sz="2576"/>
            </a:pPr>
            <a:r>
              <a:t>členem orgánu družstva mohou být pouze členové družstva</a:t>
            </a:r>
          </a:p>
          <a:p>
            <a:pPr marL="315468" indent="-315468" defTabSz="420623">
              <a:spcBef>
                <a:spcPts val="600"/>
              </a:spcBef>
              <a:defRPr sz="2576"/>
            </a:pPr>
            <a:r>
              <a:t>nevyhotovuje se společenská smlouva -&gt; pro založení družstva je nutné uspořádání ustavující schůze družstva</a:t>
            </a:r>
          </a:p>
          <a:p>
            <a:pPr marL="315468" indent="-315468" defTabSz="420623">
              <a:spcBef>
                <a:spcPts val="600"/>
              </a:spcBef>
              <a:defRPr sz="2576"/>
            </a:pPr>
            <a:r>
              <a:t>zřizuje tzv. Informační desku (i prostřednictvím internetu) - “nástěnka”, která informuje členy o činnosti a záležitostech družstva, praktické hledisko z důvodu množství členů</a:t>
            </a:r>
          </a:p>
        </p:txBody>
      </p:sp>
      <p:sp>
        <p:nvSpPr>
          <p:cNvPr id="120" name="Číslo snímku"/>
          <p:cNvSpPr txBox="1"/>
          <p:nvPr>
            <p:ph type="sldNum" sz="quarter" idx="4294967295"/>
          </p:nvPr>
        </p:nvSpPr>
        <p:spPr>
          <a:xfrm>
            <a:off x="848773" y="6466494"/>
            <a:ext cx="181383" cy="248305"/>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Zástupný symbol pro obsah 2"/>
          <p:cNvSpPr txBox="1"/>
          <p:nvPr>
            <p:ph type="body" idx="4294967295"/>
          </p:nvPr>
        </p:nvSpPr>
        <p:spPr>
          <a:xfrm>
            <a:off x="457200" y="1600200"/>
            <a:ext cx="8229600" cy="4525963"/>
          </a:xfrm>
          <a:prstGeom prst="rect">
            <a:avLst/>
          </a:prstGeom>
        </p:spPr>
        <p:txBody>
          <a:bodyPr/>
          <a:lstStyle/>
          <a:p>
            <a:pPr marL="0" indent="0" algn="ctr">
              <a:spcBef>
                <a:spcPts val="0"/>
              </a:spcBef>
              <a:buSzTx/>
              <a:buNone/>
              <a:defRPr b="1" sz="6000">
                <a:solidFill>
                  <a:srgbClr val="D10202"/>
                </a:solidFill>
              </a:defRPr>
            </a:pPr>
          </a:p>
          <a:p>
            <a:pPr marL="0" indent="0" algn="ctr">
              <a:spcBef>
                <a:spcPts val="0"/>
              </a:spcBef>
              <a:buSzTx/>
              <a:buNone/>
              <a:defRPr b="1" sz="6000">
                <a:solidFill>
                  <a:srgbClr val="D10202"/>
                </a:solidFill>
              </a:defRPr>
            </a:pPr>
            <a:r>
              <a:t>Děkuji za pozornost!</a:t>
            </a:r>
          </a:p>
        </p:txBody>
      </p:sp>
      <p:sp>
        <p:nvSpPr>
          <p:cNvPr id="299" name="Číslo snímku"/>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Nadpis 2"/>
          <p:cNvSpPr txBox="1"/>
          <p:nvPr>
            <p:ph type="title"/>
          </p:nvPr>
        </p:nvSpPr>
        <p:spPr>
          <a:xfrm>
            <a:off x="457200" y="693737"/>
            <a:ext cx="8229600" cy="723901"/>
          </a:xfrm>
          <a:prstGeom prst="rect">
            <a:avLst/>
          </a:prstGeom>
        </p:spPr>
        <p:txBody>
          <a:bodyPr/>
          <a:lstStyle>
            <a:lvl1pPr>
              <a:defRPr b="1" sz="3600">
                <a:solidFill>
                  <a:srgbClr val="D10202"/>
                </a:solidFill>
              </a:defRPr>
            </a:lvl1pPr>
          </a:lstStyle>
          <a:p>
            <a:pPr/>
            <a:r>
              <a:t>Družstvo</a:t>
            </a:r>
          </a:p>
        </p:txBody>
      </p:sp>
      <p:sp>
        <p:nvSpPr>
          <p:cNvPr id="123" name="Zástupný symbol pro obsah 2"/>
          <p:cNvSpPr txBox="1"/>
          <p:nvPr>
            <p:ph type="body" idx="1"/>
          </p:nvPr>
        </p:nvSpPr>
        <p:spPr>
          <a:xfrm>
            <a:off x="457200" y="1600200"/>
            <a:ext cx="8229600" cy="4525963"/>
          </a:xfrm>
          <a:prstGeom prst="rect">
            <a:avLst/>
          </a:prstGeom>
        </p:spPr>
        <p:txBody>
          <a:bodyPr/>
          <a:lstStyle/>
          <a:p>
            <a:pPr marL="487680" indent="-487680" defTabSz="365760">
              <a:spcBef>
                <a:spcPts val="400"/>
              </a:spcBef>
              <a:buSzTx/>
              <a:buNone/>
              <a:defRPr sz="1920">
                <a:solidFill>
                  <a:srgbClr val="D10202"/>
                </a:solidFill>
              </a:defRPr>
            </a:pPr>
            <a:r>
              <a:t>Podmínky existence:</a:t>
            </a:r>
          </a:p>
          <a:p>
            <a:pPr marL="487680" indent="-487680" defTabSz="365760">
              <a:spcBef>
                <a:spcPts val="400"/>
              </a:spcBef>
              <a:defRPr sz="1920"/>
            </a:pPr>
            <a:r>
              <a:t>Minimálně </a:t>
            </a:r>
            <a:r>
              <a:rPr b="1"/>
              <a:t>3 členy</a:t>
            </a:r>
            <a:endParaRPr b="1"/>
          </a:p>
          <a:p>
            <a:pPr marL="487680" indent="-487680" defTabSz="365760">
              <a:spcBef>
                <a:spcPts val="400"/>
              </a:spcBef>
              <a:defRPr sz="1920"/>
            </a:pPr>
            <a:r>
              <a:t>Firma obsahuje označení</a:t>
            </a:r>
            <a:r>
              <a:rPr b="1"/>
              <a:t> „družstvo“ </a:t>
            </a:r>
            <a:endParaRPr b="1"/>
          </a:p>
          <a:p>
            <a:pPr marL="487680" indent="-487680" defTabSz="365760">
              <a:spcBef>
                <a:spcPts val="400"/>
              </a:spcBef>
              <a:defRPr b="1" sz="1920"/>
            </a:pPr>
            <a:r>
              <a:t>Stanovy </a:t>
            </a:r>
            <a:r>
              <a:rPr b="0"/>
              <a:t>(§ 553)</a:t>
            </a:r>
            <a:endParaRPr b="0"/>
          </a:p>
          <a:p>
            <a:pPr lvl="1" marL="792480" indent="-426720" defTabSz="365760">
              <a:spcBef>
                <a:spcPts val="400"/>
              </a:spcBef>
              <a:defRPr sz="1920"/>
            </a:pPr>
            <a:r>
              <a:t>Zejména práva a povinnosti členů a družstva, podmínky členství, vkladová povinnost</a:t>
            </a:r>
          </a:p>
          <a:p>
            <a:pPr lvl="1" marL="792480" indent="-426720" defTabSz="365760">
              <a:spcBef>
                <a:spcPts val="400"/>
              </a:spcBef>
              <a:defRPr sz="1920"/>
            </a:pPr>
            <a:r>
              <a:t>Změny stanov nabývají účinnosti dnem, kdy je členská schůze schválila, ledaže plyne z usnesení členské schůze, že nabývají účinnosti později (§ 554/1 ZOK)</a:t>
            </a:r>
          </a:p>
          <a:p>
            <a:pPr marL="487680" indent="-487680" defTabSz="365760">
              <a:spcBef>
                <a:spcPts val="600"/>
              </a:spcBef>
              <a:defRPr sz="1920"/>
            </a:pPr>
          </a:p>
          <a:p>
            <a:pPr marL="487680" indent="-487680" defTabSz="365760">
              <a:spcBef>
                <a:spcPts val="400"/>
              </a:spcBef>
              <a:buSzTx/>
              <a:buNone/>
              <a:defRPr sz="1920"/>
            </a:pPr>
            <a:r>
              <a:t>Rozlišujeme:</a:t>
            </a:r>
          </a:p>
          <a:p>
            <a:pPr marL="487680" indent="-487680" defTabSz="365760">
              <a:spcBef>
                <a:spcPts val="400"/>
              </a:spcBef>
              <a:defRPr b="1" sz="1920"/>
            </a:pPr>
            <a:r>
              <a:t>Založení</a:t>
            </a:r>
          </a:p>
          <a:p>
            <a:pPr marL="487680" indent="-487680" defTabSz="365760">
              <a:spcBef>
                <a:spcPts val="400"/>
              </a:spcBef>
              <a:defRPr b="1" sz="1920"/>
            </a:pPr>
            <a:r>
              <a:t>Vznik</a:t>
            </a:r>
          </a:p>
        </p:txBody>
      </p:sp>
      <p:sp>
        <p:nvSpPr>
          <p:cNvPr id="124" name="Číslo snímku"/>
          <p:cNvSpPr txBox="1"/>
          <p:nvPr>
            <p:ph type="sldNum" sz="quarter" idx="4294967295"/>
          </p:nvPr>
        </p:nvSpPr>
        <p:spPr>
          <a:xfrm>
            <a:off x="512501" y="6440627"/>
            <a:ext cx="181383" cy="248306"/>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Nadpis 2"/>
          <p:cNvSpPr txBox="1"/>
          <p:nvPr>
            <p:ph type="title" idx="4294967295"/>
          </p:nvPr>
        </p:nvSpPr>
        <p:spPr>
          <a:xfrm>
            <a:off x="457200" y="693737"/>
            <a:ext cx="8229600" cy="723901"/>
          </a:xfrm>
          <a:prstGeom prst="rect">
            <a:avLst/>
          </a:prstGeom>
        </p:spPr>
        <p:txBody>
          <a:bodyPr/>
          <a:lstStyle>
            <a:lvl1pPr>
              <a:defRPr b="1" sz="3600">
                <a:solidFill>
                  <a:srgbClr val="D10202"/>
                </a:solidFill>
              </a:defRPr>
            </a:lvl1pPr>
          </a:lstStyle>
          <a:p>
            <a:pPr/>
            <a:r>
              <a:t>Založení družstva</a:t>
            </a:r>
          </a:p>
        </p:txBody>
      </p:sp>
      <p:sp>
        <p:nvSpPr>
          <p:cNvPr id="127" name="Zástupný symbol pro obsah 2"/>
          <p:cNvSpPr txBox="1"/>
          <p:nvPr>
            <p:ph type="body" idx="4294967295"/>
          </p:nvPr>
        </p:nvSpPr>
        <p:spPr>
          <a:xfrm>
            <a:off x="457200" y="1600200"/>
            <a:ext cx="8229600" cy="4525963"/>
          </a:xfrm>
          <a:prstGeom prst="rect">
            <a:avLst/>
          </a:prstGeom>
        </p:spPr>
        <p:txBody>
          <a:bodyPr/>
          <a:lstStyle/>
          <a:p>
            <a:pPr marL="512063" indent="-512063" defTabSz="384047">
              <a:spcBef>
                <a:spcPts val="400"/>
              </a:spcBef>
              <a:defRPr sz="2016"/>
            </a:pPr>
            <a:r>
              <a:t>Založení s nebo bez ustavující schůze</a:t>
            </a:r>
          </a:p>
          <a:p>
            <a:pPr marL="0" indent="0" defTabSz="384047">
              <a:spcBef>
                <a:spcPts val="400"/>
              </a:spcBef>
              <a:buSzTx/>
              <a:buFontTx/>
              <a:buNone/>
              <a:defRPr sz="2016"/>
            </a:pPr>
          </a:p>
          <a:p>
            <a:pPr marL="0" indent="0" defTabSz="384047">
              <a:spcBef>
                <a:spcPts val="400"/>
              </a:spcBef>
              <a:buSzTx/>
              <a:buFontTx/>
              <a:buNone/>
              <a:defRPr sz="2016"/>
            </a:pPr>
            <a:r>
              <a:t>Založení s </a:t>
            </a:r>
            <a:r>
              <a:rPr b="1" u="sng"/>
              <a:t>ustavující</a:t>
            </a:r>
            <a:r>
              <a:t> schůzí:</a:t>
            </a:r>
          </a:p>
          <a:p>
            <a:pPr marL="512063" indent="-512063" defTabSz="384047">
              <a:spcBef>
                <a:spcPts val="400"/>
              </a:spcBef>
              <a:defRPr sz="2016"/>
            </a:pPr>
            <a:r>
              <a:t>návrh stanov vypracuje </a:t>
            </a:r>
            <a:r>
              <a:rPr b="1"/>
              <a:t>svolavatel</a:t>
            </a:r>
            <a:r>
              <a:t> = fyzická osoba pověřená </a:t>
            </a:r>
            <a:r>
              <a:rPr b="1"/>
              <a:t>zájemci</a:t>
            </a:r>
            <a:r>
              <a:t> o založení družstva a svolá zájemce o založení družstva k </a:t>
            </a:r>
            <a:r>
              <a:rPr b="1">
                <a:solidFill>
                  <a:srgbClr val="D10202"/>
                </a:solidFill>
              </a:rPr>
              <a:t>ustavující schůzi</a:t>
            </a:r>
            <a:endParaRPr b="1">
              <a:solidFill>
                <a:srgbClr val="D10202"/>
              </a:solidFill>
            </a:endParaRPr>
          </a:p>
          <a:p>
            <a:pPr marL="512063" indent="-512063" defTabSz="384047">
              <a:spcBef>
                <a:spcPts val="400"/>
              </a:spcBef>
              <a:defRPr sz="2016"/>
            </a:pPr>
            <a:r>
              <a:t>družstvo je založeno přijetím stanov ustavující schůzí </a:t>
            </a:r>
          </a:p>
          <a:p>
            <a:pPr marL="512063" indent="-512063" defTabSz="384047">
              <a:spcBef>
                <a:spcPts val="400"/>
              </a:spcBef>
              <a:defRPr sz="2016"/>
            </a:pPr>
            <a:r>
              <a:t>Ustavující schůze vedle přijetí stanov, volí i členy orgánů družstva</a:t>
            </a:r>
          </a:p>
          <a:p>
            <a:pPr marL="512063" indent="-512063" defTabSz="384047">
              <a:spcBef>
                <a:spcPts val="400"/>
              </a:spcBef>
              <a:defRPr sz="2016"/>
            </a:pPr>
            <a:r>
              <a:t>ustavující schůze se může zúčastnit osoba, která podala </a:t>
            </a:r>
            <a:r>
              <a:rPr b="1"/>
              <a:t>přihlášku</a:t>
            </a:r>
            <a:r>
              <a:t> do zakládaného družstva a nevzala ji zpět do zahájení ustavující schůze, popřípadě i jiné osoby, ledaže těmto osobám ustavující schůze účast zakáže </a:t>
            </a:r>
          </a:p>
          <a:p>
            <a:pPr lvl="1" marL="832103" indent="-448055" defTabSz="384047">
              <a:spcBef>
                <a:spcPts val="400"/>
              </a:spcBef>
              <a:defRPr sz="2016"/>
            </a:pPr>
            <a:r>
              <a:t>zmocněnec, nesmí zastupovat více než 1 osobu, která podala přihlášku </a:t>
            </a:r>
          </a:p>
        </p:txBody>
      </p:sp>
      <p:sp>
        <p:nvSpPr>
          <p:cNvPr id="128" name="Číslo snímku"/>
          <p:cNvSpPr txBox="1"/>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Nadpis 2"/>
          <p:cNvSpPr txBox="1"/>
          <p:nvPr>
            <p:ph type="title" idx="4294967295"/>
          </p:nvPr>
        </p:nvSpPr>
        <p:spPr>
          <a:xfrm>
            <a:off x="457200" y="693737"/>
            <a:ext cx="8229600" cy="723901"/>
          </a:xfrm>
          <a:prstGeom prst="rect">
            <a:avLst/>
          </a:prstGeom>
        </p:spPr>
        <p:txBody>
          <a:bodyPr/>
          <a:lstStyle>
            <a:lvl1pPr>
              <a:defRPr b="1" sz="3600">
                <a:solidFill>
                  <a:srgbClr val="D10202"/>
                </a:solidFill>
              </a:defRPr>
            </a:lvl1pPr>
          </a:lstStyle>
          <a:p>
            <a:pPr/>
            <a:r>
              <a:t>Založení družstva</a:t>
            </a:r>
          </a:p>
        </p:txBody>
      </p:sp>
      <p:sp>
        <p:nvSpPr>
          <p:cNvPr id="131" name="Zástupný symbol pro obsah 2"/>
          <p:cNvSpPr txBox="1"/>
          <p:nvPr>
            <p:ph type="body" idx="4294967295"/>
          </p:nvPr>
        </p:nvSpPr>
        <p:spPr>
          <a:xfrm>
            <a:off x="457200" y="1600200"/>
            <a:ext cx="8229600" cy="4525963"/>
          </a:xfrm>
          <a:prstGeom prst="rect">
            <a:avLst/>
          </a:prstGeom>
        </p:spPr>
        <p:txBody>
          <a:bodyPr/>
          <a:lstStyle/>
          <a:p>
            <a:pPr marL="566927" indent="-566927" defTabSz="425195">
              <a:defRPr sz="2976"/>
            </a:pPr>
            <a:r>
              <a:t>ustavující schůzi řídí svolavatel nebo jím pověřená osoba</a:t>
            </a:r>
          </a:p>
          <a:p>
            <a:pPr marL="566927" indent="-566927" defTabSz="425195">
              <a:defRPr sz="2976"/>
            </a:pPr>
            <a:r>
              <a:t>každý zájemce (budoucí člen) má na ustavující schůzi 1 hlas</a:t>
            </a:r>
          </a:p>
          <a:p>
            <a:pPr marL="566927" indent="-566927" defTabSz="425195">
              <a:defRPr sz="2976"/>
            </a:pPr>
            <a:r>
              <a:t>k usnášeníschopnosti stačí prostá většina </a:t>
            </a:r>
            <a:r>
              <a:rPr b="1"/>
              <a:t>všech</a:t>
            </a:r>
            <a:r>
              <a:t> zájemců a usnesení se přijímá prostou většinou </a:t>
            </a:r>
            <a:r>
              <a:rPr b="1"/>
              <a:t>přítomných</a:t>
            </a:r>
          </a:p>
          <a:p>
            <a:pPr marL="566927" indent="-566927" defTabSz="425195">
              <a:defRPr sz="2976"/>
            </a:pPr>
            <a:r>
              <a:t>průběh ustavující schůze a rozhodnutí o přijetí stanov se osvědčuje notářským zápisem</a:t>
            </a:r>
          </a:p>
        </p:txBody>
      </p:sp>
      <p:sp>
        <p:nvSpPr>
          <p:cNvPr id="132" name="Číslo snímku"/>
          <p:cNvSpPr txBox="1"/>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Nadpis 2"/>
          <p:cNvSpPr txBox="1"/>
          <p:nvPr>
            <p:ph type="title" idx="4294967295"/>
          </p:nvPr>
        </p:nvSpPr>
        <p:spPr>
          <a:xfrm>
            <a:off x="457200" y="693737"/>
            <a:ext cx="8229600" cy="723901"/>
          </a:xfrm>
          <a:prstGeom prst="rect">
            <a:avLst/>
          </a:prstGeom>
        </p:spPr>
        <p:txBody>
          <a:bodyPr/>
          <a:lstStyle>
            <a:lvl1pPr>
              <a:defRPr b="1" sz="3600">
                <a:solidFill>
                  <a:srgbClr val="D10202"/>
                </a:solidFill>
              </a:defRPr>
            </a:lvl1pPr>
          </a:lstStyle>
          <a:p>
            <a:pPr/>
            <a:r>
              <a:t>Založení družstva</a:t>
            </a:r>
          </a:p>
        </p:txBody>
      </p:sp>
      <p:sp>
        <p:nvSpPr>
          <p:cNvPr id="135" name="Zástupný symbol pro obsah 2"/>
          <p:cNvSpPr txBox="1"/>
          <p:nvPr>
            <p:ph type="body" idx="4294967295"/>
          </p:nvPr>
        </p:nvSpPr>
        <p:spPr>
          <a:xfrm>
            <a:off x="457200" y="1653217"/>
            <a:ext cx="8229600" cy="4525964"/>
          </a:xfrm>
          <a:prstGeom prst="rect">
            <a:avLst/>
          </a:prstGeom>
        </p:spPr>
        <p:txBody>
          <a:bodyPr/>
          <a:lstStyle/>
          <a:p>
            <a:pPr marL="609600" indent="-609600">
              <a:defRPr b="1"/>
            </a:pPr>
            <a:r>
              <a:t>Zakladatelem družstva</a:t>
            </a:r>
            <a:r>
              <a:rPr b="0"/>
              <a:t> </a:t>
            </a:r>
            <a:r>
              <a:t>je osoba, která podala přihlášku</a:t>
            </a:r>
            <a:r>
              <a:rPr b="0"/>
              <a:t> do družstva nejpozději do zahájení ustavující schůze, nevzala ji zpět a splnila podmínky pro členství a jeho vznik, s výjimkou splnění vkladové povinnosti, popřípadě vzniku pracovního poměru (§ 559/2)</a:t>
            </a:r>
          </a:p>
        </p:txBody>
      </p:sp>
      <p:sp>
        <p:nvSpPr>
          <p:cNvPr id="136" name="Číslo snímku"/>
          <p:cNvSpPr txBox="1"/>
          <p:nvPr>
            <p:ph type="sldNum" sz="quarter" idx="4294967295"/>
          </p:nvPr>
        </p:nvSpPr>
        <p:spPr>
          <a:xfrm>
            <a:off x="8505418" y="6414760"/>
            <a:ext cx="181382" cy="248305"/>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Helvetica"/>
        <a:ea typeface="Helvetica"/>
        <a:cs typeface="Helvetica"/>
      </a:majorFont>
      <a:minorFont>
        <a:latin typeface="Calibri"/>
        <a:ea typeface="Calibri"/>
        <a:cs typeface="Calibri"/>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Helvetica"/>
        <a:ea typeface="Helvetica"/>
        <a:cs typeface="Helvetica"/>
      </a:majorFont>
      <a:minorFont>
        <a:latin typeface="Calibri"/>
        <a:ea typeface="Calibri"/>
        <a:cs typeface="Calibri"/>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1"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