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95" r:id="rId3"/>
    <p:sldId id="274" r:id="rId4"/>
    <p:sldId id="275" r:id="rId5"/>
    <p:sldId id="260" r:id="rId6"/>
    <p:sldId id="285" r:id="rId7"/>
    <p:sldId id="277" r:id="rId8"/>
    <p:sldId id="261" r:id="rId9"/>
    <p:sldId id="262" r:id="rId10"/>
    <p:sldId id="263" r:id="rId11"/>
    <p:sldId id="265" r:id="rId12"/>
    <p:sldId id="266" r:id="rId13"/>
    <p:sldId id="267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0" autoAdjust="0"/>
  </p:normalViewPr>
  <p:slideViewPr>
    <p:cSldViewPr snapToGrid="0">
      <p:cViewPr>
        <p:scale>
          <a:sx n="70" d="100"/>
          <a:sy n="70" d="100"/>
        </p:scale>
        <p:origin x="-7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3780" custLinFactNeighborY="244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-1620" custLinFactNeighborY="3644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4143" custLinFactNeighborY="4473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2467" custLinFactNeighborY="732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8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681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50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60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870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30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13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8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3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167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90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4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34B9E3-DF22-427E-B628-24E8CFE48324}" type="datetimeFigureOut">
              <a:rPr lang="cs-CZ" smtClean="0">
                <a:solidFill>
                  <a:srgbClr val="696464"/>
                </a:solidFill>
              </a:rPr>
              <a:pPr/>
              <a:t>26.10.2023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C0944D-6E51-4B14-9147-D6B3E251A5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14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0" y="131824"/>
            <a:ext cx="2300345" cy="90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570273" y="1248012"/>
            <a:ext cx="11316927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anose="020E0802020502020306" pitchFamily="34" charset="0"/>
              </a:rPr>
              <a:t>MARKETINGOVÝ VÝZKUM</a:t>
            </a:r>
            <a:endParaRPr lang="cs-CZ" sz="6600" b="1" dirty="0">
              <a:ln w="11430">
                <a:solidFill>
                  <a:prstClr val="black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285136" y="3462772"/>
            <a:ext cx="11503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cs-CZ" sz="44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  <a:endParaRPr lang="cs-CZ" sz="44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ÚLOHA MARKETINGOVÉHO VÝZKUMU V PODNIKU</a:t>
            </a:r>
            <a:endParaRPr lang="cs-CZ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086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C0379E96-9CC9-48F9-ADF9-79B4DBFB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brázek 11" descr="Obsah obrázku vsedě, planina, počítač, bílá&#10;&#10;Popis byl vytvořen automaticky">
            <a:extLst>
              <a:ext uri="{FF2B5EF4-FFF2-40B4-BE49-F238E27FC236}">
                <a16:creationId xmlns="" xmlns:a16="http://schemas.microsoft.com/office/drawing/2014/main" id="{8DD412E3-F3CD-4D43-B938-EC10777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8" b="78933" l="9985" r="91630">
                        <a14:foregroundMark x1="18502" y1="30899" x2="20852" y2="64607"/>
                        <a14:foregroundMark x1="19090" y1="69663" x2="19090" y2="69663"/>
                        <a14:foregroundMark x1="21586" y1="78090" x2="50661" y2="67697"/>
                        <a14:foregroundMark x1="50661" y1="67697" x2="55066" y2="78371"/>
                        <a14:foregroundMark x1="58590" y1="63202" x2="91630" y2="44944"/>
                        <a14:foregroundMark x1="84875" y1="35112" x2="86197" y2="40730"/>
                        <a14:foregroundMark x1="86197" y1="40730" x2="89280" y2="44944"/>
                        <a14:foregroundMark x1="83407" y1="39607" x2="89134" y2="37640"/>
                        <a14:foregroundMark x1="86931" y1="36798" x2="88106" y2="38483"/>
                        <a14:foregroundMark x1="83407" y1="39888" x2="88546" y2="36236"/>
                        <a14:foregroundMark x1="11307" y1="57303" x2="18062" y2="5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>
          <a:xfrm>
            <a:off x="838200" y="4897496"/>
            <a:ext cx="3982016" cy="1826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A7D95B-9DD1-4BC8-8545-63C26B68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68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atin typeface="Bookman Old Style" panose="02050604050505020204" pitchFamily="18" charset="0"/>
              </a:rPr>
              <a:t>PRAKTICKÝ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075D7B2-D33B-4602-B1D7-4927387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1858"/>
            <a:ext cx="4756688" cy="487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PRŮZKUM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="" xmlns:a16="http://schemas.microsoft.com/office/drawing/2014/main" id="{980DEA5D-3FF3-4DF1-955D-53BB1B1ABE0C}"/>
              </a:ext>
            </a:extLst>
          </p:cNvPr>
          <p:cNvSpPr txBox="1">
            <a:spLocks/>
          </p:cNvSpPr>
          <p:nvPr/>
        </p:nvSpPr>
        <p:spPr>
          <a:xfrm>
            <a:off x="6834753" y="1301858"/>
            <a:ext cx="4897464" cy="49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VÝZKUM</a:t>
            </a:r>
          </a:p>
        </p:txBody>
      </p:sp>
      <p:pic>
        <p:nvPicPr>
          <p:cNvPr id="7" name="Obrázek 6" descr="Obsah obrázku elektronika, fotka, počítač, vsedě&#10;&#10;Popis byl vytvořen automaticky">
            <a:extLst>
              <a:ext uri="{FF2B5EF4-FFF2-40B4-BE49-F238E27FC236}">
                <a16:creationId xmlns="" xmlns:a16="http://schemas.microsoft.com/office/drawing/2014/main" id="{8729A5F0-9126-42E6-9E67-3A582311D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8" b="95481" l="9030" r="85445">
                        <a14:foregroundMark x1="23450" y1="44496" x2="52291" y2="79954"/>
                        <a14:foregroundMark x1="52291" y1="79954" x2="73585" y2="84357"/>
                        <a14:foregroundMark x1="73585" y1="84357" x2="73989" y2="84009"/>
                        <a14:foregroundMark x1="66038" y1="16107" x2="80997" y2="37659"/>
                        <a14:foregroundMark x1="80997" y1="37659" x2="83558" y2="77984"/>
                        <a14:foregroundMark x1="83558" y1="77984" x2="80054" y2="93627"/>
                        <a14:foregroundMark x1="80054" y1="93627" x2="62803" y2="91309"/>
                        <a14:foregroundMark x1="62803" y1="91309" x2="62129" y2="88992"/>
                        <a14:foregroundMark x1="29515" y1="36153" x2="21833" y2="82503"/>
                        <a14:foregroundMark x1="21833" y1="82503" x2="23046" y2="92584"/>
                        <a14:foregroundMark x1="23450" y1="93163" x2="59838" y2="93048"/>
                        <a14:foregroundMark x1="59838" y1="93048" x2="78167" y2="95481"/>
                        <a14:foregroundMark x1="69946" y1="41599" x2="71833" y2="65585"/>
                        <a14:foregroundMark x1="62399" y1="14600" x2="78841" y2="14600"/>
                        <a14:foregroundMark x1="78841" y1="14600" x2="85175" y2="26072"/>
                        <a14:foregroundMark x1="85175" y1="26072" x2="85445" y2="71495"/>
                        <a14:foregroundMark x1="17925" y1="19235" x2="22237" y2="33024"/>
                        <a14:foregroundMark x1="30728" y1="26072" x2="28571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229699" y="2331750"/>
            <a:ext cx="2787339" cy="35886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7092D77D-A9CC-4D57-BD0B-222B5D549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0" y="2374411"/>
            <a:ext cx="2210864" cy="32041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3B3E99C4-22D4-4A4F-9ADA-E728AA6676D6}"/>
              </a:ext>
            </a:extLst>
          </p:cNvPr>
          <p:cNvSpPr txBox="1"/>
          <p:nvPr/>
        </p:nvSpPr>
        <p:spPr>
          <a:xfrm>
            <a:off x="7064837" y="1879282"/>
            <a:ext cx="489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Tržní potenciál.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Kapacita trhu.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Velikost tržního podílu.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Ocenění produktu.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AAA21C5A-A001-445D-B03D-451143D1A2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/>
          <a:stretch/>
        </p:blipFill>
        <p:spPr>
          <a:xfrm>
            <a:off x="7189316" y="3863211"/>
            <a:ext cx="4367392" cy="28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61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ČLENĚNÍ VÝZKUMU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PRIMÁRNÍ VÝZKUM </a:t>
            </a:r>
            <a:r>
              <a:rPr lang="cs-CZ" sz="3500" dirty="0">
                <a:latin typeface="Bookman Old Style" panose="02050604050505020204" pitchFamily="18" charset="0"/>
              </a:rPr>
              <a:t>= vlastní zjištění hodnot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SEKUNDÁRNÍ VÝZKUM </a:t>
            </a:r>
            <a:r>
              <a:rPr lang="cs-CZ" sz="3500" dirty="0">
                <a:latin typeface="Bookman Old Style" panose="02050604050505020204" pitchFamily="18" charset="0"/>
              </a:rPr>
              <a:t>= zpracovaní statistických dat, které byly zjištěny někým jiným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ZÁKLADNÍ VÝZKUM </a:t>
            </a:r>
            <a:r>
              <a:rPr lang="cs-CZ" sz="3500" dirty="0">
                <a:latin typeface="Bookman Old Style" panose="02050604050505020204" pitchFamily="18" charset="0"/>
              </a:rPr>
              <a:t>= teoretické řešení dané problematiky (př. chování a rozhodování zákazníků)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APLIKOVANÝ VÝZKUM </a:t>
            </a:r>
            <a:r>
              <a:rPr lang="cs-CZ" sz="3500" dirty="0">
                <a:latin typeface="Bookman Old Style" panose="02050604050505020204" pitchFamily="18" charset="0"/>
              </a:rPr>
              <a:t>= shromáždění informací potřebných k navržení nových hypotéz (př. náměty a nápady k určité problematice)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5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850135"/>
            <a:ext cx="122637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DESKRIPTIVNÍ VÝZKUM </a:t>
            </a:r>
            <a:r>
              <a:rPr lang="cs-CZ" sz="3500" dirty="0">
                <a:latin typeface="Bookman Old Style" panose="02050604050505020204" pitchFamily="18" charset="0"/>
              </a:rPr>
              <a:t>= popisný, říká jak zkoumaný problém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DIAGNOSTICKÝ VÝZKUM </a:t>
            </a:r>
            <a:r>
              <a:rPr lang="cs-CZ" sz="3500" dirty="0">
                <a:latin typeface="Bookman Old Style" panose="02050604050505020204" pitchFamily="18" charset="0"/>
              </a:rPr>
              <a:t>= kauzální, říká proč je daný jev takový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PROGNOSTICKÝ VÝZKUM </a:t>
            </a:r>
            <a:r>
              <a:rPr lang="cs-CZ" sz="3500" dirty="0">
                <a:latin typeface="Bookman Old Style" panose="02050604050505020204" pitchFamily="18" charset="0"/>
              </a:rPr>
              <a:t>= vývojový, říká kam spěje další vývoj určitého zkoumaného problému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61" y="122493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92731" y="252976"/>
            <a:ext cx="11806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KVANTITATIVNÍ VÝZKUM </a:t>
            </a:r>
            <a:r>
              <a:rPr lang="cs-CZ" sz="3500" dirty="0">
                <a:latin typeface="Bookman Old Style" panose="02050604050505020204" pitchFamily="18" charset="0"/>
              </a:rPr>
              <a:t>= výzkum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zabývající se velkým vzorkem respondentů, zachycuje názory a chování pomocí statistickým metod a postupů (rozhovor, pozorování, dotazování, experiment), kvantitativní výzkum je finančně i časové náročný, poskytuje ale velké množství reprezentativních výsledků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KVALITATIVNÍ VÝZKUM </a:t>
            </a:r>
            <a:r>
              <a:rPr lang="cs-CZ" sz="3500" dirty="0">
                <a:latin typeface="Bookman Old Style" panose="02050604050505020204" pitchFamily="18" charset="0"/>
              </a:rPr>
              <a:t>= vysvětluje motivy chování lidí a příčiny jejich chování, technikami kvalitativního výzkumu jsou hloubkové  a skupinové rozhovory (slovní asociace, dokončování vět), finančně méně náročný, menší počet </a:t>
            </a:r>
            <a:r>
              <a:rPr lang="cs-CZ" sz="3500" dirty="0" err="1">
                <a:latin typeface="Bookman Old Style" panose="02050604050505020204" pitchFamily="18" charset="0"/>
              </a:rPr>
              <a:t>respondetů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 JAKO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PROCES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Efektivní marketingový výzkum obsahuje následující kroky: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Definování problému a cílů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Sestavení plánu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Shromáždění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Analýzu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Prezentaci výsledků. </a:t>
            </a:r>
          </a:p>
        </p:txBody>
      </p:sp>
    </p:spTree>
    <p:extLst>
      <p:ext uri="{BB962C8B-B14F-4D97-AF65-F5344CB8AC3E}">
        <p14:creationId xmlns:p14="http://schemas.microsoft.com/office/powerpoint/2010/main" val="28687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CHARAKTERISTIKY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MARKETINGOVÉHO 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cs-CZ" sz="3500" b="1" dirty="0">
                <a:latin typeface="Bookman Old Style" panose="02050604050505020204" pitchFamily="18" charset="0"/>
              </a:rPr>
              <a:t>JEDINEČNOST</a:t>
            </a:r>
            <a:r>
              <a:rPr lang="cs-CZ" sz="3500" dirty="0">
                <a:latin typeface="Bookman Old Style" panose="02050604050505020204" pitchFamily="18" charset="0"/>
              </a:rPr>
              <a:t> (informaci má k dispozici pouze zadavatel)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VYSOKÁ VYPOVÍDACÍ SCHOPNOST </a:t>
            </a:r>
            <a:r>
              <a:rPr lang="cs-CZ" sz="3500" dirty="0">
                <a:latin typeface="Bookman Old Style" panose="02050604050505020204" pitchFamily="18" charset="0"/>
              </a:rPr>
              <a:t>(zaměření se na konkrétní respondenty)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AKTUÁLNOST </a:t>
            </a:r>
            <a:r>
              <a:rPr lang="cs-CZ" sz="3500" dirty="0">
                <a:latin typeface="Bookman Old Style" panose="02050604050505020204" pitchFamily="18" charset="0"/>
              </a:rPr>
              <a:t>(získaných informací)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FINANČNÍ A ČASOVÁ NÁROČNOST </a:t>
            </a:r>
            <a:r>
              <a:rPr lang="cs-CZ" sz="3500" dirty="0">
                <a:latin typeface="Bookman Old Style" panose="02050604050505020204" pitchFamily="18" charset="0"/>
              </a:rPr>
              <a:t>(kvalifikace pracovníků, použité metody.</a:t>
            </a:r>
          </a:p>
        </p:txBody>
      </p:sp>
    </p:spTree>
    <p:extLst>
      <p:ext uri="{BB962C8B-B14F-4D97-AF65-F5344CB8AC3E}">
        <p14:creationId xmlns:p14="http://schemas.microsoft.com/office/powerpoint/2010/main" val="266564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ZÁSADY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95755" y="1455263"/>
            <a:ext cx="118004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OBJEKTIVNOST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TVŮRČÍ 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KOMBINACE METOD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NEZÁVISLOST ZDROJŮ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VÝZNAM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POTŘEBA INFORMACÍ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     </a:t>
            </a:r>
            <a:r>
              <a:rPr lang="cs-CZ" sz="3500" dirty="0">
                <a:latin typeface="Bookman Old Style" panose="02050604050505020204" pitchFamily="18" charset="0"/>
                <a:sym typeface="Wingdings" panose="05000000000000000000" pitchFamily="2" charset="2"/>
              </a:rPr>
              <a:t>Dosažení správných manažerských rozhodnutí při zavádění inovací nových procesů, produktů a služeb na trh se zabezpečením maximálního uspokojení potřeb.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  <a:sym typeface="Wingdings" panose="05000000000000000000" pitchFamily="2" charset="2"/>
              </a:rPr>
              <a:t>Pro kvalitní marketingový výzkum je potřeba mít: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množství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kvalita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čas.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="" xmlns:a16="http://schemas.microsoft.com/office/drawing/2014/main" id="{18DA0AFB-A9C9-45A6-A13C-CBAB614A11C7}"/>
              </a:ext>
            </a:extLst>
          </p:cNvPr>
          <p:cNvSpPr/>
          <p:nvPr/>
        </p:nvSpPr>
        <p:spPr>
          <a:xfrm>
            <a:off x="6211611" y="1587088"/>
            <a:ext cx="591209" cy="32164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MARKETÉR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</a:rPr>
              <a:t>Musí umět: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trh </a:t>
            </a:r>
            <a:r>
              <a:rPr lang="cs-CZ" sz="3500" dirty="0">
                <a:latin typeface="Bookman Old Style" panose="02050604050505020204" pitchFamily="18" charset="0"/>
              </a:rPr>
              <a:t>(identifikace trhu, jeho velikosti, lokalizaci, potřeby na daném trhu)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produkt </a:t>
            </a:r>
            <a:r>
              <a:rPr lang="cs-CZ" sz="3500" dirty="0">
                <a:latin typeface="Bookman Old Style" panose="02050604050505020204" pitchFamily="18" charset="0"/>
              </a:rPr>
              <a:t>(jaký produkt je využitelný na trh, jaký produkt nebo služba má potenciální úspěch, jak je výrobek daným trhem vnímán či odmítán.</a:t>
            </a:r>
          </a:p>
        </p:txBody>
      </p:sp>
    </p:spTree>
    <p:extLst>
      <p:ext uri="{BB962C8B-B14F-4D97-AF65-F5344CB8AC3E}">
        <p14:creationId xmlns:p14="http://schemas.microsoft.com/office/powerpoint/2010/main" val="260806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PLÁNOVACÍ DOVEDNOSTI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ROZVOJ PRODUKTU = </a:t>
            </a:r>
            <a:r>
              <a:rPr lang="cs-CZ" sz="3500" dirty="0">
                <a:latin typeface="Bookman Old Style" panose="02050604050505020204" pitchFamily="18" charset="0"/>
              </a:rPr>
              <a:t>kde získat nápady, jak zdokonalit koncept produktu, služby.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OCEŇOVÁNÍ = </a:t>
            </a:r>
            <a:r>
              <a:rPr lang="cs-CZ" sz="3500" dirty="0">
                <a:latin typeface="Bookman Old Style" panose="02050604050505020204" pitchFamily="18" charset="0"/>
              </a:rPr>
              <a:t>ohodnocení, jak vytvořit atraktivní podmínky prodeje.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DISTIBUCE = </a:t>
            </a:r>
            <a:r>
              <a:rPr lang="cs-CZ" sz="3500" dirty="0">
                <a:latin typeface="Bookman Old Style" panose="02050604050505020204" pitchFamily="18" charset="0"/>
              </a:rPr>
              <a:t>jak dostat produkt na trh a jak ho učinit dostupným.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STIMULACE PRODEJE = </a:t>
            </a:r>
            <a:r>
              <a:rPr lang="cs-CZ" sz="3500" dirty="0">
                <a:latin typeface="Bookman Old Style" panose="02050604050505020204" pitchFamily="18" charset="0"/>
              </a:rPr>
              <a:t>jak stimulovat zájem účastníků trhu o daný produkt, službu.</a:t>
            </a:r>
          </a:p>
        </p:txBody>
      </p:sp>
    </p:spTree>
    <p:extLst>
      <p:ext uri="{BB962C8B-B14F-4D97-AF65-F5344CB8AC3E}">
        <p14:creationId xmlns:p14="http://schemas.microsoft.com/office/powerpoint/2010/main" val="29257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0"/>
            <a:ext cx="11477589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 je nutnou podmínkou pro úspěch v konkurenčním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Každé marketingové rozhodování zahrnuje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Znalost zákazníků daného trhu a jejich potřeb jsou základem pro úspěšné marketingové rozhodování.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Systematické a objektivní informace podmiňují existenci konkurenční výhody.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Hlavní marketingovou aktivitu představuje sledování a interpretace potřeb spotřebitele před samotným vývojem a produkcí daného výrobku.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POSTAVENÍ VÝZKUMU V MARKETINGOVÝCH FUNKCÍCH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="" xmlns:a16="http://schemas.microsoft.com/office/drawing/2014/main" id="{04C97241-D4D8-45D4-B92F-D6CD32C5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12832"/>
              </p:ext>
            </p:extLst>
          </p:nvPr>
        </p:nvGraphicFramePr>
        <p:xfrm>
          <a:off x="393290" y="1547955"/>
          <a:ext cx="11546462" cy="500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231">
                  <a:extLst>
                    <a:ext uri="{9D8B030D-6E8A-4147-A177-3AD203B41FA5}">
                      <a16:colId xmlns="" xmlns:a16="http://schemas.microsoft.com/office/drawing/2014/main" val="791246430"/>
                    </a:ext>
                  </a:extLst>
                </a:gridCol>
                <a:gridCol w="5773231">
                  <a:extLst>
                    <a:ext uri="{9D8B030D-6E8A-4147-A177-3AD203B41FA5}">
                      <a16:colId xmlns="" xmlns:a16="http://schemas.microsoft.com/office/drawing/2014/main" val="627704716"/>
                    </a:ext>
                  </a:extLst>
                </a:gridCol>
              </a:tblGrid>
              <a:tr h="571879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FUKCE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ČINNOST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073607"/>
                  </a:ext>
                </a:extLst>
              </a:tr>
              <a:tr h="492452">
                <a:tc rowSpan="2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SMĚNNÉ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NÁKUP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7390965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PRODEJ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916216"/>
                  </a:ext>
                </a:extLst>
              </a:tr>
              <a:tr h="492452">
                <a:tc rowSpan="3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FYZICKÉ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SKLADOVÁNÍ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5177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ZPRACOVÁNÍ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893618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078637"/>
                  </a:ext>
                </a:extLst>
              </a:tr>
              <a:tr h="492452">
                <a:tc rowSpan="4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FACILITAČNÍ (USNADŇUJÍCÍ)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TVORBA NOREM A STANDARDŮ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5452352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FINANCOVÁNÍ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590741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AKCEPTOVÁNÍ RIZIKA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166154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MARKETINGOVÝ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305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FAKTORY OVLIVŇUJÍCÍ VÝZKUM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METODY A TECHNIKY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ČAS SBĚRU ÚDAJŮ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KVALIFIKACE PRACOVNÍKŮ I RESPONDENTŮ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FINANČNÍ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421180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CÍL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Získat informační předpoklady pro předvídání budoucího vývoje         objektivně předvídat budoucí vývoj.</a:t>
            </a:r>
          </a:p>
          <a:p>
            <a:endParaRPr lang="cs-CZ" sz="3600" b="1" dirty="0">
              <a:latin typeface="Bookman Old Style" panose="02050604050505020204" pitchFamily="18" charset="0"/>
            </a:endParaRPr>
          </a:p>
          <a:p>
            <a:r>
              <a:rPr lang="cs-CZ" sz="4000" b="1" dirty="0">
                <a:latin typeface="Bookman Old Style" panose="02050604050505020204" pitchFamily="18" charset="0"/>
              </a:rPr>
              <a:t>VÝSLEDEK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Výsledkem výzkumu je vypracování </a:t>
            </a:r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  <a:r>
              <a:rPr lang="cs-CZ" sz="3500" dirty="0">
                <a:latin typeface="Bookman Old Style" panose="02050604050505020204" pitchFamily="18" charset="0"/>
              </a:rPr>
              <a:t> ve které jsou formulovány základní předpoklady pro budoucí vývoj.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Bookman Old Style" panose="02050604050505020204" pitchFamily="18" charset="0"/>
              </a:rPr>
              <a:t>Příklad: </a:t>
            </a:r>
            <a:r>
              <a:rPr lang="cs-CZ" sz="3500" i="1" dirty="0">
                <a:latin typeface="Bookman Old Style" panose="02050604050505020204" pitchFamily="18" charset="0"/>
              </a:rPr>
              <a:t>Výsledkem výzkumu trhu je rozbor ekonomických, technických, sociálních, ekologických a politických parametrů.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="" xmlns:a16="http://schemas.microsoft.com/office/drawing/2014/main" id="{52F8BD2F-68DF-4C26-86AE-58452D6C76DF}"/>
              </a:ext>
            </a:extLst>
          </p:cNvPr>
          <p:cNvSpPr/>
          <p:nvPr/>
        </p:nvSpPr>
        <p:spPr>
          <a:xfrm>
            <a:off x="4954663" y="143415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</a:rPr>
              <a:t>Jsou základem pro: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VÝHLEDY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– konkretizace studie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PROGNÓZY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představy o budoucím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KONCEPCE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ucelené úvahy o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PLÁNY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nástroj řízení</a:t>
            </a:r>
          </a:p>
        </p:txBody>
      </p:sp>
    </p:spTree>
    <p:extLst>
      <p:ext uri="{BB962C8B-B14F-4D97-AF65-F5344CB8AC3E}">
        <p14:creationId xmlns:p14="http://schemas.microsoft.com/office/powerpoint/2010/main" val="396816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VYUŽITÍ VÝSLEDKŮ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ve vládní hospodářské politice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vypracování koncepce rozvoje vnějších vztahů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zapojení do mezinárodní hospodářské a vědeckotechnické spolupráce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tvorbě dlouhodobých zbožových a teritoriálních koncepcí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přípravě a uzavírání dlouhodobých dohod</a:t>
            </a:r>
          </a:p>
        </p:txBody>
      </p:sp>
    </p:spTree>
    <p:extLst>
      <p:ext uri="{BB962C8B-B14F-4D97-AF65-F5344CB8AC3E}">
        <p14:creationId xmlns:p14="http://schemas.microsoft.com/office/powerpoint/2010/main" val="256931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73525" y="253312"/>
            <a:ext cx="118004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</a:t>
            </a: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podnikové praxi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dlouhodobých cílů výrobkové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programování výzkumu, vývoje a zavádění nových výrobků na trh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uskutečňování výrobkových technologických inovací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obchodní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materiálové a nákupní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investičního programu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TRH JAKO MÍSTO PRO PROVÁDĚNÍ 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7C28FFD9-6347-45AE-B741-A23B6128C83E}"/>
              </a:ext>
            </a:extLst>
          </p:cNvPr>
          <p:cNvSpPr txBox="1"/>
          <p:nvPr/>
        </p:nvSpPr>
        <p:spPr>
          <a:xfrm>
            <a:off x="273525" y="1488381"/>
            <a:ext cx="1180049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Trh je koordinátor ekonomických aktivit a nástroj stimulac</a:t>
            </a:r>
            <a:r>
              <a:rPr lang="cs-CZ" sz="3500" dirty="0">
                <a:latin typeface="Bookman Old Style" panose="02050604050505020204" pitchFamily="18" charset="0"/>
              </a:rPr>
              <a:t>e a donucení k výkonnosti.</a:t>
            </a:r>
          </a:p>
          <a:p>
            <a:pPr marL="457200" indent="-457200">
              <a:buFontTx/>
              <a:buChar char="-"/>
            </a:pPr>
            <a:r>
              <a:rPr lang="cs-CZ" sz="3500" b="1" i="0" dirty="0">
                <a:effectLst/>
                <a:latin typeface="Bookman Old Style" panose="02050604050505020204" pitchFamily="18" charset="0"/>
              </a:rPr>
              <a:t>Základní znaky trhu: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majetková oddělenost tržních subjektů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</a:t>
            </a:r>
            <a:r>
              <a:rPr lang="cs-CZ" sz="3000" b="0" i="1" dirty="0">
                <a:effectLst/>
                <a:latin typeface="Bookman Old Style" panose="02050604050505020204" pitchFamily="18" charset="0"/>
              </a:rPr>
              <a:t>onkurence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alokace volných peněžních zdrojů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autonomní tvorba 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ekonomická otevřenost země vůči světu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centrální regulace zabezpečující makroekonomickou rovnováhu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selekce lidí</a:t>
            </a:r>
          </a:p>
        </p:txBody>
      </p:sp>
    </p:spTree>
    <p:extLst>
      <p:ext uri="{BB962C8B-B14F-4D97-AF65-F5344CB8AC3E}">
        <p14:creationId xmlns:p14="http://schemas.microsoft.com/office/powerpoint/2010/main" val="389707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MARKETINGOVÁ KONCEPCE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741960"/>
            <a:ext cx="118936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Základ marketingového myšlení  je orientace na zákazníka.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Je rozvinuta v produkčně orientovaných firmách, které musí reagovat na změny v ekonomickém prostředí, tyto firmy se stávají marketingově orientovanými firmami.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Marketingová koncepce vyžaduje od manažerů aby byli: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orientovaní na spotřebitele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soustředili se více na dlouhodobou rentabilitu než na objem prodeje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zaměřili se na integraci a koordinaci marketingu</a:t>
            </a:r>
          </a:p>
        </p:txBody>
      </p:sp>
    </p:spTree>
    <p:extLst>
      <p:ext uri="{BB962C8B-B14F-4D97-AF65-F5344CB8AC3E}">
        <p14:creationId xmlns:p14="http://schemas.microsoft.com/office/powerpoint/2010/main" val="289835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MANAGEMENT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Efektivní marketingový management vyžaduje výzkum.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 manažerskou hodnotu marketingového výzkumů je považována redukce nejistoty.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Informace jsou důležité pro správné rozhodování o marketingových strategiích a taktikách a slouží k dosažení strategických cílů podniku.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IMPLEMENTACE MARKETINGOVÉ STRATEGIE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08170" y="1517627"/>
            <a:ext cx="11893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Zahrnuje čtyři stádia: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54800"/>
              </p:ext>
            </p:extLst>
          </p:nvPr>
        </p:nvGraphicFramePr>
        <p:xfrm>
          <a:off x="2096814" y="719666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56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6475" y="131824"/>
            <a:ext cx="11477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management je uspořádaný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soubor otázek, které je nutné za určitých okolností použít.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Efektivní marketingové procesy jsou složeny z analyzování, plánování, organizování a controllingu marketingového programu.</a:t>
            </a:r>
          </a:p>
        </p:txBody>
      </p:sp>
    </p:spTree>
    <p:extLst>
      <p:ext uri="{BB962C8B-B14F-4D97-AF65-F5344CB8AC3E}">
        <p14:creationId xmlns:p14="http://schemas.microsoft.com/office/powerpoint/2010/main" val="222085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27054"/>
              </p:ext>
            </p:extLst>
          </p:nvPr>
        </p:nvGraphicFramePr>
        <p:xfrm>
          <a:off x="-2783520" y="249927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B0BBBAC8-AA48-4DF4-81D1-F3941F0C39CE}"/>
              </a:ext>
            </a:extLst>
          </p:cNvPr>
          <p:cNvSpPr txBox="1"/>
          <p:nvPr/>
        </p:nvSpPr>
        <p:spPr>
          <a:xfrm>
            <a:off x="3776869" y="239405"/>
            <a:ext cx="7863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Zhodnocení</a:t>
            </a:r>
            <a:r>
              <a:rPr lang="cs-CZ" sz="3500" dirty="0">
                <a:latin typeface="Amasis MT Pro Medium" panose="02040604050005020304" pitchFamily="18" charset="-18"/>
              </a:rPr>
              <a:t> možností, které </a:t>
            </a:r>
          </a:p>
          <a:p>
            <a:r>
              <a:rPr lang="cs-CZ" sz="3500" dirty="0">
                <a:latin typeface="Amasis MT Pro Medium" panose="02040604050005020304" pitchFamily="18" charset="-18"/>
              </a:rPr>
              <a:t>   podnik má.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Identifikace</a:t>
            </a:r>
            <a:r>
              <a:rPr lang="cs-CZ" sz="3500" dirty="0">
                <a:latin typeface="Amasis MT Pro Medium" panose="02040604050005020304" pitchFamily="18" charset="-18"/>
              </a:rPr>
              <a:t> tržních trendů, aktivit konkurentů, preference spotřebitelů.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Plánování</a:t>
            </a:r>
            <a:r>
              <a:rPr lang="cs-CZ" sz="3500" dirty="0">
                <a:latin typeface="Amasis MT Pro Medium" panose="02040604050005020304" pitchFamily="18" charset="-18"/>
              </a:rPr>
              <a:t> o produktové řadě a službách, které uspokojí současné i budoucí potřeby. Implementace marketingového mixu = výzkum produktu, ceny, distribuce, prodeje.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Analýza</a:t>
            </a:r>
            <a:r>
              <a:rPr lang="cs-CZ" sz="3500" dirty="0">
                <a:latin typeface="Amasis MT Pro Medium" panose="02040604050005020304" pitchFamily="18" charset="-18"/>
              </a:rPr>
              <a:t> výkonnosti, poměr náklady a ceny, podíl na trhu, kvóty prodejů.</a:t>
            </a:r>
          </a:p>
        </p:txBody>
      </p:sp>
    </p:spTree>
    <p:extLst>
      <p:ext uri="{BB962C8B-B14F-4D97-AF65-F5344CB8AC3E}">
        <p14:creationId xmlns:p14="http://schemas.microsoft.com/office/powerpoint/2010/main" val="174739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PRODUKTU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Soustřeďuje se na design a rozvoj nových produktů, ale i na zlepšování stávajících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odhadování spotřebitelských preferencí a trendů spojených s udržitelností a kvalitou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produktu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nové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konkurenční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stávající výrobky a služby.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2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ZÁKAZNÍKŮ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nákupního chování.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Zkoumají se sociální, ekonomické a psychologické vlivy, které ovlivňují nákupní rozhodování.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zákazníků se týká maloobchodu.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Výzkumem zjišťujeme názory spotřebitelů, jejich chování a konečné užití produktu.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zákazníků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zjištění typu spotřebitelů </a:t>
            </a:r>
            <a:r>
              <a:rPr lang="cs-CZ" sz="3000" i="1" dirty="0">
                <a:latin typeface="Bookman Old Style" panose="02050604050505020204" pitchFamily="18" charset="0"/>
              </a:rPr>
              <a:t>(věk, socioekonomický status),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vývoj preferencí zákazníků vztahujících se k určitým značkám,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studování stupně loajality zákazníků ke značce, obchodu.</a:t>
            </a:r>
          </a:p>
        </p:txBody>
      </p:sp>
    </p:spTree>
    <p:extLst>
      <p:ext uri="{BB962C8B-B14F-4D97-AF65-F5344CB8AC3E}">
        <p14:creationId xmlns:p14="http://schemas.microsoft.com/office/powerpoint/2010/main" val="102481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PRODEJE A DISTRIBUCE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prodejních aktivit a distribučního uspořádání.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prodeje a distribuce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prodejní a distribuční uspořádání,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srovnání výkonnosti ve specifických tržních sektorech,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velikost tržní síly k úměrnosti tržní příležitosti,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alternativních metod distribuce.</a:t>
            </a:r>
          </a:p>
        </p:txBody>
      </p:sp>
    </p:spTree>
    <p:extLst>
      <p:ext uri="{BB962C8B-B14F-4D97-AF65-F5344CB8AC3E}">
        <p14:creationId xmlns:p14="http://schemas.microsoft.com/office/powerpoint/2010/main" val="242771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CENY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Cena je jedním z faktorů, které ovlivňují úspěšnost podnikání.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Záleží zda produkt/služba je nabízen jako normální a běžná nebo jako specifická.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ceny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stupně cenové citlivosti specifických produktů v různých tržních segmentech,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odhad relativní efektivity ceny,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úrovně ceny konkurence na specifickém trhu,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vlivu obchodních slev,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obchodních podnětů potřebných pro vstup na trh.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14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STIMULACE PRODEJE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se týká testování efektivnosti metod použitých ke stimulaci prodeje.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Výstavy, public relations, kampaně, </a:t>
            </a:r>
            <a:r>
              <a:rPr lang="cs-CZ" sz="3000" dirty="0" err="1">
                <a:latin typeface="Bookman Old Style" panose="02050604050505020204" pitchFamily="18" charset="0"/>
              </a:rPr>
              <a:t>merchandesign</a:t>
            </a:r>
            <a:r>
              <a:rPr lang="cs-CZ" sz="3000" dirty="0">
                <a:latin typeface="Bookman Old Style" panose="02050604050505020204" pitchFamily="18" charset="0"/>
              </a:rPr>
              <a:t>, reklama, média (TV, rádia, internet, kina, postery, bannery).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stimulace prodeje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relevantních metod ke stimulaci prodeje,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současných metod stimulace prodeje produktu,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nákladů a efektivnost médií v propagaci,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rozvoj komunikačního mixu.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4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DAD3F28-9125-4CE3-91A5-E2173786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3182" l="3667" r="94667">
                        <a14:foregroundMark x1="9000" y1="35606" x2="9000" y2="62121"/>
                        <a14:foregroundMark x1="4667" y1="51515" x2="3667" y2="65909"/>
                        <a14:foregroundMark x1="3667" y1="65909" x2="4000" y2="66288"/>
                        <a14:foregroundMark x1="38333" y1="63636" x2="33333" y2="73485"/>
                        <a14:foregroundMark x1="3000" y1="86364" x2="15333" y2="93182"/>
                        <a14:foregroundMark x1="15333" y1="93182" x2="27667" y2="86364"/>
                        <a14:foregroundMark x1="85333" y1="9091" x2="91000" y2="20833"/>
                        <a14:foregroundMark x1="89333" y1="27273" x2="91000" y2="42424"/>
                        <a14:foregroundMark x1="91000" y1="42424" x2="90667" y2="43182"/>
                        <a14:foregroundMark x1="94333" y1="47727" x2="78333" y2="51894"/>
                        <a14:foregroundMark x1="94667" y1="21591" x2="94000" y2="18939"/>
                        <a14:foregroundMark x1="63000" y1="8333" x2="66333" y2="9470"/>
                        <a14:foregroundMark x1="83000" y1="7955" x2="89667" y2="9091"/>
                        <a14:foregroundMark x1="14667" y1="23485" x2="23000" y2="1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73" y="1296062"/>
            <a:ext cx="5840479" cy="51396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PROVÁDĚT NEBO NEPROVÁDĚT </a:t>
            </a:r>
          </a:p>
          <a:p>
            <a:r>
              <a:rPr lang="cs-CZ" sz="3500" b="1" dirty="0">
                <a:latin typeface="Bookman Old Style" panose="02050604050505020204" pitchFamily="18" charset="0"/>
              </a:rPr>
              <a:t>VÝZKUM?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8CD6D5D-798D-4ABA-8550-ED72D583B49D}"/>
              </a:ext>
            </a:extLst>
          </p:cNvPr>
          <p:cNvSpPr txBox="1"/>
          <p:nvPr/>
        </p:nvSpPr>
        <p:spPr>
          <a:xfrm>
            <a:off x="-134263" y="1455263"/>
            <a:ext cx="11893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časový tlak,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dostupnost dat,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rozhodnutí,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hodnota výzkumných informací ve vztahu k nákladům.</a:t>
            </a:r>
          </a:p>
        </p:txBody>
      </p:sp>
    </p:spTree>
    <p:extLst>
      <p:ext uri="{BB962C8B-B14F-4D97-AF65-F5344CB8AC3E}">
        <p14:creationId xmlns:p14="http://schemas.microsoft.com/office/powerpoint/2010/main" val="38252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Systematické a objektivní získávání informací k identifikaci a řešení problému na poli marketingu.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Cílevědomý proces směřující k získání určitých informací.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Hledání nejefektivnější cesty jak na trh vstoupit a  uspokojit potřeby na tomto trhu.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Naslouchání spotřebiteli.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Výstupy z marketingového výzkumu jsou důležitou součástí tvorby marketingové strategie, která do jisté míry ovlivňuji i strategii celopodnikovou.</a:t>
            </a: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500" dirty="0"/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837FB3A2-A757-41BE-AFAA-673BE8BD0F5D}"/>
              </a:ext>
            </a:extLst>
          </p:cNvPr>
          <p:cNvSpPr txBox="1"/>
          <p:nvPr/>
        </p:nvSpPr>
        <p:spPr>
          <a:xfrm>
            <a:off x="180371" y="131824"/>
            <a:ext cx="1189364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Marketingový výzkum je prostředkem pro </a:t>
            </a:r>
          </a:p>
          <a:p>
            <a:r>
              <a:rPr lang="cs-CZ" sz="3300">
                <a:latin typeface="Bookman Old Style" panose="02050604050505020204" pitchFamily="18" charset="0"/>
              </a:rPr>
              <a:t>  implementaci </a:t>
            </a:r>
            <a:r>
              <a:rPr lang="cs-CZ" sz="3300" dirty="0">
                <a:latin typeface="Bookman Old Style" panose="02050604050505020204" pitchFamily="18" charset="0"/>
              </a:rPr>
              <a:t>marketingové koncepce.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Hlavním cílem marketingu je uspokojení  potřeb zákazníků.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Smyslem marketingového výzkumu je získání informací, které identifikují problémy a potřeby zákazníků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Marketingový výzkum měřením spokojenosti zákazníků podporuje úspěšnost marketingové koncepce organizace.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Za formu marketingového výzkumu je považována i pouze samotná analýza dat, která zvyšuje efektivnost organizace. </a:t>
            </a:r>
            <a:endParaRPr lang="cs-CZ" sz="3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b="0" i="0" dirty="0">
                <a:effectLst/>
                <a:latin typeface="Bookman Old Style" panose="02050604050505020204" pitchFamily="18" charset="0"/>
              </a:rPr>
              <a:t>Teorie marketingového výzkumu se </a:t>
            </a:r>
          </a:p>
          <a:p>
            <a:r>
              <a:rPr lang="cs-CZ" sz="3600" b="0" i="0" dirty="0">
                <a:effectLst/>
                <a:latin typeface="Bookman Old Style" panose="02050604050505020204" pitchFamily="18" charset="0"/>
              </a:rPr>
              <a:t>průběžně rozvíjí na základě koncepčního přístupu a teorií z dalších věd: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ekonomie,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statistiky,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sociologie,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kulturní antropologie,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psychologie.</a:t>
            </a:r>
            <a:endParaRPr lang="cs-CZ" sz="3500" i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5374" y="131824"/>
            <a:ext cx="114112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HISTORIE MARKETINGOVÉ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Historie výzkumu sahá do 19. století do USA, kdy se uskutečnil výzkum chování a rozhodování voličů v prezidentských volbách.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Do firemního prostředí se dostal až ve 20. letech.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Dříve  podniky nemusely provádět, tak složité a rozsáhlé marketingové výzkumy jako v současné době, protože trhy byly spíše lokální či národní.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Dnešní trendy jsou však orientovány na expanzi podniku na mezinárodní trhy          podnikání na mezinárodních trzích má řadu výhod především výhodu konkurenční.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="" xmlns:a16="http://schemas.microsoft.com/office/drawing/2014/main" id="{F8787136-5BD1-46F4-9D96-A16925F8181D}"/>
              </a:ext>
            </a:extLst>
          </p:cNvPr>
          <p:cNvSpPr/>
          <p:nvPr/>
        </p:nvSpPr>
        <p:spPr>
          <a:xfrm>
            <a:off x="6940779" y="518024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425067"/>
            <a:ext cx="1207401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VÝZKUM A PRŮZKUM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Marketingový výzkum se může plést s průzkumem.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výzkum je dlouhodobější prací uplatňující náročné postupy statistického zpracování, porovnávající a vyhodnocující výsledky posbírané z různých zdrojů.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Průzkum je jednorázové zmapování aktuální situace trhu.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31840" y="914449"/>
            <a:ext cx="120740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    </a:t>
            </a:r>
            <a:r>
              <a:rPr lang="cs-CZ" sz="5000" b="1" dirty="0">
                <a:latin typeface="Bookman Old Style" panose="02050604050505020204" pitchFamily="18" charset="0"/>
              </a:rPr>
              <a:t>VÝZKUM                PRŮZKUM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="" xmlns:a16="http://schemas.microsoft.com/office/drawing/2014/main" id="{3F67997C-FF42-41F6-8D56-5A13D2BDD84C}"/>
              </a:ext>
            </a:extLst>
          </p:cNvPr>
          <p:cNvSpPr txBox="1">
            <a:spLocks/>
          </p:cNvSpPr>
          <p:nvPr/>
        </p:nvSpPr>
        <p:spPr>
          <a:xfrm>
            <a:off x="6383030" y="2326128"/>
            <a:ext cx="6234404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Jednorázová aktivita.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Krátký časový horizont.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Nezachází do hloubky.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72AFCE24-8453-4729-9F27-2DD3EE5FD805}"/>
              </a:ext>
            </a:extLst>
          </p:cNvPr>
          <p:cNvSpPr txBox="1">
            <a:spLocks/>
          </p:cNvSpPr>
          <p:nvPr/>
        </p:nvSpPr>
        <p:spPr>
          <a:xfrm>
            <a:off x="231840" y="2360648"/>
            <a:ext cx="6380680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Opakující se aktivita.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Dlouhý časový horizont.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Zachází do hloubky.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C2992478-C049-49DD-84A6-FE589D3E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000" l="2805" r="96220">
                        <a14:foregroundMark x1="10244" y1="19571" x2="8659" y2="40143"/>
                        <a14:foregroundMark x1="2805" y1="20429" x2="24878" y2="94000"/>
                        <a14:foregroundMark x1="75244" y1="19143" x2="63415" y2="37714"/>
                        <a14:foregroundMark x1="63415" y1="37714" x2="82317" y2="59286"/>
                        <a14:foregroundMark x1="77498" y1="63203" x2="60000" y2="77429"/>
                        <a14:foregroundMark x1="82317" y1="59286" x2="80450" y2="60804"/>
                        <a14:foregroundMark x1="60000" y1="77429" x2="48537" y2="67571"/>
                        <a14:foregroundMark x1="84878" y1="5000" x2="80976" y2="9143"/>
                        <a14:foregroundMark x1="37805" y1="35286" x2="35366" y2="46000"/>
                        <a14:foregroundMark x1="20976" y1="53000" x2="24634" y2="62429"/>
                        <a14:foregroundMark x1="94268" y1="58571" x2="96220" y2="65286"/>
                        <a14:backgroundMark x1="80488" y1="60857" x2="76951" y2="624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131824"/>
            <a:ext cx="2854002" cy="2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00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1627</Words>
  <Application>Microsoft Office PowerPoint</Application>
  <PresentationFormat>Vlastní</PresentationFormat>
  <Paragraphs>238</Paragraphs>
  <Slides>36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Motiv Office</vt:lpstr>
      <vt:lpstr>Jmění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PRAKTICKÝ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52</cp:revision>
  <dcterms:created xsi:type="dcterms:W3CDTF">2021-10-06T11:18:58Z</dcterms:created>
  <dcterms:modified xsi:type="dcterms:W3CDTF">2023-10-26T17:13:52Z</dcterms:modified>
</cp:coreProperties>
</file>