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1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7" r:id="rId11"/>
    <p:sldId id="318" r:id="rId12"/>
    <p:sldId id="319" r:id="rId13"/>
    <p:sldId id="320" r:id="rId14"/>
    <p:sldId id="321" r:id="rId15"/>
    <p:sldId id="32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30" autoAdjust="0"/>
  </p:normalViewPr>
  <p:slideViewPr>
    <p:cSldViewPr snapToGrid="0">
      <p:cViewPr varScale="1">
        <p:scale>
          <a:sx n="72" d="100"/>
          <a:sy n="72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285136" y="1671346"/>
            <a:ext cx="1178887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3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. </a:t>
            </a: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PROCES MARKETINGOVÉHO VÝZKUMU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78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102948"/>
            <a:ext cx="114781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B875C1E-8825-4C72-9ABA-8DFD30776EF5}"/>
              </a:ext>
            </a:extLst>
          </p:cNvPr>
          <p:cNvSpPr txBox="1"/>
          <p:nvPr/>
        </p:nvSpPr>
        <p:spPr>
          <a:xfrm>
            <a:off x="152400" y="821259"/>
            <a:ext cx="1188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Výzkumný projekt začíná odhalením problému.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Identifikace problému je prvním krokem směřujícím k řešení.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Management nejasně vyjadřuje problém  nebo příležitost (explorační výzkum).</a:t>
            </a:r>
          </a:p>
          <a:p>
            <a:pPr marL="285750" indent="-285750"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Úkolem marketérů je správná volba technik exploračního výzkumu: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sekundární data </a:t>
            </a:r>
            <a:r>
              <a:rPr lang="cs-CZ" sz="3000" dirty="0">
                <a:latin typeface="Amasis MT Pro Medium" panose="02040604050005020304" pitchFamily="18" charset="-18"/>
              </a:rPr>
              <a:t>(data shromážděna někým jiným a původně k jiným účelům),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i="1" dirty="0">
                <a:latin typeface="Amasis MT Pro Medium" panose="02040604050005020304" pitchFamily="18" charset="-18"/>
              </a:rPr>
              <a:t> </a:t>
            </a:r>
            <a:r>
              <a:rPr lang="cs-CZ" sz="3000" b="1" i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i="1" dirty="0">
                <a:latin typeface="Amasis MT Pro Medium" panose="02040604050005020304" pitchFamily="18" charset="-18"/>
              </a:rPr>
              <a:t>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případové studie,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pilotní studie </a:t>
            </a:r>
            <a:r>
              <a:rPr lang="cs-CZ" sz="3000" dirty="0">
                <a:latin typeface="Amasis MT Pro Medium" panose="02040604050005020304" pitchFamily="18" charset="-18"/>
              </a:rPr>
              <a:t>(data jsou sbírána od konečných spotřebitelů, které slouží pro širokou studii).</a:t>
            </a:r>
          </a:p>
        </p:txBody>
      </p:sp>
    </p:spTree>
    <p:extLst>
      <p:ext uri="{BB962C8B-B14F-4D97-AF65-F5344CB8AC3E}">
        <p14:creationId xmlns:p14="http://schemas.microsoft.com/office/powerpoint/2010/main" val="2724511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0" y="28457"/>
            <a:ext cx="12332472" cy="817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2. PLÁNOVÁNÍ VÝZKUMNÉHO PROJEKTU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definují rámec výzkumných akcí.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deskriptivní a kauzální výzkum se využívají čtyři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šetření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(obecná metoda generování primárních dat, informace jsou shromažďovány od lidí, kteří jsou dotazováni pomocí dotazníku nebo jsou jim kladeny otázky v osobním </a:t>
            </a:r>
            <a:r>
              <a:rPr lang="cs-CZ" sz="3000" i="1" dirty="0" err="1">
                <a:latin typeface="Amasis MT Pro Medium" panose="02040604050005020304" pitchFamily="18" charset="-18"/>
              </a:rPr>
              <a:t>interwiew</a:t>
            </a:r>
            <a:r>
              <a:rPr lang="cs-CZ" sz="3000" i="1" dirty="0">
                <a:latin typeface="Amasis MT Pro Medium" panose="02040604050005020304" pitchFamily="18" charset="-18"/>
              </a:rPr>
              <a:t>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experimenty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(měření účinku jednoho nebo více faktorů cílem odhalení efektu mezi příčinou a následkem, probíhají v laboratořích, v terénu v přirozených podmínkách, testy výrobků a skupinové rozhovory),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sekundární data </a:t>
            </a:r>
            <a:r>
              <a:rPr lang="cs-CZ" sz="3000" i="1" dirty="0">
                <a:latin typeface="Amasis MT Pro Medium" panose="02040604050005020304" pitchFamily="18" charset="-18"/>
              </a:rPr>
              <a:t>(využití ve studiích, matematický model </a:t>
            </a:r>
          </a:p>
          <a:p>
            <a:pPr lvl="1"/>
            <a:r>
              <a:rPr lang="cs-CZ" sz="3000" i="1" dirty="0">
                <a:latin typeface="Amasis MT Pro Medium" panose="02040604050005020304" pitchFamily="18" charset="-18"/>
              </a:rPr>
              <a:t>     předpovědi vývoje prodejů),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pozorování</a:t>
            </a:r>
            <a:r>
              <a:rPr lang="cs-CZ" sz="3000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(mechanický záznam o počtu návštěv, </a:t>
            </a:r>
            <a:r>
              <a:rPr lang="cs-CZ" sz="3000" i="1" dirty="0" err="1">
                <a:latin typeface="Amasis MT Pro Medium" panose="02040604050005020304" pitchFamily="18" charset="-18"/>
              </a:rPr>
              <a:t>mystery</a:t>
            </a:r>
            <a:r>
              <a:rPr lang="cs-CZ" sz="3000" i="1" dirty="0">
                <a:latin typeface="Amasis MT Pro Medium" panose="02040604050005020304" pitchFamily="18" charset="-18"/>
              </a:rPr>
              <a:t> shopping)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23096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3. VZORKOVÁNÍ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třeba vybrat vzorek výzkumu, jedná se o část populace k vytvoření závěrů.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Stádium výzkumu, ve kterém výzkumníci determinují: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Kdo bude vzorkován?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rozsáhlý vzorek bude potřeba?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Amasis MT Pro Medium" panose="02040604050005020304" pitchFamily="18" charset="-18"/>
              </a:rPr>
              <a:t>Jak budou vzorkované jednotky vybírány?</a:t>
            </a:r>
          </a:p>
        </p:txBody>
      </p:sp>
    </p:spTree>
    <p:extLst>
      <p:ext uri="{BB962C8B-B14F-4D97-AF65-F5344CB8AC3E}">
        <p14:creationId xmlns:p14="http://schemas.microsoft.com/office/powerpoint/2010/main" val="89234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4. SHROMAŽĎOVÁNÍ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mohou být sbírána lidmi nebo přístroji (počítači, tablety, mobilními telefony).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Dvě fáze: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 err="1"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atin typeface="Amasis MT Pro Medium" panose="02040604050005020304" pitchFamily="18" charset="-18"/>
              </a:rPr>
              <a:t> – malý vzorek pro stanovení vhodnosti postupu pro hlavní studii.</a:t>
            </a:r>
          </a:p>
          <a:p>
            <a:pPr marL="9715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hlavní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8192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45176" y="243143"/>
            <a:ext cx="119288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5. ZPRACOVÁNÍ A ANALÝZA DAT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Výzkumnici provádějí vzájemně provázané procedury potřebné k přeměně  dat do podoby a skladby, která poskytne odpovědi na manažerské otázky.</a:t>
            </a:r>
          </a:p>
          <a:p>
            <a:pPr marL="514350" lvl="1" indent="-514350">
              <a:spcBef>
                <a:spcPts val="600"/>
              </a:spcBef>
              <a:buAutoNum type="alphaLcParenR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Zpracování dat 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Editace</a:t>
            </a:r>
            <a:r>
              <a:rPr lang="cs-CZ" sz="2800" dirty="0">
                <a:latin typeface="Amasis MT Pro Medium" panose="02040604050005020304" pitchFamily="18" charset="-18"/>
              </a:rPr>
              <a:t> – úprava dat a jejich prověření z pohledu úplnosti a přesnosti a vyloučení nesprávných údajů před tím než jsou transferována do počítače,</a:t>
            </a:r>
          </a:p>
          <a:p>
            <a:pPr marL="971550" lvl="2" indent="-514350">
              <a:spcBef>
                <a:spcPts val="600"/>
              </a:spcBef>
              <a:buAutoNum type="alphaLcParenR"/>
            </a:pPr>
            <a:r>
              <a:rPr lang="cs-CZ" sz="2800" b="1" u="sng" dirty="0">
                <a:latin typeface="Amasis MT Pro Medium" panose="02040604050005020304" pitchFamily="18" charset="-18"/>
              </a:rPr>
              <a:t>Kódování dat </a:t>
            </a:r>
            <a:r>
              <a:rPr lang="cs-CZ" sz="2800" dirty="0">
                <a:latin typeface="Amasis MT Pro Medium" panose="02040604050005020304" pitchFamily="18" charset="-18"/>
              </a:rPr>
              <a:t>– určení pravidel interpretace, kategorizace, zaznamenávání a transferu dat do úložného média.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b) Analýza dat 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Aplikace důvodů k porozumění dat, která shromážděna. 		</a:t>
            </a:r>
          </a:p>
          <a:p>
            <a:pPr marL="457200" lvl="2" indent="-457200">
              <a:spcBef>
                <a:spcPts val="600"/>
              </a:spcBef>
              <a:buFontTx/>
              <a:buChar char="-"/>
            </a:pPr>
            <a:r>
              <a:rPr lang="cs-CZ" sz="2800" dirty="0">
                <a:latin typeface="Amasis MT Pro Medium" panose="02040604050005020304" pitchFamily="18" charset="-18"/>
              </a:rPr>
              <a:t>Vhodné analytické techniky vycházejí z manažerských požadavků.</a:t>
            </a:r>
          </a:p>
          <a:p>
            <a:pPr marL="0" lvl="2"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02206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97921" y="148068"/>
            <a:ext cx="11478106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6. FORMULOVÁNÍ ZÁVĚRŮ A PŘÍPRAVA ZPRÁVY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Většina marketingových výzkumů představuje aplikovaný výzkum s cílem vytvořit podklady pro marketingová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finální stádium výzkumného procesu kdy se formuluje závěr a připravuje zpráva, která sestává z interpretace informací, které tvoří podklady pro manažerská rozhodnutí.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Marketingoví výzkumníci představují své nálezy a výsledky veřejnosti prostřednictvím písemné zprávy a ústní prezentace.</a:t>
            </a:r>
          </a:p>
        </p:txBody>
      </p:sp>
    </p:spTree>
    <p:extLst>
      <p:ext uri="{BB962C8B-B14F-4D97-AF65-F5344CB8AC3E}">
        <p14:creationId xmlns:p14="http://schemas.microsoft.com/office/powerpoint/2010/main" val="35141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PROCES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Proces, který je používán k vyřešení problémů nebo k výběru alternativních možností.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Každý marketingový problém může být klasifikován jako jev v prostředí s jasnými nebo neurčitými podmínkami.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Podmínky ovlivňují postup a proces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Kategorie rozhodovacích situací: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úplná 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nejistota,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absolutní nejasnost.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51A094A2-32C3-41E7-8DF8-93F3A3243A02}"/>
              </a:ext>
            </a:extLst>
          </p:cNvPr>
          <p:cNvCxnSpPr>
            <a:cxnSpLocks/>
          </p:cNvCxnSpPr>
          <p:nvPr/>
        </p:nvCxnSpPr>
        <p:spPr>
          <a:xfrm>
            <a:off x="7080739" y="6521940"/>
            <a:ext cx="3806092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0AB8FED-284F-4BC7-A067-AF1570A1354F}"/>
              </a:ext>
            </a:extLst>
          </p:cNvPr>
          <p:cNvCxnSpPr>
            <a:cxnSpLocks/>
          </p:cNvCxnSpPr>
          <p:nvPr/>
        </p:nvCxnSpPr>
        <p:spPr>
          <a:xfrm flipH="1">
            <a:off x="1305169" y="6521940"/>
            <a:ext cx="3411417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6A548A49-00F7-4C11-A0C2-656C30E96020}"/>
              </a:ext>
            </a:extLst>
          </p:cNvPr>
          <p:cNvCxnSpPr/>
          <p:nvPr/>
        </p:nvCxnSpPr>
        <p:spPr>
          <a:xfrm>
            <a:off x="4931508" y="6521940"/>
            <a:ext cx="1860061" cy="0"/>
          </a:xfrm>
          <a:prstGeom prst="line">
            <a:avLst/>
          </a:prstGeom>
          <a:ln w="57150" cap="flat" cmpd="sng" algn="ctr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01034B6-351C-4CC7-9F30-6E7DC14327B4}"/>
              </a:ext>
            </a:extLst>
          </p:cNvPr>
          <p:cNvSpPr txBox="1"/>
          <p:nvPr/>
        </p:nvSpPr>
        <p:spPr>
          <a:xfrm>
            <a:off x="1492738" y="6102140"/>
            <a:ext cx="9096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</a:t>
            </a:r>
            <a:r>
              <a:rPr lang="cs-CZ" sz="2000" b="1" dirty="0">
                <a:latin typeface="Amasis MT Pro Medium" panose="02040604050005020304" pitchFamily="18" charset="-18"/>
              </a:rPr>
              <a:t>ÚPLNÁ JISTOTA	           </a:t>
            </a:r>
            <a:r>
              <a:rPr lang="cs-CZ" sz="2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NEJISTOTA  </a:t>
            </a:r>
            <a:r>
              <a:rPr lang="cs-CZ" sz="2000" b="1" dirty="0">
                <a:latin typeface="Amasis MT Pro Medium" panose="02040604050005020304" pitchFamily="18" charset="-18"/>
              </a:rPr>
              <a:t>           ABSOLUTNÍ NEJASNOST</a:t>
            </a:r>
            <a:endParaRPr lang="cs-CZ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1223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717068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 informace pro rozhodování marketingových manažerů.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Redukuje nejistotu v rozhodovacím procesu.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klasifikován na bázi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techniky</a:t>
            </a:r>
            <a:r>
              <a:rPr lang="cs-CZ" sz="3000" dirty="0">
                <a:latin typeface="Amasis MT Pro Medium" panose="02040604050005020304" pitchFamily="18" charset="-18"/>
              </a:rPr>
              <a:t> nebo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funkce</a:t>
            </a:r>
            <a:r>
              <a:rPr lang="cs-CZ" sz="3000" dirty="0"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Výzkumné techniky: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experimenty,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šetření,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studie.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Výzkum: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explorační,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deskriptivní,</a:t>
            </a:r>
          </a:p>
          <a:p>
            <a:pPr lvl="2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kauzální.</a:t>
            </a:r>
          </a:p>
        </p:txBody>
      </p:sp>
    </p:spTree>
    <p:extLst>
      <p:ext uri="{BB962C8B-B14F-4D97-AF65-F5344CB8AC3E}">
        <p14:creationId xmlns:p14="http://schemas.microsoft.com/office/powerpoint/2010/main" val="365719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ujasnit a vysvětlit podstatu marketingových problému v nejasné situaci.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se, není-li k řešení problému dostatek znalostí.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Metodicky se postupuje nestandardně.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Nejpopulárnější metodou pro explorační výzkum je metoda </a:t>
            </a: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FOCUS GROUP</a:t>
            </a:r>
            <a:r>
              <a:rPr lang="cs-CZ" sz="3000" dirty="0">
                <a:latin typeface="Amasis MT Pro Medium" panose="02040604050005020304" pitchFamily="18" charset="-18"/>
              </a:rPr>
              <a:t>, která má kvalitativní charakter.</a:t>
            </a:r>
          </a:p>
        </p:txBody>
      </p:sp>
    </p:spTree>
    <p:extLst>
      <p:ext uri="{BB962C8B-B14F-4D97-AF65-F5344CB8AC3E}">
        <p14:creationId xmlns:p14="http://schemas.microsoft.com/office/powerpoint/2010/main" val="353489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DESKRIPTIVNÍ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popsání charakteristik populace nebo jevů, které jsou důležité pro rozhodování spojené s potřebami, názory a postoji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Výzkum definuje, kdo produkt nakupuje.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Podává informace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 konkurenční nabídky.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Napomáhá segmentaci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Orientuje se na chování zákazníků.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Vyžaduje předběžné znalosti a porozumění o trhu.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Formuluje otázky „Kdo, co, kdy a jak?“</a:t>
            </a:r>
          </a:p>
        </p:txBody>
      </p:sp>
    </p:spTree>
    <p:extLst>
      <p:ext uri="{BB962C8B-B14F-4D97-AF65-F5344CB8AC3E}">
        <p14:creationId xmlns:p14="http://schemas.microsoft.com/office/powerpoint/2010/main" val="52682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KAUZÁLNÍ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identifikace faktorů, které jsou příčinou změny chování spotřebitelů na trhu.</a:t>
            </a:r>
            <a:endParaRPr lang="cs-CZ" sz="3000" i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Navazuje na explorační a deskriptivní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Existuje časová sekvence projevu příčiny a účinku.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Predikce o vlivu změny reklamy, změny obalu.</a:t>
            </a:r>
          </a:p>
        </p:txBody>
      </p:sp>
    </p:spTree>
    <p:extLst>
      <p:ext uri="{BB962C8B-B14F-4D97-AF65-F5344CB8AC3E}">
        <p14:creationId xmlns:p14="http://schemas.microsoft.com/office/powerpoint/2010/main" val="3501986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MONITOROVACÍ VÝZKUM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Jednoduchá forma marketingového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je permanentní shromažďování informací a analýza informací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Zajišťuje stálou informovanost o situaci na trhu.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Včas odhaluje problémy nebo upozorní na vzniklé příležitosti.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zpětnou vazbu pro management podniku.</a:t>
            </a:r>
          </a:p>
        </p:txBody>
      </p:sp>
    </p:spTree>
    <p:extLst>
      <p:ext uri="{BB962C8B-B14F-4D97-AF65-F5344CB8AC3E}">
        <p14:creationId xmlns:p14="http://schemas.microsoft.com/office/powerpoint/2010/main" val="1635948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BB8A4EDA-6871-4366-9A66-34E9B4A90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123567"/>
              </p:ext>
            </p:extLst>
          </p:nvPr>
        </p:nvGraphicFramePr>
        <p:xfrm>
          <a:off x="-1" y="0"/>
          <a:ext cx="12192000" cy="6937587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6183157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6694196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3339316"/>
                    </a:ext>
                  </a:extLst>
                </a:gridCol>
              </a:tblGrid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EXPLORAČNÍ VÝZKUM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DESKRIPTIVNÍ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0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KAUZÁLNÍ VÝZKUM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95909203"/>
                  </a:ext>
                </a:extLst>
              </a:tr>
              <a:tr h="1122257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nejasný problém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částečně 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jasný problém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44369233"/>
                  </a:ext>
                </a:extLst>
              </a:tr>
              <a:tr h="4693073"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Náš prodej klesá a my nevíme proč?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Bude lidi zajímat náš produkt?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Jaký typ lidí kupuje náš produkt?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Kdo kupuje konkurenční produkty?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Jaké značky kupci preferují?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Koupí si zákazníci více našich produktů v novém obalu?</a:t>
                      </a:r>
                    </a:p>
                    <a:p>
                      <a:pPr algn="ctr"/>
                      <a:endParaRPr lang="cs-CZ" sz="2500" dirty="0">
                        <a:solidFill>
                          <a:schemeClr val="tx1"/>
                        </a:solidFill>
                        <a:latin typeface="Amasis MT Pro Medium" panose="02040604050005020304" pitchFamily="18" charset="-18"/>
                      </a:endParaRPr>
                    </a:p>
                    <a:p>
                      <a:pPr algn="ctr"/>
                      <a:r>
                        <a:rPr lang="cs-CZ" sz="2500" dirty="0">
                          <a:solidFill>
                            <a:schemeClr val="tx1"/>
                          </a:solidFill>
                          <a:latin typeface="Amasis MT Pro Medium" panose="02040604050005020304" pitchFamily="18" charset="-18"/>
                        </a:rPr>
                        <a:t>Která ze dvou reklamních kampaní bude účinnější?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849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691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STÁDIA VÝZKUMNÉHO PROCESU</a:t>
            </a:r>
          </a:p>
          <a:p>
            <a:pPr>
              <a:spcBef>
                <a:spcPts val="600"/>
              </a:spcBef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Odhalení a definování problému.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Plánování výzkumného projektu.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Vzorkování.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Zpracování a analýza dat.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cs-CZ" sz="3000" b="1" dirty="0">
                <a:latin typeface="Amasis MT Pro Medium" panose="02040604050005020304" pitchFamily="18" charset="-18"/>
              </a:rPr>
              <a:t>Formulování závěrů a příprava zprávy.</a:t>
            </a:r>
          </a:p>
        </p:txBody>
      </p:sp>
    </p:spTree>
    <p:extLst>
      <p:ext uri="{BB962C8B-B14F-4D97-AF65-F5344CB8AC3E}">
        <p14:creationId xmlns:p14="http://schemas.microsoft.com/office/powerpoint/2010/main" val="1234420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803</Words>
  <Application>Microsoft Office PowerPoint</Application>
  <PresentationFormat>Širokoúhlá obrazovka</PresentationFormat>
  <Paragraphs>122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Lenka</cp:lastModifiedBy>
  <cp:revision>64</cp:revision>
  <dcterms:created xsi:type="dcterms:W3CDTF">2021-10-06T11:18:58Z</dcterms:created>
  <dcterms:modified xsi:type="dcterms:W3CDTF">2021-11-11T10:52:49Z</dcterms:modified>
</cp:coreProperties>
</file>