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0202"/>
    <a:srgbClr val="D5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125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2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2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5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0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23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2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5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7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0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B1EB3-18E5-3B48-B1FD-09B9226D6C2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2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3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3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3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3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oleObject" Target="../embeddings/oleObject38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6.png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40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42.png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oleObject" Target="../embeddings/oleObject42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400" y="2186942"/>
            <a:ext cx="8517467" cy="2249591"/>
          </a:xfrm>
        </p:spPr>
        <p:txBody>
          <a:bodyPr lIns="0" tIns="0" rIns="0" bIns="0" anchor="t" anchorCtr="0">
            <a:noAutofit/>
          </a:bodyPr>
          <a:lstStyle/>
          <a:p>
            <a:r>
              <a:rPr lang="cs-CZ" sz="4000" b="1" dirty="0">
                <a:solidFill>
                  <a:srgbClr val="D10202"/>
                </a:solidFill>
                <a:cs typeface="Arial"/>
              </a:rPr>
              <a:t>MANAGEMENT II</a:t>
            </a:r>
            <a:br>
              <a:rPr lang="cs-CZ" sz="4000" b="1" dirty="0">
                <a:solidFill>
                  <a:srgbClr val="D10202"/>
                </a:solidFill>
                <a:cs typeface="Arial"/>
              </a:rPr>
            </a:br>
            <a:r>
              <a:rPr lang="cs-CZ" sz="4000" b="1" dirty="0">
                <a:solidFill>
                  <a:srgbClr val="D10202"/>
                </a:solidFill>
                <a:cs typeface="Arial"/>
              </a:rPr>
              <a:t>3. Procesně řízená organizace</a:t>
            </a:r>
            <a:br>
              <a:rPr lang="cs-CZ" sz="4000" b="1" dirty="0">
                <a:solidFill>
                  <a:srgbClr val="D10202"/>
                </a:solidFill>
                <a:cs typeface="Arial"/>
              </a:rPr>
            </a:br>
            <a:r>
              <a:rPr lang="cs-CZ" sz="2000" b="1" dirty="0">
                <a:cs typeface="Arial"/>
              </a:rPr>
              <a:t>(</a:t>
            </a:r>
            <a:r>
              <a:rPr lang="cs-CZ" altLang="cs-CZ" sz="2000" b="1" dirty="0"/>
              <a:t>Prezentace pro účastníky kurzu</a:t>
            </a:r>
            <a:br>
              <a:rPr lang="cs-CZ" altLang="cs-CZ" sz="2000" b="1" dirty="0"/>
            </a:br>
            <a:r>
              <a:rPr lang="cs-CZ" altLang="cs-CZ" sz="2000" b="1" dirty="0"/>
              <a:t>„MALÉ A STŘEDNÍ PODNIKY V TRŽNÍM PROSTŘEDÍ“</a:t>
            </a:r>
            <a:br>
              <a:rPr lang="cs-CZ" altLang="cs-CZ" sz="2000" b="1" dirty="0"/>
            </a:br>
            <a:r>
              <a:rPr lang="cs-CZ" altLang="cs-CZ" sz="2000" b="1" dirty="0"/>
              <a:t>„Zvyšování konkurenceschopnosti a management inovací“)</a:t>
            </a:r>
            <a:br>
              <a:rPr lang="cs-CZ" altLang="cs-CZ" sz="4000" b="1" dirty="0"/>
            </a:br>
            <a:endParaRPr lang="en-US" sz="40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1" y="4845745"/>
            <a:ext cx="6718685" cy="67452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M. R ö s </a:t>
            </a:r>
            <a:r>
              <a:rPr lang="cs-CZ" sz="3600" b="1" dirty="0" err="1"/>
              <a:t>s</a:t>
            </a:r>
            <a:r>
              <a:rPr lang="cs-CZ" sz="3600" b="1" dirty="0"/>
              <a:t> l e 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3508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800975" cy="1455738"/>
          </a:xfrm>
        </p:spPr>
        <p:txBody>
          <a:bodyPr/>
          <a:lstStyle/>
          <a:p>
            <a:pPr algn="ctr"/>
            <a:r>
              <a:rPr lang="cs-CZ" altLang="cs-CZ" b="1"/>
              <a:t>MODERNÍ POJETÍ PODNIKÁNÍ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3048000"/>
            <a:ext cx="7543800" cy="21732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Činnost sloužící společnosti, přičemž</a:t>
            </a:r>
            <a:br>
              <a:rPr lang="cs-CZ" altLang="cs-CZ" sz="2800" b="1"/>
            </a:br>
            <a:r>
              <a:rPr lang="cs-CZ" altLang="cs-CZ" sz="2800" b="1"/>
              <a:t>i užitek z ní se dělí mezi ty, kteří jej vytváření, a ty, kterým produkty slouží (kontext CSR v 8 pilířích současného zaměření).</a:t>
            </a:r>
          </a:p>
        </p:txBody>
      </p:sp>
    </p:spTree>
    <p:extLst>
      <p:ext uri="{BB962C8B-B14F-4D97-AF65-F5344CB8AC3E}">
        <p14:creationId xmlns:p14="http://schemas.microsoft.com/office/powerpoint/2010/main" val="1099441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793038" cy="846138"/>
          </a:xfrm>
        </p:spPr>
        <p:txBody>
          <a:bodyPr/>
          <a:lstStyle/>
          <a:p>
            <a:pPr algn="ctr"/>
            <a:r>
              <a:rPr lang="cs-CZ" altLang="cs-CZ" b="1"/>
              <a:t>PODNIKÁNÍ III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0"/>
            <a:ext cx="8802688" cy="4114800"/>
          </a:xfrm>
        </p:spPr>
        <p:txBody>
          <a:bodyPr/>
          <a:lstStyle/>
          <a:p>
            <a:r>
              <a:rPr lang="cs-CZ" altLang="cs-CZ" sz="2800" b="1"/>
              <a:t>Obsahem podnikání je přeměna naturální formy věcí tak, aby plněji uspokojovaly potřeby lidí.</a:t>
            </a:r>
          </a:p>
          <a:p>
            <a:r>
              <a:rPr lang="cs-CZ" altLang="cs-CZ" sz="2800" b="1"/>
              <a:t>Zároveň proces zhodnocování věcí vynakládáním práce, znalostí a zručnosti (dimenze znalostního managementu).</a:t>
            </a:r>
          </a:p>
          <a:p>
            <a:r>
              <a:rPr lang="cs-CZ" altLang="cs-CZ" sz="2800" b="1"/>
              <a:t>Cíl podnikání je ekonomicky orientované plnění poslání dané organizace ve společnosti (strategie).</a:t>
            </a:r>
          </a:p>
        </p:txBody>
      </p:sp>
    </p:spTree>
    <p:extLst>
      <p:ext uri="{BB962C8B-B14F-4D97-AF65-F5344CB8AC3E}">
        <p14:creationId xmlns:p14="http://schemas.microsoft.com/office/powerpoint/2010/main" val="185847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800975" cy="1379538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b="1"/>
              <a:t>VZTAH</a:t>
            </a:r>
            <a:br>
              <a:rPr lang="cs-CZ" altLang="cs-CZ" b="1"/>
            </a:br>
            <a:r>
              <a:rPr lang="cs-CZ" altLang="cs-CZ" b="1"/>
              <a:t>PODNIKÁNÍ A ŘÍZENÍ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17713"/>
            <a:ext cx="8802688" cy="4611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>
                <a:solidFill>
                  <a:schemeClr val="hlink"/>
                </a:solidFill>
              </a:rPr>
              <a:t>Řízení </a:t>
            </a:r>
            <a:r>
              <a:rPr lang="cs-CZ" altLang="cs-CZ" b="1"/>
              <a:t>– základní nástroj realizace podnikatelské činnosti organizace.</a:t>
            </a:r>
          </a:p>
          <a:p>
            <a:pPr>
              <a:lnSpc>
                <a:spcPct val="90000"/>
              </a:lnSpc>
            </a:pPr>
            <a:r>
              <a:rPr lang="cs-CZ" altLang="cs-CZ" b="1">
                <a:solidFill>
                  <a:schemeClr val="hlink"/>
                </a:solidFill>
              </a:rPr>
              <a:t>Podnikání</a:t>
            </a:r>
            <a:r>
              <a:rPr lang="cs-CZ" altLang="cs-CZ" b="1"/>
              <a:t> – je smyslem a cílem řízení</a:t>
            </a:r>
            <a:br>
              <a:rPr lang="cs-CZ" altLang="cs-CZ" b="1"/>
            </a:br>
            <a:r>
              <a:rPr lang="cs-CZ" altLang="cs-CZ" b="1"/>
              <a:t>a jím vyvolaných výkonných činností</a:t>
            </a:r>
            <a:br>
              <a:rPr lang="cs-CZ" altLang="cs-CZ" b="1"/>
            </a:br>
            <a:r>
              <a:rPr lang="cs-CZ" altLang="cs-CZ" b="1"/>
              <a:t>v organizaci (především výrobní).</a:t>
            </a:r>
          </a:p>
          <a:p>
            <a:pPr>
              <a:lnSpc>
                <a:spcPct val="90000"/>
              </a:lnSpc>
            </a:pPr>
            <a:r>
              <a:rPr lang="cs-CZ" altLang="cs-CZ" b="1"/>
              <a:t>Podnikání je vždy orientováno </a:t>
            </a:r>
            <a:r>
              <a:rPr lang="cs-CZ" altLang="cs-CZ" b="1">
                <a:solidFill>
                  <a:schemeClr val="hlink"/>
                </a:solidFill>
              </a:rPr>
              <a:t>vně</a:t>
            </a:r>
            <a:r>
              <a:rPr lang="cs-CZ" altLang="cs-CZ" b="1"/>
              <a:t> (do okolí organizace), </a:t>
            </a:r>
            <a:r>
              <a:rPr lang="cs-CZ" altLang="cs-CZ" b="1">
                <a:solidFill>
                  <a:schemeClr val="hlink"/>
                </a:solidFill>
              </a:rPr>
              <a:t>řízení</a:t>
            </a:r>
            <a:r>
              <a:rPr lang="cs-CZ" altLang="cs-CZ" b="1"/>
              <a:t> je vždy orientováno </a:t>
            </a:r>
            <a:r>
              <a:rPr lang="cs-CZ" altLang="cs-CZ" b="1">
                <a:solidFill>
                  <a:schemeClr val="hlink"/>
                </a:solidFill>
              </a:rPr>
              <a:t>dovnitř</a:t>
            </a:r>
            <a:r>
              <a:rPr lang="cs-CZ" altLang="cs-CZ" b="1"/>
              <a:t> organizace (na jeho pracovníky).</a:t>
            </a:r>
          </a:p>
        </p:txBody>
      </p:sp>
    </p:spTree>
    <p:extLst>
      <p:ext uri="{BB962C8B-B14F-4D97-AF65-F5344CB8AC3E}">
        <p14:creationId xmlns:p14="http://schemas.microsoft.com/office/powerpoint/2010/main" val="3355311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93038" cy="1303338"/>
          </a:xfrm>
        </p:spPr>
        <p:txBody>
          <a:bodyPr/>
          <a:lstStyle/>
          <a:p>
            <a:pPr algn="ctr"/>
            <a:r>
              <a:rPr lang="cs-CZ" altLang="cs-CZ" sz="3600" b="1"/>
              <a:t>ZÁKLADNÍ FUNKCE MODERNĚ CHÁPANÉHO PODNIKÁNÍ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743200"/>
            <a:ext cx="6553200" cy="3011488"/>
          </a:xfrm>
        </p:spPr>
        <p:txBody>
          <a:bodyPr/>
          <a:lstStyle/>
          <a:p>
            <a:r>
              <a:rPr lang="cs-CZ" altLang="cs-CZ" b="1"/>
              <a:t>Vytváření trhu a zákazníků.</a:t>
            </a:r>
          </a:p>
          <a:p>
            <a:r>
              <a:rPr lang="cs-CZ" altLang="cs-CZ" b="1"/>
              <a:t>Marketing.</a:t>
            </a:r>
          </a:p>
          <a:p>
            <a:r>
              <a:rPr lang="cs-CZ" altLang="cs-CZ" b="1"/>
              <a:t>Produkce.</a:t>
            </a:r>
          </a:p>
          <a:p>
            <a:r>
              <a:rPr lang="cs-CZ" altLang="cs-CZ" b="1"/>
              <a:t>Inovační činnost.</a:t>
            </a:r>
          </a:p>
          <a:p>
            <a:r>
              <a:rPr lang="cs-CZ" altLang="cs-CZ" b="1"/>
              <a:t>Logistika.</a:t>
            </a:r>
          </a:p>
        </p:txBody>
      </p:sp>
    </p:spTree>
    <p:extLst>
      <p:ext uri="{BB962C8B-B14F-4D97-AF65-F5344CB8AC3E}">
        <p14:creationId xmlns:p14="http://schemas.microsoft.com/office/powerpoint/2010/main" val="1704496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800975" cy="1455738"/>
          </a:xfrm>
        </p:spPr>
        <p:txBody>
          <a:bodyPr/>
          <a:lstStyle/>
          <a:p>
            <a:pPr algn="ctr"/>
            <a:r>
              <a:rPr lang="cs-CZ" altLang="cs-CZ" b="1" u="sng">
                <a:solidFill>
                  <a:schemeClr val="hlink"/>
                </a:solidFill>
              </a:rPr>
              <a:t>PROCES</a:t>
            </a:r>
            <a:r>
              <a:rPr lang="cs-CZ" altLang="cs-CZ" b="1"/>
              <a:t> STRATEGICKÉHO PLÁNOVÁNÍ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514600"/>
            <a:ext cx="8802688" cy="3163888"/>
          </a:xfrm>
        </p:spPr>
        <p:txBody>
          <a:bodyPr/>
          <a:lstStyle/>
          <a:p>
            <a:r>
              <a:rPr lang="cs-CZ" altLang="cs-CZ" b="1">
                <a:solidFill>
                  <a:schemeClr val="hlink"/>
                </a:solidFill>
              </a:rPr>
              <a:t>Strategické plánování</a:t>
            </a:r>
            <a:r>
              <a:rPr lang="cs-CZ" altLang="cs-CZ" b="1"/>
              <a:t> je „… proces,</a:t>
            </a:r>
            <a:br>
              <a:rPr lang="cs-CZ" altLang="cs-CZ" b="1"/>
            </a:br>
            <a:r>
              <a:rPr lang="cs-CZ" altLang="cs-CZ" b="1"/>
              <a:t>v němž se zkoumá současná situace organizace a možné trajektorie jejího vývoje, stanoví se cíle, vypracovává se strategie pro jejich dosažení</a:t>
            </a:r>
            <a:br>
              <a:rPr lang="cs-CZ" altLang="cs-CZ" b="1"/>
            </a:br>
            <a:r>
              <a:rPr lang="cs-CZ" altLang="cs-CZ" b="1"/>
              <a:t>a monitorují se výsledky“.</a:t>
            </a:r>
          </a:p>
        </p:txBody>
      </p:sp>
    </p:spTree>
    <p:extLst>
      <p:ext uri="{BB962C8B-B14F-4D97-AF65-F5344CB8AC3E}">
        <p14:creationId xmlns:p14="http://schemas.microsoft.com/office/powerpoint/2010/main" val="513277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9303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600" b="1"/>
              <a:t>KROKY </a:t>
            </a:r>
            <a:r>
              <a:rPr lang="cs-CZ" altLang="cs-CZ" sz="3600" b="1" u="sng">
                <a:solidFill>
                  <a:schemeClr val="hlink"/>
                </a:solidFill>
              </a:rPr>
              <a:t>PROCESU</a:t>
            </a:r>
            <a:r>
              <a:rPr lang="cs-CZ" altLang="cs-CZ" sz="3600" b="1"/>
              <a:t> STRATEGICKÉHO PLÁNOVÁNÍ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09800"/>
            <a:ext cx="8802688" cy="4114800"/>
          </a:xfrm>
        </p:spPr>
        <p:txBody>
          <a:bodyPr/>
          <a:lstStyle/>
          <a:p>
            <a:pPr marL="609600" indent="-609600">
              <a:buFont typeface="Wingdings" pitchFamily="2" charset="2"/>
              <a:buAutoNum type="arabicPeriod"/>
            </a:pPr>
            <a:r>
              <a:rPr lang="cs-CZ" altLang="cs-CZ" sz="2400" b="1"/>
              <a:t>Analýza situace – externí i interní.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cs-CZ" altLang="cs-CZ" sz="2400" b="1"/>
              <a:t>Diagnóza (identifikace) klíčových problémů, kterým organizace čelí.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cs-CZ" altLang="cs-CZ" sz="2400" b="1"/>
              <a:t>Stanovení základní mise (poslání).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cs-CZ" altLang="cs-CZ" sz="2400" b="1"/>
              <a:t>Artikulace základních cílů.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cs-CZ" altLang="cs-CZ" sz="2400" b="1"/>
              <a:t>Vypracování vize – co budeme považovat za úspěch.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cs-CZ" altLang="cs-CZ" sz="2400" b="1"/>
              <a:t>Vypracování strategie realizace vize a dosažení cílů.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cs-CZ" altLang="cs-CZ" sz="2400" b="1"/>
              <a:t>Vypracování harmonogramu pro tuto strategii.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cs-CZ" altLang="cs-CZ" sz="2400" b="1"/>
              <a:t>Monitorování a hodnocení výsledků.</a:t>
            </a:r>
          </a:p>
        </p:txBody>
      </p:sp>
    </p:spTree>
    <p:extLst>
      <p:ext uri="{BB962C8B-B14F-4D97-AF65-F5344CB8AC3E}">
        <p14:creationId xmlns:p14="http://schemas.microsoft.com/office/powerpoint/2010/main" val="2787772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9303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600" b="1"/>
              <a:t>ZÁKLADNÍ RÁMEC STRATEGICKÉHO PLÁNOVÁNÍ</a:t>
            </a:r>
          </a:p>
        </p:txBody>
      </p:sp>
      <p:graphicFrame>
        <p:nvGraphicFramePr>
          <p:cNvPr id="108547" name="Object 3"/>
          <p:cNvGraphicFramePr>
            <a:graphicFrameLocks noChangeAspect="1"/>
          </p:cNvGraphicFramePr>
          <p:nvPr/>
        </p:nvGraphicFramePr>
        <p:xfrm>
          <a:off x="228600" y="2209800"/>
          <a:ext cx="86106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Rastrový obrázek" r:id="rId3" imgW="6771429" imgH="3790476" progId="Paint.Picture">
                  <p:embed/>
                </p:oleObj>
              </mc:Choice>
              <mc:Fallback>
                <p:oleObj name="Rastrový obrázek" r:id="rId3" imgW="6771429" imgH="379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09800"/>
                        <a:ext cx="86106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48" name="Oval 4"/>
          <p:cNvSpPr>
            <a:spLocks noChangeArrowheads="1"/>
          </p:cNvSpPr>
          <p:nvPr/>
        </p:nvSpPr>
        <p:spPr bwMode="auto">
          <a:xfrm>
            <a:off x="1524000" y="5943600"/>
            <a:ext cx="5029200" cy="609600"/>
          </a:xfrm>
          <a:prstGeom prst="ellipse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8549" name="AutoShape 5"/>
          <p:cNvSpPr>
            <a:spLocks noChangeArrowheads="1"/>
          </p:cNvSpPr>
          <p:nvPr/>
        </p:nvSpPr>
        <p:spPr bwMode="auto">
          <a:xfrm>
            <a:off x="304800" y="6172200"/>
            <a:ext cx="1143000" cy="152400"/>
          </a:xfrm>
          <a:prstGeom prst="rightArrow">
            <a:avLst>
              <a:gd name="adj1" fmla="val 50000"/>
              <a:gd name="adj2" fmla="val 1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428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793038" cy="846138"/>
          </a:xfrm>
        </p:spPr>
        <p:txBody>
          <a:bodyPr/>
          <a:lstStyle/>
          <a:p>
            <a:pPr algn="ctr"/>
            <a:r>
              <a:rPr lang="cs-CZ" altLang="cs-CZ" b="1"/>
              <a:t>STRATEGIE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1313" y="2362200"/>
            <a:ext cx="8802687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/>
              <a:t>Strategii budeme chápat jako plán.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Strategie je cesta z výchozí situace do situace požadované (cílové).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Strategie rozvoje organizace je cestou z výchozího stavu do stavu plánovaného (chtěného).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Definice strategie: „Dlouhodobý plán prioritních aktivit, který je sestaven za účelem dosažení hlavního nebo celkového cíle nebo pro naplnění poslání organizace“.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Časový horizont „dlouhodobost“ představuje pro plánování vysoký prvek nejistoty.</a:t>
            </a:r>
          </a:p>
        </p:txBody>
      </p:sp>
    </p:spTree>
    <p:extLst>
      <p:ext uri="{BB962C8B-B14F-4D97-AF65-F5344CB8AC3E}">
        <p14:creationId xmlns:p14="http://schemas.microsoft.com/office/powerpoint/2010/main" val="1215709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9303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600" b="1"/>
              <a:t>PRŮBĚH </a:t>
            </a:r>
            <a:r>
              <a:rPr lang="cs-CZ" altLang="cs-CZ" sz="3600" b="1" u="sng">
                <a:solidFill>
                  <a:schemeClr val="hlink"/>
                </a:solidFill>
              </a:rPr>
              <a:t>PROCESU</a:t>
            </a:r>
            <a:r>
              <a:rPr lang="cs-CZ" altLang="cs-CZ" sz="3600" b="1"/>
              <a:t> STRATEGICKÉHO PLÁNOVÁNÍ</a:t>
            </a:r>
          </a:p>
        </p:txBody>
      </p:sp>
      <p:graphicFrame>
        <p:nvGraphicFramePr>
          <p:cNvPr id="110595" name="Object 3"/>
          <p:cNvGraphicFramePr>
            <a:graphicFrameLocks noChangeAspect="1"/>
          </p:cNvGraphicFramePr>
          <p:nvPr/>
        </p:nvGraphicFramePr>
        <p:xfrm>
          <a:off x="228600" y="2133600"/>
          <a:ext cx="86868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Rastrový obrázek" r:id="rId3" imgW="6800000" imgH="2866667" progId="Paint.Picture">
                  <p:embed/>
                </p:oleObj>
              </mc:Choice>
              <mc:Fallback>
                <p:oleObj name="Rastrový obrázek" r:id="rId3" imgW="6800000" imgH="28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133600"/>
                        <a:ext cx="86868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596" name="Oval 4"/>
          <p:cNvSpPr>
            <a:spLocks noChangeArrowheads="1"/>
          </p:cNvSpPr>
          <p:nvPr/>
        </p:nvSpPr>
        <p:spPr bwMode="auto">
          <a:xfrm>
            <a:off x="2819400" y="2209800"/>
            <a:ext cx="762000" cy="990600"/>
          </a:xfrm>
          <a:prstGeom prst="ellipse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743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93038" cy="846138"/>
          </a:xfrm>
        </p:spPr>
        <p:txBody>
          <a:bodyPr/>
          <a:lstStyle/>
          <a:p>
            <a:pPr algn="ctr"/>
            <a:r>
              <a:rPr lang="cs-CZ" altLang="cs-CZ" b="1"/>
              <a:t>VÝZNAM STANOVENÍ CÍLE</a:t>
            </a:r>
          </a:p>
        </p:txBody>
      </p:sp>
      <p:graphicFrame>
        <p:nvGraphicFramePr>
          <p:cNvPr id="115715" name="Object 3"/>
          <p:cNvGraphicFramePr>
            <a:graphicFrameLocks noChangeAspect="1"/>
          </p:cNvGraphicFramePr>
          <p:nvPr/>
        </p:nvGraphicFramePr>
        <p:xfrm>
          <a:off x="228600" y="2209800"/>
          <a:ext cx="86868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Rastrový obrázek" r:id="rId3" imgW="8326012" imgH="2800741" progId="Paint.Picture">
                  <p:embed/>
                </p:oleObj>
              </mc:Choice>
              <mc:Fallback>
                <p:oleObj name="Rastrový obrázek" r:id="rId3" imgW="8326012" imgH="280074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09800"/>
                        <a:ext cx="86868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3203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143000"/>
            <a:ext cx="7772400" cy="1828800"/>
          </a:xfrm>
        </p:spPr>
        <p:txBody>
          <a:bodyPr/>
          <a:lstStyle/>
          <a:p>
            <a:pPr algn="ctr"/>
            <a:r>
              <a:rPr lang="cs-CZ" altLang="cs-CZ" sz="5400" b="1"/>
              <a:t>PROCESNĚ ŘÍZENÁ ORGANIZACE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3657600"/>
            <a:ext cx="8763000" cy="2667000"/>
          </a:xfrm>
        </p:spPr>
        <p:txBody>
          <a:bodyPr/>
          <a:lstStyle/>
          <a:p>
            <a:r>
              <a:rPr lang="cs-CZ" altLang="cs-CZ" b="1" dirty="0"/>
              <a:t>Miroslav  R ö s </a:t>
            </a:r>
            <a:r>
              <a:rPr lang="cs-CZ" altLang="cs-CZ" b="1" dirty="0" err="1"/>
              <a:t>s</a:t>
            </a:r>
            <a:r>
              <a:rPr lang="cs-CZ" altLang="cs-CZ" b="1" dirty="0"/>
              <a:t> l e r</a:t>
            </a:r>
          </a:p>
          <a:p>
            <a:endParaRPr lang="cs-CZ" altLang="cs-CZ" b="1" dirty="0"/>
          </a:p>
          <a:p>
            <a:r>
              <a:rPr lang="cs-CZ" altLang="cs-CZ" sz="2400" b="1" dirty="0"/>
              <a:t>Prezentace pro účastníky kurzu</a:t>
            </a:r>
            <a:br>
              <a:rPr lang="cs-CZ" altLang="cs-CZ" sz="2400" b="1" dirty="0"/>
            </a:br>
            <a:r>
              <a:rPr lang="cs-CZ" altLang="cs-CZ" sz="2400" b="1" dirty="0"/>
              <a:t>„MALÉ A STŘEDNÍ PODNIKY V TRŽNÍM PROSTŘEDÍ“ „Zvyšování konkurenceschopnosti a management inovací“</a:t>
            </a:r>
          </a:p>
        </p:txBody>
      </p:sp>
    </p:spTree>
    <p:extLst>
      <p:ext uri="{BB962C8B-B14F-4D97-AF65-F5344CB8AC3E}">
        <p14:creationId xmlns:p14="http://schemas.microsoft.com/office/powerpoint/2010/main" val="245026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93038" cy="846138"/>
          </a:xfrm>
        </p:spPr>
        <p:txBody>
          <a:bodyPr/>
          <a:lstStyle/>
          <a:p>
            <a:pPr algn="ctr"/>
            <a:r>
              <a:rPr lang="cs-CZ" altLang="cs-CZ" b="1"/>
              <a:t>VLASTNOSTI CÍLŮ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0"/>
            <a:ext cx="88026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Pravidlo </a:t>
            </a:r>
            <a:r>
              <a:rPr lang="cs-CZ" altLang="cs-CZ" sz="2800" b="1">
                <a:solidFill>
                  <a:schemeClr val="folHlink"/>
                </a:solidFill>
              </a:rPr>
              <a:t>SMART</a:t>
            </a:r>
            <a:r>
              <a:rPr lang="cs-CZ" altLang="cs-CZ" sz="2800" b="1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800" b="1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400" b="1">
                <a:solidFill>
                  <a:schemeClr val="folHlink"/>
                </a:solidFill>
                <a:cs typeface="Times New Roman" pitchFamily="18" charset="0"/>
              </a:rPr>
              <a:t>S</a:t>
            </a:r>
            <a:r>
              <a:rPr lang="cs-CZ" altLang="cs-CZ" sz="2400" b="1">
                <a:solidFill>
                  <a:schemeClr val="hlink"/>
                </a:solidFill>
                <a:cs typeface="Times New Roman" pitchFamily="18" charset="0"/>
              </a:rPr>
              <a:t>PECIFIC </a:t>
            </a:r>
            <a:r>
              <a:rPr lang="cs-CZ" altLang="cs-CZ" sz="2400" b="1">
                <a:solidFill>
                  <a:schemeClr val="hlink"/>
                </a:solidFill>
              </a:rPr>
              <a:t>		</a:t>
            </a:r>
            <a:r>
              <a:rPr lang="cs-CZ" altLang="cs-CZ" sz="2400" b="1">
                <a:cs typeface="Times New Roman" pitchFamily="18" charset="0"/>
              </a:rPr>
              <a:t>– </a:t>
            </a:r>
            <a:r>
              <a:rPr lang="cs-CZ" altLang="cs-CZ" sz="2400" b="1" u="sng">
                <a:cs typeface="Times New Roman" pitchFamily="18" charset="0"/>
              </a:rPr>
              <a:t>specifický</a:t>
            </a:r>
            <a:r>
              <a:rPr lang="cs-CZ" altLang="cs-CZ" sz="2400" b="1">
                <a:cs typeface="Times New Roman" pitchFamily="18" charset="0"/>
              </a:rPr>
              <a:t> (v mno</a:t>
            </a:r>
            <a:r>
              <a:rPr lang="cs-CZ" altLang="cs-CZ" sz="2400" b="1"/>
              <a:t>ž</a:t>
            </a:r>
            <a:r>
              <a:rPr lang="cs-CZ" altLang="cs-CZ" sz="2400" b="1">
                <a:cs typeface="Times New Roman" pitchFamily="18" charset="0"/>
              </a:rPr>
              <a:t>ství, kvalit</a:t>
            </a:r>
            <a:r>
              <a:rPr lang="cs-CZ" altLang="cs-CZ" sz="2400" b="1"/>
              <a:t>ě</a:t>
            </a:r>
            <a:br>
              <a:rPr lang="cs-CZ" altLang="cs-CZ" sz="2400" b="1"/>
            </a:br>
            <a:r>
              <a:rPr lang="cs-CZ" altLang="cs-CZ" sz="2400" b="1"/>
              <a:t>			</a:t>
            </a:r>
            <a:r>
              <a:rPr lang="cs-CZ" altLang="cs-CZ" sz="2400" b="1">
                <a:cs typeface="Times New Roman" pitchFamily="18" charset="0"/>
              </a:rPr>
              <a:t>a </a:t>
            </a:r>
            <a:r>
              <a:rPr lang="cs-CZ" altLang="cs-CZ" sz="2400" b="1"/>
              <a:t>č</a:t>
            </a:r>
            <a:r>
              <a:rPr lang="cs-CZ" altLang="cs-CZ" sz="2400" b="1">
                <a:cs typeface="Times New Roman" pitchFamily="18" charset="0"/>
              </a:rPr>
              <a:t>ase)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400" b="1">
                <a:solidFill>
                  <a:schemeClr val="folHlink"/>
                </a:solidFill>
                <a:cs typeface="Times New Roman" pitchFamily="18" charset="0"/>
              </a:rPr>
              <a:t>M</a:t>
            </a:r>
            <a:r>
              <a:rPr lang="cs-CZ" altLang="cs-CZ" sz="2400" b="1">
                <a:solidFill>
                  <a:schemeClr val="hlink"/>
                </a:solidFill>
                <a:cs typeface="Times New Roman" pitchFamily="18" charset="0"/>
              </a:rPr>
              <a:t>EASURABLE</a:t>
            </a:r>
            <a:r>
              <a:rPr lang="cs-CZ" altLang="cs-CZ" sz="2400" b="1">
                <a:cs typeface="Times New Roman" pitchFamily="18" charset="0"/>
              </a:rPr>
              <a:t> </a:t>
            </a:r>
            <a:r>
              <a:rPr lang="cs-CZ" altLang="cs-CZ" sz="2400" b="1"/>
              <a:t>	</a:t>
            </a:r>
            <a:r>
              <a:rPr lang="cs-CZ" altLang="cs-CZ" sz="2400" b="1">
                <a:cs typeface="Times New Roman" pitchFamily="18" charset="0"/>
              </a:rPr>
              <a:t>– </a:t>
            </a:r>
            <a:r>
              <a:rPr lang="cs-CZ" altLang="cs-CZ" sz="2400" b="1" u="sng">
                <a:cs typeface="Times New Roman" pitchFamily="18" charset="0"/>
              </a:rPr>
              <a:t>m</a:t>
            </a:r>
            <a:r>
              <a:rPr lang="cs-CZ" altLang="cs-CZ" sz="2400" b="1" u="sng"/>
              <a:t>ěř</a:t>
            </a:r>
            <a:r>
              <a:rPr lang="cs-CZ" altLang="cs-CZ" sz="2400" b="1" u="sng">
                <a:cs typeface="Times New Roman" pitchFamily="18" charset="0"/>
              </a:rPr>
              <a:t>itelný</a:t>
            </a:r>
            <a:r>
              <a:rPr lang="cs-CZ" altLang="cs-CZ" sz="2400" b="1">
                <a:cs typeface="Times New Roman" pitchFamily="18" charset="0"/>
              </a:rPr>
              <a:t> (má jednotku m</a:t>
            </a:r>
            <a:r>
              <a:rPr lang="cs-CZ" altLang="cs-CZ" sz="2400" b="1"/>
              <a:t>ěř</a:t>
            </a:r>
            <a:r>
              <a:rPr lang="cs-CZ" altLang="cs-CZ" sz="2400" b="1">
                <a:cs typeface="Times New Roman" pitchFamily="18" charset="0"/>
              </a:rPr>
              <a:t>ení)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400" b="1">
                <a:solidFill>
                  <a:schemeClr val="folHlink"/>
                </a:solidFill>
                <a:cs typeface="Times New Roman" pitchFamily="18" charset="0"/>
              </a:rPr>
              <a:t>A</a:t>
            </a:r>
            <a:r>
              <a:rPr lang="cs-CZ" altLang="cs-CZ" sz="2400" b="1">
                <a:solidFill>
                  <a:schemeClr val="hlink"/>
                </a:solidFill>
                <a:cs typeface="Times New Roman" pitchFamily="18" charset="0"/>
              </a:rPr>
              <a:t>GREED</a:t>
            </a:r>
            <a:r>
              <a:rPr lang="cs-CZ" altLang="cs-CZ" sz="2400" b="1">
                <a:cs typeface="Times New Roman" pitchFamily="18" charset="0"/>
              </a:rPr>
              <a:t> </a:t>
            </a:r>
            <a:r>
              <a:rPr lang="cs-CZ" altLang="cs-CZ" sz="2400" b="1"/>
              <a:t>		</a:t>
            </a:r>
            <a:r>
              <a:rPr lang="cs-CZ" altLang="cs-CZ" sz="2400" b="1">
                <a:cs typeface="Times New Roman" pitchFamily="18" charset="0"/>
              </a:rPr>
              <a:t>– </a:t>
            </a:r>
            <a:r>
              <a:rPr lang="cs-CZ" altLang="cs-CZ" sz="2400" b="1" u="sng">
                <a:cs typeface="Times New Roman" pitchFamily="18" charset="0"/>
              </a:rPr>
              <a:t>akceptovatelný</a:t>
            </a:r>
            <a:r>
              <a:rPr lang="cs-CZ" altLang="cs-CZ" sz="2400" b="1">
                <a:cs typeface="Times New Roman" pitchFamily="18" charset="0"/>
              </a:rPr>
              <a:t> (pod</a:t>
            </a:r>
            <a:r>
              <a:rPr lang="cs-CZ" altLang="cs-CZ" sz="2400" b="1"/>
              <a:t>ř</a:t>
            </a:r>
            <a:r>
              <a:rPr lang="cs-CZ" altLang="cs-CZ" sz="2400" b="1">
                <a:cs typeface="Times New Roman" pitchFamily="18" charset="0"/>
              </a:rPr>
              <a:t>ízení s ním </a:t>
            </a:r>
            <a:r>
              <a:rPr lang="cs-CZ" altLang="cs-CZ" sz="2400" b="1"/>
              <a:t>				</a:t>
            </a:r>
            <a:r>
              <a:rPr lang="cs-CZ" altLang="cs-CZ" sz="2400" b="1">
                <a:cs typeface="Times New Roman" pitchFamily="18" charset="0"/>
              </a:rPr>
              <a:t>souhlasí)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400" b="1">
                <a:solidFill>
                  <a:schemeClr val="folHlink"/>
                </a:solidFill>
                <a:cs typeface="Times New Roman" pitchFamily="18" charset="0"/>
              </a:rPr>
              <a:t>R</a:t>
            </a:r>
            <a:r>
              <a:rPr lang="cs-CZ" altLang="cs-CZ" sz="2400" b="1">
                <a:solidFill>
                  <a:schemeClr val="hlink"/>
                </a:solidFill>
                <a:cs typeface="Times New Roman" pitchFamily="18" charset="0"/>
              </a:rPr>
              <a:t>EALISTIC </a:t>
            </a:r>
            <a:r>
              <a:rPr lang="cs-CZ" altLang="cs-CZ" sz="2400" b="1">
                <a:solidFill>
                  <a:schemeClr val="hlink"/>
                </a:solidFill>
              </a:rPr>
              <a:t>		</a:t>
            </a:r>
            <a:r>
              <a:rPr lang="cs-CZ" altLang="cs-CZ" sz="2400" b="1">
                <a:cs typeface="Times New Roman" pitchFamily="18" charset="0"/>
              </a:rPr>
              <a:t>– </a:t>
            </a:r>
            <a:r>
              <a:rPr lang="cs-CZ" altLang="cs-CZ" sz="2400" b="1" u="sng">
                <a:cs typeface="Times New Roman" pitchFamily="18" charset="0"/>
              </a:rPr>
              <a:t>reálný</a:t>
            </a:r>
            <a:r>
              <a:rPr lang="cs-CZ" altLang="cs-CZ" sz="2400" b="1">
                <a:cs typeface="Times New Roman" pitchFamily="18" charset="0"/>
              </a:rPr>
              <a:t> (musí být dosa</a:t>
            </a:r>
            <a:r>
              <a:rPr lang="cs-CZ" altLang="cs-CZ" sz="2400" b="1"/>
              <a:t>ž</a:t>
            </a:r>
            <a:r>
              <a:rPr lang="cs-CZ" altLang="cs-CZ" sz="2400" b="1">
                <a:cs typeface="Times New Roman" pitchFamily="18" charset="0"/>
              </a:rPr>
              <a:t>itelný)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400" b="1">
                <a:solidFill>
                  <a:schemeClr val="folHlink"/>
                </a:solidFill>
                <a:cs typeface="Times New Roman" pitchFamily="18" charset="0"/>
              </a:rPr>
              <a:t>T</a:t>
            </a:r>
            <a:r>
              <a:rPr lang="cs-CZ" altLang="cs-CZ" sz="2400" b="1">
                <a:solidFill>
                  <a:schemeClr val="hlink"/>
                </a:solidFill>
                <a:cs typeface="Times New Roman" pitchFamily="18" charset="0"/>
              </a:rPr>
              <a:t>RACKABLE</a:t>
            </a:r>
            <a:r>
              <a:rPr lang="cs-CZ" altLang="cs-CZ" sz="2400" b="1">
                <a:cs typeface="Times New Roman" pitchFamily="18" charset="0"/>
              </a:rPr>
              <a:t> </a:t>
            </a:r>
            <a:r>
              <a:rPr lang="cs-CZ" altLang="cs-CZ" sz="2400" b="1"/>
              <a:t>	</a:t>
            </a:r>
            <a:r>
              <a:rPr lang="cs-CZ" altLang="cs-CZ" sz="2400" b="1">
                <a:cs typeface="Times New Roman" pitchFamily="18" charset="0"/>
              </a:rPr>
              <a:t>– </a:t>
            </a:r>
            <a:r>
              <a:rPr lang="cs-CZ" altLang="cs-CZ" sz="2400" b="1" u="sng">
                <a:cs typeface="Times New Roman" pitchFamily="18" charset="0"/>
              </a:rPr>
              <a:t>sledovatelný</a:t>
            </a:r>
            <a:r>
              <a:rPr lang="cs-CZ" altLang="cs-CZ" sz="2400" b="1">
                <a:cs typeface="Times New Roman" pitchFamily="18" charset="0"/>
              </a:rPr>
              <a:t> (je mo</a:t>
            </a:r>
            <a:r>
              <a:rPr lang="cs-CZ" altLang="cs-CZ" sz="2400" b="1"/>
              <a:t>ž</a:t>
            </a:r>
            <a:r>
              <a:rPr lang="cs-CZ" altLang="cs-CZ" sz="2400" b="1">
                <a:cs typeface="Times New Roman" pitchFamily="18" charset="0"/>
              </a:rPr>
              <a:t>no sledovat </a:t>
            </a:r>
            <a:r>
              <a:rPr lang="cs-CZ" altLang="cs-CZ" sz="2400" b="1"/>
              <a:t>				</a:t>
            </a:r>
            <a:r>
              <a:rPr lang="cs-CZ" altLang="cs-CZ" sz="2400" b="1">
                <a:cs typeface="Times New Roman" pitchFamily="18" charset="0"/>
              </a:rPr>
              <a:t>jeho postupné pln</a:t>
            </a:r>
            <a:r>
              <a:rPr lang="cs-CZ" altLang="cs-CZ" sz="2400" b="1"/>
              <a:t>ě</a:t>
            </a:r>
            <a:r>
              <a:rPr lang="cs-CZ" altLang="cs-CZ" sz="2400" b="1">
                <a:cs typeface="Times New Roman" pitchFamily="18" charset="0"/>
              </a:rPr>
              <a:t>ní)</a:t>
            </a: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3913089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9303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600" b="1"/>
              <a:t>PŘEVÁDĚNÍ STRATEGIE DO SOUSTAVY MĚŘITELNÝCH CÍLŮ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33600"/>
            <a:ext cx="8955088" cy="45354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/>
              <a:t>Metoda BSC (</a:t>
            </a:r>
            <a:r>
              <a:rPr lang="cs-CZ" altLang="cs-CZ" sz="2400" b="1">
                <a:solidFill>
                  <a:schemeClr val="hlink"/>
                </a:solidFill>
              </a:rPr>
              <a:t>Balanced Scorecard – metoda vyvážených ukazatelů</a:t>
            </a:r>
            <a:r>
              <a:rPr lang="cs-CZ" altLang="cs-CZ" sz="2400" b="1"/>
              <a:t>) poskytuje integrující rámec manažerského řízení převádějící strategii organizace do uceleného souboru ukazatelů (měřítek) výkonnosti.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Jde o přístup, který poskytuje managementu informace pomáhající formulovat a dosáhnout strategických záměrů.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BSC je metoda hodnocení organizace z několika strategických hledisek pomocí ukazatelů.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Zdůrazňuje význam </a:t>
            </a:r>
            <a:r>
              <a:rPr lang="cs-CZ" altLang="cs-CZ" sz="2400" b="1">
                <a:solidFill>
                  <a:schemeClr val="hlink"/>
                </a:solidFill>
              </a:rPr>
              <a:t>vytvoření rovnováhy</a:t>
            </a:r>
            <a:r>
              <a:rPr lang="cs-CZ" altLang="cs-CZ" sz="2400" b="1"/>
              <a:t> mezi</a:t>
            </a:r>
            <a:br>
              <a:rPr lang="cs-CZ" altLang="cs-CZ" sz="2400" b="1"/>
            </a:br>
            <a:r>
              <a:rPr lang="cs-CZ" altLang="cs-CZ" sz="2400" b="1"/>
              <a:t>4 dimenzemi – </a:t>
            </a:r>
            <a:r>
              <a:rPr lang="cs-CZ" altLang="cs-CZ" sz="2400" b="1">
                <a:solidFill>
                  <a:schemeClr val="hlink"/>
                </a:solidFill>
              </a:rPr>
              <a:t>krátkodobými a dlouhodobými cíli</a:t>
            </a:r>
            <a:r>
              <a:rPr lang="cs-CZ" altLang="cs-CZ" sz="2400" b="1"/>
              <a:t>, </a:t>
            </a:r>
            <a:r>
              <a:rPr lang="cs-CZ" altLang="cs-CZ" sz="2400" b="1">
                <a:solidFill>
                  <a:schemeClr val="hlink"/>
                </a:solidFill>
              </a:rPr>
              <a:t>stabilitou a změnou</a:t>
            </a:r>
            <a:r>
              <a:rPr lang="cs-CZ" altLang="cs-CZ" sz="2400" b="1"/>
              <a:t>, mezi </a:t>
            </a:r>
            <a:r>
              <a:rPr lang="cs-CZ" altLang="cs-CZ" sz="2400" b="1" u="sng">
                <a:solidFill>
                  <a:schemeClr val="hlink"/>
                </a:solidFill>
              </a:rPr>
              <a:t>vnitřními procesy</a:t>
            </a:r>
            <a:r>
              <a:rPr lang="cs-CZ" altLang="cs-CZ" sz="2400" b="1"/>
              <a:t> a </a:t>
            </a:r>
            <a:r>
              <a:rPr lang="cs-CZ" altLang="cs-CZ" sz="2400" b="1">
                <a:solidFill>
                  <a:schemeClr val="hlink"/>
                </a:solidFill>
              </a:rPr>
              <a:t>vztahy</a:t>
            </a:r>
            <a:br>
              <a:rPr lang="cs-CZ" altLang="cs-CZ" sz="2400" b="1">
                <a:solidFill>
                  <a:schemeClr val="hlink"/>
                </a:solidFill>
              </a:rPr>
            </a:br>
            <a:r>
              <a:rPr lang="cs-CZ" altLang="cs-CZ" sz="2400" b="1">
                <a:solidFill>
                  <a:schemeClr val="hlink"/>
                </a:solidFill>
              </a:rPr>
              <a:t>s externími zainteresovanými stranami</a:t>
            </a:r>
            <a:r>
              <a:rPr lang="cs-CZ" altLang="cs-CZ" sz="2400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5218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00975" cy="1531938"/>
          </a:xfrm>
        </p:spPr>
        <p:txBody>
          <a:bodyPr/>
          <a:lstStyle/>
          <a:p>
            <a:pPr algn="ctr"/>
            <a:r>
              <a:rPr lang="cs-CZ" altLang="cs-CZ" b="1"/>
              <a:t>TRADIČNÍ FINANČNÍ ÚČETNÍ MODEL I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09800"/>
            <a:ext cx="88026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/>
              <a:t>Všechny nové programy, iniciativy a procesy týkající se změny řízení v organizacích informačního věku jsou zaváděny v prostředí, jemuž „vládnou“ čtvrtletní a výroční </a:t>
            </a:r>
            <a:r>
              <a:rPr lang="cs-CZ" altLang="cs-CZ" sz="2400" b="1">
                <a:solidFill>
                  <a:schemeClr val="hlink"/>
                </a:solidFill>
              </a:rPr>
              <a:t>finanční výkazy</a:t>
            </a:r>
            <a:r>
              <a:rPr lang="cs-CZ" altLang="cs-CZ" sz="2400" b="1"/>
              <a:t>.</a:t>
            </a:r>
          </a:p>
          <a:p>
            <a:pPr>
              <a:lnSpc>
                <a:spcPct val="90000"/>
              </a:lnSpc>
            </a:pPr>
            <a:r>
              <a:rPr lang="cs-CZ" altLang="cs-CZ" sz="2400" b="1">
                <a:solidFill>
                  <a:schemeClr val="hlink"/>
                </a:solidFill>
              </a:rPr>
              <a:t>Finanční výkaznictví</a:t>
            </a:r>
            <a:r>
              <a:rPr lang="cs-CZ" altLang="cs-CZ" sz="2400" b="1"/>
              <a:t> zůstává zakotveno v účetním modelu, který před staletími vytvořily nezávislé právnické subjekty, aby mohly mezi sebou účtovat.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Tento starý finanční model organizace informačního věku stále používají, protože se snaží vytvořit podmínky pro navázání strategických aliancí a jiných vztahů s externími partnery.</a:t>
            </a:r>
          </a:p>
        </p:txBody>
      </p:sp>
    </p:spTree>
    <p:extLst>
      <p:ext uri="{BB962C8B-B14F-4D97-AF65-F5344CB8AC3E}">
        <p14:creationId xmlns:p14="http://schemas.microsoft.com/office/powerpoint/2010/main" val="1398899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00975" cy="1531938"/>
          </a:xfrm>
        </p:spPr>
        <p:txBody>
          <a:bodyPr/>
          <a:lstStyle/>
          <a:p>
            <a:pPr algn="ctr"/>
            <a:r>
              <a:rPr lang="cs-CZ" altLang="cs-CZ" b="1"/>
              <a:t>TRADIČNÍ FINANČNÍ ÚČETNÍ MODEL II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1313" y="2209800"/>
            <a:ext cx="8802687" cy="4114800"/>
          </a:xfrm>
        </p:spPr>
        <p:txBody>
          <a:bodyPr/>
          <a:lstStyle/>
          <a:p>
            <a:r>
              <a:rPr lang="cs-CZ" altLang="cs-CZ" sz="2800" b="1">
                <a:solidFill>
                  <a:schemeClr val="hlink"/>
                </a:solidFill>
              </a:rPr>
              <a:t>Znalostní ekonomika</a:t>
            </a:r>
            <a:r>
              <a:rPr lang="cs-CZ" altLang="cs-CZ" sz="2800" b="1"/>
              <a:t> – obohacení o položky zahrnující nehmotná a intelektuální aktiva je nezbytné: vysoce kvalitní produkty, motivovaní a zkušení zaměstnanci, pružné</a:t>
            </a:r>
            <a:br>
              <a:rPr lang="cs-CZ" altLang="cs-CZ" sz="2800" b="1"/>
            </a:br>
            <a:r>
              <a:rPr lang="cs-CZ" altLang="cs-CZ" sz="2800" b="1"/>
              <a:t>a předvídatelné </a:t>
            </a:r>
            <a:r>
              <a:rPr lang="cs-CZ" altLang="cs-CZ" sz="2800" b="1" u="sng"/>
              <a:t>interní procesy</a:t>
            </a:r>
            <a:r>
              <a:rPr lang="cs-CZ" altLang="cs-CZ" sz="2800" b="1"/>
              <a:t>, spokojení</a:t>
            </a:r>
            <a:br>
              <a:rPr lang="cs-CZ" altLang="cs-CZ" sz="2800" b="1"/>
            </a:br>
            <a:r>
              <a:rPr lang="cs-CZ" altLang="cs-CZ" sz="2800" b="1"/>
              <a:t>a loajální zákazníci…!!!</a:t>
            </a:r>
          </a:p>
          <a:p>
            <a:r>
              <a:rPr lang="cs-CZ" altLang="cs-CZ" sz="2800" b="1"/>
              <a:t>Pro organizace podnikající ve znalostní ekonomice jsou tato aktiva důležitější než tradiční fyzická (hmotná) aktiva!</a:t>
            </a:r>
          </a:p>
        </p:txBody>
      </p:sp>
    </p:spTree>
    <p:extLst>
      <p:ext uri="{BB962C8B-B14F-4D97-AF65-F5344CB8AC3E}">
        <p14:creationId xmlns:p14="http://schemas.microsoft.com/office/powerpoint/2010/main" val="3873630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93038" cy="1379538"/>
          </a:xfrm>
        </p:spPr>
        <p:txBody>
          <a:bodyPr/>
          <a:lstStyle/>
          <a:p>
            <a:pPr algn="ctr"/>
            <a:r>
              <a:rPr lang="cs-CZ" altLang="cs-CZ" b="1"/>
              <a:t>BALANCED SCORECARD (BSC)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17713"/>
            <a:ext cx="8802688" cy="46878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Střet mezi potřebou organizace být dlouhodobě konkurenceschopnou a strnulým modelem finančního účetnictví dal vzniknout nové, moderní metodě – </a:t>
            </a:r>
            <a:r>
              <a:rPr lang="cs-CZ" altLang="cs-CZ" sz="2800" b="1">
                <a:solidFill>
                  <a:schemeClr val="hlink"/>
                </a:solidFill>
              </a:rPr>
              <a:t>BSC</a:t>
            </a:r>
            <a:r>
              <a:rPr lang="cs-CZ" altLang="cs-CZ" sz="2800" b="1"/>
              <a:t>.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BSC zachovává tradiční finanční měřítka, která však vypovídají o minulých finančních transakcích a doplňuje je o nová měřítka hybných sil budoucí výkonnosti (ty vycházejí z  vize a strategie organizace a sledují výkonnost ze </a:t>
            </a:r>
            <a:r>
              <a:rPr lang="cs-CZ" altLang="cs-CZ" sz="2800" b="1">
                <a:solidFill>
                  <a:schemeClr val="hlink"/>
                </a:solidFill>
              </a:rPr>
              <a:t>4 perspektiv</a:t>
            </a:r>
            <a:r>
              <a:rPr lang="cs-CZ" altLang="cs-CZ" sz="2800" b="1"/>
              <a:t> – </a:t>
            </a:r>
            <a:r>
              <a:rPr lang="cs-CZ" altLang="cs-CZ" sz="2800" b="1">
                <a:solidFill>
                  <a:schemeClr val="hlink"/>
                </a:solidFill>
              </a:rPr>
              <a:t>finanční</a:t>
            </a:r>
            <a:r>
              <a:rPr lang="cs-CZ" altLang="cs-CZ" sz="2800" b="1"/>
              <a:t>, </a:t>
            </a:r>
            <a:r>
              <a:rPr lang="cs-CZ" altLang="cs-CZ" sz="2800" b="1">
                <a:solidFill>
                  <a:schemeClr val="hlink"/>
                </a:solidFill>
              </a:rPr>
              <a:t>zákaznické</a:t>
            </a:r>
            <a:r>
              <a:rPr lang="cs-CZ" altLang="cs-CZ" sz="2800" b="1"/>
              <a:t>, </a:t>
            </a:r>
            <a:r>
              <a:rPr lang="cs-CZ" altLang="cs-CZ" sz="2800" b="1">
                <a:solidFill>
                  <a:schemeClr val="hlink"/>
                </a:solidFill>
              </a:rPr>
              <a:t>interních procesů</a:t>
            </a:r>
            <a:r>
              <a:rPr lang="cs-CZ" altLang="cs-CZ" sz="2800" b="1"/>
              <a:t>, </a:t>
            </a:r>
            <a:r>
              <a:rPr lang="cs-CZ" altLang="cs-CZ" sz="2800" b="1">
                <a:solidFill>
                  <a:schemeClr val="hlink"/>
                </a:solidFill>
              </a:rPr>
              <a:t>učení se</a:t>
            </a:r>
            <a:br>
              <a:rPr lang="cs-CZ" altLang="cs-CZ" sz="2800" b="1">
                <a:solidFill>
                  <a:schemeClr val="hlink"/>
                </a:solidFill>
              </a:rPr>
            </a:br>
            <a:r>
              <a:rPr lang="cs-CZ" altLang="cs-CZ" sz="2800" b="1">
                <a:solidFill>
                  <a:schemeClr val="hlink"/>
                </a:solidFill>
              </a:rPr>
              <a:t>a růstu</a:t>
            </a:r>
            <a:r>
              <a:rPr lang="cs-CZ" altLang="cs-CZ" sz="2800" b="1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84631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953375" cy="1074738"/>
          </a:xfrm>
        </p:spPr>
        <p:txBody>
          <a:bodyPr/>
          <a:lstStyle/>
          <a:p>
            <a:pPr algn="ctr"/>
            <a:r>
              <a:rPr lang="cs-CZ" altLang="cs-CZ" sz="3200" b="1"/>
              <a:t>BALENCED SCORECARD (BSC) JAKO STRATEGICKÝ MANAŽERSKÝ SYSTÉM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09800"/>
            <a:ext cx="8802688" cy="4459288"/>
          </a:xfrm>
        </p:spPr>
        <p:txBody>
          <a:bodyPr/>
          <a:lstStyle/>
          <a:p>
            <a:r>
              <a:rPr lang="cs-CZ" altLang="cs-CZ" sz="2800" b="1"/>
              <a:t>Měřících vlastností BSC používají organizace</a:t>
            </a:r>
            <a:br>
              <a:rPr lang="cs-CZ" altLang="cs-CZ" sz="2800" b="1"/>
            </a:br>
            <a:r>
              <a:rPr lang="cs-CZ" altLang="cs-CZ" sz="2800" b="1"/>
              <a:t>k </a:t>
            </a:r>
            <a:r>
              <a:rPr lang="cs-CZ" altLang="cs-CZ" sz="2800" b="1">
                <a:solidFill>
                  <a:schemeClr val="hlink"/>
                </a:solidFill>
              </a:rPr>
              <a:t>realizaci kritických manažerských </a:t>
            </a:r>
            <a:r>
              <a:rPr lang="cs-CZ" altLang="cs-CZ" sz="2800" b="1" u="sng">
                <a:solidFill>
                  <a:schemeClr val="hlink"/>
                </a:solidFill>
              </a:rPr>
              <a:t>procesů</a:t>
            </a:r>
            <a:r>
              <a:rPr lang="cs-CZ" altLang="cs-CZ" sz="2800" b="1"/>
              <a:t>:</a:t>
            </a:r>
          </a:p>
          <a:p>
            <a:pPr lvl="1"/>
            <a:r>
              <a:rPr lang="cs-CZ" altLang="cs-CZ" sz="2400" b="1"/>
              <a:t>K vyjasnění a převedení vize a strategie do konkrétních cílů.</a:t>
            </a:r>
          </a:p>
          <a:p>
            <a:pPr lvl="1"/>
            <a:r>
              <a:rPr lang="cs-CZ" altLang="cs-CZ" sz="2400" b="1"/>
              <a:t>Ke komunikaci a propojení strategických plánů</a:t>
            </a:r>
            <a:br>
              <a:rPr lang="cs-CZ" altLang="cs-CZ" sz="2400" b="1"/>
            </a:br>
            <a:r>
              <a:rPr lang="cs-CZ" altLang="cs-CZ" sz="2400" b="1"/>
              <a:t>a měřítek.</a:t>
            </a:r>
          </a:p>
          <a:p>
            <a:pPr lvl="1"/>
            <a:r>
              <a:rPr lang="cs-CZ" altLang="cs-CZ" sz="2400" b="1"/>
              <a:t>K plánování a stanovení cílů a sladění strategických iniciativ.</a:t>
            </a:r>
          </a:p>
          <a:p>
            <a:pPr lvl="1"/>
            <a:r>
              <a:rPr lang="cs-CZ" altLang="cs-CZ" sz="2400" b="1"/>
              <a:t>Ke zdokonalení strategické zpětné vazby a procesu učení se.</a:t>
            </a:r>
          </a:p>
        </p:txBody>
      </p:sp>
    </p:spTree>
    <p:extLst>
      <p:ext uri="{BB962C8B-B14F-4D97-AF65-F5344CB8AC3E}">
        <p14:creationId xmlns:p14="http://schemas.microsoft.com/office/powerpoint/2010/main" val="2492291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77175" cy="1531938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200" b="1"/>
              <a:t>BALANCED SCORECARD (BSC) JAKO RÁMEC PRO PŘEVEDENÍ STRATEGIE DO OPERAČNÍCH ÚKONŮ</a:t>
            </a:r>
          </a:p>
        </p:txBody>
      </p:sp>
      <p:graphicFrame>
        <p:nvGraphicFramePr>
          <p:cNvPr id="112643" name="Object 3"/>
          <p:cNvGraphicFramePr>
            <a:graphicFrameLocks noChangeAspect="1"/>
          </p:cNvGraphicFramePr>
          <p:nvPr/>
        </p:nvGraphicFramePr>
        <p:xfrm>
          <a:off x="152400" y="2133600"/>
          <a:ext cx="8763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Rastrový obrázek" r:id="rId3" imgW="5982535" imgH="3866667" progId="Paint.Picture">
                  <p:embed/>
                </p:oleObj>
              </mc:Choice>
              <mc:Fallback>
                <p:oleObj name="Rastrový obrázek" r:id="rId3" imgW="5982535" imgH="38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133600"/>
                        <a:ext cx="87630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498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9303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600" b="1"/>
              <a:t>BALANCED SCORECARD (BSC) JAKO STRATEGICKÝ RÁMEC</a:t>
            </a:r>
          </a:p>
        </p:txBody>
      </p:sp>
      <p:graphicFrame>
        <p:nvGraphicFramePr>
          <p:cNvPr id="122883" name="Object 3"/>
          <p:cNvGraphicFramePr>
            <a:graphicFrameLocks noChangeAspect="1"/>
          </p:cNvGraphicFramePr>
          <p:nvPr/>
        </p:nvGraphicFramePr>
        <p:xfrm>
          <a:off x="381000" y="2133600"/>
          <a:ext cx="85344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Rastrový obrázek" r:id="rId3" imgW="4933333" imgH="4019048" progId="Paint.Picture">
                  <p:embed/>
                </p:oleObj>
              </mc:Choice>
              <mc:Fallback>
                <p:oleObj name="Rastrový obrázek" r:id="rId3" imgW="4933333" imgH="40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133600"/>
                        <a:ext cx="85344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1382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877175" cy="1760538"/>
          </a:xfrm>
        </p:spPr>
        <p:txBody>
          <a:bodyPr/>
          <a:lstStyle/>
          <a:p>
            <a:pPr algn="ctr"/>
            <a:r>
              <a:rPr lang="cs-CZ" altLang="cs-CZ" sz="3600" b="1"/>
              <a:t>BSC JAKO NÁSTROJ MONITOROVÁNÍ A MĚŘENÍ VÝKONNOSTI ORGANIZACE</a:t>
            </a:r>
          </a:p>
        </p:txBody>
      </p:sp>
      <p:graphicFrame>
        <p:nvGraphicFramePr>
          <p:cNvPr id="118787" name="Object 3"/>
          <p:cNvGraphicFramePr>
            <a:graphicFrameLocks noChangeAspect="1"/>
          </p:cNvGraphicFramePr>
          <p:nvPr/>
        </p:nvGraphicFramePr>
        <p:xfrm>
          <a:off x="304800" y="2057400"/>
          <a:ext cx="86106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Rastrový obrázek" r:id="rId3" imgW="3905795" imgH="3619048" progId="Paint.Picture">
                  <p:embed/>
                </p:oleObj>
              </mc:Choice>
              <mc:Fallback>
                <p:oleObj name="Rastrový obrázek" r:id="rId3" imgW="3905795" imgH="36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57400"/>
                        <a:ext cx="86106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88" name="Oval 4"/>
          <p:cNvSpPr>
            <a:spLocks noChangeArrowheads="1"/>
          </p:cNvSpPr>
          <p:nvPr/>
        </p:nvSpPr>
        <p:spPr bwMode="auto">
          <a:xfrm>
            <a:off x="2209800" y="4724400"/>
            <a:ext cx="2209800" cy="685800"/>
          </a:xfrm>
          <a:prstGeom prst="ellipse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8789" name="AutoShape 5"/>
          <p:cNvSpPr>
            <a:spLocks noChangeArrowheads="1"/>
          </p:cNvSpPr>
          <p:nvPr/>
        </p:nvSpPr>
        <p:spPr bwMode="auto">
          <a:xfrm>
            <a:off x="2362200" y="2286000"/>
            <a:ext cx="533400" cy="2362200"/>
          </a:xfrm>
          <a:prstGeom prst="downArrow">
            <a:avLst>
              <a:gd name="adj1" fmla="val 50000"/>
              <a:gd name="adj2" fmla="val 1107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0999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800975" cy="1760538"/>
          </a:xfrm>
        </p:spPr>
        <p:txBody>
          <a:bodyPr/>
          <a:lstStyle/>
          <a:p>
            <a:pPr algn="ctr"/>
            <a:r>
              <a:rPr lang="cs-CZ" altLang="cs-CZ" sz="3600" b="1"/>
              <a:t>HIERARCHICKÁ STRUKTURA CÍLŮ („STROM CÍLŮ“) ORGANIZACE</a:t>
            </a:r>
          </a:p>
        </p:txBody>
      </p:sp>
      <p:graphicFrame>
        <p:nvGraphicFramePr>
          <p:cNvPr id="119811" name="Object 3"/>
          <p:cNvGraphicFramePr>
            <a:graphicFrameLocks noChangeAspect="1"/>
          </p:cNvGraphicFramePr>
          <p:nvPr/>
        </p:nvGraphicFramePr>
        <p:xfrm>
          <a:off x="228600" y="2133600"/>
          <a:ext cx="86868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Rastrový obrázek" r:id="rId3" imgW="6830378" imgH="4401164" progId="Paint.Picture">
                  <p:embed/>
                </p:oleObj>
              </mc:Choice>
              <mc:Fallback>
                <p:oleObj name="Rastrový obrázek" r:id="rId3" imgW="6830378" imgH="440116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133600"/>
                        <a:ext cx="86868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7702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93038" cy="769938"/>
          </a:xfrm>
        </p:spPr>
        <p:txBody>
          <a:bodyPr/>
          <a:lstStyle/>
          <a:p>
            <a:pPr algn="ctr"/>
            <a:r>
              <a:rPr lang="cs-CZ" altLang="cs-CZ" b="1"/>
              <a:t>STRUKTURA KURZU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0"/>
            <a:ext cx="8802688" cy="419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chemeClr val="hlink"/>
                </a:solidFill>
              </a:rPr>
              <a:t>Úvod </a:t>
            </a:r>
            <a:r>
              <a:rPr lang="cs-CZ" altLang="cs-CZ" sz="2800" b="1"/>
              <a:t>– podnikání, konkurenceschopnost, proces řízení, strategie, Balanced Scorecard.</a:t>
            </a:r>
          </a:p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chemeClr val="hlink"/>
                </a:solidFill>
              </a:rPr>
              <a:t>Interní procesy</a:t>
            </a:r>
            <a:r>
              <a:rPr lang="cs-CZ" altLang="cs-CZ" sz="2800" b="1"/>
              <a:t> – proces, procesní řízení, srovnání funkčního a procesního přístupu</a:t>
            </a:r>
            <a:br>
              <a:rPr lang="cs-CZ" altLang="cs-CZ" sz="2800" b="1"/>
            </a:br>
            <a:r>
              <a:rPr lang="cs-CZ" altLang="cs-CZ" sz="2800" b="1"/>
              <a:t>k řízení organizace, postup při zavádění procesního řízení organizace, monitorování, měření výkonnosti a neustálé zlepšování procesů (model CMMI), procesní analýzy.</a:t>
            </a:r>
          </a:p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chemeClr val="hlink"/>
                </a:solidFill>
              </a:rPr>
              <a:t>Prostředí podniků</a:t>
            </a:r>
            <a:r>
              <a:rPr lang="cs-CZ" altLang="cs-CZ" sz="2800" b="1"/>
              <a:t>: Třinecké železárny, LINET</a:t>
            </a:r>
            <a:br>
              <a:rPr lang="cs-CZ" altLang="cs-CZ" sz="2800" b="1"/>
            </a:br>
            <a:r>
              <a:rPr lang="cs-CZ" altLang="cs-CZ" sz="2800" b="1"/>
              <a:t>a Honeywell.</a:t>
            </a:r>
          </a:p>
        </p:txBody>
      </p:sp>
    </p:spTree>
    <p:extLst>
      <p:ext uri="{BB962C8B-B14F-4D97-AF65-F5344CB8AC3E}">
        <p14:creationId xmlns:p14="http://schemas.microsoft.com/office/powerpoint/2010/main" val="1429153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800975" cy="1760538"/>
          </a:xfrm>
        </p:spPr>
        <p:txBody>
          <a:bodyPr/>
          <a:lstStyle/>
          <a:p>
            <a:pPr algn="ctr"/>
            <a:r>
              <a:rPr lang="cs-CZ" altLang="cs-CZ" sz="3600" b="1"/>
              <a:t>METODA PÁROVÉHO SROVNÁVÁNÍ PRO STANOVENÍ PRIORIT CÍLŮ</a:t>
            </a:r>
          </a:p>
        </p:txBody>
      </p:sp>
      <p:graphicFrame>
        <p:nvGraphicFramePr>
          <p:cNvPr id="123908" name="Object 4"/>
          <p:cNvGraphicFramePr>
            <a:graphicFrameLocks noChangeAspect="1"/>
          </p:cNvGraphicFramePr>
          <p:nvPr/>
        </p:nvGraphicFramePr>
        <p:xfrm>
          <a:off x="304800" y="2133600"/>
          <a:ext cx="86106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Rastrový obrázek" r:id="rId3" imgW="6800000" imgH="2828571" progId="Paint.Picture">
                  <p:embed/>
                </p:oleObj>
              </mc:Choice>
              <mc:Fallback>
                <p:oleObj name="Rastrový obrázek" r:id="rId3" imgW="6800000" imgH="28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133600"/>
                        <a:ext cx="86106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2464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793038" cy="846138"/>
          </a:xfrm>
        </p:spPr>
        <p:txBody>
          <a:bodyPr/>
          <a:lstStyle/>
          <a:p>
            <a:pPr algn="ctr"/>
            <a:r>
              <a:rPr lang="cs-CZ" altLang="cs-CZ" b="1"/>
              <a:t>SCHÉMA PROCESU</a:t>
            </a:r>
          </a:p>
        </p:txBody>
      </p:sp>
      <p:graphicFrame>
        <p:nvGraphicFramePr>
          <p:cNvPr id="188419" name="Object 3"/>
          <p:cNvGraphicFramePr>
            <a:graphicFrameLocks noChangeAspect="1"/>
          </p:cNvGraphicFramePr>
          <p:nvPr/>
        </p:nvGraphicFramePr>
        <p:xfrm>
          <a:off x="228600" y="2133600"/>
          <a:ext cx="86868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Rastrový obrázek" r:id="rId3" imgW="6792273" imgH="2381582" progId="Paint.Picture">
                  <p:embed/>
                </p:oleObj>
              </mc:Choice>
              <mc:Fallback>
                <p:oleObj name="Rastrový obrázek" r:id="rId3" imgW="6792273" imgH="238158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133600"/>
                        <a:ext cx="86868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3560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877175" cy="1531938"/>
          </a:xfrm>
        </p:spPr>
        <p:txBody>
          <a:bodyPr/>
          <a:lstStyle/>
          <a:p>
            <a:pPr algn="ctr"/>
            <a:r>
              <a:rPr lang="cs-CZ" altLang="cs-CZ" b="1"/>
              <a:t>ZÁKLADNÍ ČLENĚNÍ PROCESŮ</a:t>
            </a:r>
          </a:p>
        </p:txBody>
      </p:sp>
      <p:graphicFrame>
        <p:nvGraphicFramePr>
          <p:cNvPr id="189443" name="Object 3"/>
          <p:cNvGraphicFramePr>
            <a:graphicFrameLocks noChangeAspect="1"/>
          </p:cNvGraphicFramePr>
          <p:nvPr/>
        </p:nvGraphicFramePr>
        <p:xfrm>
          <a:off x="228600" y="2133600"/>
          <a:ext cx="86868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Rastrový obrázek" r:id="rId3" imgW="5866667" imgH="3734321" progId="Paint.Picture">
                  <p:embed/>
                </p:oleObj>
              </mc:Choice>
              <mc:Fallback>
                <p:oleObj name="Rastrový obrázek" r:id="rId3" imgW="5866667" imgH="373432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133600"/>
                        <a:ext cx="86868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3879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9303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600" b="1"/>
              <a:t>CHARAKTERISTIKA FUNKČNÍHO PŘÍSTUPU K ŘÍZENÍ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33600"/>
            <a:ext cx="8955088" cy="43068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/>
              <a:t>Vývoj funkčního řízení započat a poprvé definován</a:t>
            </a:r>
            <a:br>
              <a:rPr lang="cs-CZ" altLang="cs-CZ" sz="2400" b="1"/>
            </a:br>
            <a:r>
              <a:rPr lang="cs-CZ" altLang="cs-CZ" sz="2400" b="1">
                <a:solidFill>
                  <a:schemeClr val="hlink"/>
                </a:solidFill>
              </a:rPr>
              <a:t>A. Smitem</a:t>
            </a:r>
            <a:r>
              <a:rPr lang="cs-CZ" altLang="cs-CZ" sz="2400" b="1"/>
              <a:t> („O původu a bohatství národů“, 1776).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Filosofie spočívá v rozložení práce na nejjednodušší úkony tak, aby byly jednoduše proveditelné</a:t>
            </a:r>
            <a:br>
              <a:rPr lang="cs-CZ" altLang="cs-CZ" sz="2400" b="1"/>
            </a:br>
            <a:r>
              <a:rPr lang="cs-CZ" altLang="cs-CZ" sz="2400" b="1"/>
              <a:t>i nekvalifikovanými pracovníky.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Praktické uplatnění – </a:t>
            </a:r>
            <a:r>
              <a:rPr lang="cs-CZ" altLang="cs-CZ" sz="2400" b="1">
                <a:solidFill>
                  <a:schemeClr val="hlink"/>
                </a:solidFill>
              </a:rPr>
              <a:t>H. Ford</a:t>
            </a:r>
            <a:r>
              <a:rPr lang="cs-CZ" altLang="cs-CZ" sz="2400" b="1"/>
              <a:t> (sloučil výhody tohoto přístupu a možnosti nových strojů, jež usnadňovaly</a:t>
            </a:r>
            <a:br>
              <a:rPr lang="cs-CZ" altLang="cs-CZ" sz="2400" b="1"/>
            </a:br>
            <a:r>
              <a:rPr lang="cs-CZ" altLang="cs-CZ" sz="2400" b="1"/>
              <a:t>a umožňovaly, aby jeden člověk zastával práci více lidí – vynález </a:t>
            </a:r>
            <a:r>
              <a:rPr lang="cs-CZ" altLang="cs-CZ" sz="2400" b="1">
                <a:solidFill>
                  <a:schemeClr val="hlink"/>
                </a:solidFill>
              </a:rPr>
              <a:t>pásové výroby</a:t>
            </a:r>
            <a:r>
              <a:rPr lang="cs-CZ" altLang="cs-CZ" sz="2400" b="1"/>
              <a:t>).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Dochází ke zvýšení výkonnosti každého pracovníka, zrychlení práce a v konečném důsledku zvýšení produkce (</a:t>
            </a:r>
            <a:r>
              <a:rPr lang="cs-CZ" altLang="cs-CZ" sz="2400" b="1">
                <a:solidFill>
                  <a:schemeClr val="hlink"/>
                </a:solidFill>
              </a:rPr>
              <a:t>ekonomika hromadné výroby</a:t>
            </a:r>
            <a:r>
              <a:rPr lang="cs-CZ" altLang="cs-CZ" sz="2400" b="1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68968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800975" cy="1760538"/>
          </a:xfrm>
        </p:spPr>
        <p:txBody>
          <a:bodyPr/>
          <a:lstStyle/>
          <a:p>
            <a:pPr algn="ctr"/>
            <a:r>
              <a:rPr lang="cs-CZ" altLang="cs-CZ" sz="3600" b="1"/>
              <a:t>CHARAKTERISTIKA PROCESNÍHO PŘÍSTUPU</a:t>
            </a:r>
            <a:br>
              <a:rPr lang="cs-CZ" altLang="cs-CZ" sz="3600" b="1"/>
            </a:br>
            <a:r>
              <a:rPr lang="cs-CZ" altLang="cs-CZ" sz="3600" b="1"/>
              <a:t>K ŘÍZENÍ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09800"/>
            <a:ext cx="88026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/>
              <a:t>Základní charakteristikou procesního přístupu k řízení je schopnost reakce na rozdílné požadavky zákazníků a jejich naplnění.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Procesní přístup umožňuje pružný přechod od jednoho zákazníka ke zcela jinému, rozdílnému požadavku jiného zákazníka.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Procesní přístup umožňuje přechod od velkého množství jednoho produktu k velkému množství rozmanitých produktů (výstupů) – při zvýšení efektivnosti, hospodárnosti a účelnosti činností</a:t>
            </a:r>
            <a:br>
              <a:rPr lang="cs-CZ" altLang="cs-CZ" sz="2400" b="1"/>
            </a:br>
            <a:r>
              <a:rPr lang="cs-CZ" altLang="cs-CZ" sz="2400" b="1"/>
              <a:t>a procesů v organizaci (</a:t>
            </a:r>
            <a:r>
              <a:rPr lang="cs-CZ" altLang="cs-CZ" sz="2400" b="1">
                <a:solidFill>
                  <a:schemeClr val="hlink"/>
                </a:solidFill>
              </a:rPr>
              <a:t>přechod od ekonomiky velkého měřítka k ekonomice znalostní</a:t>
            </a:r>
            <a:r>
              <a:rPr lang="cs-CZ" altLang="cs-CZ" sz="2400" b="1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89796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800975" cy="1455738"/>
          </a:xfrm>
        </p:spPr>
        <p:txBody>
          <a:bodyPr/>
          <a:lstStyle/>
          <a:p>
            <a:pPr algn="ctr"/>
            <a:r>
              <a:rPr lang="cs-CZ" altLang="cs-CZ" b="1"/>
              <a:t>PRINCIPY PROCESNÍHO ŘÍZENÍ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362200"/>
            <a:ext cx="88026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/>
              <a:t>Integrace a komprese prací.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Delinearizace prací.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Nejvýhodnější místo pro práci.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Uplatnění týmové práce.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Procesní zaměření motivace.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Odpovědnost za proces.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Variantní pojetí procesu.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„3S“ – Samořízení, Samokontrola, Samoorganizace.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Pružná autonomie procesních týmů.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Znalostní a informační bezbariérovost.</a:t>
            </a:r>
          </a:p>
        </p:txBody>
      </p:sp>
    </p:spTree>
    <p:extLst>
      <p:ext uri="{BB962C8B-B14F-4D97-AF65-F5344CB8AC3E}">
        <p14:creationId xmlns:p14="http://schemas.microsoft.com/office/powerpoint/2010/main" val="718618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00975" cy="1303338"/>
          </a:xfrm>
        </p:spPr>
        <p:txBody>
          <a:bodyPr/>
          <a:lstStyle/>
          <a:p>
            <a:pPr algn="ctr"/>
            <a:r>
              <a:rPr lang="cs-CZ" altLang="cs-CZ" sz="3600" b="1"/>
              <a:t>HLAVNÍ PŘÍNOSY PROCESNÍHO ŘÍZENÍ - OBLASTI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362200"/>
            <a:ext cx="7772400" cy="4114800"/>
          </a:xfrm>
        </p:spPr>
        <p:txBody>
          <a:bodyPr/>
          <a:lstStyle/>
          <a:p>
            <a:r>
              <a:rPr lang="cs-CZ" altLang="cs-CZ" b="1"/>
              <a:t>Řízení společnosti</a:t>
            </a:r>
          </a:p>
          <a:p>
            <a:r>
              <a:rPr lang="cs-CZ" altLang="cs-CZ" b="1"/>
              <a:t>Personální zdroje organizace</a:t>
            </a:r>
          </a:p>
          <a:p>
            <a:r>
              <a:rPr lang="cs-CZ" altLang="cs-CZ" b="1"/>
              <a:t>Finanční plánování</a:t>
            </a:r>
          </a:p>
          <a:p>
            <a:r>
              <a:rPr lang="cs-CZ" altLang="cs-CZ" b="1"/>
              <a:t>Logistika</a:t>
            </a:r>
          </a:p>
          <a:p>
            <a:r>
              <a:rPr lang="cs-CZ" altLang="cs-CZ" b="1"/>
              <a:t>IT</a:t>
            </a:r>
          </a:p>
          <a:p>
            <a:r>
              <a:rPr lang="cs-CZ" altLang="cs-CZ" b="1"/>
              <a:t>Provoz odborných útvarů</a:t>
            </a:r>
          </a:p>
        </p:txBody>
      </p:sp>
    </p:spTree>
    <p:extLst>
      <p:ext uri="{BB962C8B-B14F-4D97-AF65-F5344CB8AC3E}">
        <p14:creationId xmlns:p14="http://schemas.microsoft.com/office/powerpoint/2010/main" val="3202444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800975" cy="1760538"/>
          </a:xfrm>
        </p:spPr>
        <p:txBody>
          <a:bodyPr/>
          <a:lstStyle/>
          <a:p>
            <a:pPr algn="ctr"/>
            <a:r>
              <a:rPr lang="cs-CZ" altLang="cs-CZ" sz="3600" b="1"/>
              <a:t>SROVNÁNÍ FUNKČNÍHO</a:t>
            </a:r>
            <a:br>
              <a:rPr lang="cs-CZ" altLang="cs-CZ" sz="3600" b="1"/>
            </a:br>
            <a:r>
              <a:rPr lang="cs-CZ" altLang="cs-CZ" sz="3600" b="1"/>
              <a:t>A PROCESNÍHO PŘÍSTUPU</a:t>
            </a:r>
            <a:br>
              <a:rPr lang="cs-CZ" altLang="cs-CZ" sz="3600" b="1"/>
            </a:br>
            <a:r>
              <a:rPr lang="cs-CZ" altLang="cs-CZ" sz="3600" b="1"/>
              <a:t>K ŘÍZENÍ – ZÁKLADNÍ ROZDÍLY</a:t>
            </a:r>
          </a:p>
        </p:txBody>
      </p:sp>
      <p:graphicFrame>
        <p:nvGraphicFramePr>
          <p:cNvPr id="129028" name="Object 4"/>
          <p:cNvGraphicFramePr>
            <a:graphicFrameLocks noChangeAspect="1"/>
          </p:cNvGraphicFramePr>
          <p:nvPr/>
        </p:nvGraphicFramePr>
        <p:xfrm>
          <a:off x="304800" y="2057400"/>
          <a:ext cx="86106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Rastrový obrázek" r:id="rId3" imgW="3885714" imgH="4552381" progId="Paint.Picture">
                  <p:embed/>
                </p:oleObj>
              </mc:Choice>
              <mc:Fallback>
                <p:oleObj name="Rastrový obrázek" r:id="rId3" imgW="3885714" imgH="45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57400"/>
                        <a:ext cx="86106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2946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276600"/>
            <a:ext cx="7793038" cy="1455738"/>
          </a:xfrm>
        </p:spPr>
        <p:txBody>
          <a:bodyPr/>
          <a:lstStyle/>
          <a:p>
            <a:pPr algn="ctr"/>
            <a:r>
              <a:rPr lang="cs-CZ" altLang="cs-CZ" b="1"/>
              <a:t>PROJEKT ZAVÁDĚNÍ PROCESNÍHO ŘÍZENÍ</a:t>
            </a:r>
          </a:p>
        </p:txBody>
      </p:sp>
    </p:spTree>
    <p:extLst>
      <p:ext uri="{BB962C8B-B14F-4D97-AF65-F5344CB8AC3E}">
        <p14:creationId xmlns:p14="http://schemas.microsoft.com/office/powerpoint/2010/main" val="12139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77175" cy="1531938"/>
          </a:xfrm>
        </p:spPr>
        <p:txBody>
          <a:bodyPr/>
          <a:lstStyle/>
          <a:p>
            <a:pPr algn="ctr"/>
            <a:r>
              <a:rPr lang="cs-CZ" altLang="cs-CZ" b="1"/>
              <a:t>ZPRACOVÁNÍ LOGICKÉHO RÁMCE PROJEKTU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09800"/>
            <a:ext cx="8802688" cy="4114800"/>
          </a:xfrm>
        </p:spPr>
        <p:txBody>
          <a:bodyPr/>
          <a:lstStyle/>
          <a:p>
            <a:r>
              <a:rPr lang="cs-CZ" altLang="cs-CZ" b="1"/>
              <a:t>Definování projektu s využitím metodiky logického rámce je základem pro řízení projektového cyklu – jedná se o vysoce účinný, plánovací a pracovní nástroj vhodný pro identifikaci a analýzu problémů na straně jedné a definování cílů a stanovení konkrétních činností k řešení těchto problémů na straně druhé.</a:t>
            </a:r>
          </a:p>
        </p:txBody>
      </p:sp>
    </p:spTree>
    <p:extLst>
      <p:ext uri="{BB962C8B-B14F-4D97-AF65-F5344CB8AC3E}">
        <p14:creationId xmlns:p14="http://schemas.microsoft.com/office/powerpoint/2010/main" val="3314005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793038" cy="846138"/>
          </a:xfrm>
        </p:spPr>
        <p:txBody>
          <a:bodyPr/>
          <a:lstStyle/>
          <a:p>
            <a:pPr algn="ctr"/>
            <a:r>
              <a:rPr lang="cs-CZ" altLang="cs-CZ" b="1"/>
              <a:t>UPOZORNĚNÍ!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200400"/>
            <a:ext cx="8726488" cy="1639888"/>
          </a:xfrm>
        </p:spPr>
        <p:txBody>
          <a:bodyPr/>
          <a:lstStyle/>
          <a:p>
            <a:pPr algn="ctr"/>
            <a:r>
              <a:rPr lang="cs-CZ" altLang="cs-CZ" b="1"/>
              <a:t>Vzhledem k tomu, že jsem neměl dost času na přípravu stručného sdělení, předkládám rozsáhlé!</a:t>
            </a:r>
          </a:p>
        </p:txBody>
      </p:sp>
    </p:spTree>
    <p:extLst>
      <p:ext uri="{BB962C8B-B14F-4D97-AF65-F5344CB8AC3E}">
        <p14:creationId xmlns:p14="http://schemas.microsoft.com/office/powerpoint/2010/main" val="3035407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877175" cy="1455738"/>
          </a:xfrm>
        </p:spPr>
        <p:txBody>
          <a:bodyPr/>
          <a:lstStyle/>
          <a:p>
            <a:pPr algn="ctr"/>
            <a:r>
              <a:rPr lang="cs-CZ" altLang="cs-CZ" b="1"/>
              <a:t>LOGICKÝ RÁMEC PROJEKTU</a:t>
            </a:r>
          </a:p>
        </p:txBody>
      </p:sp>
      <p:graphicFrame>
        <p:nvGraphicFramePr>
          <p:cNvPr id="133123" name="Object 3"/>
          <p:cNvGraphicFramePr>
            <a:graphicFrameLocks noChangeAspect="1"/>
          </p:cNvGraphicFramePr>
          <p:nvPr/>
        </p:nvGraphicFramePr>
        <p:xfrm>
          <a:off x="304800" y="2057400"/>
          <a:ext cx="85344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Rastrový obrázek" r:id="rId3" imgW="4839375" imgH="4571429" progId="Paint.Picture">
                  <p:embed/>
                </p:oleObj>
              </mc:Choice>
              <mc:Fallback>
                <p:oleObj name="Rastrový obrázek" r:id="rId3" imgW="4839375" imgH="457142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57400"/>
                        <a:ext cx="85344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6074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00975" cy="1531938"/>
          </a:xfrm>
        </p:spPr>
        <p:txBody>
          <a:bodyPr/>
          <a:lstStyle/>
          <a:p>
            <a:pPr algn="ctr"/>
            <a:r>
              <a:rPr lang="cs-CZ" altLang="cs-CZ" b="1"/>
              <a:t>VZTAH LOGICKÉHO RÁMCE A OSNOVY PROJEKTU</a:t>
            </a:r>
          </a:p>
        </p:txBody>
      </p:sp>
      <p:graphicFrame>
        <p:nvGraphicFramePr>
          <p:cNvPr id="134147" name="Object 3"/>
          <p:cNvGraphicFramePr>
            <a:graphicFrameLocks noChangeAspect="1"/>
          </p:cNvGraphicFramePr>
          <p:nvPr/>
        </p:nvGraphicFramePr>
        <p:xfrm>
          <a:off x="152400" y="3124200"/>
          <a:ext cx="87630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Rastrový obrázek" r:id="rId3" imgW="4847619" imgH="1676634" progId="Paint.Picture">
                  <p:embed/>
                </p:oleObj>
              </mc:Choice>
              <mc:Fallback>
                <p:oleObj name="Rastrový obrázek" r:id="rId3" imgW="4847619" imgH="167663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124200"/>
                        <a:ext cx="876300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83595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00975" cy="1531938"/>
          </a:xfrm>
        </p:spPr>
        <p:txBody>
          <a:bodyPr/>
          <a:lstStyle/>
          <a:p>
            <a:pPr algn="ctr"/>
            <a:r>
              <a:rPr lang="cs-CZ" altLang="cs-CZ" b="1"/>
              <a:t>KRITICKÉ FAKTORY ÚSPĚCHU PROJEKTU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667000"/>
            <a:ext cx="7924800" cy="2249488"/>
          </a:xfrm>
        </p:spPr>
        <p:txBody>
          <a:bodyPr/>
          <a:lstStyle/>
          <a:p>
            <a:r>
              <a:rPr lang="cs-CZ" altLang="cs-CZ" b="1">
                <a:solidFill>
                  <a:schemeClr val="hlink"/>
                </a:solidFill>
              </a:rPr>
              <a:t>Aktivní podpora vrcholového vedení</a:t>
            </a:r>
            <a:r>
              <a:rPr lang="cs-CZ" altLang="cs-CZ" b="1"/>
              <a:t> (je určující pro úspěch projektu).</a:t>
            </a:r>
          </a:p>
          <a:p>
            <a:r>
              <a:rPr lang="cs-CZ" altLang="cs-CZ" b="1">
                <a:solidFill>
                  <a:schemeClr val="hlink"/>
                </a:solidFill>
              </a:rPr>
              <a:t>Důkladná a úplná příprava</a:t>
            </a:r>
            <a:br>
              <a:rPr lang="cs-CZ" altLang="cs-CZ" b="1">
                <a:solidFill>
                  <a:schemeClr val="hlink"/>
                </a:solidFill>
              </a:rPr>
            </a:br>
            <a:r>
              <a:rPr lang="cs-CZ" altLang="cs-CZ" b="1">
                <a:solidFill>
                  <a:schemeClr val="hlink"/>
                </a:solidFill>
              </a:rPr>
              <a:t>a naplánování projektu</a:t>
            </a:r>
            <a:r>
              <a:rPr lang="cs-CZ" altLang="cs-CZ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4043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77175" cy="1531938"/>
          </a:xfrm>
        </p:spPr>
        <p:txBody>
          <a:bodyPr/>
          <a:lstStyle/>
          <a:p>
            <a:pPr algn="ctr"/>
            <a:r>
              <a:rPr lang="cs-CZ" altLang="cs-CZ" b="1"/>
              <a:t>POPIS SOUČASNÉHO STAVU PROCESŮ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17713"/>
            <a:ext cx="8802688" cy="45354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Slouží ke zmapování procesů, zjištění základních informací o procesech a jejich průběhu a vzájemné návaznosti.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Procesy můžeme popisovat mnoha způsoby – textově, v tabulce, v matici, vývojovým diagramem, modelem, případně jejich kombinací.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V praxi se nejvíce využívá popisu procesů pomocí </a:t>
            </a:r>
            <a:r>
              <a:rPr lang="cs-CZ" altLang="cs-CZ" sz="2800" b="1">
                <a:solidFill>
                  <a:schemeClr val="hlink"/>
                </a:solidFill>
              </a:rPr>
              <a:t>vývojového grafu</a:t>
            </a:r>
            <a:r>
              <a:rPr lang="cs-CZ" altLang="cs-CZ" sz="2800" b="1"/>
              <a:t> nebo </a:t>
            </a:r>
            <a:r>
              <a:rPr lang="cs-CZ" altLang="cs-CZ" sz="2800" b="1">
                <a:solidFill>
                  <a:schemeClr val="hlink"/>
                </a:solidFill>
              </a:rPr>
              <a:t>modelem</a:t>
            </a:r>
            <a:br>
              <a:rPr lang="cs-CZ" altLang="cs-CZ" sz="2800" b="1"/>
            </a:br>
            <a:r>
              <a:rPr lang="cs-CZ" altLang="cs-CZ" sz="2800" b="1"/>
              <a:t>(s doplňujícími informacemi uváděnými zpravidla v tabulce nebo matici).</a:t>
            </a:r>
          </a:p>
        </p:txBody>
      </p:sp>
    </p:spTree>
    <p:extLst>
      <p:ext uri="{BB962C8B-B14F-4D97-AF65-F5344CB8AC3E}">
        <p14:creationId xmlns:p14="http://schemas.microsoft.com/office/powerpoint/2010/main" val="11462812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029575" cy="1303338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4000" b="1"/>
              <a:t>CHARAKTERISTIKA</a:t>
            </a:r>
            <a:br>
              <a:rPr lang="cs-CZ" altLang="cs-CZ" sz="4000" b="1"/>
            </a:br>
            <a:r>
              <a:rPr lang="cs-CZ" altLang="cs-CZ" sz="4000" b="1"/>
              <a:t>A VÝCHODISKA MODELOVÁNÍ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17713"/>
            <a:ext cx="8955088" cy="46878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chemeClr val="hlink"/>
                </a:solidFill>
              </a:rPr>
              <a:t>Model</a:t>
            </a:r>
            <a:r>
              <a:rPr lang="cs-CZ" altLang="cs-CZ" sz="2800" b="1"/>
              <a:t> – strukturovaný popis reality v grafické symbolické soustavě (objekty a vazby mezi nimi) s důrazem na jednoznačnost</a:t>
            </a:r>
            <a:br>
              <a:rPr lang="cs-CZ" altLang="cs-CZ" sz="2800" b="1"/>
            </a:br>
            <a:r>
              <a:rPr lang="cs-CZ" altLang="cs-CZ" sz="2800" b="1"/>
              <a:t>a přehlednost (doplněno upřesňujícím popisem – slovním, v tabulce nebo matici z důvodů jeho srozumitelnosti).</a:t>
            </a:r>
          </a:p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chemeClr val="hlink"/>
                </a:solidFill>
              </a:rPr>
              <a:t>Model procesu</a:t>
            </a:r>
            <a:r>
              <a:rPr lang="cs-CZ" altLang="cs-CZ" sz="2800" b="1"/>
              <a:t> znázorňuje informace, které nám slouží k tomu, abychom procesy mohli řídit a je tvořen objekty, resp. prvky, které nám znázorňují podstatné informace o procesu a vztah jednotlivých objektů znázorněných</a:t>
            </a:r>
            <a:br>
              <a:rPr lang="cs-CZ" altLang="cs-CZ" sz="2800" b="1"/>
            </a:br>
            <a:r>
              <a:rPr lang="cs-CZ" altLang="cs-CZ" sz="2800" b="1"/>
              <a:t>v modelu je vyjádřen vazbami.</a:t>
            </a:r>
          </a:p>
        </p:txBody>
      </p:sp>
    </p:spTree>
    <p:extLst>
      <p:ext uri="{BB962C8B-B14F-4D97-AF65-F5344CB8AC3E}">
        <p14:creationId xmlns:p14="http://schemas.microsoft.com/office/powerpoint/2010/main" val="23158527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800975" cy="1455738"/>
          </a:xfrm>
        </p:spPr>
        <p:txBody>
          <a:bodyPr/>
          <a:lstStyle/>
          <a:p>
            <a:pPr algn="ctr"/>
            <a:r>
              <a:rPr lang="cs-CZ" altLang="cs-CZ" b="1"/>
              <a:t>STRUKTURA PROCESNÍHO MODELU ORGANIZACE</a:t>
            </a:r>
          </a:p>
        </p:txBody>
      </p:sp>
      <p:graphicFrame>
        <p:nvGraphicFramePr>
          <p:cNvPr id="137219" name="Object 3"/>
          <p:cNvGraphicFramePr>
            <a:graphicFrameLocks noChangeAspect="1"/>
          </p:cNvGraphicFramePr>
          <p:nvPr/>
        </p:nvGraphicFramePr>
        <p:xfrm>
          <a:off x="304800" y="2209800"/>
          <a:ext cx="85344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Rastrový obrázek" r:id="rId3" imgW="4495238" imgH="3761905" progId="Paint.Picture">
                  <p:embed/>
                </p:oleObj>
              </mc:Choice>
              <mc:Fallback>
                <p:oleObj name="Rastrový obrázek" r:id="rId3" imgW="4495238" imgH="37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09800"/>
                        <a:ext cx="85344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2496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00975" cy="1531938"/>
          </a:xfrm>
        </p:spPr>
        <p:txBody>
          <a:bodyPr/>
          <a:lstStyle/>
          <a:p>
            <a:pPr algn="ctr"/>
            <a:r>
              <a:rPr lang="cs-CZ" altLang="cs-CZ" b="1"/>
              <a:t>POSTUP PROCESNÍHO MODELOVÁNÍ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17713"/>
            <a:ext cx="8955088" cy="43068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/>
              <a:t>Procesní modelování provádíme v několika na sebe navazujících krocích.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U každého kroku procesního modelování s výhodou využíváme ICT s vhodným SW (např. ARIS).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Pro popis organizační struktury použijeme </a:t>
            </a:r>
            <a:r>
              <a:rPr lang="cs-CZ" altLang="cs-CZ" sz="2400" b="1">
                <a:solidFill>
                  <a:schemeClr val="hlink"/>
                </a:solidFill>
              </a:rPr>
              <a:t>organigram</a:t>
            </a:r>
            <a:r>
              <a:rPr lang="cs-CZ" altLang="cs-CZ" sz="2400" b="1"/>
              <a:t>.</a:t>
            </a:r>
          </a:p>
          <a:p>
            <a:pPr>
              <a:lnSpc>
                <a:spcPct val="90000"/>
              </a:lnSpc>
            </a:pPr>
            <a:r>
              <a:rPr lang="cs-CZ" altLang="cs-CZ" sz="2400" b="1">
                <a:solidFill>
                  <a:schemeClr val="hlink"/>
                </a:solidFill>
              </a:rPr>
              <a:t>Modely procesů</a:t>
            </a:r>
            <a:r>
              <a:rPr lang="cs-CZ" altLang="cs-CZ" sz="2400" b="1"/>
              <a:t> se vytvářejí nejdříve pro popis oblastí procesů probíhajících v dané organizaci – jednotlivé oblasti procesů se pak dekomponují pomocí přehledových modelů různých typů (funkční strom, model přidané hodnoty) až na úroveň jednotlivých procesů.</a:t>
            </a:r>
          </a:p>
        </p:txBody>
      </p:sp>
    </p:spTree>
    <p:extLst>
      <p:ext uri="{BB962C8B-B14F-4D97-AF65-F5344CB8AC3E}">
        <p14:creationId xmlns:p14="http://schemas.microsoft.com/office/powerpoint/2010/main" val="9672710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953375" cy="1455738"/>
          </a:xfrm>
        </p:spPr>
        <p:txBody>
          <a:bodyPr/>
          <a:lstStyle/>
          <a:p>
            <a:pPr algn="ctr"/>
            <a:r>
              <a:rPr lang="cs-CZ" altLang="cs-CZ" b="1"/>
              <a:t>POSTUP PROCESNÍHO MODELOVÁNÍ</a:t>
            </a:r>
          </a:p>
        </p:txBody>
      </p:sp>
      <p:graphicFrame>
        <p:nvGraphicFramePr>
          <p:cNvPr id="157699" name="Object 3"/>
          <p:cNvGraphicFramePr>
            <a:graphicFrameLocks noChangeAspect="1"/>
          </p:cNvGraphicFramePr>
          <p:nvPr/>
        </p:nvGraphicFramePr>
        <p:xfrm>
          <a:off x="304800" y="2819400"/>
          <a:ext cx="86106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Rastrový obrázek" r:id="rId3" imgW="4819048" imgH="1676634" progId="Paint.Picture">
                  <p:embed/>
                </p:oleObj>
              </mc:Choice>
              <mc:Fallback>
                <p:oleObj name="Rastrový obrázek" r:id="rId3" imgW="4819048" imgH="167663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819400"/>
                        <a:ext cx="8610600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24528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800975" cy="1760538"/>
          </a:xfrm>
        </p:spPr>
        <p:txBody>
          <a:bodyPr/>
          <a:lstStyle/>
          <a:p>
            <a:pPr algn="ctr"/>
            <a:r>
              <a:rPr lang="cs-CZ" altLang="cs-CZ" sz="3600" b="1"/>
              <a:t>PŘIŘAZENÍ ODPOVÍDAJÍCÍCH MODELŮ PRO JEDNOTLIVÉ ÚROVNĚ PROCESŮ</a:t>
            </a:r>
          </a:p>
        </p:txBody>
      </p:sp>
      <p:graphicFrame>
        <p:nvGraphicFramePr>
          <p:cNvPr id="140291" name="Object 3"/>
          <p:cNvGraphicFramePr>
            <a:graphicFrameLocks noChangeAspect="1"/>
          </p:cNvGraphicFramePr>
          <p:nvPr/>
        </p:nvGraphicFramePr>
        <p:xfrm>
          <a:off x="228600" y="2133600"/>
          <a:ext cx="86868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Rastrový obrázek" r:id="rId3" imgW="4629796" imgH="3847619" progId="Paint.Picture">
                  <p:embed/>
                </p:oleObj>
              </mc:Choice>
              <mc:Fallback>
                <p:oleObj name="Rastrový obrázek" r:id="rId3" imgW="4629796" imgH="38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133600"/>
                        <a:ext cx="86868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39800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800975" cy="1760538"/>
          </a:xfrm>
        </p:spPr>
        <p:txBody>
          <a:bodyPr/>
          <a:lstStyle/>
          <a:p>
            <a:pPr algn="ctr"/>
            <a:r>
              <a:rPr lang="cs-CZ" altLang="cs-CZ" sz="3600" b="1"/>
              <a:t>IDENTIFIKACE OBLASTÍ</a:t>
            </a:r>
            <a:br>
              <a:rPr lang="cs-CZ" altLang="cs-CZ" sz="3600" b="1"/>
            </a:br>
            <a:r>
              <a:rPr lang="cs-CZ" altLang="cs-CZ" sz="3600" b="1"/>
              <a:t>A SKUPIN PROCESŮ – HLAVNÍ, ŘÍDÍCÍ A PODPŮRNÉ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0"/>
            <a:ext cx="89550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/>
              <a:t>Oblasti procesů lze identifikovat na základě plněných úkolů, které by měly vyplývat z cílů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Pro stanovení hlavních oblastí procesů je nezbytné využít definované poslání organizace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Oblasti procesů následně rozdělujeme podle jejich důležitosti dle přidávání hodnoty pro externího zákazníka – hlavní, řídící a podpůrné oblasti procesů.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Vhodné modely pro identifikaci oblastí procesů jsou </a:t>
            </a:r>
            <a:r>
              <a:rPr lang="cs-CZ" altLang="cs-CZ" sz="2400" b="1">
                <a:solidFill>
                  <a:schemeClr val="hlink"/>
                </a:solidFill>
              </a:rPr>
              <a:t>model cílů</a:t>
            </a:r>
            <a:r>
              <a:rPr lang="cs-CZ" altLang="cs-CZ" sz="2400" b="1"/>
              <a:t> a </a:t>
            </a:r>
            <a:r>
              <a:rPr lang="cs-CZ" altLang="cs-CZ" sz="2400" b="1">
                <a:solidFill>
                  <a:schemeClr val="hlink"/>
                </a:solidFill>
              </a:rPr>
              <a:t>model přidané hodnoty </a:t>
            </a:r>
            <a:r>
              <a:rPr lang="cs-CZ" altLang="cs-CZ" sz="2400" b="1"/>
              <a:t>(MTPH).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Vhodný model pro znázornění hierarchické vazby oblastí, skupin a procesů je </a:t>
            </a:r>
            <a:r>
              <a:rPr lang="cs-CZ" altLang="cs-CZ" sz="2400" b="1">
                <a:solidFill>
                  <a:schemeClr val="hlink"/>
                </a:solidFill>
              </a:rPr>
              <a:t>model funkční strom</a:t>
            </a:r>
            <a:r>
              <a:rPr lang="cs-CZ" altLang="cs-CZ" sz="2400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2161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33400"/>
            <a:ext cx="7793038" cy="998538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6000" b="1"/>
              <a:t>MOTTO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971800"/>
            <a:ext cx="8802688" cy="2020888"/>
          </a:xfrm>
        </p:spPr>
        <p:txBody>
          <a:bodyPr/>
          <a:lstStyle/>
          <a:p>
            <a:pPr algn="ctr"/>
            <a:r>
              <a:rPr lang="cs-CZ" altLang="cs-CZ" sz="4000" b="1">
                <a:solidFill>
                  <a:schemeClr val="hlink"/>
                </a:solidFill>
              </a:rPr>
              <a:t>„Pokud budete vše dělat jenom tak, jak už jste dělali, dostanete se pouze tam, kde už jste byli!“</a:t>
            </a:r>
          </a:p>
        </p:txBody>
      </p:sp>
    </p:spTree>
    <p:extLst>
      <p:ext uri="{BB962C8B-B14F-4D97-AF65-F5344CB8AC3E}">
        <p14:creationId xmlns:p14="http://schemas.microsoft.com/office/powerpoint/2010/main" val="30177735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953375" cy="1760538"/>
          </a:xfrm>
        </p:spPr>
        <p:txBody>
          <a:bodyPr/>
          <a:lstStyle/>
          <a:p>
            <a:pPr algn="ctr"/>
            <a:r>
              <a:rPr lang="cs-CZ" altLang="cs-CZ" sz="3600" b="1"/>
              <a:t>IDENTIFIKACE JEDNOTLIVÝCH PROCESŮ A ZJIŠTĚNÍ INFORMACÍ O PROCESECH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743200"/>
            <a:ext cx="8802688" cy="3240088"/>
          </a:xfrm>
        </p:spPr>
        <p:txBody>
          <a:bodyPr/>
          <a:lstStyle/>
          <a:p>
            <a:r>
              <a:rPr lang="cs-CZ" altLang="cs-CZ" b="1"/>
              <a:t>Každá </a:t>
            </a:r>
            <a:r>
              <a:rPr lang="cs-CZ" altLang="cs-CZ" b="1">
                <a:solidFill>
                  <a:schemeClr val="hlink"/>
                </a:solidFill>
              </a:rPr>
              <a:t>skupina procesů</a:t>
            </a:r>
            <a:r>
              <a:rPr lang="cs-CZ" altLang="cs-CZ" b="1"/>
              <a:t> dané oblasti se následně člení na </a:t>
            </a:r>
            <a:r>
              <a:rPr lang="cs-CZ" altLang="cs-CZ" b="1">
                <a:solidFill>
                  <a:schemeClr val="hlink"/>
                </a:solidFill>
              </a:rPr>
              <a:t>jednotlivé procesy</a:t>
            </a:r>
            <a:r>
              <a:rPr lang="cs-CZ" altLang="cs-CZ" b="1"/>
              <a:t>.</a:t>
            </a:r>
          </a:p>
          <a:p>
            <a:r>
              <a:rPr lang="cs-CZ" altLang="cs-CZ" b="1">
                <a:solidFill>
                  <a:schemeClr val="hlink"/>
                </a:solidFill>
              </a:rPr>
              <a:t>Procesy</a:t>
            </a:r>
            <a:r>
              <a:rPr lang="cs-CZ" altLang="cs-CZ" b="1"/>
              <a:t> je vhodné identifikovat na základě poskytovaných služeb – tedy výstupů, které mají konkrétního externího nebo interního zákazníka.</a:t>
            </a:r>
          </a:p>
        </p:txBody>
      </p:sp>
    </p:spTree>
    <p:extLst>
      <p:ext uri="{BB962C8B-B14F-4D97-AF65-F5344CB8AC3E}">
        <p14:creationId xmlns:p14="http://schemas.microsoft.com/office/powerpoint/2010/main" val="21374017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altLang="cs-CZ" sz="4000" b="1"/>
              <a:t>MOŽNÉ SCHÉMA POSTUPU POPISU KONTEXTU PROCESU</a:t>
            </a:r>
          </a:p>
        </p:txBody>
      </p:sp>
      <p:graphicFrame>
        <p:nvGraphicFramePr>
          <p:cNvPr id="143364" name="Object 4"/>
          <p:cNvGraphicFramePr>
            <a:graphicFrameLocks noChangeAspect="1"/>
          </p:cNvGraphicFramePr>
          <p:nvPr/>
        </p:nvGraphicFramePr>
        <p:xfrm>
          <a:off x="228600" y="2057400"/>
          <a:ext cx="86868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Rastrový obrázek" r:id="rId3" imgW="4896533" imgH="4466667" progId="Paint.Picture">
                  <p:embed/>
                </p:oleObj>
              </mc:Choice>
              <mc:Fallback>
                <p:oleObj name="Rastrový obrázek" r:id="rId3" imgW="4896533" imgH="44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057400"/>
                        <a:ext cx="86868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43751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00975" cy="1531938"/>
          </a:xfrm>
        </p:spPr>
        <p:txBody>
          <a:bodyPr/>
          <a:lstStyle/>
          <a:p>
            <a:pPr algn="ctr"/>
            <a:r>
              <a:rPr lang="cs-CZ" altLang="cs-CZ" b="1"/>
              <a:t>ROZDĚLENÍ PROCESŮ DO SUBPROCESŮ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667000"/>
            <a:ext cx="8726488" cy="3163888"/>
          </a:xfrm>
        </p:spPr>
        <p:txBody>
          <a:bodyPr/>
          <a:lstStyle/>
          <a:p>
            <a:r>
              <a:rPr lang="cs-CZ" altLang="cs-CZ" b="1"/>
              <a:t>Rozdělení procesu do subprocesů znamená, že si proces rozložíme do logických celků</a:t>
            </a:r>
          </a:p>
          <a:p>
            <a:r>
              <a:rPr lang="cs-CZ" altLang="cs-CZ" b="1"/>
              <a:t>Jeden proces nemusí být nutně popsán jediným souvislým detailním modelem procesu.</a:t>
            </a:r>
          </a:p>
        </p:txBody>
      </p:sp>
    </p:spTree>
    <p:extLst>
      <p:ext uri="{BB962C8B-B14F-4D97-AF65-F5344CB8AC3E}">
        <p14:creationId xmlns:p14="http://schemas.microsoft.com/office/powerpoint/2010/main" val="17071162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800975" cy="1455738"/>
          </a:xfrm>
        </p:spPr>
        <p:txBody>
          <a:bodyPr/>
          <a:lstStyle/>
          <a:p>
            <a:pPr algn="ctr"/>
            <a:r>
              <a:rPr lang="cs-CZ" altLang="cs-CZ" b="1"/>
              <a:t>DETAILNÍ POPIS KAŽDÉHO PROCESU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17713"/>
            <a:ext cx="8955088" cy="4611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Nejprve si určíme procesy, které budeme popisovat plně (v úvahu bereme rozsáhlost, četnost výskytu a jejich současný stav).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Vytváříme detailní popis každého procesu včetně definování procesních rozhraní.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Postup si můžeme rozdělit do dvou úkolů – nejprve provedeme popis posloupnosti událostí a činností (funkcí).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Popisujeme průběh procesu a v případě, že jsme si proces rozložili na subprocesy, popisujeme průběh subprocesů.</a:t>
            </a:r>
          </a:p>
        </p:txBody>
      </p:sp>
    </p:spTree>
    <p:extLst>
      <p:ext uri="{BB962C8B-B14F-4D97-AF65-F5344CB8AC3E}">
        <p14:creationId xmlns:p14="http://schemas.microsoft.com/office/powerpoint/2010/main" val="23558183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793038" cy="769938"/>
          </a:xfrm>
        </p:spPr>
        <p:txBody>
          <a:bodyPr/>
          <a:lstStyle/>
          <a:p>
            <a:pPr algn="ctr"/>
            <a:r>
              <a:rPr lang="cs-CZ" altLang="cs-CZ" b="1"/>
              <a:t>KONTROLA KONZISTENCE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819400"/>
            <a:ext cx="8802688" cy="2325688"/>
          </a:xfrm>
        </p:spPr>
        <p:txBody>
          <a:bodyPr/>
          <a:lstStyle/>
          <a:p>
            <a:r>
              <a:rPr lang="cs-CZ" altLang="cs-CZ" b="1"/>
              <a:t>Kontrola konzistence slouží pro ověření správnosti modelované skutečnosti.</a:t>
            </a:r>
          </a:p>
          <a:p>
            <a:r>
              <a:rPr lang="cs-CZ" altLang="cs-CZ" b="1"/>
              <a:t>U modelů a objektů je nutné zkontrolovat soulad s pravidly (syntaxi).</a:t>
            </a:r>
          </a:p>
        </p:txBody>
      </p:sp>
    </p:spTree>
    <p:extLst>
      <p:ext uri="{BB962C8B-B14F-4D97-AF65-F5344CB8AC3E}">
        <p14:creationId xmlns:p14="http://schemas.microsoft.com/office/powerpoint/2010/main" val="31726326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93038" cy="846138"/>
          </a:xfrm>
        </p:spPr>
        <p:txBody>
          <a:bodyPr/>
          <a:lstStyle/>
          <a:p>
            <a:pPr algn="ctr"/>
            <a:r>
              <a:rPr lang="cs-CZ" altLang="cs-CZ" b="1"/>
              <a:t>PROCESNÍ ANALÝZY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17713"/>
            <a:ext cx="8955088" cy="44592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Smyslem procesní analýzy je nalézt nedostatky v procesech a možnosti jejich zlepšení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Procesní analýzu můžeme provádět pouze</a:t>
            </a:r>
            <a:br>
              <a:rPr lang="cs-CZ" altLang="cs-CZ" sz="2800" b="1"/>
            </a:br>
            <a:r>
              <a:rPr lang="cs-CZ" altLang="cs-CZ" sz="2800" b="1"/>
              <a:t>v případě, pokud jsme si reálně a srozumitelně namodelovali procesy.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Dvě klíčové otázky manažerů pro tuto oblast činnosti: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/>
              <a:t>Je toto nejlepším způsobem provedení?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/>
              <a:t>Jak lze srovnat to, co dělám já, s tím, co dělají jiní</a:t>
            </a:r>
            <a:br>
              <a:rPr lang="cs-CZ" altLang="cs-CZ" sz="2400" b="1"/>
            </a:br>
            <a:r>
              <a:rPr lang="cs-CZ" altLang="cs-CZ" sz="2400" b="1"/>
              <a:t>s obdobnou zodpovědností?</a:t>
            </a:r>
          </a:p>
        </p:txBody>
      </p:sp>
    </p:spTree>
    <p:extLst>
      <p:ext uri="{BB962C8B-B14F-4D97-AF65-F5344CB8AC3E}">
        <p14:creationId xmlns:p14="http://schemas.microsoft.com/office/powerpoint/2010/main" val="14160205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793038" cy="846138"/>
          </a:xfrm>
        </p:spPr>
        <p:txBody>
          <a:bodyPr/>
          <a:lstStyle/>
          <a:p>
            <a:pPr algn="ctr"/>
            <a:r>
              <a:rPr lang="cs-CZ" altLang="cs-CZ" b="1"/>
              <a:t>BENCHMARKING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05000"/>
            <a:ext cx="8802688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Je procesem systematického porovnávání procesů, organizační struktury, produktů</a:t>
            </a:r>
            <a:br>
              <a:rPr lang="cs-CZ" altLang="cs-CZ" sz="2800" b="1"/>
            </a:br>
            <a:r>
              <a:rPr lang="cs-CZ" altLang="cs-CZ" sz="2800" b="1"/>
              <a:t>a výkonnosti celé organizace s jinými globálně úspěšnými organizacemi se záměrem dosáhnout podnikatelské excelence.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Poskytuje důležité spojení mezi stanovením, identifikováním a pochopením klíčových kritérií pro dosažení změny a jejich přizpůsobení realitě konkrétních organizací</a:t>
            </a:r>
            <a:br>
              <a:rPr lang="cs-CZ" altLang="cs-CZ" sz="2800" b="1"/>
            </a:br>
            <a:r>
              <a:rPr lang="cs-CZ" altLang="cs-CZ" sz="2800" b="1"/>
              <a:t>v globální ekonomice.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Získávání pravdivých informací a práce s nimi je pro jeho úspěšnost prioritní.</a:t>
            </a:r>
          </a:p>
        </p:txBody>
      </p:sp>
    </p:spTree>
    <p:extLst>
      <p:ext uri="{BB962C8B-B14F-4D97-AF65-F5344CB8AC3E}">
        <p14:creationId xmlns:p14="http://schemas.microsoft.com/office/powerpoint/2010/main" val="14285765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altLang="cs-CZ" sz="3600" b="1"/>
              <a:t>MOŽNÉ KVANTITATIVNÍ</a:t>
            </a:r>
            <a:br>
              <a:rPr lang="cs-CZ" altLang="cs-CZ" sz="3600" b="1"/>
            </a:br>
            <a:r>
              <a:rPr lang="cs-CZ" altLang="cs-CZ" sz="3600" b="1"/>
              <a:t>A KVALITATIVNÍ UKAZATELE PRO BENCHMARKING</a:t>
            </a:r>
          </a:p>
        </p:txBody>
      </p:sp>
      <p:graphicFrame>
        <p:nvGraphicFramePr>
          <p:cNvPr id="149509" name="Object 5"/>
          <p:cNvGraphicFramePr>
            <a:graphicFrameLocks noChangeAspect="1"/>
          </p:cNvGraphicFramePr>
          <p:nvPr/>
        </p:nvGraphicFramePr>
        <p:xfrm>
          <a:off x="228600" y="2057400"/>
          <a:ext cx="86106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Rastrový obrázek" r:id="rId3" imgW="3905795" imgH="3638095" progId="Paint.Picture">
                  <p:embed/>
                </p:oleObj>
              </mc:Choice>
              <mc:Fallback>
                <p:oleObj name="Rastrový obrázek" r:id="rId3" imgW="3905795" imgH="36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057400"/>
                        <a:ext cx="86106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23092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800975" cy="1760538"/>
          </a:xfrm>
        </p:spPr>
        <p:txBody>
          <a:bodyPr/>
          <a:lstStyle/>
          <a:p>
            <a:pPr algn="ctr"/>
            <a:r>
              <a:rPr lang="cs-CZ" altLang="cs-CZ" sz="3600" b="1"/>
              <a:t>NÁVRH CÍLOVÉHO STAVU PROCESŮ A ORGANIZAČNÍCH ZMĚN I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17713"/>
            <a:ext cx="8955088" cy="46878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chemeClr val="hlink"/>
                </a:solidFill>
              </a:rPr>
              <a:t>Optimalizace procesů</a:t>
            </a:r>
            <a:r>
              <a:rPr lang="cs-CZ" altLang="cs-CZ" sz="2800" b="1"/>
              <a:t> se vztahuje k cílovému návrhu procesů s ohledem na odstranění analýzou zjištěných nedostatků.</a:t>
            </a:r>
          </a:p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chemeClr val="hlink"/>
                </a:solidFill>
              </a:rPr>
              <a:t>Návrh cílového stavu procesů</a:t>
            </a:r>
            <a:r>
              <a:rPr lang="cs-CZ" altLang="cs-CZ" sz="2800" b="1"/>
              <a:t> se vztahuje</a:t>
            </a:r>
            <a:br>
              <a:rPr lang="cs-CZ" altLang="cs-CZ" sz="2800" b="1"/>
            </a:br>
            <a:r>
              <a:rPr lang="cs-CZ" altLang="cs-CZ" sz="2800" b="1"/>
              <a:t>k definování optimalizované struktury procesů, definování produktů procesů, vytvoření podrobného popisu optimalizovaných procesů (činnosti, role v procesech, vstupy a výstupy činností, podpora aplikací, požadované znalosti, dokumentace…) a definování měřitelných cílů procesů a způsobu jejich měření, včetně ukazatelů a parametrů.</a:t>
            </a:r>
          </a:p>
        </p:txBody>
      </p:sp>
    </p:spTree>
    <p:extLst>
      <p:ext uri="{BB962C8B-B14F-4D97-AF65-F5344CB8AC3E}">
        <p14:creationId xmlns:p14="http://schemas.microsoft.com/office/powerpoint/2010/main" val="38093535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877175" cy="1760538"/>
          </a:xfrm>
        </p:spPr>
        <p:txBody>
          <a:bodyPr/>
          <a:lstStyle/>
          <a:p>
            <a:pPr algn="ctr"/>
            <a:r>
              <a:rPr lang="cs-CZ" altLang="cs-CZ" sz="3600" b="1"/>
              <a:t>NÁVRH CÍLOVÉHO STAVU PROCESŮ A ORGANIZAČNÍCH ZMĚN II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8802688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1800" b="1">
                <a:solidFill>
                  <a:schemeClr val="hlink"/>
                </a:solidFill>
              </a:rPr>
              <a:t>Optimalizace procesu – opatření</a:t>
            </a:r>
            <a:r>
              <a:rPr lang="cs-CZ" altLang="cs-CZ" sz="1800" b="1"/>
              <a:t>:</a:t>
            </a:r>
          </a:p>
          <a:p>
            <a:pPr lvl="1">
              <a:lnSpc>
                <a:spcPct val="90000"/>
              </a:lnSpc>
            </a:pPr>
            <a:r>
              <a:rPr lang="cs-CZ" altLang="cs-CZ" sz="1800" b="1"/>
              <a:t>Odstranění činností, které nejsou nezbytné pro vytvoření výsledku procesu.</a:t>
            </a:r>
          </a:p>
          <a:p>
            <a:pPr lvl="1">
              <a:lnSpc>
                <a:spcPct val="90000"/>
              </a:lnSpc>
            </a:pPr>
            <a:r>
              <a:rPr lang="cs-CZ" altLang="cs-CZ" sz="1800" b="1"/>
              <a:t>Přeskupení existujících činností, které probíhají sekvenčně, ale mohly by probíhat paralelně.</a:t>
            </a:r>
          </a:p>
          <a:p>
            <a:pPr lvl="1">
              <a:lnSpc>
                <a:spcPct val="90000"/>
              </a:lnSpc>
            </a:pPr>
            <a:r>
              <a:rPr lang="cs-CZ" altLang="cs-CZ" sz="1800" b="1"/>
              <a:t>Přeskupení činností k odstranění nesouslednosti v čase nebo</a:t>
            </a:r>
            <a:br>
              <a:rPr lang="cs-CZ" altLang="cs-CZ" sz="1800" b="1"/>
            </a:br>
            <a:r>
              <a:rPr lang="cs-CZ" altLang="cs-CZ" sz="1800" b="1"/>
              <a:t>z hlediska využívaných vstupů.</a:t>
            </a:r>
          </a:p>
          <a:p>
            <a:pPr lvl="1">
              <a:lnSpc>
                <a:spcPct val="90000"/>
              </a:lnSpc>
            </a:pPr>
            <a:r>
              <a:rPr lang="cs-CZ" altLang="cs-CZ" sz="1800" b="1"/>
              <a:t>Úprava kompetencí vlastníka procesu nebo organizačních prvků nebo funkčních míst, kteří jsou do realizace činností procesů zapojeni.</a:t>
            </a:r>
          </a:p>
          <a:p>
            <a:pPr lvl="1">
              <a:lnSpc>
                <a:spcPct val="90000"/>
              </a:lnSpc>
            </a:pPr>
            <a:r>
              <a:rPr lang="cs-CZ" altLang="cs-CZ" sz="1800" b="1"/>
              <a:t>Potřebnost všech stanovených vstupů nebo jsou potřeba jiné vstupy, které chybí (včetně změn ve struktuře a obsahu vstupních nosičů informací).</a:t>
            </a:r>
          </a:p>
          <a:p>
            <a:pPr lvl="1">
              <a:lnSpc>
                <a:spcPct val="90000"/>
              </a:lnSpc>
            </a:pPr>
            <a:r>
              <a:rPr lang="cs-CZ" altLang="cs-CZ" sz="1800" b="1"/>
              <a:t>Úprava nebo zrušení existujících nebo nutnost vydání nových interních normativních aktů.</a:t>
            </a:r>
          </a:p>
          <a:p>
            <a:pPr lvl="1">
              <a:lnSpc>
                <a:spcPct val="90000"/>
              </a:lnSpc>
            </a:pPr>
            <a:r>
              <a:rPr lang="cs-CZ" altLang="cs-CZ" sz="1800" b="1"/>
              <a:t>Změna v používaných nebo zavedení nových komunikačních</a:t>
            </a:r>
            <a:br>
              <a:rPr lang="cs-CZ" altLang="cs-CZ" sz="1800" b="1"/>
            </a:br>
            <a:r>
              <a:rPr lang="cs-CZ" altLang="cs-CZ" sz="1800" b="1"/>
              <a:t>a informačních systémů.</a:t>
            </a:r>
          </a:p>
          <a:p>
            <a:pPr lvl="1">
              <a:lnSpc>
                <a:spcPct val="90000"/>
              </a:lnSpc>
            </a:pPr>
            <a:r>
              <a:rPr lang="cs-CZ" altLang="cs-CZ" sz="1800" b="1"/>
              <a:t>Změna v přípravě a vybavení personálu.</a:t>
            </a:r>
          </a:p>
        </p:txBody>
      </p:sp>
    </p:spTree>
    <p:extLst>
      <p:ext uri="{BB962C8B-B14F-4D97-AF65-F5344CB8AC3E}">
        <p14:creationId xmlns:p14="http://schemas.microsoft.com/office/powerpoint/2010/main" val="1823693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793038" cy="769938"/>
          </a:xfrm>
        </p:spPr>
        <p:txBody>
          <a:bodyPr/>
          <a:lstStyle/>
          <a:p>
            <a:pPr algn="ctr"/>
            <a:r>
              <a:rPr lang="cs-CZ" altLang="cs-CZ" b="1"/>
              <a:t>DETERMINANTY I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0"/>
            <a:ext cx="8802688" cy="4383088"/>
          </a:xfrm>
        </p:spPr>
        <p:txBody>
          <a:bodyPr/>
          <a:lstStyle/>
          <a:p>
            <a:r>
              <a:rPr lang="cs-CZ" altLang="cs-CZ" sz="2400" b="1"/>
              <a:t>Je nutné hledat nové přístupy k řízení procesů</a:t>
            </a:r>
            <a:br>
              <a:rPr lang="cs-CZ" altLang="cs-CZ" sz="2400" b="1"/>
            </a:br>
            <a:r>
              <a:rPr lang="cs-CZ" altLang="cs-CZ" sz="2400" b="1"/>
              <a:t>k uspokojování potřeb a požadavků zákazníka a tím zajistit konkurenční postavení organizace na trzích typických pro dnešní dobu.</a:t>
            </a:r>
          </a:p>
          <a:p>
            <a:r>
              <a:rPr lang="cs-CZ" altLang="cs-CZ" sz="2400" b="1"/>
              <a:t>Proces řízení změny jakéhokoliv druhu – složitý proces úkolů týkajících se základních rozhodnutí</a:t>
            </a:r>
            <a:br>
              <a:rPr lang="cs-CZ" altLang="cs-CZ" sz="2400" b="1"/>
            </a:br>
            <a:r>
              <a:rPr lang="cs-CZ" altLang="cs-CZ" sz="2400" b="1"/>
              <a:t>o zaměření výkonu (</a:t>
            </a:r>
            <a:r>
              <a:rPr lang="cs-CZ" altLang="cs-CZ" sz="2400" b="1">
                <a:solidFill>
                  <a:schemeClr val="hlink"/>
                </a:solidFill>
              </a:rPr>
              <a:t>strategické řízení</a:t>
            </a:r>
            <a:r>
              <a:rPr lang="cs-CZ" altLang="cs-CZ" sz="2400" b="1"/>
              <a:t> – Top Management) a jeho zabezpečování (</a:t>
            </a:r>
            <a:r>
              <a:rPr lang="cs-CZ" altLang="cs-CZ" sz="2400" b="1">
                <a:solidFill>
                  <a:schemeClr val="hlink"/>
                </a:solidFill>
              </a:rPr>
              <a:t>taktické řízení</a:t>
            </a:r>
            <a:r>
              <a:rPr lang="cs-CZ" altLang="cs-CZ" sz="2400" b="1"/>
              <a:t> – Middle Management) i rozhodování o ekonomickém provádění probíhajících procesů (</a:t>
            </a:r>
            <a:r>
              <a:rPr lang="cs-CZ" altLang="cs-CZ" sz="2400" b="1">
                <a:solidFill>
                  <a:schemeClr val="hlink"/>
                </a:solidFill>
              </a:rPr>
              <a:t>operativní řízení</a:t>
            </a:r>
            <a:r>
              <a:rPr lang="cs-CZ" altLang="cs-CZ" sz="2400" b="1"/>
              <a:t> – liniový management).</a:t>
            </a:r>
          </a:p>
        </p:txBody>
      </p:sp>
    </p:spTree>
    <p:extLst>
      <p:ext uri="{BB962C8B-B14F-4D97-AF65-F5344CB8AC3E}">
        <p14:creationId xmlns:p14="http://schemas.microsoft.com/office/powerpoint/2010/main" val="14463296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24775" cy="1760538"/>
          </a:xfrm>
        </p:spPr>
        <p:txBody>
          <a:bodyPr/>
          <a:lstStyle/>
          <a:p>
            <a:pPr algn="ctr"/>
            <a:r>
              <a:rPr lang="cs-CZ" altLang="cs-CZ" sz="3600" b="1"/>
              <a:t>PŘÍPRAVA A ZAVEDENÍ CÍLOVÉHO STAVU PROCESŮ</a:t>
            </a:r>
            <a:br>
              <a:rPr lang="cs-CZ" altLang="cs-CZ" sz="3600" b="1"/>
            </a:br>
            <a:r>
              <a:rPr lang="cs-CZ" altLang="cs-CZ" sz="3600" b="1"/>
              <a:t>A ORGANIZAČNÍCH ZMĚN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0"/>
            <a:ext cx="8802688" cy="4114800"/>
          </a:xfrm>
        </p:spPr>
        <p:txBody>
          <a:bodyPr/>
          <a:lstStyle/>
          <a:p>
            <a:r>
              <a:rPr lang="cs-CZ" altLang="cs-CZ" sz="2800" b="1"/>
              <a:t>Jsou-li vytvořeny a definovány cílové (optimalizované) procesy a cílová organizační struktura (útvarová) organizace, dojde</a:t>
            </a:r>
            <a:br>
              <a:rPr lang="cs-CZ" altLang="cs-CZ" sz="2800" b="1"/>
            </a:br>
            <a:r>
              <a:rPr lang="cs-CZ" altLang="cs-CZ" sz="2800" b="1"/>
              <a:t>k definování celé procesní organizace v rámci dané organizace.</a:t>
            </a:r>
          </a:p>
          <a:p>
            <a:r>
              <a:rPr lang="cs-CZ" altLang="cs-CZ" sz="2800" b="1"/>
              <a:t>Pro naplánování a provedení cílového stavu procesů a nezbytných změn lze použít jednoduchou metodu – tzv. „</a:t>
            </a:r>
            <a:r>
              <a:rPr lang="cs-CZ" altLang="cs-CZ" sz="2800" b="1">
                <a:solidFill>
                  <a:schemeClr val="hlink"/>
                </a:solidFill>
              </a:rPr>
              <a:t>Demingův cyklus</a:t>
            </a:r>
            <a:r>
              <a:rPr lang="cs-CZ" altLang="cs-CZ" sz="2800" b="1"/>
              <a:t>“.</a:t>
            </a:r>
          </a:p>
        </p:txBody>
      </p:sp>
    </p:spTree>
    <p:extLst>
      <p:ext uri="{BB962C8B-B14F-4D97-AF65-F5344CB8AC3E}">
        <p14:creationId xmlns:p14="http://schemas.microsoft.com/office/powerpoint/2010/main" val="1412128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800975" cy="1455738"/>
          </a:xfrm>
        </p:spPr>
        <p:txBody>
          <a:bodyPr/>
          <a:lstStyle/>
          <a:p>
            <a:pPr algn="ctr"/>
            <a:r>
              <a:rPr lang="cs-CZ" altLang="cs-CZ" sz="4000" b="1"/>
              <a:t>PRŮBĚH ZMĚNY – DEMINGŮV CYKLUS – CYKLUS PDCA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209800"/>
            <a:ext cx="8650288" cy="4114800"/>
          </a:xfrm>
        </p:spPr>
        <p:txBody>
          <a:bodyPr/>
          <a:lstStyle/>
          <a:p>
            <a:r>
              <a:rPr lang="cs-CZ" altLang="cs-CZ" b="1"/>
              <a:t>Za proces lze považovat soubor činností ve smyslu cyklu PDCA (Plan – Do – Check – Act), které transformují vstupy na výstupy v řízených podmínkách.</a:t>
            </a:r>
          </a:p>
          <a:p>
            <a:r>
              <a:rPr lang="cs-CZ" altLang="cs-CZ" b="1"/>
              <a:t>Cyklus PDCA můžeme chápat také jako nedílnou součást každého procesu, který se plánuje, realizuje a kontroluje.</a:t>
            </a:r>
          </a:p>
        </p:txBody>
      </p:sp>
    </p:spTree>
    <p:extLst>
      <p:ext uri="{BB962C8B-B14F-4D97-AF65-F5344CB8AC3E}">
        <p14:creationId xmlns:p14="http://schemas.microsoft.com/office/powerpoint/2010/main" val="36517222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800975" cy="1455738"/>
          </a:xfrm>
        </p:spPr>
        <p:txBody>
          <a:bodyPr/>
          <a:lstStyle/>
          <a:p>
            <a:pPr algn="ctr"/>
            <a:r>
              <a:rPr lang="cs-CZ" altLang="cs-CZ" b="1"/>
              <a:t>JEDNOTLIVÉ FÁZE CYKLU PDCA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17713"/>
            <a:ext cx="8802688" cy="4611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chemeClr val="hlink"/>
                </a:solidFill>
              </a:rPr>
              <a:t>1. fáze P</a:t>
            </a:r>
            <a:r>
              <a:rPr lang="cs-CZ" altLang="cs-CZ" sz="2800" b="1"/>
              <a:t> – Plánuj! (Plan): co a jak chceme zlepšovat (sestavíme plán).</a:t>
            </a:r>
          </a:p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chemeClr val="hlink"/>
                </a:solidFill>
              </a:rPr>
              <a:t>2. fáze D</a:t>
            </a:r>
            <a:r>
              <a:rPr lang="cs-CZ" altLang="cs-CZ" sz="2800" b="1"/>
              <a:t> – Udělej! (Do): realizujeme plán (zavedeme plán do praxe).</a:t>
            </a:r>
          </a:p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chemeClr val="hlink"/>
                </a:solidFill>
              </a:rPr>
              <a:t>3. fáze C</a:t>
            </a:r>
            <a:r>
              <a:rPr lang="cs-CZ" altLang="cs-CZ" sz="2800" b="1"/>
              <a:t> – Ověř! (Check): přezkoumáme, zda jsme dosáhli cílů a požadovaných výsledků (provedeme přezkoumání, sestavíme kontrolní plán a realizujeme jej).</a:t>
            </a:r>
          </a:p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chemeClr val="hlink"/>
                </a:solidFill>
              </a:rPr>
              <a:t>4. fáze A</a:t>
            </a:r>
            <a:r>
              <a:rPr lang="cs-CZ" altLang="cs-CZ" sz="2800" b="1"/>
              <a:t> – Reaguj! (Act): jaké opatření musíme zavést ke zlepšení či opakovanému dosažení výsledků? (provedeme opatření).</a:t>
            </a: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3573327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altLang="cs-CZ" sz="3600" b="1"/>
              <a:t>ZÁKLADNÍ FÁZE REENGINEERINGOVÉHO PROJEKTU</a:t>
            </a:r>
          </a:p>
        </p:txBody>
      </p:sp>
      <p:graphicFrame>
        <p:nvGraphicFramePr>
          <p:cNvPr id="154629" name="Object 5"/>
          <p:cNvGraphicFramePr>
            <a:graphicFrameLocks noChangeAspect="1"/>
          </p:cNvGraphicFramePr>
          <p:nvPr/>
        </p:nvGraphicFramePr>
        <p:xfrm>
          <a:off x="304800" y="2133600"/>
          <a:ext cx="86106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Rastrový obrázek" r:id="rId3" imgW="6800000" imgH="4648849" progId="Paint.Picture">
                  <p:embed/>
                </p:oleObj>
              </mc:Choice>
              <mc:Fallback>
                <p:oleObj name="Rastrový obrázek" r:id="rId3" imgW="6800000" imgH="464884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133600"/>
                        <a:ext cx="86106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81635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800975" cy="1455738"/>
          </a:xfrm>
        </p:spPr>
        <p:txBody>
          <a:bodyPr/>
          <a:lstStyle/>
          <a:p>
            <a:pPr algn="ctr"/>
            <a:r>
              <a:rPr lang="cs-CZ" altLang="cs-CZ" b="1"/>
              <a:t>OBECNÝ POSTUP PŘI PROCESNÍM AUDITU</a:t>
            </a:r>
          </a:p>
        </p:txBody>
      </p:sp>
      <p:graphicFrame>
        <p:nvGraphicFramePr>
          <p:cNvPr id="156675" name="Object 3"/>
          <p:cNvGraphicFramePr>
            <a:graphicFrameLocks noChangeAspect="1"/>
          </p:cNvGraphicFramePr>
          <p:nvPr/>
        </p:nvGraphicFramePr>
        <p:xfrm>
          <a:off x="228600" y="2133600"/>
          <a:ext cx="86868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Rastrový obrázek" r:id="rId3" imgW="4877481" imgH="3543795" progId="Paint.Picture">
                  <p:embed/>
                </p:oleObj>
              </mc:Choice>
              <mc:Fallback>
                <p:oleObj name="Rastrový obrázek" r:id="rId3" imgW="4877481" imgH="35437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133600"/>
                        <a:ext cx="86868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12294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29000"/>
            <a:ext cx="8991600" cy="990600"/>
          </a:xfrm>
        </p:spPr>
        <p:txBody>
          <a:bodyPr/>
          <a:lstStyle/>
          <a:p>
            <a:pPr algn="ctr"/>
            <a:r>
              <a:rPr lang="cs-CZ" altLang="cs-CZ" b="1"/>
              <a:t>TŘINECKÉ ŽELEZÁRNY, a.s.</a:t>
            </a:r>
          </a:p>
        </p:txBody>
      </p:sp>
    </p:spTree>
    <p:extLst>
      <p:ext uri="{BB962C8B-B14F-4D97-AF65-F5344CB8AC3E}">
        <p14:creationId xmlns:p14="http://schemas.microsoft.com/office/powerpoint/2010/main" val="11453990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914400"/>
            <a:ext cx="7793037" cy="846138"/>
          </a:xfrm>
        </p:spPr>
        <p:txBody>
          <a:bodyPr/>
          <a:lstStyle/>
          <a:p>
            <a:pPr algn="ctr"/>
            <a:r>
              <a:rPr lang="cs-CZ" altLang="cs-CZ" b="1"/>
              <a:t>STRATEGICKÝ RÁMEC</a:t>
            </a:r>
          </a:p>
        </p:txBody>
      </p:sp>
      <p:graphicFrame>
        <p:nvGraphicFramePr>
          <p:cNvPr id="161795" name="Object 3"/>
          <p:cNvGraphicFramePr>
            <a:graphicFrameLocks noChangeAspect="1"/>
          </p:cNvGraphicFramePr>
          <p:nvPr/>
        </p:nvGraphicFramePr>
        <p:xfrm>
          <a:off x="228600" y="2133600"/>
          <a:ext cx="86106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Rastrový obrázek" r:id="rId3" imgW="6620799" imgH="3723810" progId="Paint.Picture">
                  <p:embed/>
                </p:oleObj>
              </mc:Choice>
              <mc:Fallback>
                <p:oleObj name="Rastrový obrázek" r:id="rId3" imgW="6620799" imgH="37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133600"/>
                        <a:ext cx="86106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56463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800975" cy="1760538"/>
          </a:xfrm>
        </p:spPr>
        <p:txBody>
          <a:bodyPr/>
          <a:lstStyle/>
          <a:p>
            <a:pPr algn="ctr"/>
            <a:r>
              <a:rPr lang="cs-CZ" altLang="cs-CZ" sz="3600" b="1"/>
              <a:t>VAZBY MEZI STRATEGIÍ</a:t>
            </a:r>
            <a:br>
              <a:rPr lang="cs-CZ" altLang="cs-CZ" sz="3600" b="1"/>
            </a:br>
            <a:r>
              <a:rPr lang="cs-CZ" altLang="cs-CZ" sz="3600" b="1"/>
              <a:t>A JEDNOTLIVÝMI NÁSTROJI</a:t>
            </a:r>
            <a:br>
              <a:rPr lang="cs-CZ" altLang="cs-CZ" sz="3600" b="1"/>
            </a:br>
            <a:r>
              <a:rPr lang="cs-CZ" altLang="cs-CZ" sz="3600" b="1"/>
              <a:t>K JEJÍMU PROSAZOVÁNÍ</a:t>
            </a:r>
          </a:p>
        </p:txBody>
      </p:sp>
      <p:graphicFrame>
        <p:nvGraphicFramePr>
          <p:cNvPr id="162819" name="Object 3"/>
          <p:cNvGraphicFramePr>
            <a:graphicFrameLocks noChangeAspect="1"/>
          </p:cNvGraphicFramePr>
          <p:nvPr/>
        </p:nvGraphicFramePr>
        <p:xfrm>
          <a:off x="304800" y="2133600"/>
          <a:ext cx="85344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Rastrový obrázek" r:id="rId3" imgW="5676190" imgH="4361905" progId="Paint.Picture">
                  <p:embed/>
                </p:oleObj>
              </mc:Choice>
              <mc:Fallback>
                <p:oleObj name="Rastrový obrázek" r:id="rId3" imgW="5676190" imgH="43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133600"/>
                        <a:ext cx="85344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5416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00975" cy="1531938"/>
          </a:xfrm>
        </p:spPr>
        <p:txBody>
          <a:bodyPr/>
          <a:lstStyle/>
          <a:p>
            <a:pPr algn="ctr"/>
            <a:r>
              <a:rPr lang="cs-CZ" altLang="cs-CZ" b="1"/>
              <a:t>ZÁKLADNÍ MODEL PROCESU</a:t>
            </a:r>
          </a:p>
        </p:txBody>
      </p:sp>
      <p:graphicFrame>
        <p:nvGraphicFramePr>
          <p:cNvPr id="163844" name="Object 4"/>
          <p:cNvGraphicFramePr>
            <a:graphicFrameLocks noChangeAspect="1"/>
          </p:cNvGraphicFramePr>
          <p:nvPr/>
        </p:nvGraphicFramePr>
        <p:xfrm>
          <a:off x="228600" y="2133600"/>
          <a:ext cx="86868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Rastrový obrázek" r:id="rId3" imgW="7582958" imgH="3933333" progId="Paint.Picture">
                  <p:embed/>
                </p:oleObj>
              </mc:Choice>
              <mc:Fallback>
                <p:oleObj name="Rastrový obrázek" r:id="rId3" imgW="7582958" imgH="3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133600"/>
                        <a:ext cx="86868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6038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93038" cy="769938"/>
          </a:xfrm>
        </p:spPr>
        <p:txBody>
          <a:bodyPr/>
          <a:lstStyle/>
          <a:p>
            <a:pPr algn="ctr"/>
            <a:r>
              <a:rPr lang="cs-CZ" altLang="cs-CZ" b="1"/>
              <a:t>MAPA PROCESŮ</a:t>
            </a:r>
          </a:p>
        </p:txBody>
      </p:sp>
      <p:graphicFrame>
        <p:nvGraphicFramePr>
          <p:cNvPr id="166915" name="Object 3"/>
          <p:cNvGraphicFramePr>
            <a:graphicFrameLocks noChangeAspect="1"/>
          </p:cNvGraphicFramePr>
          <p:nvPr/>
        </p:nvGraphicFramePr>
        <p:xfrm>
          <a:off x="228600" y="2133600"/>
          <a:ext cx="86868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Rastrový obrázek" r:id="rId3" imgW="4753639" imgH="4200000" progId="Paint.Picture">
                  <p:embed/>
                </p:oleObj>
              </mc:Choice>
              <mc:Fallback>
                <p:oleObj name="Rastrový obrázek" r:id="rId3" imgW="4753639" imgH="42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133600"/>
                        <a:ext cx="86868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3288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793038" cy="769938"/>
          </a:xfrm>
        </p:spPr>
        <p:txBody>
          <a:bodyPr/>
          <a:lstStyle/>
          <a:p>
            <a:pPr algn="ctr"/>
            <a:r>
              <a:rPr lang="cs-CZ" altLang="cs-CZ" b="1"/>
              <a:t>DETERMINANTY II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8726488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Nejdůležitější je analýza cílů a rozhodnutí managementu.</a:t>
            </a:r>
          </a:p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chemeClr val="hlink"/>
                </a:solidFill>
              </a:rPr>
              <a:t>Cíle</a:t>
            </a:r>
            <a:r>
              <a:rPr lang="cs-CZ" altLang="cs-CZ" sz="2800" b="1"/>
              <a:t> jsou pro procesy výsledkem odvozování výchozích cílů politiky organizace a cílů vrcholového managementu.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Obstát v nové situaci tržní ekonomiky vyžaduje od manažerů neustálé </a:t>
            </a:r>
            <a:r>
              <a:rPr lang="cs-CZ" altLang="cs-CZ" sz="2800" b="1">
                <a:solidFill>
                  <a:schemeClr val="hlink"/>
                </a:solidFill>
              </a:rPr>
              <a:t>rozhodování</a:t>
            </a:r>
            <a:r>
              <a:rPr lang="cs-CZ" altLang="cs-CZ" sz="2800" b="1"/>
              <a:t>, spočívající v řešení vzniklých problémů</a:t>
            </a:r>
            <a:br>
              <a:rPr lang="cs-CZ" altLang="cs-CZ" sz="2800" b="1"/>
            </a:br>
            <a:r>
              <a:rPr lang="cs-CZ" altLang="cs-CZ" sz="2800" b="1"/>
              <a:t>a rizik.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Výrobu produktů (výrobku, zboží či služeb) chápeme jako důsledek </a:t>
            </a:r>
            <a:r>
              <a:rPr lang="cs-CZ" altLang="cs-CZ" sz="2800" b="1">
                <a:solidFill>
                  <a:schemeClr val="hlink"/>
                </a:solidFill>
              </a:rPr>
              <a:t>podnikatelského úsilí</a:t>
            </a:r>
            <a:r>
              <a:rPr lang="cs-CZ" altLang="cs-CZ" sz="2800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34637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877175" cy="1760538"/>
          </a:xfrm>
        </p:spPr>
        <p:txBody>
          <a:bodyPr/>
          <a:lstStyle/>
          <a:p>
            <a:pPr algn="ctr"/>
            <a:r>
              <a:rPr lang="cs-CZ" altLang="cs-CZ" sz="3600" b="1"/>
              <a:t>ZÁKLADNÍ ČLENĚNÍ UKAZATELŮ PRO MĚŘENÍ VÝKONNOSTI PROCESŮ</a:t>
            </a:r>
          </a:p>
        </p:txBody>
      </p:sp>
      <p:graphicFrame>
        <p:nvGraphicFramePr>
          <p:cNvPr id="165891" name="Object 3"/>
          <p:cNvGraphicFramePr>
            <a:graphicFrameLocks noChangeAspect="1"/>
          </p:cNvGraphicFramePr>
          <p:nvPr/>
        </p:nvGraphicFramePr>
        <p:xfrm>
          <a:off x="228600" y="2209800"/>
          <a:ext cx="86868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" name="Rastrový obrázek" r:id="rId3" imgW="6571429" imgH="4971429" progId="Paint.Picture">
                  <p:embed/>
                </p:oleObj>
              </mc:Choice>
              <mc:Fallback>
                <p:oleObj name="Rastrový obrázek" r:id="rId3" imgW="6571429" imgH="497142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09800"/>
                        <a:ext cx="86868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1569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877175" cy="1455738"/>
          </a:xfrm>
        </p:spPr>
        <p:txBody>
          <a:bodyPr/>
          <a:lstStyle/>
          <a:p>
            <a:pPr algn="ctr"/>
            <a:r>
              <a:rPr lang="cs-CZ" altLang="cs-CZ" b="1"/>
              <a:t>PARAMETRY VÝKONNOSTI (EFEKTIVNOSTI) PROCESŮ</a:t>
            </a:r>
          </a:p>
        </p:txBody>
      </p:sp>
      <p:graphicFrame>
        <p:nvGraphicFramePr>
          <p:cNvPr id="185347" name="Object 3"/>
          <p:cNvGraphicFramePr>
            <a:graphicFrameLocks noChangeAspect="1"/>
          </p:cNvGraphicFramePr>
          <p:nvPr/>
        </p:nvGraphicFramePr>
        <p:xfrm>
          <a:off x="381000" y="2133600"/>
          <a:ext cx="85344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Rastrový obrázek" r:id="rId3" imgW="3885714" imgH="4466667" progId="Paint.Picture">
                  <p:embed/>
                </p:oleObj>
              </mc:Choice>
              <mc:Fallback>
                <p:oleObj name="Rastrový obrázek" r:id="rId3" imgW="3885714" imgH="44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133600"/>
                        <a:ext cx="85344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51004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733800"/>
            <a:ext cx="7793038" cy="769938"/>
          </a:xfrm>
        </p:spPr>
        <p:txBody>
          <a:bodyPr/>
          <a:lstStyle/>
          <a:p>
            <a:pPr algn="ctr"/>
            <a:r>
              <a:rPr lang="cs-CZ" altLang="cs-CZ" b="1"/>
              <a:t>LINET, a.s.</a:t>
            </a:r>
          </a:p>
        </p:txBody>
      </p:sp>
    </p:spTree>
    <p:extLst>
      <p:ext uri="{BB962C8B-B14F-4D97-AF65-F5344CB8AC3E}">
        <p14:creationId xmlns:p14="http://schemas.microsoft.com/office/powerpoint/2010/main" val="8081609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877175" cy="1760538"/>
          </a:xfrm>
        </p:spPr>
        <p:txBody>
          <a:bodyPr/>
          <a:lstStyle/>
          <a:p>
            <a:pPr algn="ctr"/>
            <a:r>
              <a:rPr lang="cs-CZ" altLang="cs-CZ" sz="3600" b="1"/>
              <a:t>SPOJENÍ PRINCIPŮ LEAN,</a:t>
            </a:r>
            <a:br>
              <a:rPr lang="cs-CZ" altLang="cs-CZ" sz="3600" b="1"/>
            </a:br>
            <a:r>
              <a:rPr lang="cs-CZ" altLang="cs-CZ" sz="3600" b="1"/>
              <a:t>SIX SIGMA A TOC („Theory of Constraints“ – Teorie omezení)</a:t>
            </a:r>
          </a:p>
        </p:txBody>
      </p:sp>
      <p:graphicFrame>
        <p:nvGraphicFramePr>
          <p:cNvPr id="175107" name="Object 3"/>
          <p:cNvGraphicFramePr>
            <a:graphicFrameLocks noChangeAspect="1"/>
          </p:cNvGraphicFramePr>
          <p:nvPr/>
        </p:nvGraphicFramePr>
        <p:xfrm>
          <a:off x="304800" y="2133600"/>
          <a:ext cx="85344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Rastrový obrázek" r:id="rId3" imgW="7695238" imgH="3142857" progId="Paint.Picture">
                  <p:embed/>
                </p:oleObj>
              </mc:Choice>
              <mc:Fallback>
                <p:oleObj name="Rastrový obrázek" r:id="rId3" imgW="7695238" imgH="31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133600"/>
                        <a:ext cx="85344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82458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800975" cy="1455738"/>
          </a:xfrm>
        </p:spPr>
        <p:txBody>
          <a:bodyPr/>
          <a:lstStyle/>
          <a:p>
            <a:pPr algn="ctr"/>
            <a:r>
              <a:rPr lang="cs-CZ" altLang="cs-CZ" b="1"/>
              <a:t>ZLEPŠOVÁNÍ</a:t>
            </a:r>
            <a:br>
              <a:rPr lang="cs-CZ" altLang="cs-CZ" b="1"/>
            </a:br>
            <a:r>
              <a:rPr lang="cs-CZ" altLang="cs-CZ" b="1"/>
              <a:t>A UDRŽOVÁNÍ V PODNIKU</a:t>
            </a:r>
          </a:p>
        </p:txBody>
      </p:sp>
      <p:graphicFrame>
        <p:nvGraphicFramePr>
          <p:cNvPr id="176131" name="Object 3"/>
          <p:cNvGraphicFramePr>
            <a:graphicFrameLocks noChangeAspect="1"/>
          </p:cNvGraphicFramePr>
          <p:nvPr/>
        </p:nvGraphicFramePr>
        <p:xfrm>
          <a:off x="304800" y="2133600"/>
          <a:ext cx="85344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9" name="Rastrový obrázek" r:id="rId3" imgW="6706536" imgH="3580952" progId="Paint.Picture">
                  <p:embed/>
                </p:oleObj>
              </mc:Choice>
              <mc:Fallback>
                <p:oleObj name="Rastrový obrázek" r:id="rId3" imgW="6706536" imgH="35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133600"/>
                        <a:ext cx="85344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64403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877175" cy="1760538"/>
          </a:xfrm>
        </p:spPr>
        <p:txBody>
          <a:bodyPr/>
          <a:lstStyle/>
          <a:p>
            <a:pPr algn="ctr"/>
            <a:r>
              <a:rPr lang="cs-CZ" altLang="cs-CZ" sz="3600" b="1"/>
              <a:t>ZÁKLADNÍ PŘEDPOKLADY FUNGOVÁNÍ SYSTÉMU ZLEPŠOVÁNÍ PROCESŮ</a:t>
            </a:r>
          </a:p>
        </p:txBody>
      </p:sp>
      <p:graphicFrame>
        <p:nvGraphicFramePr>
          <p:cNvPr id="177155" name="Object 3"/>
          <p:cNvGraphicFramePr>
            <a:graphicFrameLocks noChangeAspect="1"/>
          </p:cNvGraphicFramePr>
          <p:nvPr/>
        </p:nvGraphicFramePr>
        <p:xfrm>
          <a:off x="304800" y="2133600"/>
          <a:ext cx="86106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" name="Rastrový obrázek" r:id="rId3" imgW="6687483" imgH="3933333" progId="Paint.Picture">
                  <p:embed/>
                </p:oleObj>
              </mc:Choice>
              <mc:Fallback>
                <p:oleObj name="Rastrový obrázek" r:id="rId3" imgW="6687483" imgH="3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133600"/>
                        <a:ext cx="86106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12222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877175" cy="1455738"/>
          </a:xfrm>
        </p:spPr>
        <p:txBody>
          <a:bodyPr/>
          <a:lstStyle/>
          <a:p>
            <a:pPr algn="ctr"/>
            <a:r>
              <a:rPr lang="cs-CZ" altLang="cs-CZ" b="1"/>
              <a:t>HLAVNÍ PRVKY SYSTÉMU ZLEPŠOVÁNÍ PROCESŮ</a:t>
            </a:r>
          </a:p>
        </p:txBody>
      </p:sp>
      <p:graphicFrame>
        <p:nvGraphicFramePr>
          <p:cNvPr id="178179" name="Object 3"/>
          <p:cNvGraphicFramePr>
            <a:graphicFrameLocks noChangeAspect="1"/>
          </p:cNvGraphicFramePr>
          <p:nvPr/>
        </p:nvGraphicFramePr>
        <p:xfrm>
          <a:off x="304800" y="2057400"/>
          <a:ext cx="86106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7" name="Rastrový obrázek" r:id="rId3" imgW="6706536" imgH="4001058" progId="Paint.Picture">
                  <p:embed/>
                </p:oleObj>
              </mc:Choice>
              <mc:Fallback>
                <p:oleObj name="Rastrový obrázek" r:id="rId3" imgW="6706536" imgH="400105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57400"/>
                        <a:ext cx="86106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74392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724775" cy="1531938"/>
          </a:xfrm>
        </p:spPr>
        <p:txBody>
          <a:bodyPr/>
          <a:lstStyle/>
          <a:p>
            <a:pPr algn="ctr"/>
            <a:r>
              <a:rPr lang="cs-CZ" altLang="cs-CZ" b="1"/>
              <a:t>NEJRYCHLEJŠÍ KURZ VEDENÍ LIDÍ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09800"/>
            <a:ext cx="8955088" cy="44592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Šest nejdůležitějších slov: „Připouštím, že jsem udělal chybu.“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Pět nejdůležitějších slov: „Jsem na vás velmi hrdý.“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Čtyři nejdůležitější slova: „Jaký je váš názor?“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Tři nejdůležitější slova: „Kdybyste prosím mohl…“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Dvě nejdůležitější slova: „Děkuji vám.“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Jedno nejdůležitější slovo: „My.“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Jedno nejméně důležité slovo: „Já.“</a:t>
            </a:r>
          </a:p>
        </p:txBody>
      </p:sp>
    </p:spTree>
    <p:extLst>
      <p:ext uri="{BB962C8B-B14F-4D97-AF65-F5344CB8AC3E}">
        <p14:creationId xmlns:p14="http://schemas.microsoft.com/office/powerpoint/2010/main" val="40421736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733800"/>
            <a:ext cx="7793038" cy="846138"/>
          </a:xfrm>
        </p:spPr>
        <p:txBody>
          <a:bodyPr/>
          <a:lstStyle/>
          <a:p>
            <a:pPr algn="ctr"/>
            <a:r>
              <a:rPr lang="cs-CZ" altLang="cs-CZ" b="1"/>
              <a:t>HONEYWELL, a.s.</a:t>
            </a:r>
          </a:p>
        </p:txBody>
      </p:sp>
    </p:spTree>
    <p:extLst>
      <p:ext uri="{BB962C8B-B14F-4D97-AF65-F5344CB8AC3E}">
        <p14:creationId xmlns:p14="http://schemas.microsoft.com/office/powerpoint/2010/main" val="35304330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793038" cy="846138"/>
          </a:xfrm>
        </p:spPr>
        <p:txBody>
          <a:bodyPr/>
          <a:lstStyle/>
          <a:p>
            <a:pPr algn="ctr"/>
            <a:r>
              <a:rPr lang="cs-CZ" altLang="cs-CZ" b="1"/>
              <a:t>PODNIKOVÉ AMÉBY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133600"/>
            <a:ext cx="8802688" cy="4459288"/>
          </a:xfrm>
        </p:spPr>
        <p:txBody>
          <a:bodyPr/>
          <a:lstStyle/>
          <a:p>
            <a:r>
              <a:rPr lang="cs-CZ" altLang="cs-CZ" sz="2400" b="1"/>
              <a:t>Nejnovější hit v oblasti podnikových procesních přístupů – znamená zcela novou filosofii organizace, výroby a řízení nejen výrobních procesů.</a:t>
            </a:r>
          </a:p>
          <a:p>
            <a:r>
              <a:rPr lang="cs-CZ" altLang="cs-CZ" sz="2400" b="1"/>
              <a:t>Améba v podnikové sféře je nejmenší, podnikatelsky efektivní, sebeřídící a autonomní podnikatelská jednotka, která má vysokou dynamiku – améby vznikají, mohou měnit svou velikost a případně</a:t>
            </a:r>
            <a:br>
              <a:rPr lang="cs-CZ" altLang="cs-CZ" sz="2400" b="1"/>
            </a:br>
            <a:r>
              <a:rPr lang="cs-CZ" altLang="cs-CZ" sz="2400" b="1"/>
              <a:t>i zanikají.</a:t>
            </a:r>
          </a:p>
          <a:p>
            <a:r>
              <a:rPr lang="cs-CZ" altLang="cs-CZ" sz="2400" b="1"/>
              <a:t>Améba (podle jednobuněčného organismu v biologii: měňavka) – do managementu zavedl K. Inamori (manažer a zakladatel japonské společnosti Kyocera).</a:t>
            </a:r>
          </a:p>
        </p:txBody>
      </p:sp>
    </p:spTree>
    <p:extLst>
      <p:ext uri="{BB962C8B-B14F-4D97-AF65-F5344CB8AC3E}">
        <p14:creationId xmlns:p14="http://schemas.microsoft.com/office/powerpoint/2010/main" val="2426214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793038" cy="846138"/>
          </a:xfrm>
        </p:spPr>
        <p:txBody>
          <a:bodyPr/>
          <a:lstStyle/>
          <a:p>
            <a:pPr algn="ctr"/>
            <a:r>
              <a:rPr lang="cs-CZ" altLang="cs-CZ" b="1"/>
              <a:t>PODNIKÁNÍ I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0"/>
            <a:ext cx="8802688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/>
              <a:t>Prostředek uspokojování </a:t>
            </a:r>
            <a:r>
              <a:rPr lang="cs-CZ" altLang="cs-CZ" b="1">
                <a:solidFill>
                  <a:schemeClr val="hlink"/>
                </a:solidFill>
              </a:rPr>
              <a:t>lidských potřeb</a:t>
            </a:r>
            <a:r>
              <a:rPr lang="cs-CZ" altLang="cs-CZ" b="1"/>
              <a:t>.</a:t>
            </a:r>
          </a:p>
          <a:p>
            <a:pPr>
              <a:lnSpc>
                <a:spcPct val="90000"/>
              </a:lnSpc>
            </a:pPr>
            <a:r>
              <a:rPr lang="cs-CZ" altLang="cs-CZ" b="1"/>
              <a:t>V ekonomice – činnost, uspokojující </a:t>
            </a:r>
            <a:r>
              <a:rPr lang="cs-CZ" altLang="cs-CZ" b="1">
                <a:solidFill>
                  <a:schemeClr val="hlink"/>
                </a:solidFill>
              </a:rPr>
              <a:t>cizí potřeby</a:t>
            </a:r>
            <a:r>
              <a:rPr lang="cs-CZ" altLang="cs-CZ" b="1"/>
              <a:t>, přičemž snahou podnikatele (toho, kdo podniká) je zejména dosažení zisku.</a:t>
            </a:r>
          </a:p>
          <a:p>
            <a:pPr>
              <a:lnSpc>
                <a:spcPct val="90000"/>
              </a:lnSpc>
            </a:pPr>
            <a:r>
              <a:rPr lang="cs-CZ" altLang="cs-CZ" b="1"/>
              <a:t>V případě úspěchu přináší podnikání</a:t>
            </a:r>
            <a:br>
              <a:rPr lang="cs-CZ" altLang="cs-CZ" b="1"/>
            </a:br>
            <a:r>
              <a:rPr lang="cs-CZ" altLang="cs-CZ" b="1"/>
              <a:t>podnikateli i poměrně značné </a:t>
            </a:r>
            <a:r>
              <a:rPr lang="cs-CZ" altLang="cs-CZ" b="1">
                <a:solidFill>
                  <a:schemeClr val="hlink"/>
                </a:solidFill>
              </a:rPr>
              <a:t>uspokojení</a:t>
            </a:r>
            <a:r>
              <a:rPr lang="cs-CZ" altLang="cs-CZ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16548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793038" cy="769938"/>
          </a:xfrm>
        </p:spPr>
        <p:txBody>
          <a:bodyPr/>
          <a:lstStyle/>
          <a:p>
            <a:pPr algn="ctr"/>
            <a:r>
              <a:rPr lang="cs-CZ" altLang="cs-CZ" b="1"/>
              <a:t>MANEGEMENT AMÉBY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133600"/>
            <a:ext cx="8802688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Organizační struktura firmy se zavedenou soustavou améb je velmi plochá.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Základem celé struktury je top management – vystupuje zde ve dvou rolích: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/>
              <a:t>Jako zákazník.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/>
              <a:t>Jako podnikatel, který vlastní určité stroje, vybavení, výrobní kapacity… (ty pak pronajímá za poměrně výhodné vnitropodnikové sazby jednotlivým amébám).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Druhou úrovní jsou améby různé velikosti</a:t>
            </a:r>
            <a:br>
              <a:rPr lang="cs-CZ" altLang="cs-CZ" sz="2800" b="1"/>
            </a:br>
            <a:r>
              <a:rPr lang="cs-CZ" altLang="cs-CZ" sz="2800" b="1"/>
              <a:t>a druhu (výrobní, obchodní…).</a:t>
            </a:r>
          </a:p>
        </p:txBody>
      </p:sp>
    </p:spTree>
    <p:extLst>
      <p:ext uri="{BB962C8B-B14F-4D97-AF65-F5344CB8AC3E}">
        <p14:creationId xmlns:p14="http://schemas.microsoft.com/office/powerpoint/2010/main" val="24758286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9303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600" b="1"/>
              <a:t>ILUSTRATIVNÍ ZNÁZORNĚNÍ VELIKOSTI AMÉB V PODNIKU</a:t>
            </a:r>
          </a:p>
        </p:txBody>
      </p:sp>
      <p:graphicFrame>
        <p:nvGraphicFramePr>
          <p:cNvPr id="168963" name="Object 3"/>
          <p:cNvGraphicFramePr>
            <a:graphicFrameLocks noChangeAspect="1"/>
          </p:cNvGraphicFramePr>
          <p:nvPr/>
        </p:nvGraphicFramePr>
        <p:xfrm>
          <a:off x="304800" y="2133600"/>
          <a:ext cx="86106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1" name="Rastrový obrázek" r:id="rId3" imgW="5753903" imgH="4563112" progId="Paint.Picture">
                  <p:embed/>
                </p:oleObj>
              </mc:Choice>
              <mc:Fallback>
                <p:oleObj name="Rastrový obrázek" r:id="rId3" imgW="5753903" imgH="456311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133600"/>
                        <a:ext cx="86106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00321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24775" cy="1455738"/>
          </a:xfrm>
        </p:spPr>
        <p:txBody>
          <a:bodyPr/>
          <a:lstStyle/>
          <a:p>
            <a:pPr algn="ctr"/>
            <a:r>
              <a:rPr lang="cs-CZ" altLang="cs-CZ" sz="4000" b="1"/>
              <a:t>ŽIVOTNÍ CYKLUS AMÉBY VE VNITROPODNIKOVÉM TRHU</a:t>
            </a:r>
          </a:p>
        </p:txBody>
      </p:sp>
      <p:graphicFrame>
        <p:nvGraphicFramePr>
          <p:cNvPr id="169987" name="Object 3"/>
          <p:cNvGraphicFramePr>
            <a:graphicFrameLocks noChangeAspect="1"/>
          </p:cNvGraphicFramePr>
          <p:nvPr/>
        </p:nvGraphicFramePr>
        <p:xfrm>
          <a:off x="228600" y="2133600"/>
          <a:ext cx="86106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5" name="Rastrový obrázek" r:id="rId3" imgW="6447619" imgH="4761905" progId="Paint.Picture">
                  <p:embed/>
                </p:oleObj>
              </mc:Choice>
              <mc:Fallback>
                <p:oleObj name="Rastrový obrázek" r:id="rId3" imgW="6447619" imgH="47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133600"/>
                        <a:ext cx="86106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52121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795867" y="626533"/>
            <a:ext cx="7877175" cy="1531938"/>
          </a:xfrm>
        </p:spPr>
        <p:txBody>
          <a:bodyPr/>
          <a:lstStyle/>
          <a:p>
            <a:pPr algn="ctr"/>
            <a:r>
              <a:rPr lang="cs-CZ" altLang="cs-CZ" b="1" dirty="0"/>
              <a:t>ŽIVOTNÍ CYKLUS AMÉB – CYKLICKÝ CHARAKTER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0"/>
            <a:ext cx="8726488" cy="2401888"/>
          </a:xfrm>
        </p:spPr>
        <p:txBody>
          <a:bodyPr/>
          <a:lstStyle/>
          <a:p>
            <a:r>
              <a:rPr lang="cs-CZ" altLang="cs-CZ" b="1"/>
              <a:t>Znalostní portfólio zaměstnanců.</a:t>
            </a:r>
          </a:p>
          <a:p>
            <a:r>
              <a:rPr lang="cs-CZ" altLang="cs-CZ" b="1"/>
              <a:t>Formace.</a:t>
            </a:r>
          </a:p>
          <a:p>
            <a:r>
              <a:rPr lang="cs-CZ" altLang="cs-CZ" b="1"/>
              <a:t>Propojení.</a:t>
            </a:r>
          </a:p>
          <a:p>
            <a:r>
              <a:rPr lang="cs-CZ" altLang="cs-CZ" b="1"/>
              <a:t>Rozpad.</a:t>
            </a:r>
          </a:p>
        </p:txBody>
      </p:sp>
    </p:spTree>
    <p:extLst>
      <p:ext uri="{BB962C8B-B14F-4D97-AF65-F5344CB8AC3E}">
        <p14:creationId xmlns:p14="http://schemas.microsoft.com/office/powerpoint/2010/main" val="38003596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24775" cy="1455738"/>
          </a:xfrm>
        </p:spPr>
        <p:txBody>
          <a:bodyPr/>
          <a:lstStyle/>
          <a:p>
            <a:pPr algn="ctr"/>
            <a:r>
              <a:rPr lang="cs-CZ" altLang="cs-CZ" b="1"/>
              <a:t>ZNALOSTNÍ PORTFÓLIO ZAMĚSTNANCŮ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17713"/>
            <a:ext cx="8802688" cy="44592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Existují báze zaměstnanců podle různých </a:t>
            </a:r>
            <a:r>
              <a:rPr lang="cs-CZ" altLang="cs-CZ" sz="2800" b="1">
                <a:solidFill>
                  <a:schemeClr val="hlink"/>
                </a:solidFill>
              </a:rPr>
              <a:t>odborných znalostních portfólií</a:t>
            </a:r>
            <a:r>
              <a:rPr lang="cs-CZ" altLang="cs-CZ" sz="2800" b="1"/>
              <a:t>.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Každé oborové portfólio se udržuje</a:t>
            </a:r>
            <a:br>
              <a:rPr lang="cs-CZ" altLang="cs-CZ" sz="2800" b="1"/>
            </a:br>
            <a:r>
              <a:rPr lang="cs-CZ" altLang="cs-CZ" sz="2800" b="1"/>
              <a:t>v dynamické rovnováze - zabezpečuje se pomocí procesů vstupu (DO) a výstupů (VEN), jak z vnějších zdrojů (přijetí), tak i z vnitřních zdrojů (přeřazení, rotace).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Noví adepti (bílé kroužky) se stávají členy améby (černé kroužky) a postupně se začleňují do již existujících nebo nově formovaných améb.</a:t>
            </a:r>
          </a:p>
        </p:txBody>
      </p:sp>
    </p:spTree>
    <p:extLst>
      <p:ext uri="{BB962C8B-B14F-4D97-AF65-F5344CB8AC3E}">
        <p14:creationId xmlns:p14="http://schemas.microsoft.com/office/powerpoint/2010/main" val="38252058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793038" cy="769938"/>
          </a:xfrm>
        </p:spPr>
        <p:txBody>
          <a:bodyPr/>
          <a:lstStyle/>
          <a:p>
            <a:pPr algn="ctr"/>
            <a:r>
              <a:rPr lang="cs-CZ" altLang="cs-CZ" b="1"/>
              <a:t>FORMACE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133600"/>
            <a:ext cx="88026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Proces tvorby a ustavování améb, přidělení finančních prostředků (alokace) příslušným členům, technologiím a zdrojům.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Optimální skladba améb odráží portfólio procesů, portfólio produktů a portfólio zákazníků.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Améby se následně propojují podle zákaznických řetězců do sítí, hledají své vlastní dodavatelské a zákaznické vztahy – vytvářejí </a:t>
            </a:r>
            <a:r>
              <a:rPr lang="cs-CZ" altLang="cs-CZ" sz="2800" b="1">
                <a:solidFill>
                  <a:schemeClr val="hlink"/>
                </a:solidFill>
              </a:rPr>
              <a:t>sítě spolupráce</a:t>
            </a:r>
            <a:r>
              <a:rPr lang="cs-CZ" altLang="cs-CZ" sz="2800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16047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793038" cy="846138"/>
          </a:xfrm>
        </p:spPr>
        <p:txBody>
          <a:bodyPr/>
          <a:lstStyle/>
          <a:p>
            <a:pPr algn="ctr"/>
            <a:r>
              <a:rPr lang="cs-CZ" altLang="cs-CZ" b="1"/>
              <a:t>PROPOJENÍ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590800"/>
            <a:ext cx="8153400" cy="3316288"/>
          </a:xfrm>
        </p:spPr>
        <p:txBody>
          <a:bodyPr/>
          <a:lstStyle/>
          <a:p>
            <a:r>
              <a:rPr lang="cs-CZ" altLang="cs-CZ" b="1"/>
              <a:t>Síťové spoje a propojení jsou zformovány – améby navazují tržní</a:t>
            </a:r>
            <a:br>
              <a:rPr lang="cs-CZ" altLang="cs-CZ" b="1"/>
            </a:br>
            <a:r>
              <a:rPr lang="cs-CZ" altLang="cs-CZ" b="1"/>
              <a:t>a smluvní vztahy s ostatními amébami, s vnitřními i vnějšími zákazníky a s příslušnými dodavateli.</a:t>
            </a:r>
          </a:p>
          <a:p>
            <a:r>
              <a:rPr lang="cs-CZ" altLang="cs-CZ" b="1"/>
              <a:t>Vzniká vnitropodnikový trh.</a:t>
            </a:r>
          </a:p>
        </p:txBody>
      </p:sp>
    </p:spTree>
    <p:extLst>
      <p:ext uri="{BB962C8B-B14F-4D97-AF65-F5344CB8AC3E}">
        <p14:creationId xmlns:p14="http://schemas.microsoft.com/office/powerpoint/2010/main" val="27724072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793038" cy="769938"/>
          </a:xfrm>
        </p:spPr>
        <p:txBody>
          <a:bodyPr/>
          <a:lstStyle/>
          <a:p>
            <a:pPr algn="ctr"/>
            <a:r>
              <a:rPr lang="cs-CZ" altLang="cs-CZ" b="1"/>
              <a:t>ROZPAD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0"/>
            <a:ext cx="8726488" cy="4114800"/>
          </a:xfrm>
        </p:spPr>
        <p:txBody>
          <a:bodyPr/>
          <a:lstStyle/>
          <a:p>
            <a:r>
              <a:rPr lang="cs-CZ" altLang="cs-CZ" sz="2800" b="1"/>
              <a:t>Améby, které dlouhodobě nepřidávají hodnotu, jsou neefektivní či neperspektivní, se rozpojují, rozdělují, případně zanikají.</a:t>
            </a:r>
          </a:p>
          <a:p>
            <a:r>
              <a:rPr lang="cs-CZ" altLang="cs-CZ" sz="2800" b="1"/>
              <a:t>Členové zrušených améb jsou přes znalostní portfólio přemístěni do rostoucích, potřebných améb.</a:t>
            </a:r>
          </a:p>
          <a:p>
            <a:r>
              <a:rPr lang="cs-CZ" altLang="cs-CZ" sz="2800" b="1"/>
              <a:t>Ostatní opouštějí podnik, jsou rotování, propůjčování, najímáni…</a:t>
            </a:r>
          </a:p>
        </p:txBody>
      </p:sp>
    </p:spTree>
    <p:extLst>
      <p:ext uri="{BB962C8B-B14F-4D97-AF65-F5344CB8AC3E}">
        <p14:creationId xmlns:p14="http://schemas.microsoft.com/office/powerpoint/2010/main" val="7348460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457200"/>
            <a:ext cx="4419600" cy="769938"/>
          </a:xfrm>
        </p:spPr>
        <p:txBody>
          <a:bodyPr/>
          <a:lstStyle/>
          <a:p>
            <a:pPr algn="ctr"/>
            <a:r>
              <a:rPr lang="cs-CZ" altLang="cs-CZ" b="1" dirty="0"/>
              <a:t>LITERATURA I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65867"/>
            <a:ext cx="8955088" cy="4114801"/>
          </a:xfrm>
        </p:spPr>
        <p:txBody>
          <a:bodyPr>
            <a:normAutofit lnSpcReduction="10000"/>
          </a:bodyPr>
          <a:lstStyle/>
          <a:p>
            <a:r>
              <a:rPr lang="cs-CZ" altLang="cs-CZ" sz="2000" b="1" dirty="0"/>
              <a:t>CIENCALA, J. a kol. </a:t>
            </a:r>
            <a:r>
              <a:rPr lang="cs-CZ" altLang="cs-CZ" sz="2000" b="1" i="1" dirty="0"/>
              <a:t>Procesně řízená organizace. Tvorba, rozvoj </a:t>
            </a:r>
            <a:br>
              <a:rPr lang="cs-CZ" altLang="cs-CZ" sz="2000" b="1" i="1" dirty="0"/>
            </a:br>
            <a:r>
              <a:rPr lang="cs-CZ" altLang="cs-CZ" sz="2000" b="1" i="1" dirty="0"/>
              <a:t>a měřitelnost procesů.</a:t>
            </a:r>
            <a:r>
              <a:rPr lang="cs-CZ" altLang="cs-CZ" sz="2000" b="1" dirty="0"/>
              <a:t> 1. vyd. Praha: Professional </a:t>
            </a:r>
            <a:r>
              <a:rPr lang="cs-CZ" altLang="cs-CZ" sz="2000" b="1" dirty="0" err="1"/>
              <a:t>Publishing</a:t>
            </a:r>
            <a:r>
              <a:rPr lang="cs-CZ" altLang="cs-CZ" sz="2000" b="1" dirty="0"/>
              <a:t>, 2011,</a:t>
            </a:r>
            <a:br>
              <a:rPr lang="cs-CZ" altLang="cs-CZ" sz="2000" b="1" dirty="0"/>
            </a:br>
            <a:r>
              <a:rPr lang="cs-CZ" altLang="cs-CZ" sz="2000" b="1" dirty="0"/>
              <a:t>204 s. ISBN 978-80-7431-044-7.</a:t>
            </a:r>
          </a:p>
          <a:p>
            <a:r>
              <a:rPr lang="cs-CZ" altLang="cs-CZ" sz="2000" b="1" dirty="0"/>
              <a:t>GRASSEOVÁ, M., DUBEC, R., HORÁK, R. </a:t>
            </a:r>
            <a:r>
              <a:rPr lang="cs-CZ" altLang="cs-CZ" sz="2000" b="1" i="1" dirty="0"/>
              <a:t>Procesní řízení ve veřejném</a:t>
            </a:r>
            <a:br>
              <a:rPr lang="cs-CZ" altLang="cs-CZ" sz="2000" b="1" i="1" dirty="0"/>
            </a:br>
            <a:r>
              <a:rPr lang="cs-CZ" altLang="cs-CZ" sz="2000" b="1" i="1" dirty="0"/>
              <a:t>i soukromém sektoru. Teoretická východiska a praktické příklady.</a:t>
            </a:r>
            <a:r>
              <a:rPr lang="cs-CZ" altLang="cs-CZ" sz="2000" b="1" dirty="0"/>
              <a:t> 1. vyd. Brno: </a:t>
            </a:r>
            <a:r>
              <a:rPr lang="cs-CZ" altLang="cs-CZ" sz="2000" b="1" dirty="0" err="1"/>
              <a:t>Computer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Press</a:t>
            </a:r>
            <a:r>
              <a:rPr lang="cs-CZ" altLang="cs-CZ" sz="2000" b="1" dirty="0"/>
              <a:t>, 2008, 266 s. ISBN 978-80-251-1987-7.</a:t>
            </a:r>
          </a:p>
          <a:p>
            <a:r>
              <a:rPr lang="cs-CZ" altLang="cs-CZ" sz="2000" b="1" dirty="0"/>
              <a:t>JANÍČEK, P., MAREK, J. a kol. </a:t>
            </a:r>
            <a:r>
              <a:rPr lang="cs-CZ" altLang="cs-CZ" sz="2000" b="1" i="1" dirty="0"/>
              <a:t>Expertní inženýrství v systémovém pojetí.</a:t>
            </a:r>
            <a:br>
              <a:rPr lang="cs-CZ" altLang="cs-CZ" sz="2000" b="1" i="1" dirty="0"/>
            </a:br>
            <a:r>
              <a:rPr lang="cs-CZ" altLang="cs-CZ" sz="2000" b="1" dirty="0"/>
              <a:t>1. vyd. Praha: </a:t>
            </a:r>
            <a:r>
              <a:rPr lang="cs-CZ" altLang="cs-CZ" sz="2000" b="1" dirty="0" err="1"/>
              <a:t>Grada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Publishing</a:t>
            </a:r>
            <a:r>
              <a:rPr lang="cs-CZ" altLang="cs-CZ" sz="2000" b="1" dirty="0"/>
              <a:t>, 2013, 592 s. ISBN 978-80-247-4127-7.</a:t>
            </a:r>
          </a:p>
          <a:p>
            <a:r>
              <a:rPr lang="cs-CZ" altLang="cs-CZ" sz="2000" b="1" dirty="0"/>
              <a:t>JUROVÁ, M. a kol. </a:t>
            </a:r>
            <a:r>
              <a:rPr lang="cs-CZ" altLang="cs-CZ" sz="2000" b="1" i="1" dirty="0"/>
              <a:t>Výrobní procesy řízené logistikou.</a:t>
            </a:r>
            <a:r>
              <a:rPr lang="cs-CZ" altLang="cs-CZ" sz="2000" b="1" dirty="0"/>
              <a:t> 1. vyd. Brno: </a:t>
            </a:r>
            <a:r>
              <a:rPr lang="cs-CZ" altLang="cs-CZ" sz="2000" b="1" dirty="0" err="1"/>
              <a:t>BizBook</a:t>
            </a:r>
            <a:r>
              <a:rPr lang="cs-CZ" altLang="cs-CZ" sz="2000" b="1" dirty="0"/>
              <a:t>, 2013, 260 s. ISBN 978-80-265-0059-9.</a:t>
            </a:r>
          </a:p>
          <a:p>
            <a:r>
              <a:rPr lang="cs-CZ" altLang="cs-CZ" sz="2000" b="1" dirty="0"/>
              <a:t>KAPLAN, R. S., NORTON, D. P. </a:t>
            </a:r>
            <a:r>
              <a:rPr lang="cs-CZ" altLang="cs-CZ" sz="2000" b="1" i="1" dirty="0" err="1"/>
              <a:t>Balanced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Scorecard</a:t>
            </a:r>
            <a:r>
              <a:rPr lang="cs-CZ" altLang="cs-CZ" sz="2000" b="1" i="1" dirty="0"/>
              <a:t>. Strategický systém měření výkonnosti podniku.</a:t>
            </a:r>
            <a:r>
              <a:rPr lang="cs-CZ" altLang="cs-CZ" sz="2000" b="1" dirty="0"/>
              <a:t> 2. vyd. Praha: Management </a:t>
            </a:r>
            <a:r>
              <a:rPr lang="cs-CZ" altLang="cs-CZ" sz="2000" b="1" dirty="0" err="1"/>
              <a:t>Press</a:t>
            </a:r>
            <a:r>
              <a:rPr lang="cs-CZ" altLang="cs-CZ" sz="2000" b="1" dirty="0"/>
              <a:t>, 2001,</a:t>
            </a:r>
            <a:br>
              <a:rPr lang="cs-CZ" altLang="cs-CZ" sz="2000" b="1" dirty="0"/>
            </a:br>
            <a:r>
              <a:rPr lang="cs-CZ" altLang="cs-CZ" sz="2000" b="1" dirty="0"/>
              <a:t>267 s. ISBN 80-7261-037-6.</a:t>
            </a:r>
          </a:p>
        </p:txBody>
      </p:sp>
      <p:graphicFrame>
        <p:nvGraphicFramePr>
          <p:cNvPr id="120836" name="Object 4"/>
          <p:cNvGraphicFramePr>
            <a:graphicFrameLocks noChangeAspect="1"/>
          </p:cNvGraphicFramePr>
          <p:nvPr/>
        </p:nvGraphicFramePr>
        <p:xfrm>
          <a:off x="990600" y="-609600"/>
          <a:ext cx="166687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4" name="Rastrový obrázek" r:id="rId3" imgW="1666667" imgH="1676634" progId="Paint.Picture">
                  <p:embed/>
                </p:oleObj>
              </mc:Choice>
              <mc:Fallback>
                <p:oleObj name="Rastrový obrázek" r:id="rId3" imgW="1666667" imgH="167663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-609600"/>
                        <a:ext cx="1666875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79553"/>
              </p:ext>
            </p:extLst>
          </p:nvPr>
        </p:nvGraphicFramePr>
        <p:xfrm>
          <a:off x="228600" y="838200"/>
          <a:ext cx="79533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5" name="Rastrový obrázek" r:id="rId5" imgW="3486637" imgH="4915586" progId="Paint.Picture">
                  <p:embed/>
                </p:oleObj>
              </mc:Choice>
              <mc:Fallback>
                <p:oleObj name="Rastrový obrázek" r:id="rId5" imgW="3486637" imgH="49155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838200"/>
                        <a:ext cx="795338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119901"/>
              </p:ext>
            </p:extLst>
          </p:nvPr>
        </p:nvGraphicFramePr>
        <p:xfrm>
          <a:off x="1143000" y="838200"/>
          <a:ext cx="762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6" name="Rastrový obrázek" r:id="rId7" imgW="3723810" imgH="5210902" progId="Paint.Picture">
                  <p:embed/>
                </p:oleObj>
              </mc:Choice>
              <mc:Fallback>
                <p:oleObj name="Rastrový obrázek" r:id="rId7" imgW="3723810" imgH="521090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838200"/>
                        <a:ext cx="762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798024"/>
              </p:ext>
            </p:extLst>
          </p:nvPr>
        </p:nvGraphicFramePr>
        <p:xfrm>
          <a:off x="1981200" y="838200"/>
          <a:ext cx="762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7" name="Rastrový obrázek" r:id="rId9" imgW="3704762" imgH="4780952" progId="Paint.Picture">
                  <p:embed/>
                </p:oleObj>
              </mc:Choice>
              <mc:Fallback>
                <p:oleObj name="Rastrový obrázek" r:id="rId9" imgW="3704762" imgH="47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838200"/>
                        <a:ext cx="762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764617"/>
              </p:ext>
            </p:extLst>
          </p:nvPr>
        </p:nvGraphicFramePr>
        <p:xfrm>
          <a:off x="3657600" y="838200"/>
          <a:ext cx="762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8" name="Rastrový obrázek" r:id="rId11" imgW="3580952" imgH="5229955" progId="Paint.Picture">
                  <p:embed/>
                </p:oleObj>
              </mc:Choice>
              <mc:Fallback>
                <p:oleObj name="Rastrový obrázek" r:id="rId11" imgW="3580952" imgH="522995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838200"/>
                        <a:ext cx="762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464923"/>
              </p:ext>
            </p:extLst>
          </p:nvPr>
        </p:nvGraphicFramePr>
        <p:xfrm>
          <a:off x="2819400" y="838200"/>
          <a:ext cx="762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9" name="Rastrový obrázek" r:id="rId13" imgW="3524742" imgH="5420482" progId="Paint.Picture">
                  <p:embed/>
                </p:oleObj>
              </mc:Choice>
              <mc:Fallback>
                <p:oleObj name="Rastrový obrázek" r:id="rId13" imgW="3524742" imgH="542048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838200"/>
                        <a:ext cx="762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67301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84200"/>
            <a:ext cx="7315200" cy="769938"/>
          </a:xfrm>
        </p:spPr>
        <p:txBody>
          <a:bodyPr/>
          <a:lstStyle/>
          <a:p>
            <a:pPr algn="ctr"/>
            <a:r>
              <a:rPr lang="cs-CZ" altLang="cs-CZ" b="1" dirty="0"/>
              <a:t>LITERATURA II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073400"/>
            <a:ext cx="8802688" cy="3124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b="1" dirty="0"/>
              <a:t>KOŠTURIAK, J., FROLÍK, Z. a kol. </a:t>
            </a:r>
            <a:r>
              <a:rPr lang="cs-CZ" altLang="cs-CZ" sz="2000" b="1" i="1" dirty="0"/>
              <a:t>Štíhlý a inovativní podnik.</a:t>
            </a:r>
            <a:r>
              <a:rPr lang="cs-CZ" altLang="cs-CZ" sz="2000" b="1" dirty="0"/>
              <a:t> Praha: Alfa </a:t>
            </a:r>
            <a:r>
              <a:rPr lang="cs-CZ" altLang="cs-CZ" sz="2000" b="1" dirty="0" err="1"/>
              <a:t>Publishing</a:t>
            </a:r>
            <a:r>
              <a:rPr lang="cs-CZ" altLang="cs-CZ" sz="2000" b="1" dirty="0"/>
              <a:t>, 2006, 240 s. ISBN 80-86851-38-9.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/>
              <a:t>KOŠTURIAK, J., CHAĹ, J. </a:t>
            </a:r>
            <a:r>
              <a:rPr lang="cs-CZ" altLang="cs-CZ" sz="2000" b="1" i="1" dirty="0"/>
              <a:t>Inovace – vaše konkurenční výhoda.</a:t>
            </a:r>
            <a:r>
              <a:rPr lang="cs-CZ" altLang="cs-CZ" sz="2000" b="1" dirty="0"/>
              <a:t> 1. vyd. Brno: </a:t>
            </a:r>
            <a:r>
              <a:rPr lang="cs-CZ" altLang="cs-CZ" sz="2000" b="1" dirty="0" err="1"/>
              <a:t>Computer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Press</a:t>
            </a:r>
            <a:r>
              <a:rPr lang="cs-CZ" altLang="cs-CZ" sz="2000" b="1" dirty="0"/>
              <a:t>, 2008, 164 s. ISBN 978-80-251-1929-7.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/>
              <a:t>MALÝ, M., DĚDINA, J. </a:t>
            </a:r>
            <a:r>
              <a:rPr lang="cs-CZ" altLang="cs-CZ" sz="2000" b="1" i="1" dirty="0"/>
              <a:t>Organizační architektura.</a:t>
            </a:r>
            <a:r>
              <a:rPr lang="cs-CZ" altLang="cs-CZ" sz="2000" b="1" dirty="0"/>
              <a:t> 1. vyd. Praha: Victoria </a:t>
            </a:r>
            <a:r>
              <a:rPr lang="cs-CZ" altLang="cs-CZ" sz="2000" b="1" dirty="0" err="1"/>
              <a:t>Publishing</a:t>
            </a:r>
            <a:r>
              <a:rPr lang="cs-CZ" altLang="cs-CZ" sz="2000" b="1" dirty="0"/>
              <a:t>, 1996, 170 s. ISBN 80-7187-064-1.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/>
              <a:t>MALÝ, M., DĚDINA, J. </a:t>
            </a:r>
            <a:r>
              <a:rPr lang="cs-CZ" altLang="cs-CZ" sz="2000" b="1" i="1" dirty="0"/>
              <a:t>Moderní organizační architektura.</a:t>
            </a:r>
            <a:r>
              <a:rPr lang="cs-CZ" altLang="cs-CZ" sz="2000" b="1" dirty="0"/>
              <a:t> 1. vyd. Praha: Alfa </a:t>
            </a:r>
            <a:r>
              <a:rPr lang="cs-CZ" altLang="cs-CZ" sz="2000" b="1" dirty="0" err="1"/>
              <a:t>Publishing</a:t>
            </a:r>
            <a:r>
              <a:rPr lang="cs-CZ" altLang="cs-CZ" sz="2000" b="1" dirty="0"/>
              <a:t>, 2005, 170 s. ISBN 80-86851-11-7.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/>
              <a:t>ZELENÝ, M. </a:t>
            </a:r>
            <a:r>
              <a:rPr lang="cs-CZ" altLang="cs-CZ" sz="2000" b="1" i="1" dirty="0"/>
              <a:t>Hledání vlastní cesty.</a:t>
            </a:r>
            <a:r>
              <a:rPr lang="cs-CZ" altLang="cs-CZ" sz="2000" b="1" dirty="0"/>
              <a:t> 1. vyd. Brno: </a:t>
            </a:r>
            <a:r>
              <a:rPr lang="cs-CZ" altLang="cs-CZ" sz="2000" b="1" dirty="0" err="1"/>
              <a:t>Computer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Press</a:t>
            </a:r>
            <a:r>
              <a:rPr lang="cs-CZ" altLang="cs-CZ" sz="2000" b="1" dirty="0"/>
              <a:t>, 2011, 319 s. ISBN 978-80-251-1611-1.</a:t>
            </a:r>
            <a:endParaRPr lang="cs-CZ" altLang="cs-CZ" sz="2800" b="1" dirty="0"/>
          </a:p>
        </p:txBody>
      </p:sp>
      <p:graphicFrame>
        <p:nvGraphicFramePr>
          <p:cNvPr id="1730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009248"/>
              </p:ext>
            </p:extLst>
          </p:nvPr>
        </p:nvGraphicFramePr>
        <p:xfrm>
          <a:off x="3429000" y="1354138"/>
          <a:ext cx="9144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3" name="Rastrový obrázek" r:id="rId3" imgW="3666667" imgH="5161905" progId="Paint.Picture">
                  <p:embed/>
                </p:oleObj>
              </mc:Choice>
              <mc:Fallback>
                <p:oleObj name="Rastrový obrázek" r:id="rId3" imgW="3666667" imgH="51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354138"/>
                        <a:ext cx="9144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06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671332"/>
              </p:ext>
            </p:extLst>
          </p:nvPr>
        </p:nvGraphicFramePr>
        <p:xfrm>
          <a:off x="4495800" y="1354138"/>
          <a:ext cx="8382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4" name="Rastrový obrázek" r:id="rId5" imgW="3486637" imgH="4866667" progId="Paint.Picture">
                  <p:embed/>
                </p:oleObj>
              </mc:Choice>
              <mc:Fallback>
                <p:oleObj name="Rastrový obrázek" r:id="rId5" imgW="3486637" imgH="48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354138"/>
                        <a:ext cx="8382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06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032010"/>
              </p:ext>
            </p:extLst>
          </p:nvPr>
        </p:nvGraphicFramePr>
        <p:xfrm>
          <a:off x="5410200" y="1354138"/>
          <a:ext cx="9144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5" name="Rastrový obrázek" r:id="rId7" imgW="3638095" imgH="5372850" progId="Paint.Picture">
                  <p:embed/>
                </p:oleObj>
              </mc:Choice>
              <mc:Fallback>
                <p:oleObj name="Rastrový obrázek" r:id="rId7" imgW="3638095" imgH="537285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354138"/>
                        <a:ext cx="9144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06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466704"/>
              </p:ext>
            </p:extLst>
          </p:nvPr>
        </p:nvGraphicFramePr>
        <p:xfrm>
          <a:off x="7535333" y="1354138"/>
          <a:ext cx="8382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6" name="Rastrový obrázek" r:id="rId9" imgW="3610479" imgH="5390476" progId="Paint.Picture">
                  <p:embed/>
                </p:oleObj>
              </mc:Choice>
              <mc:Fallback>
                <p:oleObj name="Rastrový obrázek" r:id="rId9" imgW="3610479" imgH="539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5333" y="1354138"/>
                        <a:ext cx="8382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06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560727"/>
              </p:ext>
            </p:extLst>
          </p:nvPr>
        </p:nvGraphicFramePr>
        <p:xfrm>
          <a:off x="6485467" y="1354138"/>
          <a:ext cx="9144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7" name="Rastrový obrázek" r:id="rId11" imgW="3362794" imgH="4723810" progId="Paint.Picture">
                  <p:embed/>
                </p:oleObj>
              </mc:Choice>
              <mc:Fallback>
                <p:oleObj name="Rastrový obrázek" r:id="rId11" imgW="3362794" imgH="47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5467" y="1354138"/>
                        <a:ext cx="9144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0516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93038" cy="846138"/>
          </a:xfrm>
        </p:spPr>
        <p:txBody>
          <a:bodyPr/>
          <a:lstStyle/>
          <a:p>
            <a:pPr algn="ctr"/>
            <a:r>
              <a:rPr lang="cs-CZ" altLang="cs-CZ" b="1"/>
              <a:t>PODNIKÁNÍ II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0"/>
            <a:ext cx="8955088" cy="426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/>
              <a:t>„… činnost zabezpečující přeměnu potřeb společnosti na příležitost pro všestranný rozvoj podnikového kolektivu. (P. F. Drucker – „</a:t>
            </a:r>
            <a:r>
              <a:rPr lang="cs-CZ" altLang="cs-CZ" sz="2400" b="1" i="1"/>
              <a:t>Management in Turbulent Times</a:t>
            </a:r>
            <a:r>
              <a:rPr lang="cs-CZ" altLang="cs-CZ" sz="2400" b="1"/>
              <a:t>“, 1980).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Činnost zabezpečující přeměnu vzácných (omezených, ohraničených) zdrojů na produkty (výrobky a služby) uspokojující lidské potřeby (inverzní formulace téhož).</a:t>
            </a:r>
          </a:p>
          <a:p>
            <a:pPr>
              <a:lnSpc>
                <a:spcPct val="90000"/>
              </a:lnSpc>
            </a:pPr>
            <a:r>
              <a:rPr lang="cs-CZ" altLang="cs-CZ" sz="2400" b="1">
                <a:solidFill>
                  <a:schemeClr val="hlink"/>
                </a:solidFill>
              </a:rPr>
              <a:t>Rozhodující je přímá provázanost potřeb společnosti</a:t>
            </a:r>
            <a:br>
              <a:rPr lang="cs-CZ" altLang="cs-CZ" sz="2400" b="1">
                <a:solidFill>
                  <a:schemeClr val="hlink"/>
                </a:solidFill>
              </a:rPr>
            </a:br>
            <a:r>
              <a:rPr lang="cs-CZ" altLang="cs-CZ" sz="2400" b="1">
                <a:solidFill>
                  <a:schemeClr val="hlink"/>
                </a:solidFill>
              </a:rPr>
              <a:t>a činnosti podniků!</a:t>
            </a:r>
          </a:p>
          <a:p>
            <a:pPr>
              <a:lnSpc>
                <a:spcPct val="90000"/>
              </a:lnSpc>
            </a:pPr>
            <a:r>
              <a:rPr lang="cs-CZ" altLang="cs-CZ" sz="2400" b="1"/>
              <a:t>Jsou již jasně překonány názory chápající podnikání jako činnost zaměřenou na získávání výhod za jakoukoliv cenu (i na úkor jiných).</a:t>
            </a:r>
          </a:p>
        </p:txBody>
      </p:sp>
    </p:spTree>
    <p:extLst>
      <p:ext uri="{BB962C8B-B14F-4D97-AF65-F5344CB8AC3E}">
        <p14:creationId xmlns:p14="http://schemas.microsoft.com/office/powerpoint/2010/main" val="2978176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3581</Words>
  <Application>Microsoft Office PowerPoint</Application>
  <PresentationFormat>Předvádění na obrazovce (4:3)</PresentationFormat>
  <Paragraphs>277</Paragraphs>
  <Slides>89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89</vt:i4>
      </vt:variant>
    </vt:vector>
  </HeadingPairs>
  <TitlesOfParts>
    <vt:vector size="94" baseType="lpstr">
      <vt:lpstr>Arial</vt:lpstr>
      <vt:lpstr>Calibri</vt:lpstr>
      <vt:lpstr>Wingdings</vt:lpstr>
      <vt:lpstr>Office Theme</vt:lpstr>
      <vt:lpstr>Rastrový obrázek</vt:lpstr>
      <vt:lpstr>MANAGEMENT II 3. Procesně řízená organizace (Prezentace pro účastníky kurzu „MALÉ A STŘEDNÍ PODNIKY V TRŽNÍM PROSTŘEDÍ“ „Zvyšování konkurenceschopnosti a management inovací“) </vt:lpstr>
      <vt:lpstr>PROCESNĚ ŘÍZENÁ ORGANIZACE</vt:lpstr>
      <vt:lpstr>STRUKTURA KURZU</vt:lpstr>
      <vt:lpstr>UPOZORNĚNÍ!</vt:lpstr>
      <vt:lpstr>MOTTO</vt:lpstr>
      <vt:lpstr>DETERMINANTY I</vt:lpstr>
      <vt:lpstr>DETERMINANTY II</vt:lpstr>
      <vt:lpstr>PODNIKÁNÍ I</vt:lpstr>
      <vt:lpstr>PODNIKÁNÍ II</vt:lpstr>
      <vt:lpstr>MODERNÍ POJETÍ PODNIKÁNÍ</vt:lpstr>
      <vt:lpstr>PODNIKÁNÍ III</vt:lpstr>
      <vt:lpstr>VZTAH PODNIKÁNÍ A ŘÍZENÍ</vt:lpstr>
      <vt:lpstr>ZÁKLADNÍ FUNKCE MODERNĚ CHÁPANÉHO PODNIKÁNÍ</vt:lpstr>
      <vt:lpstr>PROCES STRATEGICKÉHO PLÁNOVÁNÍ</vt:lpstr>
      <vt:lpstr>KROKY PROCESU STRATEGICKÉHO PLÁNOVÁNÍ</vt:lpstr>
      <vt:lpstr>ZÁKLADNÍ RÁMEC STRATEGICKÉHO PLÁNOVÁNÍ</vt:lpstr>
      <vt:lpstr>STRATEGIE</vt:lpstr>
      <vt:lpstr>PRŮBĚH PROCESU STRATEGICKÉHO PLÁNOVÁNÍ</vt:lpstr>
      <vt:lpstr>VÝZNAM STANOVENÍ CÍLE</vt:lpstr>
      <vt:lpstr>VLASTNOSTI CÍLŮ</vt:lpstr>
      <vt:lpstr>PŘEVÁDĚNÍ STRATEGIE DO SOUSTAVY MĚŘITELNÝCH CÍLŮ</vt:lpstr>
      <vt:lpstr>TRADIČNÍ FINANČNÍ ÚČETNÍ MODEL I</vt:lpstr>
      <vt:lpstr>TRADIČNÍ FINANČNÍ ÚČETNÍ MODEL II</vt:lpstr>
      <vt:lpstr>BALANCED SCORECARD (BSC)</vt:lpstr>
      <vt:lpstr>BALENCED SCORECARD (BSC) JAKO STRATEGICKÝ MANAŽERSKÝ SYSTÉM</vt:lpstr>
      <vt:lpstr>BALANCED SCORECARD (BSC) JAKO RÁMEC PRO PŘEVEDENÍ STRATEGIE DO OPERAČNÍCH ÚKONŮ</vt:lpstr>
      <vt:lpstr>BALANCED SCORECARD (BSC) JAKO STRATEGICKÝ RÁMEC</vt:lpstr>
      <vt:lpstr>BSC JAKO NÁSTROJ MONITOROVÁNÍ A MĚŘENÍ VÝKONNOSTI ORGANIZACE</vt:lpstr>
      <vt:lpstr>HIERARCHICKÁ STRUKTURA CÍLŮ („STROM CÍLŮ“) ORGANIZACE</vt:lpstr>
      <vt:lpstr>METODA PÁROVÉHO SROVNÁVÁNÍ PRO STANOVENÍ PRIORIT CÍLŮ</vt:lpstr>
      <vt:lpstr>SCHÉMA PROCESU</vt:lpstr>
      <vt:lpstr>ZÁKLADNÍ ČLENĚNÍ PROCESŮ</vt:lpstr>
      <vt:lpstr>CHARAKTERISTIKA FUNKČNÍHO PŘÍSTUPU K ŘÍZENÍ</vt:lpstr>
      <vt:lpstr>CHARAKTERISTIKA PROCESNÍHO PŘÍSTUPU K ŘÍZENÍ</vt:lpstr>
      <vt:lpstr>PRINCIPY PROCESNÍHO ŘÍZENÍ</vt:lpstr>
      <vt:lpstr>HLAVNÍ PŘÍNOSY PROCESNÍHO ŘÍZENÍ - OBLASTI</vt:lpstr>
      <vt:lpstr>SROVNÁNÍ FUNKČNÍHO A PROCESNÍHO PŘÍSTUPU K ŘÍZENÍ – ZÁKLADNÍ ROZDÍLY</vt:lpstr>
      <vt:lpstr>PROJEKT ZAVÁDĚNÍ PROCESNÍHO ŘÍZENÍ</vt:lpstr>
      <vt:lpstr>ZPRACOVÁNÍ LOGICKÉHO RÁMCE PROJEKTU</vt:lpstr>
      <vt:lpstr>LOGICKÝ RÁMEC PROJEKTU</vt:lpstr>
      <vt:lpstr>VZTAH LOGICKÉHO RÁMCE A OSNOVY PROJEKTU</vt:lpstr>
      <vt:lpstr>KRITICKÉ FAKTORY ÚSPĚCHU PROJEKTU</vt:lpstr>
      <vt:lpstr>POPIS SOUČASNÉHO STAVU PROCESŮ</vt:lpstr>
      <vt:lpstr>CHARAKTERISTIKA A VÝCHODISKA MODELOVÁNÍ</vt:lpstr>
      <vt:lpstr>STRUKTURA PROCESNÍHO MODELU ORGANIZACE</vt:lpstr>
      <vt:lpstr>POSTUP PROCESNÍHO MODELOVÁNÍ</vt:lpstr>
      <vt:lpstr>POSTUP PROCESNÍHO MODELOVÁNÍ</vt:lpstr>
      <vt:lpstr>PŘIŘAZENÍ ODPOVÍDAJÍCÍCH MODELŮ PRO JEDNOTLIVÉ ÚROVNĚ PROCESŮ</vt:lpstr>
      <vt:lpstr>IDENTIFIKACE OBLASTÍ A SKUPIN PROCESŮ – HLAVNÍ, ŘÍDÍCÍ A PODPŮRNÉ</vt:lpstr>
      <vt:lpstr>IDENTIFIKACE JEDNOTLIVÝCH PROCESŮ A ZJIŠTĚNÍ INFORMACÍ O PROCESECH</vt:lpstr>
      <vt:lpstr>MOŽNÉ SCHÉMA POSTUPU POPISU KONTEXTU PROCESU</vt:lpstr>
      <vt:lpstr>ROZDĚLENÍ PROCESŮ DO SUBPROCESŮ</vt:lpstr>
      <vt:lpstr>DETAILNÍ POPIS KAŽDÉHO PROCESU</vt:lpstr>
      <vt:lpstr>KONTROLA KONZISTENCE</vt:lpstr>
      <vt:lpstr>PROCESNÍ ANALÝZY</vt:lpstr>
      <vt:lpstr>BENCHMARKING</vt:lpstr>
      <vt:lpstr>MOŽNÉ KVANTITATIVNÍ A KVALITATIVNÍ UKAZATELE PRO BENCHMARKING</vt:lpstr>
      <vt:lpstr>NÁVRH CÍLOVÉHO STAVU PROCESŮ A ORGANIZAČNÍCH ZMĚN I</vt:lpstr>
      <vt:lpstr>NÁVRH CÍLOVÉHO STAVU PROCESŮ A ORGANIZAČNÍCH ZMĚN II</vt:lpstr>
      <vt:lpstr>PŘÍPRAVA A ZAVEDENÍ CÍLOVÉHO STAVU PROCESŮ A ORGANIZAČNÍCH ZMĚN</vt:lpstr>
      <vt:lpstr>PRŮBĚH ZMĚNY – DEMINGŮV CYKLUS – CYKLUS PDCA</vt:lpstr>
      <vt:lpstr>JEDNOTLIVÉ FÁZE CYKLU PDCA</vt:lpstr>
      <vt:lpstr>ZÁKLADNÍ FÁZE REENGINEERINGOVÉHO PROJEKTU</vt:lpstr>
      <vt:lpstr>OBECNÝ POSTUP PŘI PROCESNÍM AUDITU</vt:lpstr>
      <vt:lpstr>TŘINECKÉ ŽELEZÁRNY, a.s.</vt:lpstr>
      <vt:lpstr>STRATEGICKÝ RÁMEC</vt:lpstr>
      <vt:lpstr>VAZBY MEZI STRATEGIÍ A JEDNOTLIVÝMI NÁSTROJI K JEJÍMU PROSAZOVÁNÍ</vt:lpstr>
      <vt:lpstr>ZÁKLADNÍ MODEL PROCESU</vt:lpstr>
      <vt:lpstr>MAPA PROCESŮ</vt:lpstr>
      <vt:lpstr>ZÁKLADNÍ ČLENĚNÍ UKAZATELŮ PRO MĚŘENÍ VÝKONNOSTI PROCESŮ</vt:lpstr>
      <vt:lpstr>PARAMETRY VÝKONNOSTI (EFEKTIVNOSTI) PROCESŮ</vt:lpstr>
      <vt:lpstr>LINET, a.s.</vt:lpstr>
      <vt:lpstr>SPOJENÍ PRINCIPŮ LEAN, SIX SIGMA A TOC („Theory of Constraints“ – Teorie omezení)</vt:lpstr>
      <vt:lpstr>ZLEPŠOVÁNÍ A UDRŽOVÁNÍ V PODNIKU</vt:lpstr>
      <vt:lpstr>ZÁKLADNÍ PŘEDPOKLADY FUNGOVÁNÍ SYSTÉMU ZLEPŠOVÁNÍ PROCESŮ</vt:lpstr>
      <vt:lpstr>HLAVNÍ PRVKY SYSTÉMU ZLEPŠOVÁNÍ PROCESŮ</vt:lpstr>
      <vt:lpstr>NEJRYCHLEJŠÍ KURZ VEDENÍ LIDÍ</vt:lpstr>
      <vt:lpstr>HONEYWELL, a.s.</vt:lpstr>
      <vt:lpstr>PODNIKOVÉ AMÉBY</vt:lpstr>
      <vt:lpstr>MANEGEMENT AMÉBY</vt:lpstr>
      <vt:lpstr>ILUSTRATIVNÍ ZNÁZORNĚNÍ VELIKOSTI AMÉB V PODNIKU</vt:lpstr>
      <vt:lpstr>ŽIVOTNÍ CYKLUS AMÉBY VE VNITROPODNIKOVÉM TRHU</vt:lpstr>
      <vt:lpstr>ŽIVOTNÍ CYKLUS AMÉB – CYKLICKÝ CHARAKTER</vt:lpstr>
      <vt:lpstr>ZNALOSTNÍ PORTFÓLIO ZAMĚSTNANCŮ</vt:lpstr>
      <vt:lpstr>FORMACE</vt:lpstr>
      <vt:lpstr>PROPOJENÍ</vt:lpstr>
      <vt:lpstr>ROZPAD</vt:lpstr>
      <vt:lpstr>LITERATURA I</vt:lpstr>
      <vt:lpstr>LITERATURA II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Rössler Miroslav</dc:creator>
  <cp:lastModifiedBy>Rössler Miroslav</cp:lastModifiedBy>
  <cp:revision>11</cp:revision>
  <dcterms:created xsi:type="dcterms:W3CDTF">2012-07-19T22:32:54Z</dcterms:created>
  <dcterms:modified xsi:type="dcterms:W3CDTF">2020-09-17T08:38:40Z</dcterms:modified>
</cp:coreProperties>
</file>