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1" r:id="rId7"/>
    <p:sldId id="265" r:id="rId8"/>
    <p:sldId id="266" r:id="rId9"/>
    <p:sldId id="260" r:id="rId10"/>
    <p:sldId id="262" r:id="rId11"/>
    <p:sldId id="268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FD2F0-398C-E6C5-634C-05FCADC87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A5FCA1-CEBA-3E27-E056-3F7534D6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C37409-21C7-AB6A-BFFE-016DC837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049B01-67BA-82C7-6047-0E7FB54E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5AE92-C331-5E40-319A-D0819E70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99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A88CD-55CF-AC20-6384-BBA9BC5E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456FB6-49E2-5C78-FC23-4358AFADD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8A0C4D-5CB7-8850-5D41-5600895C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0338C0-BBE4-036D-E284-1C8AA68D2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F4B26D-6EEC-2FA3-3CA3-9D785EEE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18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965BF7-A93B-D17D-9546-E05C91DFC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19850F-C8F7-C380-34D3-76D77D4B9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BA0F9E-D1FF-5C5B-36BB-A0A5A751D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7277C7-C22E-C0BF-1DF3-4F7B7518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5086E5-A9B7-DB7E-0B06-7830F1F6C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41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685F8-4206-C586-9F66-0BAD851E8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92F1F-A0AA-F4FD-9F8B-CC0661208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5533EE-37E8-55A0-0834-7C4B59CAF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6E3DD4-C568-FCC3-FA32-9BD098FB2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4CD38D-3CC5-88A5-B7E6-F627FF19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47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46CBB-0325-5D93-24A4-4136CB20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4A1AB2-921A-928B-5C8F-F253B3ECB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70E01D-02C1-40B4-E5A2-DF583BF24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13730D-BE6D-9E16-9DCF-98EB195B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B071B2-81FD-B429-6E79-37C6BCF4F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6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FF293-F648-B89E-E886-CAC6B7EF2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454F2F-F83E-57EC-DAEC-7B6A922B9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9E7E63-506A-9A23-C8D0-3640E9B1F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3D0298-8376-0737-6C7B-D7024DB36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0D2FED-BDEF-C4C4-F92E-A220AB8B0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20B319-F8FA-97BD-62C2-7A994A72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63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EA2B9-56F6-C299-5E84-2452683E2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A12962-BD9C-70D8-E3B6-67056AF03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46E938-8922-C9D0-C839-41BE5EB3C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3834619-DABC-F029-B2B2-70B9DB2D8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9B7385-9E02-CD6B-2AD4-2293CF2BB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EC1ACA-0ED5-E68A-378C-BE308F82F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F33E6F3-48EA-5368-09DD-32FF0C7E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3CFA0F-DC25-6416-9B84-54545A7C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83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991B0-296F-3C5D-1314-19AA91C7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02611-C3A8-59BF-F08F-05512BA41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F550E1D-14F4-65EE-B358-E7A568E3B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BAF559-B6C4-8D08-8CE5-1B673EBF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92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49B68B-0133-70C4-ADD1-5661D3DD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E273E0E-8025-B0C7-0721-27E220E72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D29E8B-50E5-FDC3-E17B-BAE63EFDC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94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3EF16-2EDB-96ED-1C68-6482970A9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045D8-9F7E-1ABB-E524-FBE7498C6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8EDC62-5CDB-D0B5-2697-184C8FC0C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414130-AE28-6767-B7B8-B03DAA08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3BBEAD-32CE-D1DE-A628-4B85C3BF8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54B2CE-7D97-0007-FC97-3556ABCF5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5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09A0F2-5E25-A11C-38CD-3DB74AF77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7FF9D7-6D90-0A43-5D34-EDB62152F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FCF983-EE72-2585-80EF-3DB38998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017D3D-2EC5-3511-72A3-823843D2B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D4F62E-F042-DE2E-8396-BA3C3BCBC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773AEA-6A6A-9D38-63E5-5E4BC1C8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49502A7-E10F-1673-F478-E6F247B6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0C9433-2246-B1CB-9CF7-A76BF807E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B7AA43-F5B3-1D4C-54D9-8B2C11EE39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0319-7D5D-4237-9455-EBFFC084EE5C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CC32FD-209D-C493-22D0-57E389A7F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7D07B0-A3F7-D8D0-345E-A025411F8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F6B56-1F62-4B95-9413-DC4DACF85D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64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utvio.com/pl/blog/analiza-abc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FE0DFE-CBD7-5731-F7CA-ABB844F6B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cs-CZ" sz="3700" dirty="0"/>
              <a:t>Metoda ABC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F20F1F-C43F-3CCF-533E-10AA33DBB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5086350"/>
            <a:ext cx="2446465" cy="1178298"/>
          </a:xfrm>
        </p:spPr>
        <p:txBody>
          <a:bodyPr>
            <a:normAutofit/>
          </a:bodyPr>
          <a:lstStyle/>
          <a:p>
            <a:pPr algn="l"/>
            <a:r>
              <a:rPr lang="cs-CZ" sz="1600" dirty="0"/>
              <a:t>Daniela </a:t>
            </a:r>
            <a:r>
              <a:rPr lang="cs-CZ" sz="1600" dirty="0" err="1"/>
              <a:t>Peštuková</a:t>
            </a:r>
            <a:endParaRPr lang="cs-CZ" sz="1600" dirty="0"/>
          </a:p>
          <a:p>
            <a:pPr algn="l"/>
            <a:r>
              <a:rPr lang="cs-CZ" sz="1600" dirty="0"/>
              <a:t>Kristýna Mikulíková </a:t>
            </a:r>
          </a:p>
          <a:p>
            <a:pPr algn="l"/>
            <a:r>
              <a:rPr lang="cs-CZ" sz="1600" dirty="0"/>
              <a:t>Zuzana Stloukalová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1614D26-A1A7-EB3D-4889-026E0E3937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7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9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21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66C738-2739-F489-EE8F-4244BC13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 b="1"/>
              <a:t>Příklad využití</a:t>
            </a:r>
          </a:p>
        </p:txBody>
      </p:sp>
      <p:grpSp>
        <p:nvGrpSpPr>
          <p:cNvPr id="42" name="Group 23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43" name="Rectangle 24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B3DCEE-A195-5B51-EBD6-70C27C229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400" b="1" i="0">
              <a:effectLst/>
              <a:latin typeface="Google Sans"/>
            </a:endParaRPr>
          </a:p>
          <a:p>
            <a:r>
              <a:rPr lang="cs-CZ" sz="2400" b="0" i="0">
                <a:effectLst/>
                <a:latin typeface="Google Sans"/>
                <a:cs typeface="Times New Roman" panose="02020603050405020304" pitchFamily="18" charset="0"/>
              </a:rPr>
              <a:t>Představme si výrobní společnost: ABC analýza by zde identifikovala, že nastavení a údržba speciálního zařízení tvoří menší část času, ale vyžaduje významné investice. Díky ABC by se tyto náklady spravedlivěji rozdělily mezi všechny výrobky.</a:t>
            </a:r>
          </a:p>
          <a:p>
            <a:endParaRPr lang="cs-CZ" sz="2400"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882885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262364-B44D-D042-D10C-001FB6FB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584683"/>
            <a:ext cx="9144000" cy="25518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Děkujeme za pozornost </a:t>
            </a:r>
            <a:r>
              <a:rPr lang="en-US" sz="6600" b="1" kern="1200">
                <a:solidFill>
                  <a:schemeClr val="tx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</a:t>
            </a:r>
            <a:endParaRPr lang="en-US" sz="66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73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9A8F2A-3780-0307-0B74-7DCD5A4E4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 b="1"/>
              <a:t>Literatura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15191-98FD-97C9-CEB7-D24003234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b="0" i="0" dirty="0" err="1">
                <a:effectLst/>
                <a:latin typeface="Google Sans"/>
              </a:rPr>
              <a:t>Activity-Based</a:t>
            </a:r>
            <a:r>
              <a:rPr lang="cs-CZ" sz="2400" b="0" i="0" dirty="0">
                <a:effectLst/>
                <a:latin typeface="Google Sans"/>
              </a:rPr>
              <a:t> </a:t>
            </a:r>
            <a:r>
              <a:rPr lang="cs-CZ" sz="2400" b="0" i="0" dirty="0" err="1">
                <a:effectLst/>
                <a:latin typeface="Google Sans"/>
              </a:rPr>
              <a:t>Costing</a:t>
            </a:r>
            <a:r>
              <a:rPr lang="cs-CZ" sz="2400" b="0" i="0" dirty="0">
                <a:effectLst/>
                <a:latin typeface="Google Sans"/>
              </a:rPr>
              <a:t>: A </a:t>
            </a:r>
            <a:r>
              <a:rPr lang="cs-CZ" sz="2400" b="0" i="0" dirty="0" err="1">
                <a:effectLst/>
                <a:latin typeface="Google Sans"/>
              </a:rPr>
              <a:t>Practical</a:t>
            </a:r>
            <a:r>
              <a:rPr lang="cs-CZ" sz="2400" b="0" i="0" dirty="0">
                <a:effectLst/>
                <a:latin typeface="Google Sans"/>
              </a:rPr>
              <a:t> </a:t>
            </a:r>
            <a:r>
              <a:rPr lang="cs-CZ" sz="2400" b="0" i="0" dirty="0" err="1">
                <a:effectLst/>
                <a:latin typeface="Google Sans"/>
              </a:rPr>
              <a:t>Guide</a:t>
            </a:r>
            <a:r>
              <a:rPr lang="cs-CZ" sz="2400" b="0" i="0" dirty="0">
                <a:effectLst/>
                <a:latin typeface="Google Sans"/>
              </a:rPr>
              <a:t> </a:t>
            </a:r>
            <a:r>
              <a:rPr lang="cs-CZ" sz="2400" b="0" i="0" dirty="0" err="1">
                <a:effectLst/>
                <a:latin typeface="Google Sans"/>
              </a:rPr>
              <a:t>for</a:t>
            </a:r>
            <a:r>
              <a:rPr lang="cs-CZ" sz="2400" b="0" i="0" dirty="0">
                <a:effectLst/>
                <a:latin typeface="Google Sans"/>
              </a:rPr>
              <a:t> Management od Robina Coopera a Roberty Kaplanové</a:t>
            </a:r>
          </a:p>
          <a:p>
            <a:pPr marL="0" indent="0">
              <a:buNone/>
            </a:pPr>
            <a:r>
              <a:rPr lang="cs-CZ" sz="2400" b="0" i="0" dirty="0" err="1">
                <a:effectLst/>
                <a:latin typeface="Google Sans"/>
              </a:rPr>
              <a:t>Costing</a:t>
            </a:r>
            <a:r>
              <a:rPr lang="cs-CZ" sz="2400" b="0" i="0" dirty="0">
                <a:effectLst/>
                <a:latin typeface="Google Sans"/>
              </a:rPr>
              <a:t>: A </a:t>
            </a:r>
            <a:r>
              <a:rPr lang="cs-CZ" sz="2400" b="0" i="0" dirty="0" err="1">
                <a:effectLst/>
                <a:latin typeface="Google Sans"/>
              </a:rPr>
              <a:t>Managerial</a:t>
            </a:r>
            <a:r>
              <a:rPr lang="cs-CZ" sz="2400" b="0" i="0" dirty="0">
                <a:effectLst/>
                <a:latin typeface="Google Sans"/>
              </a:rPr>
              <a:t> </a:t>
            </a:r>
            <a:r>
              <a:rPr lang="cs-CZ" sz="2400" b="0" i="0" dirty="0" err="1">
                <a:effectLst/>
                <a:latin typeface="Google Sans"/>
              </a:rPr>
              <a:t>Approach</a:t>
            </a:r>
            <a:r>
              <a:rPr lang="cs-CZ" sz="2400" b="0" i="0" dirty="0">
                <a:effectLst/>
                <a:latin typeface="Google Sans"/>
              </a:rPr>
              <a:t> od Charlese T. </a:t>
            </a:r>
            <a:r>
              <a:rPr lang="cs-CZ" sz="2400" b="0" i="0" dirty="0" err="1">
                <a:effectLst/>
                <a:latin typeface="Google Sans"/>
              </a:rPr>
              <a:t>Horngrena</a:t>
            </a:r>
            <a:r>
              <a:rPr lang="cs-CZ" sz="2400" b="0" i="0" dirty="0">
                <a:effectLst/>
                <a:latin typeface="Google Sans"/>
              </a:rPr>
              <a:t>, George J. </a:t>
            </a:r>
            <a:r>
              <a:rPr lang="cs-CZ" sz="2400" b="0" i="0" dirty="0" err="1">
                <a:effectLst/>
                <a:latin typeface="Google Sans"/>
              </a:rPr>
              <a:t>Fostera</a:t>
            </a:r>
            <a:r>
              <a:rPr lang="cs-CZ" sz="2400" b="0" i="0" dirty="0">
                <a:effectLst/>
                <a:latin typeface="Google Sans"/>
              </a:rPr>
              <a:t> a </a:t>
            </a:r>
            <a:r>
              <a:rPr lang="cs-CZ" sz="2400" b="0" i="0" dirty="0" err="1">
                <a:effectLst/>
                <a:latin typeface="Google Sans"/>
              </a:rPr>
              <a:t>Srikant</a:t>
            </a:r>
            <a:r>
              <a:rPr lang="cs-CZ" sz="2400" b="0" i="0" dirty="0">
                <a:effectLst/>
                <a:latin typeface="Google Sans"/>
              </a:rPr>
              <a:t> M. </a:t>
            </a:r>
            <a:r>
              <a:rPr lang="cs-CZ" sz="2400" b="0" i="0" dirty="0" err="1">
                <a:effectLst/>
                <a:latin typeface="Google Sans"/>
              </a:rPr>
              <a:t>Datar</a:t>
            </a:r>
            <a:endParaRPr lang="cs-CZ" sz="2400" b="0" i="0" dirty="0">
              <a:effectLst/>
              <a:latin typeface="Google Sans"/>
            </a:endParaRPr>
          </a:p>
          <a:p>
            <a:pPr marL="0" indent="0">
              <a:buNone/>
            </a:pPr>
            <a:r>
              <a:rPr lang="cs-CZ" sz="2400" b="0" i="0" dirty="0">
                <a:effectLst/>
                <a:latin typeface="Google Sans"/>
              </a:rPr>
              <a:t>VOCHOZKA, Marek. Metody komplexního hodnocení podniku. 2. aktualizované vydání. Finance (Grada). Praha: Grada </a:t>
            </a:r>
            <a:r>
              <a:rPr lang="cs-CZ" sz="2400" b="0" i="0" dirty="0" err="1">
                <a:effectLst/>
                <a:latin typeface="Google Sans"/>
              </a:rPr>
              <a:t>Publishing</a:t>
            </a:r>
            <a:r>
              <a:rPr lang="cs-CZ" sz="2400" b="0" i="0" dirty="0">
                <a:effectLst/>
                <a:latin typeface="Google Sans"/>
              </a:rPr>
              <a:t>, 2020. ISBN 978-80-271-1701-7.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53977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CDC383-1252-15E4-825F-9BCD9B77D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69D2A1-B2A0-A0CD-5C13-6F556ADD9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2400"/>
              <a:t>Představení metody ABC</a:t>
            </a:r>
          </a:p>
          <a:p>
            <a:r>
              <a:rPr lang="cs-CZ" sz="2400"/>
              <a:t>Cíle</a:t>
            </a:r>
          </a:p>
          <a:p>
            <a:r>
              <a:rPr lang="pt-BR" sz="2400"/>
              <a:t>V čem metoda ABC spočívá</a:t>
            </a:r>
            <a:endParaRPr lang="cs-CZ" sz="2400"/>
          </a:p>
          <a:p>
            <a:r>
              <a:rPr lang="cs-CZ" sz="2400"/>
              <a:t>Jednotlivé kroky v implementaci metody ABC</a:t>
            </a:r>
          </a:p>
          <a:p>
            <a:r>
              <a:rPr lang="cs-CZ" sz="2400"/>
              <a:t>Výhody a nevýhody ABC metody</a:t>
            </a:r>
          </a:p>
          <a:p>
            <a:r>
              <a:rPr lang="cs-CZ" sz="2400"/>
              <a:t>Příklad využití</a:t>
            </a:r>
            <a:br>
              <a:rPr lang="cs-CZ" sz="2400"/>
            </a:br>
            <a:endParaRPr lang="cs-CZ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2938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34B5E3-5F0D-92D4-9093-EDD024F13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 b="1"/>
              <a:t>Představení</a:t>
            </a:r>
          </a:p>
        </p:txBody>
      </p:sp>
      <p:grpSp>
        <p:nvGrpSpPr>
          <p:cNvPr id="19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1FBC7-5F4D-B244-3C34-DD17DEBF6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0" i="0">
                <a:effectLst/>
                <a:latin typeface="Google Sans"/>
              </a:rPr>
              <a:t>Jednoduchá logistická metoda ABC slouží k řízení zásob a nákupu nového zboží</a:t>
            </a:r>
          </a:p>
          <a:p>
            <a:pPr marL="0" indent="0">
              <a:buNone/>
            </a:pPr>
            <a:endParaRPr lang="cs-CZ" sz="2400" b="0" i="0">
              <a:effectLst/>
              <a:latin typeface="Google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>
                <a:effectLst/>
                <a:latin typeface="Google Sans"/>
              </a:rPr>
              <a:t>Vychází z Paretova pravidla, které říká, že 20 % položek může představovat 80 % hodnoty.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b="0" i="0">
              <a:effectLst/>
              <a:latin typeface="Google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i="0">
                <a:effectLst/>
                <a:latin typeface="Google Sans"/>
              </a:rPr>
              <a:t>Metoda ABC se používá v různých oblastech podnikání, včetně řízení zásob, logistiky, marketingu a prodeje.</a:t>
            </a:r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40695409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420171-5F82-01D6-50A9-68D01BD0C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cs-CZ" sz="5200" b="1"/>
              <a:t>ABC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4B59AD-E1E1-989C-28AC-118DCFB87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/>
              <a:t>Zmiňovaná metoda ABC rozděluje zákazníky do tří skupin:</a:t>
            </a:r>
          </a:p>
          <a:p>
            <a:endParaRPr lang="cs-CZ" sz="2000"/>
          </a:p>
          <a:p>
            <a:r>
              <a:rPr lang="cs-CZ" sz="2000"/>
              <a:t>10 % zákazníků, kteří tvoří 75 % obratu</a:t>
            </a:r>
          </a:p>
          <a:p>
            <a:r>
              <a:rPr lang="cs-CZ" sz="2000"/>
              <a:t>20 % zákazníků, kteří tvoří dalších 15 % obratu</a:t>
            </a:r>
          </a:p>
          <a:p>
            <a:r>
              <a:rPr lang="cs-CZ" sz="2000"/>
              <a:t>70 % zákazníků, kteří tvoří zbylých 10 % obratu</a:t>
            </a:r>
          </a:p>
        </p:txBody>
      </p:sp>
    </p:spTree>
    <p:extLst>
      <p:ext uri="{BB962C8B-B14F-4D97-AF65-F5344CB8AC3E}">
        <p14:creationId xmlns:p14="http://schemas.microsoft.com/office/powerpoint/2010/main" val="15868906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8B2DD7-A645-FD2B-19A5-1472FC12B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cs-CZ" sz="4800" b="1" i="0">
                <a:effectLst/>
                <a:latin typeface="Google Sans"/>
              </a:rPr>
              <a:t>Cíle</a:t>
            </a:r>
            <a:endParaRPr lang="cs-CZ" sz="4800" b="1"/>
          </a:p>
        </p:txBody>
      </p:sp>
      <p:grpSp>
        <p:nvGrpSpPr>
          <p:cNvPr id="19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A6D8A-4CBA-9593-D1F4-57D059870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200" b="0" i="0">
                <a:effectLst/>
                <a:latin typeface="Google Sans"/>
              </a:rPr>
              <a:t>Cílem metody ABC je identifikovat položky, které jsou pro podnik nejdůležitější. To může pomoci podnikům:</a:t>
            </a:r>
          </a:p>
          <a:p>
            <a:pPr marL="0" indent="0">
              <a:buNone/>
            </a:pPr>
            <a:endParaRPr lang="cs-CZ" sz="2200" b="0" i="0">
              <a:effectLst/>
              <a:latin typeface="Google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0" i="0">
                <a:effectLst/>
                <a:latin typeface="Google Sans"/>
              </a:rPr>
              <a:t>Optimalizovat řízení zásob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0" i="0">
                <a:effectLst/>
                <a:latin typeface="Google Sans"/>
              </a:rPr>
              <a:t>Zlepšit efektivitu logistiky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0" i="0">
                <a:effectLst/>
                <a:latin typeface="Google Sans"/>
              </a:rPr>
              <a:t>Zvýšit prodejní potenciál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0" i="0">
                <a:effectLst/>
                <a:latin typeface="Google Sans"/>
              </a:rPr>
              <a:t>Snižovat náklady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1836729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91C949-815A-BBAF-8140-0E3C2F3AC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 b="1"/>
              <a:t>V čem metoda ABC spočívá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5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06D78F-15D8-22CD-37FC-4249F05D8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0" i="0">
                <a:effectLst/>
                <a:latin typeface="Google Sans"/>
              </a:rPr>
              <a:t>Metoda ABC spočívá v rozdělení položek do tří kategorií, podle jejich podílu na celkovém hodnotě zvoleného parametru</a:t>
            </a:r>
          </a:p>
          <a:p>
            <a:r>
              <a:rPr lang="cs-CZ" sz="2000" b="1" i="0">
                <a:effectLst/>
                <a:latin typeface="Google Sans"/>
              </a:rPr>
              <a:t>Kategorie A: </a:t>
            </a:r>
            <a:r>
              <a:rPr lang="cs-CZ" sz="2000" b="0" i="0">
                <a:effectLst/>
                <a:latin typeface="Google Sans"/>
              </a:rPr>
              <a:t>Tyto položky představují malý počet, ale mají významný podíl na celkové hodnotě.</a:t>
            </a:r>
            <a:endParaRPr lang="cs-CZ" sz="2000">
              <a:latin typeface="Google Sans"/>
            </a:endParaRPr>
          </a:p>
          <a:p>
            <a:r>
              <a:rPr lang="cs-CZ" sz="2000" b="1" i="0">
                <a:effectLst/>
                <a:latin typeface="Google Sans"/>
              </a:rPr>
              <a:t>Kategorie B: </a:t>
            </a:r>
            <a:r>
              <a:rPr lang="cs-CZ" sz="2000" b="0" i="0">
                <a:effectLst/>
                <a:latin typeface="Google Sans"/>
              </a:rPr>
              <a:t>Tyto položky představují střední počet a mají střední podíl na celkové hodnotě.</a:t>
            </a:r>
          </a:p>
          <a:p>
            <a:r>
              <a:rPr lang="cs-CZ" sz="2000" b="1" i="0">
                <a:effectLst/>
                <a:latin typeface="Google Sans"/>
              </a:rPr>
              <a:t>Kategorie C: </a:t>
            </a:r>
            <a:r>
              <a:rPr lang="cs-CZ" sz="2000" b="0" i="0">
                <a:effectLst/>
                <a:latin typeface="Google Sans"/>
              </a:rPr>
              <a:t>Tyto položky představují velký počet, ale mají malý podíl na celkové hodnotě.</a:t>
            </a:r>
            <a:br>
              <a:rPr lang="cs-CZ" sz="2000" b="0" i="0">
                <a:effectLst/>
                <a:latin typeface="Google Sans"/>
                <a:hlinkClick r:id="rId2"/>
              </a:rPr>
            </a:b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0036694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4BCF19-1966-33B3-0859-C865F4F4D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 b="1"/>
              <a:t>Jednotlivé kroky v implementaci metody ABC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FC528-AD41-F4FA-8A04-56F76528F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 i="0">
                <a:effectLst/>
                <a:latin typeface="Söhne"/>
              </a:rPr>
              <a:t>1. Identifikace aktivit</a:t>
            </a:r>
          </a:p>
          <a:p>
            <a:r>
              <a:rPr lang="cs-CZ" sz="2000"/>
              <a:t>Identifikovat všechny aktivity, které se v organizaci provádějí. </a:t>
            </a:r>
          </a:p>
          <a:p>
            <a:pPr marL="0" indent="0">
              <a:buNone/>
            </a:pPr>
            <a:r>
              <a:rPr lang="cs-CZ" sz="2000" b="1" i="0">
                <a:effectLst/>
                <a:latin typeface="Söhne"/>
              </a:rPr>
              <a:t>2. Měření nákladů na aktivity</a:t>
            </a:r>
          </a:p>
          <a:p>
            <a:r>
              <a:rPr lang="cs-CZ" sz="2000"/>
              <a:t>Například náklady na pracovní sílu, materiál, časové náklady</a:t>
            </a:r>
          </a:p>
          <a:p>
            <a:pPr marL="0" indent="0">
              <a:buNone/>
            </a:pPr>
            <a:r>
              <a:rPr lang="cs-CZ" sz="2000" b="1" i="0">
                <a:effectLst/>
                <a:latin typeface="Söhne"/>
              </a:rPr>
              <a:t>3. Klasifikace aktivit</a:t>
            </a:r>
          </a:p>
          <a:p>
            <a:pPr marL="0" indent="0">
              <a:buNone/>
            </a:pPr>
            <a:r>
              <a:rPr lang="cs-CZ" sz="2000"/>
              <a:t>Aktivity jsou rozděleny do různých skupin na základě jejich podílu na celkových nákladech. Často se rozlišují mezi klíčovými aktivitami, které mají významný vliv na náklady, a menšími činnostmi, které mají nižší dopad na celkové náklady.</a:t>
            </a:r>
          </a:p>
          <a:p>
            <a:pPr marL="0" indent="0">
              <a:buNone/>
            </a:pPr>
            <a:endParaRPr lang="cs-CZ" sz="20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656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F1CF4C-7D25-F0A6-931E-CF7EA2F73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 b="1" i="0">
                <a:effectLst/>
                <a:latin typeface="Söhne"/>
              </a:rPr>
              <a:t>4. Alokace nákladů</a:t>
            </a:r>
          </a:p>
          <a:p>
            <a:r>
              <a:rPr lang="cs-CZ" sz="2200"/>
              <a:t>Na základě měření a klasifikace se náklady přiřazují konkrétním aktivitám. Metoda ABC umožňuje přesnější a spravedlivější alokaci nákladů na základě reálného využití zdrojů pro každou aktivitu.</a:t>
            </a:r>
          </a:p>
          <a:p>
            <a:pPr marL="0" indent="0">
              <a:buNone/>
            </a:pPr>
            <a:endParaRPr lang="cs-CZ" sz="2200"/>
          </a:p>
          <a:p>
            <a:pPr marL="0" indent="0">
              <a:buNone/>
            </a:pPr>
            <a:r>
              <a:rPr lang="cs-CZ" sz="2200" b="1" i="0">
                <a:effectLst/>
                <a:latin typeface="Söhne"/>
              </a:rPr>
              <a:t>5. Analýza a rozhodování</a:t>
            </a:r>
          </a:p>
          <a:p>
            <a:r>
              <a:rPr lang="cs-CZ" sz="2200"/>
              <a:t>Získané informace z ABC analýzy jsou důležité pro strategické rozhodování a plánování. Manažeři mohou lépe porozumět nákladům spojeným s jednotlivými aktivitami a lépe řídit zdroje podle priorit.</a:t>
            </a:r>
          </a:p>
        </p:txBody>
      </p:sp>
    </p:spTree>
    <p:extLst>
      <p:ext uri="{BB962C8B-B14F-4D97-AF65-F5344CB8AC3E}">
        <p14:creationId xmlns:p14="http://schemas.microsoft.com/office/powerpoint/2010/main" val="11410287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9C99D1AB-0C2D-4DD9-B88A-B6369D904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11432D-EC7F-4146-A084-207EC5F2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1372905"/>
            <a:ext cx="3892732" cy="4305519"/>
          </a:xfrm>
        </p:spPr>
        <p:txBody>
          <a:bodyPr anchor="ctr">
            <a:normAutofit/>
          </a:bodyPr>
          <a:lstStyle/>
          <a:p>
            <a:r>
              <a:rPr lang="cs-CZ" sz="5400" b="1"/>
              <a:t>Výhody a nevýhody</a:t>
            </a:r>
          </a:p>
        </p:txBody>
      </p:sp>
      <p:grpSp>
        <p:nvGrpSpPr>
          <p:cNvPr id="18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46669-7B1D-4016-7FB4-23FACC8B4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72905"/>
            <a:ext cx="5224272" cy="43055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 i="0">
                <a:effectLst/>
                <a:latin typeface="Google Sans"/>
              </a:rPr>
              <a:t>VÝHODY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i="0">
                <a:effectLst/>
                <a:latin typeface="Google Sans"/>
              </a:rPr>
              <a:t>Je jednoduchá a snadno se používá.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i="0">
                <a:effectLst/>
                <a:latin typeface="Google Sans"/>
              </a:rPr>
              <a:t>Poskytuje cenné informace o významu jednotlivých položek.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i="0">
                <a:effectLst/>
                <a:latin typeface="Google Sans"/>
              </a:rPr>
              <a:t>Může pomoci podnikům zlepšit efektivitu a snížit náklady.</a:t>
            </a:r>
          </a:p>
          <a:p>
            <a:pPr marL="0" indent="0">
              <a:buNone/>
            </a:pPr>
            <a:r>
              <a:rPr lang="cs-CZ" sz="2000" b="1"/>
              <a:t>NEVÝHODY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>
                <a:latin typeface="Google Sans"/>
              </a:rPr>
              <a:t>Nevhodnost pro určité typy organizací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>
                <a:latin typeface="Google Sans"/>
              </a:rPr>
              <a:t>Investice do systémů a technologií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0" i="0">
                <a:effectLst/>
                <a:latin typeface="Google Sans"/>
              </a:rPr>
              <a:t>Může být obtížné určit vhodný parametr pro rozdělení položek.</a:t>
            </a:r>
          </a:p>
          <a:p>
            <a:pPr marL="0" indent="0">
              <a:buNone/>
            </a:pPr>
            <a:endParaRPr lang="cs-CZ" sz="2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642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529</Words>
  <Application>Microsoft Office PowerPoint</Application>
  <PresentationFormat>Širokoúhlá obrazovka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Google Sans</vt:lpstr>
      <vt:lpstr>Söhne</vt:lpstr>
      <vt:lpstr>Motiv Office</vt:lpstr>
      <vt:lpstr>Metoda ABC</vt:lpstr>
      <vt:lpstr>Obsah</vt:lpstr>
      <vt:lpstr>Představení</vt:lpstr>
      <vt:lpstr>ABC analýza</vt:lpstr>
      <vt:lpstr>Cíle</vt:lpstr>
      <vt:lpstr>V čem metoda ABC spočívá</vt:lpstr>
      <vt:lpstr>Jednotlivé kroky v implementaci metody ABC</vt:lpstr>
      <vt:lpstr>Prezentace aplikace PowerPoint</vt:lpstr>
      <vt:lpstr>Výhody a nevýhody</vt:lpstr>
      <vt:lpstr>Příklad využití</vt:lpstr>
      <vt:lpstr>Děkujeme za pozornost 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ABC</dc:title>
  <dc:creator>PEŠTUKOVÁ Daniela</dc:creator>
  <cp:lastModifiedBy>mikulikovakristy@seznam.cz</cp:lastModifiedBy>
  <cp:revision>4</cp:revision>
  <dcterms:created xsi:type="dcterms:W3CDTF">2023-12-02T11:49:51Z</dcterms:created>
  <dcterms:modified xsi:type="dcterms:W3CDTF">2023-12-04T08:50:37Z</dcterms:modified>
</cp:coreProperties>
</file>