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48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6A6ADF-AA7D-14A7-91EC-24DFED18CE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FAE82D3-5612-6250-4A95-90CD9B085B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C0FDAD-BF8F-E456-6EE7-E9E3C7CD4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BDF2-2997-4A5F-B0CB-943E729FAE7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39BAAB-9F51-5D80-A504-47CD9C212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7094A4-0247-F4FC-D4FF-64830EFB8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C6CE-13A1-418B-A000-1D42BE216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8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6A8DEA-BFC7-92C3-3595-5968C89D4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3BC0BE2-9FBC-8B6A-1A86-B7769B7DAA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08F04C-2C66-FA62-B181-2C151D7C2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BDF2-2997-4A5F-B0CB-943E729FAE7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9643CD-2BBB-32F4-F11E-9C026EA4A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4CB8A1-E636-7BAA-0B52-24133AE40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C6CE-13A1-418B-A000-1D42BE216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851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5FB5AF9-7EF5-BEDD-B391-CB59940C1E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2388493-827C-52B4-1FB0-27AB9032A1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5261A5-59C7-7EB8-EC00-A9A4F97BD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BDF2-2997-4A5F-B0CB-943E729FAE7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3FA1C0-F62B-1BDB-A9F2-0E4690B97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CAEF56-C3A5-1BB5-8C63-6A651E1A0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C6CE-13A1-418B-A000-1D42BE216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54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4377C2-20B9-2781-077E-E1955E885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FD2FB0-F8B8-154D-8B6C-1C9697C90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1B1FB3-9098-C834-F703-C359DBABF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BDF2-2997-4A5F-B0CB-943E729FAE7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4C7C03-6656-72E0-A852-BCFA1C88B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F264C1-79D9-B0B7-E515-947DBF6D0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C6CE-13A1-418B-A000-1D42BE216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001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D26656-763F-2CBA-C497-E7F41B5BF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AF5AAC5-900C-922F-FAEB-143D06E2F8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C3D769-F306-1B3E-5FB7-DC26AB678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BDF2-2997-4A5F-B0CB-943E729FAE7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638E2B-17F5-4940-ECA1-D8A066362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0EC923-C422-C945-90B7-C57E78666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C6CE-13A1-418B-A000-1D42BE216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94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C76037-ABAE-DCEE-AEC4-958E60735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DDA6A9-7344-D8E5-0339-8F12477CA4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E447BCA-28EC-F5C9-BEA7-AFD61401A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1399D8-23FB-5AF9-0527-EAEF59788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BDF2-2997-4A5F-B0CB-943E729FAE7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AEE2AE-3BD2-2A05-B7D5-AE1990B4B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151AE69-E2C5-F276-75CC-BF7064A04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C6CE-13A1-418B-A000-1D42BE216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182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2A19D6-30F8-118C-F656-68B84130D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3EFB61C-32CD-17A2-3884-29AC20A29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5F82F98-3EA2-3E72-5311-1852A034E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8FF5246-7E9C-22B5-AEF2-850821D0D1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00910CE-9A6E-F940-B4A2-EE7F99D6B1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CF5815D-DD03-C42B-AB59-B0F139C81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BDF2-2997-4A5F-B0CB-943E729FAE7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8929DC5-7A10-E2C4-0E55-64D02D610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851D44E-C1A1-21F4-D9EC-5BB7F0DFD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C6CE-13A1-418B-A000-1D42BE216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79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CCEDC8-055C-3B7F-242B-01AFA9ECB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E210D9E-C4CF-48EC-B4D2-CCDBA3BFC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BDF2-2997-4A5F-B0CB-943E729FAE7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11D1F35-1BD8-8829-FB44-2DEEDE0A7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F791B05-5340-1475-1297-BE51CF083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C6CE-13A1-418B-A000-1D42BE216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565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F7A8102-050A-EA93-CB5E-3EE78BF6C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BDF2-2997-4A5F-B0CB-943E729FAE7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C6387A1-301C-2DF3-EAC3-8B6C2223F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BF02A97-D017-6F2E-E7E7-FA46FA2BC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C6CE-13A1-418B-A000-1D42BE216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352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84D48-D5A0-CB25-D8BA-0E8AE1979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7AD781-822F-D2B8-E251-A8753C3EF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C00E34B-2736-65C8-6CE0-5F80C66BDB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A875A0A-90DF-A311-1238-D8F6AFDD3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BDF2-2997-4A5F-B0CB-943E729FAE7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D80012F-82DE-4965-F572-2E59E20CC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601A7C3-254D-D305-2824-45CFF360C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C6CE-13A1-418B-A000-1D42BE216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92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29CDD2-E4B2-A1C3-D4A6-57E8B74E6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A8DD778-35A8-04B1-BF22-D55E1E349E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0FF96D6-724E-F570-3EF1-CFD0FA4F9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444BAF-540B-7D7D-949F-C3003AC76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BDF2-2997-4A5F-B0CB-943E729FAE7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88ED18-4674-47A4-99C2-5D76D37C6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9C3420-9108-AD73-27B2-A7DFA5921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C6CE-13A1-418B-A000-1D42BE216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259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9BA3CED-277B-6CC1-E0F1-7284D000A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EDE0E1-03D9-8224-4854-94D412CBD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1EFA62-256E-C3C1-8DF8-6BC672F778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6BDF2-2997-4A5F-B0CB-943E729FAE7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0D21C7-FBC0-E27F-7D5C-51EE4AE6AE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03955F-78E0-AA6C-D343-CC43C806FB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DC6CE-13A1-418B-A000-1D42BE216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563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E89CED7-3C75-90B5-2808-AE5FD3634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cs-CZ" sz="10600"/>
              <a:t>Kalkulace cílových nákladů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07073C7-1341-34C9-E7D7-A1BCAAFA00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10014130" cy="1312657"/>
          </a:xfrm>
        </p:spPr>
        <p:txBody>
          <a:bodyPr anchor="t">
            <a:normAutofit fontScale="92500" lnSpcReduction="10000"/>
          </a:bodyPr>
          <a:lstStyle/>
          <a:p>
            <a:pPr algn="r"/>
            <a:endParaRPr lang="cs-CZ" sz="1800" dirty="0"/>
          </a:p>
          <a:p>
            <a:pPr algn="r"/>
            <a:endParaRPr lang="cs-CZ" sz="1800" dirty="0"/>
          </a:p>
          <a:p>
            <a:pPr algn="r"/>
            <a:endParaRPr lang="cs-CZ" sz="1800" dirty="0"/>
          </a:p>
          <a:p>
            <a:pPr algn="r"/>
            <a:r>
              <a:rPr lang="cs-CZ" sz="1800" dirty="0"/>
              <a:t>Vávrová, Čada, Pertl</a:t>
            </a:r>
          </a:p>
        </p:txBody>
      </p:sp>
    </p:spTree>
    <p:extLst>
      <p:ext uri="{BB962C8B-B14F-4D97-AF65-F5344CB8AC3E}">
        <p14:creationId xmlns:p14="http://schemas.microsoft.com/office/powerpoint/2010/main" val="2068492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7F80DF8-3AAC-9C17-AFE8-63E492012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cs-CZ" sz="6600"/>
              <a:t>Definice nákladů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91F330-34FC-624C-E842-FE734895F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7" y="1338729"/>
            <a:ext cx="5929117" cy="4180542"/>
          </a:xfrm>
        </p:spPr>
        <p:txBody>
          <a:bodyPr anchor="ctr">
            <a:normAutofit/>
          </a:bodyPr>
          <a:lstStyle/>
          <a:p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NÁKLADY= v peněžních jednotkách vyjádřená spotřeba výrobních faktorů, která je vyvolána tvorbou podnikových výnosů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cs-CZ" sz="19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NÁKLADY (pro potřeby řízení a rozhodování)</a:t>
            </a:r>
            <a:endParaRPr lang="cs-CZ" sz="19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= hodnotově vyjádřené, účelné vynaložení ekonomických zdrojů podniku, účelově související s ekonomickou činností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cs-CZ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CHARAKTERISTICKÉ RYSY: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19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účelnost</a:t>
            </a:r>
            <a:r>
              <a:rPr lang="cs-CZ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vynaložení musí být racionální a přiměřené výsledku činnosti 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19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účelový charakter </a:t>
            </a:r>
            <a:r>
              <a:rPr lang="cs-CZ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smyslem vynaložení zdroje je jeho zhodnocení</a:t>
            </a:r>
          </a:p>
          <a:p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304867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86FD978-0431-8BE5-737A-91475CE0C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853049"/>
            <a:ext cx="8074815" cy="958509"/>
          </a:xfrm>
        </p:spPr>
        <p:txBody>
          <a:bodyPr anchor="ctr">
            <a:normAutofit/>
          </a:bodyPr>
          <a:lstStyle/>
          <a:p>
            <a:r>
              <a:rPr lang="cs-CZ" sz="5600" dirty="0"/>
              <a:t>Kalkulace cílových nákladů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656BAF-0AE7-6FA2-E6EC-5296C33E0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811558"/>
            <a:ext cx="9354185" cy="4193393"/>
          </a:xfrm>
        </p:spPr>
        <p:txBody>
          <a:bodyPr anchor="t">
            <a:normAutofit lnSpcReduction="10000"/>
          </a:bodyPr>
          <a:lstStyle/>
          <a:p>
            <a:pPr marL="0" marR="0" algn="just">
              <a:spcBef>
                <a:spcPts val="0"/>
              </a:spcBef>
              <a:spcAft>
                <a:spcPts val="800"/>
              </a:spcAft>
            </a:pPr>
            <a:r>
              <a:rPr lang="cs-C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optimalizaci nákladů je potřeba, abychom se nezaměřovali jen na řízení hospodárnosti v době, kdy je produkt ve výrobě</a:t>
            </a:r>
          </a:p>
          <a:p>
            <a:pPr marL="0" marR="0" algn="just">
              <a:spcBef>
                <a:spcPts val="0"/>
              </a:spcBef>
              <a:spcAft>
                <a:spcPts val="800"/>
              </a:spcAft>
            </a:pPr>
            <a:r>
              <a:rPr lang="cs-CZ" sz="1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ástroje strategického nákladového řízení se zajímají o náklady vznikající ve všech etapách výrobního cyklu</a:t>
            </a:r>
          </a:p>
          <a:p>
            <a:pPr marL="0" marR="0" algn="just">
              <a:spcBef>
                <a:spcPts val="0"/>
              </a:spcBef>
              <a:spcAft>
                <a:spcPts val="800"/>
              </a:spcAft>
            </a:pPr>
            <a:r>
              <a:rPr lang="cs-C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Kalkulace cílových nákladů: 70. léta v japonských firmách (cílem bylo zjistit náklady jiným způsobem kvůli velmi konkurenceschopných trzích)</a:t>
            </a:r>
          </a:p>
          <a:p>
            <a:pPr marL="0" marR="0" algn="just">
              <a:spcBef>
                <a:spcPts val="0"/>
              </a:spcBef>
              <a:spcAft>
                <a:spcPts val="800"/>
              </a:spcAft>
            </a:pPr>
            <a:r>
              <a:rPr lang="cs-C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Cena je zde stanovována trhem a je málo možností k určení ceny samotnou společností</a:t>
            </a:r>
          </a:p>
          <a:p>
            <a:pPr marL="0" marR="0" algn="just">
              <a:spcBef>
                <a:spcPts val="0"/>
              </a:spcBef>
              <a:spcAft>
                <a:spcPts val="800"/>
              </a:spcAft>
            </a:pPr>
            <a:r>
              <a:rPr lang="cs-C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 </a:t>
            </a:r>
            <a:r>
              <a:rPr lang="cs-CZ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costing</a:t>
            </a:r>
            <a:r>
              <a:rPr lang="cs-C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Jedná se o proces strategického řízení pro snížení nákladů v počáteční fázi plánování produktu a designu (pro manažery zjištění jaký má produkt potencionál, než do něj vloží prostředky na jeho výrobu)</a:t>
            </a:r>
          </a:p>
          <a:p>
            <a:pPr marL="0" marR="0" algn="just">
              <a:spcBef>
                <a:spcPts val="0"/>
              </a:spcBef>
              <a:spcAft>
                <a:spcPts val="800"/>
              </a:spcAft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trategická metoda tvorby cen používaná v řízení nákladů, především v oblasti vývoje a výroby produktů</a:t>
            </a:r>
          </a:p>
          <a:p>
            <a:pPr marL="0" algn="just">
              <a:spcBef>
                <a:spcPts val="0"/>
              </a:spcBef>
              <a:spcAft>
                <a:spcPts val="800"/>
              </a:spcAft>
            </a:pPr>
            <a:r>
              <a:rPr lang="cs-C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Cíl: sladit náklady na výrobu výrobku s cenou, kterou jsou zákazníci ochotni zaplatit (zvýšení konkurenceschopnosti a ziskovosti)</a:t>
            </a:r>
          </a:p>
          <a:p>
            <a:pPr marL="0" algn="just">
              <a:spcBef>
                <a:spcPts val="0"/>
              </a:spcBef>
              <a:spcAft>
                <a:spcPts val="800"/>
              </a:spcAf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Vývoj nového produktu startuje nikoliv v technickém či vývojovém oddělení, ale v oddělení </a:t>
            </a:r>
            <a:r>
              <a:rPr lang="cs-CZ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obchodním</a:t>
            </a:r>
            <a:endParaRPr lang="cs-CZ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>
              <a:spcBef>
                <a:spcPts val="0"/>
              </a:spcBef>
              <a:spcAft>
                <a:spcPts val="800"/>
              </a:spcAf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Jeho klíčová výhoda: společnost má už od samého začátku kontrolu nad náklady i příjmy z nového výrobku či služby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cs-CZ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59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Zástupný obsah 3" descr="Obsah obrázku text, snímek obrazovky, Písmo, účtenka&#10;&#10;Popis byl vytvořen automaticky">
            <a:extLst>
              <a:ext uri="{FF2B5EF4-FFF2-40B4-BE49-F238E27FC236}">
                <a16:creationId xmlns:a16="http://schemas.microsoft.com/office/drawing/2014/main" id="{DC93B469-72E2-8B34-38F6-3F52C1BF18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247986"/>
            <a:ext cx="10905066" cy="4362027"/>
          </a:xfrm>
          <a:prstGeom prst="rect">
            <a:avLst/>
          </a:prstGeom>
          <a:ln>
            <a:noFill/>
          </a:ln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36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6" name="Picture 4" descr="Bílá kalkulačka">
            <a:extLst>
              <a:ext uri="{FF2B5EF4-FFF2-40B4-BE49-F238E27FC236}">
                <a16:creationId xmlns:a16="http://schemas.microsoft.com/office/drawing/2014/main" id="{608F95E2-D5C8-E69C-D7F3-49459731A7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82" b="-1"/>
          <a:stretch/>
        </p:blipFill>
        <p:spPr>
          <a:xfrm>
            <a:off x="20" y="10"/>
            <a:ext cx="9947062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871FC61-DD4E-47D4-81FD-8A7E7D12B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9EC3F91-A75C-4F74-867E-E4C28C135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8226" y="0"/>
            <a:ext cx="5043774" cy="6858000"/>
          </a:xfrm>
          <a:custGeom>
            <a:avLst/>
            <a:gdLst>
              <a:gd name="connsiteX0" fmla="*/ 1648981 w 5043774"/>
              <a:gd name="connsiteY0" fmla="*/ 0 h 6858000"/>
              <a:gd name="connsiteX1" fmla="*/ 2759699 w 5043774"/>
              <a:gd name="connsiteY1" fmla="*/ 0 h 6858000"/>
              <a:gd name="connsiteX2" fmla="*/ 3379301 w 5043774"/>
              <a:gd name="connsiteY2" fmla="*/ 0 h 6858000"/>
              <a:gd name="connsiteX3" fmla="*/ 3552342 w 5043774"/>
              <a:gd name="connsiteY3" fmla="*/ 0 h 6858000"/>
              <a:gd name="connsiteX4" fmla="*/ 4617166 w 5043774"/>
              <a:gd name="connsiteY4" fmla="*/ 0 h 6858000"/>
              <a:gd name="connsiteX5" fmla="*/ 4786130 w 5043774"/>
              <a:gd name="connsiteY5" fmla="*/ 0 h 6858000"/>
              <a:gd name="connsiteX6" fmla="*/ 4980168 w 5043774"/>
              <a:gd name="connsiteY6" fmla="*/ 0 h 6858000"/>
              <a:gd name="connsiteX7" fmla="*/ 5043774 w 5043774"/>
              <a:gd name="connsiteY7" fmla="*/ 0 h 6858000"/>
              <a:gd name="connsiteX8" fmla="*/ 5043774 w 5043774"/>
              <a:gd name="connsiteY8" fmla="*/ 6858000 h 6858000"/>
              <a:gd name="connsiteX9" fmla="*/ 4980168 w 5043774"/>
              <a:gd name="connsiteY9" fmla="*/ 6858000 h 6858000"/>
              <a:gd name="connsiteX10" fmla="*/ 4786130 w 5043774"/>
              <a:gd name="connsiteY10" fmla="*/ 6858000 h 6858000"/>
              <a:gd name="connsiteX11" fmla="*/ 4617166 w 5043774"/>
              <a:gd name="connsiteY11" fmla="*/ 6858000 h 6858000"/>
              <a:gd name="connsiteX12" fmla="*/ 3552342 w 5043774"/>
              <a:gd name="connsiteY12" fmla="*/ 6858000 h 6858000"/>
              <a:gd name="connsiteX13" fmla="*/ 3379301 w 5043774"/>
              <a:gd name="connsiteY13" fmla="*/ 6858000 h 6858000"/>
              <a:gd name="connsiteX14" fmla="*/ 2759699 w 5043774"/>
              <a:gd name="connsiteY14" fmla="*/ 6858000 h 6858000"/>
              <a:gd name="connsiteX15" fmla="*/ 2542782 w 5043774"/>
              <a:gd name="connsiteY15" fmla="*/ 6858000 h 6858000"/>
              <a:gd name="connsiteX16" fmla="*/ 2429239 w 5043774"/>
              <a:gd name="connsiteY16" fmla="*/ 6780599 h 6858000"/>
              <a:gd name="connsiteX17" fmla="*/ 1904328 w 5043774"/>
              <a:gd name="connsiteY17" fmla="*/ 6374814 h 6858000"/>
              <a:gd name="connsiteX18" fmla="*/ 0 w 5043774"/>
              <a:gd name="connsiteY18" fmla="*/ 3621656 h 6858000"/>
              <a:gd name="connsiteX19" fmla="*/ 1626503 w 5043774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043774" h="6858000">
                <a:moveTo>
                  <a:pt x="1648981" y="0"/>
                </a:moveTo>
                <a:lnTo>
                  <a:pt x="2759699" y="0"/>
                </a:lnTo>
                <a:lnTo>
                  <a:pt x="3379301" y="0"/>
                </a:lnTo>
                <a:lnTo>
                  <a:pt x="3552342" y="0"/>
                </a:lnTo>
                <a:lnTo>
                  <a:pt x="4617166" y="0"/>
                </a:lnTo>
                <a:lnTo>
                  <a:pt x="4786130" y="0"/>
                </a:lnTo>
                <a:lnTo>
                  <a:pt x="4980168" y="0"/>
                </a:lnTo>
                <a:lnTo>
                  <a:pt x="5043774" y="0"/>
                </a:lnTo>
                <a:lnTo>
                  <a:pt x="5043774" y="6858000"/>
                </a:lnTo>
                <a:lnTo>
                  <a:pt x="4980168" y="6858000"/>
                </a:lnTo>
                <a:lnTo>
                  <a:pt x="4786130" y="6858000"/>
                </a:lnTo>
                <a:lnTo>
                  <a:pt x="4617166" y="6858000"/>
                </a:lnTo>
                <a:lnTo>
                  <a:pt x="3552342" y="6858000"/>
                </a:lnTo>
                <a:lnTo>
                  <a:pt x="3379301" y="6858000"/>
                </a:lnTo>
                <a:lnTo>
                  <a:pt x="2759699" y="6858000"/>
                </a:lnTo>
                <a:lnTo>
                  <a:pt x="2542782" y="6858000"/>
                </a:lnTo>
                <a:lnTo>
                  <a:pt x="2429239" y="6780599"/>
                </a:lnTo>
                <a:cubicBezTo>
                  <a:pt x="2252641" y="6653108"/>
                  <a:pt x="2079285" y="6515397"/>
                  <a:pt x="1904328" y="6374814"/>
                </a:cubicBezTo>
                <a:cubicBezTo>
                  <a:pt x="943579" y="5602839"/>
                  <a:pt x="0" y="4969131"/>
                  <a:pt x="0" y="3621656"/>
                </a:cubicBezTo>
                <a:cubicBezTo>
                  <a:pt x="0" y="2093192"/>
                  <a:pt x="582912" y="754641"/>
                  <a:pt x="1626503" y="14997"/>
                </a:cubicBezTo>
                <a:close/>
              </a:path>
            </a:pathLst>
          </a:cu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97013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8AB17C-A423-B5D1-195B-4FD5D272C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19" y="2722729"/>
            <a:ext cx="3633747" cy="2700062"/>
          </a:xfrm>
        </p:spPr>
        <p:txBody>
          <a:bodyPr>
            <a:normAutofit/>
          </a:bodyPr>
          <a:lstStyle/>
          <a:p>
            <a:r>
              <a:rPr lang="cs-CZ" sz="1700" b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Cílové náklady =</a:t>
            </a:r>
            <a:r>
              <a:rPr lang="cs-CZ" sz="17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náklady výkonu odhadované na základě odečtení požadovaného zisku z odhadu konkurenční tržní ceny (cílová cena)</a:t>
            </a:r>
          </a:p>
          <a:p>
            <a:r>
              <a:rPr lang="cs-CZ" sz="17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Pokud skutečné náklady překračují cílové náklady: úsilí o snížení nákladů různými způsoby (zlepšení procesů, změny designu nebo jednání s dodavateli)</a:t>
            </a:r>
          </a:p>
          <a:p>
            <a:endParaRPr lang="cs-CZ" sz="1700"/>
          </a:p>
        </p:txBody>
      </p:sp>
    </p:spTree>
    <p:extLst>
      <p:ext uri="{BB962C8B-B14F-4D97-AF65-F5344CB8AC3E}">
        <p14:creationId xmlns:p14="http://schemas.microsoft.com/office/powerpoint/2010/main" val="778125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70EBC9B-C069-7CE1-4D8D-8D51EC094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219077"/>
            <a:ext cx="9392421" cy="1104898"/>
          </a:xfrm>
        </p:spPr>
        <p:txBody>
          <a:bodyPr>
            <a:normAutofit/>
          </a:bodyPr>
          <a:lstStyle/>
          <a:p>
            <a:r>
              <a:rPr lang="cs-CZ" dirty="0"/>
              <a:t>Význam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D7F606-F936-B143-4F0C-392A32D0B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25" y="1323975"/>
            <a:ext cx="6381750" cy="5314949"/>
          </a:xfrm>
        </p:spPr>
        <p:txBody>
          <a:bodyPr>
            <a:normAutofit lnSpcReduction="10000"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cs-C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Hlavní rozdíl mezi touto a klasickou metodou kalkulace = shromažďování informací o trhu a přiřazení těchto informací k aktuálnímu navrhovanému produktu.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cs-CZ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tradiční kalkulace jsou</a:t>
            </a:r>
            <a:r>
              <a:rPr lang="cs-C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 první fázi určeny požadované vlastnosti + design produktu + zjištěny ceny od dodavatelů 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cs-C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základě těchto informací vedení společnosti určí požadovaný zisk (následně odvozeny předpokládané náklady na produkt)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cs-C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Výrobek je poté vyráběn a vypuštěn na trh za ceny, které jsou dány jako: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cs-CZ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Výrobní náklady + požadovaný zisk = Prodejní cena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cs-C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Zda je tento výrobek konkurenceschopný a prodejný za danou cenu však není jisté.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cs-CZ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metody Target </a:t>
            </a:r>
            <a:r>
              <a:rPr lang="cs-CZ" sz="16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costing</a:t>
            </a:r>
            <a:r>
              <a:rPr lang="cs-CZ" sz="16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 zcela opačný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cs-CZ" sz="1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růzkum trhu - za jaké ceny je možno s výrobkem na trhu uspět? 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cs-C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Poté ve společnosti vytyčeny cíle, kterých je třeba dosáhnout </a:t>
            </a:r>
            <a:r>
              <a:rPr lang="cs-CZ" sz="1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především požadovaný zisk)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cs-C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těchto hodnot jsou následně vypočítány cílové náklady (Target </a:t>
            </a:r>
            <a:r>
              <a:rPr lang="cs-CZ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</a:t>
            </a:r>
            <a:r>
              <a:rPr lang="cs-CZ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jako: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cs-CZ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Prodejní cena- požadovaný zisk =Target </a:t>
            </a:r>
            <a:r>
              <a:rPr lang="cs-CZ" sz="16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</a:t>
            </a:r>
            <a:r>
              <a:rPr lang="cs-CZ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(cílové náklady = maximálně přípustné)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100" dirty="0"/>
          </a:p>
        </p:txBody>
      </p:sp>
      <p:pic>
        <p:nvPicPr>
          <p:cNvPr id="4" name="Obrázek 3" descr="Target Cost (Definition, Formula) | How Target Cost Works?">
            <a:extLst>
              <a:ext uri="{FF2B5EF4-FFF2-40B4-BE49-F238E27FC236}">
                <a16:creationId xmlns:a16="http://schemas.microsoft.com/office/drawing/2014/main" id="{42B21281-0092-6B97-EACC-DB84603F0B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19367" y="2985458"/>
            <a:ext cx="4788505" cy="2154827"/>
          </a:xfrm>
          <a:prstGeom prst="rect">
            <a:avLst/>
          </a:prstGeom>
          <a:noFill/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798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3B6DCD-F2C2-7A8F-B002-41234DFCD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marR="0" indent="449580">
              <a:spcBef>
                <a:spcPts val="0"/>
              </a:spcBef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Využívá se především ve vysoce konkurenčním prostředí </a:t>
            </a:r>
            <a:r>
              <a:rPr lang="cs-CZ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automobilový průmysl a spotřební elektronika)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Nejčastěji u sériové výroby – tj. u výroby s velkým stupněm automatizace a velkým počtem identických produkovaných kusů</a:t>
            </a:r>
            <a:endParaRPr lang="cs-CZ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Lze však využít v podstatě na cokoliv: stačí si definovat požadovanou marži a plánované objemy prodeje, při dané výši investice a délce životního cyklu připravované služby či výrobku = vyplyne výsledná cena</a:t>
            </a:r>
            <a:endParaRPr lang="cs-CZ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Costing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rozděluje funkce na 2 základní skupiny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cs-CZ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tvrdé 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funkce, které určují technický výkon výrobku (funkce nezbytně nutné, aby mohl výrobek fungovat)</a:t>
            </a:r>
            <a:endParaRPr lang="cs-CZ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měkké 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funkce, které slouží ke konformnějšímu použití (tyto funkce nemusí být, aby funkce sloužila)</a:t>
            </a:r>
            <a:endParaRPr lang="cs-CZ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endParaRPr lang="cs-CZ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Pokud si zákazníci kupují produkt, : automaticky počítají, že tvrdé funkce jsou již zahrnuty v ceně produktu, a to za co jsou ochotni zaplatit, se odvíjí od funkcí měkkých, tzn., že realizovatelná cena je závislá na měkkých funkcích.</a:t>
            </a:r>
            <a:endParaRPr lang="cs-CZ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728819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C9A0CC6-CBAE-2020-0696-B54AA4825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293338"/>
            <a:ext cx="9144000" cy="3274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Děkujeme za pozornost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7794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622</Words>
  <Application>Microsoft Office PowerPoint</Application>
  <PresentationFormat>Širokoúhlá obrazovka</PresentationFormat>
  <Paragraphs>45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Meiryo</vt:lpstr>
      <vt:lpstr>Arial</vt:lpstr>
      <vt:lpstr>Calibri</vt:lpstr>
      <vt:lpstr>Calibri Light</vt:lpstr>
      <vt:lpstr>Motiv Office</vt:lpstr>
      <vt:lpstr>Kalkulace cílových nákladů</vt:lpstr>
      <vt:lpstr>Definice nákladů</vt:lpstr>
      <vt:lpstr>Kalkulace cílových nákladů</vt:lpstr>
      <vt:lpstr>Prezentace aplikace PowerPoint</vt:lpstr>
      <vt:lpstr>Prezentace aplikace PowerPoint</vt:lpstr>
      <vt:lpstr>Význam</vt:lpstr>
      <vt:lpstr>Prezentace aplikace PowerPoint</vt:lpstr>
      <vt:lpstr>Děkujeme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Kalkulace cílových nákladů</dc:title>
  <dc:creator>hana vávrová</dc:creator>
  <cp:lastModifiedBy>Palochová Marcela</cp:lastModifiedBy>
  <cp:revision>1</cp:revision>
  <dcterms:created xsi:type="dcterms:W3CDTF">2023-12-03T18:45:43Z</dcterms:created>
  <dcterms:modified xsi:type="dcterms:W3CDTF">2023-12-04T12:10:12Z</dcterms:modified>
</cp:coreProperties>
</file>