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2" r:id="rId4"/>
    <p:sldId id="263" r:id="rId5"/>
    <p:sldId id="279" r:id="rId6"/>
    <p:sldId id="273" r:id="rId7"/>
    <p:sldId id="278" r:id="rId8"/>
    <p:sldId id="266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9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2AE4C-D834-7CC6-0742-4DE03E3B0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576" y="2393139"/>
            <a:ext cx="9042846" cy="654861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latin typeface="+mn-lt"/>
              </a:rPr>
              <a:t>Manažerské účetnictví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FD686C-83F1-E338-29BF-D28CD5F5B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86" y="4231180"/>
            <a:ext cx="8673427" cy="899620"/>
          </a:xfrm>
        </p:spPr>
        <p:txBody>
          <a:bodyPr/>
          <a:lstStyle/>
          <a:p>
            <a:r>
              <a:rPr lang="cs-CZ" dirty="0"/>
              <a:t> Vypracoval: Michal Kráčmar, Matěj Drtil</a:t>
            </a:r>
          </a:p>
          <a:p>
            <a:r>
              <a:rPr lang="cs-CZ" dirty="0"/>
              <a:t>4.12.2023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16E1F9E-39A9-2CB5-FEC4-4DA37D5B64CE}"/>
              </a:ext>
            </a:extLst>
          </p:cNvPr>
          <p:cNvSpPr txBox="1">
            <a:spLocks/>
          </p:cNvSpPr>
          <p:nvPr/>
        </p:nvSpPr>
        <p:spPr>
          <a:xfrm>
            <a:off x="2070675" y="1346662"/>
            <a:ext cx="8362038" cy="445259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+mn-lt"/>
              </a:rPr>
              <a:t>Kalkulace životního cyklu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E5664A7-F3D8-AD38-4F80-0EC35CCF614B}"/>
              </a:ext>
            </a:extLst>
          </p:cNvPr>
          <p:cNvCxnSpPr/>
          <p:nvPr/>
        </p:nvCxnSpPr>
        <p:spPr>
          <a:xfrm>
            <a:off x="2878667" y="3242734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6F446A3-AA98-9294-8001-F6619183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527" y="768329"/>
            <a:ext cx="8829760" cy="1158889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 dirty="0">
                <a:solidFill>
                  <a:srgbClr val="FF0000"/>
                </a:solidFill>
              </a:rPr>
              <a:t>Co jsou kalkulace životního cyklu?</a:t>
            </a:r>
          </a:p>
        </p:txBody>
      </p:sp>
      <p:pic>
        <p:nvPicPr>
          <p:cNvPr id="32" name="Zástupný obsah 31" descr="Obsah obrázku hračka, kreslené, umění&#10;&#10;Popis byl vytvořen automaticky">
            <a:extLst>
              <a:ext uri="{FF2B5EF4-FFF2-40B4-BE49-F238E27FC236}">
                <a16:creationId xmlns:a16="http://schemas.microsoft.com/office/drawing/2014/main" id="{6F7227AF-D44B-C2D8-3995-CD5B75120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0519" y="1803401"/>
            <a:ext cx="3890962" cy="3890962"/>
          </a:xfrm>
        </p:spPr>
      </p:pic>
    </p:spTree>
    <p:extLst>
      <p:ext uri="{BB962C8B-B14F-4D97-AF65-F5344CB8AC3E}">
        <p14:creationId xmlns:p14="http://schemas.microsoft.com/office/powerpoint/2010/main" val="18397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6F446A3-AA98-9294-8001-F6619183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690" y="1757452"/>
            <a:ext cx="4220413" cy="942795"/>
          </a:xfrm>
        </p:spPr>
        <p:txBody>
          <a:bodyPr anchor="b">
            <a:normAutofit fontScale="90000"/>
          </a:bodyPr>
          <a:lstStyle/>
          <a:p>
            <a:pPr algn="l"/>
            <a:r>
              <a:rPr lang="cs-CZ" b="1" dirty="0">
                <a:solidFill>
                  <a:schemeClr val="accent1"/>
                </a:solidFill>
              </a:rPr>
              <a:t>Podstata kalkulace …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8D2069A-1E25-15FE-744C-94F4BBB6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57" y="3113884"/>
            <a:ext cx="7372474" cy="6159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800" b="1" dirty="0">
                <a:latin typeface="+mj-lt"/>
              </a:rPr>
              <a:t>Cílem je stanovit náklady, výnosy a zisk produktu</a:t>
            </a:r>
          </a:p>
        </p:txBody>
      </p:sp>
    </p:spTree>
    <p:extLst>
      <p:ext uri="{BB962C8B-B14F-4D97-AF65-F5344CB8AC3E}">
        <p14:creationId xmlns:p14="http://schemas.microsoft.com/office/powerpoint/2010/main" val="2556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411033-F057-9AD7-4516-9F6A0EFEB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502" y="1676216"/>
            <a:ext cx="4358667" cy="3505568"/>
          </a:xfrm>
        </p:spPr>
        <p:txBody>
          <a:bodyPr/>
          <a:lstStyle/>
          <a:p>
            <a:r>
              <a:rPr lang="cs-CZ" b="1" dirty="0"/>
              <a:t>Výzkum a vývoj (R&amp;D)</a:t>
            </a:r>
          </a:p>
          <a:p>
            <a:r>
              <a:rPr lang="cs-CZ" b="1" dirty="0"/>
              <a:t>Náklady v předvýrobní etapě</a:t>
            </a:r>
          </a:p>
          <a:p>
            <a:r>
              <a:rPr lang="cs-CZ" b="1" dirty="0"/>
              <a:t>Náklady spojené s výrobou</a:t>
            </a:r>
          </a:p>
          <a:p>
            <a:r>
              <a:rPr lang="cs-CZ" dirty="0"/>
              <a:t>Náklady na distribuci a marketing</a:t>
            </a:r>
          </a:p>
          <a:p>
            <a:r>
              <a:rPr lang="cs-CZ" dirty="0"/>
              <a:t>Náklady na ukončení výroby</a:t>
            </a:r>
          </a:p>
          <a:p>
            <a:endParaRPr lang="cs-CZ" dirty="0"/>
          </a:p>
          <a:p>
            <a:r>
              <a:rPr lang="cs-CZ" dirty="0"/>
              <a:t>Kalkulace dílčího období / Celku</a:t>
            </a:r>
          </a:p>
        </p:txBody>
      </p:sp>
    </p:spTree>
    <p:extLst>
      <p:ext uri="{BB962C8B-B14F-4D97-AF65-F5344CB8AC3E}">
        <p14:creationId xmlns:p14="http://schemas.microsoft.com/office/powerpoint/2010/main" val="215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76AE93-2C34-A582-3EC9-8C878055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037" y="623833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cs-CZ" sz="3600" b="1" dirty="0">
                <a:solidFill>
                  <a:schemeClr val="accent1"/>
                </a:solidFill>
              </a:rPr>
              <a:t>Stanovení kalkulace vycházíme: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0865091-BAE7-9FD0-5B94-7B37CA04EBFF}"/>
              </a:ext>
            </a:extLst>
          </p:cNvPr>
          <p:cNvSpPr txBox="1">
            <a:spLocks/>
          </p:cNvSpPr>
          <p:nvPr/>
        </p:nvSpPr>
        <p:spPr>
          <a:xfrm>
            <a:off x="3074106" y="2069432"/>
            <a:ext cx="7293857" cy="3448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Délka životního cyklu</a:t>
            </a:r>
          </a:p>
          <a:p>
            <a:r>
              <a:rPr lang="cs-CZ" dirty="0"/>
              <a:t>Objemu prodeje </a:t>
            </a:r>
          </a:p>
          <a:p>
            <a:r>
              <a:rPr lang="cs-CZ" dirty="0"/>
              <a:t>Očekávaný vývoj ceny</a:t>
            </a:r>
          </a:p>
          <a:p>
            <a:r>
              <a:rPr lang="cs-CZ" dirty="0"/>
              <a:t>Odhad vývoje nákladů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7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76AE93-2C34-A582-3EC9-8C878055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281" y="619559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cs-CZ" sz="3600" b="1" dirty="0">
                <a:solidFill>
                  <a:schemeClr val="accent1"/>
                </a:solidFill>
              </a:rPr>
              <a:t>Kalkulace na výrobu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C0F22C2-9B88-4519-BDC6-A20A1B68B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88381"/>
              </p:ext>
            </p:extLst>
          </p:nvPr>
        </p:nvGraphicFramePr>
        <p:xfrm>
          <a:off x="2544377" y="2245417"/>
          <a:ext cx="8128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6514918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3579672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648362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0162249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667748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95827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31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2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Výroba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3 000 000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880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6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Distribuce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900 000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82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5 100 000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8833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8FBEFB1-EB93-C74A-B26B-3760183BC022}"/>
                  </a:ext>
                </a:extLst>
              </p:cNvPr>
              <p:cNvSpPr txBox="1"/>
              <p:nvPr/>
            </p:nvSpPr>
            <p:spPr>
              <a:xfrm>
                <a:off x="5029353" y="4865745"/>
                <a:ext cx="3012691" cy="629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3 000 000 $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3 000 000 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𝑘𝑠</m:t>
                          </m:r>
                        </m:den>
                      </m:f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=1,00 $/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ks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8FBEFB1-EB93-C74A-B26B-3760183BC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353" y="4865745"/>
                <a:ext cx="3012691" cy="6294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6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76AE93-2C34-A582-3EC9-8C878055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281" y="619559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cs-CZ" sz="3600" b="1" dirty="0">
                <a:solidFill>
                  <a:schemeClr val="accent1"/>
                </a:solidFill>
              </a:rPr>
              <a:t>Kalkulace životního cyklu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C0F22C2-9B88-4519-BDC6-A20A1B68B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29324"/>
              </p:ext>
            </p:extLst>
          </p:nvPr>
        </p:nvGraphicFramePr>
        <p:xfrm>
          <a:off x="2544377" y="2245417"/>
          <a:ext cx="8128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6514918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3579672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648362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0162249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667748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95827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31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2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Výroba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880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6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Distribuce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900 000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82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5 100 000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8833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8FBEFB1-EB93-C74A-B26B-3760183BC022}"/>
                  </a:ext>
                </a:extLst>
              </p:cNvPr>
              <p:cNvSpPr txBox="1"/>
              <p:nvPr/>
            </p:nvSpPr>
            <p:spPr>
              <a:xfrm>
                <a:off x="5130219" y="4888682"/>
                <a:ext cx="2920614" cy="62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5 100 000 $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3 000 000 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𝑘𝑠</m:t>
                          </m:r>
                        </m:den>
                      </m:f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=1,70 $/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ks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8FBEFB1-EB93-C74A-B26B-3760183BC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219" y="4888682"/>
                <a:ext cx="2920614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2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76AE93-2C34-A582-3EC9-8C878055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281" y="619559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cs-CZ" sz="3600" b="1" dirty="0">
                <a:solidFill>
                  <a:schemeClr val="accent1"/>
                </a:solidFill>
              </a:rPr>
              <a:t>Slouží k: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0865091-BAE7-9FD0-5B94-7B37CA04EBFF}"/>
              </a:ext>
            </a:extLst>
          </p:cNvPr>
          <p:cNvSpPr txBox="1">
            <a:spLocks/>
          </p:cNvSpPr>
          <p:nvPr/>
        </p:nvSpPr>
        <p:spPr>
          <a:xfrm>
            <a:off x="3074106" y="1955409"/>
            <a:ext cx="7293857" cy="3562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Rozhodování o zařazení produktu do výroby</a:t>
            </a:r>
          </a:p>
          <a:p>
            <a:r>
              <a:rPr lang="cs-CZ" dirty="0"/>
              <a:t>Sledování nákladů</a:t>
            </a:r>
          </a:p>
          <a:p>
            <a:r>
              <a:rPr lang="cs-CZ" dirty="0"/>
              <a:t>Nastavení prodejní ceny</a:t>
            </a:r>
          </a:p>
          <a:p>
            <a:r>
              <a:rPr lang="cs-CZ" dirty="0"/>
              <a:t>Rozhodování o další výrobě/vývoji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8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7B3FA3-1A19-8E19-C074-4F30FA7E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170" y="2670966"/>
            <a:ext cx="5931659" cy="1516068"/>
          </a:xfrm>
        </p:spPr>
        <p:txBody>
          <a:bodyPr>
            <a:normAutofit/>
          </a:bodyPr>
          <a:lstStyle/>
          <a:p>
            <a:pPr algn="l"/>
            <a:r>
              <a:rPr lang="cs-CZ" sz="4800" b="1" dirty="0">
                <a:solidFill>
                  <a:schemeClr val="tx1"/>
                </a:solidFill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6162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1008</TotalTime>
  <Words>230</Words>
  <Application>Microsoft Macintosh PowerPoint</Application>
  <PresentationFormat>Širokoúhlá obrazovka</PresentationFormat>
  <Paragraphs>89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 Light</vt:lpstr>
      <vt:lpstr>Cambria Math</vt:lpstr>
      <vt:lpstr>Rockwell</vt:lpstr>
      <vt:lpstr>Wingdings</vt:lpstr>
      <vt:lpstr>Atlas</vt:lpstr>
      <vt:lpstr>Manažerské účetnictví 2</vt:lpstr>
      <vt:lpstr>Co jsou kalkulace životního cyklu?</vt:lpstr>
      <vt:lpstr>Podstata kalkulace …</vt:lpstr>
      <vt:lpstr>Prezentace aplikace PowerPoint</vt:lpstr>
      <vt:lpstr>Stanovení kalkulace vycházíme:</vt:lpstr>
      <vt:lpstr>Kalkulace na výrobu</vt:lpstr>
      <vt:lpstr>Kalkulace životního cyklu</vt:lpstr>
      <vt:lpstr>Slouží k: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Marketingové strategie airsoftového startupu</dc:title>
  <dc:creator>KRÁČMAR Michal</dc:creator>
  <cp:lastModifiedBy>KRÁČMAR Michal</cp:lastModifiedBy>
  <cp:revision>14</cp:revision>
  <dcterms:created xsi:type="dcterms:W3CDTF">2023-06-09T20:40:05Z</dcterms:created>
  <dcterms:modified xsi:type="dcterms:W3CDTF">2023-12-04T09:23:58Z</dcterms:modified>
</cp:coreProperties>
</file>