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4" r:id="rId1"/>
  </p:sldMasterIdLst>
  <p:sldIdLst>
    <p:sldId id="256" r:id="rId2"/>
    <p:sldId id="257" r:id="rId3"/>
    <p:sldId id="263" r:id="rId4"/>
    <p:sldId id="264" r:id="rId5"/>
    <p:sldId id="272" r:id="rId6"/>
    <p:sldId id="266" r:id="rId7"/>
    <p:sldId id="265" r:id="rId8"/>
    <p:sldId id="267" r:id="rId9"/>
    <p:sldId id="268" r:id="rId10"/>
    <p:sldId id="270" r:id="rId11"/>
    <p:sldId id="271" r:id="rId12"/>
    <p:sldId id="273" r:id="rId13"/>
    <p:sldId id="269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9"/>
    <p:restoredTop sz="95934"/>
  </p:normalViewPr>
  <p:slideViewPr>
    <p:cSldViewPr snapToGrid="0">
      <p:cViewPr varScale="1">
        <p:scale>
          <a:sx n="78" d="100"/>
          <a:sy n="78" d="100"/>
        </p:scale>
        <p:origin x="9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35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96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09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0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1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11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30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80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42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4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59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3043D2D-E326-224F-BF5F-796452DEB910}" type="datetimeFigureOut">
              <a:rPr lang="cs-CZ" smtClean="0"/>
              <a:t>01.12.2023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37ABD09-A42C-5141-BBD7-62096378C3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70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el/opf/leto2021/OPFMBA04/2722398/Prednaska_9.pdf?kod=OPFMBA04;predmet=305551;lang=cs;verze=2017" TargetMode="External"/><Relationship Id="rId2" Type="http://schemas.openxmlformats.org/officeDocument/2006/relationships/hyperlink" Target="http://www.finance-management.cz/080vypisPojmu.php?X=Balanced+ScoreCard&amp;IdPojPass=5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B874F-C42E-B658-CAE3-DCB68ACDBA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BALANCED SCORECARD (BSC)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A37E4E-8E2B-490C-A824-974752C772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Nikola Štěpánková</a:t>
            </a:r>
          </a:p>
          <a:p>
            <a:r>
              <a:rPr lang="cs-CZ" dirty="0"/>
              <a:t>Zuzana Eliášová</a:t>
            </a:r>
          </a:p>
          <a:p>
            <a:r>
              <a:rPr lang="cs-CZ" dirty="0"/>
              <a:t>Vlaďka Tobiášová</a:t>
            </a:r>
          </a:p>
        </p:txBody>
      </p:sp>
    </p:spTree>
    <p:extLst>
      <p:ext uri="{BB962C8B-B14F-4D97-AF65-F5344CB8AC3E}">
        <p14:creationId xmlns:p14="http://schemas.microsoft.com/office/powerpoint/2010/main" val="3263286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F399F-DAE1-96CA-1B57-87ED982F4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zavádění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B39E4-5A96-5A4A-DCA5-7A80562BC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Propojení souvislostí </a:t>
            </a:r>
            <a:r>
              <a:rPr lang="cs-CZ" dirty="0"/>
              <a:t>– klíčovým faktorem je propojit cíle ve všech čtyřech oblastech a stanovit váhy pro jednotlivé uživatele. Příčinné řetězce popisují, jak může být dosaženo cílů v jednotlivých oblastech</a:t>
            </a:r>
          </a:p>
          <a:p>
            <a:r>
              <a:rPr lang="cs-CZ" b="1" dirty="0"/>
              <a:t>Stanovení měřítek a cílových hodnot </a:t>
            </a:r>
            <a:r>
              <a:rPr lang="cs-CZ" dirty="0"/>
              <a:t>– stanovené cíle je třeba kvantifikovat, stanovit měřítka a cílové hodnoty.</a:t>
            </a:r>
          </a:p>
          <a:p>
            <a:r>
              <a:rPr lang="cs-CZ" b="1" dirty="0"/>
              <a:t>Určení akčních programů </a:t>
            </a:r>
            <a:r>
              <a:rPr lang="cs-CZ" dirty="0"/>
              <a:t>– k dosažení cílů je nezbytné přijmout a realizovat akční programy a projekty</a:t>
            </a:r>
          </a:p>
          <a:p>
            <a:r>
              <a:rPr lang="cs-CZ" b="1" dirty="0"/>
              <a:t>Zapojení do běžných systémů </a:t>
            </a:r>
            <a:r>
              <a:rPr lang="cs-CZ" dirty="0"/>
              <a:t>– </a:t>
            </a:r>
            <a:r>
              <a:rPr lang="cs-CZ" dirty="0" err="1"/>
              <a:t>Balanced</a:t>
            </a:r>
            <a:r>
              <a:rPr lang="cs-CZ" dirty="0"/>
              <a:t> </a:t>
            </a:r>
            <a:r>
              <a:rPr lang="cs-CZ" dirty="0" err="1"/>
              <a:t>Scorecard</a:t>
            </a:r>
            <a:r>
              <a:rPr lang="cs-CZ" dirty="0"/>
              <a:t> slouží jako nástroj řízení firmy prostřednictvím strategických cílů a ukazatelů. Každý manažer je zainteresován na splnění akčních programů a stanovených ukazatelů</a:t>
            </a:r>
          </a:p>
        </p:txBody>
      </p:sp>
    </p:spTree>
    <p:extLst>
      <p:ext uri="{BB962C8B-B14F-4D97-AF65-F5344CB8AC3E}">
        <p14:creationId xmlns:p14="http://schemas.microsoft.com/office/powerpoint/2010/main" val="3948111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A92D4-B317-38AF-E757-E14709E04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824E61-F213-F7FE-351A-0A45FB47E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Průběh realizace strategie je třeba pravidelně kontrolovat. Smyslem této kontroly je zjistit:</a:t>
            </a:r>
          </a:p>
          <a:p>
            <a:pPr lvl="1"/>
            <a:r>
              <a:rPr lang="cs-CZ" dirty="0"/>
              <a:t>Zda vývoj vnitřních podmínek ve firmě je v souladu s předpoklady</a:t>
            </a:r>
          </a:p>
          <a:p>
            <a:pPr lvl="1"/>
            <a:r>
              <a:rPr lang="cs-CZ" dirty="0"/>
              <a:t>Zda vývoj trhu, situace u zákazníků a u konkurence odpovídá předpokládám</a:t>
            </a:r>
          </a:p>
          <a:p>
            <a:pPr lvl="1"/>
            <a:r>
              <a:rPr lang="cs-CZ" dirty="0"/>
              <a:t>Zda nedochází k významným odchylkám vnějšího prostředí</a:t>
            </a:r>
          </a:p>
          <a:p>
            <a:r>
              <a:rPr lang="cs-CZ" dirty="0"/>
              <a:t>Realizace kontroly může mít charakter:</a:t>
            </a:r>
          </a:p>
          <a:p>
            <a:pPr lvl="1"/>
            <a:r>
              <a:rPr lang="cs-CZ" dirty="0"/>
              <a:t>Controllingu, který slouží k pravidelnému kontrole plnění plánovaných cílů.</a:t>
            </a:r>
          </a:p>
          <a:p>
            <a:pPr lvl="1"/>
            <a:r>
              <a:rPr lang="cs-CZ" dirty="0"/>
              <a:t>Interního auditu, který slouží k posouzení průběhu a způsobilosti procesů, které jsou klíčové pro zabezpečení strategických záměrů.</a:t>
            </a:r>
          </a:p>
        </p:txBody>
      </p:sp>
    </p:spTree>
    <p:extLst>
      <p:ext uri="{BB962C8B-B14F-4D97-AF65-F5344CB8AC3E}">
        <p14:creationId xmlns:p14="http://schemas.microsoft.com/office/powerpoint/2010/main" val="4026571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9C104-2983-C649-577A-DF87D145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 BSC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1ED3EA-3ECF-F95E-2BCB-7B41CA2E6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Výhody</a:t>
            </a:r>
          </a:p>
          <a:p>
            <a:r>
              <a:rPr lang="cs-CZ" dirty="0"/>
              <a:t>Strategie vaší firmy bude v rovnováze</a:t>
            </a:r>
          </a:p>
          <a:p>
            <a:r>
              <a:rPr lang="cs-CZ" dirty="0"/>
              <a:t>Dosáhnete rovnoměrného rozvoje</a:t>
            </a:r>
          </a:p>
          <a:p>
            <a:r>
              <a:rPr lang="cs-CZ" dirty="0"/>
              <a:t>Zapojíte všechny zaměstnance</a:t>
            </a:r>
          </a:p>
          <a:p>
            <a:r>
              <a:rPr lang="cs-CZ" dirty="0"/>
              <a:t>Zvýšíte svou konkurenceschopnost</a:t>
            </a:r>
          </a:p>
          <a:p>
            <a:r>
              <a:rPr lang="cs-CZ" dirty="0"/>
              <a:t>Budete mít přehled o své firmě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Nevýhody</a:t>
            </a:r>
          </a:p>
          <a:p>
            <a:r>
              <a:rPr lang="cs-CZ" dirty="0"/>
              <a:t>metoda je pro menší organizace relativně složitá</a:t>
            </a:r>
          </a:p>
          <a:p>
            <a:r>
              <a:rPr lang="cs-CZ" dirty="0"/>
              <a:t>požadavek na stanovení řetězce příčin a následků může vést k jejich intuitivnímu stanovení a k chybám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739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633ABE-5B13-FDE3-52FB-4E489DE2E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93DB87-9E3C-A086-8057-41EE16847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http://www.finance-management.cz/080vypisPojmu.php?X=Balanced+ScoreCard&amp;IdPojPass=56</a:t>
            </a:r>
            <a:endParaRPr lang="cs-CZ" dirty="0"/>
          </a:p>
          <a:p>
            <a:r>
              <a:rPr lang="cs-CZ" dirty="0">
                <a:hlinkClick r:id="rId3"/>
              </a:rPr>
              <a:t>https://is.slu.cz/el/opf/leto2021/OPFMBA04/2722398/Prednaska_9.pdf?kod=OPFMBA04;predmet=305551;lang=cs;verze=2017</a:t>
            </a:r>
            <a:endParaRPr lang="cs-CZ" dirty="0"/>
          </a:p>
          <a:p>
            <a:r>
              <a:rPr lang="cs-CZ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SRPOVÁ, Jitka a ŘEHOŘ, Václav. </a:t>
            </a:r>
            <a:r>
              <a:rPr lang="cs-CZ" b="0" i="1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Základy podnikání: teoretické poznatky, příklady a zkušenosti českých podnikatelů</a:t>
            </a:r>
            <a:r>
              <a:rPr lang="cs-CZ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. Expert (Grada). Praha: Grada, 2010. ISBN 978-80-247-3339-5.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986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179E4-0629-E355-4C65-1A281DBF29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r>
              <a:rPr lang="cs-CZ"/>
              <a:t>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353FC3-D3CF-F304-57CB-558DA62553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03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790D1-DB3A-091D-596A-4C58ED733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96A79-C13C-83B1-2C7C-4935EBE60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>
                <a:solidFill>
                  <a:srgbClr val="202122"/>
                </a:solidFill>
              </a:rPr>
              <a:t>BSC je strategický a integrovaný </a:t>
            </a:r>
            <a:r>
              <a:rPr lang="cs-CZ" b="1" i="1" dirty="0">
                <a:solidFill>
                  <a:srgbClr val="202122"/>
                </a:solidFill>
              </a:rPr>
              <a:t>systém měření a řízení výkonnosti podniku</a:t>
            </a:r>
          </a:p>
          <a:p>
            <a:r>
              <a:rPr lang="cs-CZ" b="1" i="1" u="none" strike="noStrike" dirty="0">
                <a:solidFill>
                  <a:srgbClr val="202122"/>
                </a:solidFill>
                <a:effectLst/>
              </a:rPr>
              <a:t>Metoda</a:t>
            </a:r>
            <a:r>
              <a:rPr lang="cs-CZ" b="1" i="1" dirty="0">
                <a:solidFill>
                  <a:srgbClr val="202122"/>
                </a:solidFill>
              </a:rPr>
              <a:t>, která vytváří vazbu mezi strategií a operativními činnostmi s důrazem na měření výkonu</a:t>
            </a:r>
            <a:endParaRPr lang="cs-CZ" b="1" i="1" u="none" strike="noStrike" dirty="0">
              <a:solidFill>
                <a:srgbClr val="202122"/>
              </a:solidFill>
              <a:effectLst/>
            </a:endParaRPr>
          </a:p>
          <a:p>
            <a:r>
              <a:rPr lang="cs-CZ" dirty="0"/>
              <a:t>Vznikla jako reakce na zjištění, že rada strategických záměrů nebyla dotažena do praxe </a:t>
            </a:r>
          </a:p>
          <a:p>
            <a:r>
              <a:rPr lang="cs-CZ" dirty="0"/>
              <a:t>Autory metody jsou Robert S. Kaplan, David P. </a:t>
            </a:r>
            <a:r>
              <a:rPr lang="cs-CZ" dirty="0" err="1"/>
              <a:t>Norton</a:t>
            </a:r>
            <a:r>
              <a:rPr lang="cs-CZ" dirty="0"/>
              <a:t> </a:t>
            </a:r>
          </a:p>
          <a:p>
            <a:r>
              <a:rPr lang="cs-CZ" dirty="0"/>
              <a:t>V současné době o jeden z nejkomplexnějších manažerských přístupů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78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F041B-2CAA-A2E9-1AEB-2A08165D1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BSC –Metoda </a:t>
            </a:r>
            <a:r>
              <a:rPr lang="cs-CZ" dirty="0" err="1"/>
              <a:t>Balanced</a:t>
            </a:r>
            <a:r>
              <a:rPr lang="cs-CZ" dirty="0"/>
              <a:t> </a:t>
            </a:r>
            <a:r>
              <a:rPr lang="cs-CZ" dirty="0" err="1"/>
              <a:t>Scorecard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02BA13-FB67-F844-D738-3C8C8586C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Jde o systém sledování a managementu podniku ve čtyřech oblastech</a:t>
            </a:r>
          </a:p>
          <a:p>
            <a:pPr marL="0" indent="0">
              <a:buNone/>
            </a:pPr>
            <a:endParaRPr lang="cs-CZ" dirty="0"/>
          </a:p>
          <a:p>
            <a:pPr marL="914400" lvl="1" indent="-457200">
              <a:buFont typeface="+mj-lt"/>
              <a:buAutoNum type="alphaLcParenR"/>
            </a:pPr>
            <a:r>
              <a:rPr lang="cs-CZ" sz="2800" dirty="0"/>
              <a:t>Finanční hodnoty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800" dirty="0"/>
              <a:t>Perspektiva zákazníka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800" dirty="0"/>
              <a:t>Podnikové procesy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sz="2800" dirty="0"/>
              <a:t>Inovace, učení se, flexibilita a růst </a:t>
            </a:r>
          </a:p>
          <a:p>
            <a:pPr marL="914400" lvl="1" indent="-457200">
              <a:buFont typeface="+mj-lt"/>
              <a:buAutoNum type="alphaLcParenR"/>
            </a:pPr>
            <a:endParaRPr lang="cs-CZ" sz="2800" dirty="0"/>
          </a:p>
          <a:p>
            <a:pPr marL="457200" lvl="1" indent="0">
              <a:buNone/>
            </a:pPr>
            <a:r>
              <a:rPr lang="cs-CZ" dirty="0"/>
              <a:t>Perspektivy umožňují sledovat nejen finanční výsledky ale i to jak jsou schopny podniky zajišťovat hmotná a nehmotná aktiva, která jsou potřebná k růstu podniku a zvyšování konkurenceschopnosti </a:t>
            </a:r>
          </a:p>
          <a:p>
            <a:pPr marL="457200" lvl="1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9053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B747175-E3E9-C622-C1C2-398581268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859" y="905266"/>
            <a:ext cx="6148245" cy="504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5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2ABBB681-F4D2-40F2-ACC3-DE0B4B488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09388ED0-1FEF-4E11-B488-BD661D1AC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5847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opis není dostupný.">
            <a:extLst>
              <a:ext uri="{FF2B5EF4-FFF2-40B4-BE49-F238E27FC236}">
                <a16:creationId xmlns:a16="http://schemas.microsoft.com/office/drawing/2014/main" id="{B4793A6F-48C5-F118-F7B1-80E2AF73A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92" y="771434"/>
            <a:ext cx="10041816" cy="527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85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46D20-3361-F549-CAC7-0DC9C37D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9E5C9F-D677-6F2C-4B94-D9CA84CB3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Včasná a přesná data byla, jsou a vždy budou velmi důležitým aspektem řízení podniku </a:t>
            </a:r>
          </a:p>
          <a:p>
            <a:r>
              <a:rPr lang="cs-CZ" dirty="0"/>
              <a:t>Aby podnik dosáhl svých cílů, je nutné brát větší ohled i na další oblasti související s financemi, a to například </a:t>
            </a:r>
            <a:r>
              <a:rPr lang="cs-CZ" b="1" dirty="0"/>
              <a:t>analýzu rizik a </a:t>
            </a:r>
            <a:r>
              <a:rPr lang="cs-CZ" b="1" dirty="0" err="1"/>
              <a:t>cost</a:t>
            </a:r>
            <a:r>
              <a:rPr lang="cs-CZ" b="1" dirty="0"/>
              <a:t>-benefit analýzu </a:t>
            </a:r>
            <a:r>
              <a:rPr lang="cs-CZ" dirty="0"/>
              <a:t>(analýza nákladů a přínosů)</a:t>
            </a:r>
          </a:p>
        </p:txBody>
      </p:sp>
    </p:spTree>
    <p:extLst>
      <p:ext uri="{BB962C8B-B14F-4D97-AF65-F5344CB8AC3E}">
        <p14:creationId xmlns:p14="http://schemas.microsoft.com/office/powerpoint/2010/main" val="135226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77159-E2AA-088A-E9AD-DF9CDB846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Perspektiva zákazníka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467C1A-F164-C957-5835-6B81A3FF1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Podniky kladou čím dál větší důraz na budovaní kladných vztahů se zákazníky</a:t>
            </a:r>
          </a:p>
          <a:p>
            <a:r>
              <a:rPr lang="cs-CZ" dirty="0"/>
              <a:t>Spokojenost zákazníka je důležitý faktor v podnikové filosofii</a:t>
            </a:r>
          </a:p>
          <a:p>
            <a:r>
              <a:rPr lang="cs-CZ" dirty="0"/>
              <a:t>Nespokojený zákazník -&gt; přechod ke konkurenci, společně s jinými zákazníky</a:t>
            </a:r>
          </a:p>
          <a:p>
            <a:r>
              <a:rPr lang="cs-CZ" dirty="0"/>
              <a:t>Ukazatele naznačující klesající zákaznickou spokojenost se v managementu často používají jako předzvěsti špatných budoucích výsledků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96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923F1-7CC5-4CE4-4467-966670286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Podnikové procesy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9C9CF1-4403-A45F-1042-32A781ADB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Měřítka a ukazatele z této oblasti napovídají managementu o zdraví podniku, zda-</a:t>
            </a:r>
            <a:r>
              <a:rPr lang="cs-CZ" dirty="0" err="1"/>
              <a:t>li</a:t>
            </a:r>
            <a:r>
              <a:rPr lang="cs-CZ" dirty="0"/>
              <a:t> produkty a služby odpovídající požadavkům zákazníků </a:t>
            </a:r>
          </a:p>
          <a:p>
            <a:r>
              <a:rPr lang="cs-CZ" dirty="0"/>
              <a:t>Měření času, kvality a nákladů</a:t>
            </a:r>
          </a:p>
        </p:txBody>
      </p:sp>
    </p:spTree>
    <p:extLst>
      <p:ext uri="{BB962C8B-B14F-4D97-AF65-F5344CB8AC3E}">
        <p14:creationId xmlns:p14="http://schemas.microsoft.com/office/powerpoint/2010/main" val="207705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32EF9C-B18D-3DFD-4205-2FAE83A27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Inovace, učení se, flexibilita a růst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E8F389-AC88-0064-DD30-79D433D9F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vzdělání zaměstnanců, budování podnikové kultury, schopnost reagovat na změny a zlepšování  podnikových procesů</a:t>
            </a:r>
          </a:p>
          <a:p>
            <a:r>
              <a:rPr lang="cs-CZ" dirty="0"/>
              <a:t>Lidské zdroje jsou hlavním zdrojem inovace a růstu</a:t>
            </a:r>
          </a:p>
          <a:p>
            <a:r>
              <a:rPr lang="cs-CZ" dirty="0"/>
              <a:t>Ukazatele – spokojenost, fluktuace, produktivita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934182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{12B753C4-5539-4A4E-BE32-61D33219D1DC}tf10001124</Template>
  <TotalTime>0</TotalTime>
  <Words>620</Words>
  <Application>Microsoft Office PowerPoint</Application>
  <PresentationFormat>Širokoúhlá obrazovka</PresentationFormat>
  <Paragraphs>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Corbel</vt:lpstr>
      <vt:lpstr>Segoe UI Historic</vt:lpstr>
      <vt:lpstr>Wingdings 2</vt:lpstr>
      <vt:lpstr>Rámeček</vt:lpstr>
      <vt:lpstr> BALANCED SCORECARD (BSC)</vt:lpstr>
      <vt:lpstr>Definice</vt:lpstr>
      <vt:lpstr>BSC –Metoda Balanced Scorecard</vt:lpstr>
      <vt:lpstr>Prezentace aplikace PowerPoint</vt:lpstr>
      <vt:lpstr>Prezentace aplikace PowerPoint</vt:lpstr>
      <vt:lpstr>Finanční hodnoty</vt:lpstr>
      <vt:lpstr>Perspektiva zákazníka</vt:lpstr>
      <vt:lpstr>Podnikové procesy</vt:lpstr>
      <vt:lpstr>Inovace, učení se, flexibilita a růst </vt:lpstr>
      <vt:lpstr>Postup zavádění metody</vt:lpstr>
      <vt:lpstr>Kontrola strategie</vt:lpstr>
      <vt:lpstr>Výhody a nevýhody BSC</vt:lpstr>
      <vt:lpstr>Zdroje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 SCORECARD (BSC)</dc:title>
  <dc:creator>Nikola Štěpánková</dc:creator>
  <cp:lastModifiedBy>ELIÁŠOVÁ Zuzana</cp:lastModifiedBy>
  <cp:revision>7</cp:revision>
  <dcterms:created xsi:type="dcterms:W3CDTF">2023-11-02T12:33:21Z</dcterms:created>
  <dcterms:modified xsi:type="dcterms:W3CDTF">2023-12-01T09:44:51Z</dcterms:modified>
</cp:coreProperties>
</file>