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6"/>
  </p:notesMasterIdLst>
  <p:sldIdLst>
    <p:sldId id="343" r:id="rId2"/>
    <p:sldId id="364" r:id="rId3"/>
    <p:sldId id="457" r:id="rId4"/>
    <p:sldId id="365" r:id="rId5"/>
    <p:sldId id="389" r:id="rId6"/>
    <p:sldId id="459" r:id="rId7"/>
    <p:sldId id="460" r:id="rId8"/>
    <p:sldId id="461" r:id="rId9"/>
    <p:sldId id="462" r:id="rId10"/>
    <p:sldId id="463" r:id="rId11"/>
    <p:sldId id="464" r:id="rId12"/>
    <p:sldId id="465" r:id="rId13"/>
    <p:sldId id="466" r:id="rId14"/>
    <p:sldId id="475" r:id="rId15"/>
    <p:sldId id="467" r:id="rId16"/>
    <p:sldId id="468" r:id="rId17"/>
    <p:sldId id="469" r:id="rId18"/>
    <p:sldId id="470" r:id="rId19"/>
    <p:sldId id="471" r:id="rId20"/>
    <p:sldId id="472" r:id="rId21"/>
    <p:sldId id="473" r:id="rId22"/>
    <p:sldId id="474" r:id="rId23"/>
    <p:sldId id="388" r:id="rId24"/>
    <p:sldId id="276" r:id="rId2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Světlý styl 3 – zvýraznění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79139" autoAdjust="0"/>
  </p:normalViewPr>
  <p:slideViewPr>
    <p:cSldViewPr snapToGrid="0">
      <p:cViewPr varScale="1">
        <p:scale>
          <a:sx n="74" d="100"/>
          <a:sy n="74" d="100"/>
        </p:scale>
        <p:origin x="1646"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cs-CZ"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1</a:t>
            </a:fld>
            <a:endParaRPr/>
          </a:p>
        </p:txBody>
      </p:sp>
    </p:spTree>
    <p:extLst>
      <p:ext uri="{BB962C8B-B14F-4D97-AF65-F5344CB8AC3E}">
        <p14:creationId xmlns:p14="http://schemas.microsoft.com/office/powerpoint/2010/main" val="3813841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Hospodářské subjekty předem zahrnou vliv fiskálních a monetárních politik (i jiných informací) do svých rozhodnutí, a tím zahrnou vliv hospodářských politik do relevantních ekonomických proměnných. Inflace je takto méně setrvačná</a:t>
            </a:r>
          </a:p>
        </p:txBody>
      </p:sp>
      <p:sp>
        <p:nvSpPr>
          <p:cNvPr id="4" name="Zástupný symbol pro číslo snímku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cs-CZ" sz="1200" b="0" i="0" u="none" strike="noStrike" cap="none" smtClean="0">
                <a:solidFill>
                  <a:schemeClr val="dk1"/>
                </a:solidFill>
                <a:latin typeface="Calibri"/>
                <a:ea typeface="Calibri"/>
                <a:cs typeface="Calibri"/>
                <a:sym typeface="Calibri"/>
              </a:rPr>
              <a:t>19</a:t>
            </a:fld>
            <a:endParaRPr lang="cs-CZ"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29085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Rovnice křivky agregátní nabídky - </a:t>
            </a:r>
            <a:r>
              <a:rPr lang="cs-CZ" b="1" dirty="0" err="1"/>
              <a:t>Friedmanova</a:t>
            </a:r>
            <a:r>
              <a:rPr lang="cs-CZ" b="1" dirty="0"/>
              <a:t> křivka krátkodobé agregátní nabídky</a:t>
            </a:r>
          </a:p>
          <a:p>
            <a:r>
              <a:rPr lang="es-ES" sz="1800" b="1" i="1" u="none" strike="noStrike" baseline="0" dirty="0">
                <a:solidFill>
                  <a:srgbClr val="000000"/>
                </a:solidFill>
                <a:latin typeface="Calibri" panose="020F0502020204030204" pitchFamily="34" charset="0"/>
              </a:rPr>
              <a:t>Y = Y* + </a:t>
            </a:r>
            <a:r>
              <a:rPr lang="es-ES" sz="1800" b="1" i="0" u="none" strike="noStrike" baseline="0" dirty="0">
                <a:solidFill>
                  <a:srgbClr val="000000"/>
                </a:solidFill>
                <a:latin typeface="Calibri" panose="020F0502020204030204" pitchFamily="34" charset="0"/>
              </a:rPr>
              <a:t>δ </a:t>
            </a:r>
            <a:r>
              <a:rPr lang="es-ES" sz="1800" b="1" i="1" u="none" strike="noStrike" baseline="0" dirty="0">
                <a:solidFill>
                  <a:srgbClr val="000000"/>
                </a:solidFill>
                <a:latin typeface="Calibri" panose="020F0502020204030204" pitchFamily="34" charset="0"/>
              </a:rPr>
              <a:t>(P - Pe) </a:t>
            </a:r>
            <a:endParaRPr lang="cs-CZ" b="1" dirty="0"/>
          </a:p>
          <a:p>
            <a:r>
              <a:rPr lang="cs-CZ" dirty="0"/>
              <a:t>Charakterizovaný model implikuje následující rovnici křivky agregátní nabídky:</a:t>
            </a:r>
          </a:p>
          <a:p>
            <a:r>
              <a:rPr lang="cs-CZ" dirty="0"/>
              <a:t>kde Y* je potenciální produkt, </a:t>
            </a:r>
            <a:r>
              <a:rPr lang="el-GR" dirty="0"/>
              <a:t>δ </a:t>
            </a:r>
            <a:r>
              <a:rPr lang="cs-CZ" dirty="0"/>
              <a:t>značí citlivost produkce na neočekávané změny skutečné cenové hladiny: - </a:t>
            </a:r>
            <a:r>
              <a:rPr lang="cs-CZ" dirty="0" err="1"/>
              <a:t>deltaY</a:t>
            </a:r>
            <a:r>
              <a:rPr lang="cs-CZ" dirty="0"/>
              <a:t> /</a:t>
            </a:r>
            <a:r>
              <a:rPr lang="cs-CZ" dirty="0" err="1"/>
              <a:t>deltaP</a:t>
            </a:r>
            <a:r>
              <a:rPr lang="cs-CZ" dirty="0"/>
              <a:t>, P je skutečná cenová úroveň a </a:t>
            </a:r>
            <a:r>
              <a:rPr lang="cs-CZ" dirty="0" err="1"/>
              <a:t>Pe</a:t>
            </a:r>
            <a:r>
              <a:rPr lang="cs-CZ" dirty="0"/>
              <a:t> je očekávaná cenová úroveň.</a:t>
            </a:r>
          </a:p>
          <a:p>
            <a:r>
              <a:rPr lang="cs-CZ" dirty="0"/>
              <a:t>Z rovnice plyne, že produkce fluktuuje, tj. odchyluje se od potenciálního produktu pouze tehdy, jestliže nová hladina (P) se odlišuje od očekávané cenové hladiny (</a:t>
            </a:r>
            <a:r>
              <a:rPr lang="cs-CZ" dirty="0" err="1"/>
              <a:t>Pe</a:t>
            </a:r>
            <a:r>
              <a:rPr lang="cs-CZ" dirty="0"/>
              <a:t>).</a:t>
            </a:r>
          </a:p>
          <a:p>
            <a:endParaRPr lang="cs-CZ"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1" i="0" u="none" strike="noStrike" baseline="0" dirty="0">
                <a:solidFill>
                  <a:srgbClr val="000000"/>
                </a:solidFill>
                <a:latin typeface="Calibri" panose="020F0502020204030204" pitchFamily="34" charset="0"/>
              </a:rPr>
              <a:t>(P</a:t>
            </a:r>
            <a:r>
              <a:rPr lang="es-ES" sz="900" b="1" i="0" u="none" strike="noStrike" baseline="0" dirty="0">
                <a:solidFill>
                  <a:srgbClr val="000000"/>
                </a:solidFill>
                <a:latin typeface="Calibri" panose="020F0502020204030204" pitchFamily="34" charset="0"/>
              </a:rPr>
              <a:t>t </a:t>
            </a:r>
            <a:r>
              <a:rPr lang="es-ES" sz="1200" b="1" i="0" u="none" strike="noStrike" baseline="0" dirty="0">
                <a:solidFill>
                  <a:srgbClr val="000000"/>
                </a:solidFill>
                <a:latin typeface="Calibri" panose="020F0502020204030204" pitchFamily="34" charset="0"/>
              </a:rPr>
              <a:t>- P</a:t>
            </a:r>
            <a:r>
              <a:rPr lang="es-ES" sz="900" b="1" i="0" u="none" strike="noStrike" baseline="0" dirty="0">
                <a:solidFill>
                  <a:srgbClr val="000000"/>
                </a:solidFill>
                <a:latin typeface="Calibri" panose="020F0502020204030204" pitchFamily="34" charset="0"/>
              </a:rPr>
              <a:t>t-1</a:t>
            </a:r>
            <a:r>
              <a:rPr lang="es-ES" sz="1200" b="1" i="0" u="none" strike="noStrike" baseline="0" dirty="0">
                <a:solidFill>
                  <a:srgbClr val="000000"/>
                </a:solidFill>
                <a:latin typeface="Calibri" panose="020F0502020204030204" pitchFamily="34" charset="0"/>
              </a:rPr>
              <a:t>) = (</a:t>
            </a:r>
            <a:r>
              <a:rPr lang="es-ES" sz="1200" b="1" i="0" u="none" strike="noStrike" baseline="0" dirty="0" err="1">
                <a:solidFill>
                  <a:srgbClr val="000000"/>
                </a:solidFill>
                <a:latin typeface="Calibri" panose="020F0502020204030204" pitchFamily="34" charset="0"/>
              </a:rPr>
              <a:t>P</a:t>
            </a:r>
            <a:r>
              <a:rPr lang="es-ES" sz="900" b="1" i="0" u="none" strike="noStrike" baseline="0" dirty="0" err="1">
                <a:solidFill>
                  <a:srgbClr val="000000"/>
                </a:solidFill>
                <a:latin typeface="Calibri" panose="020F0502020204030204" pitchFamily="34" charset="0"/>
              </a:rPr>
              <a:t>et</a:t>
            </a:r>
            <a:r>
              <a:rPr lang="es-ES" sz="900" b="1" i="0" u="none" strike="noStrike" baseline="0" dirty="0">
                <a:solidFill>
                  <a:srgbClr val="000000"/>
                </a:solidFill>
                <a:latin typeface="Calibri" panose="020F0502020204030204" pitchFamily="34" charset="0"/>
              </a:rPr>
              <a:t> </a:t>
            </a:r>
            <a:r>
              <a:rPr lang="es-ES" sz="1200" b="1" i="0" u="none" strike="noStrike" baseline="0" dirty="0">
                <a:solidFill>
                  <a:srgbClr val="000000"/>
                </a:solidFill>
                <a:latin typeface="Calibri" panose="020F0502020204030204" pitchFamily="34" charset="0"/>
              </a:rPr>
              <a:t>- P</a:t>
            </a:r>
            <a:r>
              <a:rPr lang="es-ES" sz="900" b="1" i="0" u="none" strike="noStrike" baseline="0" dirty="0">
                <a:solidFill>
                  <a:srgbClr val="000000"/>
                </a:solidFill>
                <a:latin typeface="Calibri" panose="020F0502020204030204" pitchFamily="34" charset="0"/>
              </a:rPr>
              <a:t>t-1</a:t>
            </a:r>
            <a:r>
              <a:rPr lang="es-ES" sz="1200" b="1" i="0" u="none" strike="noStrike" baseline="0" dirty="0">
                <a:solidFill>
                  <a:srgbClr val="000000"/>
                </a:solidFill>
                <a:latin typeface="Calibri" panose="020F0502020204030204" pitchFamily="34" charset="0"/>
              </a:rPr>
              <a:t>) + 1/δ (Y - Y*)</a:t>
            </a:r>
            <a:r>
              <a:rPr lang="cs-CZ" sz="1200" b="1" i="0" u="none" strike="noStrike" baseline="0" dirty="0">
                <a:solidFill>
                  <a:srgbClr val="000000"/>
                </a:solidFill>
                <a:latin typeface="Calibri" panose="020F0502020204030204" pitchFamily="34" charset="0"/>
              </a:rPr>
              <a:t>:  </a:t>
            </a:r>
            <a:endParaRPr lang="cs-CZ" sz="1200" b="0" i="0" u="none" strike="noStrike" baseline="0" dirty="0">
              <a:solidFill>
                <a:srgbClr val="000000"/>
              </a:solidFill>
            </a:endParaRPr>
          </a:p>
          <a:p>
            <a:r>
              <a:rPr lang="cs-CZ" dirty="0"/>
              <a:t>Člen </a:t>
            </a:r>
            <a:r>
              <a:rPr lang="cs-CZ" b="1" dirty="0" err="1"/>
              <a:t>Pt</a:t>
            </a:r>
            <a:r>
              <a:rPr lang="cs-CZ" b="1" dirty="0"/>
              <a:t> – Pt-1 </a:t>
            </a:r>
            <a:r>
              <a:rPr lang="cs-CZ" dirty="0"/>
              <a:t>je rozdíl mezi přítomnou (běžnou) cenovou úrovní a cenovou úrovní v předchozím (minulém) období, což je přibližně míra skutečné inflace (</a:t>
            </a:r>
            <a:r>
              <a:rPr lang="el-GR" dirty="0"/>
              <a:t>π</a:t>
            </a:r>
            <a:r>
              <a:rPr lang="cs-CZ" dirty="0"/>
              <a:t>t).</a:t>
            </a:r>
          </a:p>
          <a:p>
            <a:r>
              <a:rPr lang="cs-CZ" dirty="0"/>
              <a:t>• Člen </a:t>
            </a:r>
            <a:r>
              <a:rPr lang="cs-CZ" b="1" dirty="0" err="1"/>
              <a:t>Pet</a:t>
            </a:r>
            <a:r>
              <a:rPr lang="cs-CZ" b="1" dirty="0"/>
              <a:t> – Pt-1 </a:t>
            </a:r>
            <a:r>
              <a:rPr lang="cs-CZ" dirty="0"/>
              <a:t>je rozdíl mezi očekávanou cenovou úrovní a cenovou úrovní v předchozím (minu-</a:t>
            </a:r>
            <a:r>
              <a:rPr lang="cs-CZ" dirty="0" err="1"/>
              <a:t>lém</a:t>
            </a:r>
            <a:r>
              <a:rPr lang="cs-CZ" dirty="0"/>
              <a:t>) období, což je přibližně míra očekávané inflace (</a:t>
            </a:r>
            <a:r>
              <a:rPr lang="el-GR" dirty="0"/>
              <a:t>π</a:t>
            </a:r>
            <a:r>
              <a:rPr lang="cs-CZ" dirty="0"/>
              <a:t>et).</a:t>
            </a:r>
          </a:p>
        </p:txBody>
      </p:sp>
      <p:sp>
        <p:nvSpPr>
          <p:cNvPr id="4" name="Zástupný symbol pro číslo snímku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cs-CZ" sz="1200" b="0" i="0" u="none" strike="noStrike" cap="none" smtClean="0">
                <a:solidFill>
                  <a:schemeClr val="dk1"/>
                </a:solidFill>
                <a:latin typeface="Calibri"/>
                <a:ea typeface="Calibri"/>
                <a:cs typeface="Calibri"/>
                <a:sym typeface="Calibri"/>
              </a:rPr>
              <a:t>20</a:t>
            </a:fld>
            <a:endParaRPr lang="cs-CZ"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73719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800" b="0" i="0" u="none" strike="noStrike" baseline="0" dirty="0">
              <a:solidFill>
                <a:srgbClr val="000000"/>
              </a:solidFill>
              <a:latin typeface="Calibri" panose="020F0502020204030204" pitchFamily="34" charset="0"/>
            </a:endParaRPr>
          </a:p>
          <a:p>
            <a:endParaRPr lang="cs-CZ" sz="1800" b="0" i="0" u="none" strike="noStrike" baseline="0" dirty="0">
              <a:solidFill>
                <a:srgbClr val="000000"/>
              </a:solidFill>
              <a:latin typeface="Calibri" panose="020F0502020204030204" pitchFamily="34" charset="0"/>
            </a:endParaRPr>
          </a:p>
          <a:p>
            <a:r>
              <a:rPr lang="cs-CZ" sz="1800" b="0" i="0" u="none" strike="noStrike" baseline="0" dirty="0">
                <a:solidFill>
                  <a:srgbClr val="000000"/>
                </a:solidFill>
                <a:latin typeface="Calibri" panose="020F0502020204030204" pitchFamily="34" charset="0"/>
              </a:rPr>
              <a:t>Rovnice </a:t>
            </a:r>
            <a:r>
              <a:rPr lang="es-ES" sz="1800" b="1" i="1" u="none" strike="noStrike" baseline="0" dirty="0">
                <a:solidFill>
                  <a:srgbClr val="000000"/>
                </a:solidFill>
                <a:latin typeface="Calibri" panose="020F0502020204030204" pitchFamily="34" charset="0"/>
              </a:rPr>
              <a:t>πt = πet + 1/δ (Y - Y*) </a:t>
            </a:r>
            <a:r>
              <a:rPr lang="cs-CZ" sz="1800" b="0" i="0" u="none" strike="noStrike" baseline="0" dirty="0">
                <a:solidFill>
                  <a:srgbClr val="000000"/>
                </a:solidFill>
                <a:latin typeface="Calibri" panose="020F0502020204030204" pitchFamily="34" charset="0"/>
              </a:rPr>
              <a:t> </a:t>
            </a:r>
            <a:r>
              <a:rPr lang="cs-CZ" sz="1800" b="1" i="1" u="none" strike="noStrike" baseline="0" dirty="0">
                <a:solidFill>
                  <a:srgbClr val="000000"/>
                </a:solidFill>
                <a:latin typeface="Calibri" panose="020F0502020204030204" pitchFamily="34" charset="0"/>
              </a:rPr>
              <a:t>je rovnicí křivky krátkodobé dynamické agregátní nabídky (rozšířené o </a:t>
            </a:r>
            <a:r>
              <a:rPr lang="cs-CZ" sz="1800" b="1" i="1" u="none" strike="noStrike" baseline="0" dirty="0" err="1">
                <a:solidFill>
                  <a:srgbClr val="000000"/>
                </a:solidFill>
                <a:latin typeface="Calibri" panose="020F0502020204030204" pitchFamily="34" charset="0"/>
              </a:rPr>
              <a:t>očekáva-nou</a:t>
            </a:r>
            <a:r>
              <a:rPr lang="cs-CZ" sz="1800" b="1" i="1" u="none" strike="noStrike" baseline="0" dirty="0">
                <a:solidFill>
                  <a:srgbClr val="000000"/>
                </a:solidFill>
                <a:latin typeface="Calibri" panose="020F0502020204030204" pitchFamily="34" charset="0"/>
              </a:rPr>
              <a:t> inflaci). </a:t>
            </a:r>
            <a:endParaRPr lang="cs-CZ" sz="1800" b="0" i="0" u="none" strike="noStrike" baseline="0" dirty="0">
              <a:solidFill>
                <a:srgbClr val="000000"/>
              </a:solidFill>
              <a:latin typeface="Calibri" panose="020F0502020204030204" pitchFamily="34" charset="0"/>
            </a:endParaRPr>
          </a:p>
          <a:p>
            <a:r>
              <a:rPr lang="cs-CZ" sz="1800" b="0" i="0" u="none" strike="noStrike" baseline="0" dirty="0">
                <a:solidFill>
                  <a:srgbClr val="000000"/>
                </a:solidFill>
                <a:latin typeface="Calibri" panose="020F0502020204030204" pitchFamily="34" charset="0"/>
              </a:rPr>
              <a:t>Z </a:t>
            </a:r>
            <a:r>
              <a:rPr lang="cs-CZ" sz="1800" b="1" i="1" u="none" strike="noStrike" baseline="0" dirty="0">
                <a:solidFill>
                  <a:srgbClr val="000000"/>
                </a:solidFill>
                <a:latin typeface="Calibri" panose="020F0502020204030204" pitchFamily="34" charset="0"/>
              </a:rPr>
              <a:t>rovnice křivky krátkodobé dynamické agregátní nabídky (rozšířené o očekávanou inflaci) </a:t>
            </a:r>
            <a:r>
              <a:rPr lang="cs-CZ" sz="1800" b="0" i="0" u="none" strike="noStrike" baseline="0" dirty="0">
                <a:solidFill>
                  <a:srgbClr val="000000"/>
                </a:solidFill>
                <a:latin typeface="Calibri" panose="020F0502020204030204" pitchFamily="34" charset="0"/>
              </a:rPr>
              <a:t>plyne: </a:t>
            </a:r>
          </a:p>
          <a:p>
            <a:r>
              <a:rPr lang="cs-CZ" sz="1800" b="0" i="0" u="none" strike="noStrike" baseline="0" dirty="0">
                <a:solidFill>
                  <a:srgbClr val="F79277"/>
                </a:solidFill>
                <a:latin typeface="Calibri" panose="020F0502020204030204" pitchFamily="34" charset="0"/>
              </a:rPr>
              <a:t>• </a:t>
            </a:r>
            <a:r>
              <a:rPr lang="cs-CZ" sz="1800" b="1" i="0" u="none" strike="noStrike" baseline="0" dirty="0">
                <a:solidFill>
                  <a:srgbClr val="000000"/>
                </a:solidFill>
                <a:latin typeface="Calibri" panose="020F0502020204030204" pitchFamily="34" charset="0"/>
              </a:rPr>
              <a:t>skutečná míra inflace je determinována jak očekávanou mírou inflace (</a:t>
            </a:r>
            <a:r>
              <a:rPr lang="el-GR" sz="1800" b="1" i="0" u="none" strike="noStrike" baseline="0" dirty="0">
                <a:solidFill>
                  <a:srgbClr val="000000"/>
                </a:solidFill>
                <a:latin typeface="Calibri" panose="020F0502020204030204" pitchFamily="34" charset="0"/>
              </a:rPr>
              <a:t>π</a:t>
            </a:r>
            <a:r>
              <a:rPr lang="cs-CZ" sz="1800" b="1" i="0" u="none" strike="noStrike" baseline="0" dirty="0">
                <a:solidFill>
                  <a:srgbClr val="000000"/>
                </a:solidFill>
                <a:latin typeface="Calibri" panose="020F0502020204030204" pitchFamily="34" charset="0"/>
              </a:rPr>
              <a:t>et), tak i rozdílem skutečného produktu a potenciálního produktu. </a:t>
            </a:r>
            <a:r>
              <a:rPr lang="cs-CZ" sz="1800" b="0" i="0" u="none" strike="noStrike" baseline="0" dirty="0">
                <a:solidFill>
                  <a:srgbClr val="000000"/>
                </a:solidFill>
                <a:latin typeface="Calibri" panose="020F0502020204030204" pitchFamily="34" charset="0"/>
              </a:rPr>
              <a:t>Za rozdílem mezi skutečným a potenciálním pro-duktem je v rovnici rozdíl mezi skutečnou mírou nezaměstnanosti (u) a přirozenou mírou </a:t>
            </a:r>
            <a:r>
              <a:rPr lang="cs-CZ" sz="1800" b="0" i="0" u="none" strike="noStrike" baseline="0" dirty="0" err="1">
                <a:solidFill>
                  <a:srgbClr val="000000"/>
                </a:solidFill>
                <a:latin typeface="Calibri" panose="020F0502020204030204" pitchFamily="34" charset="0"/>
              </a:rPr>
              <a:t>neza-městnanosti</a:t>
            </a:r>
            <a:r>
              <a:rPr lang="cs-CZ" sz="1800" b="0" i="0" u="none" strike="noStrike" baseline="0" dirty="0">
                <a:solidFill>
                  <a:srgbClr val="000000"/>
                </a:solidFill>
                <a:latin typeface="Calibri" panose="020F0502020204030204" pitchFamily="34" charset="0"/>
              </a:rPr>
              <a:t> (u*); </a:t>
            </a:r>
          </a:p>
          <a:p>
            <a:r>
              <a:rPr lang="cs-CZ" sz="1800" b="0" i="0" u="none" strike="noStrike" baseline="0" dirty="0">
                <a:solidFill>
                  <a:srgbClr val="F79277"/>
                </a:solidFill>
                <a:latin typeface="Calibri" panose="020F0502020204030204" pitchFamily="34" charset="0"/>
              </a:rPr>
              <a:t>• </a:t>
            </a:r>
            <a:r>
              <a:rPr lang="cs-CZ" sz="1800" b="0" i="0" u="none" strike="noStrike" baseline="0" dirty="0">
                <a:solidFill>
                  <a:srgbClr val="000000"/>
                </a:solidFill>
                <a:latin typeface="Calibri" panose="020F0502020204030204" pitchFamily="34" charset="0"/>
              </a:rPr>
              <a:t>je-li skutečná produkce (Y) rovna potenciálnímu produktu (Y*), tj. Y = Y, a tedy skutečná míra nezaměstnanosti se rovná přirozené, tj. u = u*</a:t>
            </a:r>
            <a:r>
              <a:rPr lang="cs-CZ" sz="1800" b="1" i="0" u="none" strike="noStrike" baseline="0" dirty="0">
                <a:solidFill>
                  <a:srgbClr val="000000"/>
                </a:solidFill>
                <a:latin typeface="Calibri" panose="020F0502020204030204" pitchFamily="34" charset="0"/>
              </a:rPr>
              <a:t>, potom se skutečná míra inflace (</a:t>
            </a:r>
            <a:r>
              <a:rPr lang="el-GR" sz="1800" b="1" i="0" u="none" strike="noStrike" baseline="0" dirty="0">
                <a:solidFill>
                  <a:srgbClr val="000000"/>
                </a:solidFill>
                <a:latin typeface="Calibri" panose="020F0502020204030204" pitchFamily="34" charset="0"/>
              </a:rPr>
              <a:t>π</a:t>
            </a:r>
            <a:r>
              <a:rPr lang="cs-CZ" sz="1800" b="1" i="0" u="none" strike="noStrike" baseline="0" dirty="0">
                <a:solidFill>
                  <a:srgbClr val="000000"/>
                </a:solidFill>
                <a:latin typeface="Calibri" panose="020F0502020204030204" pitchFamily="34" charset="0"/>
              </a:rPr>
              <a:t>t) rovná očekávané míře inflace (</a:t>
            </a:r>
            <a:r>
              <a:rPr lang="el-GR" sz="1800" b="1" i="0" u="none" strike="noStrike" baseline="0" dirty="0">
                <a:solidFill>
                  <a:srgbClr val="000000"/>
                </a:solidFill>
                <a:latin typeface="Calibri" panose="020F0502020204030204" pitchFamily="34" charset="0"/>
              </a:rPr>
              <a:t>π</a:t>
            </a:r>
            <a:r>
              <a:rPr lang="cs-CZ" sz="1800" b="1" i="0" u="none" strike="noStrike" baseline="0" dirty="0">
                <a:solidFill>
                  <a:srgbClr val="000000"/>
                </a:solidFill>
                <a:latin typeface="Calibri" panose="020F0502020204030204" pitchFamily="34" charset="0"/>
              </a:rPr>
              <a:t>et); </a:t>
            </a:r>
            <a:endParaRPr lang="cs-CZ" sz="1800" b="0" i="0" u="none" strike="noStrike" baseline="0" dirty="0">
              <a:solidFill>
                <a:srgbClr val="000000"/>
              </a:solidFill>
              <a:latin typeface="Calibri" panose="020F0502020204030204" pitchFamily="34" charset="0"/>
            </a:endParaRPr>
          </a:p>
          <a:p>
            <a:r>
              <a:rPr lang="cs-CZ" sz="1800" b="0" i="0" u="none" strike="noStrike" baseline="0" dirty="0">
                <a:solidFill>
                  <a:srgbClr val="F79277"/>
                </a:solidFill>
                <a:latin typeface="Calibri" panose="020F0502020204030204" pitchFamily="34" charset="0"/>
              </a:rPr>
              <a:t>• </a:t>
            </a:r>
            <a:r>
              <a:rPr lang="cs-CZ" sz="1800" b="0" i="0" u="none" strike="noStrike" baseline="0" dirty="0">
                <a:solidFill>
                  <a:srgbClr val="000000"/>
                </a:solidFill>
                <a:latin typeface="Calibri" panose="020F0502020204030204" pitchFamily="34" charset="0"/>
              </a:rPr>
              <a:t>je-li skutečný produkt větší než potenciální produkt, tedy je-li Y &gt; Y* a je-li skutečná míra nezaměstnanosti nižší než přirozená míra nezaměstnanosti, tj. u &lt; u*, </a:t>
            </a:r>
            <a:r>
              <a:rPr lang="cs-CZ" sz="1800" b="1" i="0" u="none" strike="noStrike" baseline="0" dirty="0">
                <a:solidFill>
                  <a:srgbClr val="000000"/>
                </a:solidFill>
                <a:latin typeface="Calibri" panose="020F0502020204030204" pitchFamily="34" charset="0"/>
              </a:rPr>
              <a:t>potom se skutečná míra in-</a:t>
            </a:r>
            <a:r>
              <a:rPr lang="cs-CZ" sz="1800" b="1" i="0" u="none" strike="noStrike" baseline="0" dirty="0" err="1">
                <a:solidFill>
                  <a:srgbClr val="000000"/>
                </a:solidFill>
                <a:latin typeface="Calibri" panose="020F0502020204030204" pitchFamily="34" charset="0"/>
              </a:rPr>
              <a:t>flace</a:t>
            </a:r>
            <a:r>
              <a:rPr lang="cs-CZ" sz="1800" b="1" i="0" u="none" strike="noStrike" baseline="0" dirty="0">
                <a:solidFill>
                  <a:srgbClr val="000000"/>
                </a:solidFill>
                <a:latin typeface="Calibri" panose="020F0502020204030204" pitchFamily="34" charset="0"/>
              </a:rPr>
              <a:t> rovná součtu očekávané míry inflace a přírůstku skutečné inflace </a:t>
            </a:r>
            <a:r>
              <a:rPr lang="cs-CZ" sz="1800" b="0" i="0" u="none" strike="noStrike" baseline="0" dirty="0">
                <a:solidFill>
                  <a:srgbClr val="000000"/>
                </a:solidFill>
                <a:latin typeface="Calibri" panose="020F0502020204030204" pitchFamily="34" charset="0"/>
              </a:rPr>
              <a:t>pramenící z titulu substituce mezi mírou nezaměstnanosti (mírou růstu produktu) a mírou inflace podél krátkodobé </a:t>
            </a:r>
            <a:r>
              <a:rPr lang="cs-CZ" sz="1800" b="0" i="0" u="none" strike="noStrike" baseline="0" dirty="0" err="1">
                <a:solidFill>
                  <a:srgbClr val="000000"/>
                </a:solidFill>
                <a:latin typeface="Calibri" panose="020F0502020204030204" pitchFamily="34" charset="0"/>
              </a:rPr>
              <a:t>Phillipsovy</a:t>
            </a:r>
            <a:r>
              <a:rPr lang="cs-CZ" sz="1800" b="0" i="0" u="none" strike="noStrike" baseline="0" dirty="0">
                <a:solidFill>
                  <a:srgbClr val="000000"/>
                </a:solidFill>
                <a:latin typeface="Calibri" panose="020F0502020204030204" pitchFamily="34" charset="0"/>
              </a:rPr>
              <a:t> křivky. </a:t>
            </a:r>
          </a:p>
          <a:p>
            <a:r>
              <a:rPr lang="cs-CZ" sz="1800" b="0" i="0" u="none" strike="noStrike" baseline="0" dirty="0">
                <a:solidFill>
                  <a:srgbClr val="F79277"/>
                </a:solidFill>
                <a:latin typeface="Calibri" panose="020F0502020204030204" pitchFamily="34" charset="0"/>
              </a:rPr>
              <a:t>• </a:t>
            </a:r>
            <a:r>
              <a:rPr lang="cs-CZ" sz="1800" b="0" i="0" u="none" strike="noStrike" baseline="0" dirty="0">
                <a:solidFill>
                  <a:srgbClr val="000000"/>
                </a:solidFill>
                <a:latin typeface="Calibri" panose="020F0502020204030204" pitchFamily="34" charset="0"/>
              </a:rPr>
              <a:t>je-li skutečný produkt menší než potenciální produkt, tedy je-li Y &lt; Y*‚ a je-li skutečná míra ne-zaměstnanosti větší než přirozená míra nezaměstnanosti, tj. u &gt; u*, </a:t>
            </a:r>
            <a:r>
              <a:rPr lang="cs-CZ" sz="1800" b="1" i="0" u="none" strike="noStrike" baseline="0" dirty="0">
                <a:solidFill>
                  <a:srgbClr val="000000"/>
                </a:solidFill>
                <a:latin typeface="Calibri" panose="020F0502020204030204" pitchFamily="34" charset="0"/>
              </a:rPr>
              <a:t>potom se skutečná míra inflace rovná rozdílu očekávané míry inflace a snížení míry inflace </a:t>
            </a:r>
            <a:r>
              <a:rPr lang="cs-CZ" sz="1800" b="0" i="0" u="none" strike="noStrike" baseline="0" dirty="0">
                <a:solidFill>
                  <a:srgbClr val="000000"/>
                </a:solidFill>
                <a:latin typeface="Calibri" panose="020F0502020204030204" pitchFamily="34" charset="0"/>
              </a:rPr>
              <a:t>pramenící z titulu substituce mezi mírou nezaměstnanosti (mírou poklesu produktu) a mírou inflace podél krátkodobé </a:t>
            </a:r>
            <a:r>
              <a:rPr lang="cs-CZ" sz="1800" b="0" i="0" u="none" strike="noStrike" baseline="0" dirty="0" err="1">
                <a:solidFill>
                  <a:srgbClr val="000000"/>
                </a:solidFill>
                <a:latin typeface="Calibri" panose="020F0502020204030204" pitchFamily="34" charset="0"/>
              </a:rPr>
              <a:t>Phillipsovy</a:t>
            </a:r>
            <a:r>
              <a:rPr lang="cs-CZ" sz="1800" b="0" i="0" u="none" strike="noStrike" baseline="0" dirty="0">
                <a:solidFill>
                  <a:srgbClr val="000000"/>
                </a:solidFill>
                <a:latin typeface="Calibri" panose="020F0502020204030204" pitchFamily="34" charset="0"/>
              </a:rPr>
              <a:t> křivky. </a:t>
            </a:r>
          </a:p>
          <a:p>
            <a:endParaRPr lang="cs-CZ" dirty="0"/>
          </a:p>
        </p:txBody>
      </p:sp>
      <p:sp>
        <p:nvSpPr>
          <p:cNvPr id="4" name="Zástupný symbol pro číslo snímku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cs-CZ" sz="1200" b="0" i="0" u="none" strike="noStrike" cap="none" smtClean="0">
                <a:solidFill>
                  <a:schemeClr val="dk1"/>
                </a:solidFill>
                <a:latin typeface="Calibri"/>
                <a:ea typeface="Calibri"/>
                <a:cs typeface="Calibri"/>
                <a:sym typeface="Calibri"/>
              </a:rPr>
              <a:t>21</a:t>
            </a:fld>
            <a:endParaRPr lang="cs-CZ"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21357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a:r>
              <a:rPr lang="cs-CZ" sz="1800" b="0" i="0" u="none" strike="noStrike" baseline="0" dirty="0">
                <a:solidFill>
                  <a:srgbClr val="000000"/>
                </a:solidFill>
                <a:latin typeface="Symbol" panose="05050102010706020507" pitchFamily="18" charset="2"/>
              </a:rPr>
              <a:t>Z poslední rovnice plyne, že skutečná míra inflace je determinována faktory:</a:t>
            </a:r>
          </a:p>
          <a:p>
            <a:r>
              <a:rPr lang="cs-CZ" sz="1800" b="0" i="0" u="none" strike="noStrike" baseline="0" dirty="0">
                <a:solidFill>
                  <a:srgbClr val="F79277"/>
                </a:solidFill>
                <a:latin typeface="Symbol" panose="05050102010706020507" pitchFamily="18" charset="2"/>
              </a:rPr>
              <a:t>• </a:t>
            </a:r>
            <a:r>
              <a:rPr lang="cs-CZ" sz="1800" b="0" i="0" u="none" strike="noStrike" baseline="0" dirty="0">
                <a:solidFill>
                  <a:srgbClr val="000000"/>
                </a:solidFill>
                <a:latin typeface="Calibri" panose="020F0502020204030204" pitchFamily="34" charset="0"/>
              </a:rPr>
              <a:t>mírou očekávané inflace </a:t>
            </a:r>
            <a:r>
              <a:rPr lang="el-GR" sz="1800" b="0" i="0" u="none" strike="noStrike" baseline="0" dirty="0">
                <a:solidFill>
                  <a:srgbClr val="000000"/>
                </a:solidFill>
                <a:latin typeface="Calibri" panose="020F0502020204030204" pitchFamily="34" charset="0"/>
              </a:rPr>
              <a:t>π</a:t>
            </a:r>
            <a:r>
              <a:rPr lang="cs-CZ" sz="1800" b="0" i="0" u="none" strike="noStrike" baseline="0" dirty="0">
                <a:solidFill>
                  <a:srgbClr val="000000"/>
                </a:solidFill>
                <a:latin typeface="Calibri" panose="020F0502020204030204" pitchFamily="34" charset="0"/>
              </a:rPr>
              <a:t>et, resp. </a:t>
            </a:r>
            <a:r>
              <a:rPr lang="el-GR" sz="1800" b="0" i="0" u="none" strike="noStrike" baseline="0" dirty="0">
                <a:solidFill>
                  <a:srgbClr val="000000"/>
                </a:solidFill>
                <a:latin typeface="Calibri" panose="020F0502020204030204" pitchFamily="34" charset="0"/>
              </a:rPr>
              <a:t>π</a:t>
            </a:r>
            <a:r>
              <a:rPr lang="cs-CZ" sz="1800" b="0" i="0" u="none" strike="noStrike" baseline="0" dirty="0">
                <a:solidFill>
                  <a:srgbClr val="000000"/>
                </a:solidFill>
                <a:latin typeface="Calibri" panose="020F0502020204030204" pitchFamily="34" charset="0"/>
              </a:rPr>
              <a:t>t-1 pro j = 1, </a:t>
            </a:r>
          </a:p>
          <a:p>
            <a:r>
              <a:rPr lang="cs-CZ" sz="1800" b="0" i="0" u="none" strike="noStrike" baseline="0" dirty="0">
                <a:solidFill>
                  <a:srgbClr val="F79277"/>
                </a:solidFill>
                <a:latin typeface="Calibri" panose="020F0502020204030204" pitchFamily="34" charset="0"/>
              </a:rPr>
              <a:t>• </a:t>
            </a:r>
            <a:r>
              <a:rPr lang="cs-CZ" sz="1800" b="0" i="0" u="none" strike="noStrike" baseline="0" dirty="0">
                <a:solidFill>
                  <a:srgbClr val="000000"/>
                </a:solidFill>
                <a:latin typeface="Calibri" panose="020F0502020204030204" pitchFamily="34" charset="0"/>
              </a:rPr>
              <a:t>součinem </a:t>
            </a:r>
            <a:r>
              <a:rPr lang="el-GR" sz="1800" b="0" i="0" u="none" strike="noStrike" baseline="0" dirty="0">
                <a:solidFill>
                  <a:srgbClr val="000000"/>
                </a:solidFill>
                <a:latin typeface="Calibri" panose="020F0502020204030204" pitchFamily="34" charset="0"/>
              </a:rPr>
              <a:t>ε </a:t>
            </a:r>
            <a:r>
              <a:rPr lang="cs-CZ" sz="1800" b="0" i="0" u="none" strike="noStrike" baseline="0" dirty="0">
                <a:solidFill>
                  <a:srgbClr val="000000"/>
                </a:solidFill>
                <a:latin typeface="Calibri" panose="020F0502020204030204" pitchFamily="34" charset="0"/>
              </a:rPr>
              <a:t>a rozdílu skutečné a přirozené míry nezaměstnanosti, tj. (u - u*); výraz (u - u*) je cyklická nezaměstnanost, tj. rozdíl skutečné míry nezaměstnanosti a přirozené míry ne-zaměstnanosti, </a:t>
            </a:r>
          </a:p>
          <a:p>
            <a:r>
              <a:rPr lang="cs-CZ" sz="1800" b="0" i="0" u="none" strike="noStrike" baseline="0" dirty="0">
                <a:solidFill>
                  <a:srgbClr val="F79277"/>
                </a:solidFill>
                <a:latin typeface="Calibri" panose="020F0502020204030204" pitchFamily="34" charset="0"/>
              </a:rPr>
              <a:t>• </a:t>
            </a:r>
            <a:r>
              <a:rPr lang="cs-CZ" sz="1800" b="0" i="0" u="none" strike="noStrike" baseline="0" dirty="0">
                <a:solidFill>
                  <a:srgbClr val="000000"/>
                </a:solidFill>
                <a:latin typeface="Calibri" panose="020F0502020204030204" pitchFamily="34" charset="0"/>
              </a:rPr>
              <a:t>příspěvkem nabídkového šoku ke skutečné míře inflace (</a:t>
            </a:r>
            <a:r>
              <a:rPr lang="cs-CZ" sz="1800" b="0" i="0" u="none" strike="noStrike" baseline="0" dirty="0" err="1">
                <a:solidFill>
                  <a:srgbClr val="000000"/>
                </a:solidFill>
                <a:latin typeface="Calibri" panose="020F0502020204030204" pitchFamily="34" charset="0"/>
              </a:rPr>
              <a:t>zt</a:t>
            </a:r>
            <a:r>
              <a:rPr lang="cs-CZ" sz="1800" b="0" i="0" u="none" strike="noStrike" baseline="0" dirty="0">
                <a:solidFill>
                  <a:srgbClr val="000000"/>
                </a:solidFill>
                <a:latin typeface="Calibri" panose="020F0502020204030204" pitchFamily="34" charset="0"/>
              </a:rPr>
              <a:t>). </a:t>
            </a:r>
          </a:p>
          <a:p>
            <a:endParaRPr lang="cs-CZ" sz="1800" b="0" i="0" u="none" strike="noStrike" baseline="0" dirty="0">
              <a:solidFill>
                <a:srgbClr val="000000"/>
              </a:solidFill>
              <a:latin typeface="Calibri" panose="020F0502020204030204" pitchFamily="34" charset="0"/>
            </a:endParaRPr>
          </a:p>
        </p:txBody>
      </p:sp>
      <p:sp>
        <p:nvSpPr>
          <p:cNvPr id="4" name="Zástupný symbol pro číslo snímku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cs-CZ" sz="1200" b="0" i="0" u="none" strike="noStrike" cap="none" smtClean="0">
                <a:solidFill>
                  <a:schemeClr val="dk1"/>
                </a:solidFill>
                <a:latin typeface="Calibri"/>
                <a:ea typeface="Calibri"/>
                <a:cs typeface="Calibri"/>
                <a:sym typeface="Calibri"/>
              </a:rPr>
              <a:t>22</a:t>
            </a:fld>
            <a:endParaRPr lang="cs-CZ"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61118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https://www.econlib.org/library/Enc/PhillipsCurve.html</a:t>
            </a:r>
          </a:p>
        </p:txBody>
      </p:sp>
      <p:sp>
        <p:nvSpPr>
          <p:cNvPr id="4" name="Zástupný symbol pro číslo snímku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cs-CZ" sz="1200" b="0" i="0" u="none" strike="noStrike" cap="none" smtClean="0">
                <a:solidFill>
                  <a:schemeClr val="dk1"/>
                </a:solidFill>
                <a:latin typeface="Calibri"/>
                <a:ea typeface="Calibri"/>
                <a:cs typeface="Calibri"/>
                <a:sym typeface="Calibri"/>
              </a:rPr>
              <a:t>23</a:t>
            </a:fld>
            <a:endParaRPr lang="cs-CZ"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10976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2013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Rozšíření: https://www.econlib.org/library/Enc/PhillipsCurve.html</a:t>
            </a:r>
          </a:p>
          <a:p>
            <a:endParaRPr lang="cs-CZ" dirty="0"/>
          </a:p>
          <a:p>
            <a:r>
              <a:rPr lang="en-US" dirty="0"/>
              <a:t>A W Phillips The Relation Between unemployment and the Rate of Change of Money Wage Rates in the United Kingdom, 1861-1957 Vol 25 Issue 100, November 1958 </a:t>
            </a:r>
            <a:endParaRPr lang="cs-CZ" dirty="0"/>
          </a:p>
        </p:txBody>
      </p:sp>
      <p:sp>
        <p:nvSpPr>
          <p:cNvPr id="4" name="Zástupný symbol pro číslo snímku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cs-CZ" sz="1200" b="0" i="0" u="none" strike="noStrike" cap="none" smtClean="0">
                <a:solidFill>
                  <a:schemeClr val="dk1"/>
                </a:solidFill>
                <a:latin typeface="Calibri"/>
                <a:ea typeface="Calibri"/>
                <a:cs typeface="Calibri"/>
                <a:sym typeface="Calibri"/>
              </a:rPr>
              <a:t>2</a:t>
            </a:fld>
            <a:endParaRPr lang="cs-CZ"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31140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The</a:t>
            </a:r>
            <a:r>
              <a:rPr lang="cs-CZ" dirty="0"/>
              <a:t> Phillips </a:t>
            </a:r>
            <a:r>
              <a:rPr lang="cs-CZ" dirty="0" err="1"/>
              <a:t>Curve</a:t>
            </a:r>
            <a:r>
              <a:rPr lang="cs-CZ" dirty="0"/>
              <a:t>, originální</a:t>
            </a:r>
          </a:p>
          <a:p>
            <a:endParaRPr lang="cs-CZ" dirty="0"/>
          </a:p>
        </p:txBody>
      </p:sp>
      <p:sp>
        <p:nvSpPr>
          <p:cNvPr id="4" name="Zástupný symbol pro číslo snímku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cs-CZ" sz="1200" b="0" i="0" u="none" strike="noStrike" cap="none" smtClean="0">
                <a:solidFill>
                  <a:schemeClr val="dk1"/>
                </a:solidFill>
                <a:latin typeface="Calibri"/>
                <a:ea typeface="Calibri"/>
                <a:cs typeface="Calibri"/>
                <a:sym typeface="Calibri"/>
              </a:rPr>
              <a:t>4</a:t>
            </a:fld>
            <a:endParaRPr lang="cs-CZ"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66813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Mzdová </a:t>
            </a:r>
            <a:r>
              <a:rPr lang="cs-CZ" b="1" dirty="0" err="1"/>
              <a:t>Phillipsova</a:t>
            </a:r>
            <a:r>
              <a:rPr lang="cs-CZ" b="1" dirty="0"/>
              <a:t> křivka a nepružnost mezd</a:t>
            </a:r>
          </a:p>
          <a:p>
            <a:r>
              <a:rPr lang="cs-CZ" dirty="0"/>
              <a:t>Mzdová </a:t>
            </a:r>
            <a:r>
              <a:rPr lang="cs-CZ" dirty="0" err="1"/>
              <a:t>Phillipsova</a:t>
            </a:r>
            <a:r>
              <a:rPr lang="cs-CZ" dirty="0"/>
              <a:t> křivka implikuje proces postupného přizpůsobení mezd (a cen) po nárazu</a:t>
            </a:r>
          </a:p>
          <a:p>
            <a:r>
              <a:rPr lang="cs-CZ" dirty="0"/>
              <a:t>(změně) agregátní poptávky. Problém vysvětlíme na následujícím příkladu.</a:t>
            </a:r>
          </a:p>
          <a:p>
            <a:r>
              <a:rPr lang="cs-CZ" dirty="0"/>
              <a:t>Předpokládejme, že je ekonomika v rovnováze a operuje na úrovni přirozené míry nezaměstnanosti</a:t>
            </a:r>
          </a:p>
          <a:p>
            <a:r>
              <a:rPr lang="cs-CZ" dirty="0"/>
              <a:t>(u*) a potenciálního produktu (Y*) při stabilní cenové úrovni. Dojde-li ke zvýšení agregátní poptávky,</a:t>
            </a:r>
          </a:p>
          <a:p>
            <a:r>
              <a:rPr lang="cs-CZ" dirty="0"/>
              <a:t>jež je vyvoláno monetární expanzí - předpokládejme, že došlo ke zvýšení nominální zásoby peněz</a:t>
            </a:r>
          </a:p>
          <a:p>
            <a:r>
              <a:rPr lang="cs-CZ" dirty="0"/>
              <a:t>o 20 % - mzdy a ceny musí vzrůst také o 20 %‚ aby se ekonomika znovu vrátila k rovnováze.</a:t>
            </a:r>
          </a:p>
          <a:p>
            <a:r>
              <a:rPr lang="cs-CZ" dirty="0"/>
              <a:t>Mzdová </a:t>
            </a:r>
            <a:r>
              <a:rPr lang="cs-CZ" dirty="0" err="1"/>
              <a:t>Phillipsova</a:t>
            </a:r>
            <a:r>
              <a:rPr lang="cs-CZ" dirty="0"/>
              <a:t> křivka však implikuje, že mají-li vzrůst nominální mzdy o 20 %‚ pak nejdříve musí</a:t>
            </a:r>
          </a:p>
          <a:p>
            <a:r>
              <a:rPr lang="cs-CZ" dirty="0"/>
              <a:t>klesnout míra nezaměstnanosti pod přirozenou míru. Teprve pokles míry nezaměstnanosti pod při-</a:t>
            </a:r>
          </a:p>
          <a:p>
            <a:r>
              <a:rPr lang="cs-CZ" dirty="0"/>
              <a:t>rozenou mírou vyvolá růst nominálních mezd </a:t>
            </a:r>
            <a:r>
              <a:rPr lang="cs-CZ" dirty="0" err="1"/>
              <a:t>ekviproporcionálně</a:t>
            </a:r>
            <a:r>
              <a:rPr lang="cs-CZ" dirty="0"/>
              <a:t> růstu nominální zásoby peněz</a:t>
            </a:r>
          </a:p>
          <a:p>
            <a:r>
              <a:rPr lang="cs-CZ" dirty="0"/>
              <a:t>(tj. o 20 %). Toto přizpůsobení však vyžaduje čas a teprve na konci tohoto přizpůsobovacího procesu</a:t>
            </a:r>
          </a:p>
          <a:p>
            <a:r>
              <a:rPr lang="cs-CZ" dirty="0"/>
              <a:t>se ekonomika vrátí k přirozené míře nezaměstnanosti a produkt na úroveň potenciálního produktu</a:t>
            </a:r>
          </a:p>
        </p:txBody>
      </p:sp>
      <p:sp>
        <p:nvSpPr>
          <p:cNvPr id="4" name="Zástupný symbol pro číslo snímku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cs-CZ" sz="1200" b="0" i="0" u="none" strike="noStrike" cap="none" smtClean="0">
                <a:solidFill>
                  <a:schemeClr val="dk1"/>
                </a:solidFill>
                <a:latin typeface="Calibri"/>
                <a:ea typeface="Calibri"/>
                <a:cs typeface="Calibri"/>
                <a:sym typeface="Calibri"/>
              </a:rPr>
              <a:t>5</a:t>
            </a:fld>
            <a:endParaRPr lang="cs-CZ"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57222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a:r>
              <a:rPr lang="cs-CZ" dirty="0"/>
              <a:t>Hospodářské subjekty, které svá očekávání formují na bázi mechanismu adaptivních očekávání, formují očekávání budoucí míry inflace (či jiné ekonomické proměnné) na základě minulého vývoje inflace (či minulého vývoje dané ekonomické proměnné).</a:t>
            </a:r>
          </a:p>
          <a:p>
            <a:pPr algn="l"/>
            <a:endParaRPr lang="cs-CZ" dirty="0"/>
          </a:p>
          <a:p>
            <a:pPr algn="l"/>
            <a:r>
              <a:rPr lang="el-GR" dirty="0"/>
              <a:t>π</a:t>
            </a:r>
            <a:r>
              <a:rPr lang="cs-CZ" dirty="0"/>
              <a:t>et je očekávaná míra inflace mezi současným obdobím (t - 1) a příštím obdobím (t).</a:t>
            </a:r>
          </a:p>
          <a:p>
            <a:pPr algn="l"/>
            <a:endParaRPr lang="cs-CZ" dirty="0"/>
          </a:p>
          <a:p>
            <a:pPr algn="l"/>
            <a:r>
              <a:rPr lang="cs-CZ" sz="1800" b="0" i="0" u="none" strike="noStrike" baseline="0" dirty="0">
                <a:solidFill>
                  <a:srgbClr val="000000"/>
                </a:solidFill>
                <a:latin typeface="Calibri" panose="020F0502020204030204" pitchFamily="34" charset="0"/>
              </a:rPr>
              <a:t>Z rovnice plyne, že očekávaná míra inflace </a:t>
            </a:r>
            <a:r>
              <a:rPr lang="cs-CZ" sz="1800" b="1" i="1" u="none" strike="noStrike" baseline="0" dirty="0">
                <a:solidFill>
                  <a:srgbClr val="000000"/>
                </a:solidFill>
                <a:latin typeface="Calibri" panose="020F0502020204030204" pitchFamily="34" charset="0"/>
              </a:rPr>
              <a:t>v období t se rovná očekávané míře inflace pro současné období</a:t>
            </a:r>
            <a:r>
              <a:rPr lang="cs-CZ" sz="1800" b="0" i="0" u="none" strike="noStrike" baseline="0" dirty="0">
                <a:solidFill>
                  <a:srgbClr val="000000"/>
                </a:solidFill>
                <a:latin typeface="Calibri" panose="020F0502020204030204" pitchFamily="34" charset="0"/>
              </a:rPr>
              <a:t>, tj. </a:t>
            </a:r>
            <a:r>
              <a:rPr lang="el-GR" sz="1800" b="1" i="1" u="none" strike="noStrike" baseline="0" dirty="0">
                <a:solidFill>
                  <a:srgbClr val="000000"/>
                </a:solidFill>
                <a:latin typeface="Calibri" panose="020F0502020204030204" pitchFamily="34" charset="0"/>
              </a:rPr>
              <a:t>π</a:t>
            </a:r>
            <a:r>
              <a:rPr lang="cs-CZ" sz="1800" b="1" i="1" u="none" strike="noStrike" baseline="0" dirty="0">
                <a:solidFill>
                  <a:srgbClr val="000000"/>
                </a:solidFill>
                <a:latin typeface="Calibri" panose="020F0502020204030204" pitchFamily="34" charset="0"/>
              </a:rPr>
              <a:t>et-1, jež je korigována o chybu v předpovědi v tomto období</a:t>
            </a:r>
            <a:r>
              <a:rPr lang="cs-CZ" sz="1800" b="0" i="0" u="none" strike="noStrike" baseline="0" dirty="0">
                <a:solidFill>
                  <a:srgbClr val="000000"/>
                </a:solidFill>
                <a:latin typeface="Calibri" panose="020F0502020204030204" pitchFamily="34" charset="0"/>
              </a:rPr>
              <a:t>. </a:t>
            </a:r>
            <a:r>
              <a:rPr lang="cs-CZ" sz="1800" b="1" i="1" u="none" strike="noStrike" baseline="0" dirty="0">
                <a:solidFill>
                  <a:srgbClr val="000000"/>
                </a:solidFill>
                <a:latin typeface="Calibri" panose="020F0502020204030204" pitchFamily="34" charset="0"/>
              </a:rPr>
              <a:t>Koeficient j </a:t>
            </a:r>
            <a:r>
              <a:rPr lang="cs-CZ" sz="1800" b="0" i="0" u="none" strike="noStrike" baseline="0" dirty="0">
                <a:solidFill>
                  <a:srgbClr val="000000"/>
                </a:solidFill>
                <a:latin typeface="Calibri" panose="020F0502020204030204" pitchFamily="34" charset="0"/>
              </a:rPr>
              <a:t>vyjadřuje </a:t>
            </a:r>
            <a:r>
              <a:rPr lang="cs-CZ" sz="1800" b="1" i="1" u="none" strike="noStrike" baseline="0" dirty="0">
                <a:solidFill>
                  <a:srgbClr val="000000"/>
                </a:solidFill>
                <a:latin typeface="Calibri" panose="020F0502020204030204" pitchFamily="34" charset="0"/>
              </a:rPr>
              <a:t>stu-peň a rychlost přizpůsobení očekávané inflace směrem ke skutečné míře inflace</a:t>
            </a:r>
            <a:r>
              <a:rPr lang="cs-CZ" sz="1800" b="0" i="0" u="none" strike="noStrike" baseline="0" dirty="0">
                <a:solidFill>
                  <a:srgbClr val="000000"/>
                </a:solidFill>
                <a:latin typeface="Calibri" panose="020F0502020204030204" pitchFamily="34" charset="0"/>
              </a:rPr>
              <a:t>. Je-li </a:t>
            </a:r>
            <a:r>
              <a:rPr lang="cs-CZ" sz="1800" b="0" i="1" u="none" strike="noStrike" baseline="0" dirty="0">
                <a:solidFill>
                  <a:srgbClr val="000000"/>
                </a:solidFill>
                <a:latin typeface="Calibri" panose="020F0502020204030204" pitchFamily="34" charset="0"/>
              </a:rPr>
              <a:t>j </a:t>
            </a:r>
            <a:r>
              <a:rPr lang="cs-CZ" sz="1800" b="0" i="0" u="none" strike="noStrike" baseline="0" dirty="0">
                <a:solidFill>
                  <a:srgbClr val="000000"/>
                </a:solidFill>
                <a:latin typeface="Calibri" panose="020F0502020204030204" pitchFamily="34" charset="0"/>
              </a:rPr>
              <a:t>nízké, inflační očekávání se mění jen velmi pomalu ve vztahu ke skutečné míře inflace. Skutečná míra inflace má tak malý vliv na očekávanou míru inflace</a:t>
            </a:r>
            <a:r>
              <a:rPr lang="cs-CZ" sz="1800" b="1" i="1" u="none" strike="noStrike" baseline="0" dirty="0">
                <a:solidFill>
                  <a:srgbClr val="000000"/>
                </a:solidFill>
                <a:latin typeface="Calibri" panose="020F0502020204030204" pitchFamily="34" charset="0"/>
              </a:rPr>
              <a:t>. Inflace má tedy různě silnou setrvačnost</a:t>
            </a:r>
            <a:r>
              <a:rPr lang="cs-CZ" sz="1800" b="0" i="0" u="none" strike="noStrike" baseline="0" dirty="0">
                <a:solidFill>
                  <a:srgbClr val="000000"/>
                </a:solidFill>
                <a:latin typeface="Calibri" panose="020F0502020204030204" pitchFamily="34" charset="0"/>
              </a:rPr>
              <a:t>. </a:t>
            </a:r>
            <a:endParaRPr lang="cs-CZ" dirty="0"/>
          </a:p>
        </p:txBody>
      </p:sp>
      <p:sp>
        <p:nvSpPr>
          <p:cNvPr id="4" name="Zástupný symbol pro číslo snímku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cs-CZ" sz="1200" b="0" i="0" u="none" strike="noStrike" cap="none" smtClean="0">
                <a:solidFill>
                  <a:schemeClr val="dk1"/>
                </a:solidFill>
                <a:latin typeface="Calibri"/>
                <a:ea typeface="Calibri"/>
                <a:cs typeface="Calibri"/>
                <a:sym typeface="Calibri"/>
              </a:rPr>
              <a:t>12</a:t>
            </a:fld>
            <a:endParaRPr lang="cs-CZ"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59691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a:endParaRPr lang="cs-CZ" sz="1800" b="0" i="0" u="none" strike="noStrike" baseline="0" dirty="0">
              <a:solidFill>
                <a:srgbClr val="000000"/>
              </a:solidFill>
              <a:latin typeface="Calibri" panose="020F0502020204030204" pitchFamily="34" charset="0"/>
            </a:endParaRPr>
          </a:p>
          <a:p>
            <a:r>
              <a:rPr lang="cs-CZ" sz="1800" b="0" i="0" u="none" strike="noStrike" baseline="0" dirty="0">
                <a:solidFill>
                  <a:srgbClr val="000000"/>
                </a:solidFill>
                <a:latin typeface="Calibri" panose="020F0502020204030204" pitchFamily="34" charset="0"/>
              </a:rPr>
              <a:t>Skutečná míra inflace se rovná očekávané míře inflace, tj. </a:t>
            </a:r>
            <a:r>
              <a:rPr lang="el-GR" sz="1800" b="0" i="0" u="none" strike="noStrike" baseline="0" dirty="0">
                <a:solidFill>
                  <a:srgbClr val="000000"/>
                </a:solidFill>
                <a:latin typeface="Calibri" panose="020F0502020204030204" pitchFamily="34" charset="0"/>
              </a:rPr>
              <a:t>π</a:t>
            </a:r>
            <a:r>
              <a:rPr lang="cs-CZ" sz="1800" b="0" i="0" u="none" strike="noStrike" baseline="0" dirty="0">
                <a:solidFill>
                  <a:srgbClr val="000000"/>
                </a:solidFill>
                <a:latin typeface="Calibri" panose="020F0502020204030204" pitchFamily="34" charset="0"/>
              </a:rPr>
              <a:t>t = </a:t>
            </a:r>
            <a:r>
              <a:rPr lang="el-GR" sz="1800" b="0" i="0" u="none" strike="noStrike" baseline="0" dirty="0">
                <a:solidFill>
                  <a:srgbClr val="000000"/>
                </a:solidFill>
                <a:latin typeface="Calibri" panose="020F0502020204030204" pitchFamily="34" charset="0"/>
              </a:rPr>
              <a:t>π</a:t>
            </a:r>
            <a:r>
              <a:rPr lang="cs-CZ" sz="1800" b="0" i="0" u="none" strike="noStrike" baseline="0" dirty="0">
                <a:solidFill>
                  <a:srgbClr val="000000"/>
                </a:solidFill>
                <a:latin typeface="Calibri" panose="020F0502020204030204" pitchFamily="34" charset="0"/>
              </a:rPr>
              <a:t>et pouze tehdy, </a:t>
            </a:r>
            <a:r>
              <a:rPr lang="cs-CZ" sz="1800" b="1" i="0" u="none" strike="noStrike" baseline="0" dirty="0">
                <a:solidFill>
                  <a:srgbClr val="000000"/>
                </a:solidFill>
                <a:latin typeface="Calibri" panose="020F0502020204030204" pitchFamily="34" charset="0"/>
              </a:rPr>
              <a:t>jestliže se skutečná míra nezaměstnanosti (u) rovná přirozené míře nezaměstnanosti (u*); </a:t>
            </a:r>
            <a:endParaRPr lang="cs-CZ" sz="1800" b="0" i="0" u="none" strike="noStrike" baseline="0" dirty="0">
              <a:solidFill>
                <a:srgbClr val="000000"/>
              </a:solidFill>
              <a:latin typeface="Calibri" panose="020F0502020204030204" pitchFamily="34" charset="0"/>
            </a:endParaRPr>
          </a:p>
          <a:p>
            <a:pPr marL="514350" indent="-285750">
              <a:buFont typeface="Arial" panose="020B0604020202020204" pitchFamily="34" charset="0"/>
              <a:buChar char="•"/>
            </a:pPr>
            <a:r>
              <a:rPr lang="cs-CZ" sz="1800" b="0" i="0" u="none" strike="noStrike" baseline="0" dirty="0">
                <a:solidFill>
                  <a:srgbClr val="000000"/>
                </a:solidFill>
                <a:latin typeface="Calibri" panose="020F0502020204030204" pitchFamily="34" charset="0"/>
              </a:rPr>
              <a:t>Když je skutečná míra nezaměstnanosti nižší než přirozená míra nezaměstnanosti, potom </a:t>
            </a:r>
            <a:r>
              <a:rPr lang="cs-CZ" sz="1800" b="1" i="0" u="none" strike="noStrike" baseline="0" dirty="0">
                <a:solidFill>
                  <a:srgbClr val="000000"/>
                </a:solidFill>
                <a:latin typeface="Calibri" panose="020F0502020204030204" pitchFamily="34" charset="0"/>
              </a:rPr>
              <a:t>skutečná míra inflace v období t je větší než v období t - 1. </a:t>
            </a:r>
          </a:p>
          <a:p>
            <a:pPr marL="514350" indent="-285750">
              <a:buFont typeface="Arial" panose="020B0604020202020204" pitchFamily="34" charset="0"/>
              <a:buChar char="•"/>
            </a:pPr>
            <a:r>
              <a:rPr lang="cs-CZ" sz="1800" b="0" i="0" u="none" strike="noStrike" baseline="0" dirty="0">
                <a:solidFill>
                  <a:srgbClr val="000000"/>
                </a:solidFill>
                <a:latin typeface="Calibri" panose="020F0502020204030204" pitchFamily="34" charset="0"/>
              </a:rPr>
              <a:t>Je-li skutečná míra nezaměstnanosti větší než přirozená míra nezaměstnanosti, </a:t>
            </a:r>
            <a:r>
              <a:rPr lang="cs-CZ" sz="1800" b="1" i="0" u="none" strike="noStrike" baseline="0" dirty="0">
                <a:solidFill>
                  <a:srgbClr val="000000"/>
                </a:solidFill>
                <a:latin typeface="Calibri" panose="020F0502020204030204" pitchFamily="34" charset="0"/>
              </a:rPr>
              <a:t>skutečná míra inflace v období t je menší než v období t - 1.</a:t>
            </a:r>
          </a:p>
          <a:p>
            <a:pPr marL="514350" indent="-285750">
              <a:buFont typeface="Arial" panose="020B0604020202020204" pitchFamily="34" charset="0"/>
              <a:buChar char="•"/>
            </a:pPr>
            <a:endParaRPr lang="cs-CZ" sz="1800" b="1" i="0" u="none" strike="noStrike" baseline="0" dirty="0">
              <a:solidFill>
                <a:srgbClr val="000000"/>
              </a:solidFill>
              <a:latin typeface="Calibri" panose="020F0502020204030204" pitchFamily="34" charset="0"/>
            </a:endParaRPr>
          </a:p>
          <a:p>
            <a:pPr marL="228600" indent="0">
              <a:buFont typeface="Arial" panose="020B0604020202020204" pitchFamily="34" charset="0"/>
              <a:buNone/>
            </a:pPr>
            <a:r>
              <a:rPr lang="cs-CZ" sz="1800" b="1" i="0" u="none" strike="noStrike" baseline="0" dirty="0">
                <a:solidFill>
                  <a:srgbClr val="000000"/>
                </a:solidFill>
                <a:latin typeface="Calibri" panose="020F0502020204030204" pitchFamily="34" charset="0"/>
              </a:rPr>
              <a:t>Z rovnice rozšířené mzdové, resp. modifikované </a:t>
            </a:r>
            <a:r>
              <a:rPr lang="cs-CZ" sz="1800" b="1" i="0" u="none" strike="noStrike" baseline="0" dirty="0" err="1">
                <a:solidFill>
                  <a:srgbClr val="000000"/>
                </a:solidFill>
                <a:latin typeface="Calibri" panose="020F0502020204030204" pitchFamily="34" charset="0"/>
              </a:rPr>
              <a:t>Phillipsovy</a:t>
            </a:r>
            <a:r>
              <a:rPr lang="cs-CZ" sz="1800" b="1" i="0" u="none" strike="noStrike" baseline="0" dirty="0">
                <a:solidFill>
                  <a:srgbClr val="000000"/>
                </a:solidFill>
                <a:latin typeface="Calibri" panose="020F0502020204030204" pitchFamily="34" charset="0"/>
              </a:rPr>
              <a:t> křivky o očekávanou míru inflace tak plyne závěr, že nezaměstnanost může být udržována expanzivními fiskálními a monetárními politikami pod její přirozenou mírou, což však vyvolá růst míry inflace. Tento závěr se nazývá </a:t>
            </a:r>
            <a:r>
              <a:rPr lang="cs-CZ" sz="1800" b="1" i="0" u="none" strike="noStrike" baseline="0" dirty="0" err="1">
                <a:solidFill>
                  <a:srgbClr val="000000"/>
                </a:solidFill>
                <a:latin typeface="Calibri" panose="020F0502020204030204" pitchFamily="34" charset="0"/>
              </a:rPr>
              <a:t>akceleracionistickým</a:t>
            </a:r>
            <a:r>
              <a:rPr lang="cs-CZ" sz="1800" b="1" i="0" u="none" strike="noStrike" baseline="0" dirty="0">
                <a:solidFill>
                  <a:srgbClr val="000000"/>
                </a:solidFill>
                <a:latin typeface="Calibri" panose="020F0502020204030204" pitchFamily="34" charset="0"/>
              </a:rPr>
              <a:t> principem, jež znamená, že chtějí-li tvůrci hospodářské politiky udržet skutečnou míru nezaměstnanosti pod její přirozenou mírou, bude to mít za následek nepřetržité zvyšování míry inflace</a:t>
            </a:r>
          </a:p>
          <a:p>
            <a:endParaRPr lang="cs-CZ" sz="1800" b="0" i="0" u="none" strike="noStrike" baseline="0" dirty="0">
              <a:solidFill>
                <a:srgbClr val="000000"/>
              </a:solidFill>
              <a:latin typeface="Calibri" panose="020F0502020204030204" pitchFamily="34" charset="0"/>
            </a:endParaRPr>
          </a:p>
          <a:p>
            <a:endParaRPr lang="cs-CZ" dirty="0"/>
          </a:p>
        </p:txBody>
      </p:sp>
      <p:sp>
        <p:nvSpPr>
          <p:cNvPr id="4" name="Zástupný symbol pro číslo snímku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cs-CZ" sz="1200" b="0" i="0" u="none" strike="noStrike" cap="none" smtClean="0">
                <a:solidFill>
                  <a:schemeClr val="dk1"/>
                </a:solidFill>
                <a:latin typeface="Calibri"/>
                <a:ea typeface="Calibri"/>
                <a:cs typeface="Calibri"/>
                <a:sym typeface="Calibri"/>
              </a:rPr>
              <a:t>13</a:t>
            </a:fld>
            <a:endParaRPr lang="cs-CZ"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18740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a:endParaRPr lang="cs-CZ" sz="1800" b="0" i="0" u="none" strike="noStrike" baseline="0" dirty="0">
              <a:solidFill>
                <a:srgbClr val="000000"/>
              </a:solidFill>
              <a:latin typeface="Calibri" panose="020F0502020204030204" pitchFamily="34" charset="0"/>
            </a:endParaRPr>
          </a:p>
          <a:p>
            <a:r>
              <a:rPr lang="cs-CZ" dirty="0"/>
              <a:t>Ekonomicky interpretováno pak toto statické formování očekávané inflace znamená, že trvá-li skutečná inflace po určitý čas, pracovníci a firmy budou očekávat, že tato skutečná míra inflace bude pokračovat a očekávaná míra inflace v období t (v přítomném období) bude stejná, jako tomu bylo v období t - 1 (předchozím).</a:t>
            </a:r>
          </a:p>
        </p:txBody>
      </p:sp>
      <p:sp>
        <p:nvSpPr>
          <p:cNvPr id="4" name="Zástupný symbol pro číslo snímku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cs-CZ" sz="1200" b="0" i="0" u="none" strike="noStrike" cap="none" smtClean="0">
                <a:solidFill>
                  <a:schemeClr val="dk1"/>
                </a:solidFill>
                <a:latin typeface="Calibri"/>
                <a:ea typeface="Calibri"/>
                <a:cs typeface="Calibri"/>
                <a:sym typeface="Calibri"/>
              </a:rPr>
              <a:t>14</a:t>
            </a:fld>
            <a:endParaRPr lang="cs-CZ"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00169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Tvůrci hospodářské politiky mohou v krátkém období prostřednictvím fiskální a monetární politiky měnit produkci a zaměstnanost (tedy reálné proměnné), tj. mohou:</a:t>
            </a:r>
          </a:p>
          <a:p>
            <a:r>
              <a:rPr lang="cs-CZ" dirty="0"/>
              <a:t>• zvýšit agregátní poptávku, aby snížili míru nezaměstnanosti a zvýšili míru inflace;</a:t>
            </a:r>
          </a:p>
          <a:p>
            <a:r>
              <a:rPr lang="cs-CZ" dirty="0"/>
              <a:t>• snížit agregátní poptávku, resp. její tempo, aby zvýšili nezaměstnanost a snížili inflaci.</a:t>
            </a:r>
          </a:p>
        </p:txBody>
      </p:sp>
      <p:sp>
        <p:nvSpPr>
          <p:cNvPr id="4" name="Zástupný symbol pro číslo snímku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cs-CZ" sz="1200" b="0" i="0" u="none" strike="noStrike" cap="none" smtClean="0">
                <a:solidFill>
                  <a:schemeClr val="dk1"/>
                </a:solidFill>
                <a:latin typeface="Calibri"/>
                <a:ea typeface="Calibri"/>
                <a:cs typeface="Calibri"/>
                <a:sym typeface="Calibri"/>
              </a:rPr>
              <a:t>15</a:t>
            </a:fld>
            <a:endParaRPr lang="cs-CZ"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56417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 obrázku je patrné, že v krátkém období existuje inverzní vzájemný vztah mezi mírou inflace a nezaměstnanosti. Tvůrci hospodářské politiky tím, že kontrolují velikost agregátní poptávky, mohou v každém období volit kombinace míry inflace a míry nezaměstnanosti. Substituce mezi inflací a nezaměstnaností však trvá jen krátkou dobu, protože lidé přizpůsobují očekávanou míru inflace (v přítomném období) míře inflace v minulém období. V dlouhém období neexistuje substituce mezi inflací a nezaměstnaností: v dlouhém období je </a:t>
            </a:r>
            <a:r>
              <a:rPr lang="cs-CZ" dirty="0" err="1"/>
              <a:t>Phillipsova</a:t>
            </a:r>
            <a:r>
              <a:rPr lang="cs-CZ" dirty="0"/>
              <a:t> křivka vertikální.</a:t>
            </a:r>
          </a:p>
          <a:p>
            <a:r>
              <a:rPr lang="cs-CZ" dirty="0"/>
              <a:t>Na obrázku získáme dlouhodobou vertikální </a:t>
            </a:r>
            <a:r>
              <a:rPr lang="cs-CZ" dirty="0" err="1"/>
              <a:t>Phillipsovu</a:t>
            </a:r>
            <a:r>
              <a:rPr lang="cs-CZ" dirty="0"/>
              <a:t> křivku (LPC) spojením bodů, kde se krátkodobé </a:t>
            </a:r>
            <a:r>
              <a:rPr lang="cs-CZ" dirty="0" err="1"/>
              <a:t>Phillipsovy</a:t>
            </a:r>
            <a:r>
              <a:rPr lang="cs-CZ" dirty="0"/>
              <a:t> křivky SPC0 a SPC1 protínají s úrovní skutečné a očekávané inflace, měřené na vertikální ose. Z rovnice rozšířené </a:t>
            </a:r>
            <a:r>
              <a:rPr lang="cs-CZ" dirty="0" err="1"/>
              <a:t>Phillipsovy</a:t>
            </a:r>
            <a:r>
              <a:rPr lang="cs-CZ" dirty="0"/>
              <a:t> křivky plyne, že je-li skutečná míra nezaměstnanosti rovna přirozené míře, skutečná inflace se rovná očekávané inflaci. Vertikální dlouhodobá </a:t>
            </a:r>
            <a:r>
              <a:rPr lang="cs-CZ" dirty="0" err="1"/>
              <a:t>Phillipsova</a:t>
            </a:r>
            <a:r>
              <a:rPr lang="cs-CZ" dirty="0"/>
              <a:t> křivka vychází proto z úrovně přirozené míry nezaměstnanosti (u*) na ose x a prochází již zmíněnými body na krátkodobých Phillipsových křivkách SPC0 a SPC1, kde se skutečná a očekávaná míra inflace rovnají.</a:t>
            </a:r>
          </a:p>
        </p:txBody>
      </p:sp>
      <p:sp>
        <p:nvSpPr>
          <p:cNvPr id="4" name="Zástupný symbol pro číslo snímku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cs-CZ" sz="1200" b="0" i="0" u="none" strike="noStrike" cap="none" smtClean="0">
                <a:solidFill>
                  <a:schemeClr val="dk1"/>
                </a:solidFill>
                <a:latin typeface="Calibri"/>
                <a:ea typeface="Calibri"/>
                <a:cs typeface="Calibri"/>
                <a:sym typeface="Calibri"/>
              </a:rPr>
              <a:t>16</a:t>
            </a:fld>
            <a:endParaRPr lang="cs-CZ"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62960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462270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302585"/>
            <a:ext cx="956040" cy="994283"/>
          </a:xfrm>
          <a:prstGeom prst="rect">
            <a:avLst/>
          </a:prstGeom>
        </p:spPr>
      </p:pic>
      <p:sp>
        <p:nvSpPr>
          <p:cNvPr id="7" name="Nadpis 1"/>
          <p:cNvSpPr>
            <a:spLocks noGrp="1"/>
          </p:cNvSpPr>
          <p:nvPr>
            <p:ph type="title"/>
          </p:nvPr>
        </p:nvSpPr>
        <p:spPr>
          <a:xfrm>
            <a:off x="251520" y="260649"/>
            <a:ext cx="4536504" cy="676937"/>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932723"/>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630932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6309320"/>
            <a:ext cx="2895600" cy="365125"/>
          </a:xfrm>
          <a:prstGeom prst="rect">
            <a:avLst/>
          </a:prstGeom>
        </p:spPr>
        <p:txBody>
          <a:bodyPr/>
          <a:lstStyle>
            <a:lvl1pPr algn="l">
              <a:defRPr sz="800">
                <a:solidFill>
                  <a:srgbClr val="307871"/>
                </a:solidFill>
              </a:defRPr>
            </a:lvl1pPr>
          </a:lstStyle>
          <a:p>
            <a:pPr>
              <a:buClrTx/>
            </a:pPr>
            <a:r>
              <a:rPr lang="cs-CZ" altLang="cs-CZ" kern="1200">
                <a:latin typeface="Calibri" panose="020F0502020204030204"/>
                <a:ea typeface="+mn-ea"/>
                <a:cs typeface="Times New Roman" panose="02020603050405020304" pitchFamily="18" charset="0"/>
              </a:rPr>
              <a:t>Prostor pro doplňující informace, poznámky</a:t>
            </a:r>
            <a:endParaRPr lang="cs-CZ" altLang="cs-CZ" kern="1200" dirty="0">
              <a:latin typeface="Calibri" panose="020F0502020204030204"/>
              <a:ea typeface="+mn-ea"/>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6309320"/>
            <a:ext cx="1080120" cy="365125"/>
          </a:xfrm>
          <a:prstGeom prst="rect">
            <a:avLst/>
          </a:prstGeom>
        </p:spPr>
        <p:txBody>
          <a:bodyPr/>
          <a:lstStyle>
            <a:lvl1pPr algn="r">
              <a:defRPr/>
            </a:lvl1pPr>
          </a:lstStyle>
          <a:p>
            <a:pPr>
              <a:buClrTx/>
            </a:pPr>
            <a:fld id="{560808B9-4D1F-4069-9EB9-CD8802008F4E}" type="slidenum">
              <a:rPr lang="cs-CZ" kern="1200" smtClean="0">
                <a:latin typeface="Calibri" panose="020F0502020204030204"/>
                <a:ea typeface="+mn-ea"/>
                <a:cs typeface="+mn-cs"/>
              </a:rPr>
              <a:pPr>
                <a:buClrTx/>
              </a:pPr>
              <a:t>‹#›</a:t>
            </a:fld>
            <a:endParaRPr lang="cs-CZ" kern="1200" dirty="0">
              <a:latin typeface="Calibri" panose="020F0502020204030204"/>
              <a:ea typeface="+mn-ea"/>
              <a:cs typeface="+mn-cs"/>
            </a:endParaRPr>
          </a:p>
        </p:txBody>
      </p:sp>
    </p:spTree>
    <p:extLst>
      <p:ext uri="{BB962C8B-B14F-4D97-AF65-F5344CB8AC3E}">
        <p14:creationId xmlns:p14="http://schemas.microsoft.com/office/powerpoint/2010/main" val="189510268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891516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extLst>
      <p:ext uri="{BB962C8B-B14F-4D97-AF65-F5344CB8AC3E}">
        <p14:creationId xmlns:p14="http://schemas.microsoft.com/office/powerpoint/2010/main" val="52681360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extLst>
      <p:ext uri="{BB962C8B-B14F-4D97-AF65-F5344CB8AC3E}">
        <p14:creationId xmlns:p14="http://schemas.microsoft.com/office/powerpoint/2010/main" val="33951464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extLst>
      <p:ext uri="{BB962C8B-B14F-4D97-AF65-F5344CB8AC3E}">
        <p14:creationId xmlns:p14="http://schemas.microsoft.com/office/powerpoint/2010/main" val="1747110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408664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302585"/>
            <a:ext cx="956040" cy="994283"/>
          </a:xfrm>
          <a:prstGeom prst="rect">
            <a:avLst/>
          </a:prstGeom>
        </p:spPr>
      </p:pic>
      <p:sp>
        <p:nvSpPr>
          <p:cNvPr id="7" name="Nadpis 1"/>
          <p:cNvSpPr>
            <a:spLocks noGrp="1"/>
          </p:cNvSpPr>
          <p:nvPr>
            <p:ph type="title"/>
          </p:nvPr>
        </p:nvSpPr>
        <p:spPr>
          <a:xfrm>
            <a:off x="251520" y="260649"/>
            <a:ext cx="4536504" cy="676937"/>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932723"/>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630932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6309320"/>
            <a:ext cx="2895600" cy="365125"/>
          </a:xfrm>
          <a:prstGeom prst="rect">
            <a:avLst/>
          </a:prstGeom>
        </p:spPr>
        <p:txBody>
          <a:bodyPr/>
          <a:lstStyle>
            <a:lvl1pPr algn="l">
              <a:defRPr sz="800">
                <a:solidFill>
                  <a:srgbClr val="307871"/>
                </a:solidFill>
              </a:defRPr>
            </a:lvl1pPr>
          </a:lstStyle>
          <a:p>
            <a:pPr>
              <a:buClrTx/>
              <a:defRPr/>
            </a:pPr>
            <a:r>
              <a:rPr lang="cs-CZ" altLang="cs-CZ" kern="1200" cap="none">
                <a:latin typeface="Times New Roman"/>
                <a:ea typeface="+mn-ea"/>
                <a:cs typeface="Times New Roman" panose="02020603050405020304" pitchFamily="18" charset="0"/>
              </a:rPr>
              <a:t>Prostor pro doplňující informace, poznámky</a:t>
            </a:r>
            <a:endParaRPr lang="cs-CZ" altLang="cs-CZ" kern="1200" cap="none" dirty="0">
              <a:latin typeface="Times New Roman"/>
              <a:ea typeface="+mn-ea"/>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6309320"/>
            <a:ext cx="1080120" cy="365125"/>
          </a:xfrm>
          <a:prstGeom prst="rect">
            <a:avLst/>
          </a:prstGeom>
        </p:spPr>
        <p:txBody>
          <a:bodyPr/>
          <a:lstStyle>
            <a:lvl1pPr algn="r">
              <a:defRPr/>
            </a:lvl1pPr>
          </a:lstStyle>
          <a:p>
            <a:pPr>
              <a:buClrTx/>
              <a:defRPr/>
            </a:pPr>
            <a:fld id="{560808B9-4D1F-4069-9EB9-CD8802008F4E}" type="slidenum">
              <a:rPr lang="cs-CZ" sz="1800" kern="1200" smtClean="0">
                <a:solidFill>
                  <a:srgbClr val="307871"/>
                </a:solidFill>
                <a:latin typeface="Times New Roman"/>
                <a:ea typeface="+mn-ea"/>
                <a:cs typeface="+mn-cs"/>
              </a:rPr>
              <a:pPr>
                <a:buClrTx/>
                <a:defRPr/>
              </a:pPr>
              <a:t>‹#›</a:t>
            </a:fld>
            <a:endParaRPr lang="cs-CZ" sz="1800" kern="1200" dirty="0">
              <a:solidFill>
                <a:srgbClr val="307871"/>
              </a:solidFill>
              <a:latin typeface="Times New Roman"/>
              <a:ea typeface="+mn-ea"/>
              <a:cs typeface="+mn-cs"/>
            </a:endParaRPr>
          </a:p>
        </p:txBody>
      </p:sp>
    </p:spTree>
    <p:extLst>
      <p:ext uri="{BB962C8B-B14F-4D97-AF65-F5344CB8AC3E}">
        <p14:creationId xmlns:p14="http://schemas.microsoft.com/office/powerpoint/2010/main" val="254871754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873463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7">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5" r:id="rId3"/>
    <p:sldLayoutId id="2147483656" r:id="rId4"/>
    <p:sldLayoutId id="2147483657" r:id="rId5"/>
    <p:sldLayoutId id="2147483658"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Lst>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10.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289825" y="2029523"/>
            <a:ext cx="8704800" cy="2754350"/>
          </a:xfrm>
          <a:prstGeom prst="rect">
            <a:avLst/>
          </a:prstGeom>
          <a:noFill/>
          <a:ln>
            <a:noFill/>
          </a:ln>
        </p:spPr>
        <p:txBody>
          <a:bodyPr spcFirstLastPara="1" wrap="square" lIns="0" tIns="0" rIns="0" bIns="0" anchor="t" anchorCtr="0">
            <a:noAutofit/>
          </a:bodyPr>
          <a:lstStyle/>
          <a:p>
            <a:pPr lvl="0">
              <a:buClr>
                <a:srgbClr val="D10202"/>
              </a:buClr>
              <a:buSzPts val="4400"/>
            </a:pPr>
            <a:r>
              <a:rPr lang="cs-CZ" b="1" dirty="0">
                <a:solidFill>
                  <a:srgbClr val="C00000"/>
                </a:solidFill>
              </a:rPr>
              <a:t>Makroekonomie II</a:t>
            </a:r>
            <a:br>
              <a:rPr lang="cs-CZ" b="1" dirty="0">
                <a:solidFill>
                  <a:srgbClr val="C00000"/>
                </a:solidFill>
              </a:rPr>
            </a:br>
            <a:r>
              <a:rPr lang="cs-CZ" sz="4000" b="1" dirty="0">
                <a:solidFill>
                  <a:srgbClr val="C00000"/>
                </a:solidFill>
              </a:rPr>
              <a:t>Trh práce: nezaměstnanost a její </a:t>
            </a:r>
            <a:r>
              <a:rPr lang="cs-CZ" sz="4000" b="1" dirty="0" err="1">
                <a:solidFill>
                  <a:srgbClr val="C00000"/>
                </a:solidFill>
              </a:rPr>
              <a:t>chaarkateristiky</a:t>
            </a:r>
            <a:r>
              <a:rPr lang="cs-CZ" sz="4000" b="1" dirty="0">
                <a:solidFill>
                  <a:srgbClr val="C00000"/>
                </a:solidFill>
              </a:rPr>
              <a:t>, </a:t>
            </a:r>
            <a:r>
              <a:rPr lang="cs-CZ" sz="4000" b="1" dirty="0" err="1">
                <a:solidFill>
                  <a:srgbClr val="C00000"/>
                </a:solidFill>
              </a:rPr>
              <a:t>Phillipsova</a:t>
            </a:r>
            <a:r>
              <a:rPr lang="cs-CZ" sz="4000" b="1" dirty="0">
                <a:solidFill>
                  <a:srgbClr val="C00000"/>
                </a:solidFill>
              </a:rPr>
              <a:t> křivka</a:t>
            </a:r>
            <a:br>
              <a:rPr lang="cs-CZ" sz="4000" b="1" i="1" dirty="0">
                <a:solidFill>
                  <a:srgbClr val="C00000"/>
                </a:solidFill>
              </a:rPr>
            </a:br>
            <a:br>
              <a:rPr lang="cs-CZ" sz="4300" b="1" i="1" dirty="0">
                <a:solidFill>
                  <a:srgbClr val="C00000"/>
                </a:solidFill>
              </a:rPr>
            </a:br>
            <a:r>
              <a:rPr lang="cs-CZ" sz="3600" b="1" dirty="0">
                <a:solidFill>
                  <a:srgbClr val="C00000"/>
                </a:solidFill>
              </a:rPr>
              <a:t>XMAK2</a:t>
            </a:r>
            <a:endParaRPr sz="3600" b="1" dirty="0">
              <a:solidFill>
                <a:srgbClr val="C00000"/>
              </a:solidFill>
            </a:endParaRPr>
          </a:p>
        </p:txBody>
      </p:sp>
      <p:sp>
        <p:nvSpPr>
          <p:cNvPr id="90" name="Google Shape;90;p13"/>
          <p:cNvSpPr txBox="1"/>
          <p:nvPr/>
        </p:nvSpPr>
        <p:spPr>
          <a:xfrm>
            <a:off x="464234" y="5884219"/>
            <a:ext cx="4894206" cy="534096"/>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Clr>
                <a:schemeClr val="dk1"/>
              </a:buClr>
              <a:buSzPts val="1800"/>
              <a:buFont typeface="Calibri"/>
              <a:buNone/>
            </a:pPr>
            <a:r>
              <a:rPr lang="cs-CZ" sz="1800" b="1" i="0" u="none" strike="noStrike" cap="none" dirty="0">
                <a:solidFill>
                  <a:schemeClr val="dk1"/>
                </a:solidFill>
                <a:latin typeface="Calibri"/>
                <a:ea typeface="Calibri"/>
                <a:cs typeface="Calibri"/>
                <a:sym typeface="Calibri"/>
              </a:rPr>
              <a:t>Autor: doc. Ing. Magdaléna </a:t>
            </a:r>
            <a:r>
              <a:rPr lang="cs-CZ" sz="1800" b="1" i="0" u="none" strike="noStrike" cap="none" dirty="0" err="1">
                <a:solidFill>
                  <a:schemeClr val="dk1"/>
                </a:solidFill>
                <a:latin typeface="Calibri"/>
                <a:ea typeface="Calibri"/>
                <a:cs typeface="Calibri"/>
                <a:sym typeface="Calibri"/>
              </a:rPr>
              <a:t>Drastichová</a:t>
            </a:r>
            <a:r>
              <a:rPr lang="cs-CZ" sz="1800" b="1" i="0" u="none" strike="noStrike" cap="none" dirty="0">
                <a:solidFill>
                  <a:schemeClr val="dk1"/>
                </a:solidFill>
                <a:latin typeface="Calibri"/>
                <a:ea typeface="Calibri"/>
                <a:cs typeface="Calibri"/>
                <a:sym typeface="Calibri"/>
              </a:rPr>
              <a:t>, Ph.D.</a:t>
            </a:r>
            <a:endParaRPr lang="cs-CZ" dirty="0"/>
          </a:p>
          <a:p>
            <a:pPr marL="0" marR="0" lvl="0" indent="0" algn="l" rtl="0">
              <a:spcBef>
                <a:spcPts val="0"/>
              </a:spcBef>
              <a:spcAft>
                <a:spcPts val="0"/>
              </a:spcAft>
              <a:buClr>
                <a:schemeClr val="dk1"/>
              </a:buClr>
              <a:buSzPts val="1600"/>
              <a:buFont typeface="Calibri"/>
              <a:buNone/>
            </a:pPr>
            <a:endParaRPr sz="1600" b="0" i="0" u="none" strike="noStrike" cap="none" dirty="0">
              <a:solidFill>
                <a:schemeClr val="dk1"/>
              </a:solidFill>
              <a:latin typeface="Calibri"/>
              <a:ea typeface="Calibri"/>
              <a:cs typeface="Calibri"/>
              <a:sym typeface="Calibri"/>
            </a:endParaRPr>
          </a:p>
        </p:txBody>
      </p:sp>
      <p:sp>
        <p:nvSpPr>
          <p:cNvPr id="91" name="Google Shape;91;p13" descr="Výsledek obrázku pro ikea logo"/>
          <p:cNvSpPr/>
          <p:nvPr/>
        </p:nvSpPr>
        <p:spPr>
          <a:xfrm>
            <a:off x="4419599" y="1703717"/>
            <a:ext cx="1877683" cy="187768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 name="Google Shape;92;p13"/>
          <p:cNvSpPr txBox="1"/>
          <p:nvPr/>
        </p:nvSpPr>
        <p:spPr>
          <a:xfrm>
            <a:off x="4800942" y="5604868"/>
            <a:ext cx="3878824" cy="725593"/>
          </a:xfrm>
          <a:prstGeom prst="rect">
            <a:avLst/>
          </a:prstGeom>
          <a:noFill/>
          <a:ln>
            <a:noFill/>
          </a:ln>
        </p:spPr>
        <p:txBody>
          <a:bodyPr spcFirstLastPara="1" wrap="square" lIns="0" tIns="0" rIns="0" bIns="0" anchor="t" anchorCtr="0">
            <a:normAutofit/>
          </a:bodyPr>
          <a:lstStyle/>
          <a:p>
            <a:pPr marL="0" marR="0" lvl="0" indent="0" algn="r" rtl="0">
              <a:spcBef>
                <a:spcPts val="0"/>
              </a:spcBef>
              <a:spcAft>
                <a:spcPts val="0"/>
              </a:spcAft>
              <a:buClr>
                <a:schemeClr val="dk1"/>
              </a:buClr>
              <a:buSzPts val="1800"/>
              <a:buFont typeface="Calibri"/>
              <a:buNone/>
            </a:pPr>
            <a:r>
              <a:rPr lang="cs-CZ" sz="1800" b="1" u="none" dirty="0">
                <a:solidFill>
                  <a:schemeClr val="dk1"/>
                </a:solidFill>
                <a:latin typeface="Calibri"/>
                <a:ea typeface="Calibri"/>
                <a:cs typeface="Calibri"/>
                <a:sym typeface="Calibri"/>
              </a:rPr>
              <a:t>21. 11. 2023</a:t>
            </a:r>
            <a:endParaRPr dirty="0"/>
          </a:p>
          <a:p>
            <a:pPr marL="0" marR="0" lvl="0" indent="0" algn="r" rtl="0">
              <a:spcBef>
                <a:spcPts val="0"/>
              </a:spcBef>
              <a:spcAft>
                <a:spcPts val="0"/>
              </a:spcAft>
              <a:buClr>
                <a:schemeClr val="dk1"/>
              </a:buClr>
              <a:buSzPts val="1800"/>
              <a:buFont typeface="Calibri"/>
              <a:buNone/>
            </a:pPr>
            <a:r>
              <a:rPr lang="cs-CZ" sz="1800" b="1" u="none" dirty="0">
                <a:solidFill>
                  <a:schemeClr val="dk1"/>
                </a:solidFill>
                <a:latin typeface="Calibri"/>
                <a:ea typeface="Calibri"/>
                <a:cs typeface="Calibri"/>
                <a:sym typeface="Calibri"/>
              </a:rPr>
              <a:t>Olomouc</a:t>
            </a:r>
            <a:endParaRPr dirty="0"/>
          </a:p>
          <a:p>
            <a:pPr marL="0" marR="0" lvl="0" indent="0" algn="l" rtl="0">
              <a:spcBef>
                <a:spcPts val="0"/>
              </a:spcBef>
              <a:spcAft>
                <a:spcPts val="0"/>
              </a:spcAft>
              <a:buClr>
                <a:schemeClr val="dk1"/>
              </a:buClr>
              <a:buSzPts val="1600"/>
              <a:buFont typeface="Calibri"/>
              <a:buNone/>
            </a:pPr>
            <a:endParaRPr sz="1600" b="0" u="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3192904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787734" y="422275"/>
            <a:ext cx="7772400" cy="990600"/>
          </a:xfrm>
        </p:spPr>
        <p:txBody>
          <a:bodyPr/>
          <a:lstStyle/>
          <a:p>
            <a:pPr eaLnBrk="1" hangingPunct="1"/>
            <a:r>
              <a:rPr lang="nn-NO" sz="3600" b="1" dirty="0">
                <a:solidFill>
                  <a:srgbClr val="C00000"/>
                </a:solidFill>
              </a:rPr>
              <a:t>M. Friedman – kritika Phillipsovy křivky</a:t>
            </a:r>
            <a:endParaRPr lang="cs-CZ" altLang="cs-CZ" sz="3600" b="1" dirty="0">
              <a:solidFill>
                <a:srgbClr val="C00000"/>
              </a:solidFill>
            </a:endParaRPr>
          </a:p>
        </p:txBody>
      </p:sp>
      <p:sp>
        <p:nvSpPr>
          <p:cNvPr id="249859" name="Rectangle 3">
            <a:extLst>
              <a:ext uri="{FF2B5EF4-FFF2-40B4-BE49-F238E27FC236}">
                <a16:creationId xmlns:a16="http://schemas.microsoft.com/office/drawing/2014/main" id="{FBC297CC-60E7-4B4B-BAAE-1D9BF68D4003}"/>
              </a:ext>
            </a:extLst>
          </p:cNvPr>
          <p:cNvSpPr>
            <a:spLocks noGrp="1" noChangeArrowheads="1"/>
          </p:cNvSpPr>
          <p:nvPr>
            <p:ph type="body" idx="1"/>
          </p:nvPr>
        </p:nvSpPr>
        <p:spPr>
          <a:xfrm>
            <a:off x="474662" y="1412875"/>
            <a:ext cx="8085471" cy="5084763"/>
          </a:xfrm>
        </p:spPr>
        <p:txBody>
          <a:bodyPr>
            <a:normAutofit fontScale="77500" lnSpcReduction="20000"/>
          </a:bodyPr>
          <a:lstStyle/>
          <a:p>
            <a:pPr marL="342900" algn="just">
              <a:defRPr/>
            </a:pPr>
            <a:r>
              <a:rPr lang="cs-CZ" sz="2800" b="1" dirty="0">
                <a:solidFill>
                  <a:srgbClr val="FF0000"/>
                </a:solidFill>
              </a:rPr>
              <a:t>Adaptivní inflační očekávání </a:t>
            </a:r>
            <a:r>
              <a:rPr lang="cs-CZ" sz="2800" dirty="0"/>
              <a:t>- vyjadřují chování hospodářských subjektů při existující inflaci, očekávají její průběh i v budoucnu. </a:t>
            </a:r>
          </a:p>
          <a:p>
            <a:pPr indent="-457200" algn="just">
              <a:buFont typeface="Wingdings" panose="05000000000000000000" pitchFamily="2" charset="2"/>
              <a:buChar char="Ø"/>
              <a:defRPr/>
            </a:pPr>
            <a:r>
              <a:rPr lang="cs-CZ" sz="2800" dirty="0"/>
              <a:t>Subjekty zabudovávají inflační impulzy do svých představ o mzdách, o vývoji budoucích cen, do dlouhodobých smluv. </a:t>
            </a:r>
          </a:p>
          <a:p>
            <a:pPr marL="342900" algn="just">
              <a:defRPr/>
            </a:pPr>
            <a:r>
              <a:rPr lang="cs-CZ" sz="2800" b="1" dirty="0"/>
              <a:t>Očekávaná inflace se změní na reálnou </a:t>
            </a:r>
            <a:r>
              <a:rPr lang="cs-CZ" sz="2800" dirty="0"/>
              <a:t>- závažný dopad na její průběh. </a:t>
            </a:r>
          </a:p>
          <a:p>
            <a:pPr indent="-457200" algn="just">
              <a:buFont typeface="Wingdings" panose="05000000000000000000" pitchFamily="2" charset="2"/>
              <a:buChar char="Ø"/>
              <a:defRPr/>
            </a:pPr>
            <a:r>
              <a:rPr lang="cs-CZ" sz="2800" b="1" i="1" dirty="0"/>
              <a:t>Návrat ekonomiky na úroveň přirozené nezaměstnanosti není doprovázen snížením inflace na předchozí úroveň - inflace setrvává jako důsledek zabudování inflačních adaptivních očekávání. </a:t>
            </a:r>
          </a:p>
          <a:p>
            <a:pPr marL="342900" algn="just">
              <a:defRPr/>
            </a:pPr>
            <a:r>
              <a:rPr lang="cs-CZ" sz="2800" b="1" dirty="0"/>
              <a:t>Závažný vliv na realizaci hospodářské politiky, která by usilovala o stimulování AD </a:t>
            </a:r>
            <a:r>
              <a:rPr lang="cs-CZ" sz="2800" dirty="0"/>
              <a:t>- jejím výsledkem bude vyšší úroveň </a:t>
            </a:r>
            <a:r>
              <a:rPr lang="cs-CZ" sz="2800" b="1" dirty="0"/>
              <a:t>inflace</a:t>
            </a:r>
            <a:r>
              <a:rPr lang="cs-CZ" sz="2800" dirty="0"/>
              <a:t> </a:t>
            </a:r>
          </a:p>
          <a:p>
            <a:pPr indent="-457200" algn="just">
              <a:buFont typeface="Wingdings" panose="05000000000000000000" pitchFamily="2" charset="2"/>
              <a:buChar char="Ø"/>
              <a:defRPr/>
            </a:pPr>
            <a:r>
              <a:rPr lang="cs-CZ" sz="2800" b="1" dirty="0" err="1">
                <a:solidFill>
                  <a:srgbClr val="FF0000"/>
                </a:solidFill>
              </a:rPr>
              <a:t>Friedmanovy</a:t>
            </a:r>
            <a:r>
              <a:rPr lang="cs-CZ" sz="2800" b="1" dirty="0">
                <a:solidFill>
                  <a:srgbClr val="FF0000"/>
                </a:solidFill>
              </a:rPr>
              <a:t> teoretické představy </a:t>
            </a:r>
            <a:r>
              <a:rPr lang="cs-CZ" sz="2800" dirty="0"/>
              <a:t>se později potvrdily - v 70. letech minulého století se </a:t>
            </a:r>
            <a:r>
              <a:rPr lang="cs-CZ" sz="2800" b="1" dirty="0">
                <a:solidFill>
                  <a:srgbClr val="FF0000"/>
                </a:solidFill>
              </a:rPr>
              <a:t>keynesiánská hospodářská politika </a:t>
            </a:r>
            <a:r>
              <a:rPr lang="cs-CZ" sz="2800" dirty="0"/>
              <a:t>vlád v řadě vyspělých zemí dostala do krize. </a:t>
            </a:r>
            <a:endParaRPr lang="cs-CZ" altLang="cs-CZ" sz="2500" dirty="0"/>
          </a:p>
        </p:txBody>
      </p:sp>
    </p:spTree>
    <p:extLst>
      <p:ext uri="{BB962C8B-B14F-4D97-AF65-F5344CB8AC3E}">
        <p14:creationId xmlns:p14="http://schemas.microsoft.com/office/powerpoint/2010/main" val="210779580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787734" y="422275"/>
            <a:ext cx="7772400" cy="990600"/>
          </a:xfrm>
        </p:spPr>
        <p:txBody>
          <a:bodyPr/>
          <a:lstStyle/>
          <a:p>
            <a:pPr eaLnBrk="1" hangingPunct="1"/>
            <a:r>
              <a:rPr lang="cs-CZ" sz="3600" b="1" dirty="0">
                <a:solidFill>
                  <a:srgbClr val="C00000"/>
                </a:solidFill>
              </a:rPr>
              <a:t>Krátkodobá a dlouhodobá PC </a:t>
            </a:r>
            <a:endParaRPr lang="cs-CZ" altLang="cs-CZ" sz="3600" b="1" dirty="0">
              <a:solidFill>
                <a:srgbClr val="C00000"/>
              </a:solidFill>
            </a:endParaRPr>
          </a:p>
        </p:txBody>
      </p:sp>
      <p:sp>
        <p:nvSpPr>
          <p:cNvPr id="249859" name="Rectangle 3">
            <a:extLst>
              <a:ext uri="{FF2B5EF4-FFF2-40B4-BE49-F238E27FC236}">
                <a16:creationId xmlns:a16="http://schemas.microsoft.com/office/drawing/2014/main" id="{FBC297CC-60E7-4B4B-BAAE-1D9BF68D4003}"/>
              </a:ext>
            </a:extLst>
          </p:cNvPr>
          <p:cNvSpPr>
            <a:spLocks noGrp="1" noChangeArrowheads="1"/>
          </p:cNvSpPr>
          <p:nvPr>
            <p:ph type="body" idx="1"/>
          </p:nvPr>
        </p:nvSpPr>
        <p:spPr>
          <a:xfrm>
            <a:off x="474663" y="1412875"/>
            <a:ext cx="7842250" cy="5084763"/>
          </a:xfrm>
        </p:spPr>
        <p:txBody>
          <a:bodyPr>
            <a:normAutofit/>
          </a:bodyPr>
          <a:lstStyle/>
          <a:p>
            <a:pPr marL="342900" algn="just">
              <a:defRPr/>
            </a:pPr>
            <a:endParaRPr lang="cs-CZ" altLang="cs-CZ" sz="2500" dirty="0"/>
          </a:p>
        </p:txBody>
      </p:sp>
      <p:pic>
        <p:nvPicPr>
          <p:cNvPr id="2" name="Obrázek 1"/>
          <p:cNvPicPr>
            <a:picLocks noChangeAspect="1"/>
          </p:cNvPicPr>
          <p:nvPr/>
        </p:nvPicPr>
        <p:blipFill rotWithShape="1">
          <a:blip r:embed="rId2"/>
          <a:srcRect l="25175" t="33509" r="26754" b="15029"/>
          <a:stretch/>
        </p:blipFill>
        <p:spPr>
          <a:xfrm>
            <a:off x="745038" y="1202586"/>
            <a:ext cx="8046111" cy="4845287"/>
          </a:xfrm>
          <a:prstGeom prst="rect">
            <a:avLst/>
          </a:prstGeom>
        </p:spPr>
      </p:pic>
    </p:spTree>
    <p:extLst>
      <p:ext uri="{BB962C8B-B14F-4D97-AF65-F5344CB8AC3E}">
        <p14:creationId xmlns:p14="http://schemas.microsoft.com/office/powerpoint/2010/main" val="309771732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787734" y="422275"/>
            <a:ext cx="7772400" cy="732758"/>
          </a:xfrm>
        </p:spPr>
        <p:txBody>
          <a:bodyPr>
            <a:normAutofit fontScale="90000"/>
          </a:bodyPr>
          <a:lstStyle/>
          <a:p>
            <a:pPr eaLnBrk="1" hangingPunct="1"/>
            <a:r>
              <a:rPr lang="cs-CZ" sz="3600" b="1" dirty="0">
                <a:solidFill>
                  <a:srgbClr val="C00000"/>
                </a:solidFill>
              </a:rPr>
              <a:t>Mechanismus formování očekávané inflace </a:t>
            </a:r>
            <a:endParaRPr lang="cs-CZ" altLang="cs-CZ" sz="3600" b="1" dirty="0">
              <a:solidFill>
                <a:srgbClr val="C00000"/>
              </a:solidFill>
            </a:endParaRPr>
          </a:p>
        </p:txBody>
      </p:sp>
      <p:sp>
        <p:nvSpPr>
          <p:cNvPr id="249859" name="Rectangle 3">
            <a:extLst>
              <a:ext uri="{FF2B5EF4-FFF2-40B4-BE49-F238E27FC236}">
                <a16:creationId xmlns:a16="http://schemas.microsoft.com/office/drawing/2014/main" id="{FBC297CC-60E7-4B4B-BAAE-1D9BF68D4003}"/>
              </a:ext>
            </a:extLst>
          </p:cNvPr>
          <p:cNvSpPr>
            <a:spLocks noGrp="1" noChangeArrowheads="1"/>
          </p:cNvSpPr>
          <p:nvPr>
            <p:ph type="body" idx="1"/>
          </p:nvPr>
        </p:nvSpPr>
        <p:spPr>
          <a:xfrm>
            <a:off x="457200" y="1155032"/>
            <a:ext cx="8302335" cy="5432803"/>
          </a:xfrm>
        </p:spPr>
        <p:txBody>
          <a:bodyPr>
            <a:normAutofit fontScale="92500" lnSpcReduction="20000"/>
          </a:bodyPr>
          <a:lstStyle/>
          <a:p>
            <a:pPr marL="342900" algn="just">
              <a:defRPr/>
            </a:pPr>
            <a:r>
              <a:rPr lang="cs-CZ" sz="2800" b="1" dirty="0">
                <a:solidFill>
                  <a:srgbClr val="FF0000"/>
                </a:solidFill>
              </a:rPr>
              <a:t>ADAPTIVNÍ OČEKÁVÁNÍ </a:t>
            </a:r>
            <a:r>
              <a:rPr lang="cs-CZ" sz="2800" b="1" dirty="0"/>
              <a:t>= M. </a:t>
            </a:r>
            <a:r>
              <a:rPr lang="cs-CZ" sz="2800" b="1" dirty="0" err="1"/>
              <a:t>Friedman</a:t>
            </a:r>
            <a:r>
              <a:rPr lang="cs-CZ" sz="2800" b="1" dirty="0"/>
              <a:t> – formují se na základě minulého vývoje, vycházejí z dřívějších zkušeností a v souladu s nimi lidé formují své představy o budoucnosti; </a:t>
            </a:r>
          </a:p>
          <a:p>
            <a:pPr marL="342900" algn="just">
              <a:defRPr/>
            </a:pPr>
            <a:r>
              <a:rPr lang="cs-CZ" sz="2600" b="1" dirty="0"/>
              <a:t>Mechanismus adaptivního očekávání inflace – formálně:</a:t>
            </a:r>
          </a:p>
          <a:p>
            <a:pPr marL="342900" algn="just">
              <a:defRPr/>
            </a:pPr>
            <a:endParaRPr lang="cs-CZ" sz="2800" dirty="0"/>
          </a:p>
          <a:p>
            <a:pPr marL="342900" algn="just">
              <a:defRPr/>
            </a:pPr>
            <a:endParaRPr lang="cs-CZ" sz="2600" dirty="0"/>
          </a:p>
          <a:p>
            <a:pPr marL="342900" algn="just">
              <a:defRPr/>
            </a:pPr>
            <a:r>
              <a:rPr lang="cs-CZ" sz="2600" dirty="0"/>
              <a:t>Očekávaná míra inflace v období </a:t>
            </a:r>
            <a:r>
              <a:rPr lang="cs-CZ" sz="2600" b="1" i="1" dirty="0"/>
              <a:t>t</a:t>
            </a:r>
            <a:r>
              <a:rPr lang="cs-CZ" sz="2600" dirty="0"/>
              <a:t> = očekávané míře inflace pro současné období </a:t>
            </a:r>
            <a:r>
              <a:rPr lang="cs-CZ" sz="2600" b="1" i="1" dirty="0"/>
              <a:t>t-1</a:t>
            </a:r>
            <a:r>
              <a:rPr lang="cs-CZ" sz="2600" dirty="0"/>
              <a:t> korigované o chybu v předpovědi v tomto období. </a:t>
            </a:r>
          </a:p>
          <a:p>
            <a:pPr marL="342900" algn="just">
              <a:defRPr/>
            </a:pPr>
            <a:r>
              <a:rPr lang="cs-CZ" sz="2600" b="1" dirty="0"/>
              <a:t>Koeficient </a:t>
            </a:r>
            <a:r>
              <a:rPr lang="cs-CZ" sz="2600" b="1" i="1" dirty="0"/>
              <a:t>j</a:t>
            </a:r>
            <a:r>
              <a:rPr lang="cs-CZ" sz="2600" b="1" dirty="0"/>
              <a:t> </a:t>
            </a:r>
            <a:r>
              <a:rPr lang="cs-CZ" sz="2600" dirty="0"/>
              <a:t>= </a:t>
            </a:r>
            <a:r>
              <a:rPr lang="cs-CZ" sz="2600" b="1" dirty="0"/>
              <a:t>stupeň a rychlost přizpůsobení očekávané inflace směrem ke skutečné míře inflace:</a:t>
            </a:r>
          </a:p>
          <a:p>
            <a:pPr marL="342900" algn="just">
              <a:defRPr/>
            </a:pPr>
            <a:r>
              <a:rPr lang="cs-CZ" sz="2600" b="1" dirty="0"/>
              <a:t>Nízké </a:t>
            </a:r>
            <a:r>
              <a:rPr lang="cs-CZ" sz="2600" b="1" i="1" dirty="0"/>
              <a:t>j </a:t>
            </a:r>
            <a:r>
              <a:rPr lang="cs-CZ" sz="2600" b="1" dirty="0"/>
              <a:t>- </a:t>
            </a:r>
            <a:r>
              <a:rPr lang="cs-CZ" sz="2600" b="1" dirty="0">
                <a:solidFill>
                  <a:srgbClr val="FF0000"/>
                </a:solidFill>
              </a:rPr>
              <a:t>inflační očekávání se mění jen velmi pomalu ve vztahu ke skutečné míře inflace. </a:t>
            </a:r>
          </a:p>
          <a:p>
            <a:pPr marL="342900" algn="just">
              <a:defRPr/>
            </a:pPr>
            <a:r>
              <a:rPr lang="cs-CZ" sz="2600" b="1" dirty="0">
                <a:solidFill>
                  <a:srgbClr val="FF0000"/>
                </a:solidFill>
              </a:rPr>
              <a:t>Inflace </a:t>
            </a:r>
            <a:r>
              <a:rPr lang="cs-CZ" sz="2600" b="1" dirty="0">
                <a:solidFill>
                  <a:schemeClr val="tx1"/>
                </a:solidFill>
              </a:rPr>
              <a:t>má různě silnou </a:t>
            </a:r>
            <a:r>
              <a:rPr lang="cs-CZ" sz="2600" b="1" dirty="0">
                <a:solidFill>
                  <a:srgbClr val="FF0000"/>
                </a:solidFill>
              </a:rPr>
              <a:t>setrvačnost. </a:t>
            </a:r>
          </a:p>
          <a:p>
            <a:pPr marL="342900" algn="just">
              <a:defRPr/>
            </a:pPr>
            <a:endParaRPr lang="cs-CZ" sz="2600" b="1" dirty="0">
              <a:solidFill>
                <a:srgbClr val="FF0000"/>
              </a:solidFill>
            </a:endParaRPr>
          </a:p>
          <a:p>
            <a:pPr marL="342900" algn="just">
              <a:defRPr/>
            </a:pPr>
            <a:endParaRPr lang="cs-CZ" sz="2600" b="1" dirty="0">
              <a:solidFill>
                <a:srgbClr val="FF0000"/>
              </a:solidFill>
            </a:endParaRPr>
          </a:p>
        </p:txBody>
      </p:sp>
      <p:pic>
        <p:nvPicPr>
          <p:cNvPr id="3" name="Obrázek 2"/>
          <p:cNvPicPr>
            <a:picLocks noChangeAspect="1"/>
          </p:cNvPicPr>
          <p:nvPr/>
        </p:nvPicPr>
        <p:blipFill rotWithShape="1">
          <a:blip r:embed="rId3"/>
          <a:srcRect l="11316" t="42077" r="73684" b="53236"/>
          <a:stretch/>
        </p:blipFill>
        <p:spPr>
          <a:xfrm>
            <a:off x="3096707" y="2971800"/>
            <a:ext cx="2950585" cy="475871"/>
          </a:xfrm>
          <a:prstGeom prst="rect">
            <a:avLst/>
          </a:prstGeom>
        </p:spPr>
      </p:pic>
      <p:sp>
        <p:nvSpPr>
          <p:cNvPr id="5" name="Šipka: doprava 4">
            <a:extLst>
              <a:ext uri="{FF2B5EF4-FFF2-40B4-BE49-F238E27FC236}">
                <a16:creationId xmlns:a16="http://schemas.microsoft.com/office/drawing/2014/main" id="{5F92D5F6-31EE-451E-95DC-1D458B673EC2}"/>
              </a:ext>
            </a:extLst>
          </p:cNvPr>
          <p:cNvSpPr/>
          <p:nvPr/>
        </p:nvSpPr>
        <p:spPr>
          <a:xfrm>
            <a:off x="5612850" y="5702967"/>
            <a:ext cx="548742" cy="3615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69744581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787733" y="358106"/>
            <a:ext cx="7772400" cy="990600"/>
          </a:xfrm>
        </p:spPr>
        <p:txBody>
          <a:bodyPr>
            <a:normAutofit fontScale="90000"/>
          </a:bodyPr>
          <a:lstStyle/>
          <a:p>
            <a:pPr eaLnBrk="1" hangingPunct="1"/>
            <a:r>
              <a:rPr lang="cs-CZ" sz="3600" b="1" dirty="0">
                <a:solidFill>
                  <a:srgbClr val="C00000"/>
                </a:solidFill>
              </a:rPr>
              <a:t>Mechanismus formování očekávané inflace </a:t>
            </a:r>
            <a:endParaRPr lang="cs-CZ" altLang="cs-CZ" sz="3600" b="1" dirty="0">
              <a:solidFill>
                <a:srgbClr val="C00000"/>
              </a:solidFill>
            </a:endParaRPr>
          </a:p>
        </p:txBody>
      </p:sp>
      <p:sp>
        <p:nvSpPr>
          <p:cNvPr id="249859" name="Rectangle 3">
            <a:extLst>
              <a:ext uri="{FF2B5EF4-FFF2-40B4-BE49-F238E27FC236}">
                <a16:creationId xmlns:a16="http://schemas.microsoft.com/office/drawing/2014/main" id="{FBC297CC-60E7-4B4B-BAAE-1D9BF68D4003}"/>
              </a:ext>
            </a:extLst>
          </p:cNvPr>
          <p:cNvSpPr>
            <a:spLocks noGrp="1" noChangeArrowheads="1"/>
          </p:cNvSpPr>
          <p:nvPr>
            <p:ph type="body" idx="1"/>
          </p:nvPr>
        </p:nvSpPr>
        <p:spPr>
          <a:xfrm>
            <a:off x="280555" y="1155033"/>
            <a:ext cx="8582891" cy="5526322"/>
          </a:xfrm>
        </p:spPr>
        <p:txBody>
          <a:bodyPr>
            <a:normAutofit/>
          </a:bodyPr>
          <a:lstStyle/>
          <a:p>
            <a:pPr marL="342900" algn="just">
              <a:defRPr/>
            </a:pPr>
            <a:r>
              <a:rPr lang="cs-CZ" sz="2400" b="1" dirty="0"/>
              <a:t>Předpoklad: adaptivní mechanismus formování očekávané inflace a tempo růstu mzdové inflace = rovno tempu růstu agregátní cenové hladiny, tj. míře cenové inflace, tj. </a:t>
            </a:r>
            <a:r>
              <a:rPr lang="cs-CZ" sz="2400" b="1" dirty="0" err="1"/>
              <a:t>g</a:t>
            </a:r>
            <a:r>
              <a:rPr lang="cs-CZ" sz="1800" b="1" dirty="0" err="1"/>
              <a:t>w</a:t>
            </a:r>
            <a:r>
              <a:rPr lang="cs-CZ" sz="2400" b="1" dirty="0"/>
              <a:t> = </a:t>
            </a:r>
            <a:r>
              <a:rPr lang="el-GR" sz="2400" b="1" dirty="0"/>
              <a:t>π</a:t>
            </a:r>
            <a:r>
              <a:rPr lang="cs-CZ" sz="1800" b="1" dirty="0"/>
              <a:t>e</a:t>
            </a:r>
            <a:r>
              <a:rPr lang="cs-CZ" sz="2400" b="1" dirty="0"/>
              <a:t>: závěry </a:t>
            </a:r>
            <a:r>
              <a:rPr lang="cs-CZ" sz="2400" b="1" dirty="0" err="1"/>
              <a:t>Friedmana</a:t>
            </a:r>
            <a:r>
              <a:rPr lang="cs-CZ" sz="2400" b="1" dirty="0"/>
              <a:t> a </a:t>
            </a:r>
            <a:r>
              <a:rPr lang="cs-CZ" sz="2400" b="1" dirty="0" err="1"/>
              <a:t>Phelpse</a:t>
            </a:r>
            <a:r>
              <a:rPr lang="cs-CZ" sz="2400" b="1" dirty="0"/>
              <a:t> – </a:t>
            </a:r>
            <a:r>
              <a:rPr lang="cs-CZ" sz="2400" b="1" i="1" dirty="0"/>
              <a:t>rovnice mzdové, resp. modifikované </a:t>
            </a:r>
            <a:r>
              <a:rPr lang="cs-CZ" sz="2400" b="1" i="1" dirty="0" err="1"/>
              <a:t>Phillipsovy</a:t>
            </a:r>
            <a:r>
              <a:rPr lang="cs-CZ" sz="2400" b="1" i="1" dirty="0"/>
              <a:t> křivky, </a:t>
            </a:r>
            <a:r>
              <a:rPr lang="cs-CZ" sz="2400" b="1" dirty="0"/>
              <a:t>její inflačně cenovou verze:</a:t>
            </a:r>
          </a:p>
          <a:p>
            <a:pPr marL="342900" algn="just">
              <a:defRPr/>
            </a:pPr>
            <a:endParaRPr lang="cs-CZ" sz="2400" b="1" dirty="0"/>
          </a:p>
          <a:p>
            <a:pPr marL="342900" algn="just">
              <a:defRPr/>
            </a:pPr>
            <a:r>
              <a:rPr lang="cs-CZ" sz="2400" b="1" dirty="0"/>
              <a:t>Skutečná míra inflace = očekávané míře inflace, tj. </a:t>
            </a:r>
            <a:r>
              <a:rPr lang="el-GR" sz="2400" b="1" dirty="0">
                <a:solidFill>
                  <a:srgbClr val="FF0000"/>
                </a:solidFill>
              </a:rPr>
              <a:t>π</a:t>
            </a:r>
            <a:r>
              <a:rPr lang="cs-CZ" sz="1800" b="1" dirty="0">
                <a:solidFill>
                  <a:srgbClr val="FF0000"/>
                </a:solidFill>
              </a:rPr>
              <a:t>t</a:t>
            </a:r>
            <a:r>
              <a:rPr lang="cs-CZ" sz="2400" b="1" dirty="0">
                <a:solidFill>
                  <a:srgbClr val="FF0000"/>
                </a:solidFill>
              </a:rPr>
              <a:t> = </a:t>
            </a:r>
            <a:r>
              <a:rPr lang="el-GR" sz="2400" b="1" dirty="0">
                <a:solidFill>
                  <a:srgbClr val="FF0000"/>
                </a:solidFill>
              </a:rPr>
              <a:t>π</a:t>
            </a:r>
            <a:r>
              <a:rPr lang="cs-CZ" sz="1800" b="1" dirty="0">
                <a:solidFill>
                  <a:srgbClr val="FF0000"/>
                </a:solidFill>
              </a:rPr>
              <a:t>et</a:t>
            </a:r>
            <a:r>
              <a:rPr lang="cs-CZ" sz="2400" b="1" dirty="0">
                <a:solidFill>
                  <a:srgbClr val="FF0000"/>
                </a:solidFill>
              </a:rPr>
              <a:t> </a:t>
            </a:r>
            <a:r>
              <a:rPr lang="cs-CZ" sz="2400" b="1" dirty="0"/>
              <a:t>pouze tehdy, když se skutečná míra nezaměstnanosti </a:t>
            </a:r>
            <a:r>
              <a:rPr lang="cs-CZ" sz="2400" b="1" dirty="0">
                <a:solidFill>
                  <a:srgbClr val="FF0000"/>
                </a:solidFill>
              </a:rPr>
              <a:t>(u) </a:t>
            </a:r>
            <a:r>
              <a:rPr lang="cs-CZ" sz="2400" b="1" dirty="0"/>
              <a:t>rovná přirozené míře nezaměstnanosti </a:t>
            </a:r>
            <a:r>
              <a:rPr lang="cs-CZ" sz="2400" b="1" dirty="0">
                <a:solidFill>
                  <a:srgbClr val="FF0000"/>
                </a:solidFill>
              </a:rPr>
              <a:t>(u*)</a:t>
            </a:r>
          </a:p>
          <a:p>
            <a:pPr indent="-457200" algn="just">
              <a:buFont typeface="Wingdings" panose="05000000000000000000" pitchFamily="2" charset="2"/>
              <a:buChar char="Ø"/>
              <a:defRPr/>
            </a:pPr>
            <a:r>
              <a:rPr lang="cs-CZ" sz="2000" b="1" dirty="0">
                <a:solidFill>
                  <a:schemeClr val="accent4">
                    <a:lumMod val="75000"/>
                  </a:schemeClr>
                </a:solidFill>
              </a:rPr>
              <a:t>FP/MP: </a:t>
            </a:r>
            <a:r>
              <a:rPr lang="cs-CZ" sz="2000" b="1" dirty="0" err="1">
                <a:solidFill>
                  <a:schemeClr val="accent4">
                    <a:lumMod val="75000"/>
                  </a:schemeClr>
                </a:solidFill>
              </a:rPr>
              <a:t>akceleracionistický</a:t>
            </a:r>
            <a:r>
              <a:rPr lang="cs-CZ" sz="2000" b="1" dirty="0">
                <a:solidFill>
                  <a:schemeClr val="accent4">
                    <a:lumMod val="75000"/>
                  </a:schemeClr>
                </a:solidFill>
              </a:rPr>
              <a:t> princip, viz. pozn.  </a:t>
            </a:r>
          </a:p>
          <a:p>
            <a:pPr marL="269875" indent="-269875" algn="just">
              <a:buFont typeface="Wingdings" panose="05000000000000000000" pitchFamily="2" charset="2"/>
              <a:buChar char="ü"/>
              <a:defRPr/>
            </a:pPr>
            <a:r>
              <a:rPr lang="cs-CZ" sz="2400" b="1" dirty="0"/>
              <a:t>Statická očekávání: </a:t>
            </a:r>
            <a:r>
              <a:rPr lang="cs-CZ" sz="2400" b="1" dirty="0" err="1"/>
              <a:t>rovn</a:t>
            </a:r>
            <a:r>
              <a:rPr lang="cs-CZ" sz="2400" b="1" dirty="0"/>
              <a:t>. </a:t>
            </a:r>
          </a:p>
          <a:p>
            <a:pPr indent="-457200" algn="just">
              <a:defRPr/>
            </a:pPr>
            <a:r>
              <a:rPr lang="cs-CZ" sz="2400" b="1" i="1" dirty="0"/>
              <a:t>j = 1 </a:t>
            </a:r>
            <a:r>
              <a:rPr lang="cs-CZ" sz="2400" dirty="0"/>
              <a:t>=&gt; očekávaná inflace v období </a:t>
            </a:r>
            <a:r>
              <a:rPr lang="cs-CZ" sz="2400" b="1" i="1" dirty="0"/>
              <a:t>t</a:t>
            </a:r>
            <a:r>
              <a:rPr lang="cs-CZ" sz="2400" dirty="0"/>
              <a:t> (dnešní období) se rovná skutečné míře inflace v období </a:t>
            </a:r>
            <a:r>
              <a:rPr lang="cs-CZ" sz="2400" b="1" i="1" dirty="0"/>
              <a:t>t - 1 </a:t>
            </a:r>
            <a:r>
              <a:rPr lang="cs-CZ" sz="2400" dirty="0"/>
              <a:t>(předchozí období).</a:t>
            </a:r>
            <a:endParaRPr lang="cs-CZ" sz="2400" b="1" dirty="0"/>
          </a:p>
        </p:txBody>
      </p:sp>
      <p:pic>
        <p:nvPicPr>
          <p:cNvPr id="4" name="Obrázek 3"/>
          <p:cNvPicPr>
            <a:picLocks noChangeAspect="1"/>
          </p:cNvPicPr>
          <p:nvPr/>
        </p:nvPicPr>
        <p:blipFill rotWithShape="1">
          <a:blip r:embed="rId3"/>
          <a:srcRect l="4123" t="66399" r="83158" b="30471"/>
          <a:stretch/>
        </p:blipFill>
        <p:spPr>
          <a:xfrm>
            <a:off x="4812550" y="3095205"/>
            <a:ext cx="3747583" cy="466263"/>
          </a:xfrm>
          <a:prstGeom prst="rect">
            <a:avLst/>
          </a:prstGeom>
        </p:spPr>
      </p:pic>
      <p:pic>
        <p:nvPicPr>
          <p:cNvPr id="10" name="Obrázek 9">
            <a:extLst>
              <a:ext uri="{FF2B5EF4-FFF2-40B4-BE49-F238E27FC236}">
                <a16:creationId xmlns:a16="http://schemas.microsoft.com/office/drawing/2014/main" id="{5391E4FF-9431-4118-89F6-DFDEEB0F862A}"/>
              </a:ext>
            </a:extLst>
          </p:cNvPr>
          <p:cNvPicPr>
            <a:picLocks noChangeAspect="1"/>
          </p:cNvPicPr>
          <p:nvPr/>
        </p:nvPicPr>
        <p:blipFill>
          <a:blip r:embed="rId4"/>
          <a:stretch>
            <a:fillRect/>
          </a:stretch>
        </p:blipFill>
        <p:spPr>
          <a:xfrm>
            <a:off x="4094018" y="5053519"/>
            <a:ext cx="2442614" cy="360774"/>
          </a:xfrm>
          <a:prstGeom prst="rect">
            <a:avLst/>
          </a:prstGeom>
        </p:spPr>
      </p:pic>
    </p:spTree>
    <p:extLst>
      <p:ext uri="{BB962C8B-B14F-4D97-AF65-F5344CB8AC3E}">
        <p14:creationId xmlns:p14="http://schemas.microsoft.com/office/powerpoint/2010/main" val="360124050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787733" y="358106"/>
            <a:ext cx="7772400" cy="990600"/>
          </a:xfrm>
        </p:spPr>
        <p:txBody>
          <a:bodyPr>
            <a:normAutofit fontScale="90000"/>
          </a:bodyPr>
          <a:lstStyle/>
          <a:p>
            <a:pPr eaLnBrk="1" hangingPunct="1"/>
            <a:r>
              <a:rPr lang="cs-CZ" sz="3600" b="1" dirty="0">
                <a:solidFill>
                  <a:srgbClr val="C00000"/>
                </a:solidFill>
              </a:rPr>
              <a:t>Mechanismus formování očekávané inflace </a:t>
            </a:r>
            <a:endParaRPr lang="cs-CZ" altLang="cs-CZ" sz="3600" b="1" dirty="0">
              <a:solidFill>
                <a:srgbClr val="C00000"/>
              </a:solidFill>
            </a:endParaRPr>
          </a:p>
        </p:txBody>
      </p:sp>
      <p:sp>
        <p:nvSpPr>
          <p:cNvPr id="249859" name="Rectangle 3">
            <a:extLst>
              <a:ext uri="{FF2B5EF4-FFF2-40B4-BE49-F238E27FC236}">
                <a16:creationId xmlns:a16="http://schemas.microsoft.com/office/drawing/2014/main" id="{FBC297CC-60E7-4B4B-BAAE-1D9BF68D4003}"/>
              </a:ext>
            </a:extLst>
          </p:cNvPr>
          <p:cNvSpPr>
            <a:spLocks noGrp="1" noChangeArrowheads="1"/>
          </p:cNvSpPr>
          <p:nvPr>
            <p:ph type="body" idx="1"/>
          </p:nvPr>
        </p:nvSpPr>
        <p:spPr>
          <a:xfrm>
            <a:off x="374074" y="1155033"/>
            <a:ext cx="8489372" cy="5526322"/>
          </a:xfrm>
        </p:spPr>
        <p:txBody>
          <a:bodyPr>
            <a:normAutofit/>
          </a:bodyPr>
          <a:lstStyle/>
          <a:p>
            <a:pPr marL="342900" algn="just">
              <a:defRPr/>
            </a:pPr>
            <a:r>
              <a:rPr lang="cs-CZ" sz="2400" b="1" dirty="0"/>
              <a:t>Předpoklad:</a:t>
            </a:r>
          </a:p>
          <a:p>
            <a:pPr marL="342900" algn="just">
              <a:buFont typeface="Wingdings" panose="05000000000000000000" pitchFamily="2" charset="2"/>
              <a:buChar char="Ø"/>
              <a:defRPr/>
            </a:pPr>
            <a:r>
              <a:rPr lang="cs-CZ" sz="2400" b="1" dirty="0"/>
              <a:t>speciální případ mechanismu formování adaptivních očekávání = </a:t>
            </a:r>
            <a:r>
              <a:rPr lang="cs-CZ" sz="2400" b="1" dirty="0">
                <a:solidFill>
                  <a:schemeClr val="accent4">
                    <a:lumMod val="75000"/>
                  </a:schemeClr>
                </a:solidFill>
              </a:rPr>
              <a:t>STATICKÉ OČEKÁVÁNÍ:</a:t>
            </a:r>
          </a:p>
          <a:p>
            <a:pPr marL="342900" algn="just">
              <a:buFont typeface="Wingdings" panose="05000000000000000000" pitchFamily="2" charset="2"/>
              <a:buChar char="Ø"/>
              <a:defRPr/>
            </a:pPr>
            <a:r>
              <a:rPr lang="cs-CZ" sz="2400" b="1" dirty="0">
                <a:highlight>
                  <a:srgbClr val="FFFF00"/>
                </a:highlight>
              </a:rPr>
              <a:t>Ekonomická interpretace: </a:t>
            </a:r>
            <a:r>
              <a:rPr lang="cs-CZ" sz="2400" b="1" dirty="0">
                <a:solidFill>
                  <a:schemeClr val="accent4">
                    <a:lumMod val="75000"/>
                  </a:schemeClr>
                </a:solidFill>
              </a:rPr>
              <a:t>statické formování očekávané inflace</a:t>
            </a:r>
            <a:r>
              <a:rPr lang="cs-CZ" sz="2400" b="1" dirty="0"/>
              <a:t> znamená, že trvá-li skutečná inflace po určitý čas, pracovníci, firmy budou očekávat, že tato skutečná míra inflace bude pokračovat a očekávaná míra inflace v období </a:t>
            </a:r>
            <a:r>
              <a:rPr lang="cs-CZ" sz="2400" b="1" i="1" dirty="0"/>
              <a:t>t </a:t>
            </a:r>
            <a:r>
              <a:rPr lang="cs-CZ" sz="2400" b="1" dirty="0"/>
              <a:t>bude stejná, jako v období </a:t>
            </a:r>
            <a:r>
              <a:rPr lang="cs-CZ" sz="2400" b="1" i="1" dirty="0"/>
              <a:t>t - 1.</a:t>
            </a:r>
          </a:p>
          <a:p>
            <a:pPr marL="914400" lvl="2" indent="0" algn="just">
              <a:buNone/>
              <a:defRPr/>
            </a:pPr>
            <a:r>
              <a:rPr lang="cs-CZ" sz="1600" b="1" dirty="0"/>
              <a:t>		           </a:t>
            </a:r>
          </a:p>
          <a:p>
            <a:pPr marL="914400" lvl="2" indent="0" algn="just">
              <a:buNone/>
              <a:defRPr/>
            </a:pPr>
            <a:r>
              <a:rPr lang="cs-CZ" sz="1600" b="1" dirty="0"/>
              <a:t>		</a:t>
            </a:r>
            <a:r>
              <a:rPr lang="cs-CZ" sz="2000" b="1" dirty="0" err="1">
                <a:highlight>
                  <a:srgbClr val="FFFF00"/>
                </a:highlight>
              </a:rPr>
              <a:t>Friedman</a:t>
            </a:r>
            <a:r>
              <a:rPr lang="cs-CZ" sz="2000" b="1" dirty="0">
                <a:highlight>
                  <a:srgbClr val="FFFF00"/>
                </a:highlight>
              </a:rPr>
              <a:t>-Phelpsová rozšířená Phillipsová křivka</a:t>
            </a:r>
            <a:endParaRPr lang="cs-CZ" sz="1600" b="1" dirty="0">
              <a:highlight>
                <a:srgbClr val="FFFF00"/>
              </a:highlight>
            </a:endParaRPr>
          </a:p>
        </p:txBody>
      </p:sp>
      <p:pic>
        <p:nvPicPr>
          <p:cNvPr id="6" name="Obrázek 5">
            <a:extLst>
              <a:ext uri="{FF2B5EF4-FFF2-40B4-BE49-F238E27FC236}">
                <a16:creationId xmlns:a16="http://schemas.microsoft.com/office/drawing/2014/main" id="{54C1FF77-B4AD-4732-BD22-9C9A568BFFB9}"/>
              </a:ext>
            </a:extLst>
          </p:cNvPr>
          <p:cNvPicPr>
            <a:picLocks noChangeAspect="1"/>
          </p:cNvPicPr>
          <p:nvPr/>
        </p:nvPicPr>
        <p:blipFill rotWithShape="1">
          <a:blip r:embed="rId3"/>
          <a:srcRect l="4854" t="1186"/>
          <a:stretch/>
        </p:blipFill>
        <p:spPr>
          <a:xfrm>
            <a:off x="3075709" y="1245412"/>
            <a:ext cx="1018309" cy="396589"/>
          </a:xfrm>
          <a:prstGeom prst="rect">
            <a:avLst/>
          </a:prstGeom>
        </p:spPr>
      </p:pic>
      <p:pic>
        <p:nvPicPr>
          <p:cNvPr id="16" name="Obrázek 15">
            <a:extLst>
              <a:ext uri="{FF2B5EF4-FFF2-40B4-BE49-F238E27FC236}">
                <a16:creationId xmlns:a16="http://schemas.microsoft.com/office/drawing/2014/main" id="{0FB50604-EBE3-499E-8BC7-AF8D2D7288D1}"/>
              </a:ext>
            </a:extLst>
          </p:cNvPr>
          <p:cNvPicPr>
            <a:picLocks noChangeAspect="1"/>
          </p:cNvPicPr>
          <p:nvPr/>
        </p:nvPicPr>
        <p:blipFill>
          <a:blip r:embed="rId4"/>
          <a:stretch>
            <a:fillRect/>
          </a:stretch>
        </p:blipFill>
        <p:spPr>
          <a:xfrm>
            <a:off x="5328995" y="5184162"/>
            <a:ext cx="2950584" cy="561738"/>
          </a:xfrm>
          <a:prstGeom prst="rect">
            <a:avLst/>
          </a:prstGeom>
        </p:spPr>
      </p:pic>
      <p:pic>
        <p:nvPicPr>
          <p:cNvPr id="8" name="Obrázek 7">
            <a:extLst>
              <a:ext uri="{FF2B5EF4-FFF2-40B4-BE49-F238E27FC236}">
                <a16:creationId xmlns:a16="http://schemas.microsoft.com/office/drawing/2014/main" id="{8913DA49-55B3-4B56-B9A2-01AD15CE9CB5}"/>
              </a:ext>
            </a:extLst>
          </p:cNvPr>
          <p:cNvPicPr>
            <a:picLocks noChangeAspect="1"/>
          </p:cNvPicPr>
          <p:nvPr/>
        </p:nvPicPr>
        <p:blipFill rotWithShape="1">
          <a:blip r:embed="rId5"/>
          <a:srcRect l="11316" t="42077" r="73684" b="53236"/>
          <a:stretch/>
        </p:blipFill>
        <p:spPr>
          <a:xfrm>
            <a:off x="787733" y="5184162"/>
            <a:ext cx="2950585" cy="475871"/>
          </a:xfrm>
          <a:prstGeom prst="rect">
            <a:avLst/>
          </a:prstGeom>
        </p:spPr>
      </p:pic>
      <p:sp>
        <p:nvSpPr>
          <p:cNvPr id="2" name="Šipka: doprava 1">
            <a:extLst>
              <a:ext uri="{FF2B5EF4-FFF2-40B4-BE49-F238E27FC236}">
                <a16:creationId xmlns:a16="http://schemas.microsoft.com/office/drawing/2014/main" id="{FC7B3911-291D-4FCB-A0D6-BB57701D1DA1}"/>
              </a:ext>
            </a:extLst>
          </p:cNvPr>
          <p:cNvSpPr/>
          <p:nvPr/>
        </p:nvSpPr>
        <p:spPr>
          <a:xfrm>
            <a:off x="4173628" y="5141229"/>
            <a:ext cx="571500" cy="5617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77052214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787733" y="358106"/>
            <a:ext cx="7772400" cy="990600"/>
          </a:xfrm>
        </p:spPr>
        <p:txBody>
          <a:bodyPr>
            <a:normAutofit/>
          </a:bodyPr>
          <a:lstStyle/>
          <a:p>
            <a:pPr eaLnBrk="1" hangingPunct="1"/>
            <a:r>
              <a:rPr lang="cs-CZ" sz="2800" b="1" dirty="0" err="1">
                <a:solidFill>
                  <a:srgbClr val="C00000"/>
                </a:solidFill>
              </a:rPr>
              <a:t>Phillipsova</a:t>
            </a:r>
            <a:r>
              <a:rPr lang="cs-CZ" sz="2800" b="1" dirty="0">
                <a:solidFill>
                  <a:srgbClr val="C00000"/>
                </a:solidFill>
              </a:rPr>
              <a:t> křivka s očekáváními v krátkém období </a:t>
            </a:r>
            <a:endParaRPr lang="cs-CZ" altLang="cs-CZ" sz="2800" b="1" dirty="0">
              <a:solidFill>
                <a:srgbClr val="C00000"/>
              </a:solidFill>
            </a:endParaRPr>
          </a:p>
        </p:txBody>
      </p:sp>
      <p:sp>
        <p:nvSpPr>
          <p:cNvPr id="249859" name="Rectangle 3">
            <a:extLst>
              <a:ext uri="{FF2B5EF4-FFF2-40B4-BE49-F238E27FC236}">
                <a16:creationId xmlns:a16="http://schemas.microsoft.com/office/drawing/2014/main" id="{FBC297CC-60E7-4B4B-BAAE-1D9BF68D4003}"/>
              </a:ext>
            </a:extLst>
          </p:cNvPr>
          <p:cNvSpPr>
            <a:spLocks noGrp="1" noChangeArrowheads="1"/>
          </p:cNvSpPr>
          <p:nvPr>
            <p:ph type="body" idx="1"/>
          </p:nvPr>
        </p:nvSpPr>
        <p:spPr>
          <a:xfrm>
            <a:off x="187036" y="1155033"/>
            <a:ext cx="8790709" cy="5342606"/>
          </a:xfrm>
        </p:spPr>
        <p:txBody>
          <a:bodyPr>
            <a:normAutofit lnSpcReduction="10000"/>
          </a:bodyPr>
          <a:lstStyle/>
          <a:p>
            <a:pPr marL="342900" algn="just">
              <a:defRPr/>
            </a:pPr>
            <a:r>
              <a:rPr lang="cs-CZ" sz="2800" dirty="0"/>
              <a:t>Adaptivní očekávání a </a:t>
            </a:r>
            <a:r>
              <a:rPr lang="cs-CZ" sz="2800" b="1" dirty="0"/>
              <a:t>PC: </a:t>
            </a:r>
          </a:p>
          <a:p>
            <a:pPr marL="800100" lvl="1" algn="just">
              <a:defRPr/>
            </a:pPr>
            <a:r>
              <a:rPr lang="cs-CZ" sz="2400" dirty="0"/>
              <a:t>peněžní iluze </a:t>
            </a:r>
          </a:p>
          <a:p>
            <a:pPr marL="800100" lvl="1" algn="just">
              <a:defRPr/>
            </a:pPr>
            <a:r>
              <a:rPr lang="cs-CZ" sz="2400" dirty="0"/>
              <a:t>setrvačná inflace</a:t>
            </a:r>
          </a:p>
          <a:p>
            <a:pPr marL="342900" algn="just">
              <a:defRPr/>
            </a:pPr>
            <a:endParaRPr lang="cs-CZ" sz="2800" dirty="0"/>
          </a:p>
          <a:p>
            <a:pPr marL="342900" algn="just">
              <a:defRPr/>
            </a:pPr>
            <a:r>
              <a:rPr lang="cs-CZ" sz="2800" b="1" dirty="0"/>
              <a:t>rozšířená </a:t>
            </a:r>
            <a:r>
              <a:rPr lang="cs-CZ" sz="2800" b="1" dirty="0" err="1"/>
              <a:t>Phillipsova</a:t>
            </a:r>
            <a:r>
              <a:rPr lang="cs-CZ" sz="2800" b="1" dirty="0"/>
              <a:t> křivka: </a:t>
            </a:r>
            <a:r>
              <a:rPr lang="cs-CZ" sz="2800" dirty="0"/>
              <a:t>v krátkém období –</a:t>
            </a:r>
            <a:r>
              <a:rPr lang="cs-CZ" sz="2800" b="1" dirty="0">
                <a:solidFill>
                  <a:schemeClr val="accent4">
                    <a:lumMod val="75000"/>
                  </a:schemeClr>
                </a:solidFill>
              </a:rPr>
              <a:t>substituční vztah mezi inflací a nezaměstnaností: </a:t>
            </a:r>
          </a:p>
          <a:p>
            <a:pPr indent="-457200" algn="just">
              <a:buFont typeface="Wingdings" panose="05000000000000000000" pitchFamily="2" charset="2"/>
              <a:buChar char="Ø"/>
              <a:defRPr/>
            </a:pPr>
            <a:r>
              <a:rPr lang="cs-CZ" sz="2800" b="1" dirty="0">
                <a:solidFill>
                  <a:srgbClr val="C00000"/>
                </a:solidFill>
              </a:rPr>
              <a:t>SPC</a:t>
            </a:r>
            <a:r>
              <a:rPr lang="cs-CZ" sz="2800" b="1" dirty="0"/>
              <a:t> – negativní sklon daný koeficientem </a:t>
            </a:r>
            <a:r>
              <a:rPr lang="el-GR" sz="2800" b="1" i="1" dirty="0">
                <a:solidFill>
                  <a:schemeClr val="accent4">
                    <a:lumMod val="75000"/>
                  </a:schemeClr>
                </a:solidFill>
              </a:rPr>
              <a:t>ε</a:t>
            </a:r>
            <a:r>
              <a:rPr lang="cs-CZ" sz="2800" b="1" dirty="0"/>
              <a:t> (=citlivost míry změny mezd na míru změny nezaměstnanosti)</a:t>
            </a:r>
            <a:r>
              <a:rPr lang="el-GR" sz="2800" b="1" dirty="0"/>
              <a:t> </a:t>
            </a:r>
          </a:p>
          <a:p>
            <a:pPr indent="-457200" algn="just">
              <a:buFont typeface="Wingdings" panose="05000000000000000000" pitchFamily="2" charset="2"/>
              <a:buChar char="Ø"/>
              <a:defRPr/>
            </a:pPr>
            <a:r>
              <a:rPr lang="cs-CZ" sz="2800" b="1" dirty="0">
                <a:solidFill>
                  <a:srgbClr val="C00000"/>
                </a:solidFill>
              </a:rPr>
              <a:t>PC</a:t>
            </a:r>
            <a:r>
              <a:rPr lang="cs-CZ" sz="2800" b="1" dirty="0"/>
              <a:t> závisí na míře očekávané inflace. Podél dané </a:t>
            </a:r>
            <a:r>
              <a:rPr lang="cs-CZ" sz="2800" b="1" dirty="0">
                <a:solidFill>
                  <a:srgbClr val="C00000"/>
                </a:solidFill>
              </a:rPr>
              <a:t>SPC</a:t>
            </a:r>
            <a:r>
              <a:rPr lang="cs-CZ" sz="2800" b="1" dirty="0"/>
              <a:t> - míra očekávané inflace: konstantní. </a:t>
            </a:r>
          </a:p>
          <a:p>
            <a:pPr indent="-457200" algn="just">
              <a:buFont typeface="Wingdings" panose="05000000000000000000" pitchFamily="2" charset="2"/>
              <a:buChar char="Ø"/>
              <a:defRPr/>
            </a:pPr>
            <a:r>
              <a:rPr lang="cs-CZ" sz="2800" b="1" dirty="0"/>
              <a:t>Posun křivky </a:t>
            </a:r>
            <a:r>
              <a:rPr lang="cs-CZ" sz="2800" b="1" dirty="0">
                <a:solidFill>
                  <a:srgbClr val="C00000"/>
                </a:solidFill>
              </a:rPr>
              <a:t>SPC</a:t>
            </a:r>
            <a:r>
              <a:rPr lang="cs-CZ" sz="2800" b="1" dirty="0"/>
              <a:t> = velikost rozdílu očekávání u obou křivek. </a:t>
            </a:r>
          </a:p>
          <a:p>
            <a:pPr indent="-457200" algn="just">
              <a:buFont typeface="Wingdings" panose="05000000000000000000" pitchFamily="2" charset="2"/>
              <a:buChar char="Ø"/>
              <a:defRPr/>
            </a:pPr>
            <a:endParaRPr lang="cs-CZ" sz="2800" b="1" dirty="0"/>
          </a:p>
        </p:txBody>
      </p:sp>
      <p:pic>
        <p:nvPicPr>
          <p:cNvPr id="4" name="Obrázek 3">
            <a:extLst>
              <a:ext uri="{FF2B5EF4-FFF2-40B4-BE49-F238E27FC236}">
                <a16:creationId xmlns:a16="http://schemas.microsoft.com/office/drawing/2014/main" id="{6127D815-0CDC-4ACD-923F-356524A1F803}"/>
              </a:ext>
            </a:extLst>
          </p:cNvPr>
          <p:cNvPicPr>
            <a:picLocks noChangeAspect="1"/>
          </p:cNvPicPr>
          <p:nvPr/>
        </p:nvPicPr>
        <p:blipFill>
          <a:blip r:embed="rId3"/>
          <a:stretch>
            <a:fillRect/>
          </a:stretch>
        </p:blipFill>
        <p:spPr>
          <a:xfrm>
            <a:off x="4486896" y="1922319"/>
            <a:ext cx="3801097" cy="722707"/>
          </a:xfrm>
          <a:prstGeom prst="rect">
            <a:avLst/>
          </a:prstGeom>
        </p:spPr>
      </p:pic>
    </p:spTree>
    <p:extLst>
      <p:ext uri="{BB962C8B-B14F-4D97-AF65-F5344CB8AC3E}">
        <p14:creationId xmlns:p14="http://schemas.microsoft.com/office/powerpoint/2010/main" val="376698610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9859" name="Rectangle 3">
            <a:extLst>
              <a:ext uri="{FF2B5EF4-FFF2-40B4-BE49-F238E27FC236}">
                <a16:creationId xmlns:a16="http://schemas.microsoft.com/office/drawing/2014/main" id="{FBC297CC-60E7-4B4B-BAAE-1D9BF68D4003}"/>
              </a:ext>
            </a:extLst>
          </p:cNvPr>
          <p:cNvSpPr>
            <a:spLocks noGrp="1" noChangeArrowheads="1"/>
          </p:cNvSpPr>
          <p:nvPr>
            <p:ph type="body" idx="1"/>
          </p:nvPr>
        </p:nvSpPr>
        <p:spPr>
          <a:xfrm>
            <a:off x="142155" y="422474"/>
            <a:ext cx="8085470" cy="467591"/>
          </a:xfrm>
          <a:solidFill>
            <a:schemeClr val="bg1"/>
          </a:solidFill>
        </p:spPr>
        <p:txBody>
          <a:bodyPr>
            <a:normAutofit fontScale="62500" lnSpcReduction="20000"/>
          </a:bodyPr>
          <a:lstStyle/>
          <a:p>
            <a:pPr marL="0" indent="0" algn="just">
              <a:buNone/>
              <a:defRPr/>
            </a:pPr>
            <a:r>
              <a:rPr lang="cs-CZ" sz="2800" b="1" dirty="0"/>
              <a:t>Obr. Substituce (</a:t>
            </a:r>
            <a:r>
              <a:rPr lang="cs-CZ" sz="2800" b="1" dirty="0" err="1"/>
              <a:t>tradeoff</a:t>
            </a:r>
            <a:r>
              <a:rPr lang="cs-CZ" sz="2800" b="1" dirty="0"/>
              <a:t>) mezi inflací a nezaměstnaností v krátkém období</a:t>
            </a:r>
          </a:p>
        </p:txBody>
      </p:sp>
      <p:pic>
        <p:nvPicPr>
          <p:cNvPr id="2" name="Obrázek 1"/>
          <p:cNvPicPr>
            <a:picLocks noChangeAspect="1"/>
          </p:cNvPicPr>
          <p:nvPr/>
        </p:nvPicPr>
        <p:blipFill rotWithShape="1">
          <a:blip r:embed="rId3"/>
          <a:srcRect l="25088" t="30078" r="37426" b="20955"/>
          <a:stretch/>
        </p:blipFill>
        <p:spPr>
          <a:xfrm>
            <a:off x="212629" y="1577735"/>
            <a:ext cx="7944522" cy="5037222"/>
          </a:xfrm>
          <a:prstGeom prst="rect">
            <a:avLst/>
          </a:prstGeom>
        </p:spPr>
      </p:pic>
      <p:sp>
        <p:nvSpPr>
          <p:cNvPr id="8" name="TextovéPole 7">
            <a:extLst>
              <a:ext uri="{FF2B5EF4-FFF2-40B4-BE49-F238E27FC236}">
                <a16:creationId xmlns:a16="http://schemas.microsoft.com/office/drawing/2014/main" id="{EDA6BF37-2489-4826-B898-95717CFAEC18}"/>
              </a:ext>
            </a:extLst>
          </p:cNvPr>
          <p:cNvSpPr txBox="1"/>
          <p:nvPr/>
        </p:nvSpPr>
        <p:spPr>
          <a:xfrm>
            <a:off x="5122718" y="812860"/>
            <a:ext cx="3879127" cy="2893100"/>
          </a:xfrm>
          <a:prstGeom prst="rect">
            <a:avLst/>
          </a:prstGeom>
          <a:solidFill>
            <a:schemeClr val="bg1"/>
          </a:solidFill>
        </p:spPr>
        <p:txBody>
          <a:bodyPr wrap="square">
            <a:spAutoFit/>
          </a:bodyPr>
          <a:lstStyle/>
          <a:p>
            <a:pPr algn="just"/>
            <a:r>
              <a:rPr lang="cs-CZ" sz="1400" b="1" dirty="0"/>
              <a:t>V krátkém období = inverzní vzájemný vztah mezi mírou inflace a nezaměstnanosti;</a:t>
            </a:r>
          </a:p>
          <a:p>
            <a:pPr algn="just"/>
            <a:r>
              <a:rPr lang="cs-CZ" dirty="0"/>
              <a:t>Z rovnice rozšířené </a:t>
            </a:r>
            <a:r>
              <a:rPr lang="cs-CZ" b="1" dirty="0"/>
              <a:t>PC</a:t>
            </a:r>
            <a:r>
              <a:rPr lang="cs-CZ" dirty="0"/>
              <a:t> plyne, že je-li </a:t>
            </a:r>
            <a:r>
              <a:rPr lang="cs-CZ" b="1" dirty="0"/>
              <a:t>skutečná míra nezaměstnanosti (u) rovna přirozené míře (u*), skutečná inflace se rovná očekávané inflaci. </a:t>
            </a:r>
          </a:p>
          <a:p>
            <a:pPr algn="just"/>
            <a:endParaRPr lang="cs-CZ" b="1" dirty="0"/>
          </a:p>
          <a:p>
            <a:pPr algn="just"/>
            <a:r>
              <a:rPr lang="cs-CZ" b="1" dirty="0"/>
              <a:t>Vertikální dlouhodobá </a:t>
            </a:r>
            <a:r>
              <a:rPr lang="cs-CZ" b="1" dirty="0" err="1"/>
              <a:t>Phillipsova</a:t>
            </a:r>
            <a:r>
              <a:rPr lang="cs-CZ" b="1" dirty="0"/>
              <a:t> křivka (LPC) </a:t>
            </a:r>
            <a:r>
              <a:rPr lang="cs-CZ" dirty="0"/>
              <a:t>vychází proto z úrovně (u*) na ose x a prochází body na krátkodobých Phillipsových křivkách </a:t>
            </a:r>
            <a:r>
              <a:rPr lang="cs-CZ" b="1" dirty="0"/>
              <a:t>SPC0</a:t>
            </a:r>
            <a:r>
              <a:rPr lang="cs-CZ" dirty="0"/>
              <a:t> a </a:t>
            </a:r>
            <a:r>
              <a:rPr lang="cs-CZ" b="1" dirty="0"/>
              <a:t>SPC1, </a:t>
            </a:r>
            <a:r>
              <a:rPr lang="cs-CZ" dirty="0"/>
              <a:t>kde se </a:t>
            </a:r>
            <a:r>
              <a:rPr lang="cs-CZ" b="1" dirty="0"/>
              <a:t>skutečná a očekávaná míra inflace rovnají</a:t>
            </a:r>
          </a:p>
        </p:txBody>
      </p:sp>
    </p:spTree>
    <p:extLst>
      <p:ext uri="{BB962C8B-B14F-4D97-AF65-F5344CB8AC3E}">
        <p14:creationId xmlns:p14="http://schemas.microsoft.com/office/powerpoint/2010/main" val="229275694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787733" y="358106"/>
            <a:ext cx="7772400" cy="990600"/>
          </a:xfrm>
        </p:spPr>
        <p:txBody>
          <a:bodyPr>
            <a:normAutofit/>
          </a:bodyPr>
          <a:lstStyle/>
          <a:p>
            <a:pPr eaLnBrk="1" hangingPunct="1"/>
            <a:r>
              <a:rPr lang="cs-CZ" sz="2800" b="1" dirty="0">
                <a:solidFill>
                  <a:srgbClr val="C00000"/>
                </a:solidFill>
              </a:rPr>
              <a:t>Očekávání tržních subjektů </a:t>
            </a:r>
            <a:endParaRPr lang="cs-CZ" altLang="cs-CZ" sz="2800" b="1" dirty="0">
              <a:solidFill>
                <a:srgbClr val="C00000"/>
              </a:solidFill>
            </a:endParaRPr>
          </a:p>
        </p:txBody>
      </p:sp>
      <p:sp>
        <p:nvSpPr>
          <p:cNvPr id="249859" name="Rectangle 3">
            <a:extLst>
              <a:ext uri="{FF2B5EF4-FFF2-40B4-BE49-F238E27FC236}">
                <a16:creationId xmlns:a16="http://schemas.microsoft.com/office/drawing/2014/main" id="{FBC297CC-60E7-4B4B-BAAE-1D9BF68D4003}"/>
              </a:ext>
            </a:extLst>
          </p:cNvPr>
          <p:cNvSpPr>
            <a:spLocks noGrp="1" noChangeArrowheads="1"/>
          </p:cNvSpPr>
          <p:nvPr>
            <p:ph type="body" idx="1"/>
          </p:nvPr>
        </p:nvSpPr>
        <p:spPr>
          <a:xfrm>
            <a:off x="474663" y="1155033"/>
            <a:ext cx="7842250" cy="5342606"/>
          </a:xfrm>
        </p:spPr>
        <p:txBody>
          <a:bodyPr>
            <a:normAutofit fontScale="77500" lnSpcReduction="20000"/>
          </a:bodyPr>
          <a:lstStyle/>
          <a:p>
            <a:pPr marL="342900" algn="just">
              <a:defRPr/>
            </a:pPr>
            <a:r>
              <a:rPr lang="cs-CZ" sz="2800" b="1" dirty="0"/>
              <a:t>Extrapolační očekávání </a:t>
            </a:r>
          </a:p>
          <a:p>
            <a:pPr marL="800100" lvl="1" algn="just">
              <a:defRPr/>
            </a:pPr>
            <a:r>
              <a:rPr lang="cs-CZ" sz="2400" dirty="0"/>
              <a:t>Nejjednodušší - hospodářské subjekty schopny extrapolovat ekonomický vývoj do budoucna </a:t>
            </a:r>
          </a:p>
          <a:p>
            <a:pPr marL="800100" lvl="1" algn="just">
              <a:defRPr/>
            </a:pPr>
            <a:r>
              <a:rPr lang="cs-CZ" sz="2400" dirty="0"/>
              <a:t>jestliže rostla inflace v předchozích letech řadou 2, 4, 6 %, pak budou subjekty očekávat, že v dalším roce bude míra inflace činit 8%, </a:t>
            </a:r>
          </a:p>
          <a:p>
            <a:pPr marL="342900" algn="just">
              <a:defRPr/>
            </a:pPr>
            <a:r>
              <a:rPr lang="cs-CZ" sz="2800" b="1" dirty="0"/>
              <a:t>Adaptivní očekávání – M. </a:t>
            </a:r>
            <a:r>
              <a:rPr lang="cs-CZ" sz="2800" b="1" dirty="0" err="1"/>
              <a:t>Friedman</a:t>
            </a:r>
            <a:r>
              <a:rPr lang="cs-CZ" sz="2800" b="1" dirty="0"/>
              <a:t> </a:t>
            </a:r>
          </a:p>
          <a:p>
            <a:pPr marL="800100" lvl="1" algn="just">
              <a:defRPr/>
            </a:pPr>
            <a:r>
              <a:rPr lang="cs-CZ" sz="2400" dirty="0"/>
              <a:t>vyšší úroveň očekávání - Hospodářské subjekty se poučily z minulých chyb a na základě toho korigují svá rozhodnutí do budoucnosti. </a:t>
            </a:r>
          </a:p>
          <a:p>
            <a:pPr marL="800100" lvl="1" algn="just">
              <a:defRPr/>
            </a:pPr>
            <a:r>
              <a:rPr lang="cs-CZ" sz="2400" dirty="0"/>
              <a:t>Extrapolační a adaptivní očekávání mají společné to, že se utváří na základě minulé zkušenosti. V tom však spočívá jejich slabé místo, neboť tržní podmínky se rychle mění. </a:t>
            </a:r>
          </a:p>
          <a:p>
            <a:pPr marL="342900" algn="just">
              <a:defRPr/>
            </a:pPr>
            <a:r>
              <a:rPr lang="cs-CZ" sz="2800" b="1" dirty="0"/>
              <a:t>Racionální očekávání – R. Lucas </a:t>
            </a:r>
          </a:p>
          <a:p>
            <a:pPr marL="800100" lvl="1" algn="just">
              <a:defRPr/>
            </a:pPr>
            <a:r>
              <a:rPr lang="cs-CZ" sz="2400" dirty="0"/>
              <a:t>překonávají toto slabé místo. </a:t>
            </a:r>
          </a:p>
          <a:p>
            <a:pPr marL="800100" lvl="1" algn="just">
              <a:defRPr/>
            </a:pPr>
            <a:r>
              <a:rPr lang="cs-CZ" sz="2400" dirty="0"/>
              <a:t>subjekty utváří názory na budoucnost tak, že zohledňují nejen informace z minulosti, ale všechny dostupné informace (odhady a prognózy expertů týkající se budoucího ekonomického vývoje, výroky politiků a bankéřů, zprávy médií o vývoji cen, o chystaných sociálních nepokojích, stávkách apod.).</a:t>
            </a:r>
            <a:endParaRPr lang="cs-CZ" sz="2400" b="1" dirty="0"/>
          </a:p>
        </p:txBody>
      </p:sp>
    </p:spTree>
    <p:extLst>
      <p:ext uri="{BB962C8B-B14F-4D97-AF65-F5344CB8AC3E}">
        <p14:creationId xmlns:p14="http://schemas.microsoft.com/office/powerpoint/2010/main" val="161659309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787733" y="358106"/>
            <a:ext cx="7772400" cy="990600"/>
          </a:xfrm>
        </p:spPr>
        <p:txBody>
          <a:bodyPr>
            <a:normAutofit/>
          </a:bodyPr>
          <a:lstStyle/>
          <a:p>
            <a:pPr eaLnBrk="1" hangingPunct="1"/>
            <a:r>
              <a:rPr lang="cs-CZ" sz="2800" b="1" dirty="0">
                <a:solidFill>
                  <a:srgbClr val="C00000"/>
                </a:solidFill>
              </a:rPr>
              <a:t>Inflace a nezaměstnanost </a:t>
            </a:r>
            <a:endParaRPr lang="cs-CZ" altLang="cs-CZ" sz="2800" b="1" dirty="0">
              <a:solidFill>
                <a:srgbClr val="C00000"/>
              </a:solidFill>
            </a:endParaRPr>
          </a:p>
        </p:txBody>
      </p:sp>
      <p:sp>
        <p:nvSpPr>
          <p:cNvPr id="249859" name="Rectangle 3">
            <a:extLst>
              <a:ext uri="{FF2B5EF4-FFF2-40B4-BE49-F238E27FC236}">
                <a16:creationId xmlns:a16="http://schemas.microsoft.com/office/drawing/2014/main" id="{FBC297CC-60E7-4B4B-BAAE-1D9BF68D4003}"/>
              </a:ext>
            </a:extLst>
          </p:cNvPr>
          <p:cNvSpPr>
            <a:spLocks noGrp="1" noChangeArrowheads="1"/>
          </p:cNvSpPr>
          <p:nvPr>
            <p:ph type="body" idx="1"/>
          </p:nvPr>
        </p:nvSpPr>
        <p:spPr>
          <a:xfrm>
            <a:off x="474663" y="1155033"/>
            <a:ext cx="8295264" cy="5342606"/>
          </a:xfrm>
        </p:spPr>
        <p:txBody>
          <a:bodyPr>
            <a:normAutofit fontScale="85000" lnSpcReduction="20000"/>
          </a:bodyPr>
          <a:lstStyle/>
          <a:p>
            <a:pPr marL="342900" algn="just">
              <a:defRPr/>
            </a:pPr>
            <a:r>
              <a:rPr lang="cs-CZ" sz="2800" dirty="0"/>
              <a:t>Teorie adaptivních </a:t>
            </a:r>
            <a:r>
              <a:rPr lang="cs-CZ" sz="2800" b="1" dirty="0"/>
              <a:t>očekávání </a:t>
            </a:r>
            <a:r>
              <a:rPr lang="cs-CZ" sz="2800" b="1" dirty="0" err="1"/>
              <a:t>Friedmana</a:t>
            </a:r>
            <a:r>
              <a:rPr lang="cs-CZ" sz="2800" b="1" dirty="0"/>
              <a:t> </a:t>
            </a:r>
            <a:r>
              <a:rPr lang="cs-CZ" sz="2800" dirty="0"/>
              <a:t>nahrazena předpokladem </a:t>
            </a:r>
            <a:r>
              <a:rPr lang="cs-CZ" sz="2800" b="1" dirty="0"/>
              <a:t>racionálních inflačních očekávání Lucase </a:t>
            </a:r>
          </a:p>
          <a:p>
            <a:pPr marL="342900" algn="just">
              <a:defRPr/>
            </a:pPr>
            <a:r>
              <a:rPr lang="cs-CZ" sz="2800" b="1" dirty="0"/>
              <a:t>Poptávková stimulace je neúčinná nejen v dlouhém, ale i v krátkém období: </a:t>
            </a:r>
          </a:p>
          <a:p>
            <a:pPr marL="800100" lvl="1" algn="just">
              <a:defRPr/>
            </a:pPr>
            <a:r>
              <a:rPr lang="cs-CZ" sz="2400" dirty="0"/>
              <a:t>hospodářské subjekty jsou schopny předvídat budoucí cenový a mzdový vývoj </a:t>
            </a:r>
          </a:p>
          <a:p>
            <a:pPr marL="800100" lvl="1" algn="just">
              <a:defRPr/>
            </a:pPr>
            <a:r>
              <a:rPr lang="cs-CZ" sz="2400" dirty="0"/>
              <a:t>nepodléhají peněžním iluzím a ihned zabudovávají tyto informace do svých cen a dohod </a:t>
            </a:r>
          </a:p>
          <a:p>
            <a:pPr marL="800100" lvl="1" algn="just">
              <a:defRPr/>
            </a:pPr>
            <a:r>
              <a:rPr lang="cs-CZ" sz="2400" dirty="0"/>
              <a:t>• nemůže existovat zaměnitelnost mezi inflací a nezaměstnaností ani v krátkém období, tzn. </a:t>
            </a:r>
            <a:r>
              <a:rPr lang="cs-CZ" sz="2400" dirty="0" err="1"/>
              <a:t>Phillipsova</a:t>
            </a:r>
            <a:r>
              <a:rPr lang="cs-CZ" sz="2400" dirty="0"/>
              <a:t> křivka je vertikální i v krátkém období. </a:t>
            </a:r>
          </a:p>
          <a:p>
            <a:pPr marL="342900" algn="just">
              <a:defRPr/>
            </a:pPr>
            <a:r>
              <a:rPr lang="cs-CZ" sz="2800" b="1" dirty="0"/>
              <a:t>Strnulosti v případě zaměstnanosti </a:t>
            </a:r>
          </a:p>
          <a:p>
            <a:pPr marL="800100" lvl="1" algn="just">
              <a:defRPr/>
            </a:pPr>
            <a:r>
              <a:rPr lang="cs-CZ" sz="2400" b="1" dirty="0"/>
              <a:t>dělníci</a:t>
            </a:r>
            <a:r>
              <a:rPr lang="cs-CZ" sz="2400" dirty="0"/>
              <a:t> raději uzavírají dlouhodobé nepružné smlouvy, než by se vystavovali nebezpečí ztráty příjmu. </a:t>
            </a:r>
          </a:p>
          <a:p>
            <a:pPr marL="800100" lvl="1" algn="just">
              <a:defRPr/>
            </a:pPr>
            <a:r>
              <a:rPr lang="cs-CZ" sz="2400" b="1" dirty="0"/>
              <a:t>zaměstnavatelé</a:t>
            </a:r>
            <a:r>
              <a:rPr lang="cs-CZ" sz="2400" dirty="0"/>
              <a:t> budou racionálně preferovat nepružné pracovní smlouvy (často i za cenu vyšších mezd, než by odpovídalo meznímu produktu práce), než aby se vystavovali nebezpečí kolísání stavu zaměstnanců</a:t>
            </a:r>
            <a:endParaRPr lang="cs-CZ" sz="2000" b="1" dirty="0"/>
          </a:p>
        </p:txBody>
      </p:sp>
    </p:spTree>
    <p:extLst>
      <p:ext uri="{BB962C8B-B14F-4D97-AF65-F5344CB8AC3E}">
        <p14:creationId xmlns:p14="http://schemas.microsoft.com/office/powerpoint/2010/main" val="228370787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787733" y="358106"/>
            <a:ext cx="7772400" cy="722549"/>
          </a:xfrm>
        </p:spPr>
        <p:txBody>
          <a:bodyPr>
            <a:normAutofit/>
          </a:bodyPr>
          <a:lstStyle/>
          <a:p>
            <a:pPr eaLnBrk="1" hangingPunct="1"/>
            <a:r>
              <a:rPr lang="cs-CZ" sz="2800" b="1" dirty="0" err="1">
                <a:solidFill>
                  <a:srgbClr val="C00000"/>
                </a:solidFill>
              </a:rPr>
              <a:t>Phillipsova</a:t>
            </a:r>
            <a:r>
              <a:rPr lang="cs-CZ" sz="2800" b="1" dirty="0">
                <a:solidFill>
                  <a:srgbClr val="C00000"/>
                </a:solidFill>
              </a:rPr>
              <a:t> křivka a racionální očekávání </a:t>
            </a:r>
            <a:endParaRPr lang="cs-CZ" altLang="cs-CZ" sz="2800" b="1" dirty="0">
              <a:solidFill>
                <a:srgbClr val="C00000"/>
              </a:solidFill>
            </a:endParaRPr>
          </a:p>
        </p:txBody>
      </p:sp>
      <p:sp>
        <p:nvSpPr>
          <p:cNvPr id="249859" name="Rectangle 3">
            <a:extLst>
              <a:ext uri="{FF2B5EF4-FFF2-40B4-BE49-F238E27FC236}">
                <a16:creationId xmlns:a16="http://schemas.microsoft.com/office/drawing/2014/main" id="{FBC297CC-60E7-4B4B-BAAE-1D9BF68D4003}"/>
              </a:ext>
            </a:extLst>
          </p:cNvPr>
          <p:cNvSpPr>
            <a:spLocks noGrp="1" noChangeArrowheads="1"/>
          </p:cNvSpPr>
          <p:nvPr>
            <p:ph type="body" idx="1"/>
          </p:nvPr>
        </p:nvSpPr>
        <p:spPr>
          <a:xfrm>
            <a:off x="280556" y="1080654"/>
            <a:ext cx="8416636" cy="5419239"/>
          </a:xfrm>
          <a:solidFill>
            <a:schemeClr val="bg1"/>
          </a:solidFill>
        </p:spPr>
        <p:txBody>
          <a:bodyPr>
            <a:normAutofit fontScale="92500" lnSpcReduction="20000"/>
          </a:bodyPr>
          <a:lstStyle/>
          <a:p>
            <a:pPr marL="342900" algn="just">
              <a:defRPr/>
            </a:pPr>
            <a:r>
              <a:rPr lang="cs-CZ" sz="2800" b="1" dirty="0"/>
              <a:t>RACIONÁLNÍ OČEKÁVÁNÍ</a:t>
            </a:r>
            <a:r>
              <a:rPr lang="cs-CZ" sz="2800" dirty="0"/>
              <a:t> (</a:t>
            </a:r>
            <a:r>
              <a:rPr lang="cs-CZ" sz="2800" dirty="0" err="1"/>
              <a:t>Muth</a:t>
            </a:r>
            <a:r>
              <a:rPr lang="cs-CZ" sz="2800" dirty="0"/>
              <a:t>, Lucas) - založena na </a:t>
            </a:r>
            <a:r>
              <a:rPr lang="cs-CZ" sz="2800" b="1" dirty="0"/>
              <a:t>znalosti a vyhodnocení všech dostupných informací o tom, jaký bude budoucí vývoj. </a:t>
            </a:r>
          </a:p>
          <a:p>
            <a:pPr marL="342900" algn="just">
              <a:defRPr/>
            </a:pPr>
            <a:r>
              <a:rPr lang="cs-CZ" sz="2800" dirty="0"/>
              <a:t>Ekonomické subjekty předem zahrnou vliv fiskálních, monetárních politik, jiných informací, do svých rozhodnutí - </a:t>
            </a:r>
            <a:r>
              <a:rPr lang="cs-CZ" sz="2800" b="1" dirty="0"/>
              <a:t>Inflace je takto méně setrvačná</a:t>
            </a:r>
            <a:r>
              <a:rPr lang="cs-CZ" sz="2800" dirty="0"/>
              <a:t>.</a:t>
            </a:r>
          </a:p>
          <a:p>
            <a:pPr marL="342900" algn="just">
              <a:defRPr/>
            </a:pPr>
            <a:endParaRPr lang="cs-CZ" sz="2800" b="1" dirty="0"/>
          </a:p>
          <a:p>
            <a:pPr marL="342900" algn="just">
              <a:defRPr/>
            </a:pPr>
            <a:r>
              <a:rPr lang="cs-CZ" sz="2800" b="1" dirty="0"/>
              <a:t>Formování očekávané inflace mechanismem racionálních očekávání – snížení inflace bez signifikantního poklesu produktu </a:t>
            </a:r>
            <a:r>
              <a:rPr lang="cs-CZ" sz="2800" dirty="0"/>
              <a:t>za předpokladu, že: </a:t>
            </a:r>
          </a:p>
          <a:p>
            <a:pPr marL="971550" lvl="1" indent="-514350" algn="just">
              <a:buFont typeface="+mj-lt"/>
              <a:buAutoNum type="romanLcPeriod"/>
              <a:defRPr/>
            </a:pPr>
            <a:r>
              <a:rPr lang="cs-CZ" sz="2600" b="1" dirty="0">
                <a:solidFill>
                  <a:schemeClr val="accent2">
                    <a:lumMod val="75000"/>
                  </a:schemeClr>
                </a:solidFill>
              </a:rPr>
              <a:t>záměr snížení inflace je oznámen předem; </a:t>
            </a:r>
          </a:p>
          <a:p>
            <a:pPr marL="971550" lvl="1" indent="-514350" algn="just">
              <a:buFont typeface="+mj-lt"/>
              <a:buAutoNum type="romanLcPeriod"/>
              <a:defRPr/>
            </a:pPr>
            <a:r>
              <a:rPr lang="cs-CZ" sz="2600" b="1" dirty="0">
                <a:solidFill>
                  <a:schemeClr val="accent2">
                    <a:lumMod val="75000"/>
                  </a:schemeClr>
                </a:solidFill>
              </a:rPr>
              <a:t>mzdy a ceny se musí snížit (musí být flexibilní) podle povahy záměru snížení míry inflace. </a:t>
            </a:r>
          </a:p>
          <a:p>
            <a:pPr marL="342900" algn="just">
              <a:defRPr/>
            </a:pPr>
            <a:r>
              <a:rPr lang="cs-CZ" sz="2800" dirty="0"/>
              <a:t>=&gt; </a:t>
            </a:r>
            <a:r>
              <a:rPr lang="cs-CZ" sz="2800" b="1" dirty="0"/>
              <a:t>rychle snížení míry očekávané inflace a tedy i skutečné inflace, aniž dojde k růstu míry nezaměstnanosti.</a:t>
            </a:r>
          </a:p>
          <a:p>
            <a:pPr marL="342900" algn="just">
              <a:defRPr/>
            </a:pPr>
            <a:endParaRPr lang="cs-CZ" sz="2000" b="1" dirty="0"/>
          </a:p>
        </p:txBody>
      </p:sp>
    </p:spTree>
    <p:extLst>
      <p:ext uri="{BB962C8B-B14F-4D97-AF65-F5344CB8AC3E}">
        <p14:creationId xmlns:p14="http://schemas.microsoft.com/office/powerpoint/2010/main" val="105597713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755650" y="317250"/>
            <a:ext cx="7772400" cy="990600"/>
          </a:xfrm>
        </p:spPr>
        <p:txBody>
          <a:bodyPr/>
          <a:lstStyle/>
          <a:p>
            <a:pPr eaLnBrk="1" hangingPunct="1"/>
            <a:r>
              <a:rPr lang="cs-CZ" sz="3600" b="1" dirty="0">
                <a:solidFill>
                  <a:srgbClr val="C00000"/>
                </a:solidFill>
              </a:rPr>
              <a:t>Původní mzdová </a:t>
            </a:r>
            <a:r>
              <a:rPr lang="cs-CZ" sz="3600" b="1" dirty="0" err="1">
                <a:solidFill>
                  <a:srgbClr val="C00000"/>
                </a:solidFill>
              </a:rPr>
              <a:t>Phillipsova</a:t>
            </a:r>
            <a:r>
              <a:rPr lang="cs-CZ" sz="3600" b="1" dirty="0">
                <a:solidFill>
                  <a:srgbClr val="C00000"/>
                </a:solidFill>
              </a:rPr>
              <a:t> křivka (PC) </a:t>
            </a:r>
            <a:endParaRPr lang="cs-CZ" altLang="cs-CZ" sz="3600" b="1" dirty="0">
              <a:solidFill>
                <a:srgbClr val="C00000"/>
              </a:solidFill>
            </a:endParaRPr>
          </a:p>
        </p:txBody>
      </p:sp>
      <p:sp>
        <p:nvSpPr>
          <p:cNvPr id="115715" name="Rectangle 3">
            <a:extLst>
              <a:ext uri="{FF2B5EF4-FFF2-40B4-BE49-F238E27FC236}">
                <a16:creationId xmlns:a16="http://schemas.microsoft.com/office/drawing/2014/main" id="{94A9AC5A-4818-4836-BC57-5E7B35AF9A38}"/>
              </a:ext>
            </a:extLst>
          </p:cNvPr>
          <p:cNvSpPr>
            <a:spLocks noGrp="1" noChangeArrowheads="1"/>
          </p:cNvSpPr>
          <p:nvPr>
            <p:ph type="body" idx="1"/>
          </p:nvPr>
        </p:nvSpPr>
        <p:spPr>
          <a:xfrm>
            <a:off x="304800" y="1307850"/>
            <a:ext cx="8338868" cy="5073900"/>
          </a:xfrm>
        </p:spPr>
        <p:txBody>
          <a:bodyPr>
            <a:noAutofit/>
          </a:bodyPr>
          <a:lstStyle/>
          <a:p>
            <a:pPr marL="342900" algn="just">
              <a:defRPr/>
            </a:pPr>
            <a:r>
              <a:rPr lang="cs-CZ" sz="2800" b="1" dirty="0"/>
              <a:t>A. W. Phillips – analyzoval období 1861 – 1957 – empirický výzkum:  </a:t>
            </a:r>
            <a:r>
              <a:rPr lang="en-US" sz="2000" b="1" i="1" dirty="0">
                <a:solidFill>
                  <a:srgbClr val="FF0000"/>
                </a:solidFill>
              </a:rPr>
              <a:t>The Relation Between unemployment and the Rate of Change of Money Wage Rates in the United Kingdom, 1861-1957</a:t>
            </a:r>
            <a:endParaRPr lang="cs-CZ" sz="2800" b="1" i="1" dirty="0">
              <a:solidFill>
                <a:srgbClr val="FF0000"/>
              </a:solidFill>
            </a:endParaRPr>
          </a:p>
          <a:p>
            <a:pPr indent="-457200" algn="just">
              <a:buFont typeface="Wingdings" panose="05000000000000000000" pitchFamily="2" charset="2"/>
              <a:buChar char="ü"/>
              <a:defRPr/>
            </a:pPr>
            <a:r>
              <a:rPr lang="cs-CZ" sz="2800" b="1" dirty="0">
                <a:solidFill>
                  <a:schemeClr val="accent4">
                    <a:lumMod val="75000"/>
                  </a:schemeClr>
                </a:solidFill>
              </a:rPr>
              <a:t>Původní PC</a:t>
            </a:r>
          </a:p>
          <a:p>
            <a:pPr indent="-457200" algn="just">
              <a:buFont typeface="Wingdings" panose="05000000000000000000" pitchFamily="2" charset="2"/>
              <a:buChar char="Ø"/>
              <a:defRPr/>
            </a:pPr>
            <a:r>
              <a:rPr lang="cs-CZ" sz="2800" b="1" dirty="0"/>
              <a:t>vyjadřovala inverzní vztah mezi mírou růstu nominálních mezd a nezaměstnaností;</a:t>
            </a:r>
          </a:p>
          <a:p>
            <a:pPr marL="801688" indent="-439738" algn="just">
              <a:buFont typeface="Wingdings" panose="05000000000000000000" pitchFamily="2" charset="2"/>
              <a:buChar char="Ø"/>
              <a:defRPr/>
            </a:pPr>
            <a:r>
              <a:rPr lang="cs-CZ" sz="2800" b="1" dirty="0"/>
              <a:t>uvedený vztah byl v dlouhém období považován za stabilní; </a:t>
            </a:r>
          </a:p>
          <a:p>
            <a:pPr indent="-457200" algn="just">
              <a:buFont typeface="Wingdings" panose="05000000000000000000" pitchFamily="2" charset="2"/>
              <a:buChar char="Ø"/>
              <a:defRPr/>
            </a:pPr>
            <a:r>
              <a:rPr lang="cs-CZ" sz="2800" b="1" dirty="0"/>
              <a:t>PC se stala významným nástrojem ekonomické analýzy i hospodářské politiky – do konce 60. let 20. století </a:t>
            </a:r>
            <a:endParaRPr lang="cs-CZ" altLang="cs-CZ" b="1" dirty="0"/>
          </a:p>
        </p:txBody>
      </p:sp>
    </p:spTree>
    <p:extLst>
      <p:ext uri="{BB962C8B-B14F-4D97-AF65-F5344CB8AC3E}">
        <p14:creationId xmlns:p14="http://schemas.microsoft.com/office/powerpoint/2010/main" val="201008379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787733" y="358106"/>
            <a:ext cx="7772400" cy="990600"/>
          </a:xfrm>
        </p:spPr>
        <p:txBody>
          <a:bodyPr>
            <a:normAutofit/>
          </a:bodyPr>
          <a:lstStyle/>
          <a:p>
            <a:pPr eaLnBrk="1" hangingPunct="1"/>
            <a:r>
              <a:rPr lang="cs-CZ" sz="2800" b="1" dirty="0">
                <a:solidFill>
                  <a:srgbClr val="C00000"/>
                </a:solidFill>
              </a:rPr>
              <a:t>Křivka agregátní nabídky a </a:t>
            </a:r>
            <a:r>
              <a:rPr lang="cs-CZ" sz="2800" b="1" dirty="0" err="1">
                <a:solidFill>
                  <a:srgbClr val="C00000"/>
                </a:solidFill>
              </a:rPr>
              <a:t>Phillipsova</a:t>
            </a:r>
            <a:r>
              <a:rPr lang="cs-CZ" sz="2800" b="1" dirty="0">
                <a:solidFill>
                  <a:srgbClr val="C00000"/>
                </a:solidFill>
              </a:rPr>
              <a:t> křivka </a:t>
            </a:r>
            <a:endParaRPr lang="cs-CZ" altLang="cs-CZ" sz="2800" b="1" dirty="0">
              <a:solidFill>
                <a:srgbClr val="C00000"/>
              </a:solidFill>
            </a:endParaRPr>
          </a:p>
        </p:txBody>
      </p:sp>
      <p:sp>
        <p:nvSpPr>
          <p:cNvPr id="249859" name="Rectangle 3">
            <a:extLst>
              <a:ext uri="{FF2B5EF4-FFF2-40B4-BE49-F238E27FC236}">
                <a16:creationId xmlns:a16="http://schemas.microsoft.com/office/drawing/2014/main" id="{FBC297CC-60E7-4B4B-BAAE-1D9BF68D4003}"/>
              </a:ext>
            </a:extLst>
          </p:cNvPr>
          <p:cNvSpPr>
            <a:spLocks noGrp="1" noChangeArrowheads="1"/>
          </p:cNvSpPr>
          <p:nvPr>
            <p:ph type="body" idx="1"/>
          </p:nvPr>
        </p:nvSpPr>
        <p:spPr>
          <a:xfrm>
            <a:off x="474663" y="1155033"/>
            <a:ext cx="7842250" cy="5342606"/>
          </a:xfrm>
        </p:spPr>
        <p:txBody>
          <a:bodyPr>
            <a:normAutofit fontScale="85000" lnSpcReduction="20000"/>
          </a:bodyPr>
          <a:lstStyle/>
          <a:p>
            <a:pPr marL="342900" algn="just">
              <a:defRPr/>
            </a:pPr>
            <a:r>
              <a:rPr lang="cs-CZ" sz="2800" b="1" dirty="0"/>
              <a:t>Křivka agregátní nabídky: </a:t>
            </a:r>
          </a:p>
          <a:p>
            <a:pPr marL="342900" algn="just">
              <a:defRPr/>
            </a:pPr>
            <a:r>
              <a:rPr lang="cs-CZ" sz="2800" dirty="0"/>
              <a:t>Úpravami: od obou stran rovnice odečteme P</a:t>
            </a:r>
            <a:r>
              <a:rPr lang="cs-CZ" sz="1900" dirty="0"/>
              <a:t>1</a:t>
            </a:r>
            <a:r>
              <a:rPr lang="cs-CZ" sz="2400" dirty="0"/>
              <a:t>:</a:t>
            </a:r>
            <a:r>
              <a:rPr lang="cs-CZ" sz="2800" dirty="0"/>
              <a:t> dostaneme křivku krátkodobé dynamické agregátní nabídky (rozšířené o očekávanou inflaci):</a:t>
            </a:r>
          </a:p>
          <a:p>
            <a:pPr algn="l"/>
            <a:r>
              <a:rPr lang="es-ES" sz="2800" b="1" i="0" u="none" strike="noStrike" baseline="0" dirty="0">
                <a:solidFill>
                  <a:srgbClr val="000000"/>
                </a:solidFill>
                <a:latin typeface="Calibri" panose="020F0502020204030204" pitchFamily="34" charset="0"/>
              </a:rPr>
              <a:t>(P</a:t>
            </a:r>
            <a:r>
              <a:rPr lang="es-ES" sz="1600" b="1" i="0" u="none" strike="noStrike" baseline="0" dirty="0">
                <a:solidFill>
                  <a:srgbClr val="000000"/>
                </a:solidFill>
                <a:latin typeface="Calibri" panose="020F0502020204030204" pitchFamily="34" charset="0"/>
              </a:rPr>
              <a:t>t </a:t>
            </a:r>
            <a:r>
              <a:rPr lang="es-ES" sz="2800" b="1" i="0" u="none" strike="noStrike" baseline="0" dirty="0">
                <a:solidFill>
                  <a:srgbClr val="000000"/>
                </a:solidFill>
                <a:latin typeface="Calibri" panose="020F0502020204030204" pitchFamily="34" charset="0"/>
              </a:rPr>
              <a:t>- P</a:t>
            </a:r>
            <a:r>
              <a:rPr lang="es-ES" sz="1600" b="1" i="0" u="none" strike="noStrike" baseline="0" dirty="0">
                <a:solidFill>
                  <a:srgbClr val="000000"/>
                </a:solidFill>
                <a:latin typeface="Calibri" panose="020F0502020204030204" pitchFamily="34" charset="0"/>
              </a:rPr>
              <a:t>t-1</a:t>
            </a:r>
            <a:r>
              <a:rPr lang="es-ES" sz="2800" b="1" i="0" u="none" strike="noStrike" baseline="0" dirty="0">
                <a:solidFill>
                  <a:srgbClr val="000000"/>
                </a:solidFill>
                <a:latin typeface="Calibri" panose="020F0502020204030204" pitchFamily="34" charset="0"/>
              </a:rPr>
              <a:t>) = (</a:t>
            </a:r>
            <a:r>
              <a:rPr lang="es-ES" sz="2800" b="1" i="0" u="none" strike="noStrike" baseline="0" dirty="0" err="1">
                <a:solidFill>
                  <a:srgbClr val="000000"/>
                </a:solidFill>
                <a:latin typeface="Calibri" panose="020F0502020204030204" pitchFamily="34" charset="0"/>
              </a:rPr>
              <a:t>P</a:t>
            </a:r>
            <a:r>
              <a:rPr lang="es-ES" sz="1600" b="1" i="0" u="none" strike="noStrike" baseline="0" dirty="0" err="1">
                <a:solidFill>
                  <a:srgbClr val="000000"/>
                </a:solidFill>
                <a:latin typeface="Calibri" panose="020F0502020204030204" pitchFamily="34" charset="0"/>
              </a:rPr>
              <a:t>et</a:t>
            </a:r>
            <a:r>
              <a:rPr lang="es-ES" sz="1600" b="1" i="0" u="none" strike="noStrike" baseline="0" dirty="0">
                <a:solidFill>
                  <a:srgbClr val="000000"/>
                </a:solidFill>
                <a:latin typeface="Calibri" panose="020F0502020204030204" pitchFamily="34" charset="0"/>
              </a:rPr>
              <a:t> </a:t>
            </a:r>
            <a:r>
              <a:rPr lang="es-ES" sz="2800" b="1" i="0" u="none" strike="noStrike" baseline="0" dirty="0">
                <a:solidFill>
                  <a:srgbClr val="000000"/>
                </a:solidFill>
                <a:latin typeface="Calibri" panose="020F0502020204030204" pitchFamily="34" charset="0"/>
              </a:rPr>
              <a:t>- P</a:t>
            </a:r>
            <a:r>
              <a:rPr lang="es-ES" sz="1600" b="1" i="0" u="none" strike="noStrike" baseline="0" dirty="0">
                <a:solidFill>
                  <a:srgbClr val="000000"/>
                </a:solidFill>
                <a:latin typeface="Calibri" panose="020F0502020204030204" pitchFamily="34" charset="0"/>
              </a:rPr>
              <a:t>t-1</a:t>
            </a:r>
            <a:r>
              <a:rPr lang="es-ES" sz="2800" b="1" i="0" u="none" strike="noStrike" baseline="0" dirty="0">
                <a:solidFill>
                  <a:srgbClr val="000000"/>
                </a:solidFill>
                <a:latin typeface="Calibri" panose="020F0502020204030204" pitchFamily="34" charset="0"/>
              </a:rPr>
              <a:t>) + 1/δ (Y - Y*)</a:t>
            </a:r>
            <a:r>
              <a:rPr lang="cs-CZ" sz="2800" b="1" i="0" u="none" strike="noStrike" baseline="0" dirty="0">
                <a:solidFill>
                  <a:srgbClr val="000000"/>
                </a:solidFill>
                <a:latin typeface="Calibri" panose="020F0502020204030204" pitchFamily="34" charset="0"/>
              </a:rPr>
              <a:t>; </a:t>
            </a:r>
            <a:endParaRPr lang="cs-CZ" sz="2800" b="0" i="0" u="none" strike="noStrike" baseline="0" dirty="0">
              <a:solidFill>
                <a:srgbClr val="000000"/>
              </a:solidFill>
            </a:endParaRPr>
          </a:p>
          <a:p>
            <a:r>
              <a:rPr kumimoji="0" lang="es-ES" sz="2800" b="1" i="0" u="none" strike="noStrike" kern="0" cap="none" spc="0" normalizeH="0" baseline="0" noProof="0" dirty="0">
                <a:ln>
                  <a:noFill/>
                </a:ln>
                <a:solidFill>
                  <a:srgbClr val="000000"/>
                </a:solidFill>
                <a:effectLst/>
                <a:uLnTx/>
                <a:uFillTx/>
                <a:latin typeface="Calibri" panose="020F0502020204030204" pitchFamily="34" charset="0"/>
                <a:ea typeface="Calibri"/>
                <a:cs typeface="Calibri"/>
                <a:sym typeface="Calibri"/>
              </a:rPr>
              <a:t>P</a:t>
            </a:r>
            <a:r>
              <a:rPr kumimoji="0" lang="es-ES" sz="1600" b="1" i="0" u="none" strike="noStrike" kern="0" cap="none" spc="0" normalizeH="0" baseline="0" noProof="0" dirty="0">
                <a:ln>
                  <a:noFill/>
                </a:ln>
                <a:solidFill>
                  <a:srgbClr val="000000"/>
                </a:solidFill>
                <a:effectLst/>
                <a:uLnTx/>
                <a:uFillTx/>
                <a:latin typeface="Calibri" panose="020F0502020204030204" pitchFamily="34" charset="0"/>
                <a:ea typeface="Calibri"/>
                <a:cs typeface="Calibri"/>
                <a:sym typeface="Calibri"/>
              </a:rPr>
              <a:t>t </a:t>
            </a:r>
            <a:r>
              <a:rPr kumimoji="0" lang="es-ES" sz="2800" b="1" i="0" u="none" strike="noStrike" kern="0" cap="none" spc="0" normalizeH="0" baseline="0" noProof="0" dirty="0">
                <a:ln>
                  <a:noFill/>
                </a:ln>
                <a:solidFill>
                  <a:srgbClr val="000000"/>
                </a:solidFill>
                <a:effectLst/>
                <a:uLnTx/>
                <a:uFillTx/>
                <a:latin typeface="Calibri" panose="020F0502020204030204" pitchFamily="34" charset="0"/>
                <a:ea typeface="Calibri"/>
                <a:cs typeface="Calibri"/>
                <a:sym typeface="Calibri"/>
              </a:rPr>
              <a:t>- P</a:t>
            </a:r>
            <a:r>
              <a:rPr kumimoji="0" lang="es-ES" sz="1600" b="1" i="0" u="none" strike="noStrike" kern="0" cap="none" spc="0" normalizeH="0" baseline="0" noProof="0" dirty="0">
                <a:ln>
                  <a:noFill/>
                </a:ln>
                <a:solidFill>
                  <a:srgbClr val="000000"/>
                </a:solidFill>
                <a:effectLst/>
                <a:uLnTx/>
                <a:uFillTx/>
                <a:latin typeface="Calibri" panose="020F0502020204030204" pitchFamily="34" charset="0"/>
                <a:ea typeface="Calibri"/>
                <a:cs typeface="Calibri"/>
                <a:sym typeface="Calibri"/>
              </a:rPr>
              <a:t>t-1 </a:t>
            </a:r>
            <a:r>
              <a:rPr lang="cs-CZ" sz="2800" b="0" i="0" u="none" strike="noStrike" baseline="0" dirty="0">
                <a:solidFill>
                  <a:srgbClr val="000000"/>
                </a:solidFill>
              </a:rPr>
              <a:t>:míra skutečné inflace </a:t>
            </a:r>
            <a:r>
              <a:rPr lang="el-GR" sz="3300" b="1" dirty="0"/>
              <a:t>π</a:t>
            </a:r>
            <a:r>
              <a:rPr kumimoji="0" lang="es-ES" sz="1600" b="1" i="0" u="none" strike="noStrike" kern="0" cap="none" spc="0" normalizeH="0" baseline="0" noProof="0" dirty="0">
                <a:ln>
                  <a:noFill/>
                </a:ln>
                <a:solidFill>
                  <a:srgbClr val="000000"/>
                </a:solidFill>
                <a:effectLst/>
                <a:uLnTx/>
                <a:uFillTx/>
                <a:latin typeface="Calibri" panose="020F0502020204030204" pitchFamily="34" charset="0"/>
                <a:ea typeface="Calibri"/>
                <a:cs typeface="Calibri"/>
                <a:sym typeface="Calibri"/>
              </a:rPr>
              <a:t>t</a:t>
            </a:r>
            <a:r>
              <a:rPr lang="cs-CZ" sz="2800" b="0" i="0" u="none" strike="noStrike" baseline="0" dirty="0">
                <a:solidFill>
                  <a:srgbClr val="000000"/>
                </a:solidFill>
              </a:rPr>
              <a:t>; míra očekávané inflace </a:t>
            </a:r>
            <a:r>
              <a:rPr kumimoji="0" lang="es-ES" sz="2800" b="1" i="0" u="none" strike="noStrike" kern="0" cap="none" spc="0" normalizeH="0" baseline="0" noProof="0" dirty="0" err="1">
                <a:ln>
                  <a:noFill/>
                </a:ln>
                <a:solidFill>
                  <a:srgbClr val="000000"/>
                </a:solidFill>
                <a:effectLst/>
                <a:uLnTx/>
                <a:uFillTx/>
                <a:latin typeface="Calibri" panose="020F0502020204030204" pitchFamily="34" charset="0"/>
                <a:ea typeface="Calibri"/>
                <a:cs typeface="Calibri"/>
                <a:sym typeface="Calibri"/>
              </a:rPr>
              <a:t>P</a:t>
            </a:r>
            <a:r>
              <a:rPr kumimoji="0" lang="es-ES" sz="1600" b="1" i="0" u="none" strike="noStrike" kern="0" cap="none" spc="0" normalizeH="0" baseline="0" noProof="0" dirty="0" err="1">
                <a:ln>
                  <a:noFill/>
                </a:ln>
                <a:solidFill>
                  <a:srgbClr val="000000"/>
                </a:solidFill>
                <a:effectLst/>
                <a:uLnTx/>
                <a:uFillTx/>
                <a:latin typeface="Calibri" panose="020F0502020204030204" pitchFamily="34" charset="0"/>
                <a:ea typeface="Calibri"/>
                <a:cs typeface="Calibri"/>
                <a:sym typeface="Calibri"/>
              </a:rPr>
              <a:t>et</a:t>
            </a:r>
            <a:r>
              <a:rPr kumimoji="0" lang="es-ES" sz="1600" b="1" i="0" u="none" strike="noStrike" kern="0" cap="none" spc="0" normalizeH="0" baseline="0" noProof="0" dirty="0">
                <a:ln>
                  <a:noFill/>
                </a:ln>
                <a:solidFill>
                  <a:srgbClr val="000000"/>
                </a:solidFill>
                <a:effectLst/>
                <a:uLnTx/>
                <a:uFillTx/>
                <a:latin typeface="Calibri" panose="020F0502020204030204" pitchFamily="34" charset="0"/>
                <a:ea typeface="Calibri"/>
                <a:cs typeface="Calibri"/>
                <a:sym typeface="Calibri"/>
              </a:rPr>
              <a:t> </a:t>
            </a:r>
            <a:r>
              <a:rPr kumimoji="0" lang="es-ES" sz="2800" b="1" i="0" u="none" strike="noStrike" kern="0" cap="none" spc="0" normalizeH="0" baseline="0" noProof="0" dirty="0">
                <a:ln>
                  <a:noFill/>
                </a:ln>
                <a:solidFill>
                  <a:srgbClr val="000000"/>
                </a:solidFill>
                <a:effectLst/>
                <a:uLnTx/>
                <a:uFillTx/>
                <a:latin typeface="Calibri" panose="020F0502020204030204" pitchFamily="34" charset="0"/>
                <a:ea typeface="Calibri"/>
                <a:cs typeface="Calibri"/>
                <a:sym typeface="Calibri"/>
              </a:rPr>
              <a:t>- P</a:t>
            </a:r>
            <a:r>
              <a:rPr kumimoji="0" lang="es-ES" sz="1600" b="1" i="0" u="none" strike="noStrike" kern="0" cap="none" spc="0" normalizeH="0" baseline="0" noProof="0" dirty="0">
                <a:ln>
                  <a:noFill/>
                </a:ln>
                <a:solidFill>
                  <a:srgbClr val="000000"/>
                </a:solidFill>
                <a:effectLst/>
                <a:uLnTx/>
                <a:uFillTx/>
                <a:latin typeface="Calibri" panose="020F0502020204030204" pitchFamily="34" charset="0"/>
                <a:ea typeface="Calibri"/>
                <a:cs typeface="Calibri"/>
                <a:sym typeface="Calibri"/>
              </a:rPr>
              <a:t>t-1</a:t>
            </a:r>
            <a:r>
              <a:rPr kumimoji="0" lang="cs-CZ" sz="2400" b="1" i="0" u="none" strike="noStrike" kern="0" cap="none" spc="0" normalizeH="0" baseline="0" noProof="0" dirty="0">
                <a:ln>
                  <a:noFill/>
                </a:ln>
                <a:solidFill>
                  <a:srgbClr val="000000"/>
                </a:solidFill>
                <a:effectLst/>
                <a:uLnTx/>
                <a:uFillTx/>
                <a:latin typeface="Calibri" panose="020F0502020204030204" pitchFamily="34" charset="0"/>
                <a:ea typeface="Calibri"/>
                <a:cs typeface="Calibri"/>
                <a:sym typeface="Calibri"/>
              </a:rPr>
              <a:t>:</a:t>
            </a:r>
            <a:r>
              <a:rPr kumimoji="0" lang="es-ES" sz="1600" b="1" i="0" u="none" strike="noStrike" kern="0" cap="none" spc="0" normalizeH="0" baseline="0" noProof="0" dirty="0">
                <a:ln>
                  <a:noFill/>
                </a:ln>
                <a:solidFill>
                  <a:srgbClr val="000000"/>
                </a:solidFill>
                <a:effectLst/>
                <a:uLnTx/>
                <a:uFillTx/>
                <a:latin typeface="Calibri" panose="020F0502020204030204" pitchFamily="34" charset="0"/>
                <a:ea typeface="Calibri"/>
                <a:cs typeface="Calibri"/>
                <a:sym typeface="Calibri"/>
              </a:rPr>
              <a:t> </a:t>
            </a:r>
            <a:r>
              <a:rPr lang="el-GR" sz="3100" b="1" dirty="0"/>
              <a:t>π</a:t>
            </a:r>
            <a:r>
              <a:rPr lang="cs-CZ" sz="2300" b="1" dirty="0"/>
              <a:t>et</a:t>
            </a:r>
            <a:r>
              <a:rPr lang="cs-CZ" sz="3100" b="0" i="0" u="none" strike="noStrike" baseline="0" dirty="0">
                <a:solidFill>
                  <a:srgbClr val="000000"/>
                </a:solidFill>
              </a:rPr>
              <a:t>  </a:t>
            </a:r>
            <a:endParaRPr lang="cs-CZ" sz="2800" b="0" i="0" u="none" strike="noStrike" baseline="0" dirty="0">
              <a:solidFill>
                <a:srgbClr val="000000"/>
              </a:solidFill>
            </a:endParaRPr>
          </a:p>
          <a:p>
            <a:pPr marL="342900" algn="just">
              <a:defRPr/>
            </a:pPr>
            <a:endParaRPr lang="cs-CZ" sz="2800" dirty="0"/>
          </a:p>
          <a:p>
            <a:pPr marL="269875" indent="-269875" algn="just">
              <a:buFont typeface="Wingdings" panose="05000000000000000000" pitchFamily="2" charset="2"/>
              <a:buChar char="Ø"/>
              <a:defRPr/>
            </a:pPr>
            <a:r>
              <a:rPr lang="cs-CZ" sz="2800" b="1" dirty="0"/>
              <a:t>Křivka krátkodobé dynamické agregátní nabídky </a:t>
            </a:r>
            <a:r>
              <a:rPr lang="cs-CZ" sz="2800" dirty="0"/>
              <a:t>(DSAS – dynamická SAS) – rozšířená o očekávanou inflaci: </a:t>
            </a:r>
          </a:p>
          <a:p>
            <a:pPr marL="800100" lvl="1" algn="just">
              <a:defRPr/>
            </a:pPr>
            <a:r>
              <a:rPr lang="cs-CZ" sz="2400" dirty="0"/>
              <a:t>vyjadřuje vzájemné vztahy mezi mírou </a:t>
            </a:r>
            <a:r>
              <a:rPr lang="cs-CZ" sz="2400" b="1" dirty="0"/>
              <a:t>inflace a úrovní produkce</a:t>
            </a:r>
            <a:r>
              <a:rPr lang="cs-CZ" sz="2400" dirty="0"/>
              <a:t>, je-li míra </a:t>
            </a:r>
            <a:r>
              <a:rPr lang="cs-CZ" sz="2400" b="1" dirty="0"/>
              <a:t>očekávané inflace konstantní </a:t>
            </a:r>
          </a:p>
          <a:p>
            <a:pPr marL="342900" algn="just">
              <a:defRPr/>
            </a:pPr>
            <a:r>
              <a:rPr lang="cs-CZ" sz="2800" dirty="0"/>
              <a:t>Podél každé křivky </a:t>
            </a:r>
            <a:r>
              <a:rPr lang="cs-CZ" sz="2800" b="1" dirty="0"/>
              <a:t>DSAS:</a:t>
            </a:r>
            <a:r>
              <a:rPr lang="cs-CZ" sz="2800" dirty="0"/>
              <a:t> </a:t>
            </a:r>
            <a:r>
              <a:rPr kumimoji="0" lang="el-GR" sz="3100" b="1" i="0" u="none" strike="noStrike" kern="0" cap="none" spc="0" normalizeH="0" baseline="0" noProof="0" dirty="0">
                <a:ln>
                  <a:noFill/>
                </a:ln>
                <a:solidFill>
                  <a:srgbClr val="000000"/>
                </a:solidFill>
                <a:effectLst/>
                <a:uLnTx/>
                <a:uFillTx/>
                <a:latin typeface="Calibri"/>
                <a:ea typeface="Calibri"/>
                <a:cs typeface="Calibri"/>
                <a:sym typeface="Calibri"/>
              </a:rPr>
              <a:t>π</a:t>
            </a:r>
            <a:r>
              <a:rPr kumimoji="0" lang="cs-CZ" sz="2300" b="1" i="0" u="none" strike="noStrike" kern="0" cap="none" spc="0" normalizeH="0" baseline="0" noProof="0" dirty="0">
                <a:ln>
                  <a:noFill/>
                </a:ln>
                <a:solidFill>
                  <a:srgbClr val="000000"/>
                </a:solidFill>
                <a:effectLst/>
                <a:uLnTx/>
                <a:uFillTx/>
                <a:latin typeface="Calibri"/>
                <a:ea typeface="Calibri"/>
                <a:cs typeface="Calibri"/>
                <a:sym typeface="Calibri"/>
              </a:rPr>
              <a:t>et</a:t>
            </a:r>
            <a:r>
              <a:rPr kumimoji="0" lang="cs-CZ" sz="3100" b="0" i="0" u="none" strike="noStrike" kern="0" cap="none" spc="0" normalizeH="0" baseline="0" noProof="0" dirty="0">
                <a:ln>
                  <a:noFill/>
                </a:ln>
                <a:solidFill>
                  <a:srgbClr val="000000"/>
                </a:solidFill>
                <a:effectLst/>
                <a:uLnTx/>
                <a:uFillTx/>
                <a:latin typeface="Calibri"/>
                <a:ea typeface="Calibri"/>
                <a:cs typeface="Calibri"/>
                <a:sym typeface="Calibri"/>
              </a:rPr>
              <a:t> – </a:t>
            </a:r>
            <a:r>
              <a:rPr lang="cs-CZ" sz="2800" dirty="0"/>
              <a:t>neměnná: substituce mezi mírou inflace a mírou růstu produktu – čím vyšší je </a:t>
            </a:r>
            <a:r>
              <a:rPr kumimoji="0" lang="el-GR" sz="3100" b="1" i="0" u="none" strike="noStrike" kern="0" cap="none" spc="0" normalizeH="0" baseline="0" noProof="0" dirty="0">
                <a:ln>
                  <a:noFill/>
                </a:ln>
                <a:solidFill>
                  <a:srgbClr val="000000"/>
                </a:solidFill>
                <a:effectLst/>
                <a:uLnTx/>
                <a:uFillTx/>
                <a:latin typeface="Calibri"/>
                <a:ea typeface="Calibri"/>
                <a:cs typeface="Calibri"/>
                <a:sym typeface="Calibri"/>
              </a:rPr>
              <a:t>π</a:t>
            </a:r>
            <a:r>
              <a:rPr kumimoji="0" lang="cs-CZ" sz="2400" b="1" i="0" u="none" strike="noStrike" kern="0" cap="none" spc="0" normalizeH="0" baseline="0" noProof="0" dirty="0">
                <a:ln>
                  <a:noFill/>
                </a:ln>
                <a:solidFill>
                  <a:srgbClr val="000000"/>
                </a:solidFill>
                <a:effectLst/>
                <a:uLnTx/>
                <a:uFillTx/>
                <a:latin typeface="Calibri"/>
                <a:ea typeface="Calibri"/>
                <a:cs typeface="Calibri"/>
                <a:sym typeface="Calibri"/>
              </a:rPr>
              <a:t>et</a:t>
            </a:r>
            <a:r>
              <a:rPr lang="cs-CZ" sz="2800" dirty="0"/>
              <a:t>, tím vyšší je </a:t>
            </a:r>
            <a:r>
              <a:rPr kumimoji="0" lang="el-GR" sz="3300" b="1" i="0" u="none" strike="noStrike" kern="0" cap="none" spc="0" normalizeH="0" baseline="0" noProof="0" dirty="0">
                <a:ln>
                  <a:noFill/>
                </a:ln>
                <a:solidFill>
                  <a:srgbClr val="000000"/>
                </a:solidFill>
                <a:effectLst/>
                <a:uLnTx/>
                <a:uFillTx/>
                <a:latin typeface="Calibri"/>
                <a:ea typeface="Calibri"/>
                <a:cs typeface="Calibri"/>
                <a:sym typeface="Calibri"/>
              </a:rPr>
              <a:t>π</a:t>
            </a:r>
            <a:r>
              <a:rPr kumimoji="0" lang="es-ES" sz="1600" b="1" i="0" u="none" strike="noStrike" kern="0" cap="none" spc="0" normalizeH="0" baseline="0" noProof="0" dirty="0">
                <a:ln>
                  <a:noFill/>
                </a:ln>
                <a:solidFill>
                  <a:srgbClr val="000000"/>
                </a:solidFill>
                <a:effectLst/>
                <a:uLnTx/>
                <a:uFillTx/>
                <a:latin typeface="Calibri" panose="020F0502020204030204" pitchFamily="34" charset="0"/>
                <a:ea typeface="Calibri"/>
                <a:cs typeface="Calibri"/>
                <a:sym typeface="Calibri"/>
              </a:rPr>
              <a:t>t </a:t>
            </a:r>
            <a:r>
              <a:rPr lang="cs-CZ" sz="2800" dirty="0"/>
              <a:t>odpovídající jakékoliv úrovni produkce.</a:t>
            </a:r>
            <a:endParaRPr lang="cs-CZ" sz="2800" b="1" dirty="0"/>
          </a:p>
        </p:txBody>
      </p:sp>
      <p:pic>
        <p:nvPicPr>
          <p:cNvPr id="2" name="Obrázek 1"/>
          <p:cNvPicPr>
            <a:picLocks noChangeAspect="1"/>
          </p:cNvPicPr>
          <p:nvPr/>
        </p:nvPicPr>
        <p:blipFill rotWithShape="1">
          <a:blip r:embed="rId3"/>
          <a:srcRect l="3422" t="33353" r="85175" b="62593"/>
          <a:stretch/>
        </p:blipFill>
        <p:spPr>
          <a:xfrm>
            <a:off x="4673932" y="1155033"/>
            <a:ext cx="2486513" cy="497304"/>
          </a:xfrm>
          <a:prstGeom prst="rect">
            <a:avLst/>
          </a:prstGeom>
        </p:spPr>
      </p:pic>
      <p:pic>
        <p:nvPicPr>
          <p:cNvPr id="3" name="Obrázek 2"/>
          <p:cNvPicPr>
            <a:picLocks noChangeAspect="1"/>
          </p:cNvPicPr>
          <p:nvPr/>
        </p:nvPicPr>
        <p:blipFill rotWithShape="1">
          <a:blip r:embed="rId3"/>
          <a:srcRect l="3070" t="43957" r="84474" b="51521"/>
          <a:stretch/>
        </p:blipFill>
        <p:spPr>
          <a:xfrm>
            <a:off x="2471098" y="3138864"/>
            <a:ext cx="2869827" cy="497304"/>
          </a:xfrm>
          <a:prstGeom prst="rect">
            <a:avLst/>
          </a:prstGeom>
        </p:spPr>
      </p:pic>
    </p:spTree>
    <p:extLst>
      <p:ext uri="{BB962C8B-B14F-4D97-AF65-F5344CB8AC3E}">
        <p14:creationId xmlns:p14="http://schemas.microsoft.com/office/powerpoint/2010/main" val="346378214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787733" y="358106"/>
            <a:ext cx="7772400" cy="990600"/>
          </a:xfrm>
        </p:spPr>
        <p:txBody>
          <a:bodyPr>
            <a:normAutofit/>
          </a:bodyPr>
          <a:lstStyle/>
          <a:p>
            <a:pPr eaLnBrk="1" hangingPunct="1"/>
            <a:r>
              <a:rPr lang="cs-CZ" sz="2800" b="1" dirty="0">
                <a:solidFill>
                  <a:srgbClr val="C00000"/>
                </a:solidFill>
              </a:rPr>
              <a:t>Křivka krátkodobé dynamické agregátní nabídky </a:t>
            </a:r>
            <a:endParaRPr lang="cs-CZ" altLang="cs-CZ" sz="2800" b="1" dirty="0">
              <a:solidFill>
                <a:srgbClr val="C00000"/>
              </a:solidFill>
            </a:endParaRPr>
          </a:p>
        </p:txBody>
      </p:sp>
      <p:sp>
        <p:nvSpPr>
          <p:cNvPr id="249859" name="Rectangle 3">
            <a:extLst>
              <a:ext uri="{FF2B5EF4-FFF2-40B4-BE49-F238E27FC236}">
                <a16:creationId xmlns:a16="http://schemas.microsoft.com/office/drawing/2014/main" id="{FBC297CC-60E7-4B4B-BAAE-1D9BF68D4003}"/>
              </a:ext>
            </a:extLst>
          </p:cNvPr>
          <p:cNvSpPr>
            <a:spLocks noGrp="1" noChangeArrowheads="1"/>
          </p:cNvSpPr>
          <p:nvPr>
            <p:ph type="body" idx="1"/>
          </p:nvPr>
        </p:nvSpPr>
        <p:spPr>
          <a:xfrm>
            <a:off x="474663" y="1155033"/>
            <a:ext cx="7842250" cy="5342606"/>
          </a:xfrm>
        </p:spPr>
        <p:txBody>
          <a:bodyPr>
            <a:normAutofit/>
          </a:bodyPr>
          <a:lstStyle/>
          <a:p>
            <a:pPr marL="342900" algn="just">
              <a:defRPr/>
            </a:pPr>
            <a:endParaRPr lang="cs-CZ" sz="2800" b="1" dirty="0"/>
          </a:p>
        </p:txBody>
      </p:sp>
      <p:pic>
        <p:nvPicPr>
          <p:cNvPr id="4" name="Obrázek 3"/>
          <p:cNvPicPr>
            <a:picLocks noChangeAspect="1"/>
          </p:cNvPicPr>
          <p:nvPr/>
        </p:nvPicPr>
        <p:blipFill rotWithShape="1">
          <a:blip r:embed="rId3"/>
          <a:srcRect l="24913" t="34600" r="26491" b="13314"/>
          <a:stretch/>
        </p:blipFill>
        <p:spPr>
          <a:xfrm>
            <a:off x="353291" y="1155033"/>
            <a:ext cx="8645236" cy="4961769"/>
          </a:xfrm>
          <a:prstGeom prst="rect">
            <a:avLst/>
          </a:prstGeom>
        </p:spPr>
      </p:pic>
    </p:spTree>
    <p:extLst>
      <p:ext uri="{BB962C8B-B14F-4D97-AF65-F5344CB8AC3E}">
        <p14:creationId xmlns:p14="http://schemas.microsoft.com/office/powerpoint/2010/main" val="337460333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787733" y="358106"/>
            <a:ext cx="7772400" cy="990600"/>
          </a:xfrm>
        </p:spPr>
        <p:txBody>
          <a:bodyPr>
            <a:normAutofit/>
          </a:bodyPr>
          <a:lstStyle/>
          <a:p>
            <a:pPr eaLnBrk="1" hangingPunct="1"/>
            <a:r>
              <a:rPr lang="cs-CZ" sz="2800" b="1" dirty="0">
                <a:solidFill>
                  <a:srgbClr val="C00000"/>
                </a:solidFill>
              </a:rPr>
              <a:t>Křivka dlouhodobé agregátní nabídky </a:t>
            </a:r>
            <a:endParaRPr lang="cs-CZ" altLang="cs-CZ" sz="2800" b="1" dirty="0">
              <a:solidFill>
                <a:srgbClr val="C00000"/>
              </a:solidFill>
            </a:endParaRPr>
          </a:p>
        </p:txBody>
      </p:sp>
      <p:sp>
        <p:nvSpPr>
          <p:cNvPr id="249859" name="Rectangle 3">
            <a:extLst>
              <a:ext uri="{FF2B5EF4-FFF2-40B4-BE49-F238E27FC236}">
                <a16:creationId xmlns:a16="http://schemas.microsoft.com/office/drawing/2014/main" id="{FBC297CC-60E7-4B4B-BAAE-1D9BF68D4003}"/>
              </a:ext>
            </a:extLst>
          </p:cNvPr>
          <p:cNvSpPr>
            <a:spLocks noGrp="1" noChangeArrowheads="1"/>
          </p:cNvSpPr>
          <p:nvPr>
            <p:ph type="body" idx="1"/>
          </p:nvPr>
        </p:nvSpPr>
        <p:spPr>
          <a:xfrm>
            <a:off x="474663" y="1155033"/>
            <a:ext cx="8222528" cy="5342606"/>
          </a:xfrm>
        </p:spPr>
        <p:txBody>
          <a:bodyPr>
            <a:normAutofit lnSpcReduction="10000"/>
          </a:bodyPr>
          <a:lstStyle/>
          <a:p>
            <a:pPr marL="342900" algn="just">
              <a:defRPr/>
            </a:pPr>
            <a:r>
              <a:rPr lang="cs-CZ" sz="2800" b="1" dirty="0"/>
              <a:t>Křivka dlouhodobé agregátní nabídky: </a:t>
            </a:r>
          </a:p>
          <a:p>
            <a:pPr marL="800100" lvl="1" algn="just">
              <a:defRPr/>
            </a:pPr>
            <a:r>
              <a:rPr lang="cs-CZ" sz="2400" b="1" dirty="0"/>
              <a:t>vertikální na úrovni potencionálního produktu: </a:t>
            </a:r>
          </a:p>
          <a:p>
            <a:pPr marL="800100" lvl="1" algn="just">
              <a:buFont typeface="Wingdings" panose="05000000000000000000" pitchFamily="2" charset="2"/>
              <a:buChar char="Ø"/>
              <a:defRPr/>
            </a:pPr>
            <a:r>
              <a:rPr lang="cs-CZ" sz="2400" dirty="0"/>
              <a:t>spojuje ty body křivek </a:t>
            </a:r>
            <a:r>
              <a:rPr lang="cs-CZ" sz="2400" b="1" dirty="0"/>
              <a:t>DSAS:</a:t>
            </a:r>
            <a:r>
              <a:rPr lang="cs-CZ" sz="2400" dirty="0"/>
              <a:t> </a:t>
            </a:r>
            <a:r>
              <a:rPr kumimoji="0" lang="el-GR" sz="2800" b="1" i="0" u="none" strike="noStrike" kern="0" cap="none" spc="0" normalizeH="0" baseline="0" noProof="0" dirty="0">
                <a:ln>
                  <a:noFill/>
                </a:ln>
                <a:solidFill>
                  <a:srgbClr val="000000"/>
                </a:solidFill>
                <a:effectLst/>
                <a:uLnTx/>
                <a:uFillTx/>
                <a:latin typeface="Calibri"/>
                <a:ea typeface="Calibri"/>
                <a:cs typeface="Calibri"/>
                <a:sym typeface="Calibri"/>
              </a:rPr>
              <a:t>π</a:t>
            </a:r>
            <a:r>
              <a:rPr kumimoji="0" lang="es-ES" sz="1400" b="1" i="0" u="none" strike="noStrike" kern="0" cap="none" spc="0" normalizeH="0" baseline="0" noProof="0" dirty="0">
                <a:ln>
                  <a:noFill/>
                </a:ln>
                <a:solidFill>
                  <a:srgbClr val="000000"/>
                </a:solidFill>
                <a:effectLst/>
                <a:uLnTx/>
                <a:uFillTx/>
                <a:latin typeface="Calibri" panose="020F0502020204030204" pitchFamily="34" charset="0"/>
                <a:ea typeface="Calibri"/>
                <a:cs typeface="Calibri"/>
                <a:sym typeface="Calibri"/>
              </a:rPr>
              <a:t>t </a:t>
            </a:r>
            <a:r>
              <a:rPr kumimoji="0" lang="cs-CZ" sz="2400" b="1" i="0" u="none" strike="noStrike" kern="0" cap="none" spc="0" normalizeH="0" baseline="0" noProof="0" dirty="0">
                <a:ln>
                  <a:noFill/>
                </a:ln>
                <a:solidFill>
                  <a:srgbClr val="000000"/>
                </a:solidFill>
                <a:effectLst/>
                <a:uLnTx/>
                <a:uFillTx/>
                <a:latin typeface="Calibri" panose="020F0502020204030204" pitchFamily="34" charset="0"/>
                <a:ea typeface="Calibri"/>
                <a:cs typeface="Calibri"/>
                <a:sym typeface="Calibri"/>
              </a:rPr>
              <a:t>se </a:t>
            </a:r>
            <a:r>
              <a:rPr lang="cs-CZ" sz="2400" b="1" dirty="0"/>
              <a:t>rovná </a:t>
            </a:r>
            <a:r>
              <a:rPr kumimoji="0" lang="el-GR" sz="2600" b="1" i="0" u="none" strike="noStrike" kern="0" cap="none" spc="0" normalizeH="0" baseline="0" noProof="0" dirty="0">
                <a:ln>
                  <a:noFill/>
                </a:ln>
                <a:solidFill>
                  <a:srgbClr val="000000"/>
                </a:solidFill>
                <a:effectLst/>
                <a:uLnTx/>
                <a:uFillTx/>
                <a:latin typeface="Calibri"/>
                <a:ea typeface="Calibri"/>
                <a:cs typeface="Calibri"/>
                <a:sym typeface="Calibri"/>
              </a:rPr>
              <a:t>π</a:t>
            </a:r>
            <a:r>
              <a:rPr kumimoji="0" lang="cs-CZ" sz="2000" b="1" i="0" u="none" strike="noStrike" kern="0" cap="none" spc="0" normalizeH="0" baseline="0" noProof="0" dirty="0">
                <a:ln>
                  <a:noFill/>
                </a:ln>
                <a:solidFill>
                  <a:srgbClr val="000000"/>
                </a:solidFill>
                <a:effectLst/>
                <a:uLnTx/>
                <a:uFillTx/>
                <a:latin typeface="Calibri"/>
                <a:ea typeface="Calibri"/>
                <a:cs typeface="Calibri"/>
                <a:sym typeface="Calibri"/>
              </a:rPr>
              <a:t>et:</a:t>
            </a:r>
            <a:r>
              <a:rPr lang="cs-CZ" sz="2400" b="1" dirty="0"/>
              <a:t> úroveň produkce nezávislá na míře inflace. </a:t>
            </a:r>
          </a:p>
          <a:p>
            <a:pPr marL="800100" lvl="1" algn="just">
              <a:buFont typeface="Wingdings" panose="05000000000000000000" pitchFamily="2" charset="2"/>
              <a:buChar char="Ø"/>
              <a:defRPr/>
            </a:pPr>
            <a:r>
              <a:rPr lang="cs-CZ" sz="2400" b="1" dirty="0"/>
              <a:t>Potenciální produkt Y* je kompatibilní s jakoukoliv úrovní </a:t>
            </a:r>
            <a:r>
              <a:rPr kumimoji="0" lang="el-GR" sz="2800" b="1" i="0" u="none" strike="noStrike" kern="0" cap="none" spc="0" normalizeH="0" baseline="0" noProof="0" dirty="0">
                <a:ln>
                  <a:noFill/>
                </a:ln>
                <a:solidFill>
                  <a:srgbClr val="000000"/>
                </a:solidFill>
                <a:effectLst/>
                <a:uLnTx/>
                <a:uFillTx/>
                <a:latin typeface="Calibri"/>
                <a:ea typeface="Calibri"/>
                <a:cs typeface="Calibri"/>
                <a:sym typeface="Calibri"/>
              </a:rPr>
              <a:t>π</a:t>
            </a:r>
            <a:r>
              <a:rPr kumimoji="0" lang="es-ES" sz="1400" b="1" i="0" u="none" strike="noStrike" kern="0" cap="none" spc="0" normalizeH="0" baseline="0" noProof="0" dirty="0">
                <a:ln>
                  <a:noFill/>
                </a:ln>
                <a:solidFill>
                  <a:srgbClr val="000000"/>
                </a:solidFill>
                <a:effectLst/>
                <a:uLnTx/>
                <a:uFillTx/>
                <a:latin typeface="Calibri" panose="020F0502020204030204" pitchFamily="34" charset="0"/>
                <a:ea typeface="Calibri"/>
                <a:cs typeface="Calibri"/>
                <a:sym typeface="Calibri"/>
              </a:rPr>
              <a:t>t </a:t>
            </a:r>
            <a:r>
              <a:rPr kumimoji="0" lang="cs-CZ" sz="2400" b="1" i="0" u="none" strike="noStrike" kern="0" cap="none" spc="0" normalizeH="0" baseline="0" noProof="0" dirty="0">
                <a:ln>
                  <a:noFill/>
                </a:ln>
                <a:solidFill>
                  <a:srgbClr val="000000"/>
                </a:solidFill>
                <a:effectLst/>
                <a:uLnTx/>
                <a:uFillTx/>
                <a:latin typeface="Calibri" panose="020F0502020204030204" pitchFamily="34" charset="0"/>
                <a:ea typeface="Calibri"/>
                <a:cs typeface="Calibri"/>
                <a:sym typeface="Calibri"/>
              </a:rPr>
              <a:t> a </a:t>
            </a:r>
            <a:r>
              <a:rPr kumimoji="0" lang="el-GR" sz="2600" b="1" i="0" u="none" strike="noStrike" kern="0" cap="none" spc="0" normalizeH="0" baseline="0" noProof="0" dirty="0">
                <a:ln>
                  <a:noFill/>
                </a:ln>
                <a:solidFill>
                  <a:srgbClr val="000000"/>
                </a:solidFill>
                <a:effectLst/>
                <a:uLnTx/>
                <a:uFillTx/>
                <a:latin typeface="Calibri"/>
                <a:ea typeface="Calibri"/>
                <a:cs typeface="Calibri"/>
                <a:sym typeface="Calibri"/>
              </a:rPr>
              <a:t>π</a:t>
            </a:r>
            <a:r>
              <a:rPr kumimoji="0" lang="cs-CZ" sz="2000" b="1" i="0" u="none" strike="noStrike" kern="0" cap="none" spc="0" normalizeH="0" baseline="0" noProof="0" dirty="0">
                <a:ln>
                  <a:noFill/>
                </a:ln>
                <a:solidFill>
                  <a:srgbClr val="000000"/>
                </a:solidFill>
                <a:effectLst/>
                <a:uLnTx/>
                <a:uFillTx/>
                <a:latin typeface="Calibri"/>
                <a:ea typeface="Calibri"/>
                <a:cs typeface="Calibri"/>
                <a:sym typeface="Calibri"/>
              </a:rPr>
              <a:t>et</a:t>
            </a:r>
            <a:r>
              <a:rPr lang="cs-CZ" sz="2400" b="1" dirty="0"/>
              <a:t>. </a:t>
            </a:r>
          </a:p>
          <a:p>
            <a:pPr marL="800100" lvl="1" algn="just">
              <a:buFont typeface="Wingdings" panose="05000000000000000000" pitchFamily="2" charset="2"/>
              <a:buChar char="Ø"/>
              <a:defRPr/>
            </a:pPr>
            <a:r>
              <a:rPr lang="cs-CZ" sz="2400" b="1" dirty="0"/>
              <a:t>V dlouhém období neexistuje substituce mezi mírou nezaměstnanosti a mírou inflace, skutečná produkce je na úrovni Y*.</a:t>
            </a:r>
          </a:p>
          <a:p>
            <a:pPr marL="800100" lvl="1" algn="just">
              <a:buFont typeface="Wingdings" panose="05000000000000000000" pitchFamily="2" charset="2"/>
              <a:buChar char="Ø"/>
              <a:defRPr/>
            </a:pPr>
            <a:r>
              <a:rPr lang="cs-CZ" sz="2400" b="1" dirty="0"/>
              <a:t>=&gt; v dlouhém období je úroveň produkce nezávislá na míře inflace.</a:t>
            </a:r>
          </a:p>
          <a:p>
            <a:pPr marL="800100" lvl="1" algn="just">
              <a:defRPr/>
            </a:pPr>
            <a:endParaRPr lang="cs-CZ" sz="2400" b="1" dirty="0"/>
          </a:p>
          <a:p>
            <a:pPr marL="0" lvl="1" indent="0" algn="just">
              <a:buFont typeface="Wingdings" panose="05000000000000000000" pitchFamily="2" charset="2"/>
              <a:buChar char="v"/>
              <a:defRPr/>
            </a:pPr>
            <a:r>
              <a:rPr lang="cs-CZ" sz="2400" b="1" dirty="0"/>
              <a:t>Pozn.</a:t>
            </a:r>
            <a:r>
              <a:rPr lang="cs-CZ" sz="2400" b="0" i="0" u="none" strike="noStrike" baseline="0" dirty="0">
                <a:solidFill>
                  <a:srgbClr val="000000"/>
                </a:solidFill>
              </a:rPr>
              <a:t> </a:t>
            </a:r>
            <a:r>
              <a:rPr lang="cs-CZ" sz="2400" b="1" i="0" u="none" strike="noStrike" baseline="0" dirty="0">
                <a:solidFill>
                  <a:srgbClr val="C00000"/>
                </a:solidFill>
              </a:rPr>
              <a:t>Rozšířená </a:t>
            </a:r>
            <a:r>
              <a:rPr lang="cs-CZ" sz="2400" b="1" i="0" u="none" strike="noStrike" baseline="0" dirty="0" err="1">
                <a:solidFill>
                  <a:srgbClr val="C00000"/>
                </a:solidFill>
              </a:rPr>
              <a:t>Phillipsova</a:t>
            </a:r>
            <a:r>
              <a:rPr lang="cs-CZ" sz="2400" b="1" i="0" u="none" strike="noStrike" baseline="0" dirty="0">
                <a:solidFill>
                  <a:srgbClr val="C00000"/>
                </a:solidFill>
              </a:rPr>
              <a:t> křivka a nabídkové šoky: </a:t>
            </a:r>
            <a:r>
              <a:rPr lang="cs-CZ" sz="2400" b="1" i="0" u="none" strike="noStrike" baseline="0" dirty="0">
                <a:solidFill>
                  <a:schemeClr val="tx1"/>
                </a:solidFill>
              </a:rPr>
              <a:t>nepříznivý nabídkový šok má znaménko </a:t>
            </a:r>
            <a:r>
              <a:rPr lang="cs-CZ" sz="2400" b="1" i="0" u="none" strike="noStrike" baseline="0" dirty="0">
                <a:solidFill>
                  <a:schemeClr val="accent2">
                    <a:lumMod val="75000"/>
                  </a:schemeClr>
                </a:solidFill>
              </a:rPr>
              <a:t>+</a:t>
            </a:r>
            <a:endParaRPr lang="cs-CZ" sz="2400" b="1" dirty="0">
              <a:solidFill>
                <a:schemeClr val="accent2">
                  <a:lumMod val="75000"/>
                </a:schemeClr>
              </a:solidFill>
            </a:endParaRPr>
          </a:p>
        </p:txBody>
      </p:sp>
      <p:pic>
        <p:nvPicPr>
          <p:cNvPr id="4" name="Obrázek 3">
            <a:extLst>
              <a:ext uri="{FF2B5EF4-FFF2-40B4-BE49-F238E27FC236}">
                <a16:creationId xmlns:a16="http://schemas.microsoft.com/office/drawing/2014/main" id="{95156B96-0198-42BD-B7DA-6086F510CAE5}"/>
              </a:ext>
            </a:extLst>
          </p:cNvPr>
          <p:cNvPicPr>
            <a:picLocks noChangeAspect="1"/>
          </p:cNvPicPr>
          <p:nvPr/>
        </p:nvPicPr>
        <p:blipFill>
          <a:blip r:embed="rId3"/>
          <a:stretch>
            <a:fillRect/>
          </a:stretch>
        </p:blipFill>
        <p:spPr>
          <a:xfrm>
            <a:off x="5053041" y="5702967"/>
            <a:ext cx="3249295" cy="393212"/>
          </a:xfrm>
          <a:prstGeom prst="rect">
            <a:avLst/>
          </a:prstGeom>
        </p:spPr>
      </p:pic>
    </p:spTree>
    <p:extLst>
      <p:ext uri="{BB962C8B-B14F-4D97-AF65-F5344CB8AC3E}">
        <p14:creationId xmlns:p14="http://schemas.microsoft.com/office/powerpoint/2010/main" val="100452364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69011" y="748288"/>
            <a:ext cx="7686136" cy="778587"/>
          </a:xfrm>
        </p:spPr>
        <p:txBody>
          <a:bodyPr>
            <a:noAutofit/>
          </a:bodyPr>
          <a:lstStyle/>
          <a:p>
            <a:pPr eaLnBrk="1" hangingPunct="1"/>
            <a:r>
              <a:rPr lang="cs-CZ" sz="2800" b="1" dirty="0">
                <a:solidFill>
                  <a:srgbClr val="C00000"/>
                </a:solidFill>
              </a:rPr>
              <a:t>Příklad – empirie: </a:t>
            </a:r>
            <a:r>
              <a:rPr lang="en-US" sz="2800" b="1" dirty="0">
                <a:solidFill>
                  <a:srgbClr val="C00000"/>
                </a:solidFill>
              </a:rPr>
              <a:t>The Phillips Curve, 1961–1969</a:t>
            </a:r>
            <a:endParaRPr lang="cs-CZ" altLang="cs-CZ" sz="2800" b="1" dirty="0">
              <a:solidFill>
                <a:srgbClr val="C00000"/>
              </a:solidFill>
            </a:endParaRPr>
          </a:p>
        </p:txBody>
      </p:sp>
      <p:pic>
        <p:nvPicPr>
          <p:cNvPr id="4" name="Obrázek 3">
            <a:extLst>
              <a:ext uri="{FF2B5EF4-FFF2-40B4-BE49-F238E27FC236}">
                <a16:creationId xmlns:a16="http://schemas.microsoft.com/office/drawing/2014/main" id="{E9DB5FD0-6459-4C8E-8DAF-88589B1F24E5}"/>
              </a:ext>
            </a:extLst>
          </p:cNvPr>
          <p:cNvPicPr>
            <a:picLocks noChangeAspect="1"/>
          </p:cNvPicPr>
          <p:nvPr/>
        </p:nvPicPr>
        <p:blipFill>
          <a:blip r:embed="rId3"/>
          <a:stretch>
            <a:fillRect/>
          </a:stretch>
        </p:blipFill>
        <p:spPr>
          <a:xfrm>
            <a:off x="69011" y="1526874"/>
            <a:ext cx="8591910" cy="4430487"/>
          </a:xfrm>
          <a:prstGeom prst="rect">
            <a:avLst/>
          </a:prstGeom>
        </p:spPr>
      </p:pic>
      <p:sp>
        <p:nvSpPr>
          <p:cNvPr id="8" name="TextovéPole 7">
            <a:extLst>
              <a:ext uri="{FF2B5EF4-FFF2-40B4-BE49-F238E27FC236}">
                <a16:creationId xmlns:a16="http://schemas.microsoft.com/office/drawing/2014/main" id="{71C5896A-6AB7-4C2C-9D49-EF490AEAD44D}"/>
              </a:ext>
            </a:extLst>
          </p:cNvPr>
          <p:cNvSpPr txBox="1"/>
          <p:nvPr/>
        </p:nvSpPr>
        <p:spPr>
          <a:xfrm>
            <a:off x="133740" y="5957362"/>
            <a:ext cx="2988154" cy="738664"/>
          </a:xfrm>
          <a:prstGeom prst="rect">
            <a:avLst/>
          </a:prstGeom>
          <a:solidFill>
            <a:schemeClr val="bg1"/>
          </a:solidFill>
        </p:spPr>
        <p:txBody>
          <a:bodyPr wrap="square">
            <a:spAutoFit/>
          </a:bodyPr>
          <a:lstStyle/>
          <a:p>
            <a:r>
              <a:rPr lang="en-US" dirty="0"/>
              <a:t>Source: Bureau of Labor Statistics.</a:t>
            </a:r>
          </a:p>
          <a:p>
            <a:r>
              <a:rPr lang="en-US" dirty="0"/>
              <a:t>Note: Inflation based on the Consumer Price Index.</a:t>
            </a:r>
            <a:endParaRPr lang="cs-CZ" dirty="0"/>
          </a:p>
        </p:txBody>
      </p:sp>
      <p:sp>
        <p:nvSpPr>
          <p:cNvPr id="10" name="Rectangle 2">
            <a:extLst>
              <a:ext uri="{FF2B5EF4-FFF2-40B4-BE49-F238E27FC236}">
                <a16:creationId xmlns:a16="http://schemas.microsoft.com/office/drawing/2014/main" id="{45831C66-7FF9-4ED1-B1D7-AF195B916B4E}"/>
              </a:ext>
            </a:extLst>
          </p:cNvPr>
          <p:cNvSpPr txBox="1">
            <a:spLocks noChangeArrowheads="1"/>
          </p:cNvSpPr>
          <p:nvPr/>
        </p:nvSpPr>
        <p:spPr>
          <a:xfrm>
            <a:off x="5814204" y="297004"/>
            <a:ext cx="2947359" cy="778587"/>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cs-CZ" altLang="cs-CZ" sz="2800" b="1" dirty="0">
              <a:solidFill>
                <a:srgbClr val="C00000"/>
              </a:solidFill>
            </a:endParaRPr>
          </a:p>
        </p:txBody>
      </p:sp>
    </p:spTree>
    <p:extLst>
      <p:ext uri="{BB962C8B-B14F-4D97-AF65-F5344CB8AC3E}">
        <p14:creationId xmlns:p14="http://schemas.microsoft.com/office/powerpoint/2010/main" val="109498334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3"/>
          <p:cNvSpPr txBox="1">
            <a:spLocks noGrp="1"/>
          </p:cNvSpPr>
          <p:nvPr>
            <p:ph type="title"/>
          </p:nvPr>
        </p:nvSpPr>
        <p:spPr>
          <a:xfrm>
            <a:off x="798534" y="2747962"/>
            <a:ext cx="7772400" cy="1362075"/>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FF0000"/>
              </a:buClr>
              <a:buSzPts val="4400"/>
              <a:buFont typeface="Calibri"/>
              <a:buNone/>
            </a:pPr>
            <a:r>
              <a:rPr lang="cs-CZ" sz="4400" dirty="0">
                <a:solidFill>
                  <a:srgbClr val="C00000"/>
                </a:solidFill>
              </a:rPr>
              <a:t>DĚKUJI ZA POZORNOST</a:t>
            </a:r>
            <a:endParaRPr dirty="0">
              <a:solidFill>
                <a:srgbClr val="C00000"/>
              </a:solidFill>
            </a:endParaRPr>
          </a:p>
        </p:txBody>
      </p:sp>
    </p:spTree>
    <p:extLst>
      <p:ext uri="{BB962C8B-B14F-4D97-AF65-F5344CB8AC3E}">
        <p14:creationId xmlns:p14="http://schemas.microsoft.com/office/powerpoint/2010/main" val="346812821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755650" y="317250"/>
            <a:ext cx="7772400" cy="990600"/>
          </a:xfrm>
        </p:spPr>
        <p:txBody>
          <a:bodyPr/>
          <a:lstStyle/>
          <a:p>
            <a:pPr eaLnBrk="1" hangingPunct="1"/>
            <a:r>
              <a:rPr lang="cs-CZ" sz="3600" b="1" dirty="0">
                <a:solidFill>
                  <a:srgbClr val="C00000"/>
                </a:solidFill>
              </a:rPr>
              <a:t>Původní mzdová </a:t>
            </a:r>
            <a:r>
              <a:rPr lang="cs-CZ" sz="3600" b="1" dirty="0" err="1">
                <a:solidFill>
                  <a:srgbClr val="C00000"/>
                </a:solidFill>
              </a:rPr>
              <a:t>Phillipsova</a:t>
            </a:r>
            <a:r>
              <a:rPr lang="cs-CZ" sz="3600" b="1" dirty="0">
                <a:solidFill>
                  <a:srgbClr val="C00000"/>
                </a:solidFill>
              </a:rPr>
              <a:t> křivka </a:t>
            </a:r>
            <a:endParaRPr lang="cs-CZ" altLang="cs-CZ" sz="3600" b="1" dirty="0">
              <a:solidFill>
                <a:srgbClr val="C00000"/>
              </a:solidFill>
            </a:endParaRPr>
          </a:p>
        </p:txBody>
      </p:sp>
      <p:sp>
        <p:nvSpPr>
          <p:cNvPr id="115715" name="Rectangle 3">
            <a:extLst>
              <a:ext uri="{FF2B5EF4-FFF2-40B4-BE49-F238E27FC236}">
                <a16:creationId xmlns:a16="http://schemas.microsoft.com/office/drawing/2014/main" id="{94A9AC5A-4818-4836-BC57-5E7B35AF9A38}"/>
              </a:ext>
            </a:extLst>
          </p:cNvPr>
          <p:cNvSpPr>
            <a:spLocks noGrp="1" noChangeArrowheads="1"/>
          </p:cNvSpPr>
          <p:nvPr>
            <p:ph type="body" idx="1"/>
          </p:nvPr>
        </p:nvSpPr>
        <p:spPr>
          <a:xfrm>
            <a:off x="304800" y="1307850"/>
            <a:ext cx="8223250" cy="5073900"/>
          </a:xfrm>
        </p:spPr>
        <p:txBody>
          <a:bodyPr>
            <a:noAutofit/>
          </a:bodyPr>
          <a:lstStyle/>
          <a:p>
            <a:pPr marL="342900" algn="just">
              <a:defRPr/>
            </a:pPr>
            <a:r>
              <a:rPr lang="cs-CZ" sz="2800" dirty="0"/>
              <a:t>Základní vlastnosti původní PC: </a:t>
            </a:r>
          </a:p>
          <a:p>
            <a:pPr marL="800100" lvl="1" algn="just">
              <a:defRPr/>
            </a:pPr>
            <a:r>
              <a:rPr lang="cs-CZ" sz="2400" dirty="0"/>
              <a:t>negativní sklon </a:t>
            </a:r>
          </a:p>
          <a:p>
            <a:pPr marL="800100" lvl="1" algn="just">
              <a:defRPr/>
            </a:pPr>
            <a:r>
              <a:rPr lang="cs-CZ" sz="2400" dirty="0"/>
              <a:t>tvar hyperboly </a:t>
            </a:r>
          </a:p>
          <a:p>
            <a:pPr marL="800100" lvl="1" algn="just">
              <a:defRPr/>
            </a:pPr>
            <a:r>
              <a:rPr lang="cs-CZ" sz="2400" dirty="0"/>
              <a:t>křivka protíná osu x </a:t>
            </a:r>
            <a:endParaRPr lang="cs-CZ" altLang="cs-CZ" dirty="0"/>
          </a:p>
        </p:txBody>
      </p:sp>
      <p:pic>
        <p:nvPicPr>
          <p:cNvPr id="3" name="Obrázek 2">
            <a:extLst>
              <a:ext uri="{FF2B5EF4-FFF2-40B4-BE49-F238E27FC236}">
                <a16:creationId xmlns:a16="http://schemas.microsoft.com/office/drawing/2014/main" id="{BBF147A2-FCE9-4F4D-A54B-11605E504EF8}"/>
              </a:ext>
            </a:extLst>
          </p:cNvPr>
          <p:cNvPicPr>
            <a:picLocks noChangeAspect="1"/>
          </p:cNvPicPr>
          <p:nvPr/>
        </p:nvPicPr>
        <p:blipFill>
          <a:blip r:embed="rId2"/>
          <a:stretch>
            <a:fillRect/>
          </a:stretch>
        </p:blipFill>
        <p:spPr>
          <a:xfrm>
            <a:off x="3786997" y="2156604"/>
            <a:ext cx="5236234" cy="3970896"/>
          </a:xfrm>
          <a:prstGeom prst="rect">
            <a:avLst/>
          </a:prstGeom>
        </p:spPr>
      </p:pic>
      <p:pic>
        <p:nvPicPr>
          <p:cNvPr id="7" name="Obrázek 6">
            <a:extLst>
              <a:ext uri="{FF2B5EF4-FFF2-40B4-BE49-F238E27FC236}">
                <a16:creationId xmlns:a16="http://schemas.microsoft.com/office/drawing/2014/main" id="{CBA82148-420F-423A-84F6-9D63EC70A2B8}"/>
              </a:ext>
            </a:extLst>
          </p:cNvPr>
          <p:cNvPicPr>
            <a:picLocks noChangeAspect="1"/>
          </p:cNvPicPr>
          <p:nvPr/>
        </p:nvPicPr>
        <p:blipFill rotWithShape="1">
          <a:blip r:embed="rId3"/>
          <a:srcRect l="47545" t="37972" r="28587" b="31738"/>
          <a:stretch/>
        </p:blipFill>
        <p:spPr>
          <a:xfrm>
            <a:off x="120768" y="3392883"/>
            <a:ext cx="3942273" cy="2988867"/>
          </a:xfrm>
          <a:prstGeom prst="rect">
            <a:avLst/>
          </a:prstGeom>
        </p:spPr>
      </p:pic>
    </p:spTree>
    <p:extLst>
      <p:ext uri="{BB962C8B-B14F-4D97-AF65-F5344CB8AC3E}">
        <p14:creationId xmlns:p14="http://schemas.microsoft.com/office/powerpoint/2010/main" val="376146582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787734" y="422275"/>
            <a:ext cx="7772400" cy="990600"/>
          </a:xfrm>
        </p:spPr>
        <p:txBody>
          <a:bodyPr>
            <a:noAutofit/>
          </a:bodyPr>
          <a:lstStyle/>
          <a:p>
            <a:pPr eaLnBrk="1" hangingPunct="1"/>
            <a:r>
              <a:rPr lang="cs-CZ" sz="2800" b="1" dirty="0">
                <a:solidFill>
                  <a:srgbClr val="C00000"/>
                </a:solidFill>
              </a:rPr>
              <a:t>Původní (mzdová) </a:t>
            </a:r>
            <a:r>
              <a:rPr lang="cs-CZ" sz="2800" b="1" dirty="0" err="1">
                <a:solidFill>
                  <a:srgbClr val="C00000"/>
                </a:solidFill>
              </a:rPr>
              <a:t>Phillipsova</a:t>
            </a:r>
            <a:r>
              <a:rPr lang="cs-CZ" sz="2800" b="1" dirty="0">
                <a:solidFill>
                  <a:srgbClr val="C00000"/>
                </a:solidFill>
              </a:rPr>
              <a:t> křivka (empirie) </a:t>
            </a:r>
            <a:endParaRPr lang="cs-CZ" altLang="cs-CZ" sz="2800" b="1" dirty="0">
              <a:solidFill>
                <a:srgbClr val="C00000"/>
              </a:solidFill>
            </a:endParaRPr>
          </a:p>
        </p:txBody>
      </p:sp>
      <p:pic>
        <p:nvPicPr>
          <p:cNvPr id="5" name="Obrázek 4">
            <a:extLst>
              <a:ext uri="{FF2B5EF4-FFF2-40B4-BE49-F238E27FC236}">
                <a16:creationId xmlns:a16="http://schemas.microsoft.com/office/drawing/2014/main" id="{A3C5ECB4-DDB5-43A5-A80C-7816391551E7}"/>
              </a:ext>
            </a:extLst>
          </p:cNvPr>
          <p:cNvPicPr>
            <a:picLocks noChangeAspect="1"/>
          </p:cNvPicPr>
          <p:nvPr/>
        </p:nvPicPr>
        <p:blipFill rotWithShape="1">
          <a:blip r:embed="rId3"/>
          <a:srcRect l="27544" t="30858" r="38246" b="24230"/>
          <a:stretch/>
        </p:blipFill>
        <p:spPr>
          <a:xfrm>
            <a:off x="405243" y="1544126"/>
            <a:ext cx="8604000" cy="4163702"/>
          </a:xfrm>
          <a:prstGeom prst="rect">
            <a:avLst/>
          </a:prstGeom>
        </p:spPr>
      </p:pic>
    </p:spTree>
    <p:extLst>
      <p:ext uri="{BB962C8B-B14F-4D97-AF65-F5344CB8AC3E}">
        <p14:creationId xmlns:p14="http://schemas.microsoft.com/office/powerpoint/2010/main" val="351406642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787734" y="422275"/>
            <a:ext cx="7772400" cy="990600"/>
          </a:xfrm>
        </p:spPr>
        <p:txBody>
          <a:bodyPr/>
          <a:lstStyle/>
          <a:p>
            <a:pPr eaLnBrk="1" hangingPunct="1"/>
            <a:r>
              <a:rPr lang="cs-CZ" sz="3600" b="1" dirty="0">
                <a:solidFill>
                  <a:srgbClr val="C00000"/>
                </a:solidFill>
              </a:rPr>
              <a:t>Formální vyjádření původní mzdové PC </a:t>
            </a:r>
            <a:endParaRPr lang="cs-CZ" altLang="cs-CZ" sz="3600" b="1" dirty="0">
              <a:solidFill>
                <a:srgbClr val="C00000"/>
              </a:solidFill>
            </a:endParaRPr>
          </a:p>
        </p:txBody>
      </p:sp>
      <p:pic>
        <p:nvPicPr>
          <p:cNvPr id="2" name="Obrázek 1"/>
          <p:cNvPicPr>
            <a:picLocks noChangeAspect="1"/>
          </p:cNvPicPr>
          <p:nvPr/>
        </p:nvPicPr>
        <p:blipFill rotWithShape="1">
          <a:blip r:embed="rId3"/>
          <a:srcRect l="26491" t="42729" r="27018" b="33139"/>
          <a:stretch/>
        </p:blipFill>
        <p:spPr>
          <a:xfrm>
            <a:off x="0" y="1412875"/>
            <a:ext cx="9144000" cy="2231474"/>
          </a:xfrm>
          <a:prstGeom prst="rect">
            <a:avLst/>
          </a:prstGeom>
        </p:spPr>
      </p:pic>
      <p:sp>
        <p:nvSpPr>
          <p:cNvPr id="5" name="TextovéPole 4">
            <a:extLst>
              <a:ext uri="{FF2B5EF4-FFF2-40B4-BE49-F238E27FC236}">
                <a16:creationId xmlns:a16="http://schemas.microsoft.com/office/drawing/2014/main" id="{89526C94-B148-467D-9590-033DDDD8676C}"/>
              </a:ext>
            </a:extLst>
          </p:cNvPr>
          <p:cNvSpPr txBox="1"/>
          <p:nvPr/>
        </p:nvSpPr>
        <p:spPr>
          <a:xfrm>
            <a:off x="354111" y="4783405"/>
            <a:ext cx="8435778" cy="1323439"/>
          </a:xfrm>
          <a:prstGeom prst="rect">
            <a:avLst/>
          </a:prstGeom>
          <a:noFill/>
        </p:spPr>
        <p:txBody>
          <a:bodyPr wrap="square">
            <a:spAutoFit/>
          </a:bodyPr>
          <a:lstStyle/>
          <a:p>
            <a:r>
              <a:rPr lang="cs-CZ" sz="2000" dirty="0">
                <a:latin typeface="Times New Roman" panose="02020603050405020304" pitchFamily="18" charset="0"/>
                <a:cs typeface="Times New Roman" panose="02020603050405020304" pitchFamily="18" charset="0"/>
              </a:rPr>
              <a:t>Formální vyjádření efektů přizpůsobení mezd v reakci na zvýšení agregátní poptávky: Z rovnice je patrné, že mají-li mzdy v přítomném, resp. dalším období vzrůst např. o 20 % oproti předchozímu období, pak se musí míra nezaměstnanosti snížit pod přirozenou míru nezaměstnanosti.</a:t>
            </a:r>
          </a:p>
        </p:txBody>
      </p:sp>
      <p:pic>
        <p:nvPicPr>
          <p:cNvPr id="6" name="Obrázek 5">
            <a:extLst>
              <a:ext uri="{FF2B5EF4-FFF2-40B4-BE49-F238E27FC236}">
                <a16:creationId xmlns:a16="http://schemas.microsoft.com/office/drawing/2014/main" id="{D8BD4128-EA21-4E0A-A779-D1942F69CA20}"/>
              </a:ext>
            </a:extLst>
          </p:cNvPr>
          <p:cNvPicPr>
            <a:picLocks noChangeAspect="1"/>
          </p:cNvPicPr>
          <p:nvPr/>
        </p:nvPicPr>
        <p:blipFill rotWithShape="1">
          <a:blip r:embed="rId3"/>
          <a:srcRect l="26491" t="67447" r="27018" b="25586"/>
          <a:stretch/>
        </p:blipFill>
        <p:spPr>
          <a:xfrm>
            <a:off x="103908" y="4139169"/>
            <a:ext cx="8873837" cy="644236"/>
          </a:xfrm>
          <a:prstGeom prst="rect">
            <a:avLst/>
          </a:prstGeom>
        </p:spPr>
      </p:pic>
      <p:sp>
        <p:nvSpPr>
          <p:cNvPr id="8" name="TextovéPole 7">
            <a:extLst>
              <a:ext uri="{FF2B5EF4-FFF2-40B4-BE49-F238E27FC236}">
                <a16:creationId xmlns:a16="http://schemas.microsoft.com/office/drawing/2014/main" id="{01C10128-9D7B-48FC-BB45-0661650AB4CC}"/>
              </a:ext>
            </a:extLst>
          </p:cNvPr>
          <p:cNvSpPr txBox="1"/>
          <p:nvPr/>
        </p:nvSpPr>
        <p:spPr>
          <a:xfrm>
            <a:off x="519544" y="3737870"/>
            <a:ext cx="7523019" cy="338554"/>
          </a:xfrm>
          <a:prstGeom prst="rect">
            <a:avLst/>
          </a:prstGeom>
          <a:solidFill>
            <a:schemeClr val="bg1"/>
          </a:solidFill>
        </p:spPr>
        <p:txBody>
          <a:bodyPr wrap="square">
            <a:spAutoFit/>
          </a:bodyPr>
          <a:lstStyle/>
          <a:p>
            <a:r>
              <a:rPr lang="cs-CZ" sz="1600" b="1" dirty="0">
                <a:solidFill>
                  <a:srgbClr val="FF0000"/>
                </a:solidFill>
              </a:rPr>
              <a:t>Mzdová </a:t>
            </a:r>
            <a:r>
              <a:rPr lang="cs-CZ" sz="1600" b="1" dirty="0" err="1">
                <a:solidFill>
                  <a:srgbClr val="FF0000"/>
                </a:solidFill>
              </a:rPr>
              <a:t>Phillipsova</a:t>
            </a:r>
            <a:r>
              <a:rPr lang="cs-CZ" sz="1600" b="1" dirty="0">
                <a:solidFill>
                  <a:srgbClr val="FF0000"/>
                </a:solidFill>
              </a:rPr>
              <a:t> křivka a nepružnost mezd</a:t>
            </a:r>
          </a:p>
        </p:txBody>
      </p:sp>
    </p:spTree>
    <p:extLst>
      <p:ext uri="{BB962C8B-B14F-4D97-AF65-F5344CB8AC3E}">
        <p14:creationId xmlns:p14="http://schemas.microsoft.com/office/powerpoint/2010/main" val="282256848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787734" y="422275"/>
            <a:ext cx="7772400" cy="990600"/>
          </a:xfrm>
        </p:spPr>
        <p:txBody>
          <a:bodyPr/>
          <a:lstStyle/>
          <a:p>
            <a:pPr eaLnBrk="1" hangingPunct="1"/>
            <a:r>
              <a:rPr lang="cs-CZ" sz="3600" b="1" dirty="0">
                <a:solidFill>
                  <a:srgbClr val="C00000"/>
                </a:solidFill>
              </a:rPr>
              <a:t>Původní (mzdová) </a:t>
            </a:r>
            <a:r>
              <a:rPr lang="cs-CZ" sz="3600" b="1" dirty="0" err="1">
                <a:solidFill>
                  <a:srgbClr val="C00000"/>
                </a:solidFill>
              </a:rPr>
              <a:t>Phillipsova</a:t>
            </a:r>
            <a:r>
              <a:rPr lang="cs-CZ" sz="3600" b="1" dirty="0">
                <a:solidFill>
                  <a:srgbClr val="C00000"/>
                </a:solidFill>
              </a:rPr>
              <a:t> křivka </a:t>
            </a:r>
            <a:endParaRPr lang="cs-CZ" altLang="cs-CZ" sz="3600" b="1" dirty="0">
              <a:solidFill>
                <a:srgbClr val="C00000"/>
              </a:solidFill>
            </a:endParaRPr>
          </a:p>
        </p:txBody>
      </p:sp>
      <p:sp>
        <p:nvSpPr>
          <p:cNvPr id="249859" name="Rectangle 3">
            <a:extLst>
              <a:ext uri="{FF2B5EF4-FFF2-40B4-BE49-F238E27FC236}">
                <a16:creationId xmlns:a16="http://schemas.microsoft.com/office/drawing/2014/main" id="{FBC297CC-60E7-4B4B-BAAE-1D9BF68D4003}"/>
              </a:ext>
            </a:extLst>
          </p:cNvPr>
          <p:cNvSpPr>
            <a:spLocks noGrp="1" noChangeArrowheads="1"/>
          </p:cNvSpPr>
          <p:nvPr>
            <p:ph type="body" idx="1"/>
          </p:nvPr>
        </p:nvSpPr>
        <p:spPr>
          <a:xfrm>
            <a:off x="474663" y="1412875"/>
            <a:ext cx="7842250" cy="5084763"/>
          </a:xfrm>
        </p:spPr>
        <p:txBody>
          <a:bodyPr/>
          <a:lstStyle/>
          <a:p>
            <a:pPr marL="342900" algn="just">
              <a:defRPr/>
            </a:pPr>
            <a:r>
              <a:rPr lang="cs-CZ" sz="2800" dirty="0"/>
              <a:t>P. A. </a:t>
            </a:r>
            <a:r>
              <a:rPr lang="cs-CZ" sz="2800" dirty="0" err="1"/>
              <a:t>Samuelson</a:t>
            </a:r>
            <a:r>
              <a:rPr lang="cs-CZ" sz="2800" dirty="0"/>
              <a:t>, R. M. </a:t>
            </a:r>
            <a:r>
              <a:rPr lang="cs-CZ" sz="2800" dirty="0" err="1"/>
              <a:t>Sollow</a:t>
            </a:r>
            <a:r>
              <a:rPr lang="cs-CZ" sz="2800" dirty="0"/>
              <a:t> </a:t>
            </a:r>
          </a:p>
          <a:p>
            <a:pPr marL="342900" algn="just">
              <a:defRPr/>
            </a:pPr>
            <a:r>
              <a:rPr lang="cs-CZ" sz="2800" dirty="0"/>
              <a:t>vyjadřuje inverzní vztah mezi mírou růstu inflace (cenové hladiny) a mírou nezaměstnanosti </a:t>
            </a:r>
          </a:p>
          <a:p>
            <a:pPr marL="342900" algn="just">
              <a:defRPr/>
            </a:pPr>
            <a:r>
              <a:rPr lang="cs-CZ" sz="2800" dirty="0"/>
              <a:t>míra inflace: </a:t>
            </a:r>
          </a:p>
          <a:p>
            <a:pPr marL="342900" algn="just">
              <a:defRPr/>
            </a:pPr>
            <a:endParaRPr lang="cs-CZ" sz="2800" dirty="0"/>
          </a:p>
          <a:p>
            <a:pPr marL="342900" algn="just">
              <a:defRPr/>
            </a:pPr>
            <a:endParaRPr lang="cs-CZ" sz="2800" dirty="0"/>
          </a:p>
          <a:p>
            <a:pPr marL="342900" algn="just">
              <a:defRPr/>
            </a:pPr>
            <a:r>
              <a:rPr lang="cs-CZ" sz="2800" dirty="0"/>
              <a:t>Žádoucí nízká míra nezaměstnanosti je doprovázena nežádoucí vysokou mírou inflace. </a:t>
            </a:r>
          </a:p>
          <a:p>
            <a:pPr marL="342900" algn="just">
              <a:defRPr/>
            </a:pPr>
            <a:r>
              <a:rPr lang="cs-CZ" sz="2800" dirty="0"/>
              <a:t>Vysoká míra nezaměstnanosti je doprovázena nízkou mírou inflace, resp. negativní inflací.</a:t>
            </a:r>
            <a:endParaRPr lang="cs-CZ" altLang="cs-CZ" sz="2500" dirty="0"/>
          </a:p>
        </p:txBody>
      </p:sp>
      <p:pic>
        <p:nvPicPr>
          <p:cNvPr id="3" name="Obrázek 2"/>
          <p:cNvPicPr>
            <a:picLocks noChangeAspect="1"/>
          </p:cNvPicPr>
          <p:nvPr/>
        </p:nvPicPr>
        <p:blipFill rotWithShape="1">
          <a:blip r:embed="rId2"/>
          <a:srcRect l="13158" t="56433" r="77018" b="33898"/>
          <a:stretch/>
        </p:blipFill>
        <p:spPr>
          <a:xfrm>
            <a:off x="2973469" y="2855494"/>
            <a:ext cx="2528971" cy="1399967"/>
          </a:xfrm>
          <a:prstGeom prst="rect">
            <a:avLst/>
          </a:prstGeom>
        </p:spPr>
      </p:pic>
    </p:spTree>
    <p:extLst>
      <p:ext uri="{BB962C8B-B14F-4D97-AF65-F5344CB8AC3E}">
        <p14:creationId xmlns:p14="http://schemas.microsoft.com/office/powerpoint/2010/main" val="113192667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787734" y="422275"/>
            <a:ext cx="7772400" cy="990600"/>
          </a:xfrm>
        </p:spPr>
        <p:txBody>
          <a:bodyPr/>
          <a:lstStyle/>
          <a:p>
            <a:pPr eaLnBrk="1" hangingPunct="1"/>
            <a:r>
              <a:rPr lang="cs-CZ" sz="3600" b="1" dirty="0">
                <a:solidFill>
                  <a:srgbClr val="C00000"/>
                </a:solidFill>
              </a:rPr>
              <a:t>Modifikovaná </a:t>
            </a:r>
            <a:r>
              <a:rPr lang="cs-CZ" sz="3600" b="1" dirty="0" err="1">
                <a:solidFill>
                  <a:srgbClr val="C00000"/>
                </a:solidFill>
              </a:rPr>
              <a:t>Phillipsova</a:t>
            </a:r>
            <a:r>
              <a:rPr lang="cs-CZ" sz="3600" b="1" dirty="0">
                <a:solidFill>
                  <a:srgbClr val="C00000"/>
                </a:solidFill>
              </a:rPr>
              <a:t> křivka</a:t>
            </a:r>
            <a:endParaRPr lang="cs-CZ" altLang="cs-CZ" sz="3600" b="1" dirty="0">
              <a:solidFill>
                <a:srgbClr val="C00000"/>
              </a:solidFill>
            </a:endParaRPr>
          </a:p>
        </p:txBody>
      </p:sp>
      <p:pic>
        <p:nvPicPr>
          <p:cNvPr id="2" name="Obrázek 1"/>
          <p:cNvPicPr>
            <a:picLocks noChangeAspect="1"/>
          </p:cNvPicPr>
          <p:nvPr/>
        </p:nvPicPr>
        <p:blipFill rotWithShape="1">
          <a:blip r:embed="rId2"/>
          <a:srcRect l="26491" t="35224" r="33947" b="15497"/>
          <a:stretch/>
        </p:blipFill>
        <p:spPr>
          <a:xfrm>
            <a:off x="380396" y="1412875"/>
            <a:ext cx="8441486" cy="5185352"/>
          </a:xfrm>
          <a:prstGeom prst="rect">
            <a:avLst/>
          </a:prstGeom>
        </p:spPr>
      </p:pic>
    </p:spTree>
    <p:extLst>
      <p:ext uri="{BB962C8B-B14F-4D97-AF65-F5344CB8AC3E}">
        <p14:creationId xmlns:p14="http://schemas.microsoft.com/office/powerpoint/2010/main" val="190505597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787734" y="422275"/>
            <a:ext cx="7772400" cy="990600"/>
          </a:xfrm>
        </p:spPr>
        <p:txBody>
          <a:bodyPr/>
          <a:lstStyle/>
          <a:p>
            <a:pPr eaLnBrk="1" hangingPunct="1"/>
            <a:r>
              <a:rPr lang="cs-CZ" sz="3600" b="1" dirty="0">
                <a:solidFill>
                  <a:srgbClr val="C00000"/>
                </a:solidFill>
              </a:rPr>
              <a:t>Rozšíření PC o míru očekávané inflace </a:t>
            </a:r>
            <a:endParaRPr lang="cs-CZ" altLang="cs-CZ" sz="3600" b="1" dirty="0">
              <a:solidFill>
                <a:srgbClr val="C00000"/>
              </a:solidFill>
            </a:endParaRPr>
          </a:p>
        </p:txBody>
      </p:sp>
      <p:sp>
        <p:nvSpPr>
          <p:cNvPr id="249859" name="Rectangle 3">
            <a:extLst>
              <a:ext uri="{FF2B5EF4-FFF2-40B4-BE49-F238E27FC236}">
                <a16:creationId xmlns:a16="http://schemas.microsoft.com/office/drawing/2014/main" id="{FBC297CC-60E7-4B4B-BAAE-1D9BF68D4003}"/>
              </a:ext>
            </a:extLst>
          </p:cNvPr>
          <p:cNvSpPr>
            <a:spLocks noGrp="1" noChangeArrowheads="1"/>
          </p:cNvSpPr>
          <p:nvPr>
            <p:ph type="body" idx="1"/>
          </p:nvPr>
        </p:nvSpPr>
        <p:spPr>
          <a:xfrm>
            <a:off x="474663" y="1412875"/>
            <a:ext cx="7842250" cy="5084763"/>
          </a:xfrm>
        </p:spPr>
        <p:txBody>
          <a:bodyPr>
            <a:normAutofit fontScale="92500" lnSpcReduction="20000"/>
          </a:bodyPr>
          <a:lstStyle/>
          <a:p>
            <a:pPr marL="342900" algn="just">
              <a:defRPr/>
            </a:pPr>
            <a:r>
              <a:rPr lang="cs-CZ" sz="2800" b="1" dirty="0" err="1"/>
              <a:t>Friedman</a:t>
            </a:r>
            <a:r>
              <a:rPr lang="cs-CZ" sz="2800" b="1" dirty="0"/>
              <a:t>, M., </a:t>
            </a:r>
            <a:r>
              <a:rPr lang="cs-CZ" sz="2800" b="1" dirty="0" err="1"/>
              <a:t>Phelps</a:t>
            </a:r>
            <a:r>
              <a:rPr lang="cs-CZ" sz="2800" b="1" dirty="0"/>
              <a:t>, E. </a:t>
            </a:r>
            <a:r>
              <a:rPr lang="cs-CZ" sz="2800" dirty="0"/>
              <a:t>– analýza původní PC </a:t>
            </a:r>
          </a:p>
          <a:p>
            <a:pPr marL="342900" algn="just">
              <a:defRPr/>
            </a:pPr>
            <a:r>
              <a:rPr lang="cs-CZ" sz="2800" dirty="0"/>
              <a:t>V 70. letech současně vysoká a rostoucí míra nezaměstnanosti a vysoká a rostoucí míra inflace </a:t>
            </a:r>
          </a:p>
          <a:p>
            <a:pPr marL="342900" algn="just">
              <a:defRPr/>
            </a:pPr>
            <a:r>
              <a:rPr lang="cs-CZ" sz="2800" b="1" dirty="0"/>
              <a:t>Dlouhodobě není substituce mezi mírou nezaměstnanosti a mírou inflace </a:t>
            </a:r>
            <a:r>
              <a:rPr lang="cs-CZ" sz="2800" dirty="0"/>
              <a:t> </a:t>
            </a:r>
          </a:p>
          <a:p>
            <a:pPr marL="342900" algn="just">
              <a:defRPr/>
            </a:pPr>
            <a:r>
              <a:rPr lang="cs-CZ" sz="2800" dirty="0"/>
              <a:t>Tvůrci hospodářské politiky mohou v krátkém období prostřednictvím fiskální a monetární politiky měnit produkci a zaměstnanost: </a:t>
            </a:r>
          </a:p>
          <a:p>
            <a:pPr marL="800100" lvl="1" algn="just">
              <a:defRPr/>
            </a:pPr>
            <a:r>
              <a:rPr lang="cs-CZ" sz="2400" dirty="0"/>
              <a:t>zvýšení agregátní poptávky vede ke snížení míry nezaměstnanosti a zvýšení míry inflace </a:t>
            </a:r>
          </a:p>
          <a:p>
            <a:pPr marL="800100" lvl="1" algn="just">
              <a:defRPr/>
            </a:pPr>
            <a:r>
              <a:rPr lang="cs-CZ" sz="2400" dirty="0"/>
              <a:t>snížení agregátní poptávky vede ke zvýšení nezaměstnanost a snížení inflace </a:t>
            </a:r>
          </a:p>
          <a:p>
            <a:pPr marL="342900" algn="just">
              <a:defRPr/>
            </a:pPr>
            <a:r>
              <a:rPr lang="cs-CZ" sz="2800" dirty="0"/>
              <a:t>Substituce mezi nezaměstnaností a inflaci, kterou implikuje rozšířená </a:t>
            </a:r>
            <a:r>
              <a:rPr lang="cs-CZ" sz="2800" dirty="0" err="1"/>
              <a:t>Phillipsova</a:t>
            </a:r>
            <a:r>
              <a:rPr lang="cs-CZ" sz="2800" dirty="0"/>
              <a:t> křivka, se nazývá "krátkodobá </a:t>
            </a:r>
            <a:r>
              <a:rPr lang="cs-CZ" sz="2800" dirty="0" err="1"/>
              <a:t>Phillipsova</a:t>
            </a:r>
            <a:r>
              <a:rPr lang="cs-CZ" sz="2800" dirty="0"/>
              <a:t> křivka".</a:t>
            </a:r>
            <a:endParaRPr lang="cs-CZ" altLang="cs-CZ" sz="2500" dirty="0"/>
          </a:p>
        </p:txBody>
      </p:sp>
    </p:spTree>
    <p:extLst>
      <p:ext uri="{BB962C8B-B14F-4D97-AF65-F5344CB8AC3E}">
        <p14:creationId xmlns:p14="http://schemas.microsoft.com/office/powerpoint/2010/main" val="341519199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787734" y="422275"/>
            <a:ext cx="7772400" cy="990600"/>
          </a:xfrm>
        </p:spPr>
        <p:txBody>
          <a:bodyPr/>
          <a:lstStyle/>
          <a:p>
            <a:pPr eaLnBrk="1" hangingPunct="1"/>
            <a:r>
              <a:rPr lang="nn-NO" sz="3600" b="1" dirty="0">
                <a:solidFill>
                  <a:srgbClr val="C00000"/>
                </a:solidFill>
              </a:rPr>
              <a:t>M. Friedman – kritika Phillipsovy křivky</a:t>
            </a:r>
            <a:endParaRPr lang="cs-CZ" altLang="cs-CZ" sz="3600" b="1" dirty="0">
              <a:solidFill>
                <a:srgbClr val="C00000"/>
              </a:solidFill>
            </a:endParaRPr>
          </a:p>
        </p:txBody>
      </p:sp>
      <p:sp>
        <p:nvSpPr>
          <p:cNvPr id="249859" name="Rectangle 3">
            <a:extLst>
              <a:ext uri="{FF2B5EF4-FFF2-40B4-BE49-F238E27FC236}">
                <a16:creationId xmlns:a16="http://schemas.microsoft.com/office/drawing/2014/main" id="{FBC297CC-60E7-4B4B-BAAE-1D9BF68D4003}"/>
              </a:ext>
            </a:extLst>
          </p:cNvPr>
          <p:cNvSpPr>
            <a:spLocks noGrp="1" noChangeArrowheads="1"/>
          </p:cNvSpPr>
          <p:nvPr>
            <p:ph type="body" idx="1"/>
          </p:nvPr>
        </p:nvSpPr>
        <p:spPr>
          <a:xfrm>
            <a:off x="290946" y="1412875"/>
            <a:ext cx="8582890" cy="5123007"/>
          </a:xfrm>
          <a:solidFill>
            <a:schemeClr val="bg1"/>
          </a:solidFill>
        </p:spPr>
        <p:txBody>
          <a:bodyPr>
            <a:normAutofit fontScale="85000" lnSpcReduction="20000"/>
          </a:bodyPr>
          <a:lstStyle/>
          <a:p>
            <a:pPr marL="342900" algn="just">
              <a:defRPr/>
            </a:pPr>
            <a:r>
              <a:rPr lang="cs-CZ" sz="2800" b="1" i="1" dirty="0">
                <a:solidFill>
                  <a:srgbClr val="FF0000"/>
                </a:solidFill>
              </a:rPr>
              <a:t>Vznik peněžních iluzí a adaptivních inflačních očekáváních </a:t>
            </a:r>
            <a:r>
              <a:rPr lang="cs-CZ" sz="2800" i="1" dirty="0"/>
              <a:t>- krátkodobě zaměnitelnost mezi inflací a nezaměstnaností </a:t>
            </a:r>
          </a:p>
          <a:p>
            <a:pPr marL="342900" algn="just">
              <a:defRPr/>
            </a:pPr>
            <a:r>
              <a:rPr lang="cs-CZ" sz="2800" dirty="0"/>
              <a:t>Zaměstnanci v krátkém období </a:t>
            </a:r>
            <a:r>
              <a:rPr lang="cs-CZ" sz="2800" b="1" dirty="0"/>
              <a:t>neschopni rozlišit mezi růstem nominálních a reálných mezd </a:t>
            </a:r>
            <a:r>
              <a:rPr lang="cs-CZ" sz="2800" dirty="0"/>
              <a:t>- zvyšují nabídku práce, nezaměstnaní ochotni při vyšších nominálních mzdách vzdát se podpor v nezaměstnanosti, nastoupit do práce, nezaměstnanost klesá. </a:t>
            </a:r>
          </a:p>
          <a:p>
            <a:pPr marL="342900" algn="just">
              <a:defRPr/>
            </a:pPr>
            <a:r>
              <a:rPr lang="cs-CZ" sz="2800" dirty="0"/>
              <a:t>Firmy </a:t>
            </a:r>
            <a:r>
              <a:rPr lang="cs-CZ" sz="2800" b="1" dirty="0"/>
              <a:t>neschopny odlišit v krátkém období inflační růst cen </a:t>
            </a:r>
            <a:r>
              <a:rPr lang="cs-CZ" sz="2800" dirty="0"/>
              <a:t>od růstu cen svých výrobků a zvyšují produkci. </a:t>
            </a:r>
          </a:p>
          <a:p>
            <a:pPr indent="-457200" algn="just">
              <a:buFont typeface="Wingdings" panose="05000000000000000000" pitchFamily="2" charset="2"/>
              <a:buChar char="Ø"/>
              <a:defRPr/>
            </a:pPr>
            <a:r>
              <a:rPr lang="cs-CZ" sz="2800" b="1" dirty="0"/>
              <a:t>Po čase tyto iluze vyprchají -&gt; úroveň přirozené nezaměstnanosti: </a:t>
            </a:r>
          </a:p>
          <a:p>
            <a:pPr indent="-457200" algn="just">
              <a:buFont typeface="Wingdings" panose="05000000000000000000" pitchFamily="2" charset="2"/>
              <a:buChar char="ü"/>
              <a:defRPr/>
            </a:pPr>
            <a:r>
              <a:rPr lang="cs-CZ" sz="2800" dirty="0"/>
              <a:t>stav, kdy při existující nezaměstnanosti nedochází ani k akceleraci či </a:t>
            </a:r>
            <a:r>
              <a:rPr lang="cs-CZ" sz="2800" dirty="0" err="1"/>
              <a:t>deceleraci</a:t>
            </a:r>
            <a:r>
              <a:rPr lang="cs-CZ" sz="2800" dirty="0"/>
              <a:t> inflace, tj. kdy míra inflace je stálá. </a:t>
            </a:r>
          </a:p>
          <a:p>
            <a:pPr indent="-457200" algn="just">
              <a:buFont typeface="Wingdings" panose="05000000000000000000" pitchFamily="2" charset="2"/>
              <a:buChar char="ü"/>
              <a:defRPr/>
            </a:pPr>
            <a:r>
              <a:rPr lang="cs-CZ" sz="2800" dirty="0"/>
              <a:t>nemůže být snížena krátkodobým stimulováním poptávky za cenu zvýšené inflace, může být řešena jen odstraněním příčin, které ji vyvolávají.</a:t>
            </a:r>
            <a:endParaRPr lang="cs-CZ" altLang="cs-CZ" sz="2500" dirty="0"/>
          </a:p>
        </p:txBody>
      </p:sp>
    </p:spTree>
    <p:extLst>
      <p:ext uri="{BB962C8B-B14F-4D97-AF65-F5344CB8AC3E}">
        <p14:creationId xmlns:p14="http://schemas.microsoft.com/office/powerpoint/2010/main" val="34138425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5367</TotalTime>
  <Words>3185</Words>
  <Application>Microsoft Office PowerPoint</Application>
  <PresentationFormat>Předvádění na obrazovce (4:3)</PresentationFormat>
  <Paragraphs>208</Paragraphs>
  <Slides>24</Slides>
  <Notes>15</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24</vt:i4>
      </vt:variant>
    </vt:vector>
  </HeadingPairs>
  <TitlesOfParts>
    <vt:vector size="30" baseType="lpstr">
      <vt:lpstr>Arial</vt:lpstr>
      <vt:lpstr>Calibri</vt:lpstr>
      <vt:lpstr>Symbol</vt:lpstr>
      <vt:lpstr>Times New Roman</vt:lpstr>
      <vt:lpstr>Wingdings</vt:lpstr>
      <vt:lpstr>Office Theme</vt:lpstr>
      <vt:lpstr>Makroekonomie II Trh práce: nezaměstnanost a její chaarkateristiky, Phillipsova křivka  XMAK2</vt:lpstr>
      <vt:lpstr>Původní mzdová Phillipsova křivka (PC) </vt:lpstr>
      <vt:lpstr>Původní mzdová Phillipsova křivka </vt:lpstr>
      <vt:lpstr>Původní (mzdová) Phillipsova křivka (empirie) </vt:lpstr>
      <vt:lpstr>Formální vyjádření původní mzdové PC </vt:lpstr>
      <vt:lpstr>Původní (mzdová) Phillipsova křivka </vt:lpstr>
      <vt:lpstr>Modifikovaná Phillipsova křivka</vt:lpstr>
      <vt:lpstr>Rozšíření PC o míru očekávané inflace </vt:lpstr>
      <vt:lpstr>M. Friedman – kritika Phillipsovy křivky</vt:lpstr>
      <vt:lpstr>M. Friedman – kritika Phillipsovy křivky</vt:lpstr>
      <vt:lpstr>Krátkodobá a dlouhodobá PC </vt:lpstr>
      <vt:lpstr>Mechanismus formování očekávané inflace </vt:lpstr>
      <vt:lpstr>Mechanismus formování očekávané inflace </vt:lpstr>
      <vt:lpstr>Mechanismus formování očekávané inflace </vt:lpstr>
      <vt:lpstr>Phillipsova křivka s očekáváními v krátkém období </vt:lpstr>
      <vt:lpstr>Prezentace aplikace PowerPoint</vt:lpstr>
      <vt:lpstr>Očekávání tržních subjektů </vt:lpstr>
      <vt:lpstr>Inflace a nezaměstnanost </vt:lpstr>
      <vt:lpstr>Phillipsova křivka a racionální očekávání </vt:lpstr>
      <vt:lpstr>Křivka agregátní nabídky a Phillipsova křivka </vt:lpstr>
      <vt:lpstr>Křivka krátkodobé dynamické agregátní nabídky </vt:lpstr>
      <vt:lpstr>Křivka dlouhodobé agregátní nabídky </vt:lpstr>
      <vt:lpstr>Příklad – empirie: The Phillips Curve, 1961–1969</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Strategická analýza XSAN</dc:title>
  <dc:creator>Škrabal Jaroslav</dc:creator>
  <cp:lastModifiedBy>Drastichová Magdaléna</cp:lastModifiedBy>
  <cp:revision>135</cp:revision>
  <dcterms:modified xsi:type="dcterms:W3CDTF">2023-11-19T11:35:35Z</dcterms:modified>
</cp:coreProperties>
</file>