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349" r:id="rId3"/>
    <p:sldId id="350" r:id="rId4"/>
    <p:sldId id="351" r:id="rId5"/>
    <p:sldId id="352" r:id="rId6"/>
    <p:sldId id="353" r:id="rId7"/>
    <p:sldId id="354" r:id="rId8"/>
    <p:sldId id="276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7272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3301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246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4516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7527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8597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0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029522"/>
            <a:ext cx="8704800" cy="3575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 smtClean="0">
                <a:solidFill>
                  <a:srgbClr val="D10202"/>
                </a:solidFill>
              </a:rPr>
              <a:t>Makroekonomie II</a:t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sz="4300" b="1" i="1" dirty="0" smtClean="0">
                <a:solidFill>
                  <a:srgbClr val="D10202"/>
                </a:solidFill>
              </a:rPr>
              <a:t>2-sektorová a 3-sektorová ekonomika</a:t>
            </a: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XMAK2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26. 09. 2023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Příklady k procvičení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436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Příklad č. 1: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216993" y="1069521"/>
            <a:ext cx="8469807" cy="505664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Předpokládejme, že C = 300 + 0,7YD, I = 100. Politika je charakterizována těmito údaji: G = 500; TR = 200; Ta = 300 a t = 0,3. </a:t>
            </a:r>
          </a:p>
          <a:p>
            <a:pPr marL="114300" indent="0" algn="just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Jaká je velikost </a:t>
            </a:r>
            <a:r>
              <a:rPr lang="cs-CZ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multiplikátoru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transferových plateb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daňového multiplikátoru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multiplikátoru vládních výdajů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existence důchodové daně 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cs-CZ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cs-CZ" sz="18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b="1" baseline="-25000" dirty="0">
              <a:solidFill>
                <a:srgbClr val="9F2B2B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b="1" dirty="0"/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Tx/>
            </a:pPr>
            <a:fld id="{560808B9-4D1F-4069-9EB9-CD8802008F4E}" type="slidenum">
              <a:rPr lang="cs-CZ" sz="1800" kern="1200">
                <a:solidFill>
                  <a:srgbClr val="307871"/>
                </a:solidFill>
                <a:latin typeface="Times New Roman"/>
                <a:ea typeface="+mn-ea"/>
                <a:cs typeface="+mn-cs"/>
              </a:rPr>
              <a:pPr>
                <a:buClrTx/>
              </a:pPr>
              <a:t>3</a:t>
            </a:fld>
            <a:endParaRPr lang="cs-CZ" sz="1800" kern="1200" dirty="0">
              <a:solidFill>
                <a:srgbClr val="307871"/>
              </a:solidFill>
              <a:latin typeface="Times New Roman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16993" y="3074365"/>
                <a:ext cx="2308837" cy="523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ClrTx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α</m:t>
                          </m:r>
                        </m:e>
                        <m:sub>
                          <m: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𝑇𝑅</m:t>
                          </m:r>
                        </m:sub>
                      </m:sSub>
                      <m:r>
                        <a:rPr lang="cs-CZ" sz="1800" i="1" kern="1200">
                          <a:solidFill>
                            <a:srgbClr val="9F2B2B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</m:t>
                          </m:r>
                        </m:num>
                        <m:den>
                          <m: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1 −</m:t>
                          </m:r>
                          <m: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</m:t>
                          </m:r>
                          <m: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∗(1−</m:t>
                          </m:r>
                          <m: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  <m: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1800" kern="1200" dirty="0">
                  <a:solidFill>
                    <a:srgbClr val="9F2B2B"/>
                  </a:solidFill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93" y="3074365"/>
                <a:ext cx="2308837" cy="5234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14559" y="3985460"/>
                <a:ext cx="2707857" cy="569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ClrTx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α</m:t>
                          </m:r>
                        </m:e>
                        <m:sub>
                          <m: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𝑇𝑅</m:t>
                          </m:r>
                        </m:sub>
                      </m:sSub>
                      <m:r>
                        <a:rPr lang="cs-CZ" sz="1800" i="1" kern="1200">
                          <a:solidFill>
                            <a:srgbClr val="9F2B2B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0,7</m:t>
                          </m:r>
                        </m:num>
                        <m:den>
                          <m:r>
                            <a:rPr lang="cs-CZ" sz="1800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1 −0,7 ∗(1−0,3)</m:t>
                          </m:r>
                        </m:den>
                      </m:f>
                    </m:oMath>
                  </m:oMathPara>
                </a14:m>
                <a:endParaRPr lang="cs-CZ" sz="1800" kern="1200" dirty="0">
                  <a:solidFill>
                    <a:srgbClr val="9F2B2B"/>
                  </a:solidFill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59" y="3985460"/>
                <a:ext cx="2707857" cy="5695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17443" y="4873531"/>
                <a:ext cx="12470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ClrTx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b="1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lang="el-GR" sz="1800" b="1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𝜶</m:t>
                          </m:r>
                        </m:e>
                        <m:sub>
                          <m:r>
                            <a:rPr lang="cs-CZ" sz="1800" b="1" i="1" kern="1200">
                              <a:solidFill>
                                <a:srgbClr val="9F2B2B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𝑻𝑹</m:t>
                          </m:r>
                        </m:sub>
                      </m:sSub>
                      <m:r>
                        <a:rPr lang="cs-CZ" sz="1800" b="1" i="1" kern="1200">
                          <a:solidFill>
                            <a:srgbClr val="9F2B2B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lang="cs-CZ" sz="1800" b="1" i="1" kern="1200">
                          <a:solidFill>
                            <a:srgbClr val="9F2B2B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  <m:r>
                        <a:rPr lang="cs-CZ" sz="1800" b="1" i="1" kern="1200">
                          <a:solidFill>
                            <a:srgbClr val="9F2B2B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</m:t>
                      </m:r>
                      <m:r>
                        <a:rPr lang="cs-CZ" sz="1800" b="1" i="1" kern="1200">
                          <a:solidFill>
                            <a:srgbClr val="9F2B2B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𝟑𝟕</m:t>
                      </m:r>
                    </m:oMath>
                  </m:oMathPara>
                </a14:m>
                <a:endParaRPr lang="cs-CZ" sz="1800" b="1" kern="1200" dirty="0">
                  <a:solidFill>
                    <a:srgbClr val="9F2B2B"/>
                  </a:solidFill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43" y="4873531"/>
                <a:ext cx="1247073" cy="276999"/>
              </a:xfrm>
              <a:prstGeom prst="rect">
                <a:avLst/>
              </a:prstGeom>
              <a:blipFill>
                <a:blip r:embed="rId5"/>
                <a:stretch>
                  <a:fillRect l="-1961" r="-4412" b="-173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3061562" y="3167261"/>
                <a:ext cx="2307042" cy="523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ClrTx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α</m:t>
                          </m:r>
                        </m:e>
                        <m:sub>
                          <m: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𝑇𝐴</m:t>
                          </m:r>
                        </m:sub>
                      </m:sSub>
                      <m:r>
                        <a:rPr lang="cs-CZ" sz="1800" i="1" kern="12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</m:t>
                          </m:r>
                        </m:num>
                        <m:den>
                          <m: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1 −</m:t>
                          </m:r>
                          <m: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</m:t>
                          </m:r>
                          <m: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∗(1−</m:t>
                          </m:r>
                          <m: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  <m: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1800" kern="1200" dirty="0">
                  <a:solidFill>
                    <a:srgbClr val="7030A0"/>
                  </a:solidFill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562" y="3167261"/>
                <a:ext cx="2307042" cy="5234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061562" y="3988854"/>
                <a:ext cx="2706062" cy="569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ClrTx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α</m:t>
                          </m:r>
                        </m:e>
                        <m:sub>
                          <m: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𝑇𝐴</m:t>
                          </m:r>
                        </m:sub>
                      </m:sSub>
                      <m:r>
                        <a:rPr lang="cs-CZ" sz="1800" i="1" kern="12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−0,7</m:t>
                          </m:r>
                        </m:num>
                        <m:den>
                          <m:r>
                            <a:rPr lang="cs-CZ" sz="1800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1 −0,7 ∗(1−0,3)</m:t>
                          </m:r>
                        </m:den>
                      </m:f>
                    </m:oMath>
                  </m:oMathPara>
                </a14:m>
                <a:endParaRPr lang="cs-CZ" sz="1800" kern="1200" dirty="0">
                  <a:solidFill>
                    <a:srgbClr val="7030A0"/>
                  </a:solidFill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562" y="3988854"/>
                <a:ext cx="2706062" cy="5695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069237" y="4873530"/>
                <a:ext cx="1415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ClrTx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b="1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lang="el-GR" sz="1800" b="1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𝜶</m:t>
                          </m:r>
                        </m:e>
                        <m:sub>
                          <m:r>
                            <a:rPr lang="cs-CZ" sz="1800" b="1" i="1" kern="1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𝑻𝑨</m:t>
                          </m:r>
                        </m:sub>
                      </m:sSub>
                      <m:r>
                        <a:rPr lang="cs-CZ" sz="1800" b="1" i="1" kern="12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r>
                        <a:rPr lang="cs-CZ" sz="1800" b="1" i="1" kern="12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  <m:r>
                        <a:rPr lang="cs-CZ" sz="1800" b="1" i="1" kern="12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</m:t>
                      </m:r>
                      <m:r>
                        <a:rPr lang="cs-CZ" sz="1800" b="1" i="1" kern="120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𝟑𝟕</m:t>
                      </m:r>
                    </m:oMath>
                  </m:oMathPara>
                </a14:m>
                <a:endParaRPr lang="cs-CZ" sz="1800" b="1" kern="1200" dirty="0">
                  <a:solidFill>
                    <a:srgbClr val="7030A0"/>
                  </a:solidFill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237" y="4873530"/>
                <a:ext cx="1415387" cy="276999"/>
              </a:xfrm>
              <a:prstGeom prst="rect">
                <a:avLst/>
              </a:prstGeom>
              <a:blipFill>
                <a:blip r:embed="rId8"/>
                <a:stretch>
                  <a:fillRect l="-1717" r="-3433" b="-173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6115355" y="3119155"/>
                <a:ext cx="2198742" cy="569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ClrTx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α</m:t>
                          </m:r>
                        </m:e>
                        <m:sub>
                          <m: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𝐺</m:t>
                          </m:r>
                        </m:sub>
                      </m:sSub>
                      <m:r>
                        <a:rPr lang="cs-CZ" sz="1800" i="1" kern="12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1 −</m:t>
                          </m:r>
                          <m: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</m:t>
                          </m:r>
                          <m: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∗(1−</m:t>
                          </m:r>
                          <m: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  <m: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1800" kern="1200" dirty="0">
                  <a:solidFill>
                    <a:srgbClr val="307871"/>
                  </a:solidFill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355" y="3119155"/>
                <a:ext cx="2198742" cy="56958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6115355" y="4040538"/>
                <a:ext cx="2597762" cy="569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ClrTx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α</m:t>
                          </m:r>
                        </m:e>
                        <m:sub>
                          <m: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𝐺</m:t>
                          </m:r>
                        </m:sub>
                      </m:sSub>
                      <m:r>
                        <a:rPr lang="cs-CZ" sz="1800" i="1" kern="12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1 −0,7 ∗(1−0,3)</m:t>
                          </m:r>
                        </m:den>
                      </m:f>
                    </m:oMath>
                  </m:oMathPara>
                </a14:m>
                <a:endParaRPr lang="cs-CZ" sz="1800" kern="1200" dirty="0">
                  <a:solidFill>
                    <a:srgbClr val="307871"/>
                  </a:solidFill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355" y="4040538"/>
                <a:ext cx="2597762" cy="56958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6162258" y="4873530"/>
                <a:ext cx="10524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buClrTx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α</m:t>
                          </m:r>
                        </m:e>
                        <m:sub>
                          <m:r>
                            <a:rPr lang="cs-CZ" sz="1800" i="1" kern="12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𝐺</m:t>
                          </m:r>
                        </m:sub>
                      </m:sSub>
                      <m:r>
                        <a:rPr lang="cs-CZ" sz="1800" i="1" kern="12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=1,96</m:t>
                      </m:r>
                    </m:oMath>
                  </m:oMathPara>
                </a14:m>
                <a:endParaRPr lang="cs-CZ" sz="1800" kern="1200" dirty="0">
                  <a:solidFill>
                    <a:srgbClr val="307871"/>
                  </a:solidFill>
                  <a:latin typeface="Times New Roman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258" y="4873530"/>
                <a:ext cx="1052468" cy="276999"/>
              </a:xfrm>
              <a:prstGeom prst="rect">
                <a:avLst/>
              </a:prstGeom>
              <a:blipFill>
                <a:blip r:embed="rId11"/>
                <a:stretch>
                  <a:fillRect l="-2890" r="-4624" b="-173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60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určete saldo státního rozpočtu v ekonomice,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strukturální deficit,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cyklický deficit.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05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určete saldo státního rozpočtu v ekonomice,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E2F0225-4934-4A61-B491-52C660466184}"/>
              </a:ext>
            </a:extLst>
          </p:cNvPr>
          <p:cNvSpPr txBox="1"/>
          <p:nvPr/>
        </p:nvSpPr>
        <p:spPr>
          <a:xfrm>
            <a:off x="457200" y="2788588"/>
            <a:ext cx="4572000" cy="2535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Y = 1  450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Ta = 550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 = 15 % (0,15)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G = 1 860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TR = 230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 = ?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B7C6BD9-55DA-4AE9-8395-46DAEFEAD287}"/>
              </a:ext>
            </a:extLst>
          </p:cNvPr>
          <p:cNvSpPr/>
          <p:nvPr/>
        </p:nvSpPr>
        <p:spPr>
          <a:xfrm>
            <a:off x="1979113" y="2996337"/>
            <a:ext cx="7052153" cy="2120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 = T - (G + TR)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 = Ta + t*Y - G – TR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 = 550 + 0,15 * 1 450 – 1 860 – 230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 = - 1 322, 5 mld. Kč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Saldo státního rozpočtu je – 1 322, 5 mld. Kč (BS = - 1 322, 5 mld. Kč).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69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strukturální deficit,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5281EF7-EFB9-4EF3-B5F0-D25DB447E494}"/>
              </a:ext>
            </a:extLst>
          </p:cNvPr>
          <p:cNvSpPr txBox="1"/>
          <p:nvPr/>
        </p:nvSpPr>
        <p:spPr>
          <a:xfrm>
            <a:off x="457199" y="2827238"/>
            <a:ext cx="6256751" cy="2535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Y* = 1 800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S</a:t>
            </a: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?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8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S</a:t>
            </a: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Ta + t*Y* - G - TR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8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S</a:t>
            </a: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550 + 0,15*1 800 – 1 860 – 230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800" b="1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S</a:t>
            </a:r>
            <a:r>
              <a:rPr kumimoji="0" lang="cs-CZ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- 1 270 mld. Kč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Strukturální deficit je – 1 270 mld. Kč (BS</a:t>
            </a:r>
            <a:r>
              <a:rPr kumimoji="0" lang="cs-CZ" sz="1800" b="1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S</a:t>
            </a:r>
            <a:r>
              <a:rPr kumimoji="0" lang="cs-CZ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- 1 270 mld. Kč). 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836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3829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C00000"/>
                </a:solidFill>
              </a:rPr>
              <a:t>Příklad č. 2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951978"/>
            <a:ext cx="8644269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– </a:t>
            </a:r>
            <a:r>
              <a:rPr kumimoji="0" lang="cs-CZ" alt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důchod v ekonomice 1 450 mld. Kč, autonomní daně činí 550 mld. Kč, sazba důchodové daně je 15 %, vládní výdaje činí 1 860 mld. Kč a transfery 230 mld. Kč, určete: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c) je – </a:t>
            </a:r>
            <a:r>
              <a:rPr kumimoji="0" lang="cs-CZ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potencionální produkt v ekonomice stanoven na 1 800, určete cyklický deficit.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292D1E5-6C54-4227-ACF7-4D86B68EB3E1}"/>
              </a:ext>
            </a:extLst>
          </p:cNvPr>
          <p:cNvSpPr txBox="1"/>
          <p:nvPr/>
        </p:nvSpPr>
        <p:spPr>
          <a:xfrm>
            <a:off x="287080" y="2811448"/>
            <a:ext cx="4572000" cy="1894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Y* = 1 800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6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</a:t>
            </a:r>
            <a:r>
              <a:rPr kumimoji="0" lang="cs-CZ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?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6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</a:t>
            </a:r>
            <a:r>
              <a:rPr kumimoji="0" lang="cs-CZ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BS – BS</a:t>
            </a:r>
            <a:r>
              <a:rPr kumimoji="0" lang="cs-CZ" sz="16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S</a:t>
            </a:r>
            <a:endParaRPr kumimoji="0" lang="cs-CZ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nebo</a:t>
            </a:r>
            <a:endParaRPr kumimoji="0" lang="cs-CZ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6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</a:t>
            </a:r>
            <a:r>
              <a:rPr kumimoji="0" lang="cs-CZ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t*(Y-Y*)</a:t>
            </a:r>
            <a:endParaRPr kumimoji="0" lang="cs-CZ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B658762-C5D2-4921-8858-AAF51ECCE6FB}"/>
              </a:ext>
            </a:extLst>
          </p:cNvPr>
          <p:cNvSpPr/>
          <p:nvPr/>
        </p:nvSpPr>
        <p:spPr>
          <a:xfrm>
            <a:off x="2276839" y="2742199"/>
            <a:ext cx="570223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Výpočty: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8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</a:t>
            </a: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BS – BS</a:t>
            </a:r>
            <a:r>
              <a:rPr kumimoji="0" lang="cs-CZ" sz="18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S</a:t>
            </a: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(výpočty jsme již provedly v předchozím bodě)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8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</a:t>
            </a: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(- 1 322,5) – ( - 1 270)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800" b="1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</a:t>
            </a:r>
            <a:r>
              <a:rPr kumimoji="0" lang="cs-CZ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- 52, 5 mld. Kč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Cyklický deficit je  - 52,5 mld. Kč (BS</a:t>
            </a:r>
            <a:r>
              <a:rPr kumimoji="0" lang="cs-CZ" sz="1800" b="1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</a:t>
            </a:r>
            <a:r>
              <a:rPr kumimoji="0" lang="cs-CZ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- 52,5 mld. Kč).</a:t>
            </a:r>
            <a:endParaRPr kumimoji="0" lang="cs-CZ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C9363DA-D12E-4777-97C2-40440DADE63E}"/>
              </a:ext>
            </a:extLst>
          </p:cNvPr>
          <p:cNvSpPr/>
          <p:nvPr/>
        </p:nvSpPr>
        <p:spPr>
          <a:xfrm>
            <a:off x="4455336" y="4591156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Nyní zkusíme pomocí druhé možnosti:</a:t>
            </a:r>
            <a:endParaRPr kumimoji="0" lang="cs-CZ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6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</a:t>
            </a:r>
            <a:r>
              <a:rPr kumimoji="0" lang="cs-CZ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t*(Y-Y*)</a:t>
            </a:r>
            <a:endParaRPr kumimoji="0" lang="cs-CZ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6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</a:t>
            </a:r>
            <a:r>
              <a:rPr kumimoji="0" lang="cs-CZ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0,15*(1 450 – 1 800)</a:t>
            </a:r>
            <a:endParaRPr kumimoji="0" lang="cs-CZ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BS</a:t>
            </a:r>
            <a:r>
              <a:rPr kumimoji="0" lang="cs-CZ" sz="1600" b="1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</a:t>
            </a:r>
            <a:r>
              <a:rPr kumimoji="0" lang="cs-CZ" sz="1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- 52,5</a:t>
            </a:r>
            <a:endParaRPr kumimoji="0" lang="cs-CZ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Pomocí druhého výpočtu nám také cyklický deficit vyšel – 52,5 mld. Kč (BS</a:t>
            </a:r>
            <a:r>
              <a:rPr kumimoji="0" lang="cs-CZ" sz="1600" b="1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C</a:t>
            </a:r>
            <a:r>
              <a:rPr kumimoji="0" lang="cs-CZ" sz="1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rPr>
              <a:t> = - 52,5 mld. Kč). </a:t>
            </a:r>
            <a:endParaRPr kumimoji="0" lang="cs-CZ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010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223</Words>
  <Application>Microsoft Office PowerPoint</Application>
  <PresentationFormat>Předvádění na obrazovce (4:3)</PresentationFormat>
  <Paragraphs>79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Consolas</vt:lpstr>
      <vt:lpstr>Times New Roman</vt:lpstr>
      <vt:lpstr>Wingdings</vt:lpstr>
      <vt:lpstr>Office Theme</vt:lpstr>
      <vt:lpstr>Makroekonomie II 2-sektorová a 3-sektorová ekonomika XMAK2</vt:lpstr>
      <vt:lpstr>Příklady k procvičení</vt:lpstr>
      <vt:lpstr>Příklad č. 1:</vt:lpstr>
      <vt:lpstr>Příklad č. 2</vt:lpstr>
      <vt:lpstr>Příklad č. 2</vt:lpstr>
      <vt:lpstr>Příklad č. 2</vt:lpstr>
      <vt:lpstr>Příklad č. 2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52</cp:revision>
  <dcterms:modified xsi:type="dcterms:W3CDTF">2023-09-30T08:19:16Z</dcterms:modified>
</cp:coreProperties>
</file>