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407" r:id="rId3"/>
    <p:sldId id="411" r:id="rId4"/>
    <p:sldId id="412" r:id="rId5"/>
    <p:sldId id="361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02" autoAdjust="0"/>
  </p:normalViewPr>
  <p:slideViewPr>
    <p:cSldViewPr snapToGrid="0">
      <p:cViewPr varScale="1">
        <p:scale>
          <a:sx n="56" d="100"/>
          <a:sy n="56" d="100"/>
        </p:scale>
        <p:origin x="150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1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67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72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27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05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76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80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77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03213"/>
            <a:ext cx="9556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3"/>
          <p:cNvCxnSpPr/>
          <p:nvPr userDrawn="1"/>
        </p:nvCxnSpPr>
        <p:spPr>
          <a:xfrm>
            <a:off x="250825" y="933450"/>
            <a:ext cx="7416800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 userDrawn="1"/>
        </p:nvCxnSpPr>
        <p:spPr>
          <a:xfrm>
            <a:off x="250825" y="6308725"/>
            <a:ext cx="8661400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r>
              <a:rPr lang="cs-CZ" dirty="0"/>
              <a:t>Název listu</a:t>
            </a:r>
          </a:p>
        </p:txBody>
      </p:sp>
      <p:sp>
        <p:nvSpPr>
          <p:cNvPr id="6" name="Zástupný symbol pro zápatí 18"/>
          <p:cNvSpPr>
            <a:spLocks noGrp="1"/>
          </p:cNvSpPr>
          <p:nvPr>
            <p:ph type="ftr" sz="quarter" idx="10"/>
          </p:nvPr>
        </p:nvSpPr>
        <p:spPr>
          <a:xfrm>
            <a:off x="236538" y="6308725"/>
            <a:ext cx="2895600" cy="365125"/>
          </a:xfrm>
        </p:spPr>
        <p:txBody>
          <a:bodyPr/>
          <a:lstStyle>
            <a:lvl1pPr algn="l">
              <a:defRPr sz="800" smtClean="0">
                <a:solidFill>
                  <a:srgbClr val="307871"/>
                </a:solidFill>
                <a:cs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800" b="0" i="0" u="none" strike="noStrike" kern="1200" cap="none" spc="0" normalizeH="0" baseline="0" noProof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Prostor pro doplňující informace, poznámky</a:t>
            </a:r>
            <a:endParaRPr kumimoji="0" lang="cs-CZ" altLang="cs-CZ" sz="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Zástupný symbol pro číslo snímku 19"/>
          <p:cNvSpPr>
            <a:spLocks noGrp="1"/>
          </p:cNvSpPr>
          <p:nvPr>
            <p:ph type="sldNum" sz="quarter" idx="11"/>
          </p:nvPr>
        </p:nvSpPr>
        <p:spPr>
          <a:xfrm>
            <a:off x="7812088" y="6308725"/>
            <a:ext cx="1081087" cy="365125"/>
          </a:xfrm>
        </p:spPr>
        <p:txBody>
          <a:bodyPr/>
          <a:lstStyle>
            <a:lvl1pPr algn="r"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937C5C-364C-408F-B0EB-BA493B53AFF1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0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90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5" r:id="rId6"/>
    <p:sldLayoutId id="2147483656" r:id="rId7"/>
    <p:sldLayoutId id="2147483657" r:id="rId8"/>
    <p:sldLayoutId id="2147483658" r:id="rId9"/>
    <p:sldLayoutId id="2147483661" r:id="rId10"/>
    <p:sldLayoutId id="2147483663" r:id="rId11"/>
    <p:sldLayoutId id="2147483668" r:id="rId12"/>
    <p:sldLayoutId id="2147483665" r:id="rId13"/>
    <p:sldLayoutId id="2147483667" r:id="rId14"/>
    <p:sldLayoutId id="2147483670" r:id="rId15"/>
    <p:sldLayoutId id="2147483671" r:id="rId16"/>
    <p:sldLayoutId id="2147483672" r:id="rId17"/>
    <p:sldLayoutId id="2147483685" r:id="rId18"/>
    <p:sldLayoutId id="2147483686" r:id="rId1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1703718"/>
            <a:ext cx="8704800" cy="3901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Makroekonomie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Příklady k procvičení</a:t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XMAK2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24. 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331912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1</a:t>
            </a:r>
            <a:endParaRPr lang="en-GB" altLang="cs-CZ" sz="4000" b="1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179388" y="1168400"/>
            <a:ext cx="8785225" cy="5015230"/>
          </a:xfrm>
        </p:spPr>
        <p:txBody>
          <a:bodyPr>
            <a:normAutofit/>
          </a:bodyPr>
          <a:lstStyle/>
          <a:p>
            <a:r>
              <a:rPr lang="cs-CZ" sz="2800" b="1" dirty="0"/>
              <a:t>V polské části Těšína se prodává chleba za 3,5 zloté, kurz je 5, 872 CZK/PLN. Kolik bude stát chleba v Českém Těšíně, pomineme – </a:t>
            </a:r>
            <a:r>
              <a:rPr lang="cs-CZ" sz="2800" b="1" dirty="0" err="1"/>
              <a:t>li</a:t>
            </a:r>
            <a:r>
              <a:rPr lang="cs-CZ" sz="2800" b="1" dirty="0"/>
              <a:t> transakční náklady.</a:t>
            </a:r>
          </a:p>
          <a:p>
            <a:pPr eaLnBrk="1" hangingPunct="1"/>
            <a:endParaRPr lang="en-GB" altLang="cs-CZ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7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376117" y="2983068"/>
                <a:ext cx="1274067" cy="8932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latin typeface="Cambria Math" panose="02040503050406030204" pitchFamily="18" charset="0"/>
                        </a:rPr>
                        <m:t>𝒆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2400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2400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17" y="2983068"/>
                <a:ext cx="1274067" cy="8932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376117" y="4033111"/>
            <a:ext cx="4572000" cy="14055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8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= 5,872</a:t>
            </a:r>
          </a:p>
          <a:p>
            <a:pPr>
              <a:spcAft>
                <a:spcPts val="8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3,5</a:t>
            </a:r>
          </a:p>
          <a:p>
            <a:pPr>
              <a:spcAft>
                <a:spcPts val="800"/>
              </a:spcAft>
            </a:pP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4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?</a:t>
            </a:r>
          </a:p>
        </p:txBody>
      </p:sp>
      <p:sp>
        <p:nvSpPr>
          <p:cNvPr id="3" name="Obdélník 2"/>
          <p:cNvSpPr/>
          <p:nvPr/>
        </p:nvSpPr>
        <p:spPr>
          <a:xfrm>
            <a:off x="2286000" y="2628781"/>
            <a:ext cx="64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Nominální měnový kurz (e) vyjadřuje počet jednotek domácí měny, za které lze nakoupit jednotku měny zahraniční.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Pd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 je tuzemská cena vybraného referenčního koše zboží.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Pf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je cena stejného koše prodávaného v zahraničí, vyjádřená v příslušné zahraniční měně.</a:t>
            </a:r>
          </a:p>
        </p:txBody>
      </p:sp>
      <p:sp>
        <p:nvSpPr>
          <p:cNvPr id="9" name="Obdélník 8"/>
          <p:cNvSpPr/>
          <p:nvPr/>
        </p:nvSpPr>
        <p:spPr>
          <a:xfrm>
            <a:off x="1821869" y="4724558"/>
            <a:ext cx="4572000" cy="14655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4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e * P</a:t>
            </a:r>
            <a:r>
              <a:rPr lang="cs-CZ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4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5,872 * 3,5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400" b="1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20, 552 CZK</a:t>
            </a:r>
          </a:p>
        </p:txBody>
      </p:sp>
      <p:sp>
        <p:nvSpPr>
          <p:cNvPr id="6" name="Obdélník 5"/>
          <p:cNvSpPr/>
          <p:nvPr/>
        </p:nvSpPr>
        <p:spPr>
          <a:xfrm>
            <a:off x="4368240" y="4975648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V Českém Těšíně bude chleba stát 20,552 CZK. </a:t>
            </a:r>
          </a:p>
        </p:txBody>
      </p:sp>
    </p:spTree>
    <p:extLst>
      <p:ext uri="{BB962C8B-B14F-4D97-AF65-F5344CB8AC3E}">
        <p14:creationId xmlns:p14="http://schemas.microsoft.com/office/powerpoint/2010/main" val="330457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331912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2</a:t>
            </a:r>
            <a:endParaRPr lang="en-GB" altLang="cs-CZ" sz="4000" b="1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179388" y="1168400"/>
            <a:ext cx="8785225" cy="503809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 Olomouci se prodává televize za 15 600, zatímco v Bratislavě za 570 €. Jaký by měl být devizový kurz dle zákona jedné ceny.</a:t>
            </a:r>
          </a:p>
          <a:p>
            <a:pPr lvl="1"/>
            <a:r>
              <a:rPr lang="cs-CZ" sz="2400" b="1" dirty="0"/>
              <a:t>Zákon jedné ceny </a:t>
            </a:r>
            <a:r>
              <a:rPr lang="cs-CZ" sz="2400" dirty="0"/>
              <a:t>= Identická zboží prodávaná v rozdílných zemích musí být na konkurenčních trzích prodávána za stejnou cenu, pokud je jejich cena vyjádřena v jedné měně.</a:t>
            </a:r>
          </a:p>
          <a:p>
            <a:endParaRPr lang="cs-CZ" sz="28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endParaRPr lang="en-GB" altLang="cs-CZ" sz="20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eaLnBrk="1" hangingPunct="1"/>
            <a:endParaRPr lang="en-GB" altLang="cs-CZ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10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46100" y="38089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400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 = 15 600</a:t>
            </a:r>
          </a:p>
          <a:p>
            <a:pPr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f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= 570 €</a:t>
            </a:r>
          </a:p>
          <a:p>
            <a:pPr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e = ? (nominální kurz)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546100" y="5215065"/>
                <a:ext cx="1274067" cy="8932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latin typeface="Cambria Math" panose="02040503050406030204" pitchFamily="18" charset="0"/>
                        </a:rPr>
                        <m:t>𝒆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2400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2400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00" y="5215065"/>
                <a:ext cx="1274067" cy="8932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3932776" y="4054591"/>
                <a:ext cx="1894493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latin typeface="Cambria Math" panose="02040503050406030204" pitchFamily="18" charset="0"/>
                        </a:rPr>
                        <m:t>𝒆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24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400" b="1" i="1">
                              <a:latin typeface="Cambria Math" panose="02040503050406030204" pitchFamily="18" charset="0"/>
                            </a:rPr>
                            <m:t>𝟔𝟎𝟎</m:t>
                          </m:r>
                        </m:num>
                        <m:den>
                          <m:r>
                            <a:rPr lang="cs-CZ" sz="2400" b="1" i="1">
                              <a:latin typeface="Cambria Math" panose="02040503050406030204" pitchFamily="18" charset="0"/>
                            </a:rPr>
                            <m:t>𝟓𝟕𝟎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776" y="4054591"/>
                <a:ext cx="1894493" cy="7936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4045563" y="5291373"/>
                <a:ext cx="27232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latin typeface="Cambria Math" panose="02040503050406030204" pitchFamily="18" charset="0"/>
                        </a:rPr>
                        <m:t>𝒆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𝟐𝟕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𝑪𝒁𝑲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/€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563" y="5291373"/>
                <a:ext cx="2723246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411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331912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3</a:t>
            </a:r>
            <a:endParaRPr lang="en-GB" altLang="cs-CZ" sz="4000" b="1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179388" y="1168400"/>
            <a:ext cx="8785225" cy="50165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dirty="0"/>
              <a:t>Předpokládejme, že měnový kurz koruna/ švýcarský frank (CZK/CHF) je 21 korun za jeden švýcarský frank. Jestliže cenová hladina ve Švýcarsku je 150 a cenová hladina v České republice je 100, určete reálný měnový kurz mezi korunou a švýcarským frankem.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75806" y="3368873"/>
            <a:ext cx="1648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21 CZK/CHF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575806" y="4168545"/>
                <a:ext cx="1842107" cy="8932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𝒆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∗ </m:t>
                      </m:r>
                      <m:f>
                        <m:fPr>
                          <m:ctrlPr>
                            <a:rPr lang="cs-CZ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2400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2400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06" y="4168545"/>
                <a:ext cx="1842107" cy="8932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3903387" y="3178291"/>
                <a:ext cx="2159566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2400" b="0" i="1">
                          <a:latin typeface="Cambria Math" panose="02040503050406030204" pitchFamily="18" charset="0"/>
                        </a:rPr>
                        <m:t>=21∗ 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>
                              <a:latin typeface="Cambria Math" panose="02040503050406030204" pitchFamily="18" charset="0"/>
                            </a:rPr>
                            <m:t>150</m:t>
                          </m:r>
                        </m:num>
                        <m:den>
                          <m:r>
                            <a:rPr lang="cs-CZ" sz="2400" b="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387" y="3178291"/>
                <a:ext cx="2159566" cy="7936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3903387" y="4307397"/>
                <a:ext cx="30230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𝟑𝟏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𝑪𝒁𝑲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𝑪𝑯𝑭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387" y="4307397"/>
                <a:ext cx="3023007" cy="461665"/>
              </a:xfrm>
              <a:prstGeom prst="rect">
                <a:avLst/>
              </a:prstGeom>
              <a:blipFill>
                <a:blip r:embed="rId4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046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181</Words>
  <Application>Microsoft Office PowerPoint</Application>
  <PresentationFormat>Předvádění na obrazovce (4:3)</PresentationFormat>
  <Paragraphs>38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 Math</vt:lpstr>
      <vt:lpstr>Consolas</vt:lpstr>
      <vt:lpstr>Times New Roman</vt:lpstr>
      <vt:lpstr>Office Theme</vt:lpstr>
      <vt:lpstr>Makroekonomie Příklady k procvičení XMAK2</vt:lpstr>
      <vt:lpstr>Příklad č. 1</vt:lpstr>
      <vt:lpstr>Příklad č. 2</vt:lpstr>
      <vt:lpstr>Příklad č. 3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93</cp:revision>
  <dcterms:modified xsi:type="dcterms:W3CDTF">2023-10-22T09:53:23Z</dcterms:modified>
</cp:coreProperties>
</file>