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407" r:id="rId3"/>
    <p:sldId id="411" r:id="rId4"/>
    <p:sldId id="412" r:id="rId5"/>
    <p:sldId id="361" r:id="rId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Styl s motivem 2 – zvýraznění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702" autoAdjust="0"/>
  </p:normalViewPr>
  <p:slideViewPr>
    <p:cSldViewPr snapToGrid="0">
      <p:cViewPr varScale="1">
        <p:scale>
          <a:sx n="56" d="100"/>
          <a:sy n="56" d="100"/>
        </p:scale>
        <p:origin x="1508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712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067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372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278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9057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776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58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77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303213"/>
            <a:ext cx="955675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Přímá spojnice 3"/>
          <p:cNvCxnSpPr/>
          <p:nvPr userDrawn="1"/>
        </p:nvCxnSpPr>
        <p:spPr>
          <a:xfrm>
            <a:off x="250825" y="933450"/>
            <a:ext cx="74168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" name="Přímá spojnice 4"/>
          <p:cNvCxnSpPr/>
          <p:nvPr userDrawn="1"/>
        </p:nvCxnSpPr>
        <p:spPr>
          <a:xfrm>
            <a:off x="250825" y="6308725"/>
            <a:ext cx="8661400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r>
              <a:rPr lang="cs-CZ" dirty="0"/>
              <a:t>Název listu</a:t>
            </a:r>
          </a:p>
        </p:txBody>
      </p:sp>
      <p:sp>
        <p:nvSpPr>
          <p:cNvPr id="6" name="Zástupný symbol pro zápatí 18"/>
          <p:cNvSpPr>
            <a:spLocks noGrp="1"/>
          </p:cNvSpPr>
          <p:nvPr>
            <p:ph type="ftr" sz="quarter" idx="10"/>
          </p:nvPr>
        </p:nvSpPr>
        <p:spPr>
          <a:xfrm>
            <a:off x="236538" y="6308725"/>
            <a:ext cx="2895600" cy="365125"/>
          </a:xfrm>
        </p:spPr>
        <p:txBody>
          <a:bodyPr/>
          <a:lstStyle>
            <a:lvl1pPr algn="l">
              <a:defRPr sz="800" smtClean="0">
                <a:solidFill>
                  <a:srgbClr val="307871"/>
                </a:solidFill>
                <a:cs typeface="Times New Roman" panose="02020603050405020304" pitchFamily="18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800" b="0" i="0" u="none" strike="noStrike" kern="1200" cap="none" spc="0" normalizeH="0" baseline="0" noProof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Prostor pro doplňující informace, poznámky</a:t>
            </a:r>
            <a:endParaRPr kumimoji="0" lang="cs-CZ" altLang="cs-CZ" sz="800" b="0" i="0" u="none" strike="noStrike" kern="1200" cap="none" spc="0" normalizeH="0" baseline="0" noProof="0" dirty="0">
              <a:ln>
                <a:noFill/>
              </a:ln>
              <a:solidFill>
                <a:srgbClr val="30787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Zástupný symbol pro číslo snímku 19"/>
          <p:cNvSpPr>
            <a:spLocks noGrp="1"/>
          </p:cNvSpPr>
          <p:nvPr>
            <p:ph type="sldNum" sz="quarter" idx="11"/>
          </p:nvPr>
        </p:nvSpPr>
        <p:spPr>
          <a:xfrm>
            <a:off x="7812088" y="6308725"/>
            <a:ext cx="1081087" cy="365125"/>
          </a:xfrm>
        </p:spPr>
        <p:txBody>
          <a:bodyPr/>
          <a:lstStyle>
            <a:lvl1pPr algn="r">
              <a:defRPr smtClean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1937C5C-364C-408F-B0EB-BA493B53AFF1}" type="slidenum">
              <a:rPr kumimoji="0" lang="cs-CZ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109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4903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1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5" r:id="rId6"/>
    <p:sldLayoutId id="2147483656" r:id="rId7"/>
    <p:sldLayoutId id="2147483657" r:id="rId8"/>
    <p:sldLayoutId id="2147483658" r:id="rId9"/>
    <p:sldLayoutId id="2147483661" r:id="rId10"/>
    <p:sldLayoutId id="2147483663" r:id="rId11"/>
    <p:sldLayoutId id="2147483668" r:id="rId12"/>
    <p:sldLayoutId id="2147483665" r:id="rId13"/>
    <p:sldLayoutId id="2147483667" r:id="rId14"/>
    <p:sldLayoutId id="2147483670" r:id="rId15"/>
    <p:sldLayoutId id="2147483671" r:id="rId16"/>
    <p:sldLayoutId id="2147483672" r:id="rId17"/>
    <p:sldLayoutId id="2147483685" r:id="rId18"/>
    <p:sldLayoutId id="2147483686" r:id="rId19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1703718"/>
            <a:ext cx="8704800" cy="3901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lvl="0">
              <a:lnSpc>
                <a:spcPct val="150000"/>
              </a:lnSpc>
              <a:buClr>
                <a:srgbClr val="D10202"/>
              </a:buClr>
              <a:buSzPts val="4400"/>
            </a:pPr>
            <a:r>
              <a:rPr lang="cs-CZ" b="1" dirty="0">
                <a:solidFill>
                  <a:srgbClr val="D10202"/>
                </a:solidFill>
              </a:rPr>
              <a:t>Makroekonomie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Příklady k procvičení</a:t>
            </a:r>
            <a:br>
              <a:rPr lang="cs-CZ" b="1" dirty="0" smtClean="0">
                <a:solidFill>
                  <a:srgbClr val="D10202"/>
                </a:solidFill>
              </a:rPr>
            </a:br>
            <a:r>
              <a:rPr lang="cs-CZ" b="1" dirty="0" smtClean="0">
                <a:solidFill>
                  <a:srgbClr val="D10202"/>
                </a:solidFill>
              </a:rPr>
              <a:t>XMAK2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</a:t>
            </a:r>
            <a:r>
              <a:rPr lang="cs-CZ" sz="1800" b="1" i="0" u="none" strike="noStrike" cap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24. </a:t>
            </a:r>
            <a:r>
              <a:rPr lang="cs-CZ" sz="1800" b="1" u="none" dirty="0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10. </a:t>
            </a: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2023</a:t>
            </a: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33191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1</a:t>
            </a:r>
            <a:endParaRPr lang="en-GB" altLang="cs-CZ" sz="40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388" y="1168400"/>
            <a:ext cx="8785225" cy="5015230"/>
          </a:xfrm>
        </p:spPr>
        <p:txBody>
          <a:bodyPr>
            <a:normAutofit/>
          </a:bodyPr>
          <a:lstStyle/>
          <a:p>
            <a:r>
              <a:rPr lang="cs-CZ" sz="2800" b="1" dirty="0"/>
              <a:t>V polské části Těšína se prodává chleba za 3,5 zloté, kurz je 5, 872 CZK/PLN. Kolik bude stát chleba v Českém Těšíně, pomineme – </a:t>
            </a:r>
            <a:r>
              <a:rPr lang="cs-CZ" sz="2800" b="1" dirty="0" err="1"/>
              <a:t>li</a:t>
            </a:r>
            <a:r>
              <a:rPr lang="cs-CZ" sz="2800" b="1" dirty="0"/>
              <a:t> transakční náklady.</a:t>
            </a:r>
          </a:p>
          <a:p>
            <a:pPr eaLnBrk="1" hangingPunct="1"/>
            <a:endParaRPr lang="en-GB" altLang="cs-CZ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7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76117" y="2983068"/>
                <a:ext cx="1274067" cy="893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117" y="2983068"/>
                <a:ext cx="1274067" cy="8932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Obdélník 1"/>
          <p:cNvSpPr/>
          <p:nvPr/>
        </p:nvSpPr>
        <p:spPr>
          <a:xfrm>
            <a:off x="376117" y="4033111"/>
            <a:ext cx="4572000" cy="14055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= 5,872</a:t>
            </a:r>
          </a:p>
          <a:p>
            <a:pPr>
              <a:spcAft>
                <a:spcPts val="8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3,5</a:t>
            </a:r>
          </a:p>
          <a:p>
            <a:pPr>
              <a:spcAft>
                <a:spcPts val="800"/>
              </a:spcAft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?</a:t>
            </a:r>
          </a:p>
        </p:txBody>
      </p:sp>
      <p:sp>
        <p:nvSpPr>
          <p:cNvPr id="3" name="Obdélník 2"/>
          <p:cNvSpPr/>
          <p:nvPr/>
        </p:nvSpPr>
        <p:spPr>
          <a:xfrm>
            <a:off x="2286000" y="2628781"/>
            <a:ext cx="64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Nominální měnový kurz (e) vyjadřuje počet jednotek domácí měny, za které lze nakoupit jednotku měny zahraniční.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i="1" dirty="0" err="1">
                <a:latin typeface="Calibri" panose="020F0502020204030204" pitchFamily="34" charset="0"/>
                <a:cs typeface="Calibri" panose="020F0502020204030204" pitchFamily="34" charset="0"/>
              </a:rPr>
              <a:t>Pd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 je tuzemská cena vybraného referenčního koše zboží.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i="1" dirty="0">
                <a:latin typeface="Calibri" panose="020F0502020204030204" pitchFamily="34" charset="0"/>
                <a:cs typeface="Calibri" panose="020F0502020204030204" pitchFamily="34" charset="0"/>
              </a:rPr>
              <a:t>Pf </a:t>
            </a:r>
            <a:r>
              <a:rPr lang="cs-CZ" sz="2000" i="1" dirty="0">
                <a:latin typeface="Calibri" panose="020F0502020204030204" pitchFamily="34" charset="0"/>
                <a:cs typeface="Calibri" panose="020F0502020204030204" pitchFamily="34" charset="0"/>
              </a:rPr>
              <a:t>je cena stejného koše prodávaného v zahraničí, vyjádřená v příslušné zahraniční měně.</a:t>
            </a:r>
          </a:p>
        </p:txBody>
      </p:sp>
      <p:sp>
        <p:nvSpPr>
          <p:cNvPr id="9" name="Obdélník 8"/>
          <p:cNvSpPr/>
          <p:nvPr/>
        </p:nvSpPr>
        <p:spPr>
          <a:xfrm>
            <a:off x="1821869" y="4724558"/>
            <a:ext cx="4572000" cy="14655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e * P</a:t>
            </a:r>
            <a:r>
              <a:rPr lang="cs-CZ" sz="2400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cs-CZ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5,872 * 3,5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400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400" b="1" baseline="300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20, 552 CZK</a:t>
            </a:r>
          </a:p>
        </p:txBody>
      </p:sp>
      <p:sp>
        <p:nvSpPr>
          <p:cNvPr id="6" name="Obdélník 5"/>
          <p:cNvSpPr/>
          <p:nvPr/>
        </p:nvSpPr>
        <p:spPr>
          <a:xfrm>
            <a:off x="4368240" y="4975648"/>
            <a:ext cx="4645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1800" b="1" dirty="0">
                <a:latin typeface="Calibri" panose="020F0502020204030204" pitchFamily="34" charset="0"/>
                <a:cs typeface="Calibri" panose="020F0502020204030204" pitchFamily="34" charset="0"/>
              </a:rPr>
              <a:t>V Českém Těšíně bude chleba stát 20,552 CZK. </a:t>
            </a:r>
          </a:p>
        </p:txBody>
      </p:sp>
    </p:spTree>
    <p:extLst>
      <p:ext uri="{BB962C8B-B14F-4D97-AF65-F5344CB8AC3E}">
        <p14:creationId xmlns:p14="http://schemas.microsoft.com/office/powerpoint/2010/main" val="330457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1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33191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2</a:t>
            </a:r>
            <a:endParaRPr lang="en-GB" altLang="cs-CZ" sz="40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388" y="1168400"/>
            <a:ext cx="8785225" cy="5038090"/>
          </a:xfrm>
        </p:spPr>
        <p:txBody>
          <a:bodyPr>
            <a:normAutofit/>
          </a:bodyPr>
          <a:lstStyle/>
          <a:p>
            <a:r>
              <a:rPr lang="cs-CZ" sz="2800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 Olomouci se prodává televize za 15 600, zatímco v Bratislavě za 570 €. Jaký by měl být devizový kurz dle zákona jedné ceny.</a:t>
            </a:r>
          </a:p>
          <a:p>
            <a:pPr lvl="1"/>
            <a:r>
              <a:rPr lang="cs-CZ" sz="2400" b="1" dirty="0"/>
              <a:t>Zákon jedné ceny </a:t>
            </a:r>
            <a:r>
              <a:rPr lang="cs-CZ" sz="2400" dirty="0"/>
              <a:t>= Identická zboží prodávaná v rozdílných zemích musí být na konkurenčních trzích prodávána za stejnou cenu, pokud je jejich cena vyjádřena v jedné měně.</a:t>
            </a:r>
          </a:p>
          <a:p>
            <a:endParaRPr lang="cs-CZ" sz="28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lvl="1"/>
            <a:endParaRPr lang="en-GB" altLang="cs-CZ" sz="2000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  <a:p>
            <a:pPr eaLnBrk="1" hangingPunct="1"/>
            <a:endParaRPr lang="en-GB" altLang="cs-CZ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10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46100" y="3808968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None/>
            </a:pPr>
            <a:r>
              <a:rPr lang="cs-CZ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baseline="30000" dirty="0" err="1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  = 15 600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f </a:t>
            </a: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= 570 €</a:t>
            </a:r>
          </a:p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e = ? (nominální kurz)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délník 5"/>
              <p:cNvSpPr/>
              <p:nvPr/>
            </p:nvSpPr>
            <p:spPr>
              <a:xfrm>
                <a:off x="546100" y="5215065"/>
                <a:ext cx="1274067" cy="893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6" name="Obdélník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100" y="5215065"/>
                <a:ext cx="1274067" cy="8932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3932776" y="4054591"/>
                <a:ext cx="1894493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𝟔𝟎𝟎</m:t>
                          </m:r>
                        </m:num>
                        <m:den>
                          <m:r>
                            <a:rPr lang="cs-CZ" sz="2400" b="1" i="1">
                              <a:latin typeface="Cambria Math" panose="02040503050406030204" pitchFamily="18" charset="0"/>
                            </a:rPr>
                            <m:t>𝟓𝟕𝟎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776" y="4054591"/>
                <a:ext cx="1894493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4045563" y="5291373"/>
                <a:ext cx="272324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𝟐𝟕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𝟑𝟔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𝑪𝒁𝑲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/€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5563" y="5291373"/>
                <a:ext cx="2723246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4112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500"/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331912"/>
          </a:xfrm>
          <a:noFill/>
        </p:spPr>
        <p:txBody>
          <a:bodyPr>
            <a:normAutofit/>
          </a:bodyPr>
          <a:lstStyle/>
          <a:p>
            <a:pPr eaLnBrk="1" hangingPunct="1"/>
            <a:r>
              <a:rPr lang="cs-CZ" altLang="cs-CZ" sz="4000" b="1" dirty="0">
                <a:latin typeface="Calibri" panose="020F0502020204030204" pitchFamily="34" charset="0"/>
                <a:ea typeface="Consolas" panose="020B0609020204030204" pitchFamily="49" charset="0"/>
                <a:cs typeface="Calibri" panose="020F0502020204030204" pitchFamily="34" charset="0"/>
              </a:rPr>
              <a:t>Příklad č. 3</a:t>
            </a:r>
            <a:endParaRPr lang="en-GB" altLang="cs-CZ" sz="4000" b="1" dirty="0">
              <a:latin typeface="Calibri" panose="020F0502020204030204" pitchFamily="34" charset="0"/>
              <a:ea typeface="Consolas" panose="020B0609020204030204" pitchFamily="49" charset="0"/>
              <a:cs typeface="Calibri" panose="020F0502020204030204" pitchFamily="34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type="body" idx="1"/>
          </p:nvPr>
        </p:nvSpPr>
        <p:spPr>
          <a:xfrm>
            <a:off x="179388" y="1168400"/>
            <a:ext cx="8785225" cy="50165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sz="2400" b="1" dirty="0"/>
              <a:t>Předpokládejme, že měnový kurz koruna/ švýcarský frank (CZK/CHF) je 21 korun za jeden švýcarský frank. Jestliže cenová hladina ve Švýcarsku je 150 a cenová hladina v České republice je 100, určete reálný měnový kurz mezi korunou a švýcarským frankem.</a:t>
            </a:r>
            <a:endParaRPr lang="cs-CZ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575806" y="3368873"/>
            <a:ext cx="16482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21 CZK/CHF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/>
              <p:cNvSpPr/>
              <p:nvPr/>
            </p:nvSpPr>
            <p:spPr>
              <a:xfrm>
                <a:off x="575806" y="4168545"/>
                <a:ext cx="1842107" cy="8932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𝒆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∗ </m:t>
                      </m:r>
                      <m:f>
                        <m:fPr>
                          <m:ctrlPr>
                            <a:rPr lang="cs-CZ" sz="2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4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𝑷</m:t>
                              </m:r>
                            </m:e>
                            <m:sub>
                              <m:r>
                                <a:rPr lang="cs-CZ" sz="2400" b="1" i="1">
                                  <a:latin typeface="Cambria Math" panose="02040503050406030204" pitchFamily="18" charset="0"/>
                                </a:rPr>
                                <m:t>𝒇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3" name="Obdélník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806" y="4168545"/>
                <a:ext cx="1842107" cy="89325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/>
              <p:cNvSpPr/>
              <p:nvPr/>
            </p:nvSpPr>
            <p:spPr>
              <a:xfrm>
                <a:off x="3903387" y="3178291"/>
                <a:ext cx="2159566" cy="79367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cs-CZ" sz="2400" b="0" i="1">
                          <a:latin typeface="Cambria Math" panose="02040503050406030204" pitchFamily="18" charset="0"/>
                        </a:rPr>
                        <m:t>=21∗ </m:t>
                      </m:r>
                      <m:f>
                        <m:fPr>
                          <m:ctrlPr>
                            <a:rPr lang="cs-CZ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150</m:t>
                          </m:r>
                        </m:num>
                        <m:den>
                          <m:r>
                            <a:rPr lang="cs-CZ" sz="2400" b="0" i="1">
                              <a:latin typeface="Cambria Math" panose="020405030504060302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4" name="Obdélník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387" y="3178291"/>
                <a:ext cx="2159566" cy="7936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/>
              <p:cNvSpPr/>
              <p:nvPr/>
            </p:nvSpPr>
            <p:spPr>
              <a:xfrm>
                <a:off x="3903387" y="4307397"/>
                <a:ext cx="302300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𝑹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𝟑𝟏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𝟓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𝑪𝒁𝑲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cs-CZ" sz="2400" b="1" i="1">
                          <a:latin typeface="Cambria Math" panose="02040503050406030204" pitchFamily="18" charset="0"/>
                        </a:rPr>
                        <m:t>𝑪𝑯𝑭</m:t>
                      </m:r>
                    </m:oMath>
                  </m:oMathPara>
                </a14:m>
                <a:endParaRPr lang="cs-CZ" sz="2400" dirty="0"/>
              </a:p>
            </p:txBody>
          </p:sp>
        </mc:Choice>
        <mc:Fallback xmlns="">
          <p:sp>
            <p:nvSpPr>
              <p:cNvPr id="5" name="Obdélní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3387" y="4307397"/>
                <a:ext cx="3023007" cy="461665"/>
              </a:xfrm>
              <a:prstGeom prst="rect">
                <a:avLst/>
              </a:prstGeom>
              <a:blipFill>
                <a:blip r:embed="rId4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0465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181</Words>
  <Application>Microsoft Office PowerPoint</Application>
  <PresentationFormat>Předvádění na obrazovce (4:3)</PresentationFormat>
  <Paragraphs>38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 Math</vt:lpstr>
      <vt:lpstr>Consolas</vt:lpstr>
      <vt:lpstr>Times New Roman</vt:lpstr>
      <vt:lpstr>Office Theme</vt:lpstr>
      <vt:lpstr>Makroekonomie Příklady k procvičení XMAK2</vt:lpstr>
      <vt:lpstr>Příklad č. 1</vt:lpstr>
      <vt:lpstr>Příklad č. 2</vt:lpstr>
      <vt:lpstr>Příklad č. 3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skr0004</cp:lastModifiedBy>
  <cp:revision>93</cp:revision>
  <dcterms:modified xsi:type="dcterms:W3CDTF">2023-10-22T09:53:23Z</dcterms:modified>
</cp:coreProperties>
</file>