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349" r:id="rId3"/>
    <p:sldId id="355" r:id="rId4"/>
    <p:sldId id="357" r:id="rId5"/>
    <p:sldId id="358" r:id="rId6"/>
    <p:sldId id="361" r:id="rId7"/>
    <p:sldId id="363" r:id="rId8"/>
    <p:sldId id="362" r:id="rId9"/>
    <p:sldId id="364" r:id="rId10"/>
    <p:sldId id="365" r:id="rId11"/>
    <p:sldId id="351" r:id="rId12"/>
    <p:sldId id="367" r:id="rId13"/>
    <p:sldId id="368" r:id="rId14"/>
    <p:sldId id="366" r:id="rId15"/>
    <p:sldId id="370" r:id="rId16"/>
    <p:sldId id="371" r:id="rId17"/>
    <p:sldId id="372" r:id="rId18"/>
    <p:sldId id="369" r:id="rId19"/>
    <p:sldId id="276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828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246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442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0892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3913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7801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1034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8872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6664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727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016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7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91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20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593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26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576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620537"/>
            <a:ext cx="8704800" cy="298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C00000"/>
                </a:solidFill>
              </a:rPr>
              <a:t>Makroekonomie II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XMAK2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10. 10.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695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Znáte: C=0,7(1-t)Y, t= 0,3, I=800-40i, G=1000, L=0,3Y- 60i </a:t>
            </a:r>
            <a: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M/P=600</a:t>
            </a: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9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Vláda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zvýší vládní výdaje o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100 =&gt; 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Určete velikost vytěsnění.</a:t>
            </a: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 =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–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γ*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marL="400050" indent="-400050">
              <a:buNone/>
              <a:tabLst>
                <a:tab pos="270510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= 1,96 * 100 – 1,41 * 100</a:t>
            </a:r>
          </a:p>
          <a:p>
            <a:pPr marL="400050" indent="-400050">
              <a:buNone/>
              <a:tabLst>
                <a:tab pos="270510" algn="l"/>
              </a:tabLst>
            </a:pPr>
            <a:r>
              <a:rPr lang="cs-CZ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 = 55</a:t>
            </a:r>
          </a:p>
          <a:p>
            <a:pPr marL="0" indent="0">
              <a:buNone/>
              <a:tabLst>
                <a:tab pos="27051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9"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10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11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Předpokládejte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, že strukturu konkrétní ekonomiky charakterizují následující rovnice:  C=Ca+0,9Y, L=0,3Y-30i, Ca=200, I=300-10i a </a:t>
            </a: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M/P=200.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Kolik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činí b, k,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h;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výdajového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multiplikátoru;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autonomních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výdajů;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rovnice křivky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IS;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rovnice křivky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LM;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Jaká je rovnovážná úroveň důchodu a rovnovážné úrokové sazby (spojení křivek IS a LM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multiplikátoru fiskální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politiky;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Jaký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rovnovážný důchod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využijte multiplikátor FP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úroveň spotřeby v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rovnováze;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úroveň investic v rovnováze.</a:t>
            </a: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5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429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defRPr/>
                </a:pP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Předpokládejte</a:t>
                </a:r>
                <a:r>
                  <a:rPr lang="cs-CZ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že strukturu konkrétní ekonomiky charakterizují následující rovnice:  C=Ca+0,9Y, L=0,3Y-30i, Ca=200, I=300-10i a </a:t>
                </a: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M/P=200.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18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Kolik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činí b, k,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h;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r>
                  <a:rPr lang="cs-CZ" sz="20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b = 10; k = 0,3; h = 30</a:t>
                </a: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2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velikost výdajového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multiplikátoru;</a:t>
                </a: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2"/>
                  <a:defRPr/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(1−</m:t>
                          </m:r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1−0,9 (1−0)</m:t>
                          </m:r>
                        </m:den>
                      </m:f>
                    </m:oMath>
                  </m:oMathPara>
                </a14:m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cs-CZ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tabLst/>
                  <a:defRPr/>
                </a:pPr>
                <a:endParaRPr kumimoji="0" lang="cs-CZ" altLang="cs-CZ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Consolas" panose="020B0609020204030204" pitchFamily="49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blipFill>
                <a:blip r:embed="rId3"/>
                <a:stretch>
                  <a:fillRect l="-776" t="-1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99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defRPr/>
                </a:pP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Předpokládejte</a:t>
                </a:r>
                <a:r>
                  <a:rPr lang="cs-CZ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že strukturu konkrétní ekonomiky charakterizují následující rovnice:  C=Ca+0,9Y, L=0,3Y-30i, Ca=200, I=300-10i a </a:t>
                </a: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M/P=200.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3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velikost autonomních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výdajů;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A = Ca + </a:t>
                </a:r>
                <a:r>
                  <a:rPr lang="cs-CZ" sz="20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Ia</a:t>
                </a:r>
                <a:endParaRPr lang="cs-CZ" sz="20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A = 200 + 300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A = 500</a:t>
                </a: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4"/>
                  <a:defRPr/>
                </a:pP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je rovnice křivky IS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;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𝐼𝑆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∗(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IS: Y = 10 * (500 – 10i)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IS: Y = 5000 – 100i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tabLst/>
                  <a:defRPr/>
                </a:pPr>
                <a:endParaRPr kumimoji="0" lang="cs-CZ" altLang="cs-CZ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Consolas" panose="020B0609020204030204" pitchFamily="49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blipFill>
                <a:blip r:embed="rId3"/>
                <a:stretch>
                  <a:fillRect l="-7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920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defRPr/>
                </a:pP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Předpokládejte</a:t>
                </a:r>
                <a:r>
                  <a:rPr lang="cs-CZ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že strukturu konkrétní ekonomiky charakterizují následující rovnice:  C=Ca+0,9Y, L=0,3Y-30i, Ca=200, I=300-10i a </a:t>
                </a: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M/P=200.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4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5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rovnice křivky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LM;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𝐿𝑀</m:t>
                    </m:r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(0,3</m:t>
                    </m:r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− 200)</m:t>
                    </m:r>
                  </m:oMath>
                </a14:m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i = 0,01Y – 6,67</a:t>
                </a:r>
                <a:endParaRPr lang="cs-CZ" sz="2000" b="1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6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6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6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tabLst/>
                  <a:defRPr/>
                </a:pPr>
                <a:endParaRPr kumimoji="0" lang="cs-CZ" altLang="cs-CZ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Consolas" panose="020B0609020204030204" pitchFamily="49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blipFill>
                <a:blip r:embed="rId3"/>
                <a:stretch>
                  <a:fillRect l="-7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77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Předpokládejte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, že strukturu konkrétní ekonomiky charakterizují následující rovnice:  C=Ca+0,9Y, L=0,3Y-30i, Ca=200, I=300-10i a </a:t>
            </a: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M/P=200.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 startAt="6"/>
              <a:defRPr/>
            </a:pP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Jaká je rovnovážná úroveň důchodu a rovnovážné úrokové sazby (spojení křivek IS a LM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 = LM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 = 5000 – 100 (0,01Y – 6,67)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 = 5000 – 1Y – 667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 = 6833 = &gt; 2Y = 5 667 = &gt; 2 833,5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 rovnováhy modelu IS = LM pokud převádím Y na druhou stranu </a:t>
            </a:r>
            <a:r>
              <a:rPr lang="cs-CZ" sz="2000" u="sng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připočitávám</a:t>
            </a:r>
            <a:r>
              <a:rPr lang="cs-CZ" sz="20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ještě jedničku proto je v tomto případě 2Y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= 0,01*2833 – 6,67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= 28,33 – 6,67</a:t>
            </a:r>
          </a:p>
          <a:p>
            <a:pPr marL="0" indent="0">
              <a:buNone/>
              <a:tabLst>
                <a:tab pos="270510" algn="l"/>
              </a:tabLst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= 21,66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 startAt="6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 startAt="6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0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defRPr/>
                </a:pP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Předpokládejte</a:t>
                </a:r>
                <a:r>
                  <a:rPr lang="cs-CZ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že strukturu konkrétní ekonomiky charakterizují následující rovnice:  C=Ca+0,9Y, L=0,3Y-30i, Ca=200, I=300-10i a </a:t>
                </a: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M/P=200.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4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7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velikost multiplikátoru fiskální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politiky;</a:t>
                </a:r>
              </a:p>
              <a:p>
                <a:pPr marL="0" indent="0" fontAlgn="base">
                  <a:lnSpc>
                    <a:spcPct val="16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sz="2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60000"/>
                  </a:lnSpc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10∗10∗0,3</m:t>
                            </m:r>
                          </m:num>
                          <m:den>
                            <m:r>
                              <a:rPr lang="cs-CZ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30</m:t>
                            </m:r>
                          </m:den>
                        </m:f>
                      </m:den>
                    </m:f>
                  </m:oMath>
                </a14:m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</a:p>
              <a:p>
                <a:pPr marL="0" indent="0">
                  <a:lnSpc>
                    <a:spcPct val="160000"/>
                  </a:lnSpc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𝜸</m:t>
                    </m:r>
                    <m:r>
                      <a:rPr lang="cs-CZ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000" b="1" dirty="0">
                    <a:solidFill>
                      <a:srgbClr val="000000"/>
                    </a:solidFill>
                  </a:rPr>
                  <a:t> </a:t>
                </a:r>
                <a:endParaRPr lang="cs-CZ" sz="2000" b="1" dirty="0">
                  <a:solidFill>
                    <a:srgbClr val="000000"/>
                  </a:solidFill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tabLst/>
                  <a:defRPr/>
                </a:pPr>
                <a:endParaRPr kumimoji="0" lang="cs-CZ" altLang="cs-CZ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Consolas" panose="020B0609020204030204" pitchFamily="49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blipFill>
                <a:blip r:embed="rId3"/>
                <a:stretch>
                  <a:fillRect l="-5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11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defRPr/>
                </a:pP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Předpokládejte</a:t>
                </a:r>
                <a:r>
                  <a:rPr lang="cs-CZ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že strukturu konkrétní ekonomiky charakterizují následující rovnice:  C=Ca+0,9Y, L=0,3Y-30i, Ca=200, I=300-10i a </a:t>
                </a:r>
                <a:r>
                  <a:rPr lang="cs-CZ" sz="24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M/P=200.</a:t>
                </a: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4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 startAt="8"/>
                  <a:defRPr/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Jaký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rovnovážný důchod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(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využijte multiplikátor FP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);</a:t>
                </a:r>
              </a:p>
              <a:p>
                <a:pPr marL="0" indent="0">
                  <a:lnSpc>
                    <a:spcPct val="150000"/>
                  </a:lnSpc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 = γ * A + γ 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 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 5 * 500 + 5 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 200</m:t>
                    </m:r>
                  </m:oMath>
                </a14:m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  <a:tabLst>
                    <a:tab pos="270510" algn="l"/>
                  </a:tabLst>
                </a:pPr>
                <a:r>
                  <a:rPr lang="cs-CZ" sz="2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 = 2833</a:t>
                </a:r>
                <a:endParaRPr lang="cs-CZ" sz="2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defRPr/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Font typeface="+mj-lt"/>
                  <a:buAutoNum type="alphaLcParenR"/>
                  <a:defRPr/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80000"/>
                  <a:buNone/>
                  <a:tabLst/>
                  <a:defRPr/>
                </a:pPr>
                <a:endParaRPr kumimoji="0" lang="cs-CZ" altLang="cs-CZ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ea typeface="Consolas" panose="020B0609020204030204" pitchFamily="49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651" y="951978"/>
                <a:ext cx="8644269" cy="5388437"/>
              </a:xfrm>
              <a:prstGeom prst="rect">
                <a:avLst/>
              </a:prstGeom>
              <a:blipFill>
                <a:blip r:embed="rId3"/>
                <a:stretch>
                  <a:fillRect l="-7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05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Předpokládejte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, že strukturu konkrétní ekonomiky charakterizují následující rovnice:  C=Ca+0,9Y, L=0,3Y-30i, Ca=200, I=300-10i a </a:t>
            </a:r>
            <a:r>
              <a:rPr lang="cs-CZ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M/P=200.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 startAt="9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úroveň spotřeby v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rovnováze;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 = Ca +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c*Y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200 + 0,9*2833 </a:t>
            </a:r>
            <a:endParaRPr lang="cs-CZ" sz="20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 = </a:t>
            </a: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2 749,7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0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 startAt="9"/>
              <a:defRPr/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úroveň investic v rovnováze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= 300 –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10i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300 –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10*21,66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83,4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defRPr/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436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695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 Multiplikátor fiskální </a:t>
            </a:r>
            <a:r>
              <a:rPr lang="cs-CZ" sz="2400" b="1" dirty="0" smtClean="0"/>
              <a:t>politiky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b = &gt; citlivost investičních výdajů na úrokovou </a:t>
            </a:r>
            <a:r>
              <a:rPr lang="cs-CZ" sz="2000" dirty="0" smtClean="0"/>
              <a:t>míru,</a:t>
            </a:r>
          </a:p>
          <a:p>
            <a:r>
              <a:rPr lang="cs-CZ" sz="2000" dirty="0" smtClean="0"/>
              <a:t>k =&gt; </a:t>
            </a:r>
            <a:r>
              <a:rPr lang="cs-CZ" sz="2000" dirty="0"/>
              <a:t>citlivost poptávky po reálných peněžních zůstatcích na </a:t>
            </a:r>
            <a:r>
              <a:rPr lang="cs-CZ" sz="2000" dirty="0" smtClean="0"/>
              <a:t>důchod,</a:t>
            </a:r>
          </a:p>
          <a:p>
            <a:r>
              <a:rPr lang="cs-CZ" sz="2000" dirty="0"/>
              <a:t>h </a:t>
            </a:r>
            <a:r>
              <a:rPr lang="cs-CZ" sz="2000" dirty="0" smtClean="0"/>
              <a:t>=&gt; </a:t>
            </a:r>
            <a:r>
              <a:rPr lang="cs-CZ" sz="2000" dirty="0"/>
              <a:t>citlivost poptávky po reálných peněžních zůstatcích na úrokovou míru</a:t>
            </a:r>
          </a:p>
          <a:p>
            <a:r>
              <a:rPr lang="cs-CZ" sz="2000" dirty="0" smtClean="0"/>
              <a:t>Ukazuje </a:t>
            </a:r>
            <a:r>
              <a:rPr lang="cs-CZ" sz="2000" dirty="0"/>
              <a:t>nám, o kolik se </a:t>
            </a:r>
            <a:r>
              <a:rPr lang="cs-CZ" sz="2000" b="1" dirty="0"/>
              <a:t>zvýší úroveň rovnovážného produktu </a:t>
            </a:r>
            <a:r>
              <a:rPr lang="cs-CZ" sz="2000" dirty="0"/>
              <a:t>v důsledku </a:t>
            </a:r>
            <a:r>
              <a:rPr lang="cs-CZ" sz="2000" b="1" dirty="0"/>
              <a:t>zvýšení vládních výdajů o </a:t>
            </a:r>
            <a:r>
              <a:rPr lang="el-GR" sz="2000" b="1" dirty="0"/>
              <a:t>Δ</a:t>
            </a:r>
            <a:r>
              <a:rPr lang="cs-CZ" sz="2000" b="1" dirty="0"/>
              <a:t>G</a:t>
            </a:r>
            <a:r>
              <a:rPr lang="cs-CZ" sz="2000" dirty="0"/>
              <a:t>, respektive </a:t>
            </a:r>
            <a:r>
              <a:rPr lang="cs-CZ" sz="2000" b="1" dirty="0"/>
              <a:t>autonomních výdajů o </a:t>
            </a:r>
            <a:r>
              <a:rPr lang="el-GR" sz="2000" b="1" dirty="0"/>
              <a:t>Δ</a:t>
            </a:r>
            <a:r>
              <a:rPr lang="cs-CZ" sz="2000" b="1" dirty="0"/>
              <a:t>A</a:t>
            </a:r>
            <a:r>
              <a:rPr lang="cs-CZ" sz="2000" dirty="0"/>
              <a:t>, neboť </a:t>
            </a:r>
            <a:r>
              <a:rPr lang="cs-CZ" sz="2000" dirty="0">
                <a:solidFill>
                  <a:srgbClr val="C00000"/>
                </a:solidFill>
              </a:rPr>
              <a:t>vládní výdaje jsou součástí autonomních výdajů</a:t>
            </a:r>
            <a:r>
              <a:rPr lang="cs-CZ" sz="2000" dirty="0"/>
              <a:t>. </a:t>
            </a:r>
          </a:p>
          <a:p>
            <a:r>
              <a:rPr lang="cs-CZ" sz="2000" dirty="0">
                <a:solidFill>
                  <a:srgbClr val="000000"/>
                </a:solidFill>
              </a:rPr>
              <a:t>Multiplikátor fiskální politiky je </a:t>
            </a:r>
            <a:r>
              <a:rPr lang="cs-CZ" sz="2000" b="1" dirty="0">
                <a:solidFill>
                  <a:srgbClr val="000000"/>
                </a:solidFill>
              </a:rPr>
              <a:t>menší než výdajový multiplikátor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el-GR" sz="2000" dirty="0">
                <a:solidFill>
                  <a:srgbClr val="000000"/>
                </a:solidFill>
              </a:rPr>
              <a:t>α</a:t>
            </a:r>
            <a:r>
              <a:rPr lang="cs-CZ" sz="2000" baseline="-25000" dirty="0">
                <a:solidFill>
                  <a:srgbClr val="000000"/>
                </a:solidFill>
              </a:rPr>
              <a:t>G</a:t>
            </a:r>
            <a:r>
              <a:rPr lang="cs-CZ" sz="2000" dirty="0">
                <a:solidFill>
                  <a:srgbClr val="000000"/>
                </a:solidFill>
              </a:rPr>
              <a:t>), protože u multiplikátoru fiskální politiky (</a:t>
            </a:r>
            <a:r>
              <a:rPr lang="el-GR" sz="2000" dirty="0">
                <a:solidFill>
                  <a:srgbClr val="000000"/>
                </a:solidFill>
              </a:rPr>
              <a:t>γ</a:t>
            </a:r>
            <a:r>
              <a:rPr lang="cs-CZ" sz="2000" dirty="0">
                <a:solidFill>
                  <a:srgbClr val="000000"/>
                </a:solidFill>
              </a:rPr>
              <a:t>) působí brzdící vliv zvýšené úrokové sazby. </a:t>
            </a:r>
            <a:r>
              <a:rPr lang="cs-CZ" sz="2000" b="1" dirty="0">
                <a:solidFill>
                  <a:srgbClr val="C00000"/>
                </a:solidFill>
              </a:rPr>
              <a:t>Růst úrokové sazby je způsoben fiskální </a:t>
            </a:r>
            <a:r>
              <a:rPr lang="cs-CZ" sz="2000" b="1" dirty="0" smtClean="0">
                <a:solidFill>
                  <a:srgbClr val="C00000"/>
                </a:solidFill>
              </a:rPr>
              <a:t>expanzí.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3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3" cstate="print"/>
          <a:srcRect l="45101" t="40078" r="39956" b="46141"/>
          <a:stretch>
            <a:fillRect/>
          </a:stretch>
        </p:blipFill>
        <p:spPr bwMode="auto">
          <a:xfrm>
            <a:off x="717972" y="1737905"/>
            <a:ext cx="2304256" cy="119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295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695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Znáte: C=0,7(1-t)Y, t= 0,3, I=800-40i, G=1000, </a:t>
            </a:r>
            <a:r>
              <a:rPr lang="cs-CZ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L=0,3Y- 60i </a:t>
            </a:r>
            <a:r>
              <a:rPr lang="cs-CZ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cs-CZ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M/P=600</a:t>
            </a:r>
          </a:p>
          <a:p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Investiční funkce</a:t>
            </a:r>
            <a:endParaRPr lang="cs-CZ" sz="2000" b="1" dirty="0" smtClean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I=800-40i</a:t>
            </a:r>
          </a:p>
          <a:p>
            <a:pPr marL="114300" indent="0">
              <a:buNone/>
            </a:pPr>
            <a:endParaRPr lang="cs-CZ" sz="20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C00000"/>
                </a:solidFill>
              </a:rPr>
              <a:t>Poptávku po penězích</a:t>
            </a:r>
            <a:endParaRPr lang="cs-CZ" sz="2000" b="1" dirty="0" smtClean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L=0,3Y- 60i</a:t>
            </a:r>
          </a:p>
          <a:p>
            <a:pPr marL="114300" indent="0">
              <a:buNone/>
            </a:pP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Reálné peněžní zůstatky</a:t>
            </a:r>
            <a:endParaRPr lang="cs-CZ" sz="2000" dirty="0" smtClean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M/P=600</a:t>
            </a: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4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4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695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Znáte: C=0,7(1-t)Y, t= 0,3, I=800-40i, G=1000, L=0,3Y- 60i </a:t>
            </a:r>
            <a: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M/P=600</a:t>
            </a:r>
          </a:p>
          <a:p>
            <a:endParaRPr lang="cs-CZ" sz="16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-457200">
              <a:buAutoNum type="alphaLcParenR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Kolik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činí koeficienty b, k,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</a:p>
          <a:p>
            <a:pPr indent="-457200">
              <a:buAutoNum type="alphaLcParenR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výdajového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multiplikátoru;</a:t>
            </a: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autonomních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výdajů;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multiplikátoru fiskální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politiky;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multiplikátoru monetární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politiky;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Jaký je rovnovážný důchod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využijte multiplikátor fiskální politiky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Jaká je rovnice křivky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IS;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je rovnice křivky LM;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Vláda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zvýší vládní výdaje o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100 =&gt; 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Určete velikost vytěsnění.</a:t>
            </a: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endParaRPr lang="cs-CZ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5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22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6993" y="1031421"/>
                <a:ext cx="8469807" cy="505664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Znáte: C=0,7(1-t)Y, t= 0,3, I=800-40i, G=1000, L=0,3Y- 60i </a:t>
                </a:r>
                <a:r>
                  <a:rPr lang="cs-CZ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 </a:t>
                </a:r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M/P=600</a:t>
                </a:r>
              </a:p>
              <a:p>
                <a:pPr marL="114300" indent="0">
                  <a:buNone/>
                </a:pPr>
                <a:endParaRPr lang="cs-CZ" sz="2800" b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indent="-457200">
                  <a:buAutoNum type="alphaLcParenR"/>
                  <a:tabLst>
                    <a:tab pos="270510" algn="l"/>
                  </a:tabLst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Kolik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činí koeficienty b, k,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h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		</a:t>
                </a:r>
                <a:r>
                  <a:rPr lang="cs-CZ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b = </a:t>
                </a:r>
                <a:r>
                  <a:rPr lang="cs-CZ" sz="1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40,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	</a:t>
                </a:r>
                <a:r>
                  <a:rPr lang="cs-CZ" sz="1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	k </a:t>
                </a:r>
                <a:r>
                  <a:rPr lang="cs-CZ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= </a:t>
                </a:r>
                <a:r>
                  <a:rPr lang="cs-CZ" sz="1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0,3,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	</a:t>
                </a:r>
                <a:r>
                  <a:rPr lang="cs-CZ" sz="1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	h </a:t>
                </a:r>
                <a:r>
                  <a:rPr lang="cs-CZ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= </a:t>
                </a:r>
                <a:r>
                  <a:rPr lang="cs-CZ" sz="1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</a:rPr>
                  <a:t>60.</a:t>
                </a:r>
                <a:endParaRPr lang="cs-CZ" sz="16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2"/>
                  <a:tabLst>
                    <a:tab pos="270510" algn="l"/>
                  </a:tabLst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velikost výdajového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multiplikátoru;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000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 	</a:t>
                </a:r>
                <a:endParaRPr lang="cs-CZ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</m:t>
                        </m:r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0,3</m:t>
                        </m:r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000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	    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cs-CZ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𝟗𝟔</m:t>
                      </m:r>
                    </m:oMath>
                  </m:oMathPara>
                </a14:m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3"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endParaRPr lang="cs-CZ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6993" y="1031421"/>
                <a:ext cx="8469807" cy="5056643"/>
              </a:xfrm>
              <a:prstGeom prst="rect">
                <a:avLst/>
              </a:prstGeom>
              <a:blipFill>
                <a:blip r:embed="rId3"/>
                <a:stretch>
                  <a:fillRect l="-504" t="-120" r="-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6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19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314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Znáte: C=0,7(1-t)Y, t= 0,3, I=800-40i, G=1000, L=0,3Y- 60i </a:t>
            </a:r>
            <a: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M/P=600</a:t>
            </a:r>
          </a:p>
          <a:p>
            <a:pPr marL="0" indent="0">
              <a:buNone/>
              <a:tabLst>
                <a:tab pos="270510" algn="l"/>
              </a:tabLst>
            </a:pPr>
            <a:endParaRPr lang="cs-CZ" sz="9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Jaká </a:t>
            </a: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je velikost autonomních 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výdajů;</a:t>
            </a:r>
          </a:p>
          <a:p>
            <a:pPr marL="0" lvl="0" indent="0" algn="just">
              <a:buNone/>
              <a:tabLst>
                <a:tab pos="270510" algn="l"/>
              </a:tabLst>
              <a:defRPr/>
            </a:pPr>
            <a:r>
              <a:rPr lang="cs-CZ" sz="2000" kern="12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	A </a:t>
            </a:r>
            <a:r>
              <a:rPr lang="cs-CZ" sz="20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=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Ī +G</a:t>
            </a:r>
          </a:p>
          <a:p>
            <a:pPr marL="0" lvl="0" indent="0" algn="just">
              <a:buNone/>
              <a:tabLst>
                <a:tab pos="270510" algn="l"/>
              </a:tabLst>
              <a:defRPr/>
            </a:pPr>
            <a:r>
              <a:rPr lang="cs-CZ" sz="2000" kern="12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	A </a:t>
            </a:r>
            <a:r>
              <a:rPr lang="cs-CZ" sz="20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= 800 +1 000 </a:t>
            </a:r>
            <a:endParaRPr lang="cs-CZ" sz="2000" kern="12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270510" algn="l"/>
              </a:tabLst>
              <a:defRPr/>
            </a:pPr>
            <a:r>
              <a:rPr lang="cs-CZ" sz="20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cs-CZ" sz="2000" kern="12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 = </a:t>
            </a:r>
            <a:r>
              <a:rPr lang="cs-CZ" sz="20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1 800</a:t>
            </a:r>
          </a:p>
          <a:p>
            <a:pPr indent="-457200">
              <a:buFont typeface="+mj-lt"/>
              <a:buAutoNum type="alphaLcParenR" startAt="4"/>
              <a:tabLst>
                <a:tab pos="270510" algn="l"/>
              </a:tabLst>
            </a:pPr>
            <a:r>
              <a:rPr lang="cs-CZ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Jaká je velikost multiplikátoru fiskální politiky</a:t>
            </a:r>
            <a:r>
              <a:rPr lang="cs-CZ" sz="2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457200">
              <a:buFont typeface="+mj-lt"/>
              <a:buAutoNum type="alphaLcParenR" startAt="3"/>
              <a:tabLst>
                <a:tab pos="270510" algn="l"/>
              </a:tabLst>
            </a:pPr>
            <a:endParaRPr lang="cs-CZ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7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/>
          <a:srcRect l="45275" t="47785" r="41141" b="42617"/>
          <a:stretch/>
        </p:blipFill>
        <p:spPr>
          <a:xfrm>
            <a:off x="457200" y="4072064"/>
            <a:ext cx="1656184" cy="9361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457200" y="5065756"/>
                <a:ext cx="2816027" cy="9188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2705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cs-CZ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1,96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1,96∗0,3∗40</m:t>
                              </m:r>
                            </m:num>
                            <m:den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sz="20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65756"/>
                <a:ext cx="2816027" cy="9188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6"/>
              <p:cNvSpPr/>
              <p:nvPr/>
            </p:nvSpPr>
            <p:spPr>
              <a:xfrm>
                <a:off x="3638017" y="5208014"/>
                <a:ext cx="13012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27051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𝜸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𝟒𝟏</m:t>
                      </m:r>
                    </m:oMath>
                  </m:oMathPara>
                </a14:m>
                <a:endParaRPr lang="cs-CZ" sz="20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017" y="5208014"/>
                <a:ext cx="1301254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28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6993" y="1069521"/>
                <a:ext cx="8469807" cy="505664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Znáte: C=0,7(1-t)Y, t= 0,3, I=800-40i, G=1000, L=0,3Y- 60i </a:t>
                </a:r>
                <a:r>
                  <a:rPr lang="cs-CZ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 </a:t>
                </a:r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M/P=600</a:t>
                </a:r>
              </a:p>
              <a:p>
                <a:pPr indent="-457200">
                  <a:buFont typeface="+mj-lt"/>
                  <a:buAutoNum type="alphaLcParenR" startAt="5"/>
                  <a:tabLst>
                    <a:tab pos="270510" algn="l"/>
                  </a:tabLst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Jaká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velikost multiplikátoru monetární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politiky;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=1,41∗ 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  <a:endParaRPr lang="cs-CZ" sz="2000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cs-CZ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6"/>
                  <a:tabLst>
                    <a:tab pos="270510" algn="l"/>
                  </a:tabLst>
                </a:pP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Jaký 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je rovnovážný důchod 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(</a:t>
                </a:r>
                <a:r>
                  <a:rPr lang="cs-CZ" sz="20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využijte multiplikátor fiskální politiky</a:t>
                </a:r>
                <a:r>
                  <a:rPr lang="cs-CZ" sz="2000" b="1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);</a:t>
                </a:r>
              </a:p>
              <a:p>
                <a:pPr indent="-457200">
                  <a:buFont typeface="+mj-lt"/>
                  <a:buAutoNum type="alphaLcParenR" startAt="6"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6"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6"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endParaRPr lang="cs-CZ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6993" y="1069521"/>
                <a:ext cx="8469807" cy="5056643"/>
              </a:xfrm>
              <a:prstGeom prst="rect">
                <a:avLst/>
              </a:prstGeom>
              <a:blipFill>
                <a:blip r:embed="rId3"/>
                <a:stretch>
                  <a:fillRect l="-504" t="-120" r="-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8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4" cstate="print"/>
          <a:srcRect l="48131" t="61688" r="44206" b="30207"/>
          <a:stretch/>
        </p:blipFill>
        <p:spPr>
          <a:xfrm>
            <a:off x="692320" y="2395229"/>
            <a:ext cx="1232586" cy="10429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457200" y="5382637"/>
                <a:ext cx="2323265" cy="527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∗ 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cs-CZ" sz="2000" dirty="0"/>
                  <a:t> </a:t>
                </a:r>
                <a:endParaRPr lang="cs-CZ" sz="2000" dirty="0"/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82637"/>
                <a:ext cx="2323265" cy="527773"/>
              </a:xfrm>
              <a:prstGeom prst="rect">
                <a:avLst/>
              </a:prstGeom>
              <a:blipFill>
                <a:blip r:embed="rId5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2976973" y="5477246"/>
            <a:ext cx="2949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70510" algn="l"/>
              </a:tabLst>
            </a:pPr>
            <a:r>
              <a:rPr lang="cs-CZ" sz="1600" dirty="0" err="1">
                <a:latin typeface="Arial" panose="020B0604020202020204" pitchFamily="34" charset="0"/>
                <a:ea typeface="Times New Roman" panose="02020603050405020304" pitchFamily="18" charset="0"/>
              </a:rPr>
              <a:t>Ye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 = 1,41 * 1 800 + 0,94 *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600</a:t>
            </a:r>
            <a:endParaRPr lang="cs-CZ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23327" y="5456188"/>
            <a:ext cx="1125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70510" algn="l"/>
              </a:tabLst>
            </a:pPr>
            <a:r>
              <a:rPr lang="cs-CZ" sz="16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Ye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 = 3102</a:t>
            </a:r>
            <a:endParaRPr lang="cs-CZ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1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6993" y="1069521"/>
                <a:ext cx="8469807" cy="505664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Znáte: C=0,7(1-t)Y, t= 0,3, I=800-40i, G=1000, L=0,3Y- 60i </a:t>
                </a:r>
                <a:r>
                  <a:rPr lang="cs-CZ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 </a:t>
                </a:r>
                <a:r>
                  <a:rPr lang="cs-CZ" sz="28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M/P=600</a:t>
                </a:r>
              </a:p>
              <a:p>
                <a:pPr indent="-457200">
                  <a:buFont typeface="+mj-lt"/>
                  <a:buAutoNum type="alphaLcParenR" startAt="7"/>
                  <a:tabLst>
                    <a:tab pos="270510" algn="l"/>
                  </a:tabLst>
                </a:pPr>
                <a:r>
                  <a:rPr lang="cs-CZ" sz="20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Jaká </a:t>
                </a:r>
                <a:r>
                  <a:rPr lang="cs-CZ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je rovnice křivky </a:t>
                </a:r>
                <a:r>
                  <a:rPr lang="cs-CZ" sz="20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IS;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IS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Y = </a:t>
                </a:r>
                <a:r>
                  <a:rPr lang="el-GR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α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* (A – </a:t>
                </a:r>
                <a:r>
                  <a:rPr lang="cs-CZ" sz="20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bi</a:t>
                </a:r>
                <a:r>
                  <a:rPr lang="cs-CZ" sz="20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IS: Y = 1,96 (1 800 – 40i</a:t>
                </a:r>
                <a:r>
                  <a:rPr lang="cs-CZ" sz="20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r>
                  <a:rPr lang="cs-CZ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IS</a:t>
                </a:r>
                <a:r>
                  <a:rPr lang="cs-CZ" sz="2000" b="1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Y </a:t>
                </a:r>
                <a:r>
                  <a:rPr lang="cs-CZ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= 3528 – </a:t>
                </a:r>
                <a:r>
                  <a:rPr lang="cs-CZ" sz="2000" b="1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78,4i</a:t>
                </a: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indent="-457200">
                  <a:buFont typeface="+mj-lt"/>
                  <a:buAutoNum type="alphaLcParenR" startAt="8"/>
                  <a:tabLst>
                    <a:tab pos="270510" algn="l"/>
                  </a:tabLst>
                </a:pPr>
                <a:r>
                  <a:rPr lang="cs-CZ" sz="20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Jaká je rovnice křivky LM;</a:t>
                </a:r>
              </a:p>
              <a:p>
                <a:pPr marL="0" indent="0">
                  <a:lnSpc>
                    <a:spcPct val="150000"/>
                  </a:lnSpc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𝐿𝑀</m:t>
                    </m:r>
                    <m:r>
                      <a:rPr lang="cs-CZ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cs-CZ" sz="20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𝐿𝑀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0,3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−600)</m:t>
                    </m:r>
                  </m:oMath>
                </a14:m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algn="just">
                  <a:buNone/>
                  <a:tabLst>
                    <a:tab pos="270510" algn="l"/>
                  </a:tabLst>
                </a:pPr>
                <a:r>
                  <a:rPr lang="cs-CZ" sz="2000" b="1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LM</a:t>
                </a:r>
                <a:r>
                  <a:rPr lang="cs-CZ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i = 0,005Y - 10</a:t>
                </a:r>
              </a:p>
              <a:p>
                <a:pPr marL="0" lvl="0" indent="0" algn="just">
                  <a:spcBef>
                    <a:spcPct val="20000"/>
                  </a:spcBef>
                  <a:buClrTx/>
                  <a:buSzTx/>
                  <a:buNone/>
                  <a:tabLst>
                    <a:tab pos="270510" algn="l"/>
                  </a:tabLst>
                  <a:defRPr/>
                </a:pPr>
                <a:r>
                  <a:rPr lang="cs-CZ" sz="2400" b="1" kern="1200" dirty="0">
                    <a:solidFill>
                      <a:srgbClr val="30787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cs-CZ" sz="2400" kern="1200" dirty="0">
                  <a:solidFill>
                    <a:srgbClr val="30787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3"/>
                  <a:tabLst>
                    <a:tab pos="270510" algn="l"/>
                  </a:tabLst>
                </a:pPr>
                <a:endParaRPr lang="cs-CZ" sz="2000" b="1" dirty="0" smtClean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3"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indent="-457200">
                  <a:buFont typeface="+mj-lt"/>
                  <a:buAutoNum type="alphaLcParenR" startAt="3"/>
                  <a:tabLst>
                    <a:tab pos="270510" algn="l"/>
                  </a:tabLst>
                </a:pPr>
                <a:endParaRPr lang="cs-CZ" sz="2000" b="1" dirty="0"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endParaRPr lang="cs-CZ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6993" y="1069521"/>
                <a:ext cx="8469807" cy="5056643"/>
              </a:xfrm>
              <a:prstGeom prst="rect">
                <a:avLst/>
              </a:prstGeom>
              <a:blipFill>
                <a:blip r:embed="rId3"/>
                <a:stretch>
                  <a:fillRect l="-792" t="-120" r="-648" b="-57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9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1032</Words>
  <Application>Microsoft Office PowerPoint</Application>
  <PresentationFormat>Předvádění na obrazovce (4:3)</PresentationFormat>
  <Paragraphs>242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Consolas</vt:lpstr>
      <vt:lpstr>Times New Roman</vt:lpstr>
      <vt:lpstr>Wingdings</vt:lpstr>
      <vt:lpstr>Office Theme</vt:lpstr>
      <vt:lpstr>Makroekonomie II XMAK2</vt:lpstr>
      <vt:lpstr>Příklady k procvičení</vt:lpstr>
      <vt:lpstr>Příklad č. 1:</vt:lpstr>
      <vt:lpstr>Příklad č. 1:</vt:lpstr>
      <vt:lpstr>Příklad č. 1:</vt:lpstr>
      <vt:lpstr>Příklad č. 1:</vt:lpstr>
      <vt:lpstr>Příklad č. 1:</vt:lpstr>
      <vt:lpstr>Příklad č. 1:</vt:lpstr>
      <vt:lpstr>Příklad č. 1:</vt:lpstr>
      <vt:lpstr>Příklad č. 1:</vt:lpstr>
      <vt:lpstr>Příklad č. 2</vt:lpstr>
      <vt:lpstr>Příklad č. 2</vt:lpstr>
      <vt:lpstr>Příklad č. 2</vt:lpstr>
      <vt:lpstr>Příklad č. 2</vt:lpstr>
      <vt:lpstr>Příklad č. 2</vt:lpstr>
      <vt:lpstr>Příklad č. 2</vt:lpstr>
      <vt:lpstr>Příklad č. 2</vt:lpstr>
      <vt:lpstr>Příklad č. 2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64</cp:revision>
  <dcterms:modified xsi:type="dcterms:W3CDTF">2023-10-08T13:51:27Z</dcterms:modified>
</cp:coreProperties>
</file>