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sldIdLst>
    <p:sldId id="256" r:id="rId2"/>
    <p:sldId id="279" r:id="rId3"/>
    <p:sldId id="288" r:id="rId4"/>
    <p:sldId id="287" r:id="rId5"/>
    <p:sldId id="280" r:id="rId6"/>
    <p:sldId id="281" r:id="rId7"/>
    <p:sldId id="283" r:id="rId8"/>
    <p:sldId id="284" r:id="rId9"/>
    <p:sldId id="285" r:id="rId10"/>
    <p:sldId id="286"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4" r:id="rId26"/>
    <p:sldId id="303"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20" r:id="rId42"/>
    <p:sldId id="319" r:id="rId43"/>
    <p:sldId id="321" r:id="rId44"/>
    <p:sldId id="322" r:id="rId45"/>
    <p:sldId id="323" r:id="rId46"/>
    <p:sldId id="324" r:id="rId47"/>
    <p:sldId id="325" r:id="rId48"/>
    <p:sldId id="326" r:id="rId49"/>
    <p:sldId id="327" r:id="rId50"/>
    <p:sldId id="328" r:id="rId51"/>
    <p:sldId id="276"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38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90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98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46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41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69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0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08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372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45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26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901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40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616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982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133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49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299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554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356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2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882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738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79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699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970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528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647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704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78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015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6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452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14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673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329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827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729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028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861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051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489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27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898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348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45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30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96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60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86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defRPr/>
            </a:pPr>
            <a:r>
              <a:rPr lang="cs-CZ" altLang="cs-CZ" kern="1200" cap="none" smtClean="0">
                <a:latin typeface="Times New Roman"/>
                <a:ea typeface="+mn-ea"/>
                <a:cs typeface="Times New Roman" panose="02020603050405020304" pitchFamily="18" charset="0"/>
              </a:rPr>
              <a:t>Prostor pro doplňující informace, poznámky</a:t>
            </a:r>
            <a:endParaRPr lang="cs-CZ" altLang="cs-CZ" kern="1200" cap="none"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a:ea typeface="+mn-ea"/>
                <a:cs typeface="+mn-cs"/>
              </a:rPr>
              <a:pPr>
                <a:buClrTx/>
                <a:defRPr/>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2548717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34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2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smtClean="0">
                <a:latin typeface="Calibri" panose="020F0502020204030204"/>
                <a:ea typeface="+mn-ea"/>
                <a:cs typeface="Times New Roman" panose="02020603050405020304" pitchFamily="18" charset="0"/>
              </a:rPr>
              <a:t>Prostor pro doplňující informace, poznámky</a:t>
            </a:r>
            <a:endParaRPr lang="cs-CZ" altLang="cs-CZ" kern="1200" dirty="0" smtClean="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pPr>
                <a:buClrTx/>
              </a:pPr>
              <a:t>‹#›</a:t>
            </a:fld>
            <a:endParaRPr lang="cs-CZ" kern="1200" dirty="0">
              <a:latin typeface="Calibri" panose="020F0502020204030204"/>
              <a:ea typeface="+mn-ea"/>
              <a:cs typeface="+mn-cs"/>
            </a:endParaRPr>
          </a:p>
        </p:txBody>
      </p:sp>
    </p:spTree>
    <p:extLst>
      <p:ext uri="{BB962C8B-B14F-4D97-AF65-F5344CB8AC3E}">
        <p14:creationId xmlns:p14="http://schemas.microsoft.com/office/powerpoint/2010/main" val="18951026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151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II</a:t>
            </a:r>
            <a:br>
              <a:rPr lang="cs-CZ" b="1" dirty="0" smtClean="0">
                <a:solidFill>
                  <a:srgbClr val="D10202"/>
                </a:solidFill>
              </a:rPr>
            </a:br>
            <a:r>
              <a:rPr lang="cs-CZ" sz="4000" b="1" dirty="0" smtClean="0">
                <a:solidFill>
                  <a:srgbClr val="D10202"/>
                </a:solidFill>
              </a:rPr>
              <a:t/>
            </a:r>
            <a:br>
              <a:rPr lang="cs-CZ" sz="4000" b="1" dirty="0" smtClean="0">
                <a:solidFill>
                  <a:srgbClr val="D10202"/>
                </a:solidFill>
              </a:rPr>
            </a:br>
            <a:r>
              <a:rPr lang="cs-CZ" sz="4000" b="1" i="1" dirty="0" smtClean="0">
                <a:solidFill>
                  <a:srgbClr val="D10202"/>
                </a:solidFill>
              </a:rPr>
              <a:t>Problémy determinace </a:t>
            </a:r>
            <a:r>
              <a:rPr lang="cs-CZ" sz="4000" b="1" i="1" dirty="0">
                <a:solidFill>
                  <a:srgbClr val="D10202"/>
                </a:solidFill>
              </a:rPr>
              <a:t>m</a:t>
            </a:r>
            <a:r>
              <a:rPr lang="cs-CZ" sz="4000" b="1" i="1" dirty="0" smtClean="0">
                <a:solidFill>
                  <a:srgbClr val="D10202"/>
                </a:solidFill>
              </a:rPr>
              <a:t>ěnového</a:t>
            </a:r>
            <a:br>
              <a:rPr lang="cs-CZ" sz="4000" b="1" i="1" dirty="0" smtClean="0">
                <a:solidFill>
                  <a:srgbClr val="D10202"/>
                </a:solidFill>
              </a:rPr>
            </a:br>
            <a:r>
              <a:rPr lang="cs-CZ" sz="4000" b="1" i="1" dirty="0" smtClean="0">
                <a:solidFill>
                  <a:srgbClr val="D10202"/>
                </a:solidFill>
              </a:rPr>
              <a:t>kurzu</a:t>
            </a:r>
            <a:r>
              <a:rPr lang="cs-CZ" sz="4300" b="1" i="1" dirty="0" smtClean="0">
                <a:solidFill>
                  <a:srgbClr val="D10202"/>
                </a:solidFill>
              </a:rPr>
              <a:t/>
            </a:r>
            <a:br>
              <a:rPr lang="cs-CZ" sz="4300" b="1" i="1" dirty="0" smtClean="0">
                <a:solidFill>
                  <a:srgbClr val="D10202"/>
                </a:solidFill>
              </a:rPr>
            </a:br>
            <a:r>
              <a:rPr lang="cs-CZ" b="1" dirty="0">
                <a:solidFill>
                  <a:srgbClr val="D10202"/>
                </a:solidFill>
              </a:rPr>
              <a:t/>
            </a:r>
            <a:br>
              <a:rPr lang="cs-CZ" b="1" dirty="0">
                <a:solidFill>
                  <a:srgbClr val="D10202"/>
                </a:solidFill>
              </a:rPr>
            </a:br>
            <a:r>
              <a:rPr lang="cs-CZ" sz="3600" b="1" dirty="0" smtClean="0">
                <a:solidFill>
                  <a:srgbClr val="D10202"/>
                </a:solidFill>
              </a:rPr>
              <a:t>XMAK2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24. </a:t>
            </a:r>
            <a:r>
              <a:rPr lang="cs-CZ" sz="1800" b="1" u="none" dirty="0" smtClean="0">
                <a:solidFill>
                  <a:schemeClr val="dk1"/>
                </a:solidFill>
                <a:latin typeface="Calibri"/>
                <a:ea typeface="Calibri"/>
                <a:cs typeface="Calibri"/>
                <a:sym typeface="Calibri"/>
              </a:rPr>
              <a:t>10. 2023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pružných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Vláda provede fiskální expanzi (↑G) → ↑ poptávky po penězích (M/P konstantní) → ↑ i (křivka IS0 se posune doprava do IS1</a:t>
            </a:r>
            <a:r>
              <a:rPr lang="cs-CZ" sz="2400" dirty="0" smtClean="0">
                <a:solidFill>
                  <a:srgbClr val="000000"/>
                </a:solidFill>
              </a:rPr>
              <a:t>).</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Při stávající křivce LM se novým bodem rovnováhy stane Y1 při zvýšené úrokové sazbě i1. Jedná se však pouze o rovnováhu vnitřní. Platební bilance je v nerovnováze (existuje přebytek platební bilance), proto není bod E1 bodem všeobecné rovnováhy. </a:t>
            </a:r>
          </a:p>
          <a:p>
            <a:pPr lvl="0" algn="just">
              <a:spcBef>
                <a:spcPts val="0"/>
              </a:spcBef>
              <a:spcAft>
                <a:spcPts val="600"/>
              </a:spcAft>
              <a:buClr>
                <a:schemeClr val="tx1"/>
              </a:buClr>
              <a:buSzPct val="120000"/>
            </a:pPr>
            <a:r>
              <a:rPr lang="cs-CZ" sz="2400" dirty="0">
                <a:solidFill>
                  <a:srgbClr val="000000"/>
                </a:solidFill>
              </a:rPr>
              <a:t>↑i → i ˃ </a:t>
            </a:r>
            <a:r>
              <a:rPr lang="cs-CZ" sz="2400" dirty="0" err="1">
                <a:solidFill>
                  <a:srgbClr val="000000"/>
                </a:solidFill>
              </a:rPr>
              <a:t>if</a:t>
            </a:r>
            <a:r>
              <a:rPr lang="cs-CZ" sz="2400" dirty="0">
                <a:solidFill>
                  <a:srgbClr val="000000"/>
                </a:solidFill>
              </a:rPr>
              <a:t> → masivní příliv kapitálu (FÚ PB). Příliv kapitálu způsobí zhodnocení (</a:t>
            </a:r>
            <a:r>
              <a:rPr lang="cs-CZ" sz="2400" dirty="0" err="1">
                <a:solidFill>
                  <a:srgbClr val="000000"/>
                </a:solidFill>
              </a:rPr>
              <a:t>apreciaci</a:t>
            </a:r>
            <a:r>
              <a:rPr lang="cs-CZ" sz="2400" dirty="0">
                <a:solidFill>
                  <a:srgbClr val="000000"/>
                </a:solidFill>
              </a:rPr>
              <a:t>) domácí </a:t>
            </a:r>
            <a:r>
              <a:rPr lang="cs-CZ" sz="2400" dirty="0" smtClean="0">
                <a:solidFill>
                  <a:srgbClr val="000000"/>
                </a:solidFill>
              </a:rPr>
              <a:t>měny.</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Zhodnocení měny mění relativní ceny exportu a importu, export se stává dražším, import naopak levnějším, což způsobí ↓NX → ↓AD → </a:t>
            </a:r>
            <a:r>
              <a:rPr lang="cs-CZ" sz="2400" dirty="0" smtClean="0">
                <a:solidFill>
                  <a:srgbClr val="000000"/>
                </a:solidFill>
              </a:rPr>
              <a:t>↓Y.	</a:t>
            </a:r>
            <a:r>
              <a:rPr lang="cs-CZ" sz="2400" dirty="0">
                <a:solidFill>
                  <a:srgbClr val="000000"/>
                </a:solidFill>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10/51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09688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pružných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Měna se bude zhodnocovat tak dlouho, dokud se domácí a zahraniční úroková sazby </a:t>
            </a:r>
            <a:r>
              <a:rPr lang="cs-CZ" sz="2400" dirty="0" smtClean="0">
                <a:solidFill>
                  <a:srgbClr val="000000"/>
                </a:solidFill>
              </a:rPr>
              <a:t>nevyrovnají.</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Křivka IS se vrací na svoji původní úroveň, obnoví se původní rovnováha reálného důchodu a domácí a světová úroková sazba se </a:t>
            </a:r>
            <a:r>
              <a:rPr lang="cs-CZ" sz="2400" dirty="0" smtClean="0">
                <a:solidFill>
                  <a:srgbClr val="000000"/>
                </a:solidFill>
              </a:rPr>
              <a:t>vyrovnají.</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Konečná rovnováha nastává v bodě E2 = E0 při původním reálném důchodu, původní úrokové míře a zhodnocené </a:t>
            </a:r>
            <a:r>
              <a:rPr lang="cs-CZ" sz="2400" dirty="0" smtClean="0">
                <a:solidFill>
                  <a:srgbClr val="000000"/>
                </a:solidFill>
              </a:rPr>
              <a:t>měně.</a:t>
            </a:r>
            <a:endParaRPr lang="cs-CZ" sz="2400" dirty="0">
              <a:solidFill>
                <a:srgbClr val="000000"/>
              </a:solidFill>
            </a:endParaRPr>
          </a:p>
          <a:p>
            <a:pPr lvl="0" algn="just">
              <a:spcBef>
                <a:spcPts val="0"/>
              </a:spcBef>
              <a:spcAft>
                <a:spcPts val="600"/>
              </a:spcAft>
              <a:buClr>
                <a:schemeClr val="tx1"/>
              </a:buClr>
              <a:buSzPct val="120000"/>
            </a:pPr>
            <a:r>
              <a:rPr lang="cs-CZ" sz="2400" b="1" dirty="0">
                <a:solidFill>
                  <a:srgbClr val="000000"/>
                </a:solidFill>
              </a:rPr>
              <a:t>Fiskální politika je naprosto </a:t>
            </a:r>
            <a:r>
              <a:rPr lang="cs-CZ" sz="2400" b="1" dirty="0" smtClean="0">
                <a:solidFill>
                  <a:srgbClr val="000000"/>
                </a:solidFill>
              </a:rPr>
              <a:t>neúčinná</a:t>
            </a:r>
            <a:endParaRPr lang="cs-CZ" sz="2400" b="1"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11/51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04043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pružných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endParaRPr lang="cs-CZ" sz="2400" b="1"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12/51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2368" t="38499" r="31930" b="19864"/>
          <a:stretch/>
        </p:blipFill>
        <p:spPr>
          <a:xfrm>
            <a:off x="1014580" y="1772613"/>
            <a:ext cx="6781884" cy="4449050"/>
          </a:xfrm>
          <a:prstGeom prst="rect">
            <a:avLst/>
          </a:prstGeom>
        </p:spPr>
      </p:pic>
    </p:spTree>
    <p:extLst>
      <p:ext uri="{BB962C8B-B14F-4D97-AF65-F5344CB8AC3E}">
        <p14:creationId xmlns:p14="http://schemas.microsoft.com/office/powerpoint/2010/main" val="30420522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Úplný mezinárodní vytěsňovací efekt</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O úplném mezinárodním vytěsňovacím efektu hovoříme v situaci, kdy fiskální expanze vede ke zhodnocení domácí měny, které vyvolá pokles čistých exportů (export se stává dražším a jeho objem klesá</a:t>
            </a:r>
            <a:r>
              <a:rPr lang="cs-CZ" sz="2400" dirty="0" smtClean="0">
                <a:solidFill>
                  <a:srgbClr val="000000"/>
                </a:solidFill>
              </a:rPr>
              <a:t>).</a:t>
            </a:r>
          </a:p>
          <a:p>
            <a:pPr marL="114300" lvl="0" indent="0" algn="just">
              <a:spcBef>
                <a:spcPts val="0"/>
              </a:spcBef>
              <a:spcAft>
                <a:spcPts val="600"/>
              </a:spcAft>
              <a:buClr>
                <a:schemeClr val="tx1"/>
              </a:buClr>
              <a:buSzPct val="120000"/>
              <a:buNone/>
            </a:pP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Pokles čistých exportů je ekvivalentní původnímu nárůstu vládních výdajů. </a:t>
            </a:r>
            <a:endParaRPr lang="cs-CZ" sz="2400" dirty="0" smtClean="0">
              <a:solidFill>
                <a:srgbClr val="000000"/>
              </a:solidFill>
            </a:endParaRPr>
          </a:p>
          <a:p>
            <a:pPr marL="114300" lvl="0" indent="0" algn="just">
              <a:spcBef>
                <a:spcPts val="0"/>
              </a:spcBef>
              <a:spcAft>
                <a:spcPts val="600"/>
              </a:spcAft>
              <a:buClr>
                <a:schemeClr val="tx1"/>
              </a:buClr>
              <a:buSzPct val="120000"/>
              <a:buNone/>
            </a:pP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Vládní nákupy tedy prostřednictvím zhodnocení domácí měny zcela vytěsní čisté exporty.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13/51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531128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pevných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Centrální banka provede monetární expanzi (↑M/P) → při fixní cenové hladině toto povede ↑nabídky peněz (L se nemění) → ↓ i (křivka LM0 se posune doprava do LM1), ↑</a:t>
            </a:r>
            <a:r>
              <a:rPr lang="cs-CZ" sz="2400" dirty="0" smtClean="0">
                <a:solidFill>
                  <a:srgbClr val="000000"/>
                </a:solidFill>
              </a:rPr>
              <a:t>Y.</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Při stávající křivce IS se novým bodem rovnováhy stane Y1 při zvýšené snížené sazbě i1. Jedná se však pouze o rovnováhu vnitřní. Platební bilance je v nerovnováze (existuje deficit platební bilance), proto není bod E1 bodem všeobecné rovnováhy. </a:t>
            </a:r>
          </a:p>
          <a:p>
            <a:pPr lvl="0" algn="just">
              <a:spcBef>
                <a:spcPts val="0"/>
              </a:spcBef>
              <a:spcAft>
                <a:spcPts val="600"/>
              </a:spcAft>
              <a:buClr>
                <a:schemeClr val="tx1"/>
              </a:buClr>
              <a:buSzPct val="120000"/>
            </a:pPr>
            <a:r>
              <a:rPr lang="cs-CZ" sz="2400" dirty="0">
                <a:solidFill>
                  <a:srgbClr val="000000"/>
                </a:solidFill>
              </a:rPr>
              <a:t>↓i → i ˂ </a:t>
            </a:r>
            <a:r>
              <a:rPr lang="cs-CZ" sz="2400" dirty="0" err="1">
                <a:solidFill>
                  <a:srgbClr val="000000"/>
                </a:solidFill>
              </a:rPr>
              <a:t>if</a:t>
            </a:r>
            <a:r>
              <a:rPr lang="cs-CZ" sz="2400" dirty="0">
                <a:solidFill>
                  <a:srgbClr val="000000"/>
                </a:solidFill>
              </a:rPr>
              <a:t> → masivní odliv kapitálu (FÚ PB). Odliv kapitálu vyvolá tlak na znehodnocení domácí měny (v systému pevných kurzů toto CB nemůže dovolit).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14/51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87126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pevných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800" dirty="0">
                <a:solidFill>
                  <a:srgbClr val="000000"/>
                </a:solidFill>
              </a:rPr>
              <a:t>Prostřednictvím svých intervencí nakupuje domácí měnu, prodává zahraniční měnu a snižuje tak domácí peněžní zásobu (↑i) (křivka LM1 se bude vracet zpět do LM0</a:t>
            </a:r>
            <a:r>
              <a:rPr lang="cs-CZ" sz="2800" dirty="0" smtClean="0">
                <a:solidFill>
                  <a:srgbClr val="000000"/>
                </a:solidFill>
              </a:rPr>
              <a:t>). </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Konečná rovnováha nastává v bodě E2 = E0 při původním reálném důchodu a původní úrokové </a:t>
            </a:r>
            <a:r>
              <a:rPr lang="cs-CZ" sz="2800" dirty="0" smtClean="0">
                <a:solidFill>
                  <a:srgbClr val="000000"/>
                </a:solidFill>
              </a:rPr>
              <a:t>míře.</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M</a:t>
            </a:r>
            <a:r>
              <a:rPr lang="cs-CZ" sz="2800" dirty="0" smtClean="0">
                <a:solidFill>
                  <a:srgbClr val="000000"/>
                </a:solidFill>
              </a:rPr>
              <a:t>onetární </a:t>
            </a:r>
            <a:r>
              <a:rPr lang="cs-CZ" sz="2800" dirty="0">
                <a:solidFill>
                  <a:srgbClr val="000000"/>
                </a:solidFill>
              </a:rPr>
              <a:t>politika je naprosto </a:t>
            </a:r>
            <a:r>
              <a:rPr lang="cs-CZ" sz="2800" dirty="0" smtClean="0">
                <a:solidFill>
                  <a:srgbClr val="000000"/>
                </a:solidFill>
              </a:rPr>
              <a:t>neúčinná.</a:t>
            </a:r>
            <a:endParaRPr lang="cs-CZ" sz="28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15/51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362039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pevných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endParaRPr lang="cs-CZ" sz="28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16/51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650" t="40059" r="29385" b="19240"/>
          <a:stretch/>
        </p:blipFill>
        <p:spPr>
          <a:xfrm>
            <a:off x="1049098" y="1801085"/>
            <a:ext cx="6944204" cy="4420578"/>
          </a:xfrm>
          <a:prstGeom prst="rect">
            <a:avLst/>
          </a:prstGeom>
        </p:spPr>
      </p:pic>
    </p:spTree>
    <p:extLst>
      <p:ext uri="{BB962C8B-B14F-4D97-AF65-F5344CB8AC3E}">
        <p14:creationId xmlns:p14="http://schemas.microsoft.com/office/powerpoint/2010/main" val="8921417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pružných kurzů</a:t>
            </a:r>
            <a:endParaRPr lang="cs-CZ" sz="4000" b="1" dirty="0">
              <a:solidFill>
                <a:srgbClr val="C00000"/>
              </a:solidFill>
            </a:endParaRP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Centrální banka provede monetární expanzi (↑M/P) → při fixní cenové hladině toto povede ↑nabídky peněz (L se nemění) → ↓ i (křivka LM0 se posune doprava do LM1), ↑</a:t>
            </a:r>
            <a:r>
              <a:rPr lang="cs-CZ" sz="2400" dirty="0" smtClean="0">
                <a:solidFill>
                  <a:srgbClr val="000000"/>
                </a:solidFill>
              </a:rPr>
              <a:t>Y.</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Při stávající křivce IS se novým bodem rovnováhy stane Y1 při zvýšené snížené sazbě i1. Jedná se však pouze o rovnováhu vnitřní. Platební bilance je v nerovnováze (existuje deficit platební bilance), proto není bod E1 bodem všeobecné rovnováhy. </a:t>
            </a:r>
          </a:p>
          <a:p>
            <a:pPr lvl="0" algn="just">
              <a:spcBef>
                <a:spcPts val="0"/>
              </a:spcBef>
              <a:spcAft>
                <a:spcPts val="600"/>
              </a:spcAft>
              <a:buClr>
                <a:schemeClr val="tx1"/>
              </a:buClr>
              <a:buSzPct val="120000"/>
            </a:pPr>
            <a:r>
              <a:rPr lang="cs-CZ" sz="2400" dirty="0">
                <a:solidFill>
                  <a:srgbClr val="000000"/>
                </a:solidFill>
              </a:rPr>
              <a:t>↓i → i ˂ </a:t>
            </a:r>
            <a:r>
              <a:rPr lang="cs-CZ" sz="2400" dirty="0" err="1">
                <a:solidFill>
                  <a:srgbClr val="000000"/>
                </a:solidFill>
              </a:rPr>
              <a:t>if</a:t>
            </a:r>
            <a:r>
              <a:rPr lang="cs-CZ" sz="2400" dirty="0">
                <a:solidFill>
                  <a:srgbClr val="000000"/>
                </a:solidFill>
              </a:rPr>
              <a:t> → masivní odliv kapitálu (FÚ PB). Odliv kapitálu způsobí znehodnocení domácí </a:t>
            </a:r>
            <a:r>
              <a:rPr lang="cs-CZ" sz="2400" dirty="0" smtClean="0">
                <a:solidFill>
                  <a:srgbClr val="000000"/>
                </a:solidFill>
              </a:rPr>
              <a:t>měny. </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Znehodnocení domácí měny znamená, že se export stává levnějším a konkurenceschopnějším, dovoz přitom dražším, což povede k ↑</a:t>
            </a:r>
            <a:r>
              <a:rPr lang="cs-CZ" sz="2400" dirty="0" smtClean="0">
                <a:solidFill>
                  <a:srgbClr val="000000"/>
                </a:solidFill>
              </a:rPr>
              <a:t>NX.</a:t>
            </a:r>
            <a:endParaRPr lang="cs-CZ" sz="2400" dirty="0">
              <a:solidFill>
                <a:srgbClr val="000000"/>
              </a:solidFill>
            </a:endParaRPr>
          </a:p>
          <a:p>
            <a:pPr lvl="0" algn="just">
              <a:spcBef>
                <a:spcPts val="0"/>
              </a:spcBef>
              <a:spcAft>
                <a:spcPts val="600"/>
              </a:spcAft>
              <a:buClr>
                <a:schemeClr val="tx1"/>
              </a:buClr>
              <a:buSzPct val="120000"/>
            </a:pP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17/51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71442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pružných kurzů</a:t>
            </a:r>
            <a:endParaRPr lang="cs-CZ" sz="4000" b="1" dirty="0">
              <a:solidFill>
                <a:srgbClr val="C00000"/>
              </a:solidFill>
            </a:endParaRP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↑NX → ↑AD a  křivka IS0 se posouvá doprava do IS1, reálný důchod </a:t>
            </a:r>
            <a:r>
              <a:rPr lang="cs-CZ" sz="2400" dirty="0" smtClean="0">
                <a:solidFill>
                  <a:srgbClr val="000000"/>
                </a:solidFill>
              </a:rPr>
              <a:t>roste.</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Znehodnocování bude probíhat tak dlouho, dokud pokles relativních cen exportu a importu nezajistí přesun ekonomiky do bodu E2. </a:t>
            </a:r>
          </a:p>
          <a:p>
            <a:pPr lvl="0" algn="just">
              <a:spcBef>
                <a:spcPts val="0"/>
              </a:spcBef>
              <a:spcAft>
                <a:spcPts val="600"/>
              </a:spcAft>
              <a:buClr>
                <a:schemeClr val="tx1"/>
              </a:buClr>
              <a:buSzPct val="120000"/>
            </a:pPr>
            <a:r>
              <a:rPr lang="cs-CZ" sz="2400" dirty="0">
                <a:solidFill>
                  <a:srgbClr val="000000"/>
                </a:solidFill>
              </a:rPr>
              <a:t>Tento bod představuje rovnováhu s vyšší úrovní reálného důchodu (Y2), stejnou úrokovou sazbou a znehodnocenou </a:t>
            </a:r>
            <a:r>
              <a:rPr lang="cs-CZ" sz="2400" dirty="0" smtClean="0">
                <a:solidFill>
                  <a:srgbClr val="000000"/>
                </a:solidFill>
              </a:rPr>
              <a:t>měnou.</a:t>
            </a:r>
            <a:endParaRPr lang="cs-CZ" sz="2400" dirty="0">
              <a:solidFill>
                <a:srgbClr val="000000"/>
              </a:solidFill>
            </a:endParaRPr>
          </a:p>
          <a:p>
            <a:pPr lvl="0" algn="just">
              <a:spcBef>
                <a:spcPts val="0"/>
              </a:spcBef>
              <a:spcAft>
                <a:spcPts val="600"/>
              </a:spcAft>
              <a:buClr>
                <a:schemeClr val="tx1"/>
              </a:buClr>
              <a:buSzPct val="120000"/>
            </a:pPr>
            <a:r>
              <a:rPr lang="cs-CZ" sz="2400" b="1" dirty="0" smtClean="0">
                <a:solidFill>
                  <a:srgbClr val="000000"/>
                </a:solidFill>
              </a:rPr>
              <a:t>Monetární </a:t>
            </a:r>
            <a:r>
              <a:rPr lang="cs-CZ" sz="2400" b="1" dirty="0">
                <a:solidFill>
                  <a:srgbClr val="000000"/>
                </a:solidFill>
              </a:rPr>
              <a:t>politika je vysoce účinná</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18/51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975778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pružných kurzů</a:t>
            </a:r>
            <a:endParaRPr lang="cs-CZ" sz="4000" b="1" dirty="0">
              <a:solidFill>
                <a:srgbClr val="C00000"/>
              </a:solidFill>
            </a:endParaRP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endParaRPr lang="cs-CZ" sz="2400" b="1"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19/51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474" t="39277" r="29123" b="19709"/>
          <a:stretch/>
        </p:blipFill>
        <p:spPr>
          <a:xfrm>
            <a:off x="1192463" y="1871089"/>
            <a:ext cx="6657474" cy="4219075"/>
          </a:xfrm>
          <a:prstGeom prst="rect">
            <a:avLst/>
          </a:prstGeom>
        </p:spPr>
      </p:pic>
    </p:spTree>
    <p:extLst>
      <p:ext uri="{BB962C8B-B14F-4D97-AF65-F5344CB8AC3E}">
        <p14:creationId xmlns:p14="http://schemas.microsoft.com/office/powerpoint/2010/main" val="2780650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Důležité pojmy</a:t>
            </a:r>
            <a:endParaRPr lang="cs-CZ" sz="4000" b="1" dirty="0">
              <a:solidFill>
                <a:srgbClr val="C00000"/>
              </a:solidFill>
            </a:endParaRPr>
          </a:p>
        </p:txBody>
      </p:sp>
      <p:sp>
        <p:nvSpPr>
          <p:cNvPr id="98" name="Google Shape;98;p14"/>
          <p:cNvSpPr txBox="1">
            <a:spLocks noGrp="1"/>
          </p:cNvSpPr>
          <p:nvPr>
            <p:ph type="body" idx="1"/>
          </p:nvPr>
        </p:nvSpPr>
        <p:spPr>
          <a:xfrm>
            <a:off x="0" y="1294974"/>
            <a:ext cx="9021337" cy="5440362"/>
          </a:xfrm>
          <a:prstGeom prst="rect">
            <a:avLst/>
          </a:prstGeom>
          <a:noFill/>
          <a:ln>
            <a:noFill/>
          </a:ln>
        </p:spPr>
        <p:txBody>
          <a:bodyPr spcFirstLastPara="1" wrap="square" lIns="91425" tIns="45700" rIns="91425" bIns="45700" anchor="t" anchorCtr="0">
            <a:normAutofit fontScale="62500" lnSpcReduction="20000"/>
          </a:bodyPr>
          <a:lstStyle/>
          <a:p>
            <a:pPr algn="just">
              <a:spcBef>
                <a:spcPts val="0"/>
              </a:spcBef>
              <a:buClr>
                <a:schemeClr val="tx1"/>
              </a:buClr>
              <a:buSzPct val="120000"/>
              <a:tabLst>
                <a:tab pos="228600" algn="l"/>
              </a:tabLst>
            </a:pPr>
            <a:r>
              <a:rPr lang="cs-CZ" sz="3600" b="1" dirty="0" smtClean="0">
                <a:solidFill>
                  <a:srgbClr val="000000"/>
                </a:solidFill>
              </a:rPr>
              <a:t>Pevné kurzy:</a:t>
            </a:r>
          </a:p>
          <a:p>
            <a:pPr lvl="1" algn="just">
              <a:spcBef>
                <a:spcPts val="0"/>
              </a:spcBef>
              <a:buClr>
                <a:schemeClr val="tx1"/>
              </a:buClr>
              <a:buSzPct val="120000"/>
              <a:tabLst>
                <a:tab pos="228600" algn="l"/>
              </a:tabLst>
            </a:pPr>
            <a:r>
              <a:rPr lang="cs-CZ" sz="3200" dirty="0">
                <a:solidFill>
                  <a:srgbClr val="000000"/>
                </a:solidFill>
              </a:rPr>
              <a:t>Pevný či také fixní měnový kurz značí pevně stanovený nominální měnový kurz vůči jiné měně či koši cizích měn. </a:t>
            </a:r>
            <a:endParaRPr lang="cs-CZ" sz="3200" dirty="0" smtClean="0">
              <a:solidFill>
                <a:srgbClr val="000000"/>
              </a:solidFill>
            </a:endParaRPr>
          </a:p>
          <a:p>
            <a:pPr lvl="2" algn="just">
              <a:spcBef>
                <a:spcPts val="0"/>
              </a:spcBef>
              <a:buClr>
                <a:schemeClr val="tx1"/>
              </a:buClr>
              <a:buSzPct val="120000"/>
              <a:tabLst>
                <a:tab pos="228600" algn="l"/>
              </a:tabLst>
            </a:pPr>
            <a:r>
              <a:rPr lang="cs-CZ" sz="2800" b="1" dirty="0" smtClean="0">
                <a:solidFill>
                  <a:srgbClr val="C00000"/>
                </a:solidFill>
              </a:rPr>
              <a:t>Revalvace:</a:t>
            </a:r>
          </a:p>
          <a:p>
            <a:pPr lvl="3" algn="just">
              <a:spcBef>
                <a:spcPts val="0"/>
              </a:spcBef>
              <a:buClr>
                <a:schemeClr val="tx1"/>
              </a:buClr>
              <a:buSzPct val="120000"/>
              <a:tabLst>
                <a:tab pos="228600" algn="l"/>
              </a:tabLst>
            </a:pPr>
            <a:r>
              <a:rPr lang="cs-CZ" sz="2400" dirty="0">
                <a:solidFill>
                  <a:srgbClr val="000000"/>
                </a:solidFill>
              </a:rPr>
              <a:t>Devalvací máme na mysli oslabení, znehodnocení měny v systému pevných devizových </a:t>
            </a:r>
            <a:r>
              <a:rPr lang="cs-CZ" sz="2400" dirty="0" smtClean="0">
                <a:solidFill>
                  <a:srgbClr val="000000"/>
                </a:solidFill>
              </a:rPr>
              <a:t>kurzů.</a:t>
            </a:r>
          </a:p>
          <a:p>
            <a:pPr lvl="2" algn="just">
              <a:spcBef>
                <a:spcPts val="0"/>
              </a:spcBef>
              <a:buClr>
                <a:schemeClr val="tx1"/>
              </a:buClr>
              <a:buSzPct val="120000"/>
              <a:tabLst>
                <a:tab pos="228600" algn="l"/>
              </a:tabLst>
            </a:pPr>
            <a:r>
              <a:rPr lang="cs-CZ" sz="2800" b="1" dirty="0" smtClean="0">
                <a:solidFill>
                  <a:srgbClr val="C00000"/>
                </a:solidFill>
              </a:rPr>
              <a:t>Devalvace:</a:t>
            </a:r>
          </a:p>
          <a:p>
            <a:pPr lvl="3" algn="just">
              <a:spcBef>
                <a:spcPts val="0"/>
              </a:spcBef>
              <a:buClr>
                <a:schemeClr val="tx1"/>
              </a:buClr>
              <a:buSzPct val="120000"/>
              <a:tabLst>
                <a:tab pos="228600" algn="l"/>
              </a:tabLst>
            </a:pPr>
            <a:r>
              <a:rPr lang="cs-CZ" sz="2400" dirty="0" smtClean="0"/>
              <a:t>Revalvací </a:t>
            </a:r>
            <a:r>
              <a:rPr lang="cs-CZ" sz="2400" dirty="0"/>
              <a:t>vyjádříme </a:t>
            </a:r>
            <a:r>
              <a:rPr lang="cs-CZ" sz="2400" dirty="0" smtClean="0"/>
              <a:t>trvalejší úředně </a:t>
            </a:r>
            <a:r>
              <a:rPr lang="cs-CZ" sz="2400" dirty="0"/>
              <a:t>vyhlášené posílení měny u fixních (pevných) </a:t>
            </a:r>
            <a:r>
              <a:rPr lang="cs-CZ" sz="2400" dirty="0" smtClean="0"/>
              <a:t>kurzů.</a:t>
            </a:r>
          </a:p>
          <a:p>
            <a:pPr lvl="3" algn="just">
              <a:spcBef>
                <a:spcPts val="0"/>
              </a:spcBef>
              <a:buClr>
                <a:schemeClr val="tx1"/>
              </a:buClr>
              <a:buSzPct val="120000"/>
              <a:tabLst>
                <a:tab pos="228600" algn="l"/>
              </a:tabLst>
            </a:pPr>
            <a:endParaRPr lang="cs-CZ" sz="2400" dirty="0" smtClean="0">
              <a:solidFill>
                <a:srgbClr val="000000"/>
              </a:solidFill>
            </a:endParaRPr>
          </a:p>
          <a:p>
            <a:pPr algn="just">
              <a:spcBef>
                <a:spcPts val="0"/>
              </a:spcBef>
              <a:buClr>
                <a:schemeClr val="tx1"/>
              </a:buClr>
              <a:buSzPct val="120000"/>
              <a:tabLst>
                <a:tab pos="228600" algn="l"/>
              </a:tabLst>
            </a:pPr>
            <a:r>
              <a:rPr lang="cs-CZ" sz="3600" b="1" dirty="0" smtClean="0">
                <a:solidFill>
                  <a:srgbClr val="000000"/>
                </a:solidFill>
              </a:rPr>
              <a:t>Plovoucí kurzy:</a:t>
            </a:r>
          </a:p>
          <a:p>
            <a:pPr lvl="1" algn="just">
              <a:spcBef>
                <a:spcPts val="0"/>
              </a:spcBef>
              <a:buClr>
                <a:schemeClr val="tx1"/>
              </a:buClr>
              <a:buSzPct val="120000"/>
              <a:tabLst>
                <a:tab pos="228600" algn="l"/>
              </a:tabLst>
            </a:pPr>
            <a:r>
              <a:rPr lang="cs-CZ" sz="3200" dirty="0" smtClean="0"/>
              <a:t>V </a:t>
            </a:r>
            <a:r>
              <a:rPr lang="cs-CZ" sz="3200" dirty="0"/>
              <a:t>systému plovoucích (flexibilních) kurzů je devizový kurz měny určován nabídkou a poptávkou na devizovém trhu, tudíž centrální autorita nemusí zasahovat</a:t>
            </a:r>
            <a:r>
              <a:rPr lang="cs-CZ" sz="3200" dirty="0" smtClean="0"/>
              <a:t>.</a:t>
            </a:r>
          </a:p>
          <a:p>
            <a:pPr lvl="1" algn="just">
              <a:spcBef>
                <a:spcPts val="0"/>
              </a:spcBef>
              <a:buClr>
                <a:schemeClr val="tx1"/>
              </a:buClr>
              <a:buSzPct val="120000"/>
              <a:tabLst>
                <a:tab pos="228600" algn="l"/>
              </a:tabLst>
            </a:pPr>
            <a:r>
              <a:rPr lang="cs-CZ" sz="3200" dirty="0"/>
              <a:t>V systému plovoucích kurzů hovoříme o </a:t>
            </a:r>
            <a:r>
              <a:rPr lang="cs-CZ" sz="3200" dirty="0" err="1"/>
              <a:t>apreciaci</a:t>
            </a:r>
            <a:r>
              <a:rPr lang="cs-CZ" sz="3200" dirty="0"/>
              <a:t> (zhodnocení) a depreciaci (znehodnocení) měny</a:t>
            </a:r>
            <a:r>
              <a:rPr lang="cs-CZ" sz="3200" dirty="0" smtClean="0"/>
              <a:t>.</a:t>
            </a:r>
          </a:p>
          <a:p>
            <a:pPr lvl="2" algn="just">
              <a:spcBef>
                <a:spcPts val="0"/>
              </a:spcBef>
              <a:buClr>
                <a:schemeClr val="tx1"/>
              </a:buClr>
              <a:buSzPct val="120000"/>
              <a:tabLst>
                <a:tab pos="228600" algn="l"/>
              </a:tabLst>
            </a:pPr>
            <a:r>
              <a:rPr lang="cs-CZ" sz="2800" b="1" dirty="0" err="1" smtClean="0">
                <a:solidFill>
                  <a:srgbClr val="C00000"/>
                </a:solidFill>
              </a:rPr>
              <a:t>Apreciace</a:t>
            </a:r>
            <a:r>
              <a:rPr lang="cs-CZ" sz="2800" b="1" dirty="0" smtClean="0">
                <a:solidFill>
                  <a:srgbClr val="C00000"/>
                </a:solidFill>
              </a:rPr>
              <a:t>:</a:t>
            </a:r>
          </a:p>
          <a:p>
            <a:pPr lvl="3" algn="just">
              <a:spcBef>
                <a:spcPts val="0"/>
              </a:spcBef>
              <a:buClr>
                <a:schemeClr val="tx1"/>
              </a:buClr>
              <a:buSzPct val="120000"/>
              <a:tabLst>
                <a:tab pos="228600" algn="l"/>
              </a:tabLst>
            </a:pPr>
            <a:r>
              <a:rPr lang="cs-CZ" sz="2400" dirty="0">
                <a:solidFill>
                  <a:srgbClr val="000000"/>
                </a:solidFill>
              </a:rPr>
              <a:t>Za jednotku měny domácí se následně platí vice jednotek zahraniční měny a v opačném směru platí, že za jednotku zahraniční měny se bude platit méně jednotek domácí měny. </a:t>
            </a:r>
            <a:endParaRPr lang="cs-CZ" sz="2400" dirty="0" smtClean="0">
              <a:solidFill>
                <a:srgbClr val="000000"/>
              </a:solidFill>
            </a:endParaRPr>
          </a:p>
          <a:p>
            <a:pPr lvl="2" algn="just">
              <a:spcBef>
                <a:spcPts val="0"/>
              </a:spcBef>
              <a:buClr>
                <a:schemeClr val="tx1"/>
              </a:buClr>
              <a:buSzPct val="120000"/>
              <a:tabLst>
                <a:tab pos="228600" algn="l"/>
              </a:tabLst>
            </a:pPr>
            <a:r>
              <a:rPr lang="cs-CZ" sz="2800" b="1" dirty="0" smtClean="0">
                <a:solidFill>
                  <a:srgbClr val="C00000"/>
                </a:solidFill>
              </a:rPr>
              <a:t>Depreciace:</a:t>
            </a:r>
          </a:p>
          <a:p>
            <a:pPr lvl="3" algn="just">
              <a:spcBef>
                <a:spcPts val="0"/>
              </a:spcBef>
              <a:buClr>
                <a:schemeClr val="tx1"/>
              </a:buClr>
              <a:buSzPct val="120000"/>
              <a:tabLst>
                <a:tab pos="228600" algn="l"/>
              </a:tabLst>
            </a:pPr>
            <a:r>
              <a:rPr lang="cs-CZ" sz="2400" dirty="0" smtClean="0">
                <a:solidFill>
                  <a:srgbClr val="000000"/>
                </a:solidFill>
              </a:rPr>
              <a:t>Je </a:t>
            </a:r>
            <a:r>
              <a:rPr lang="cs-CZ" sz="2400" dirty="0">
                <a:solidFill>
                  <a:srgbClr val="000000"/>
                </a:solidFill>
              </a:rPr>
              <a:t>znehodnocení měny, oslabení měnového kurzu domácí měny vůči zahraničním </a:t>
            </a:r>
            <a:r>
              <a:rPr lang="cs-CZ" sz="2400" dirty="0" smtClean="0">
                <a:solidFill>
                  <a:srgbClr val="000000"/>
                </a:solidFill>
              </a:rPr>
              <a:t>měnám.</a:t>
            </a: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414439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Dokonalá kapitálová imobilita</a:t>
            </a:r>
            <a:endParaRPr lang="cs-CZ" sz="4000" b="1" dirty="0">
              <a:solidFill>
                <a:srgbClr val="C00000"/>
              </a:solidFill>
            </a:endParaRP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V případě dokonalé kapitálové imobility (nulové kapitálové mobility) nebude pohyb kapitálu reagovat na pohyb úrokové </a:t>
            </a:r>
            <a:r>
              <a:rPr lang="cs-CZ" sz="2400" dirty="0" smtClean="0">
                <a:solidFill>
                  <a:srgbClr val="000000"/>
                </a:solidFill>
              </a:rPr>
              <a:t>míry.</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Za tohoto předpokladu neexistuje vazba domácí úrokové míry na zahraniční úrokovou míru a křivka rovnováhy platební bilance bude vertikální. </a:t>
            </a:r>
          </a:p>
          <a:p>
            <a:pPr lvl="0" algn="just">
              <a:spcBef>
                <a:spcPts val="0"/>
              </a:spcBef>
              <a:spcAft>
                <a:spcPts val="600"/>
              </a:spcAft>
              <a:buClr>
                <a:srgbClr val="307871"/>
              </a:buClr>
              <a:buSzPct val="120000"/>
            </a:pPr>
            <a:r>
              <a:rPr lang="cs-CZ" sz="2400" dirty="0">
                <a:solidFill>
                  <a:srgbClr val="000000"/>
                </a:solidFill>
              </a:rPr>
              <a:t>Při analýze účinnosti fiskální a monetární politiky budeme vycházet ze situace, kdy vláda či centrální banka provádějí expanzivní fiskální či monetární </a:t>
            </a:r>
            <a:r>
              <a:rPr lang="cs-CZ" sz="2400" dirty="0" smtClean="0">
                <a:solidFill>
                  <a:srgbClr val="000000"/>
                </a:solidFill>
              </a:rPr>
              <a:t>politiku.</a:t>
            </a:r>
            <a:endParaRPr lang="cs-CZ" sz="2400" dirty="0">
              <a:solidFill>
                <a:srgbClr val="000000"/>
              </a:solidFill>
            </a:endParaRPr>
          </a:p>
          <a:p>
            <a:pPr lvl="0" algn="just">
              <a:spcBef>
                <a:spcPts val="0"/>
              </a:spcBef>
              <a:spcAft>
                <a:spcPts val="600"/>
              </a:spcAft>
              <a:buClr>
                <a:srgbClr val="307871"/>
              </a:buClr>
              <a:buSzPct val="120000"/>
            </a:pPr>
            <a:r>
              <a:rPr lang="cs-CZ" sz="2400" dirty="0">
                <a:solidFill>
                  <a:srgbClr val="000000"/>
                </a:solidFill>
              </a:rPr>
              <a:t>Každá modelová situace bude vycházet ze stavu, kdy se ekonomika nachází v bodě vnitřní i vnější rovnováhy </a:t>
            </a:r>
            <a:r>
              <a:rPr lang="cs-CZ" sz="2400" dirty="0" smtClean="0">
                <a:solidFill>
                  <a:srgbClr val="000000"/>
                </a:solidFill>
              </a:rPr>
              <a:t>E</a:t>
            </a:r>
            <a:r>
              <a:rPr lang="cs-CZ" sz="2400" baseline="-25000" dirty="0" smtClean="0">
                <a:solidFill>
                  <a:srgbClr val="000000"/>
                </a:solidFill>
              </a:rPr>
              <a:t>0.</a:t>
            </a:r>
            <a:endParaRPr lang="cs-CZ" sz="2400" dirty="0">
              <a:solidFill>
                <a:srgbClr val="000000"/>
              </a:solidFill>
            </a:endParaRPr>
          </a:p>
          <a:p>
            <a:pPr lvl="0" algn="just">
              <a:spcBef>
                <a:spcPts val="0"/>
              </a:spcBef>
              <a:spcAft>
                <a:spcPts val="600"/>
              </a:spcAft>
              <a:buClr>
                <a:schemeClr val="tx1"/>
              </a:buClr>
              <a:buSzPct val="120000"/>
            </a:pPr>
            <a:endParaRPr lang="cs-CZ" sz="2400" b="1"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20/51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475745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Vláda provede fiskální expanzi (↑G) → ↑ poptávky po penězích (M/P konstantní) → ↑ i (křivka IS0 se posune doprava do IS1), nový bod rovnováhy (i1 a Y1</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I přesto, že je nyní i ˃ </a:t>
            </a:r>
            <a:r>
              <a:rPr lang="cs-CZ" sz="2200" dirty="0" err="1">
                <a:solidFill>
                  <a:srgbClr val="000000"/>
                </a:solidFill>
              </a:rPr>
              <a:t>if</a:t>
            </a:r>
            <a:r>
              <a:rPr lang="cs-CZ" sz="2200" dirty="0">
                <a:solidFill>
                  <a:srgbClr val="000000"/>
                </a:solidFill>
              </a:rPr>
              <a:t> , nebude to mít žádný vliv na pohyb </a:t>
            </a:r>
            <a:r>
              <a:rPr lang="cs-CZ" sz="2200" dirty="0" smtClean="0">
                <a:solidFill>
                  <a:srgbClr val="000000"/>
                </a:solidFill>
              </a:rPr>
              <a:t>kapitálu.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↑Y → ↓NX z důvodu zvýšení importu a platební bilance se dostane do </a:t>
            </a:r>
            <a:r>
              <a:rPr lang="cs-CZ" sz="2200" dirty="0" smtClean="0">
                <a:solidFill>
                  <a:srgbClr val="000000"/>
                </a:solidFill>
              </a:rPr>
              <a:t>deficitu.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Tento deficit vytváří tlak na znehodnocení domácí měny, ale jelikož se nacházíme v systému pevných kurzů, je pro centrální banku jakékoliv znehodnocení nepřípustné. Bude tedy intervenovat ve smyslu nákupu domácí měny a prodeje deviz (posun křivky LM0 doleva do LM1</a:t>
            </a:r>
            <a:r>
              <a:rPr lang="cs-CZ" sz="2200" dirty="0" smtClean="0">
                <a:solidFill>
                  <a:srgbClr val="000000"/>
                </a:solidFill>
              </a:rPr>
              <a:t>).</a:t>
            </a:r>
            <a:endParaRPr lang="cs-CZ" sz="22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21/51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200078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Monetární restrikce způsobí další ↑ i a ↓Y (z důvodu ↓I → ↓AD</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Reálný důchod bude klesat tak dlouho, dokud se platební bilance nedostane zpět do rovnováhy. Nový rovnovážný stav pak nastane při původním důchodu (E2) a zvýšené úrokové míře (i2).</a:t>
            </a:r>
          </a:p>
          <a:p>
            <a:pPr algn="just">
              <a:spcBef>
                <a:spcPts val="0"/>
              </a:spcBef>
              <a:spcAft>
                <a:spcPts val="1200"/>
              </a:spcAft>
              <a:buClr>
                <a:schemeClr val="tx1"/>
              </a:buClr>
              <a:buSzPct val="120000"/>
              <a:tabLst>
                <a:tab pos="228600" algn="l"/>
              </a:tabLst>
            </a:pPr>
            <a:r>
              <a:rPr lang="cs-CZ" sz="2200" b="1" dirty="0">
                <a:solidFill>
                  <a:srgbClr val="000000"/>
                </a:solidFill>
              </a:rPr>
              <a:t>Fiskální politika je naprosto </a:t>
            </a:r>
            <a:r>
              <a:rPr lang="cs-CZ" sz="2200" b="1" dirty="0" smtClean="0">
                <a:solidFill>
                  <a:srgbClr val="000000"/>
                </a:solidFill>
              </a:rPr>
              <a:t>Neúčinná.</a:t>
            </a:r>
            <a:endParaRPr lang="cs-CZ" sz="2200" b="1"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Hlavním důvodem je úplný vytěsňovací efekt (nejedná se o mezinárodní neboť nedošlo k vytěsnění čistých exportů</a:t>
            </a:r>
            <a:r>
              <a:rPr lang="cs-CZ" sz="2200" dirty="0" smtClean="0">
                <a:solidFill>
                  <a:srgbClr val="000000"/>
                </a:solidFill>
              </a:rPr>
              <a:t>).</a:t>
            </a:r>
            <a:endParaRPr lang="cs-CZ" sz="22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22/51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82226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endParaRPr lang="cs-CZ" sz="22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23/51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5877" t="38031" r="30351" b="19552"/>
          <a:stretch/>
        </p:blipFill>
        <p:spPr>
          <a:xfrm>
            <a:off x="1293962" y="1736376"/>
            <a:ext cx="6176211" cy="4363453"/>
          </a:xfrm>
          <a:prstGeom prst="rect">
            <a:avLst/>
          </a:prstGeom>
        </p:spPr>
      </p:pic>
    </p:spTree>
    <p:extLst>
      <p:ext uri="{BB962C8B-B14F-4D97-AF65-F5344CB8AC3E}">
        <p14:creationId xmlns:p14="http://schemas.microsoft.com/office/powerpoint/2010/main" val="288433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pružné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Vláda provede fiskální expanzi (↑G) → ↑ poptávky po penězích (M/P konstantní) → ↑ i (křivka IS0 se posune doprava do IS1), nový bod rovnováhy (i1 a Y1</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I přesto, že je nyní i ˃ </a:t>
            </a:r>
            <a:r>
              <a:rPr lang="cs-CZ" sz="2200" dirty="0" err="1">
                <a:solidFill>
                  <a:srgbClr val="000000"/>
                </a:solidFill>
              </a:rPr>
              <a:t>if</a:t>
            </a:r>
            <a:r>
              <a:rPr lang="cs-CZ" sz="2200" dirty="0">
                <a:solidFill>
                  <a:srgbClr val="000000"/>
                </a:solidFill>
              </a:rPr>
              <a:t> , nebude to mít žádný vliv na pohyb </a:t>
            </a:r>
            <a:r>
              <a:rPr lang="cs-CZ" sz="2200" dirty="0" smtClean="0">
                <a:solidFill>
                  <a:srgbClr val="000000"/>
                </a:solidFill>
              </a:rPr>
              <a:t>kapitálu.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↑Y → ↓NX z důvodu zvýšení importu a platební bilance se dostane do </a:t>
            </a:r>
            <a:r>
              <a:rPr lang="cs-CZ" sz="2200" dirty="0" smtClean="0">
                <a:solidFill>
                  <a:srgbClr val="000000"/>
                </a:solidFill>
              </a:rPr>
              <a:t>deficitu.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Deficit PB vytváří tlak vytváří tlak na znehodnocení měny → měna depreciuje a Znehodnocení domácí měny se projeví posunem křivky BP0 doprava do </a:t>
            </a:r>
            <a:r>
              <a:rPr lang="cs-CZ" sz="2200" dirty="0" smtClean="0">
                <a:solidFill>
                  <a:srgbClr val="000000"/>
                </a:solidFill>
              </a:rPr>
              <a:t>BP1.</a:t>
            </a:r>
            <a:endParaRPr lang="cs-CZ" sz="2200" dirty="0">
              <a:solidFill>
                <a:srgbClr val="000000"/>
              </a:solidFill>
            </a:endParaRPr>
          </a:p>
          <a:p>
            <a:pPr algn="just">
              <a:spcBef>
                <a:spcPts val="0"/>
              </a:spcBef>
              <a:spcAft>
                <a:spcPts val="1200"/>
              </a:spcAft>
              <a:buClr>
                <a:schemeClr val="tx1"/>
              </a:buClr>
              <a:buSzPct val="120000"/>
              <a:tabLst>
                <a:tab pos="228600" algn="l"/>
              </a:tabLst>
            </a:pPr>
            <a:endParaRPr lang="cs-CZ" sz="22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24/51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95867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pružné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Toto ovšem není jediný efekt, neboť zároveň dojde k růstu konkurenceschopnosti domácího zboží v zahraničí, což při splnění Marshallovy–</a:t>
            </a:r>
            <a:r>
              <a:rPr lang="cs-CZ" sz="2200" dirty="0" err="1">
                <a:solidFill>
                  <a:srgbClr val="000000"/>
                </a:solidFill>
              </a:rPr>
              <a:t>Lernerovy</a:t>
            </a:r>
            <a:r>
              <a:rPr lang="cs-CZ" sz="2200" dirty="0">
                <a:solidFill>
                  <a:srgbClr val="000000"/>
                </a:solidFill>
              </a:rPr>
              <a:t> podmínky povede k ↑NX → ↑AD → ↑Y, což se projeví jako další posun křivky IS (IS2</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Novým bodem celkové rovnováhy se tak stává bod E2, který představuje průsečík křivek IS2, BP1 a LM.</a:t>
            </a:r>
          </a:p>
          <a:p>
            <a:pPr algn="just">
              <a:spcBef>
                <a:spcPts val="0"/>
              </a:spcBef>
              <a:spcAft>
                <a:spcPts val="1200"/>
              </a:spcAft>
              <a:buClr>
                <a:schemeClr val="tx1"/>
              </a:buClr>
              <a:buSzPct val="120000"/>
              <a:tabLst>
                <a:tab pos="228600" algn="l"/>
              </a:tabLst>
            </a:pPr>
            <a:r>
              <a:rPr lang="cs-CZ" sz="2200" dirty="0">
                <a:solidFill>
                  <a:srgbClr val="000000"/>
                </a:solidFill>
              </a:rPr>
              <a:t>Jelikož došlo k růstu produktu, můžeme konstatovat, </a:t>
            </a:r>
            <a:r>
              <a:rPr lang="cs-CZ" sz="2200" b="1" dirty="0">
                <a:solidFill>
                  <a:srgbClr val="000000"/>
                </a:solidFill>
              </a:rPr>
              <a:t>že fiskální politika </a:t>
            </a:r>
            <a:r>
              <a:rPr lang="cs-CZ" sz="2200" dirty="0">
                <a:solidFill>
                  <a:srgbClr val="000000"/>
                </a:solidFill>
              </a:rPr>
              <a:t>je za podmínky </a:t>
            </a:r>
            <a:r>
              <a:rPr lang="cs-CZ" sz="2200" b="1" dirty="0">
                <a:solidFill>
                  <a:srgbClr val="000000"/>
                </a:solidFill>
              </a:rPr>
              <a:t>dokonalé kapitálové imobility </a:t>
            </a:r>
            <a:r>
              <a:rPr lang="cs-CZ" sz="2200" dirty="0">
                <a:solidFill>
                  <a:srgbClr val="000000"/>
                </a:solidFill>
              </a:rPr>
              <a:t>a </a:t>
            </a:r>
            <a:r>
              <a:rPr lang="cs-CZ" sz="2200" b="1" dirty="0">
                <a:solidFill>
                  <a:srgbClr val="000000"/>
                </a:solidFill>
              </a:rPr>
              <a:t>plovoucích kurzů </a:t>
            </a:r>
            <a:r>
              <a:rPr lang="cs-CZ" sz="2200" b="1" dirty="0" smtClean="0">
                <a:solidFill>
                  <a:srgbClr val="C00000"/>
                </a:solidFill>
              </a:rPr>
              <a:t>účinná</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Velikost této účinnosti pak bude záviset na sklonech křivek IS a LM.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25/51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210182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pružné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endParaRPr lang="cs-CZ" sz="22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26/51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6316" t="37875" r="27895" b="19707"/>
          <a:stretch/>
        </p:blipFill>
        <p:spPr>
          <a:xfrm>
            <a:off x="1299410" y="1848919"/>
            <a:ext cx="6545179" cy="4363452"/>
          </a:xfrm>
          <a:prstGeom prst="rect">
            <a:avLst/>
          </a:prstGeom>
        </p:spPr>
      </p:pic>
    </p:spTree>
    <p:extLst>
      <p:ext uri="{BB962C8B-B14F-4D97-AF65-F5344CB8AC3E}">
        <p14:creationId xmlns:p14="http://schemas.microsoft.com/office/powerpoint/2010/main" val="39800529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Centrální banka provede monetární expanzi (↑M/P) → při fixní cenové hladině toto povede ↑nabídky peněz (L se nemění) → ↓ i (křivka LM0 se posune doprava do LM1), ↑Y (i1 a Y1</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Nižší úroková sazba však nemá žádný vliv na odliv kapitálu ze země, neboť tento na změnu úrokové míry vůbec nereaguje (vertikální BP), tudíž není vyvíjen ani žádný tlak na změnu devizového </a:t>
            </a:r>
            <a:r>
              <a:rPr lang="cs-CZ" sz="2200" dirty="0" smtClean="0">
                <a:solidFill>
                  <a:srgbClr val="000000"/>
                </a:solidFill>
              </a:rPr>
              <a:t>kurzu.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↑Y → ↓NX (deficit platební bilance) → deficit platební bilance vytvoří tlak na znehodnocení domácí </a:t>
            </a:r>
            <a:r>
              <a:rPr lang="cs-CZ" sz="2200" dirty="0" smtClean="0">
                <a:solidFill>
                  <a:srgbClr val="000000"/>
                </a:solidFill>
              </a:rPr>
              <a:t>měny.</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V systému pevných kurzů bude centrální banka intervenovat prostřednictvím nákupu domácí měny a prodeje deviz (restriktivní monetární politika), která povede k posunu LM1 zpět do </a:t>
            </a:r>
            <a:r>
              <a:rPr lang="cs-CZ" sz="2200" dirty="0" smtClean="0">
                <a:solidFill>
                  <a:srgbClr val="000000"/>
                </a:solidFill>
              </a:rPr>
              <a:t>LM0.</a:t>
            </a:r>
            <a:endParaRPr lang="cs-CZ" sz="2200" dirty="0">
              <a:solidFill>
                <a:srgbClr val="000000"/>
              </a:solidFill>
            </a:endParaRPr>
          </a:p>
          <a:p>
            <a:pPr algn="just">
              <a:spcBef>
                <a:spcPts val="0"/>
              </a:spcBef>
              <a:spcAft>
                <a:spcPts val="1200"/>
              </a:spcAft>
              <a:buClr>
                <a:schemeClr val="tx1"/>
              </a:buClr>
              <a:buSzPct val="120000"/>
              <a:tabLst>
                <a:tab pos="228600" algn="l"/>
              </a:tabLst>
            </a:pPr>
            <a:endParaRPr lang="cs-CZ" sz="22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27/51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157131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Účinnost MP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Ekonomika se vrátí do stavu vnitřní i vnější rovnováhy při stejném reálném důchodu (Y0) a stejné úrokové sazbě (i0</a:t>
            </a:r>
            <a:r>
              <a:rPr lang="cs-CZ" sz="2400" dirty="0" smtClean="0">
                <a:solidFill>
                  <a:srgbClr val="000000"/>
                </a:solidFill>
              </a:rPr>
              <a:t>).</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b="1" dirty="0">
                <a:solidFill>
                  <a:srgbClr val="000000"/>
                </a:solidFill>
              </a:rPr>
              <a:t>M</a:t>
            </a:r>
            <a:r>
              <a:rPr lang="cs-CZ" sz="2400" b="1" dirty="0" smtClean="0">
                <a:solidFill>
                  <a:srgbClr val="000000"/>
                </a:solidFill>
              </a:rPr>
              <a:t>onetární politika je naprosto neúčinná</a:t>
            </a:r>
          </a:p>
          <a:p>
            <a:pPr algn="just">
              <a:spcBef>
                <a:spcPts val="0"/>
              </a:spcBef>
              <a:spcAft>
                <a:spcPts val="1200"/>
              </a:spcAft>
              <a:buClr>
                <a:schemeClr val="tx1"/>
              </a:buClr>
              <a:buSzPct val="120000"/>
              <a:tabLst>
                <a:tab pos="228600" algn="l"/>
              </a:tabLst>
            </a:pPr>
            <a:r>
              <a:rPr lang="cs-CZ" sz="2400" dirty="0" smtClean="0">
                <a:solidFill>
                  <a:srgbClr val="000000"/>
                </a:solidFill>
              </a:rPr>
              <a:t>Zatímco </a:t>
            </a:r>
            <a:r>
              <a:rPr lang="cs-CZ" sz="2400" dirty="0">
                <a:solidFill>
                  <a:srgbClr val="000000"/>
                </a:solidFill>
              </a:rPr>
              <a:t>v systému dokonalé mobility kapitálu (</a:t>
            </a:r>
            <a:r>
              <a:rPr lang="cs-CZ" sz="2400" dirty="0" err="1">
                <a:solidFill>
                  <a:srgbClr val="000000"/>
                </a:solidFill>
              </a:rPr>
              <a:t>Mundellův-Flemingův</a:t>
            </a:r>
            <a:r>
              <a:rPr lang="cs-CZ" sz="2400" dirty="0">
                <a:solidFill>
                  <a:srgbClr val="000000"/>
                </a:solidFill>
              </a:rPr>
              <a:t> model) byl příčinou znehodnocení domácí měny odliv kapitálu, v případě dokonalé kapitálové imobility je to pokles čistých exportů, který vede k deficitu platební bilance a následně k tlaku na znehodnocení měny!!!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28/51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001612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Účinnost MP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29/51</a:t>
            </a:r>
            <a:endParaRPr sz="1200" b="1" dirty="0">
              <a:solidFill>
                <a:srgbClr val="FF0000"/>
              </a:solidFill>
              <a:latin typeface="Calibri"/>
              <a:ea typeface="Calibri"/>
              <a:cs typeface="Calibri"/>
              <a:sym typeface="Calibri"/>
            </a:endParaRPr>
          </a:p>
        </p:txBody>
      </p:sp>
      <p:pic>
        <p:nvPicPr>
          <p:cNvPr id="4" name="Obrázek 3"/>
          <p:cNvPicPr>
            <a:picLocks noChangeAspect="1"/>
          </p:cNvPicPr>
          <p:nvPr/>
        </p:nvPicPr>
        <p:blipFill rotWithShape="1">
          <a:blip r:embed="rId3"/>
          <a:srcRect l="36404" t="38655" r="30789" b="19708"/>
          <a:stretch/>
        </p:blipFill>
        <p:spPr>
          <a:xfrm>
            <a:off x="1572126" y="1876926"/>
            <a:ext cx="5999747" cy="4283243"/>
          </a:xfrm>
          <a:prstGeom prst="rect">
            <a:avLst/>
          </a:prstGeom>
        </p:spPr>
      </p:pic>
    </p:spTree>
    <p:extLst>
      <p:ext uri="{BB962C8B-B14F-4D97-AF65-F5344CB8AC3E}">
        <p14:creationId xmlns:p14="http://schemas.microsoft.com/office/powerpoint/2010/main" val="9878019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Důležité pojmy</a:t>
            </a:r>
            <a:endParaRPr lang="cs-CZ" sz="4000" b="1" dirty="0">
              <a:solidFill>
                <a:srgbClr val="C00000"/>
              </a:solidFill>
            </a:endParaRPr>
          </a:p>
        </p:txBody>
      </p:sp>
      <p:sp>
        <p:nvSpPr>
          <p:cNvPr id="98" name="Google Shape;98;p14"/>
          <p:cNvSpPr txBox="1">
            <a:spLocks noGrp="1"/>
          </p:cNvSpPr>
          <p:nvPr>
            <p:ph type="body" idx="1"/>
          </p:nvPr>
        </p:nvSpPr>
        <p:spPr>
          <a:xfrm>
            <a:off x="0" y="1471960"/>
            <a:ext cx="9021337" cy="5263375"/>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3600" b="1" dirty="0"/>
              <a:t>Devalvace</a:t>
            </a:r>
            <a:r>
              <a:rPr lang="cs-CZ" sz="3600" dirty="0"/>
              <a:t> představuje úřední znehodnocení měny a </a:t>
            </a:r>
            <a:r>
              <a:rPr lang="cs-CZ" sz="3600" b="1" dirty="0"/>
              <a:t>revalvace</a:t>
            </a:r>
            <a:r>
              <a:rPr lang="cs-CZ" sz="3600" dirty="0"/>
              <a:t> oficiální posílení měny, obojí v systému pevných devizových kurzů. </a:t>
            </a:r>
            <a:endParaRPr lang="cs-CZ" sz="3600" dirty="0" smtClean="0"/>
          </a:p>
          <a:p>
            <a:pPr algn="just">
              <a:spcBef>
                <a:spcPts val="0"/>
              </a:spcBef>
              <a:buClr>
                <a:schemeClr val="tx1"/>
              </a:buClr>
              <a:buSzPct val="120000"/>
              <a:tabLst>
                <a:tab pos="228600" algn="l"/>
              </a:tabLst>
            </a:pPr>
            <a:endParaRPr lang="cs-CZ" sz="3600" b="1" dirty="0">
              <a:solidFill>
                <a:srgbClr val="C00000"/>
              </a:solidFill>
            </a:endParaRPr>
          </a:p>
          <a:p>
            <a:pPr algn="just">
              <a:spcBef>
                <a:spcPts val="0"/>
              </a:spcBef>
              <a:buClr>
                <a:schemeClr val="tx1"/>
              </a:buClr>
              <a:buSzPct val="120000"/>
              <a:tabLst>
                <a:tab pos="228600" algn="l"/>
              </a:tabLst>
            </a:pPr>
            <a:r>
              <a:rPr lang="cs-CZ" sz="3600" b="1" dirty="0" smtClean="0">
                <a:solidFill>
                  <a:srgbClr val="C00000"/>
                </a:solidFill>
              </a:rPr>
              <a:t>Depreciací</a:t>
            </a:r>
            <a:r>
              <a:rPr lang="cs-CZ" sz="3600" dirty="0" smtClean="0"/>
              <a:t> </a:t>
            </a:r>
            <a:r>
              <a:rPr lang="cs-CZ" sz="3600" dirty="0"/>
              <a:t>máme na mysli tržní oslabení měny, zatímco </a:t>
            </a:r>
            <a:r>
              <a:rPr lang="cs-CZ" sz="3600" b="1" dirty="0" err="1">
                <a:solidFill>
                  <a:srgbClr val="C00000"/>
                </a:solidFill>
              </a:rPr>
              <a:t>apreciací</a:t>
            </a:r>
            <a:r>
              <a:rPr lang="cs-CZ" sz="3600" dirty="0"/>
              <a:t> tržní zhodnocení měny, obojí však nyní v systému plovoucích devizových kurzů.</a:t>
            </a: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21590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pružné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Centrální banka provede monetární expanzi (↑M/P) → při fixní cenové hladině toto povede ↑nabídky peněz (L se nemění) → ↓ i (křivka LM0 se posune doprava do LM1), ↑Y (i1 a Y1</a:t>
            </a:r>
            <a:r>
              <a:rPr lang="cs-CZ" sz="2400" dirty="0" smtClean="0">
                <a:solidFill>
                  <a:srgbClr val="000000"/>
                </a:solidFill>
              </a:rPr>
              <a:t>).</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Nižší úroková sazba však nemá žádný vliv na odliv kapitálu ze země, neboť tento na změnu úrokové míry vůbec nereaguje (vertikální BP), tudíž není vyvíjen ani žádný tlak na změnu devizového </a:t>
            </a:r>
            <a:r>
              <a:rPr lang="cs-CZ" sz="2400" dirty="0" smtClean="0">
                <a:solidFill>
                  <a:srgbClr val="000000"/>
                </a:solidFill>
              </a:rPr>
              <a:t>kurzu.</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↑Y → ↓NX (deficit platební bilance) → deficit platební bilance vytvoří tlak na znehodnocení domácí </a:t>
            </a:r>
            <a:r>
              <a:rPr lang="cs-CZ" sz="2400" dirty="0" smtClean="0">
                <a:solidFill>
                  <a:srgbClr val="000000"/>
                </a:solidFill>
              </a:rPr>
              <a:t>měny.</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V systému plovoucích kurzů domácí měna </a:t>
            </a:r>
            <a:r>
              <a:rPr lang="cs-CZ" sz="2400" dirty="0" smtClean="0">
                <a:solidFill>
                  <a:srgbClr val="000000"/>
                </a:solidFill>
              </a:rPr>
              <a:t>depreciuje.</a:t>
            </a:r>
            <a:endParaRPr lang="cs-CZ" sz="2400" dirty="0">
              <a:solidFill>
                <a:srgbClr val="000000"/>
              </a:solidFill>
            </a:endParaRPr>
          </a:p>
          <a:p>
            <a:pPr algn="just">
              <a:spcBef>
                <a:spcPts val="0"/>
              </a:spcBef>
              <a:spcAft>
                <a:spcPts val="1200"/>
              </a:spcAft>
              <a:buClr>
                <a:schemeClr val="tx1"/>
              </a:buClr>
              <a:buSzPct val="120000"/>
              <a:tabLst>
                <a:tab pos="228600" algn="l"/>
              </a:tabLst>
            </a:pP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30/51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41609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pružné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Znehodnocení domácí měny se projeví dvěma způsoby:</a:t>
            </a:r>
          </a:p>
          <a:p>
            <a:pPr lvl="1" algn="just">
              <a:spcBef>
                <a:spcPts val="0"/>
              </a:spcBef>
              <a:spcAft>
                <a:spcPts val="1200"/>
              </a:spcAft>
              <a:buClr>
                <a:schemeClr val="tx1"/>
              </a:buClr>
              <a:buSzPct val="120000"/>
              <a:tabLst>
                <a:tab pos="228600" algn="l"/>
              </a:tabLst>
            </a:pPr>
            <a:r>
              <a:rPr lang="cs-CZ" sz="2000" dirty="0">
                <a:solidFill>
                  <a:srgbClr val="000000"/>
                </a:solidFill>
              </a:rPr>
              <a:t>Změna reálného devizového kurzu ovlivňuje polohu křivky BP, tudíž depreciace se projeví posunem křivky BP0 doprava do BP1. </a:t>
            </a:r>
          </a:p>
          <a:p>
            <a:pPr lvl="1" algn="just">
              <a:spcBef>
                <a:spcPts val="0"/>
              </a:spcBef>
              <a:spcAft>
                <a:spcPts val="1200"/>
              </a:spcAft>
              <a:buClr>
                <a:schemeClr val="tx1"/>
              </a:buClr>
              <a:buSzPct val="120000"/>
              <a:tabLst>
                <a:tab pos="228600" algn="l"/>
              </a:tabLst>
            </a:pPr>
            <a:r>
              <a:rPr lang="cs-CZ" sz="2000" dirty="0">
                <a:solidFill>
                  <a:srgbClr val="000000"/>
                </a:solidFill>
              </a:rPr>
              <a:t>Zároveň znehodnocení domácí měny vede k růstu konkurenceschopnosti  domácí produkce na zahraničních trzích, proto bude-li splněna Marshallova-</a:t>
            </a:r>
            <a:r>
              <a:rPr lang="cs-CZ" sz="2000" dirty="0" err="1">
                <a:solidFill>
                  <a:srgbClr val="000000"/>
                </a:solidFill>
              </a:rPr>
              <a:t>Lernerova</a:t>
            </a:r>
            <a:r>
              <a:rPr lang="cs-CZ" sz="2000" dirty="0">
                <a:solidFill>
                  <a:srgbClr val="000000"/>
                </a:solidFill>
              </a:rPr>
              <a:t> podmínka, poroste export a tím pádem také čisté exporty, což se projeví posunem křivky IS0 doprava do </a:t>
            </a:r>
            <a:r>
              <a:rPr lang="cs-CZ" sz="2000" dirty="0" smtClean="0">
                <a:solidFill>
                  <a:srgbClr val="000000"/>
                </a:solidFill>
              </a:rPr>
              <a:t>IS1.</a:t>
            </a:r>
            <a:endParaRPr lang="cs-CZ" sz="20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 Nová rovnováha se ustálí při vyšším důchodu (Y2) a vyšší úrokové míře (i2) bodě E2. Tento bod je bodem vnitřní i vnější rovnováhy. </a:t>
            </a:r>
          </a:p>
          <a:p>
            <a:pPr algn="just">
              <a:spcBef>
                <a:spcPts val="0"/>
              </a:spcBef>
              <a:spcAft>
                <a:spcPts val="1200"/>
              </a:spcAft>
              <a:buClr>
                <a:schemeClr val="tx1"/>
              </a:buClr>
              <a:buSzPct val="120000"/>
              <a:tabLst>
                <a:tab pos="228600" algn="l"/>
              </a:tabLst>
            </a:pP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31/51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540392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pružné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800" dirty="0">
                <a:solidFill>
                  <a:srgbClr val="000000"/>
                </a:solidFill>
              </a:rPr>
              <a:t>Vzhledem k účinkům na reálný produkt, můžeme konstatovat, že monetární politika je za předpokladu dokonalé kapitálové imobility a v systému plovoucích kurzů účinná.</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32/51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52774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Shrnutí o účinnosti FP a MP v modelu IS-LM-BP</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800" dirty="0">
                <a:solidFill>
                  <a:srgbClr val="000000"/>
                </a:solidFill>
              </a:rPr>
              <a:t>Vzhledem k účinkům na reálný produkt, můžeme konstatovat, že monetární politika je za předpokladu dokonalé kapitálové imobility a v systému plovoucích kurzů účinná.</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33/51</a:t>
            </a:r>
            <a:endParaRPr sz="1200" b="1" dirty="0">
              <a:solidFill>
                <a:srgbClr val="FF0000"/>
              </a:solidFill>
              <a:latin typeface="Calibri"/>
              <a:ea typeface="Calibri"/>
              <a:cs typeface="Calibri"/>
              <a:sym typeface="Calibri"/>
            </a:endParaRPr>
          </a:p>
        </p:txBody>
      </p:sp>
      <p:graphicFrame>
        <p:nvGraphicFramePr>
          <p:cNvPr id="6" name="Zástupný symbol pro obsah 6"/>
          <p:cNvGraphicFramePr>
            <a:graphicFrameLocks/>
          </p:cNvGraphicFramePr>
          <p:nvPr>
            <p:extLst>
              <p:ext uri="{D42A27DB-BD31-4B8C-83A1-F6EECF244321}">
                <p14:modId xmlns:p14="http://schemas.microsoft.com/office/powerpoint/2010/main" val="3818578091"/>
              </p:ext>
            </p:extLst>
          </p:nvPr>
        </p:nvGraphicFramePr>
        <p:xfrm>
          <a:off x="457200" y="3780069"/>
          <a:ext cx="8462210" cy="2319759"/>
        </p:xfrm>
        <a:graphic>
          <a:graphicData uri="http://schemas.openxmlformats.org/drawingml/2006/table">
            <a:tbl>
              <a:tblPr firstRow="1" bandRow="1">
                <a:tableStyleId>{21E4AEA4-8DFA-4A89-87EB-49C32662AFE0}</a:tableStyleId>
              </a:tblPr>
              <a:tblGrid>
                <a:gridCol w="1692442">
                  <a:extLst>
                    <a:ext uri="{9D8B030D-6E8A-4147-A177-3AD203B41FA5}">
                      <a16:colId xmlns:a16="http://schemas.microsoft.com/office/drawing/2014/main" val="20000"/>
                    </a:ext>
                  </a:extLst>
                </a:gridCol>
                <a:gridCol w="1692442">
                  <a:extLst>
                    <a:ext uri="{9D8B030D-6E8A-4147-A177-3AD203B41FA5}">
                      <a16:colId xmlns:a16="http://schemas.microsoft.com/office/drawing/2014/main" val="20001"/>
                    </a:ext>
                  </a:extLst>
                </a:gridCol>
                <a:gridCol w="1692442">
                  <a:extLst>
                    <a:ext uri="{9D8B030D-6E8A-4147-A177-3AD203B41FA5}">
                      <a16:colId xmlns:a16="http://schemas.microsoft.com/office/drawing/2014/main" val="20002"/>
                    </a:ext>
                  </a:extLst>
                </a:gridCol>
                <a:gridCol w="1692442">
                  <a:extLst>
                    <a:ext uri="{9D8B030D-6E8A-4147-A177-3AD203B41FA5}">
                      <a16:colId xmlns:a16="http://schemas.microsoft.com/office/drawing/2014/main" val="20003"/>
                    </a:ext>
                  </a:extLst>
                </a:gridCol>
                <a:gridCol w="1692442">
                  <a:extLst>
                    <a:ext uri="{9D8B030D-6E8A-4147-A177-3AD203B41FA5}">
                      <a16:colId xmlns:a16="http://schemas.microsoft.com/office/drawing/2014/main" val="20004"/>
                    </a:ext>
                  </a:extLst>
                </a:gridCol>
              </a:tblGrid>
              <a:tr h="42441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endParaRPr lang="cs-CZ" sz="2000" dirty="0">
                        <a:latin typeface="Calibri" panose="020F0502020204030204" pitchFamily="34" charset="0"/>
                        <a:cs typeface="Calibri" panose="020F0502020204030204" pitchFamily="34" charset="0"/>
                      </a:endParaRPr>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Fiskální politika</a:t>
                      </a:r>
                      <a:endParaRPr lang="cs-CZ" sz="2000" dirty="0">
                        <a:latin typeface="Calibri" panose="020F0502020204030204" pitchFamily="34" charset="0"/>
                        <a:cs typeface="Calibri" panose="020F0502020204030204" pitchFamily="34" charset="0"/>
                      </a:endParaRPr>
                    </a:p>
                  </a:txBody>
                  <a:tcPr/>
                </a:tc>
                <a:tc hMerge="1">
                  <a:txBody>
                    <a:bodyPr/>
                    <a:lstStyle/>
                    <a:p>
                      <a:endParaRPr lang="cs-CZ" dirty="0"/>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Monetární politika</a:t>
                      </a:r>
                      <a:endParaRPr lang="cs-CZ" sz="2000" dirty="0">
                        <a:latin typeface="Calibri" panose="020F0502020204030204" pitchFamily="34" charset="0"/>
                        <a:cs typeface="Calibri" panose="020F0502020204030204" pitchFamily="34" charset="0"/>
                      </a:endParaRPr>
                    </a:p>
                  </a:txBody>
                  <a:tcPr/>
                </a:tc>
                <a:tc hMerge="1">
                  <a:txBody>
                    <a:bodyPr/>
                    <a:lstStyle/>
                    <a:p>
                      <a:endParaRPr lang="cs-CZ" dirty="0"/>
                    </a:p>
                  </a:txBody>
                  <a:tcPr/>
                </a:tc>
                <a:extLst>
                  <a:ext uri="{0D108BD9-81ED-4DB2-BD59-A6C34878D82A}">
                    <a16:rowId xmlns:a16="http://schemas.microsoft.com/office/drawing/2014/main" val="10000"/>
                  </a:ext>
                </a:extLst>
              </a:tr>
              <a:tr h="104650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endParaRPr lang="cs-CZ" sz="2000" dirty="0">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Nulová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Dokonalá</a:t>
                      </a:r>
                      <a:r>
                        <a:rPr lang="cs-CZ" sz="2000" baseline="0" dirty="0" smtClean="0">
                          <a:latin typeface="Calibri" panose="020F0502020204030204" pitchFamily="34" charset="0"/>
                          <a:cs typeface="Calibri" panose="020F0502020204030204" pitchFamily="34" charset="0"/>
                        </a:rPr>
                        <a:t>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Nulová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Dokonalá</a:t>
                      </a:r>
                      <a:r>
                        <a:rPr lang="cs-CZ" sz="2000" baseline="0" dirty="0" smtClean="0">
                          <a:latin typeface="Calibri" panose="020F0502020204030204" pitchFamily="34" charset="0"/>
                          <a:cs typeface="Calibri" panose="020F0502020204030204" pitchFamily="34" charset="0"/>
                        </a:rPr>
                        <a:t>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2441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r>
                        <a:rPr lang="cs-CZ" sz="2000" dirty="0" smtClean="0">
                          <a:latin typeface="Calibri" panose="020F0502020204030204" pitchFamily="34" charset="0"/>
                          <a:cs typeface="Calibri" panose="020F0502020204030204" pitchFamily="34" charset="0"/>
                        </a:rPr>
                        <a:t>Pevný DK</a:t>
                      </a:r>
                      <a:endParaRPr lang="cs-CZ" sz="2000" b="1" dirty="0">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latin typeface="Calibri" panose="020F0502020204030204" pitchFamily="34" charset="0"/>
                          <a:cs typeface="Calibri" panose="020F0502020204030204" pitchFamily="34" charset="0"/>
                        </a:rPr>
                        <a:t>neúčinná</a:t>
                      </a:r>
                      <a:endParaRPr lang="cs-CZ" sz="2000" b="1" dirty="0">
                        <a:solidFill>
                          <a:srgbClr val="C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solidFill>
                            <a:schemeClr val="accent1"/>
                          </a:solidFill>
                          <a:latin typeface="Calibri" panose="020F0502020204030204" pitchFamily="34" charset="0"/>
                          <a:cs typeface="Calibri" panose="020F0502020204030204" pitchFamily="34" charset="0"/>
                        </a:rPr>
                        <a:t>účinná</a:t>
                      </a:r>
                      <a:endParaRPr lang="cs-CZ" sz="2000" b="1" dirty="0">
                        <a:solidFill>
                          <a:schemeClr val="accent1"/>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chemeClr val="accent4"/>
                          </a:solidFill>
                          <a:effectLst/>
                          <a:uLnTx/>
                          <a:uFillTx/>
                          <a:latin typeface="Calibri" panose="020F0502020204030204" pitchFamily="34" charset="0"/>
                          <a:cs typeface="Calibri" panose="020F0502020204030204" pitchFamily="34" charset="0"/>
                        </a:rPr>
                        <a:t>neúčinná</a:t>
                      </a:r>
                      <a:endParaRPr lang="cs-CZ" sz="2000" b="1" dirty="0">
                        <a:solidFill>
                          <a:schemeClr val="accent4"/>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chemeClr val="accent4"/>
                          </a:solidFill>
                          <a:effectLst/>
                          <a:uLnTx/>
                          <a:uFillTx/>
                          <a:latin typeface="Calibri" panose="020F0502020204030204" pitchFamily="34" charset="0"/>
                          <a:cs typeface="Calibri" panose="020F0502020204030204" pitchFamily="34" charset="0"/>
                        </a:rPr>
                        <a:t>neúčinná</a:t>
                      </a:r>
                      <a:endParaRPr lang="cs-CZ" sz="2000" b="1" dirty="0">
                        <a:solidFill>
                          <a:schemeClr val="accent4"/>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2441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r>
                        <a:rPr lang="cs-CZ" sz="2000" dirty="0" smtClean="0">
                          <a:latin typeface="Calibri" panose="020F0502020204030204" pitchFamily="34" charset="0"/>
                          <a:cs typeface="Calibri" panose="020F0502020204030204" pitchFamily="34" charset="0"/>
                        </a:rPr>
                        <a:t>Plovoucí DK</a:t>
                      </a:r>
                      <a:endParaRPr lang="cs-CZ" sz="2000" b="1" dirty="0">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solidFill>
                            <a:schemeClr val="accent1"/>
                          </a:solidFill>
                          <a:latin typeface="Calibri" panose="020F0502020204030204" pitchFamily="34" charset="0"/>
                          <a:cs typeface="Calibri" panose="020F0502020204030204" pitchFamily="34" charset="0"/>
                        </a:rPr>
                        <a:t>účinná</a:t>
                      </a:r>
                      <a:endParaRPr lang="cs-CZ" sz="2000" b="1" dirty="0">
                        <a:solidFill>
                          <a:schemeClr val="accent1"/>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latin typeface="Calibri" panose="020F0502020204030204" pitchFamily="34" charset="0"/>
                          <a:cs typeface="Calibri" panose="020F0502020204030204" pitchFamily="34" charset="0"/>
                        </a:rPr>
                        <a:t>neúčinná</a:t>
                      </a:r>
                      <a:endParaRPr lang="cs-CZ" sz="2000" b="1" dirty="0">
                        <a:solidFill>
                          <a:srgbClr val="C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rgbClr val="00B050"/>
                          </a:solidFill>
                          <a:effectLst/>
                          <a:uLnTx/>
                          <a:uFillTx/>
                          <a:latin typeface="Calibri" panose="020F0502020204030204" pitchFamily="34" charset="0"/>
                          <a:cs typeface="Calibri" panose="020F0502020204030204" pitchFamily="34" charset="0"/>
                        </a:rPr>
                        <a:t>účinná</a:t>
                      </a:r>
                      <a:endParaRPr lang="cs-CZ" sz="2000" b="1" dirty="0">
                        <a:solidFill>
                          <a:srgbClr val="00B05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rgbClr val="00B050"/>
                          </a:solidFill>
                          <a:effectLst/>
                          <a:uLnTx/>
                          <a:uFillTx/>
                          <a:latin typeface="Calibri" panose="020F0502020204030204" pitchFamily="34" charset="0"/>
                          <a:cs typeface="Calibri" panose="020F0502020204030204" pitchFamily="34" charset="0"/>
                        </a:rPr>
                        <a:t>účinná</a:t>
                      </a:r>
                      <a:endParaRPr lang="cs-CZ" sz="2000" b="1"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3002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Mezinárodní obchod a směna</a:t>
            </a:r>
            <a:endParaRPr lang="cs-CZ" sz="4000" b="1" dirty="0">
              <a:solidFill>
                <a:srgbClr val="C00000"/>
              </a:solidFill>
            </a:endParaRPr>
          </a:p>
        </p:txBody>
      </p:sp>
      <p:sp>
        <p:nvSpPr>
          <p:cNvPr id="98" name="Google Shape;98;p14"/>
          <p:cNvSpPr txBox="1">
            <a:spLocks noGrp="1"/>
          </p:cNvSpPr>
          <p:nvPr>
            <p:ph type="body" idx="1"/>
          </p:nvPr>
        </p:nvSpPr>
        <p:spPr>
          <a:xfrm>
            <a:off x="0" y="1509823"/>
            <a:ext cx="9042400" cy="5348177"/>
          </a:xfrm>
          <a:prstGeom prst="rect">
            <a:avLst/>
          </a:prstGeom>
          <a:noFill/>
          <a:ln>
            <a:noFill/>
          </a:ln>
        </p:spPr>
        <p:txBody>
          <a:bodyPr spcFirstLastPara="1" wrap="square" lIns="91425" tIns="45700" rIns="91425" bIns="45700" anchor="t" anchorCtr="0">
            <a:normAutofit/>
          </a:bodyPr>
          <a:lstStyle/>
          <a:p>
            <a:pPr marL="114300" indent="0" algn="just">
              <a:spcBef>
                <a:spcPts val="0"/>
              </a:spcBef>
              <a:spcAft>
                <a:spcPts val="1200"/>
              </a:spcAft>
              <a:buClr>
                <a:schemeClr val="tx1"/>
              </a:buClr>
              <a:buSzPct val="120000"/>
              <a:buNone/>
              <a:tabLst>
                <a:tab pos="228600" algn="l"/>
              </a:tabLst>
            </a:pPr>
            <a:r>
              <a:rPr lang="cs-CZ" sz="2800" b="1" dirty="0" smtClean="0">
                <a:solidFill>
                  <a:srgbClr val="C00000"/>
                </a:solidFill>
              </a:rPr>
              <a:t>Parita kupních sil</a:t>
            </a:r>
          </a:p>
          <a:p>
            <a:pPr algn="just">
              <a:spcBef>
                <a:spcPts val="0"/>
              </a:spcBef>
              <a:spcAft>
                <a:spcPts val="1200"/>
              </a:spcAft>
              <a:buClr>
                <a:schemeClr val="tx1"/>
              </a:buClr>
              <a:buSzPct val="120000"/>
              <a:tabLst>
                <a:tab pos="228600" algn="l"/>
              </a:tabLst>
            </a:pPr>
            <a:r>
              <a:rPr lang="cs-CZ" sz="2600" b="1" dirty="0" smtClean="0"/>
              <a:t>Zákon </a:t>
            </a:r>
            <a:r>
              <a:rPr lang="cs-CZ" sz="2600" b="1" dirty="0"/>
              <a:t>jediné ceny </a:t>
            </a:r>
            <a:endParaRPr lang="cs-CZ" sz="2600" b="1" dirty="0" smtClean="0"/>
          </a:p>
          <a:p>
            <a:pPr lvl="1" algn="just">
              <a:spcBef>
                <a:spcPts val="0"/>
              </a:spcBef>
              <a:spcAft>
                <a:spcPts val="1200"/>
              </a:spcAft>
              <a:buClr>
                <a:schemeClr val="tx1"/>
              </a:buClr>
              <a:buSzPct val="120000"/>
              <a:tabLst>
                <a:tab pos="228600" algn="l"/>
              </a:tabLst>
            </a:pPr>
            <a:r>
              <a:rPr lang="cs-CZ" sz="2400" dirty="0" smtClean="0"/>
              <a:t>Ceny </a:t>
            </a:r>
            <a:r>
              <a:rPr lang="cs-CZ" sz="2400" dirty="0"/>
              <a:t>identického zboží jsou stejné bez ohledu na místo prodeje. </a:t>
            </a:r>
            <a:endParaRPr lang="cs-CZ" sz="2400" dirty="0" smtClean="0"/>
          </a:p>
          <a:p>
            <a:pPr algn="just">
              <a:spcBef>
                <a:spcPts val="0"/>
              </a:spcBef>
              <a:spcAft>
                <a:spcPts val="1200"/>
              </a:spcAft>
              <a:buClr>
                <a:schemeClr val="tx1"/>
              </a:buClr>
              <a:buSzPct val="120000"/>
              <a:tabLst>
                <a:tab pos="228600" algn="l"/>
              </a:tabLst>
            </a:pPr>
            <a:r>
              <a:rPr lang="cs-CZ" sz="2600" b="1" dirty="0" smtClean="0"/>
              <a:t>Absolutní </a:t>
            </a:r>
            <a:r>
              <a:rPr lang="cs-CZ" sz="2600" b="1" dirty="0"/>
              <a:t>verze parity kupních sil </a:t>
            </a:r>
            <a:endParaRPr lang="cs-CZ" sz="2600" b="1" dirty="0" smtClean="0"/>
          </a:p>
          <a:p>
            <a:pPr lvl="1" algn="just">
              <a:spcBef>
                <a:spcPts val="0"/>
              </a:spcBef>
              <a:spcAft>
                <a:spcPts val="1200"/>
              </a:spcAft>
              <a:buClr>
                <a:schemeClr val="tx1"/>
              </a:buClr>
              <a:buSzPct val="120000"/>
              <a:tabLst>
                <a:tab pos="228600" algn="l"/>
              </a:tabLst>
            </a:pPr>
            <a:r>
              <a:rPr lang="cs-CZ" sz="2400" dirty="0" smtClean="0"/>
              <a:t>Nominální </a:t>
            </a:r>
            <a:r>
              <a:rPr lang="cs-CZ" sz="2400" dirty="0"/>
              <a:t>měnový kurz je dán podílem cenových hladin ve dvou </a:t>
            </a:r>
            <a:r>
              <a:rPr lang="cs-CZ" sz="2400" dirty="0" smtClean="0"/>
              <a:t>zemích.</a:t>
            </a: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34/51</a:t>
            </a:r>
            <a:endParaRPr sz="1200" b="1" dirty="0">
              <a:solidFill>
                <a:srgbClr val="FF0000"/>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ovéPole 3"/>
              <p:cNvSpPr txBox="1"/>
              <p:nvPr/>
            </p:nvSpPr>
            <p:spPr>
              <a:xfrm>
                <a:off x="219542" y="4704650"/>
                <a:ext cx="2807500" cy="4024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 </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𝐶𝑅</m:t>
                          </m:r>
                        </m:sub>
                      </m:sSub>
                      <m:r>
                        <a:rPr lang="cs-CZ" sz="2400" b="0" i="1" smtClean="0">
                          <a:latin typeface="Cambria Math" panose="02040503050406030204" pitchFamily="18" charset="0"/>
                        </a:rPr>
                        <m:t>/</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𝑆𝑅</m:t>
                          </m:r>
                        </m:sub>
                      </m:sSub>
                    </m:oMath>
                  </m:oMathPara>
                </a14:m>
                <a:endParaRPr lang="cs-CZ" sz="2400" dirty="0"/>
              </a:p>
            </p:txBody>
          </p:sp>
        </mc:Choice>
        <mc:Fallback>
          <p:sp>
            <p:nvSpPr>
              <p:cNvPr id="4" name="TextovéPole 3"/>
              <p:cNvSpPr txBox="1">
                <a:spLocks noRot="1" noChangeAspect="1" noMove="1" noResize="1" noEditPoints="1" noAdjustHandles="1" noChangeArrowheads="1" noChangeShapeType="1" noTextEdit="1"/>
              </p:cNvSpPr>
              <p:nvPr/>
            </p:nvSpPr>
            <p:spPr>
              <a:xfrm>
                <a:off x="219542" y="4704650"/>
                <a:ext cx="2807500" cy="402482"/>
              </a:xfrm>
              <a:prstGeom prst="rect">
                <a:avLst/>
              </a:prstGeom>
              <a:blipFill>
                <a:blip r:embed="rId3"/>
                <a:stretch>
                  <a:fillRect l="-1735" r="-217" b="-25758"/>
                </a:stretch>
              </a:blipFill>
            </p:spPr>
            <p:txBody>
              <a:bodyPr/>
              <a:lstStyle/>
              <a:p>
                <a:r>
                  <a:rPr lang="cs-CZ">
                    <a:noFill/>
                  </a:rPr>
                  <a:t> </a:t>
                </a:r>
              </a:p>
            </p:txBody>
          </p:sp>
        </mc:Fallback>
      </mc:AlternateContent>
    </p:spTree>
    <p:extLst>
      <p:ext uri="{BB962C8B-B14F-4D97-AF65-F5344CB8AC3E}">
        <p14:creationId xmlns:p14="http://schemas.microsoft.com/office/powerpoint/2010/main" val="7373103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Mezinárodní obchod a směna</a:t>
            </a:r>
            <a:endParaRPr lang="cs-CZ" sz="4000" b="1" dirty="0">
              <a:solidFill>
                <a:srgbClr val="C00000"/>
              </a:solidFill>
            </a:endParaRPr>
          </a:p>
        </p:txBody>
      </p:sp>
      <p:sp>
        <p:nvSpPr>
          <p:cNvPr id="98" name="Google Shape;98;p14"/>
          <p:cNvSpPr txBox="1">
            <a:spLocks noGrp="1"/>
          </p:cNvSpPr>
          <p:nvPr>
            <p:ph type="body" idx="1"/>
          </p:nvPr>
        </p:nvSpPr>
        <p:spPr>
          <a:xfrm>
            <a:off x="0" y="1620837"/>
            <a:ext cx="9042400" cy="5237163"/>
          </a:xfrm>
          <a:prstGeom prst="rect">
            <a:avLst/>
          </a:prstGeom>
          <a:noFill/>
          <a:ln>
            <a:noFill/>
          </a:ln>
        </p:spPr>
        <p:txBody>
          <a:bodyPr spcFirstLastPara="1" wrap="square" lIns="91425" tIns="45700" rIns="91425" bIns="45700" anchor="t" anchorCtr="0">
            <a:normAutofit/>
          </a:bodyPr>
          <a:lstStyle/>
          <a:p>
            <a:pPr marL="114300" indent="0" algn="just">
              <a:spcBef>
                <a:spcPts val="0"/>
              </a:spcBef>
              <a:spcAft>
                <a:spcPts val="1200"/>
              </a:spcAft>
              <a:buClr>
                <a:schemeClr val="tx1"/>
              </a:buClr>
              <a:buSzPct val="120000"/>
              <a:buNone/>
              <a:tabLst>
                <a:tab pos="228600" algn="l"/>
              </a:tabLst>
            </a:pPr>
            <a:r>
              <a:rPr lang="cs-CZ" sz="2600" b="1" dirty="0"/>
              <a:t>Relativní verze parity kupních sil </a:t>
            </a:r>
          </a:p>
          <a:p>
            <a:pPr algn="just">
              <a:spcBef>
                <a:spcPts val="0"/>
              </a:spcBef>
              <a:spcAft>
                <a:spcPts val="1200"/>
              </a:spcAft>
              <a:buClr>
                <a:schemeClr val="tx1"/>
              </a:buClr>
              <a:buSzPct val="120000"/>
              <a:tabLst>
                <a:tab pos="228600" algn="l"/>
              </a:tabLst>
            </a:pPr>
            <a:r>
              <a:rPr lang="cs-CZ" sz="2400" dirty="0" smtClean="0"/>
              <a:t>Změna </a:t>
            </a:r>
            <a:r>
              <a:rPr lang="cs-CZ" sz="2400" dirty="0"/>
              <a:t>nominálního měnového kurzu je dána diferenciálem měr inflací ve dvou zemích. </a:t>
            </a:r>
            <a:endParaRPr lang="cs-CZ" sz="20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35/51</a:t>
            </a:r>
            <a:endParaRPr sz="1200" b="1" dirty="0">
              <a:solidFill>
                <a:srgbClr val="FF0000"/>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ovéPole 3"/>
              <p:cNvSpPr txBox="1"/>
              <p:nvPr/>
            </p:nvSpPr>
            <p:spPr>
              <a:xfrm>
                <a:off x="240807" y="3167862"/>
                <a:ext cx="3816238" cy="4024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𝑧𝑚</m:t>
                          </m:r>
                          <m:r>
                            <a:rPr lang="cs-CZ" sz="2400" b="0" i="1" smtClean="0">
                              <a:latin typeface="Cambria Math" panose="02040503050406030204" pitchFamily="18" charset="0"/>
                            </a:rPr>
                            <m:t>ě</m:t>
                          </m:r>
                          <m:r>
                            <a:rPr lang="cs-CZ" sz="2400" b="0" i="1" smtClean="0">
                              <a:latin typeface="Cambria Math" panose="02040503050406030204" pitchFamily="18" charset="0"/>
                            </a:rPr>
                            <m:t>𝑛</m:t>
                          </m:r>
                          <m:r>
                            <a:rPr lang="cs-CZ" sz="2400" b="0" i="1" smtClean="0">
                              <a:latin typeface="Cambria Math" panose="02040503050406030204" pitchFamily="18" charset="0"/>
                            </a:rPr>
                            <m:t>ě </m:t>
                          </m:r>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 </m:t>
                      </m:r>
                      <m:sSub>
                        <m:sSubPr>
                          <m:ctrlPr>
                            <a:rPr lang="cs-CZ" sz="2400" b="0" i="1" smtClean="0">
                              <a:latin typeface="Cambria Math" panose="02040503050406030204" pitchFamily="18" charset="0"/>
                            </a:rPr>
                          </m:ctrlPr>
                        </m:sSubPr>
                        <m:e>
                          <m:r>
                            <m:rPr>
                              <m:sty m:val="p"/>
                            </m:rPr>
                            <a:rPr lang="el-GR" sz="2400" b="0" i="1" smtClean="0">
                              <a:latin typeface="Cambria Math" panose="02040503050406030204" pitchFamily="18" charset="0"/>
                            </a:rPr>
                            <m:t>π</m:t>
                          </m:r>
                        </m:e>
                        <m:sub>
                          <m:r>
                            <a:rPr lang="cs-CZ" sz="2400" b="0" i="1" smtClean="0">
                              <a:latin typeface="Cambria Math" panose="02040503050406030204" pitchFamily="18" charset="0"/>
                            </a:rPr>
                            <m:t>𝐶𝑅</m:t>
                          </m:r>
                        </m:sub>
                      </m:sSub>
                      <m:r>
                        <a:rPr lang="cs-CZ" sz="2400" b="0" i="1" smtClean="0">
                          <a:latin typeface="Cambria Math" panose="02040503050406030204" pitchFamily="18" charset="0"/>
                        </a:rPr>
                        <m:t>/</m:t>
                      </m:r>
                      <m:sSub>
                        <m:sSubPr>
                          <m:ctrlPr>
                            <a:rPr lang="cs-CZ" sz="2400" b="0" i="1" smtClean="0">
                              <a:latin typeface="Cambria Math" panose="02040503050406030204" pitchFamily="18" charset="0"/>
                            </a:rPr>
                          </m:ctrlPr>
                        </m:sSubPr>
                        <m:e>
                          <m:r>
                            <m:rPr>
                              <m:sty m:val="p"/>
                            </m:rPr>
                            <a:rPr lang="el-GR" sz="2400" b="0" i="1" smtClean="0">
                              <a:latin typeface="Cambria Math" panose="02040503050406030204" pitchFamily="18" charset="0"/>
                            </a:rPr>
                            <m:t>π</m:t>
                          </m:r>
                        </m:e>
                        <m:sub>
                          <m:r>
                            <a:rPr lang="cs-CZ" sz="2400" b="0" i="1" smtClean="0">
                              <a:latin typeface="Cambria Math" panose="02040503050406030204" pitchFamily="18" charset="0"/>
                            </a:rPr>
                            <m:t>𝑆𝑅</m:t>
                          </m:r>
                        </m:sub>
                      </m:sSub>
                    </m:oMath>
                  </m:oMathPara>
                </a14:m>
                <a:endParaRPr lang="cs-CZ" sz="2400" dirty="0"/>
              </a:p>
            </p:txBody>
          </p:sp>
        </mc:Choice>
        <mc:Fallback>
          <p:sp>
            <p:nvSpPr>
              <p:cNvPr id="4" name="TextovéPole 3"/>
              <p:cNvSpPr txBox="1">
                <a:spLocks noRot="1" noChangeAspect="1" noMove="1" noResize="1" noEditPoints="1" noAdjustHandles="1" noChangeArrowheads="1" noChangeShapeType="1" noTextEdit="1"/>
              </p:cNvSpPr>
              <p:nvPr/>
            </p:nvSpPr>
            <p:spPr>
              <a:xfrm>
                <a:off x="240807" y="3167862"/>
                <a:ext cx="3816238" cy="402482"/>
              </a:xfrm>
              <a:prstGeom prst="rect">
                <a:avLst/>
              </a:prstGeom>
              <a:blipFill>
                <a:blip r:embed="rId3"/>
                <a:stretch>
                  <a:fillRect l="-1278" b="-25758"/>
                </a:stretch>
              </a:blipFill>
            </p:spPr>
            <p:txBody>
              <a:bodyPr/>
              <a:lstStyle/>
              <a:p>
                <a:r>
                  <a:rPr lang="cs-CZ">
                    <a:noFill/>
                  </a:rPr>
                  <a:t> </a:t>
                </a:r>
              </a:p>
            </p:txBody>
          </p:sp>
        </mc:Fallback>
      </mc:AlternateContent>
    </p:spTree>
    <p:extLst>
      <p:ext uri="{BB962C8B-B14F-4D97-AF65-F5344CB8AC3E}">
        <p14:creationId xmlns:p14="http://schemas.microsoft.com/office/powerpoint/2010/main" val="4091239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cs-CZ" sz="4000" b="1" dirty="0">
                <a:solidFill>
                  <a:srgbClr val="C00000"/>
                </a:solidFill>
              </a:rPr>
              <a:t>Teorie parity kupní síly</a:t>
            </a:r>
          </a:p>
        </p:txBody>
      </p:sp>
      <p:sp>
        <p:nvSpPr>
          <p:cNvPr id="98" name="Google Shape;98;p14"/>
          <p:cNvSpPr txBox="1">
            <a:spLocks noGrp="1"/>
          </p:cNvSpPr>
          <p:nvPr>
            <p:ph type="body" idx="1"/>
          </p:nvPr>
        </p:nvSpPr>
        <p:spPr>
          <a:xfrm>
            <a:off x="0" y="1241751"/>
            <a:ext cx="9042400" cy="5237163"/>
          </a:xfrm>
          <a:prstGeom prst="rect">
            <a:avLst/>
          </a:prstGeom>
          <a:noFill/>
          <a:ln>
            <a:noFill/>
          </a:ln>
        </p:spPr>
        <p:txBody>
          <a:bodyPr spcFirstLastPara="1" wrap="square" lIns="91425" tIns="45700" rIns="91425" bIns="45700" anchor="t" anchorCtr="0">
            <a:normAutofit/>
          </a:bodyPr>
          <a:lstStyle/>
          <a:p>
            <a:pPr marL="114300" indent="0" algn="just">
              <a:spcBef>
                <a:spcPts val="0"/>
              </a:spcBef>
              <a:spcAft>
                <a:spcPts val="1200"/>
              </a:spcAft>
              <a:buClr>
                <a:schemeClr val="tx1"/>
              </a:buClr>
              <a:buSzPct val="120000"/>
              <a:buNone/>
              <a:tabLst>
                <a:tab pos="228600" algn="l"/>
              </a:tabLst>
            </a:pPr>
            <a:r>
              <a:rPr lang="cs-CZ" sz="2800" dirty="0" smtClean="0"/>
              <a:t>Teorie </a:t>
            </a:r>
            <a:r>
              <a:rPr lang="cs-CZ" sz="2800" dirty="0"/>
              <a:t>parity kupní síly je založena na působení zákona jediné ceny. </a:t>
            </a:r>
            <a:endParaRPr lang="cs-CZ" sz="2800" dirty="0" smtClean="0"/>
          </a:p>
          <a:p>
            <a:pPr algn="just">
              <a:spcBef>
                <a:spcPts val="0"/>
              </a:spcBef>
              <a:spcAft>
                <a:spcPts val="1200"/>
              </a:spcAft>
              <a:buClr>
                <a:schemeClr val="tx1"/>
              </a:buClr>
              <a:buSzPct val="120000"/>
              <a:tabLst>
                <a:tab pos="228600" algn="l"/>
              </a:tabLst>
            </a:pPr>
            <a:r>
              <a:rPr lang="cs-CZ" sz="2800" b="1" dirty="0" smtClean="0"/>
              <a:t>Zákon </a:t>
            </a:r>
            <a:r>
              <a:rPr lang="cs-CZ" sz="2800" b="1" dirty="0"/>
              <a:t>jediné ceny: </a:t>
            </a:r>
            <a:endParaRPr lang="cs-CZ" sz="2800" b="1" dirty="0" smtClean="0"/>
          </a:p>
          <a:p>
            <a:pPr marL="571500" lvl="1" indent="0" algn="just">
              <a:spcBef>
                <a:spcPts val="0"/>
              </a:spcBef>
              <a:spcAft>
                <a:spcPts val="1200"/>
              </a:spcAft>
              <a:buClr>
                <a:schemeClr val="tx1"/>
              </a:buClr>
              <a:buSzPct val="120000"/>
              <a:buNone/>
              <a:tabLst>
                <a:tab pos="228600" algn="l"/>
              </a:tabLst>
            </a:pPr>
            <a:r>
              <a:rPr lang="cs-CZ" sz="2400" dirty="0" smtClean="0"/>
              <a:t>• </a:t>
            </a:r>
            <a:r>
              <a:rPr lang="cs-CZ" sz="2400" dirty="0"/>
              <a:t>dokonale konkurenční trh, neexistence dopravních nákladů a ostatních překážek mezinárodního obchodu (cla, dovozní kvóty, …) = identická zboží prodávána v různých zemích za stejnou cenu, jsou-li ceny těchto zboží vyjádřeny ve stejné měně. </a:t>
            </a:r>
            <a:endParaRPr lang="cs-CZ" sz="2400" dirty="0" smtClean="0"/>
          </a:p>
          <a:p>
            <a:pPr marL="571500" lvl="1" indent="0" algn="just">
              <a:spcBef>
                <a:spcPts val="0"/>
              </a:spcBef>
              <a:spcAft>
                <a:spcPts val="1200"/>
              </a:spcAft>
              <a:buClr>
                <a:schemeClr val="tx1"/>
              </a:buClr>
              <a:buSzPct val="120000"/>
              <a:buNone/>
              <a:tabLst>
                <a:tab pos="228600" algn="l"/>
              </a:tabLst>
            </a:pPr>
            <a:r>
              <a:rPr lang="cs-CZ" sz="2400" dirty="0" smtClean="0"/>
              <a:t>• </a:t>
            </a:r>
            <a:r>
              <a:rPr lang="cs-CZ" sz="2400" dirty="0"/>
              <a:t>identické zboží „i“ se podle tohoto zákona prodává za stejnou cenu v celém světě. </a:t>
            </a:r>
            <a:endParaRPr lang="cs-CZ" sz="16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36/51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5348" t="53256" r="25466" b="31860"/>
          <a:stretch/>
        </p:blipFill>
        <p:spPr>
          <a:xfrm>
            <a:off x="1364215" y="5208462"/>
            <a:ext cx="6313970" cy="893135"/>
          </a:xfrm>
          <a:prstGeom prst="rect">
            <a:avLst/>
          </a:prstGeom>
        </p:spPr>
      </p:pic>
    </p:spTree>
    <p:extLst>
      <p:ext uri="{BB962C8B-B14F-4D97-AF65-F5344CB8AC3E}">
        <p14:creationId xmlns:p14="http://schemas.microsoft.com/office/powerpoint/2010/main" val="39881639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pl-PL" sz="4000" b="1" dirty="0">
                <a:solidFill>
                  <a:srgbClr val="C00000"/>
                </a:solidFill>
              </a:rPr>
              <a:t>Formy teorie parity kupní síly</a:t>
            </a:r>
          </a:p>
        </p:txBody>
      </p:sp>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lnSpcReduction="10000"/>
          </a:bodyPr>
          <a:lstStyle/>
          <a:p>
            <a:pPr marL="114300" indent="0" algn="just">
              <a:spcBef>
                <a:spcPts val="0"/>
              </a:spcBef>
              <a:spcAft>
                <a:spcPts val="1200"/>
              </a:spcAft>
              <a:buClr>
                <a:schemeClr val="tx1"/>
              </a:buClr>
              <a:buSzPct val="120000"/>
              <a:buNone/>
              <a:tabLst>
                <a:tab pos="228600" algn="l"/>
              </a:tabLst>
            </a:pPr>
            <a:r>
              <a:rPr lang="cs-CZ" sz="2800" b="1" dirty="0">
                <a:solidFill>
                  <a:srgbClr val="000000"/>
                </a:solidFill>
              </a:rPr>
              <a:t>Formy teorie parity kupní síly:</a:t>
            </a:r>
          </a:p>
          <a:p>
            <a:pPr marL="114300" indent="0" algn="just">
              <a:spcBef>
                <a:spcPts val="0"/>
              </a:spcBef>
              <a:spcAft>
                <a:spcPts val="1200"/>
              </a:spcAft>
              <a:buClr>
                <a:schemeClr val="tx1"/>
              </a:buClr>
              <a:buSzPct val="120000"/>
              <a:buNone/>
              <a:tabLst>
                <a:tab pos="228600" algn="l"/>
              </a:tabLst>
            </a:pPr>
            <a:r>
              <a:rPr lang="cs-CZ" sz="2400" dirty="0">
                <a:solidFill>
                  <a:srgbClr val="000000"/>
                </a:solidFill>
              </a:rPr>
              <a:t>• absolutní forma;</a:t>
            </a:r>
          </a:p>
          <a:p>
            <a:pPr marL="114300" indent="0" algn="just">
              <a:spcBef>
                <a:spcPts val="0"/>
              </a:spcBef>
              <a:spcAft>
                <a:spcPts val="1200"/>
              </a:spcAft>
              <a:buClr>
                <a:schemeClr val="tx1"/>
              </a:buClr>
              <a:buSzPct val="120000"/>
              <a:buNone/>
              <a:tabLst>
                <a:tab pos="228600" algn="l"/>
              </a:tabLst>
            </a:pPr>
            <a:r>
              <a:rPr lang="cs-CZ" sz="2400" dirty="0">
                <a:solidFill>
                  <a:srgbClr val="000000"/>
                </a:solidFill>
              </a:rPr>
              <a:t>• relativní </a:t>
            </a:r>
            <a:r>
              <a:rPr lang="cs-CZ" sz="2400" dirty="0" smtClean="0">
                <a:solidFill>
                  <a:srgbClr val="000000"/>
                </a:solidFill>
              </a:rPr>
              <a:t>forma.</a:t>
            </a:r>
          </a:p>
          <a:p>
            <a:pPr marL="114300" indent="0" algn="just">
              <a:spcBef>
                <a:spcPts val="0"/>
              </a:spcBef>
              <a:spcAft>
                <a:spcPts val="1200"/>
              </a:spcAft>
              <a:buClr>
                <a:schemeClr val="tx1"/>
              </a:buClr>
              <a:buSzPct val="120000"/>
              <a:buNone/>
              <a:tabLst>
                <a:tab pos="228600" algn="l"/>
              </a:tabLst>
            </a:pPr>
            <a:r>
              <a:rPr lang="cs-CZ" sz="2400" b="1" dirty="0"/>
              <a:t>Absolutní forma </a:t>
            </a:r>
            <a:r>
              <a:rPr lang="cs-CZ" sz="2400" dirty="0"/>
              <a:t>- měnový kurs je determinován poměrem cenových úrovní zemí. </a:t>
            </a:r>
            <a:endParaRPr lang="cs-CZ" sz="2400" dirty="0" smtClean="0"/>
          </a:p>
          <a:p>
            <a:pPr marL="114300" indent="0" algn="just">
              <a:spcBef>
                <a:spcPts val="0"/>
              </a:spcBef>
              <a:spcAft>
                <a:spcPts val="1200"/>
              </a:spcAft>
              <a:buClr>
                <a:schemeClr val="tx1"/>
              </a:buClr>
              <a:buSzPct val="120000"/>
              <a:buNone/>
              <a:tabLst>
                <a:tab pos="228600" algn="l"/>
              </a:tabLst>
            </a:pPr>
            <a:r>
              <a:rPr lang="cs-CZ" sz="2400" b="1" dirty="0" smtClean="0"/>
              <a:t>Předpoklady</a:t>
            </a:r>
            <a:r>
              <a:rPr lang="cs-CZ" sz="2400" b="1" dirty="0"/>
              <a:t>: </a:t>
            </a:r>
            <a:endParaRPr lang="cs-CZ" sz="2400" b="1" dirty="0" smtClean="0"/>
          </a:p>
          <a:p>
            <a:pPr algn="just">
              <a:spcBef>
                <a:spcPts val="0"/>
              </a:spcBef>
              <a:spcAft>
                <a:spcPts val="1200"/>
              </a:spcAft>
              <a:buClr>
                <a:schemeClr val="tx1"/>
              </a:buClr>
              <a:buSzPct val="120000"/>
              <a:tabLst>
                <a:tab pos="228600" algn="l"/>
              </a:tabLst>
            </a:pPr>
            <a:r>
              <a:rPr lang="cs-CZ" sz="2400" dirty="0" smtClean="0"/>
              <a:t>neexistují </a:t>
            </a:r>
            <a:r>
              <a:rPr lang="cs-CZ" sz="2400" dirty="0"/>
              <a:t>dopravní náklady a jiné transakční náklady v mezinárodním obchodě; </a:t>
            </a:r>
            <a:endParaRPr lang="cs-CZ" sz="2400" dirty="0" smtClean="0"/>
          </a:p>
          <a:p>
            <a:pPr algn="just">
              <a:spcBef>
                <a:spcPts val="0"/>
              </a:spcBef>
              <a:spcAft>
                <a:spcPts val="1200"/>
              </a:spcAft>
              <a:buClr>
                <a:schemeClr val="tx1"/>
              </a:buClr>
              <a:buSzPct val="120000"/>
              <a:tabLst>
                <a:tab pos="228600" algn="l"/>
              </a:tabLst>
            </a:pPr>
            <a:r>
              <a:rPr lang="cs-CZ" sz="2400" dirty="0" smtClean="0"/>
              <a:t>neexistují </a:t>
            </a:r>
            <a:r>
              <a:rPr lang="cs-CZ" sz="2400" dirty="0"/>
              <a:t>ostatní překážky mezinárodního obchodu (cla, dovozní kvóty, …); </a:t>
            </a:r>
            <a:endParaRPr lang="cs-CZ" sz="2400" dirty="0" smtClean="0"/>
          </a:p>
          <a:p>
            <a:pPr algn="just">
              <a:spcBef>
                <a:spcPts val="0"/>
              </a:spcBef>
              <a:spcAft>
                <a:spcPts val="1200"/>
              </a:spcAft>
              <a:buClr>
                <a:schemeClr val="tx1"/>
              </a:buClr>
              <a:buSzPct val="120000"/>
              <a:tabLst>
                <a:tab pos="228600" algn="l"/>
              </a:tabLst>
            </a:pPr>
            <a:r>
              <a:rPr lang="cs-CZ" sz="2400" dirty="0" smtClean="0"/>
              <a:t>existují </a:t>
            </a:r>
            <a:r>
              <a:rPr lang="cs-CZ" sz="2400" dirty="0"/>
              <a:t>dokonalé konkurenční struktury.</a:t>
            </a: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37/51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61071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pl-PL" sz="4000" b="1" dirty="0">
                <a:solidFill>
                  <a:srgbClr val="C00000"/>
                </a:solidFill>
              </a:rPr>
              <a:t>Formy teorie parity kupní síly</a:t>
            </a:r>
          </a:p>
        </p:txBody>
      </p:sp>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smtClean="0"/>
                  <a:t>Pokles kupní síly domácí měny způsobený zvýšením domácí cenové hladiny má za následek proporcionální depreciaci (znehodnocení v systému flexibilních měnových kursů) domácí měny na mezinárodním měnovém trhu a naopak.</a:t>
                </a:r>
              </a:p>
              <a:p>
                <a:pPr algn="just">
                  <a:spcBef>
                    <a:spcPts val="0"/>
                  </a:spcBef>
                  <a:spcAft>
                    <a:spcPts val="1200"/>
                  </a:spcAft>
                  <a:buClr>
                    <a:schemeClr val="tx1"/>
                  </a:buClr>
                  <a:buSzPct val="120000"/>
                  <a:tabLst>
                    <a:tab pos="228600" algn="l"/>
                  </a:tabLst>
                </a:pPr>
                <a:r>
                  <a:rPr lang="cs-CZ" sz="2400" dirty="0">
                    <a:solidFill>
                      <a:srgbClr val="000000"/>
                    </a:solidFill>
                  </a:rPr>
                  <a:t>Měnový kurs podle absolutní verze teorie parity kupní síly</a:t>
                </a:r>
                <a:r>
                  <a:rPr lang="cs-CZ" sz="2400" dirty="0" smtClean="0">
                    <a:solidFill>
                      <a:srgbClr val="000000"/>
                    </a:solidFill>
                  </a:rPr>
                  <a:t>:</a:t>
                </a:r>
              </a:p>
              <a:p>
                <a:pPr marL="114300" indent="0" algn="just">
                  <a:spcBef>
                    <a:spcPts val="0"/>
                  </a:spcBef>
                  <a:spcAft>
                    <a:spcPts val="1200"/>
                  </a:spcAft>
                  <a:buClr>
                    <a:schemeClr val="tx1"/>
                  </a:buClr>
                  <a:buSzPct val="120000"/>
                  <a:buNone/>
                  <a:tabLst>
                    <a:tab pos="228600" algn="l"/>
                  </a:tabLst>
                </a:pPr>
                <a:r>
                  <a:rPr lang="cs-CZ" sz="2400" dirty="0"/>
                  <a:t>P</a:t>
                </a:r>
                <a:r>
                  <a:rPr lang="cs-CZ" sz="2400" baseline="-25000" dirty="0"/>
                  <a:t>CR </a:t>
                </a:r>
                <a:r>
                  <a:rPr lang="cs-CZ" sz="2400" dirty="0"/>
                  <a:t>- korunová cena referenčního koše zboží prodávaného v </a:t>
                </a:r>
                <a:r>
                  <a:rPr lang="cs-CZ" sz="2400" dirty="0" smtClean="0"/>
                  <a:t>ČR;</a:t>
                </a:r>
              </a:p>
              <a:p>
                <a:pPr marL="114300" indent="0" algn="just">
                  <a:spcBef>
                    <a:spcPts val="0"/>
                  </a:spcBef>
                  <a:spcAft>
                    <a:spcPts val="1200"/>
                  </a:spcAft>
                  <a:buClr>
                    <a:schemeClr val="tx1"/>
                  </a:buClr>
                  <a:buSzPct val="120000"/>
                  <a:buNone/>
                  <a:tabLst>
                    <a:tab pos="228600" algn="l"/>
                  </a:tabLst>
                </a:pPr>
                <a:r>
                  <a:rPr lang="cs-CZ" sz="2400" dirty="0"/>
                  <a:t>P</a:t>
                </a:r>
                <a:r>
                  <a:rPr lang="cs-CZ" sz="2400" baseline="-25000" dirty="0"/>
                  <a:t>SRN</a:t>
                </a:r>
                <a:r>
                  <a:rPr lang="cs-CZ" sz="2400" dirty="0"/>
                  <a:t> - cena téhož koše v eurech v Německu.</a:t>
                </a:r>
              </a:p>
              <a:p>
                <a:pPr marL="114300" indent="0" algn="just">
                  <a:spcBef>
                    <a:spcPts val="0"/>
                  </a:spcBef>
                  <a:spcAft>
                    <a:spcPts val="1200"/>
                  </a:spcAft>
                  <a:buClr>
                    <a:schemeClr val="tx1"/>
                  </a:buClr>
                  <a:buSzPct val="120000"/>
                  <a:buNone/>
                  <a:tabLst>
                    <a:tab pos="228600" algn="l"/>
                  </a:tabLst>
                </a:pPr>
                <a14:m>
                  <m:oMathPara xmlns:m="http://schemas.openxmlformats.org/officeDocument/2006/math">
                    <m:oMathParaPr>
                      <m:jc m:val="left"/>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 </m:t>
                      </m:r>
                      <m:f>
                        <m:fPr>
                          <m:ctrlPr>
                            <a:rPr lang="cs-CZ" sz="2400" b="0" i="1" smtClean="0">
                              <a:latin typeface="Cambria Math" panose="02040503050406030204" pitchFamily="18" charset="0"/>
                            </a:rPr>
                          </m:ctrlPr>
                        </m:fPr>
                        <m:num>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𝐶𝑅</m:t>
                              </m:r>
                            </m:sub>
                          </m:sSub>
                        </m:num>
                        <m:den>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𝑆𝑅𝑁</m:t>
                              </m:r>
                            </m:sub>
                          </m:sSub>
                        </m:den>
                      </m:f>
                    </m:oMath>
                  </m:oMathPara>
                </a14:m>
                <a:endParaRPr lang="cs-CZ" sz="2400" dirty="0" smtClean="0"/>
              </a:p>
              <a:p>
                <a:pPr marL="114300" indent="0" algn="just">
                  <a:spcBef>
                    <a:spcPts val="0"/>
                  </a:spcBef>
                  <a:spcAft>
                    <a:spcPts val="1200"/>
                  </a:spcAft>
                  <a:buClr>
                    <a:schemeClr val="tx1"/>
                  </a:buClr>
                  <a:buSzPct val="120000"/>
                  <a:buNone/>
                  <a:tabLst>
                    <a:tab pos="228600" algn="l"/>
                  </a:tabLst>
                </a:pPr>
                <a14:m>
                  <m:oMathPara xmlns:m="http://schemas.openxmlformats.org/officeDocument/2006/math">
                    <m:oMathParaPr>
                      <m:jc m:val="left"/>
                    </m:oMathParaPr>
                    <m:oMath xmlns:m="http://schemas.openxmlformats.org/officeDocument/2006/math">
                      <m:sSub>
                        <m:sSubPr>
                          <m:ctrlPr>
                            <a:rPr lang="cs-CZ" sz="2400" i="1">
                              <a:latin typeface="Cambria Math" panose="02040503050406030204" pitchFamily="18" charset="0"/>
                            </a:rPr>
                          </m:ctrlPr>
                        </m:sSubPr>
                        <m:e>
                          <m:r>
                            <a:rPr lang="cs-CZ" sz="2400" b="0" i="1" smtClean="0">
                              <a:latin typeface="Cambria Math" panose="02040503050406030204" pitchFamily="18" charset="0"/>
                            </a:rPr>
                            <m:t>𝑃</m:t>
                          </m:r>
                        </m:e>
                        <m:sub>
                          <m:r>
                            <a:rPr lang="cs-CZ" sz="2400" i="1">
                              <a:latin typeface="Cambria Math" panose="02040503050406030204" pitchFamily="18" charset="0"/>
                            </a:rPr>
                            <m:t>𝐶</m:t>
                          </m:r>
                          <m:r>
                            <a:rPr lang="cs-CZ" sz="2400" b="0" i="1" smtClean="0">
                              <a:latin typeface="Cambria Math" panose="02040503050406030204" pitchFamily="18" charset="0"/>
                            </a:rPr>
                            <m:t>𝑅</m:t>
                          </m:r>
                        </m:sub>
                      </m:sSub>
                      <m:r>
                        <a:rPr lang="cs-CZ" sz="2400" i="1">
                          <a:latin typeface="Cambria Math" panose="02040503050406030204" pitchFamily="18" charset="0"/>
                        </a:rPr>
                        <m:t>=</m:t>
                      </m:r>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𝑆𝑅𝑁</m:t>
                          </m:r>
                        </m:sub>
                      </m:sSub>
                    </m:oMath>
                  </m:oMathPara>
                </a14:m>
                <a:endParaRPr lang="cs-CZ" sz="2400" dirty="0"/>
              </a:p>
              <a:p>
                <a:pPr marL="114300" indent="0" algn="just">
                  <a:spcBef>
                    <a:spcPts val="0"/>
                  </a:spcBef>
                  <a:spcAft>
                    <a:spcPts val="1200"/>
                  </a:spcAft>
                  <a:buClr>
                    <a:schemeClr val="tx1"/>
                  </a:buClr>
                  <a:buSzPct val="120000"/>
                  <a:buNone/>
                  <a:tabLst>
                    <a:tab pos="228600" algn="l"/>
                  </a:tabLst>
                </a:pPr>
                <a:endParaRPr lang="cs-CZ" sz="2400" dirty="0"/>
              </a:p>
              <a:p>
                <a:pPr marL="114300" indent="0" algn="just">
                  <a:spcBef>
                    <a:spcPts val="0"/>
                  </a:spcBef>
                  <a:spcAft>
                    <a:spcPts val="1200"/>
                  </a:spcAft>
                  <a:buClr>
                    <a:schemeClr val="tx1"/>
                  </a:buClr>
                  <a:buSzPct val="120000"/>
                  <a:buNone/>
                  <a:tabLst>
                    <a:tab pos="228600" algn="l"/>
                  </a:tabLst>
                </a:pPr>
                <a:endParaRPr lang="cs-CZ" sz="2400" dirty="0">
                  <a:solidFill>
                    <a:srgbClr val="000000"/>
                  </a:solidFill>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127590" y="1241751"/>
                <a:ext cx="8914809" cy="5237163"/>
              </a:xfrm>
              <a:prstGeom prst="rect">
                <a:avLst/>
              </a:prstGeom>
              <a:blipFill>
                <a:blip r:embed="rId3"/>
                <a:stretch>
                  <a:fillRect t="-1979" r="-1026"/>
                </a:stretch>
              </a:blipFill>
              <a:ln>
                <a:noFill/>
              </a:ln>
            </p:spPr>
            <p:txBody>
              <a:bodyPr/>
              <a:lstStyle/>
              <a:p>
                <a:r>
                  <a:rPr lang="cs-CZ">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38/51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751253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pl-PL" sz="4000" b="1" dirty="0">
                <a:solidFill>
                  <a:srgbClr val="C00000"/>
                </a:solidFill>
              </a:rPr>
              <a:t>Formy teorie parity kupní síly</a:t>
            </a:r>
          </a:p>
        </p:txBody>
      </p:sp>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t>Platí-li absolutní forma teorie parity kupní síly, jsou cenové úrovně všech zemí stejné, jsou-li vyjádřeny ve stejné měně. </a:t>
            </a:r>
            <a:endParaRPr lang="cs-CZ" sz="2400" dirty="0" smtClean="0"/>
          </a:p>
          <a:p>
            <a:pPr algn="just">
              <a:spcBef>
                <a:spcPts val="0"/>
              </a:spcBef>
              <a:spcAft>
                <a:spcPts val="1200"/>
              </a:spcAft>
              <a:buClr>
                <a:schemeClr val="tx1"/>
              </a:buClr>
              <a:buSzPct val="120000"/>
              <a:tabLst>
                <a:tab pos="228600" algn="l"/>
              </a:tabLst>
            </a:pPr>
            <a:r>
              <a:rPr lang="cs-CZ" sz="2400" b="1" dirty="0" smtClean="0"/>
              <a:t>Rozdíl </a:t>
            </a:r>
            <a:r>
              <a:rPr lang="cs-CZ" sz="2400" b="1" dirty="0"/>
              <a:t>absolutní teorie parity kupní síly a zákona jediné ceny: </a:t>
            </a:r>
            <a:endParaRPr lang="cs-CZ" sz="2400" b="1" dirty="0" smtClean="0"/>
          </a:p>
          <a:p>
            <a:pPr lvl="1" algn="just">
              <a:spcBef>
                <a:spcPts val="0"/>
              </a:spcBef>
              <a:spcAft>
                <a:spcPts val="1200"/>
              </a:spcAft>
              <a:buClr>
                <a:schemeClr val="tx1"/>
              </a:buClr>
              <a:buSzPct val="120000"/>
              <a:tabLst>
                <a:tab pos="228600" algn="l"/>
              </a:tabLst>
            </a:pPr>
            <a:r>
              <a:rPr lang="cs-CZ" sz="2000" dirty="0" smtClean="0"/>
              <a:t>zákon </a:t>
            </a:r>
            <a:r>
              <a:rPr lang="cs-CZ" sz="2000" dirty="0"/>
              <a:t>jediné ceny se uplatňuje k jednotlivým zbožím, teorie parity kupní síly se vztahuje k všeobecné cenové úrovni (ceny všech druhů zboží, které vstupují do referenčního koše zboží).</a:t>
            </a:r>
          </a:p>
          <a:p>
            <a:pPr marL="114300" indent="0" algn="just">
              <a:spcBef>
                <a:spcPts val="0"/>
              </a:spcBef>
              <a:spcAft>
                <a:spcPts val="1200"/>
              </a:spcAft>
              <a:buClr>
                <a:schemeClr val="tx1"/>
              </a:buClr>
              <a:buSzPct val="120000"/>
              <a:buNone/>
              <a:tabLst>
                <a:tab pos="228600" algn="l"/>
              </a:tabLst>
            </a:pPr>
            <a:endParaRPr lang="cs-CZ" sz="2400" dirty="0"/>
          </a:p>
          <a:p>
            <a:pPr marL="114300" indent="0" algn="just">
              <a:spcBef>
                <a:spcPts val="0"/>
              </a:spcBef>
              <a:spcAft>
                <a:spcPts val="1200"/>
              </a:spcAft>
              <a:buClr>
                <a:schemeClr val="tx1"/>
              </a:buClr>
              <a:buSzPct val="120000"/>
              <a:buNone/>
              <a:tabLst>
                <a:tab pos="228600" algn="l"/>
              </a:tabLst>
            </a:pP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39/51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688027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err="1">
                <a:solidFill>
                  <a:srgbClr val="C00000"/>
                </a:solidFill>
              </a:rPr>
              <a:t>Mundellův-Flemingův</a:t>
            </a:r>
            <a:r>
              <a:rPr lang="cs-CZ" sz="4000" b="1" dirty="0">
                <a:solidFill>
                  <a:srgbClr val="C00000"/>
                </a:solidFill>
              </a:rPr>
              <a:t> model</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fontScale="92500" lnSpcReduction="20000"/>
          </a:bodyPr>
          <a:lstStyle/>
          <a:p>
            <a:pPr algn="just">
              <a:spcBef>
                <a:spcPts val="0"/>
              </a:spcBef>
              <a:spcAft>
                <a:spcPts val="1200"/>
              </a:spcAft>
              <a:buClr>
                <a:schemeClr val="tx1"/>
              </a:buClr>
              <a:buSzPct val="120000"/>
              <a:tabLst>
                <a:tab pos="228600" algn="l"/>
              </a:tabLst>
            </a:pPr>
            <a:r>
              <a:rPr lang="cs-CZ" sz="3600" dirty="0">
                <a:solidFill>
                  <a:srgbClr val="000000"/>
                </a:solidFill>
              </a:rPr>
              <a:t>analyzuje účinky </a:t>
            </a:r>
            <a:r>
              <a:rPr lang="cs-CZ" sz="3600" b="1" dirty="0">
                <a:solidFill>
                  <a:srgbClr val="000000"/>
                </a:solidFill>
              </a:rPr>
              <a:t>fiskální a monetární politiky v otevřené </a:t>
            </a:r>
            <a:r>
              <a:rPr lang="cs-CZ" sz="3600" b="1" dirty="0" smtClean="0">
                <a:solidFill>
                  <a:srgbClr val="000000"/>
                </a:solidFill>
              </a:rPr>
              <a:t>ekonomice</a:t>
            </a:r>
            <a:r>
              <a:rPr lang="cs-CZ" sz="3600" dirty="0" smtClean="0">
                <a:solidFill>
                  <a:srgbClr val="000000"/>
                </a:solidFill>
              </a:rPr>
              <a:t>;</a:t>
            </a:r>
            <a:endParaRPr lang="cs-CZ" sz="3600" dirty="0">
              <a:solidFill>
                <a:srgbClr val="000000"/>
              </a:solidFill>
            </a:endParaRPr>
          </a:p>
          <a:p>
            <a:pPr algn="just">
              <a:spcBef>
                <a:spcPts val="0"/>
              </a:spcBef>
              <a:spcAft>
                <a:spcPts val="1200"/>
              </a:spcAft>
              <a:buClr>
                <a:schemeClr val="tx1"/>
              </a:buClr>
              <a:buSzPct val="120000"/>
              <a:tabLst>
                <a:tab pos="228600" algn="l"/>
              </a:tabLst>
            </a:pPr>
            <a:r>
              <a:rPr lang="cs-CZ" sz="3600" dirty="0">
                <a:solidFill>
                  <a:srgbClr val="000000"/>
                </a:solidFill>
              </a:rPr>
              <a:t>vychází z modelu </a:t>
            </a:r>
            <a:r>
              <a:rPr lang="cs-CZ" sz="3600" b="1" dirty="0" smtClean="0">
                <a:solidFill>
                  <a:srgbClr val="000000"/>
                </a:solidFill>
              </a:rPr>
              <a:t>IS-LM</a:t>
            </a:r>
            <a:r>
              <a:rPr lang="cs-CZ" sz="3600" dirty="0" smtClean="0">
                <a:solidFill>
                  <a:srgbClr val="000000"/>
                </a:solidFill>
              </a:rPr>
              <a:t>;</a:t>
            </a:r>
            <a:endParaRPr lang="cs-CZ" sz="3600" dirty="0">
              <a:solidFill>
                <a:srgbClr val="000000"/>
              </a:solidFill>
            </a:endParaRPr>
          </a:p>
          <a:p>
            <a:pPr algn="just">
              <a:spcBef>
                <a:spcPts val="0"/>
              </a:spcBef>
              <a:spcAft>
                <a:spcPts val="1200"/>
              </a:spcAft>
              <a:buClr>
                <a:schemeClr val="tx1"/>
              </a:buClr>
              <a:buSzPct val="120000"/>
              <a:tabLst>
                <a:tab pos="228600" algn="l"/>
              </a:tabLst>
            </a:pPr>
            <a:r>
              <a:rPr lang="cs-CZ" sz="3600" dirty="0">
                <a:solidFill>
                  <a:srgbClr val="000000"/>
                </a:solidFill>
              </a:rPr>
              <a:t>Na </a:t>
            </a:r>
            <a:r>
              <a:rPr lang="cs-CZ" sz="3600" b="1" dirty="0">
                <a:solidFill>
                  <a:srgbClr val="000000"/>
                </a:solidFill>
              </a:rPr>
              <a:t>horizontální</a:t>
            </a:r>
            <a:r>
              <a:rPr lang="cs-CZ" sz="3600" dirty="0">
                <a:solidFill>
                  <a:srgbClr val="000000"/>
                </a:solidFill>
              </a:rPr>
              <a:t> osu nanášíme </a:t>
            </a:r>
            <a:r>
              <a:rPr lang="cs-CZ" sz="3600" b="1" dirty="0">
                <a:solidFill>
                  <a:srgbClr val="C00000"/>
                </a:solidFill>
              </a:rPr>
              <a:t>reálný důchod </a:t>
            </a:r>
            <a:r>
              <a:rPr lang="cs-CZ" sz="3600" dirty="0">
                <a:solidFill>
                  <a:srgbClr val="000000"/>
                </a:solidFill>
              </a:rPr>
              <a:t>a na </a:t>
            </a:r>
            <a:r>
              <a:rPr lang="cs-CZ" sz="3600" b="1" dirty="0">
                <a:solidFill>
                  <a:schemeClr val="tx1"/>
                </a:solidFill>
              </a:rPr>
              <a:t>vertikální</a:t>
            </a:r>
            <a:r>
              <a:rPr lang="cs-CZ" sz="3600" dirty="0">
                <a:solidFill>
                  <a:srgbClr val="000000"/>
                </a:solidFill>
              </a:rPr>
              <a:t> osu </a:t>
            </a:r>
            <a:r>
              <a:rPr lang="cs-CZ" sz="3600" b="1" dirty="0">
                <a:solidFill>
                  <a:srgbClr val="C00000"/>
                </a:solidFill>
              </a:rPr>
              <a:t>úrokovou </a:t>
            </a:r>
            <a:r>
              <a:rPr lang="cs-CZ" sz="3600" b="1" dirty="0" smtClean="0">
                <a:solidFill>
                  <a:srgbClr val="C00000"/>
                </a:solidFill>
              </a:rPr>
              <a:t>míru</a:t>
            </a:r>
            <a:r>
              <a:rPr lang="cs-CZ" sz="3600" dirty="0" smtClean="0">
                <a:solidFill>
                  <a:srgbClr val="000000"/>
                </a:solidFill>
              </a:rPr>
              <a:t>;</a:t>
            </a:r>
            <a:endParaRPr lang="cs-CZ" sz="3600" dirty="0">
              <a:solidFill>
                <a:srgbClr val="000000"/>
              </a:solidFill>
            </a:endParaRPr>
          </a:p>
          <a:p>
            <a:pPr algn="just">
              <a:spcBef>
                <a:spcPts val="0"/>
              </a:spcBef>
              <a:spcAft>
                <a:spcPts val="1200"/>
              </a:spcAft>
              <a:buClr>
                <a:schemeClr val="tx1"/>
              </a:buClr>
              <a:buSzPct val="120000"/>
              <a:tabLst>
                <a:tab pos="228600" algn="l"/>
              </a:tabLst>
            </a:pPr>
            <a:r>
              <a:rPr lang="cs-CZ" sz="3600" dirty="0">
                <a:solidFill>
                  <a:srgbClr val="000000"/>
                </a:solidFill>
              </a:rPr>
              <a:t>díky keynesiánským předpokladům výsledky analýzy v tomto modelu </a:t>
            </a:r>
            <a:r>
              <a:rPr lang="cs-CZ" sz="3600" b="1" dirty="0">
                <a:solidFill>
                  <a:srgbClr val="000000"/>
                </a:solidFill>
              </a:rPr>
              <a:t>platí ve velmi krátkém období</a:t>
            </a:r>
            <a:r>
              <a:rPr lang="cs-CZ" sz="3600" dirty="0">
                <a:solidFill>
                  <a:srgbClr val="000000"/>
                </a:solidFill>
              </a:rPr>
              <a:t> a to zejména pro situace, kdy se ekonomika nachází v </a:t>
            </a:r>
            <a:r>
              <a:rPr lang="cs-CZ" sz="3600" b="1" dirty="0">
                <a:solidFill>
                  <a:srgbClr val="000000"/>
                </a:solidFill>
              </a:rPr>
              <a:t>recesní </a:t>
            </a:r>
            <a:r>
              <a:rPr lang="cs-CZ" sz="3600" b="1" dirty="0" smtClean="0">
                <a:solidFill>
                  <a:srgbClr val="000000"/>
                </a:solidFill>
              </a:rPr>
              <a:t>mezeře</a:t>
            </a:r>
            <a:r>
              <a:rPr lang="cs-CZ" sz="3600" dirty="0" smtClean="0">
                <a:solidFill>
                  <a:srgbClr val="000000"/>
                </a:solidFill>
              </a:rPr>
              <a:t>;</a:t>
            </a:r>
            <a:endParaRPr lang="cs-CZ" sz="36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95583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Relativní forma teorie parity kupní síly</a:t>
            </a:r>
          </a:p>
        </p:txBody>
      </p:sp>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t>Slabší“ forma teorie - % změna měnového kursu mezi dvěma zeměmi (během daného období) se rovná rozdílu mezi % změnami národních cenových úrovní těchto dvou zemí. </a:t>
            </a:r>
            <a:endParaRPr lang="cs-CZ" sz="2400" dirty="0" smtClean="0"/>
          </a:p>
          <a:p>
            <a:pPr algn="just">
              <a:spcBef>
                <a:spcPts val="0"/>
              </a:spcBef>
              <a:spcAft>
                <a:spcPts val="1200"/>
              </a:spcAft>
              <a:buClr>
                <a:schemeClr val="tx1"/>
              </a:buClr>
              <a:buSzPct val="120000"/>
              <a:tabLst>
                <a:tab pos="228600" algn="l"/>
              </a:tabLst>
            </a:pPr>
            <a:r>
              <a:rPr lang="cs-CZ" sz="2400" dirty="0" smtClean="0"/>
              <a:t>Země</a:t>
            </a:r>
            <a:r>
              <a:rPr lang="cs-CZ" sz="2400" dirty="0"/>
              <a:t>, jejichž míra cenové inflace je vyšší než u ostatních zemí, inkasují tento rozdíl v míře růstu cenových hladin (tzv. inflační diferenciál) v odpovídající míře depreciace jejich měny.</a:t>
            </a: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40/51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27442" t="38373" r="29070" b="31033"/>
          <a:stretch/>
        </p:blipFill>
        <p:spPr>
          <a:xfrm>
            <a:off x="1488556" y="3705934"/>
            <a:ext cx="6092456" cy="2410919"/>
          </a:xfrm>
          <a:prstGeom prst="rect">
            <a:avLst/>
          </a:prstGeom>
        </p:spPr>
      </p:pic>
    </p:spTree>
    <p:extLst>
      <p:ext uri="{BB962C8B-B14F-4D97-AF65-F5344CB8AC3E}">
        <p14:creationId xmlns:p14="http://schemas.microsoft.com/office/powerpoint/2010/main" val="40898780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Relativní forma teorie parity kupní síly</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800" b="1" dirty="0"/>
              <a:t>Příklad</a:t>
            </a:r>
            <a:r>
              <a:rPr lang="cs-CZ" sz="2800" dirty="0"/>
              <a:t> - míra inflace v daném období v ČR 5 %, v Německu 2 %, potom: </a:t>
            </a:r>
            <a:endParaRPr lang="cs-CZ" sz="2800" dirty="0" smtClean="0"/>
          </a:p>
          <a:p>
            <a:pPr lvl="1" algn="just">
              <a:spcBef>
                <a:spcPts val="0"/>
              </a:spcBef>
              <a:spcAft>
                <a:spcPts val="1200"/>
              </a:spcAft>
              <a:buClr>
                <a:schemeClr val="tx1"/>
              </a:buClr>
              <a:buSzPct val="120000"/>
              <a:tabLst>
                <a:tab pos="228600" algn="l"/>
              </a:tabLst>
            </a:pPr>
            <a:r>
              <a:rPr lang="cs-CZ" sz="2400" dirty="0" smtClean="0"/>
              <a:t>podle </a:t>
            </a:r>
            <a:r>
              <a:rPr lang="cs-CZ" sz="2400" dirty="0"/>
              <a:t>relativní verze parity kupní síly bude měnový kurs CZK/EUR depreciovat o 3 % (míra změny měnového kursu má kladné znaménko) </a:t>
            </a:r>
            <a:endParaRPr lang="cs-CZ" sz="24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41/51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452174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Překážky působení zákona jediné ceny</a:t>
            </a:r>
          </a:p>
        </p:txBody>
      </p:sp>
      <p:sp>
        <p:nvSpPr>
          <p:cNvPr id="98" name="Google Shape;98;p14"/>
          <p:cNvSpPr txBox="1">
            <a:spLocks noGrp="1"/>
          </p:cNvSpPr>
          <p:nvPr>
            <p:ph type="body" idx="1"/>
          </p:nvPr>
        </p:nvSpPr>
        <p:spPr>
          <a:xfrm>
            <a:off x="127590" y="1282699"/>
            <a:ext cx="8914809" cy="5196215"/>
          </a:xfrm>
          <a:prstGeom prst="rect">
            <a:avLst/>
          </a:prstGeom>
          <a:noFill/>
          <a:ln>
            <a:noFill/>
          </a:ln>
        </p:spPr>
        <p:txBody>
          <a:bodyPr spcFirstLastPara="1" wrap="square" lIns="91425" tIns="45700" rIns="91425" bIns="45700" anchor="t" anchorCtr="0">
            <a:noAutofit/>
          </a:bodyPr>
          <a:lstStyle/>
          <a:p>
            <a:pPr algn="just">
              <a:spcBef>
                <a:spcPts val="0"/>
              </a:spcBef>
              <a:buClr>
                <a:schemeClr val="tx1"/>
              </a:buClr>
              <a:buSzPct val="120000"/>
              <a:tabLst>
                <a:tab pos="228600" algn="l"/>
              </a:tabLst>
            </a:pPr>
            <a:r>
              <a:rPr lang="cs-CZ" sz="1800" dirty="0"/>
              <a:t>Dopravní náklady (resp. transakční náklady) a četná obchodní omezení (např. cla aj.) </a:t>
            </a:r>
            <a:endParaRPr lang="cs-CZ" sz="1800" dirty="0" smtClean="0"/>
          </a:p>
          <a:p>
            <a:pPr algn="just">
              <a:spcBef>
                <a:spcPts val="0"/>
              </a:spcBef>
              <a:buClr>
                <a:schemeClr val="tx1"/>
              </a:buClr>
              <a:buSzPct val="120000"/>
              <a:tabLst>
                <a:tab pos="228600" algn="l"/>
              </a:tabLst>
            </a:pPr>
            <a:r>
              <a:rPr lang="cs-CZ" sz="1800" dirty="0" smtClean="0"/>
              <a:t>Zboží </a:t>
            </a:r>
            <a:r>
              <a:rPr lang="cs-CZ" sz="1800" dirty="0"/>
              <a:t>a služby, které nejsou obchodovány v mezinárodním obchodě (tzv. </a:t>
            </a:r>
            <a:r>
              <a:rPr lang="cs-CZ" sz="1800" dirty="0" err="1"/>
              <a:t>nontradables</a:t>
            </a:r>
            <a:r>
              <a:rPr lang="cs-CZ" sz="1800" dirty="0"/>
              <a:t>) kvůli vysokým dopravním nákladům - např. stavby domů, kadeřnictví </a:t>
            </a:r>
            <a:endParaRPr lang="cs-CZ" sz="1800" dirty="0" smtClean="0"/>
          </a:p>
          <a:p>
            <a:pPr algn="just">
              <a:spcBef>
                <a:spcPts val="0"/>
              </a:spcBef>
              <a:buClr>
                <a:schemeClr val="tx1"/>
              </a:buClr>
              <a:buSzPct val="120000"/>
              <a:tabLst>
                <a:tab pos="228600" algn="l"/>
              </a:tabLst>
            </a:pPr>
            <a:r>
              <a:rPr lang="cs-CZ" sz="1800" dirty="0" smtClean="0"/>
              <a:t>Nedokonalost </a:t>
            </a:r>
            <a:r>
              <a:rPr lang="cs-CZ" sz="1800" dirty="0"/>
              <a:t>tržní struktury v mezinárodním obchodě, existence rozdílných relativních cen identických produktů v různých zemích (např. v důsledku monopolu aj.) </a:t>
            </a:r>
            <a:endParaRPr lang="cs-CZ" sz="1800" dirty="0" smtClean="0"/>
          </a:p>
          <a:p>
            <a:pPr algn="just">
              <a:spcBef>
                <a:spcPts val="0"/>
              </a:spcBef>
              <a:buClr>
                <a:schemeClr val="tx1"/>
              </a:buClr>
              <a:buSzPct val="120000"/>
              <a:tabLst>
                <a:tab pos="228600" algn="l"/>
              </a:tabLst>
            </a:pPr>
            <a:r>
              <a:rPr lang="cs-CZ" sz="1800" dirty="0" smtClean="0"/>
              <a:t>Realizovaná </a:t>
            </a:r>
            <a:r>
              <a:rPr lang="cs-CZ" sz="1800" dirty="0"/>
              <a:t>opatření hospodářské politiky </a:t>
            </a:r>
            <a:endParaRPr lang="cs-CZ" sz="1800" dirty="0" smtClean="0"/>
          </a:p>
          <a:p>
            <a:pPr algn="just">
              <a:spcBef>
                <a:spcPts val="0"/>
              </a:spcBef>
              <a:buClr>
                <a:schemeClr val="tx1"/>
              </a:buClr>
              <a:buSzPct val="120000"/>
              <a:tabLst>
                <a:tab pos="228600" algn="l"/>
              </a:tabLst>
            </a:pPr>
            <a:r>
              <a:rPr lang="cs-CZ" sz="1800" dirty="0" smtClean="0"/>
              <a:t>Vznik </a:t>
            </a:r>
            <a:r>
              <a:rPr lang="cs-CZ" sz="1800" dirty="0"/>
              <a:t>nových druhů produktů - může vyvolat exportní expanzi těchto produktů v zemích vzniku a poptávku po měně této země - </a:t>
            </a:r>
            <a:r>
              <a:rPr lang="cs-CZ" sz="1800" dirty="0" err="1"/>
              <a:t>apreciace</a:t>
            </a:r>
            <a:r>
              <a:rPr lang="cs-CZ" sz="1800" dirty="0"/>
              <a:t> kursu. </a:t>
            </a:r>
            <a:endParaRPr lang="cs-CZ" sz="1800" dirty="0" smtClean="0"/>
          </a:p>
          <a:p>
            <a:pPr algn="just">
              <a:spcBef>
                <a:spcPts val="0"/>
              </a:spcBef>
              <a:buClr>
                <a:schemeClr val="tx1"/>
              </a:buClr>
              <a:buSzPct val="120000"/>
              <a:tabLst>
                <a:tab pos="228600" algn="l"/>
              </a:tabLst>
            </a:pPr>
            <a:r>
              <a:rPr lang="cs-CZ" sz="1800" dirty="0" smtClean="0"/>
              <a:t>Nové </a:t>
            </a:r>
            <a:r>
              <a:rPr lang="cs-CZ" sz="1800" dirty="0"/>
              <a:t>druhy nerostných surovin </a:t>
            </a:r>
            <a:endParaRPr lang="cs-CZ" sz="1800" dirty="0" smtClean="0"/>
          </a:p>
          <a:p>
            <a:pPr algn="just">
              <a:spcBef>
                <a:spcPts val="0"/>
              </a:spcBef>
              <a:buClr>
                <a:schemeClr val="tx1"/>
              </a:buClr>
              <a:buSzPct val="120000"/>
              <a:tabLst>
                <a:tab pos="228600" algn="l"/>
              </a:tabLst>
            </a:pPr>
            <a:r>
              <a:rPr lang="cs-CZ" sz="1800" dirty="0" smtClean="0"/>
              <a:t>Rozdílné </a:t>
            </a:r>
            <a:r>
              <a:rPr lang="cs-CZ" sz="1800" dirty="0"/>
              <a:t>referenční koše </a:t>
            </a:r>
            <a:endParaRPr lang="cs-CZ" sz="1800" dirty="0" smtClean="0"/>
          </a:p>
          <a:p>
            <a:pPr algn="just">
              <a:spcBef>
                <a:spcPts val="0"/>
              </a:spcBef>
              <a:buClr>
                <a:schemeClr val="tx1"/>
              </a:buClr>
              <a:buSzPct val="120000"/>
              <a:tabLst>
                <a:tab pos="228600" algn="l"/>
              </a:tabLst>
            </a:pPr>
            <a:r>
              <a:rPr lang="cs-CZ" sz="1800" dirty="0" smtClean="0"/>
              <a:t>Rychlost </a:t>
            </a:r>
            <a:r>
              <a:rPr lang="cs-CZ" sz="1800" dirty="0"/>
              <a:t>přizpůsobování se měnového kursu – malá pružnost cen zboží a služeb, strnulost mezd v krátkém období, zatímco měnový kurs se přizpůsobuje okamžitě - v krátkém období odchylka měnového kursu od kursu daného paritou kupní síly větší než v dlouhém období. </a:t>
            </a:r>
            <a:endParaRPr lang="cs-CZ" sz="1800" dirty="0" smtClean="0"/>
          </a:p>
          <a:p>
            <a:pPr algn="just">
              <a:spcBef>
                <a:spcPts val="0"/>
              </a:spcBef>
              <a:buClr>
                <a:schemeClr val="tx1"/>
              </a:buClr>
              <a:buSzPct val="120000"/>
              <a:tabLst>
                <a:tab pos="228600" algn="l"/>
              </a:tabLst>
            </a:pPr>
            <a:r>
              <a:rPr lang="cs-CZ" sz="1800" dirty="0" smtClean="0"/>
              <a:t>Výkyvy </a:t>
            </a:r>
            <a:r>
              <a:rPr lang="cs-CZ" sz="1800" dirty="0"/>
              <a:t>poptávky po měnách - růst poptávky po některých měnách (např. dolarech) jako rezervních měnách - </a:t>
            </a:r>
            <a:r>
              <a:rPr lang="cs-CZ" sz="1800" dirty="0" err="1"/>
              <a:t>apreciace</a:t>
            </a:r>
            <a:r>
              <a:rPr lang="cs-CZ" sz="1800" dirty="0"/>
              <a:t> měnového kursu měn těchto zemí </a:t>
            </a:r>
            <a:endParaRPr lang="cs-CZ" sz="1800" dirty="0" smtClean="0"/>
          </a:p>
          <a:p>
            <a:pPr algn="just">
              <a:spcBef>
                <a:spcPts val="0"/>
              </a:spcBef>
              <a:buClr>
                <a:schemeClr val="tx1"/>
              </a:buClr>
              <a:buSzPct val="120000"/>
              <a:tabLst>
                <a:tab pos="228600" algn="l"/>
              </a:tabLst>
            </a:pPr>
            <a:r>
              <a:rPr lang="cs-CZ" sz="1800" dirty="0" smtClean="0"/>
              <a:t>Mezinárodní </a:t>
            </a:r>
            <a:r>
              <a:rPr lang="cs-CZ" sz="1800" dirty="0"/>
              <a:t>pohyb kapitálu - v souvislosti s formováním portfolia investorů. </a:t>
            </a:r>
            <a:endParaRPr lang="cs-CZ" sz="1800" dirty="0" smtClean="0"/>
          </a:p>
          <a:p>
            <a:pPr algn="just">
              <a:spcBef>
                <a:spcPts val="0"/>
              </a:spcBef>
              <a:buClr>
                <a:schemeClr val="tx1"/>
              </a:buClr>
              <a:buSzPct val="120000"/>
              <a:tabLst>
                <a:tab pos="228600" algn="l"/>
              </a:tabLst>
            </a:pPr>
            <a:r>
              <a:rPr lang="cs-CZ" sz="1800" dirty="0" smtClean="0"/>
              <a:t>Jiné příčiny.</a:t>
            </a:r>
            <a:endParaRPr lang="cs-CZ" sz="18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42/51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33002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Reálný měnový kurz</a:t>
            </a:r>
          </a:p>
        </p:txBody>
      </p:sp>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127590" y="1282699"/>
                <a:ext cx="8914809" cy="5196215"/>
              </a:xfrm>
              <a:prstGeom prst="rect">
                <a:avLst/>
              </a:prstGeom>
              <a:noFill/>
              <a:ln>
                <a:noFill/>
              </a:ln>
            </p:spPr>
            <p:txBody>
              <a:bodyPr spcFirstLastPara="1" wrap="square" lIns="91425" tIns="45700" rIns="91425" bIns="45700" anchor="t" anchorCtr="0">
                <a:noAutofit/>
              </a:bodyPr>
              <a:lstStyle/>
              <a:p>
                <a:r>
                  <a:rPr lang="cs-CZ" dirty="0" smtClean="0"/>
                  <a:t>R</a:t>
                </a:r>
                <a:r>
                  <a:rPr lang="cs-CZ" baseline="-25000" dirty="0"/>
                  <a:t>D/F </a:t>
                </a:r>
                <a:r>
                  <a:rPr lang="cs-CZ" dirty="0"/>
                  <a:t>reálný měnový </a:t>
                </a:r>
                <a:r>
                  <a:rPr lang="cs-CZ" dirty="0" smtClean="0"/>
                  <a:t>kurs</a:t>
                </a:r>
              </a:p>
              <a:p>
                <a:pPr lvl="1"/>
                <a:r>
                  <a:rPr lang="cs-CZ" dirty="0"/>
                  <a:t>E</a:t>
                </a:r>
                <a:r>
                  <a:rPr lang="cs-CZ" baseline="-25000" dirty="0"/>
                  <a:t>D/F </a:t>
                </a:r>
                <a:r>
                  <a:rPr lang="cs-CZ" dirty="0"/>
                  <a:t>nominální měnový kurs, tj. jednotka měny cizí země vyjádřená v počtu (množství) jednotek měny domácí země; </a:t>
                </a:r>
              </a:p>
              <a:p>
                <a:pPr lvl="1"/>
                <a:r>
                  <a:rPr lang="cs-CZ" dirty="0"/>
                  <a:t>P</a:t>
                </a:r>
                <a:r>
                  <a:rPr lang="cs-CZ" baseline="-25000" dirty="0"/>
                  <a:t>F</a:t>
                </a:r>
                <a:r>
                  <a:rPr lang="cs-CZ" dirty="0"/>
                  <a:t> cenová hladina v zahraničí</a:t>
                </a:r>
                <a:r>
                  <a:rPr lang="cs-CZ" dirty="0" smtClean="0"/>
                  <a:t>;</a:t>
                </a:r>
              </a:p>
              <a:p>
                <a:pPr lvl="1"/>
                <a:r>
                  <a:rPr lang="cs-CZ" dirty="0"/>
                  <a:t>P úroveň cenové hladiny domácí země</a:t>
                </a:r>
                <a:r>
                  <a:rPr lang="cs-CZ" dirty="0" smtClean="0"/>
                  <a:t>.</a:t>
                </a:r>
              </a:p>
              <a:p>
                <a:pPr marL="571500" lvl="1"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𝐷</m:t>
                          </m:r>
                          <m:r>
                            <a:rPr lang="cs-CZ" b="0" i="1" smtClean="0">
                              <a:latin typeface="Cambria Math" panose="02040503050406030204" pitchFamily="18" charset="0"/>
                            </a:rPr>
                            <m:t>/</m:t>
                          </m:r>
                          <m:r>
                            <a:rPr lang="cs-CZ" b="0" i="1" smtClean="0">
                              <a:latin typeface="Cambria Math" panose="02040503050406030204" pitchFamily="18" charset="0"/>
                            </a:rPr>
                            <m:t>𝐹</m:t>
                          </m:r>
                        </m:sub>
                      </m:sSub>
                      <m:r>
                        <a:rPr lang="cs-CZ" b="0" i="1" smtClean="0">
                          <a:latin typeface="Cambria Math" panose="02040503050406030204" pitchFamily="18" charset="0"/>
                        </a:rPr>
                        <m:t>= </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𝐸</m:t>
                          </m:r>
                        </m:e>
                        <m:sub>
                          <m:r>
                            <a:rPr lang="cs-CZ" b="0" i="1" smtClean="0">
                              <a:latin typeface="Cambria Math" panose="02040503050406030204" pitchFamily="18" charset="0"/>
                            </a:rPr>
                            <m:t>𝐷</m:t>
                          </m:r>
                          <m:r>
                            <a:rPr lang="cs-CZ" b="0" i="1" smtClean="0">
                              <a:latin typeface="Cambria Math" panose="02040503050406030204" pitchFamily="18" charset="0"/>
                            </a:rPr>
                            <m:t>/</m:t>
                          </m:r>
                          <m:r>
                            <a:rPr lang="cs-CZ" b="0" i="1" smtClean="0">
                              <a:latin typeface="Cambria Math" panose="02040503050406030204" pitchFamily="18" charset="0"/>
                            </a:rPr>
                            <m:t>𝐹</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𝑃</m:t>
                              </m:r>
                            </m:e>
                            <m:sub>
                              <m:r>
                                <a:rPr lang="cs-CZ" b="0" i="1" smtClean="0">
                                  <a:latin typeface="Cambria Math" panose="02040503050406030204" pitchFamily="18" charset="0"/>
                                </a:rPr>
                                <m:t>𝐹</m:t>
                              </m:r>
                            </m:sub>
                          </m:sSub>
                        </m:num>
                        <m:den>
                          <m:r>
                            <a:rPr lang="cs-CZ" b="0" i="1" smtClean="0">
                              <a:latin typeface="Cambria Math" panose="02040503050406030204" pitchFamily="18" charset="0"/>
                            </a:rPr>
                            <m:t>𝑃</m:t>
                          </m:r>
                        </m:den>
                      </m:f>
                    </m:oMath>
                  </m:oMathPara>
                </a14:m>
                <a:endParaRPr lang="cs-CZ" dirty="0"/>
              </a:p>
              <a:p>
                <a:endParaRPr lang="cs-CZ" dirty="0"/>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127590" y="1282699"/>
                <a:ext cx="8914809" cy="5196215"/>
              </a:xfrm>
              <a:prstGeom prst="rect">
                <a:avLst/>
              </a:prstGeom>
              <a:blipFill>
                <a:blip r:embed="rId3"/>
                <a:stretch>
                  <a:fillRect t="-469"/>
                </a:stretch>
              </a:blipFill>
              <a:ln>
                <a:noFill/>
              </a:ln>
            </p:spPr>
            <p:txBody>
              <a:bodyPr/>
              <a:lstStyle/>
              <a:p>
                <a:r>
                  <a:rPr lang="cs-CZ">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43/51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128700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Reálný měnový kurz</a:t>
            </a:r>
          </a:p>
        </p:txBody>
      </p:sp>
      <p:sp>
        <p:nvSpPr>
          <p:cNvPr id="98" name="Google Shape;98;p14"/>
          <p:cNvSpPr txBox="1">
            <a:spLocks noGrp="1"/>
          </p:cNvSpPr>
          <p:nvPr>
            <p:ph type="body" idx="1"/>
          </p:nvPr>
        </p:nvSpPr>
        <p:spPr>
          <a:xfrm>
            <a:off x="127590" y="1143001"/>
            <a:ext cx="8914809" cy="5335914"/>
          </a:xfrm>
          <a:prstGeom prst="rect">
            <a:avLst/>
          </a:prstGeom>
          <a:noFill/>
          <a:ln>
            <a:noFill/>
          </a:ln>
        </p:spPr>
        <p:txBody>
          <a:bodyPr spcFirstLastPara="1" wrap="square" lIns="91425" tIns="45700" rIns="91425" bIns="45700" anchor="t" anchorCtr="0">
            <a:noAutofit/>
          </a:bodyPr>
          <a:lstStyle/>
          <a:p>
            <a:pPr>
              <a:buSzPct val="66000"/>
            </a:pPr>
            <a:r>
              <a:rPr lang="cs-CZ" sz="2800" dirty="0"/>
              <a:t>Předpokládá se, že: </a:t>
            </a:r>
          </a:p>
          <a:p>
            <a:pPr lvl="1">
              <a:buSzPct val="66000"/>
            </a:pPr>
            <a:r>
              <a:rPr lang="cs-CZ" sz="2400" dirty="0"/>
              <a:t>růst reálného měnového kursu R</a:t>
            </a:r>
            <a:r>
              <a:rPr lang="cs-CZ" sz="2400" baseline="-25000" dirty="0"/>
              <a:t>D/F </a:t>
            </a:r>
            <a:r>
              <a:rPr lang="cs-CZ" sz="2400" dirty="0"/>
              <a:t>= reálné </a:t>
            </a:r>
            <a:r>
              <a:rPr lang="cs-CZ" sz="2400" dirty="0" smtClean="0"/>
              <a:t>znehodnocení, </a:t>
            </a:r>
            <a:endParaRPr lang="cs-CZ" sz="2400" dirty="0"/>
          </a:p>
          <a:p>
            <a:pPr lvl="1">
              <a:buSzPct val="66000"/>
            </a:pPr>
            <a:r>
              <a:rPr lang="cs-CZ" sz="2400" dirty="0"/>
              <a:t>růst nominálního měnového kursu E</a:t>
            </a:r>
            <a:r>
              <a:rPr lang="cs-CZ" sz="2400" baseline="-25000" dirty="0"/>
              <a:t>D/F </a:t>
            </a:r>
            <a:r>
              <a:rPr lang="cs-CZ" sz="2400" dirty="0"/>
              <a:t>= depreciace domácí </a:t>
            </a:r>
            <a:r>
              <a:rPr lang="cs-CZ" sz="2400" dirty="0" smtClean="0"/>
              <a:t>měny.</a:t>
            </a:r>
          </a:p>
          <a:p>
            <a:pPr marL="342900" lvl="1">
              <a:buSzPct val="66000"/>
              <a:buFont typeface="Arial" panose="020B0604020202020204" pitchFamily="34" charset="0"/>
              <a:buChar char="•"/>
            </a:pPr>
            <a:r>
              <a:rPr lang="cs-CZ" sz="2400" dirty="0"/>
              <a:t>Proč se reálný měnový kurs odchyluje od jedné? </a:t>
            </a:r>
            <a:endParaRPr lang="cs-CZ" sz="2400" dirty="0" smtClean="0"/>
          </a:p>
          <a:p>
            <a:pPr lvl="1">
              <a:buSzPct val="66000"/>
            </a:pPr>
            <a:r>
              <a:rPr lang="cs-CZ" sz="2400" dirty="0"/>
              <a:t>existence dopravních a jiných nákladů a překážek v mezinárodním obchodě, </a:t>
            </a:r>
          </a:p>
          <a:p>
            <a:pPr lvl="1">
              <a:buSzPct val="66000"/>
            </a:pPr>
            <a:r>
              <a:rPr lang="cs-CZ" sz="2400" dirty="0"/>
              <a:t>regulace nominálního měnového kursu centrální bankou,</a:t>
            </a:r>
          </a:p>
          <a:p>
            <a:pPr lvl="1">
              <a:buSzPct val="66000"/>
            </a:pPr>
            <a:r>
              <a:rPr lang="pl-PL" sz="2400" dirty="0"/>
              <a:t>neexistence dokonale konkurenční struktury atd. </a:t>
            </a:r>
            <a:endParaRPr lang="cs-CZ" sz="2400" dirty="0" smtClean="0"/>
          </a:p>
          <a:p>
            <a:pPr marL="342900" lvl="1">
              <a:buSzPct val="66000"/>
              <a:buFont typeface="Arial" panose="020B0604020202020204" pitchFamily="34" charset="0"/>
              <a:buChar char="•"/>
            </a:pPr>
            <a:r>
              <a:rPr lang="cs-CZ" sz="2000" dirty="0"/>
              <a:t>Reálný měnový kurs se může odchylovat od jedné po relativně dlouhé období. Fluktuace měnového kursu vyvolávají velké a nežádoucí výkyvy cenové hladiny domácí země, i výkyvy v úrovni domácí produkce.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44/51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72482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Nabídka a poptávka po korunách v dlouhém období</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r>
              <a:rPr lang="cs-CZ" sz="2800" b="1" dirty="0"/>
              <a:t>Nominální měnový kurs </a:t>
            </a:r>
            <a:r>
              <a:rPr lang="cs-CZ" sz="2800" dirty="0"/>
              <a:t>- cena měnové jednotky jedné země vyjádřená v měně jiné země, výsledek poptávky a nabídky na mezinárodních měnových trzích. </a:t>
            </a:r>
            <a:endParaRPr lang="cs-CZ" sz="2800" dirty="0" smtClean="0"/>
          </a:p>
          <a:p>
            <a:pPr lvl="1">
              <a:buSzPct val="66000"/>
            </a:pPr>
            <a:r>
              <a:rPr lang="cs-CZ" dirty="0" smtClean="0"/>
              <a:t>Poptávka </a:t>
            </a:r>
            <a:r>
              <a:rPr lang="cs-CZ" dirty="0"/>
              <a:t>po měně domácí </a:t>
            </a:r>
            <a:r>
              <a:rPr lang="cs-CZ" dirty="0" smtClean="0"/>
              <a:t>země</a:t>
            </a:r>
          </a:p>
          <a:p>
            <a:pPr lvl="2">
              <a:buSzPct val="66000"/>
            </a:pPr>
            <a:r>
              <a:rPr lang="cs-CZ" sz="2000" dirty="0"/>
              <a:t>vývozy zboží a služeb domácí země (měna je poptávána subjekty ostatních zemí k zaplacení exportů zboží a služeb z domácí země); </a:t>
            </a:r>
            <a:endParaRPr lang="cs-CZ" sz="2000" dirty="0" smtClean="0"/>
          </a:p>
          <a:p>
            <a:pPr lvl="2">
              <a:buSzPct val="66000"/>
            </a:pPr>
            <a:r>
              <a:rPr lang="cs-CZ" sz="2000" dirty="0" smtClean="0"/>
              <a:t>kapitálový </a:t>
            </a:r>
            <a:r>
              <a:rPr lang="cs-CZ" sz="2000" dirty="0"/>
              <a:t>příliv do dané země (např. dividendy a úroky ze zahraničních investic subjektů domácí země, nákupy obligací a akcií domácí země subjekty ostatních zemí, zakládání účtů v bankách domácí země subjekty ostatních zemí, nákup ostatních aktiv subjekty ostatních zemí v domácí zemi aj</a:t>
            </a:r>
            <a:r>
              <a:rPr lang="cs-CZ" sz="2000" dirty="0" smtClean="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45/51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129479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Nabídka a poptávka po korunách v dlouhém období</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r>
              <a:rPr lang="cs-CZ" sz="2800" b="1" dirty="0"/>
              <a:t>Nominální měnový kurs </a:t>
            </a:r>
            <a:r>
              <a:rPr lang="cs-CZ" sz="2800" dirty="0"/>
              <a:t>- cena měnové jednotky jedné země vyjádřená v měně jiné země, výsledek poptávky a nabídky na mezinárodních měnových trzích. </a:t>
            </a:r>
            <a:endParaRPr lang="cs-CZ" sz="2800" dirty="0" smtClean="0"/>
          </a:p>
          <a:p>
            <a:pPr lvl="1">
              <a:buSzPct val="66000"/>
            </a:pPr>
            <a:r>
              <a:rPr lang="cs-CZ" dirty="0" smtClean="0"/>
              <a:t>Nabídka </a:t>
            </a:r>
            <a:r>
              <a:rPr lang="cs-CZ" dirty="0"/>
              <a:t>měny domácí </a:t>
            </a:r>
            <a:r>
              <a:rPr lang="cs-CZ" dirty="0" smtClean="0"/>
              <a:t>země</a:t>
            </a:r>
          </a:p>
          <a:p>
            <a:pPr lvl="2">
              <a:buSzPct val="66000"/>
            </a:pPr>
            <a:r>
              <a:rPr lang="cs-CZ" sz="2000" dirty="0"/>
              <a:t>dovozy zboží a služeb (subjekty domácí země potřebují cizí měnu a nabízejí měnu domácí, aby mohly zaplatit dovozy zboží a služeb); </a:t>
            </a:r>
            <a:endParaRPr lang="cs-CZ" sz="2000" dirty="0" smtClean="0"/>
          </a:p>
          <a:p>
            <a:pPr lvl="2">
              <a:buSzPct val="66000"/>
            </a:pPr>
            <a:r>
              <a:rPr lang="cs-CZ" sz="2000" dirty="0" smtClean="0"/>
              <a:t>kapitálové </a:t>
            </a:r>
            <a:r>
              <a:rPr lang="cs-CZ" sz="2000" dirty="0"/>
              <a:t>odlivy (např. dividendy a úroky z investic cizích subjektů v domácí zemi, nákup obligací a akcií ostatních zemí subjekty domácí země, zakládání účtů subjektů domácí země v bankách ostatních zemí, nákup ostatních aktiv subjekty domácí země v ostatních zemích aj.).</a:t>
            </a:r>
            <a:endParaRPr lang="cs-CZ" sz="2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46/51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444690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Nabídka a poptávka po korunách v dlouhém období</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endParaRPr lang="cs-CZ" sz="2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47/51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2558" t="19561" r="14651" b="18424"/>
          <a:stretch/>
        </p:blipFill>
        <p:spPr>
          <a:xfrm>
            <a:off x="0" y="1717756"/>
            <a:ext cx="8741524" cy="4189229"/>
          </a:xfrm>
          <a:prstGeom prst="rect">
            <a:avLst/>
          </a:prstGeom>
        </p:spPr>
      </p:pic>
    </p:spTree>
    <p:extLst>
      <p:ext uri="{BB962C8B-B14F-4D97-AF65-F5344CB8AC3E}">
        <p14:creationId xmlns:p14="http://schemas.microsoft.com/office/powerpoint/2010/main" val="68221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Marshall – Lernerova podmínka</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r>
              <a:rPr lang="cs-CZ" sz="2400" dirty="0"/>
              <a:t>Cenová elasticita vývozu a dovozu </a:t>
            </a:r>
            <a:endParaRPr lang="cs-CZ" sz="2400" dirty="0" smtClean="0"/>
          </a:p>
          <a:p>
            <a:pPr lvl="1">
              <a:buSzPct val="66000"/>
            </a:pPr>
            <a:r>
              <a:rPr lang="cs-CZ" sz="2200" dirty="0" smtClean="0"/>
              <a:t>Depreciace </a:t>
            </a:r>
            <a:r>
              <a:rPr lang="cs-CZ" sz="2200" dirty="0"/>
              <a:t>domácí měny - vždy vede ke zvýšení objemu X a snížení objemu M. </a:t>
            </a:r>
          </a:p>
          <a:p>
            <a:pPr lvl="1">
              <a:buSzPct val="66000"/>
            </a:pPr>
            <a:r>
              <a:rPr lang="cs-CZ" sz="2200" dirty="0" smtClean="0"/>
              <a:t>Vliv </a:t>
            </a:r>
            <a:r>
              <a:rPr lang="cs-CZ" sz="2200" dirty="0"/>
              <a:t>na HODNOTU vývozu/dovozu nejednoznačný – závisí na cenové elasticitě po vývozním/dovozním zboží. </a:t>
            </a:r>
            <a:endParaRPr lang="cs-CZ" sz="2200" dirty="0" smtClean="0"/>
          </a:p>
          <a:p>
            <a:pPr lvl="1">
              <a:buSzPct val="66000"/>
            </a:pPr>
            <a:r>
              <a:rPr lang="cs-CZ" sz="2200" dirty="0" smtClean="0"/>
              <a:t>Cenová </a:t>
            </a:r>
            <a:r>
              <a:rPr lang="cs-CZ" sz="2200" dirty="0"/>
              <a:t>elasticita vývozu (poptávky po vývozním zboží) – o kolik % se změní množství vývozu, změní-li se vývozní cena o 1%. </a:t>
            </a:r>
            <a:endParaRPr lang="cs-CZ" sz="2200" dirty="0" smtClean="0"/>
          </a:p>
          <a:p>
            <a:pPr lvl="1">
              <a:buSzPct val="66000"/>
            </a:pPr>
            <a:r>
              <a:rPr lang="cs-CZ" sz="2200" dirty="0" smtClean="0"/>
              <a:t>Změna </a:t>
            </a:r>
            <a:r>
              <a:rPr lang="cs-CZ" sz="2200" dirty="0"/>
              <a:t>měnového kurzu mění ceny X a M – jak se změní NX po změně kurzu? </a:t>
            </a:r>
            <a:endParaRPr lang="cs-CZ" sz="2200" dirty="0" smtClean="0"/>
          </a:p>
          <a:p>
            <a:pPr lvl="1">
              <a:buSzPct val="66000"/>
            </a:pPr>
            <a:r>
              <a:rPr lang="cs-CZ" sz="2200" b="1" dirty="0" err="1" smtClean="0"/>
              <a:t>Marshall</a:t>
            </a:r>
            <a:r>
              <a:rPr lang="cs-CZ" sz="2200" b="1" dirty="0" smtClean="0"/>
              <a:t> </a:t>
            </a:r>
            <a:r>
              <a:rPr lang="cs-CZ" sz="2200" b="1" dirty="0"/>
              <a:t>– </a:t>
            </a:r>
            <a:r>
              <a:rPr lang="cs-CZ" sz="2200" b="1" dirty="0" err="1"/>
              <a:t>Lernerova</a:t>
            </a:r>
            <a:r>
              <a:rPr lang="cs-CZ" sz="2200" b="1" dirty="0"/>
              <a:t> podmínka: Depreciace domácí měny povede ke zvýšení hodnoty NX jen tehdy, </a:t>
            </a:r>
            <a:r>
              <a:rPr lang="cs-CZ" sz="2200" b="1" dirty="0" err="1"/>
              <a:t>kdyžje</a:t>
            </a:r>
            <a:r>
              <a:rPr lang="cs-CZ" sz="2200" b="1" dirty="0"/>
              <a:t> součet cenových elasticit vývozu a dovozu větší než jedna.</a:t>
            </a:r>
            <a:endParaRPr lang="cs-CZ" sz="22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48/51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41390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Marshall – Lernerova podmínka</a:t>
            </a:r>
          </a:p>
        </p:txBody>
      </p:sp>
      <p:sp>
        <p:nvSpPr>
          <p:cNvPr id="98" name="Google Shape;98;p14"/>
          <p:cNvSpPr txBox="1">
            <a:spLocks noGrp="1"/>
          </p:cNvSpPr>
          <p:nvPr>
            <p:ph type="body" idx="1"/>
          </p:nvPr>
        </p:nvSpPr>
        <p:spPr>
          <a:xfrm>
            <a:off x="127590" y="1127051"/>
            <a:ext cx="8914809" cy="5351863"/>
          </a:xfrm>
          <a:prstGeom prst="rect">
            <a:avLst/>
          </a:prstGeom>
          <a:noFill/>
          <a:ln>
            <a:noFill/>
          </a:ln>
        </p:spPr>
        <p:txBody>
          <a:bodyPr spcFirstLastPara="1" wrap="square" lIns="91425" tIns="45700" rIns="91425" bIns="45700" anchor="t" anchorCtr="0">
            <a:noAutofit/>
          </a:bodyPr>
          <a:lstStyle/>
          <a:p>
            <a:pPr>
              <a:buSzPct val="66000"/>
            </a:pPr>
            <a:r>
              <a:rPr lang="cs-CZ" sz="2400" dirty="0"/>
              <a:t>V realitě splněna v dlouhém období </a:t>
            </a:r>
            <a:endParaRPr lang="cs-CZ" sz="2400" dirty="0" smtClean="0"/>
          </a:p>
          <a:p>
            <a:pPr lvl="1">
              <a:buSzPct val="66000"/>
            </a:pPr>
            <a:r>
              <a:rPr lang="cs-CZ" sz="2000" dirty="0" smtClean="0"/>
              <a:t>Zejména </a:t>
            </a:r>
            <a:r>
              <a:rPr lang="cs-CZ" sz="2000" dirty="0"/>
              <a:t>v malých otevřených ekonomikách </a:t>
            </a:r>
            <a:endParaRPr lang="cs-CZ" sz="2000" dirty="0" smtClean="0"/>
          </a:p>
          <a:p>
            <a:pPr lvl="1">
              <a:buSzPct val="66000"/>
            </a:pPr>
            <a:r>
              <a:rPr lang="cs-CZ" sz="2000" dirty="0" smtClean="0"/>
              <a:t>Vývozy </a:t>
            </a:r>
            <a:r>
              <a:rPr lang="cs-CZ" sz="2000" dirty="0"/>
              <a:t>a dovozy cenově vysoce elastické </a:t>
            </a:r>
            <a:endParaRPr lang="cs-CZ" sz="2000" dirty="0" smtClean="0"/>
          </a:p>
          <a:p>
            <a:pPr>
              <a:buSzPct val="66000"/>
            </a:pPr>
            <a:r>
              <a:rPr lang="cs-CZ" sz="2400" dirty="0" smtClean="0"/>
              <a:t>Cenově </a:t>
            </a:r>
            <a:r>
              <a:rPr lang="cs-CZ" sz="2400" dirty="0"/>
              <a:t>neelastické vývozy: </a:t>
            </a:r>
            <a:endParaRPr lang="cs-CZ" sz="2400" dirty="0" smtClean="0"/>
          </a:p>
          <a:p>
            <a:pPr lvl="1">
              <a:buSzPct val="66000"/>
            </a:pPr>
            <a:r>
              <a:rPr lang="cs-CZ" sz="2000" dirty="0" smtClean="0"/>
              <a:t>Minerální </a:t>
            </a:r>
            <a:r>
              <a:rPr lang="cs-CZ" sz="2000" dirty="0"/>
              <a:t>suroviny </a:t>
            </a:r>
            <a:endParaRPr lang="cs-CZ" sz="2000" dirty="0" smtClean="0"/>
          </a:p>
          <a:p>
            <a:pPr lvl="1">
              <a:buSzPct val="66000"/>
            </a:pPr>
            <a:r>
              <a:rPr lang="cs-CZ" sz="2000" dirty="0" smtClean="0"/>
              <a:t>Některé </a:t>
            </a:r>
            <a:r>
              <a:rPr lang="cs-CZ" sz="2000" dirty="0"/>
              <a:t>zemědělské plodiny </a:t>
            </a:r>
            <a:endParaRPr lang="cs-CZ" sz="2000" dirty="0" smtClean="0"/>
          </a:p>
          <a:p>
            <a:pPr>
              <a:buSzPct val="66000"/>
            </a:pPr>
            <a:r>
              <a:rPr lang="cs-CZ" sz="2400" dirty="0" smtClean="0"/>
              <a:t>V </a:t>
            </a:r>
            <a:r>
              <a:rPr lang="cs-CZ" sz="2400" dirty="0"/>
              <a:t>krátkém období – podmínka často splněna není – poptávka je méně elastická </a:t>
            </a:r>
            <a:endParaRPr lang="cs-CZ" sz="2400" dirty="0" smtClean="0"/>
          </a:p>
          <a:p>
            <a:pPr>
              <a:buSzPct val="66000"/>
            </a:pPr>
            <a:r>
              <a:rPr lang="cs-CZ" sz="2400" dirty="0" smtClean="0"/>
              <a:t>Lidem </a:t>
            </a:r>
            <a:r>
              <a:rPr lang="cs-CZ" sz="2400" dirty="0"/>
              <a:t>trvá než zaregistrují cenovou změnu a než na ni zareagují substitucí zahraničního zboží domácím a naopak </a:t>
            </a:r>
            <a:endParaRPr lang="cs-CZ" sz="2400" dirty="0" smtClean="0"/>
          </a:p>
          <a:p>
            <a:pPr>
              <a:buSzPct val="66000"/>
            </a:pPr>
            <a:r>
              <a:rPr lang="cs-CZ" sz="2400" dirty="0" smtClean="0"/>
              <a:t>Z </a:t>
            </a:r>
            <a:r>
              <a:rPr lang="cs-CZ" sz="2400" dirty="0"/>
              <a:t>toho důvodu – v krátkém období depreciace často sníží čistý vývoz, v delším časovém období ho zvýší – </a:t>
            </a:r>
            <a:r>
              <a:rPr lang="cs-CZ" sz="2400" b="1" dirty="0"/>
              <a:t>jev J-křivka zahraničního obchodu.</a:t>
            </a:r>
            <a:endParaRPr lang="cs-CZ" sz="22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49/51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03696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err="1">
                <a:solidFill>
                  <a:srgbClr val="C00000"/>
                </a:solidFill>
              </a:rPr>
              <a:t>Mundellův-Flemingův</a:t>
            </a:r>
            <a:r>
              <a:rPr lang="cs-CZ" sz="4000" b="1" dirty="0">
                <a:solidFill>
                  <a:srgbClr val="C00000"/>
                </a:solidFill>
              </a:rPr>
              <a:t> model</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fontScale="77500" lnSpcReduction="20000"/>
          </a:bodyPr>
          <a:lstStyle/>
          <a:p>
            <a:pPr marL="114300" lvl="0" indent="0" algn="just">
              <a:spcBef>
                <a:spcPts val="0"/>
              </a:spcBef>
              <a:spcAft>
                <a:spcPts val="600"/>
              </a:spcAft>
              <a:buClr>
                <a:srgbClr val="307871"/>
              </a:buClr>
              <a:buSzPct val="120000"/>
              <a:buNone/>
              <a:tabLst>
                <a:tab pos="228600" algn="l"/>
              </a:tabLst>
            </a:pPr>
            <a:r>
              <a:rPr lang="cs-CZ" sz="3600" b="1" dirty="0">
                <a:solidFill>
                  <a:srgbClr val="000000"/>
                </a:solidFill>
              </a:rPr>
              <a:t>Předpoklady:</a:t>
            </a: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fixní cenová </a:t>
            </a:r>
            <a:r>
              <a:rPr lang="cs-CZ" sz="3600" dirty="0" smtClean="0">
                <a:solidFill>
                  <a:srgbClr val="000000"/>
                </a:solidFill>
              </a:rPr>
              <a:t>hladina;</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ekonomika je pod potenciálním produktem (nevyužité výrobní zdroje</a:t>
            </a:r>
            <a:r>
              <a:rPr lang="cs-CZ" sz="3600" dirty="0" smtClean="0">
                <a:solidFill>
                  <a:srgbClr val="000000"/>
                </a:solidFill>
              </a:rPr>
              <a:t>);</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IS-LM je doplněn o </a:t>
            </a:r>
            <a:r>
              <a:rPr lang="cs-CZ" sz="3600" dirty="0" smtClean="0">
                <a:solidFill>
                  <a:srgbClr val="000000"/>
                </a:solidFill>
              </a:rPr>
              <a:t>BP;</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platí pro malé otevřené ekonomiky, kdy země sama o sobě neovlivní výši (světové) produkce a zároveň neovlivní světovou úrokovou míru. Domácí úroková míra by se za jinak stejných podmínek rovnala </a:t>
            </a:r>
            <a:r>
              <a:rPr lang="cs-CZ" sz="3600" dirty="0" smtClean="0">
                <a:solidFill>
                  <a:srgbClr val="000000"/>
                </a:solidFill>
              </a:rPr>
              <a:t>světové;</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model, který předpokládá dokonalou kapitálovou </a:t>
            </a:r>
            <a:r>
              <a:rPr lang="cs-CZ" sz="3600" dirty="0" smtClean="0">
                <a:solidFill>
                  <a:srgbClr val="000000"/>
                </a:solidFill>
              </a:rPr>
              <a:t>mobilitu.</a:t>
            </a:r>
            <a:endParaRPr lang="cs-CZ" sz="36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61889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J-křivka</a:t>
            </a:r>
          </a:p>
        </p:txBody>
      </p:sp>
      <p:sp>
        <p:nvSpPr>
          <p:cNvPr id="98" name="Google Shape;98;p14"/>
          <p:cNvSpPr txBox="1">
            <a:spLocks noGrp="1"/>
          </p:cNvSpPr>
          <p:nvPr>
            <p:ph type="body" idx="1"/>
          </p:nvPr>
        </p:nvSpPr>
        <p:spPr>
          <a:xfrm>
            <a:off x="127590" y="1127051"/>
            <a:ext cx="8914809" cy="5351863"/>
          </a:xfrm>
          <a:prstGeom prst="rect">
            <a:avLst/>
          </a:prstGeom>
          <a:noFill/>
          <a:ln>
            <a:noFill/>
          </a:ln>
        </p:spPr>
        <p:txBody>
          <a:bodyPr spcFirstLastPara="1" wrap="square" lIns="91425" tIns="45700" rIns="91425" bIns="45700" anchor="t" anchorCtr="0">
            <a:noAutofit/>
          </a:bodyPr>
          <a:lstStyle/>
          <a:p>
            <a:pPr>
              <a:buSzPct val="66000"/>
            </a:pPr>
            <a:endParaRPr lang="cs-CZ" sz="22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50/51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6279" t="23489" r="17675" b="15116"/>
          <a:stretch/>
        </p:blipFill>
        <p:spPr>
          <a:xfrm>
            <a:off x="149070" y="1380251"/>
            <a:ext cx="8771427" cy="4586468"/>
          </a:xfrm>
          <a:prstGeom prst="rect">
            <a:avLst/>
          </a:prstGeom>
        </p:spPr>
      </p:pic>
    </p:spTree>
    <p:extLst>
      <p:ext uri="{BB962C8B-B14F-4D97-AF65-F5344CB8AC3E}">
        <p14:creationId xmlns:p14="http://schemas.microsoft.com/office/powerpoint/2010/main" val="22372701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err="1">
                <a:solidFill>
                  <a:srgbClr val="C00000"/>
                </a:solidFill>
              </a:rPr>
              <a:t>Mundellův-Flemingův</a:t>
            </a:r>
            <a:r>
              <a:rPr lang="cs-CZ" sz="4000" b="1" dirty="0">
                <a:solidFill>
                  <a:srgbClr val="C00000"/>
                </a:solidFill>
              </a:rPr>
              <a:t> model</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fontScale="92500" lnSpcReduction="20000"/>
          </a:bodyPr>
          <a:lstStyle/>
          <a:p>
            <a:pPr lvl="0" algn="just">
              <a:spcBef>
                <a:spcPts val="0"/>
              </a:spcBef>
              <a:spcAft>
                <a:spcPts val="600"/>
              </a:spcAft>
              <a:buClr>
                <a:schemeClr val="tx1"/>
              </a:buClr>
              <a:buSzPct val="120000"/>
            </a:pPr>
            <a:r>
              <a:rPr lang="cs-CZ" sz="3600" dirty="0">
                <a:solidFill>
                  <a:srgbClr val="000000"/>
                </a:solidFill>
              </a:rPr>
              <a:t>Při analýze účinnosti fiskální a monetární politiky v </a:t>
            </a:r>
            <a:r>
              <a:rPr lang="cs-CZ" sz="3600" dirty="0" err="1">
                <a:solidFill>
                  <a:srgbClr val="000000"/>
                </a:solidFill>
              </a:rPr>
              <a:t>Mundellově-Flemingově</a:t>
            </a:r>
            <a:r>
              <a:rPr lang="cs-CZ" sz="3600" dirty="0">
                <a:solidFill>
                  <a:srgbClr val="000000"/>
                </a:solidFill>
              </a:rPr>
              <a:t> modelu budeme vycházet ze situace, kdy </a:t>
            </a:r>
            <a:r>
              <a:rPr lang="cs-CZ" sz="3600" b="1" dirty="0">
                <a:solidFill>
                  <a:srgbClr val="000000"/>
                </a:solidFill>
              </a:rPr>
              <a:t>vláda</a:t>
            </a:r>
            <a:r>
              <a:rPr lang="cs-CZ" sz="3600" dirty="0">
                <a:solidFill>
                  <a:srgbClr val="000000"/>
                </a:solidFill>
              </a:rPr>
              <a:t> či </a:t>
            </a:r>
            <a:r>
              <a:rPr lang="cs-CZ" sz="3600" b="1" dirty="0">
                <a:solidFill>
                  <a:srgbClr val="000000"/>
                </a:solidFill>
              </a:rPr>
              <a:t>centrální banka </a:t>
            </a:r>
            <a:r>
              <a:rPr lang="cs-CZ" sz="3600" dirty="0">
                <a:solidFill>
                  <a:srgbClr val="000000"/>
                </a:solidFill>
              </a:rPr>
              <a:t>provádějí </a:t>
            </a:r>
            <a:r>
              <a:rPr lang="cs-CZ" sz="3600" b="1" dirty="0">
                <a:solidFill>
                  <a:srgbClr val="000000"/>
                </a:solidFill>
              </a:rPr>
              <a:t>expanzivní fiskální </a:t>
            </a:r>
            <a:r>
              <a:rPr lang="cs-CZ" sz="3600" dirty="0">
                <a:solidFill>
                  <a:srgbClr val="000000"/>
                </a:solidFill>
              </a:rPr>
              <a:t>či </a:t>
            </a:r>
            <a:r>
              <a:rPr lang="cs-CZ" sz="3600" b="1" dirty="0">
                <a:solidFill>
                  <a:srgbClr val="000000"/>
                </a:solidFill>
              </a:rPr>
              <a:t>monetární </a:t>
            </a:r>
            <a:r>
              <a:rPr lang="cs-CZ" sz="3600" b="1" dirty="0" smtClean="0">
                <a:solidFill>
                  <a:srgbClr val="000000"/>
                </a:solidFill>
              </a:rPr>
              <a:t>politiku</a:t>
            </a:r>
            <a:r>
              <a:rPr lang="cs-CZ" sz="3600" dirty="0" smtClean="0">
                <a:solidFill>
                  <a:srgbClr val="000000"/>
                </a:solidFill>
              </a:rPr>
              <a:t>,</a:t>
            </a:r>
            <a:endParaRPr lang="cs-CZ" sz="3600" b="1"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Každá modelová situace bude vycházet ze stavu, kdy se ekonomika nachází v bodě rovnováhy E</a:t>
            </a:r>
            <a:r>
              <a:rPr lang="cs-CZ" sz="3600" baseline="-25000" dirty="0">
                <a:solidFill>
                  <a:srgbClr val="000000"/>
                </a:solidFill>
              </a:rPr>
              <a:t>0</a:t>
            </a:r>
            <a:r>
              <a:rPr lang="cs-CZ" sz="3600" dirty="0">
                <a:solidFill>
                  <a:srgbClr val="000000"/>
                </a:solidFill>
              </a:rPr>
              <a:t>, tedy na úrovni rovnovážného produktu, kdy se domácí úroková míra rovná zahraniční úrokové míře (i = </a:t>
            </a:r>
            <a:r>
              <a:rPr lang="cs-CZ" sz="3600" dirty="0" err="1">
                <a:solidFill>
                  <a:srgbClr val="000000"/>
                </a:solidFill>
              </a:rPr>
              <a:t>i</a:t>
            </a:r>
            <a:r>
              <a:rPr lang="cs-CZ" sz="3600" baseline="-25000" dirty="0" err="1">
                <a:solidFill>
                  <a:srgbClr val="000000"/>
                </a:solidFill>
              </a:rPr>
              <a:t>f</a:t>
            </a:r>
            <a:r>
              <a:rPr lang="cs-CZ" sz="3600" dirty="0">
                <a:solidFill>
                  <a:srgbClr val="000000"/>
                </a:solidFill>
              </a:rPr>
              <a:t>)</a:t>
            </a:r>
            <a:endParaRPr lang="cs-CZ" sz="36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24281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pevných kurzů</a:t>
            </a:r>
            <a:endParaRPr lang="cs-CZ" sz="4000" b="1" dirty="0">
              <a:solidFill>
                <a:srgbClr val="C00000"/>
              </a:solidFill>
            </a:endParaRP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fontScale="70000" lnSpcReduction="20000"/>
          </a:bodyPr>
          <a:lstStyle/>
          <a:p>
            <a:pPr lvl="0" algn="just">
              <a:spcBef>
                <a:spcPts val="0"/>
              </a:spcBef>
              <a:spcAft>
                <a:spcPts val="600"/>
              </a:spcAft>
              <a:buClr>
                <a:schemeClr val="tx1"/>
              </a:buClr>
              <a:buSzPct val="120000"/>
            </a:pPr>
            <a:r>
              <a:rPr lang="cs-CZ" sz="3600" dirty="0">
                <a:solidFill>
                  <a:srgbClr val="000000"/>
                </a:solidFill>
              </a:rPr>
              <a:t>Vláda provede fiskální expanzi (↑G) → ↑ poptávky po penězích (M/P konstantní) → ↑ i (křivka IS0 se posune doprava do IS1</a:t>
            </a:r>
            <a:r>
              <a:rPr lang="cs-CZ" sz="3600" dirty="0" smtClean="0">
                <a:solidFill>
                  <a:srgbClr val="000000"/>
                </a:solidFill>
              </a:rPr>
              <a:t>).</a:t>
            </a:r>
          </a:p>
          <a:p>
            <a:pPr marL="114300" lvl="0" indent="0" algn="just">
              <a:spcBef>
                <a:spcPts val="0"/>
              </a:spcBef>
              <a:spcAft>
                <a:spcPts val="600"/>
              </a:spcAft>
              <a:buClr>
                <a:schemeClr val="tx1"/>
              </a:buClr>
              <a:buSzPct val="120000"/>
              <a:buNone/>
            </a:pPr>
            <a:endParaRPr lang="cs-CZ" sz="600"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Při stávající křivce LM se novým bodem rovnováhy stane Y1 při zvýšené úrokové sazbě i1. Jedná se však pouze o rovnováhu vnitřní. Platební bilance je v nerovnováze (existuje přebytek platební bilance), proto není bod E1 bodem všeobecné </a:t>
            </a:r>
            <a:r>
              <a:rPr lang="cs-CZ" sz="3600" dirty="0" smtClean="0">
                <a:solidFill>
                  <a:srgbClr val="000000"/>
                </a:solidFill>
              </a:rPr>
              <a:t>rovnováhy.</a:t>
            </a:r>
          </a:p>
          <a:p>
            <a:pPr lvl="0" algn="just">
              <a:spcBef>
                <a:spcPts val="0"/>
              </a:spcBef>
              <a:spcAft>
                <a:spcPts val="600"/>
              </a:spcAft>
              <a:buClr>
                <a:schemeClr val="tx1"/>
              </a:buClr>
              <a:buSzPct val="120000"/>
            </a:pPr>
            <a:endParaRPr lang="cs-CZ" sz="600"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↑i → i ˃ </a:t>
            </a:r>
            <a:r>
              <a:rPr lang="cs-CZ" sz="3600" dirty="0" err="1">
                <a:solidFill>
                  <a:srgbClr val="000000"/>
                </a:solidFill>
              </a:rPr>
              <a:t>if</a:t>
            </a:r>
            <a:r>
              <a:rPr lang="cs-CZ" sz="3600" dirty="0">
                <a:solidFill>
                  <a:srgbClr val="000000"/>
                </a:solidFill>
              </a:rPr>
              <a:t> </a:t>
            </a:r>
            <a:r>
              <a:rPr lang="cs-CZ" sz="3600" dirty="0" smtClean="0">
                <a:solidFill>
                  <a:srgbClr val="000000"/>
                </a:solidFill>
              </a:rPr>
              <a:t>(zahraniční úroková sazba) → </a:t>
            </a:r>
            <a:r>
              <a:rPr lang="cs-CZ" sz="3600" dirty="0">
                <a:solidFill>
                  <a:srgbClr val="000000"/>
                </a:solidFill>
              </a:rPr>
              <a:t>masivní příliv kapitálu (FÚ PB). Příliv kapitálu vyvolá tlak na zhodnocení domácí měny (v systému pevných kurzů toto CB nemůže dovolit). Prostřednictvím svých intervencí prodává domácí měnu, nakupuje zahraniční měnu a zvyšuje tak domácí peněžní zásobu (↓i) (posun křivky LM0 doprava do LM1</a:t>
            </a:r>
            <a:r>
              <a:rPr lang="cs-CZ" sz="3600" dirty="0" smtClean="0">
                <a:solidFill>
                  <a:srgbClr val="000000"/>
                </a:solidFill>
              </a:rPr>
              <a:t>).</a:t>
            </a:r>
            <a:endParaRPr lang="cs-CZ" sz="3600"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7/51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580125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pevných kurzů</a:t>
            </a:r>
            <a:endParaRPr lang="cs-CZ" sz="4000" b="1" dirty="0">
              <a:solidFill>
                <a:srgbClr val="C00000"/>
              </a:solidFill>
            </a:endParaRP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800" dirty="0">
                <a:solidFill>
                  <a:srgbClr val="000000"/>
                </a:solidFill>
              </a:rPr>
              <a:t>Centrální banka bude intervenovat tak dlouho, dokud se domácí úroková sazba nebude rovnat zahraniční úrokové </a:t>
            </a:r>
            <a:r>
              <a:rPr lang="cs-CZ" sz="2800" dirty="0" smtClean="0">
                <a:solidFill>
                  <a:srgbClr val="000000"/>
                </a:solidFill>
              </a:rPr>
              <a:t>sazbě.</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Konečným výsledkem je rovnováha v bodě E2 při zvýšeném reálném důchodu, původní úrokové sazbě a původně hodnotě domácí </a:t>
            </a:r>
            <a:r>
              <a:rPr lang="cs-CZ" sz="2800" dirty="0" smtClean="0">
                <a:solidFill>
                  <a:srgbClr val="000000"/>
                </a:solidFill>
              </a:rPr>
              <a:t>měny.</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b="1" dirty="0">
                <a:solidFill>
                  <a:srgbClr val="000000"/>
                </a:solidFill>
              </a:rPr>
              <a:t>Fiskální politika je maximálně </a:t>
            </a:r>
            <a:r>
              <a:rPr lang="cs-CZ" sz="2800" b="1" dirty="0" smtClean="0">
                <a:solidFill>
                  <a:srgbClr val="000000"/>
                </a:solidFill>
              </a:rPr>
              <a:t>účinná.</a:t>
            </a:r>
            <a:endParaRPr lang="cs-CZ" sz="2800" b="1" dirty="0">
              <a:solidFill>
                <a:srgbClr val="0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8/51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589735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pevných kurzů</a:t>
            </a:r>
            <a:endParaRPr lang="cs-CZ" sz="4000" b="1" dirty="0">
              <a:solidFill>
                <a:srgbClr val="C0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9/51</a:t>
            </a:r>
            <a:endParaRPr sz="1200" b="1" dirty="0">
              <a:solidFill>
                <a:srgbClr val="FF0000"/>
              </a:solidFill>
              <a:latin typeface="Calibri"/>
              <a:ea typeface="Calibri"/>
              <a:cs typeface="Calibri"/>
              <a:sym typeface="Calibri"/>
            </a:endParaRPr>
          </a:p>
        </p:txBody>
      </p:sp>
      <p:pic>
        <p:nvPicPr>
          <p:cNvPr id="5" name="Obrázek 4"/>
          <p:cNvPicPr/>
          <p:nvPr/>
        </p:nvPicPr>
        <p:blipFill rotWithShape="1">
          <a:blip r:embed="rId3"/>
          <a:srcRect l="34722" t="38801" r="29453" b="19655"/>
          <a:stretch/>
        </p:blipFill>
        <p:spPr bwMode="auto">
          <a:xfrm>
            <a:off x="1028186" y="1779393"/>
            <a:ext cx="6495375" cy="4402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9620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3030</Words>
  <Application>Microsoft Office PowerPoint</Application>
  <PresentationFormat>Předvádění na obrazovce (4:3)</PresentationFormat>
  <Paragraphs>306</Paragraphs>
  <Slides>51</Slides>
  <Notes>51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51</vt:i4>
      </vt:variant>
    </vt:vector>
  </HeadingPairs>
  <TitlesOfParts>
    <vt:vector size="56" baseType="lpstr">
      <vt:lpstr>Arial</vt:lpstr>
      <vt:lpstr>Calibri</vt:lpstr>
      <vt:lpstr>Cambria Math</vt:lpstr>
      <vt:lpstr>Times New Roman</vt:lpstr>
      <vt:lpstr>Office Theme</vt:lpstr>
      <vt:lpstr>Makroekonomie II  Problémy determinace měnového kurzu  XMAK2</vt:lpstr>
      <vt:lpstr>Důležité pojmy</vt:lpstr>
      <vt:lpstr>Důležité pojmy</vt:lpstr>
      <vt:lpstr>Mundellův-Flemingův model</vt:lpstr>
      <vt:lpstr>Mundellův-Flemingův model</vt:lpstr>
      <vt:lpstr>Mundellův-Flemingův model</vt:lpstr>
      <vt:lpstr>Účinnost fiskální politiky v M-F modelu – systém pevných kurzů</vt:lpstr>
      <vt:lpstr>Účinnost fiskální politiky v M-F modelu – systém pevných kurzů</vt:lpstr>
      <vt:lpstr>Účinnost fiskální politiky v M-F modelu – systém pevných kurzů</vt:lpstr>
      <vt:lpstr>Účinnost fiskální politiky v M-F modelu – systém pružných kurzů</vt:lpstr>
      <vt:lpstr>Účinnost fiskální politiky v M-F modelu – systém pružných kurzů</vt:lpstr>
      <vt:lpstr>Účinnost fiskální politiky v M-F modelu – systém pružných kurzů</vt:lpstr>
      <vt:lpstr>Úplný mezinárodní vytěsňovací efekt</vt:lpstr>
      <vt:lpstr>Účinnost MP v M-F modelu – systém pevných kurzů</vt:lpstr>
      <vt:lpstr>Účinnost MP v M-F modelu – systém pevných kurzů</vt:lpstr>
      <vt:lpstr>Účinnost MP v M-F modelu – systém pevných kurzů</vt:lpstr>
      <vt:lpstr>Účinnost MP v M-F modelu – systém pružných kurzů</vt:lpstr>
      <vt:lpstr>Účinnost MP v M-F modelu – systém pružných kurzů</vt:lpstr>
      <vt:lpstr>Účinnost MP v M-F modelu – systém pružných kurzů</vt:lpstr>
      <vt:lpstr>Dokonalá kapitálová imobilita</vt:lpstr>
      <vt:lpstr>Účinnost FP - dokonalá imobilita – pevné kurzy</vt:lpstr>
      <vt:lpstr>Účinnost FP - dokonalá imobilita – pevné kurzy</vt:lpstr>
      <vt:lpstr>Účinnost FP - dokonalá imobilita – pevné kurzy</vt:lpstr>
      <vt:lpstr>Účinnost FP - dokonalá imobilita – pružné kurzy</vt:lpstr>
      <vt:lpstr>Účinnost FP - dokonalá imobilita – pružné kurzy</vt:lpstr>
      <vt:lpstr>Účinnost FP - dokonalá imobilita – pružné kurzy</vt:lpstr>
      <vt:lpstr>Účinnost MP - dokonalá imobilita – pevné kurzy</vt:lpstr>
      <vt:lpstr>Účinnost MP - dokonalá imobilita – pevné kurzy</vt:lpstr>
      <vt:lpstr>Účinnost MP - dokonalá imobilita – pevné kurzy</vt:lpstr>
      <vt:lpstr>Účinnost MP - dokonalá imobilita – pružné kurzy</vt:lpstr>
      <vt:lpstr>Účinnost MP - dokonalá imobilita – pružné kurzy</vt:lpstr>
      <vt:lpstr>Účinnost MP - dokonalá imobilita – pružné kurzy</vt:lpstr>
      <vt:lpstr>Shrnutí o účinnosti FP a MP v modelu IS-LM-BP</vt:lpstr>
      <vt:lpstr>Mezinárodní obchod a směna</vt:lpstr>
      <vt:lpstr>Mezinárodní obchod a směna</vt:lpstr>
      <vt:lpstr>Teorie parity kupní síly</vt:lpstr>
      <vt:lpstr>Formy teorie parity kupní síly</vt:lpstr>
      <vt:lpstr>Formy teorie parity kupní síly</vt:lpstr>
      <vt:lpstr>Formy teorie parity kupní síly</vt:lpstr>
      <vt:lpstr>Relativní forma teorie parity kupní síly</vt:lpstr>
      <vt:lpstr>Relativní forma teorie parity kupní síly</vt:lpstr>
      <vt:lpstr>Překážky působení zákona jediné ceny</vt:lpstr>
      <vt:lpstr>Reálný měnový kurz</vt:lpstr>
      <vt:lpstr>Reálný měnový kurz</vt:lpstr>
      <vt:lpstr>Nabídka a poptávka po korunách v dlouhém období</vt:lpstr>
      <vt:lpstr>Nabídka a poptávka po korunách v dlouhém období</vt:lpstr>
      <vt:lpstr>Nabídka a poptávka po korunách v dlouhém období</vt:lpstr>
      <vt:lpstr>Marshall – Lernerova podmínka</vt:lpstr>
      <vt:lpstr>Marshall – Lernerova podmínka</vt:lpstr>
      <vt:lpstr>J-křivka</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75</cp:revision>
  <dcterms:modified xsi:type="dcterms:W3CDTF">2023-10-22T09:50:28Z</dcterms:modified>
</cp:coreProperties>
</file>