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8"/>
  </p:notesMasterIdLst>
  <p:sldIdLst>
    <p:sldId id="256" r:id="rId2"/>
    <p:sldId id="279" r:id="rId3"/>
    <p:sldId id="355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4" r:id="rId12"/>
    <p:sldId id="363" r:id="rId13"/>
    <p:sldId id="365" r:id="rId14"/>
    <p:sldId id="366" r:id="rId15"/>
    <p:sldId id="367" r:id="rId16"/>
    <p:sldId id="368" r:id="rId17"/>
    <p:sldId id="371" r:id="rId18"/>
    <p:sldId id="369" r:id="rId19"/>
    <p:sldId id="370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379" r:id="rId28"/>
    <p:sldId id="381" r:id="rId29"/>
    <p:sldId id="382" r:id="rId30"/>
    <p:sldId id="380" r:id="rId31"/>
    <p:sldId id="384" r:id="rId32"/>
    <p:sldId id="383" r:id="rId33"/>
    <p:sldId id="385" r:id="rId34"/>
    <p:sldId id="386" r:id="rId35"/>
    <p:sldId id="387" r:id="rId36"/>
    <p:sldId id="276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4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8213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151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8316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3891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7368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20581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7653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06868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8367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1261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67513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789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6884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4878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849423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19882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10520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6965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639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801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8371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059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4871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95398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6431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02701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27110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016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1424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44451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4427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8910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523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  <a:defRPr/>
            </a:pPr>
            <a:r>
              <a:rPr lang="cs-CZ" altLang="cs-CZ" kern="1200" cap="none" smtClean="0">
                <a:latin typeface="Times New Roman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cap="none" dirty="0" smtClean="0">
              <a:latin typeface="Times New Roman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  <a:defRPr/>
            </a:pPr>
            <a:fld id="{560808B9-4D1F-4069-9EB9-CD8802008F4E}" type="slidenum">
              <a:rPr lang="cs-CZ" sz="1800" kern="1200" smtClean="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  <a:defRPr/>
              </a:pPr>
              <a:t>‹#›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7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62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pPr>
              <a:buClrTx/>
            </a:pPr>
            <a:r>
              <a:rPr lang="cs-CZ" altLang="cs-CZ" kern="1200" smtClean="0">
                <a:latin typeface="Calibri" panose="020F0502020204030204"/>
                <a:ea typeface="+mn-ea"/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kern="1200" dirty="0" smtClean="0"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buClrTx/>
            </a:pPr>
            <a:fld id="{560808B9-4D1F-4069-9EB9-CD8802008F4E}" type="slidenum">
              <a:rPr lang="cs-CZ" kern="1200" smtClean="0">
                <a:latin typeface="Calibri" panose="020F0502020204030204"/>
                <a:ea typeface="+mn-ea"/>
                <a:cs typeface="+mn-cs"/>
              </a:rPr>
              <a:pPr>
                <a:buClrTx/>
              </a:pPr>
              <a:t>‹#›</a:t>
            </a:fld>
            <a:endParaRPr lang="cs-CZ" kern="1200" dirty="0"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0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1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029523"/>
            <a:ext cx="87048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buClr>
                <a:srgbClr val="D10202"/>
              </a:buClr>
              <a:buSzPts val="4400"/>
            </a:pPr>
            <a:r>
              <a:rPr lang="cs-CZ" b="1" dirty="0" smtClean="0">
                <a:solidFill>
                  <a:srgbClr val="D10202"/>
                </a:solidFill>
              </a:rPr>
              <a:t>Makroekonomie II</a:t>
            </a:r>
            <a:br>
              <a:rPr lang="cs-CZ" b="1" dirty="0" smtClean="0">
                <a:solidFill>
                  <a:srgbClr val="D10202"/>
                </a:solidFill>
              </a:rPr>
            </a:br>
            <a:r>
              <a:rPr lang="cs-CZ" sz="4000" b="1" dirty="0" smtClean="0">
                <a:solidFill>
                  <a:srgbClr val="D10202"/>
                </a:solidFill>
              </a:rPr>
              <a:t/>
            </a:r>
            <a:br>
              <a:rPr lang="cs-CZ" sz="4000" b="1" dirty="0" smtClean="0">
                <a:solidFill>
                  <a:srgbClr val="D10202"/>
                </a:solidFill>
              </a:rPr>
            </a:br>
            <a:r>
              <a:rPr lang="cs-CZ" sz="4000" b="1" i="1" dirty="0">
                <a:solidFill>
                  <a:srgbClr val="D10202"/>
                </a:solidFill>
              </a:rPr>
              <a:t>Model IS-LM a účinnost monetární a fiskální </a:t>
            </a:r>
            <a:r>
              <a:rPr lang="cs-CZ" sz="4000" b="1" i="1" dirty="0" smtClean="0">
                <a:solidFill>
                  <a:srgbClr val="D10202"/>
                </a:solidFill>
              </a:rPr>
              <a:t>politiky</a:t>
            </a:r>
            <a:r>
              <a:rPr lang="cs-CZ" sz="4300" b="1" i="1" dirty="0" smtClean="0">
                <a:solidFill>
                  <a:srgbClr val="D10202"/>
                </a:solidFill>
              </a:rPr>
              <a:t/>
            </a:r>
            <a:br>
              <a:rPr lang="cs-CZ" sz="4300" b="1" i="1" dirty="0" smtClean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sz="3600" b="1" dirty="0" smtClean="0">
                <a:solidFill>
                  <a:srgbClr val="D10202"/>
                </a:solidFill>
              </a:rPr>
              <a:t>XMAK2</a:t>
            </a:r>
            <a:endParaRPr sz="3600"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</a:t>
            </a:r>
            <a:r>
              <a:rPr lang="cs-CZ" sz="1800" b="1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10. 10. 2023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Účinnost </a:t>
            </a:r>
            <a:r>
              <a:rPr lang="cs-CZ" sz="4000" b="1" dirty="0">
                <a:solidFill>
                  <a:srgbClr val="C00000"/>
                </a:solidFill>
              </a:rPr>
              <a:t>fiskální politiky </a:t>
            </a:r>
            <a:r>
              <a:rPr lang="cs-CZ" sz="4000" b="1" dirty="0" smtClean="0">
                <a:solidFill>
                  <a:srgbClr val="C00000"/>
                </a:solidFill>
              </a:rPr>
              <a:t>– Křivka LM je horizontální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Past </a:t>
            </a:r>
            <a:r>
              <a:rPr lang="cs-CZ" sz="3600" b="1" dirty="0">
                <a:solidFill>
                  <a:srgbClr val="000000"/>
                </a:solidFill>
              </a:rPr>
              <a:t>likvidity</a:t>
            </a:r>
            <a:r>
              <a:rPr lang="cs-CZ" sz="3600" dirty="0">
                <a:solidFill>
                  <a:srgbClr val="000000"/>
                </a:solidFill>
              </a:rPr>
              <a:t> je případ, kdy je křivka </a:t>
            </a:r>
            <a:r>
              <a:rPr lang="cs-CZ" sz="3600" b="1" dirty="0">
                <a:solidFill>
                  <a:srgbClr val="000000"/>
                </a:solidFill>
              </a:rPr>
              <a:t>LM </a:t>
            </a:r>
            <a:r>
              <a:rPr lang="cs-CZ" sz="3600" b="1" dirty="0" smtClean="0">
                <a:solidFill>
                  <a:srgbClr val="000000"/>
                </a:solidFill>
              </a:rPr>
              <a:t>horizontální.</a:t>
            </a:r>
            <a:endParaRPr lang="cs-CZ" sz="3600" b="1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Citlivost poptávky po penězích na úrokovou míru je vysoká a blíží se nekonečnu (h → ∞</a:t>
            </a:r>
            <a:r>
              <a:rPr lang="cs-CZ" sz="3600" dirty="0" smtClean="0">
                <a:solidFill>
                  <a:srgbClr val="000000"/>
                </a:solidFill>
              </a:rPr>
              <a:t>).</a:t>
            </a:r>
            <a:endParaRPr lang="cs-CZ" sz="36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Fiskální politika bude v tomto případě </a:t>
            </a:r>
            <a:r>
              <a:rPr lang="cs-CZ" sz="3600" b="1" dirty="0"/>
              <a:t>maximálně účinná</a:t>
            </a:r>
            <a:r>
              <a:rPr lang="cs-CZ" sz="3600" dirty="0">
                <a:solidFill>
                  <a:srgbClr val="000000"/>
                </a:solidFill>
              </a:rPr>
              <a:t>, neboť multiplikátor fiskální politiky (</a:t>
            </a:r>
            <a:r>
              <a:rPr lang="el-GR" sz="3600" dirty="0">
                <a:solidFill>
                  <a:srgbClr val="000000"/>
                </a:solidFill>
              </a:rPr>
              <a:t>γ</a:t>
            </a:r>
            <a:r>
              <a:rPr lang="cs-CZ" sz="3600" dirty="0">
                <a:solidFill>
                  <a:srgbClr val="000000"/>
                </a:solidFill>
              </a:rPr>
              <a:t>) je stejný jako multiplikátor vládních výdajů (</a:t>
            </a:r>
            <a:r>
              <a:rPr lang="el-GR" sz="3600" dirty="0">
                <a:solidFill>
                  <a:srgbClr val="000000"/>
                </a:solidFill>
              </a:rPr>
              <a:t>α</a:t>
            </a:r>
            <a:r>
              <a:rPr lang="cs-CZ" sz="3600" baseline="-25000" dirty="0">
                <a:solidFill>
                  <a:srgbClr val="000000"/>
                </a:solidFill>
              </a:rPr>
              <a:t>G</a:t>
            </a:r>
            <a:r>
              <a:rPr lang="cs-CZ" sz="3600" dirty="0">
                <a:solidFill>
                  <a:srgbClr val="000000"/>
                </a:solidFill>
              </a:rPr>
              <a:t>), proto nedojde k </a:t>
            </a:r>
            <a:r>
              <a:rPr lang="cs-CZ" sz="3600" b="1" dirty="0"/>
              <a:t>žádnému vytěsňovacímu efektu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255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Účinnost FP v případě pasti likvidity </a:t>
            </a: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  <a:buNone/>
            </a:pPr>
            <a:r>
              <a:rPr lang="cs-CZ" sz="2400" b="1" dirty="0" smtClean="0"/>
              <a:t>Graf fiskální restrikce – snížení G, TR nebo zvýšení T</a:t>
            </a:r>
            <a:endParaRPr lang="cs-CZ" sz="24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42659" t="39191" r="23170" b="19526"/>
          <a:stretch/>
        </p:blipFill>
        <p:spPr bwMode="auto">
          <a:xfrm>
            <a:off x="1699089" y="2373544"/>
            <a:ext cx="5745821" cy="35765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18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Účinnost </a:t>
            </a:r>
            <a:r>
              <a:rPr lang="cs-CZ" sz="4000" b="1" dirty="0">
                <a:solidFill>
                  <a:srgbClr val="C00000"/>
                </a:solidFill>
              </a:rPr>
              <a:t>fiskální politiky </a:t>
            </a:r>
            <a:r>
              <a:rPr lang="cs-CZ" sz="4000" b="1" dirty="0" smtClean="0">
                <a:solidFill>
                  <a:srgbClr val="C00000"/>
                </a:solidFill>
              </a:rPr>
              <a:t>– Křivka LM je vertikální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Klasický případ je situace, kdy je křivka LM </a:t>
            </a:r>
            <a:r>
              <a:rPr lang="cs-CZ" sz="3600" dirty="0" smtClean="0">
                <a:solidFill>
                  <a:srgbClr val="000000"/>
                </a:solidFill>
              </a:rPr>
              <a:t>vertikální.</a:t>
            </a:r>
            <a:endParaRPr lang="cs-CZ" sz="36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Citlivost poptávky po penězích na úrokovou míru je nulová (h=0</a:t>
            </a:r>
            <a:r>
              <a:rPr lang="cs-CZ" sz="3600" dirty="0" smtClean="0">
                <a:solidFill>
                  <a:srgbClr val="000000"/>
                </a:solidFill>
              </a:rPr>
              <a:t>).</a:t>
            </a:r>
            <a:endParaRPr lang="cs-CZ" sz="36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>
                <a:solidFill>
                  <a:srgbClr val="000000"/>
                </a:solidFill>
              </a:rPr>
              <a:t>Fiskální politika bude v tomto případě </a:t>
            </a:r>
            <a:r>
              <a:rPr lang="cs-CZ" sz="3600" b="1" dirty="0">
                <a:solidFill>
                  <a:srgbClr val="C00000"/>
                </a:solidFill>
              </a:rPr>
              <a:t>naprosto neúčinná</a:t>
            </a:r>
            <a:r>
              <a:rPr lang="cs-CZ" sz="3600" dirty="0">
                <a:solidFill>
                  <a:srgbClr val="000000"/>
                </a:solidFill>
              </a:rPr>
              <a:t>, protože v důsledku nulové citlivosti se neuvolní žádné dodatečné peníze, které by vytvořily prostor pro vyšší úroveň důchodu. Velikost důchodu je tak plně determinována nabídkou peněz a ta je, jak již víme, konstantní. 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b="1" dirty="0">
                <a:solidFill>
                  <a:srgbClr val="C00000"/>
                </a:solidFill>
              </a:rPr>
              <a:t>Vytěsňovací efekt je tak úplný</a:t>
            </a:r>
            <a:r>
              <a:rPr lang="cs-CZ" sz="3600" dirty="0">
                <a:solidFill>
                  <a:srgbClr val="000000"/>
                </a:solidFill>
              </a:rPr>
              <a:t>, protože jedna  koruna vládních výdajů vytěsní jednu korunu soukromých autonomních výdajů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87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Účinnost </a:t>
            </a:r>
            <a:r>
              <a:rPr lang="cs-CZ" sz="3200" b="1" dirty="0">
                <a:solidFill>
                  <a:srgbClr val="C00000"/>
                </a:solidFill>
              </a:rPr>
              <a:t>fiskální politiky </a:t>
            </a:r>
            <a:r>
              <a:rPr lang="cs-CZ" sz="3200" b="1" dirty="0" smtClean="0">
                <a:solidFill>
                  <a:srgbClr val="C00000"/>
                </a:solidFill>
              </a:rPr>
              <a:t>v klasickém případě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r>
              <a:rPr lang="cs-CZ" sz="2400" b="1" dirty="0" smtClean="0">
                <a:solidFill>
                  <a:srgbClr val="000000"/>
                </a:solidFill>
              </a:rPr>
              <a:t>Graf fiskální restrikce snížení G, TR nebo zvýšení T</a:t>
            </a:r>
            <a:endParaRPr lang="cs-CZ" sz="2400" b="1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42925" t="37102" r="24676" b="19254"/>
          <a:stretch/>
        </p:blipFill>
        <p:spPr bwMode="auto">
          <a:xfrm>
            <a:off x="2007220" y="2252546"/>
            <a:ext cx="4786661" cy="38736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886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Klasický případ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altLang="cs-CZ" sz="4100" dirty="0">
                <a:solidFill>
                  <a:srgbClr val="000000"/>
                </a:solidFill>
              </a:rPr>
              <a:t>Klasická ekonomie odvozuje poptávku po penězích na základě kvantitativní teorie peněz (rovnice směny: M*V = P*Y)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altLang="cs-CZ" sz="4100" dirty="0">
                <a:solidFill>
                  <a:srgbClr val="000000"/>
                </a:solidFill>
              </a:rPr>
              <a:t>Poptávka po penězích:    </a:t>
            </a:r>
            <a:r>
              <a:rPr lang="cs-CZ" altLang="cs-CZ" sz="4100" b="1" dirty="0">
                <a:solidFill>
                  <a:srgbClr val="C00000"/>
                </a:solidFill>
              </a:rPr>
              <a:t>L = k*Y – h*i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pt-BR" altLang="cs-CZ" sz="4100" dirty="0">
                <a:solidFill>
                  <a:srgbClr val="000000"/>
                </a:solidFill>
              </a:rPr>
              <a:t>Jestliže </a:t>
            </a:r>
            <a:r>
              <a:rPr lang="pt-BR" altLang="cs-CZ" sz="4100" b="1" dirty="0">
                <a:solidFill>
                  <a:srgbClr val="C00000"/>
                </a:solidFill>
              </a:rPr>
              <a:t>h = 0 → L = k</a:t>
            </a:r>
            <a:r>
              <a:rPr lang="cs-CZ" altLang="cs-CZ" sz="4100" b="1" dirty="0">
                <a:solidFill>
                  <a:srgbClr val="C00000"/>
                </a:solidFill>
              </a:rPr>
              <a:t>*</a:t>
            </a:r>
            <a:r>
              <a:rPr lang="pt-BR" altLang="cs-CZ" sz="4100" b="1" dirty="0">
                <a:solidFill>
                  <a:srgbClr val="C00000"/>
                </a:solidFill>
              </a:rPr>
              <a:t>Y</a:t>
            </a:r>
            <a:endParaRPr lang="cs-CZ" altLang="cs-CZ" sz="4100" b="1" dirty="0">
              <a:solidFill>
                <a:srgbClr val="C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altLang="cs-CZ" sz="4100" dirty="0">
                <a:solidFill>
                  <a:srgbClr val="000000"/>
                </a:solidFill>
              </a:rPr>
              <a:t>Podmínka rovnováhy na trhu peněz:</a:t>
            </a:r>
            <a:r>
              <a:rPr lang="cs-CZ" altLang="cs-CZ" sz="4100" b="1" dirty="0"/>
              <a:t>  </a:t>
            </a:r>
            <a:r>
              <a:rPr lang="cs-CZ" altLang="cs-CZ" sz="4100" b="1" dirty="0">
                <a:solidFill>
                  <a:srgbClr val="C00000"/>
                </a:solidFill>
              </a:rPr>
              <a:t>M/P  = k*Y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r>
              <a:rPr lang="cs-CZ" altLang="cs-CZ" sz="4100" dirty="0">
                <a:solidFill>
                  <a:srgbClr val="000000"/>
                </a:solidFill>
              </a:rPr>
              <a:t>			            potom: </a:t>
            </a:r>
            <a:r>
              <a:rPr lang="cs-CZ" altLang="cs-CZ" sz="4100" b="1" dirty="0">
                <a:solidFill>
                  <a:srgbClr val="C00000"/>
                </a:solidFill>
              </a:rPr>
              <a:t>Y = 1/k * M/P</a:t>
            </a:r>
          </a:p>
          <a:p>
            <a:pPr marL="363538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r>
              <a:rPr lang="cs-CZ" altLang="cs-CZ" sz="4100" dirty="0">
                <a:solidFill>
                  <a:srgbClr val="000000"/>
                </a:solidFill>
              </a:rPr>
              <a:t>Kde:   1/k… rychlost oběhu peněz v ekonomice (V)</a:t>
            </a:r>
          </a:p>
          <a:p>
            <a:pPr marL="363538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r>
              <a:rPr lang="cs-CZ" altLang="cs-CZ" sz="4100" dirty="0">
                <a:solidFill>
                  <a:srgbClr val="000000"/>
                </a:solidFill>
              </a:rPr>
              <a:t>	        … je konstanta (stálá rychlost oběhu peněz)</a:t>
            </a:r>
          </a:p>
          <a:p>
            <a:pPr marL="363538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r>
              <a:rPr lang="cs-CZ" altLang="cs-CZ" sz="4100" dirty="0">
                <a:solidFill>
                  <a:srgbClr val="000000"/>
                </a:solidFill>
              </a:rPr>
              <a:t>Velikost důchodu v ekonomice je ovlivněna nabídkou reálných peněžních zůstatků a výší koeficientu 1/k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endParaRPr lang="cs-CZ" altLang="cs-CZ" sz="36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altLang="cs-CZ" sz="36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pt-BR" altLang="cs-CZ" sz="36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altLang="cs-CZ" sz="36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altLang="cs-CZ" sz="3600" dirty="0">
              <a:solidFill>
                <a:srgbClr val="000000"/>
              </a:solidFill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altLang="cs-CZ" sz="36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1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Účinnost fiskální politiky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altLang="cs-CZ" sz="36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367467"/>
              </p:ext>
            </p:extLst>
          </p:nvPr>
        </p:nvGraphicFramePr>
        <p:xfrm>
          <a:off x="279400" y="1620840"/>
          <a:ext cx="8407401" cy="4505323"/>
        </p:xfrm>
        <a:graphic>
          <a:graphicData uri="http://schemas.openxmlformats.org/drawingml/2006/table">
            <a:tbl>
              <a:tblPr/>
              <a:tblGrid>
                <a:gridCol w="1775583">
                  <a:extLst>
                    <a:ext uri="{9D8B030D-6E8A-4147-A177-3AD203B41FA5}">
                      <a16:colId xmlns:a16="http://schemas.microsoft.com/office/drawing/2014/main" val="3916916791"/>
                    </a:ext>
                  </a:extLst>
                </a:gridCol>
                <a:gridCol w="3466665">
                  <a:extLst>
                    <a:ext uri="{9D8B030D-6E8A-4147-A177-3AD203B41FA5}">
                      <a16:colId xmlns:a16="http://schemas.microsoft.com/office/drawing/2014/main" val="911747063"/>
                    </a:ext>
                  </a:extLst>
                </a:gridCol>
                <a:gridCol w="3165153">
                  <a:extLst>
                    <a:ext uri="{9D8B030D-6E8A-4147-A177-3AD203B41FA5}">
                      <a16:colId xmlns:a16="http://schemas.microsoft.com/office/drawing/2014/main" val="1404320126"/>
                    </a:ext>
                  </a:extLst>
                </a:gridCol>
              </a:tblGrid>
              <a:tr h="906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koeficinty</a:t>
                      </a:r>
                      <a:endParaRPr kumimoji="0" lang="cs-CZ" altLang="sk-SK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Poloha křivky 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Účinnost FP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417557"/>
                  </a:ext>
                </a:extLst>
              </a:tr>
              <a:tr h="850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= 0</a:t>
                      </a:r>
                      <a:endParaRPr kumimoji="0" lang="cs-CZ" altLang="sk-S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 </a:t>
                      </a:r>
                      <a:r>
                        <a:rPr kumimoji="0" lang="cs-CZ" altLang="sk-SK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veritkální</a:t>
                      </a:r>
                      <a:endParaRPr kumimoji="0" lang="cs-CZ" altLang="sk-S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sk-SK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maximálně účinná</a:t>
                      </a:r>
                      <a:endParaRPr kumimoji="0" lang="cs-CZ" altLang="sk-SK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54247"/>
                  </a:ext>
                </a:extLst>
              </a:tr>
              <a:tr h="935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 → ∞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LM horizontální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maximálně účinná</a:t>
                      </a:r>
                      <a:endParaRPr kumimoji="0" lang="cs-CZ" altLang="sk-S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236691"/>
                  </a:ext>
                </a:extLst>
              </a:tr>
              <a:tr h="906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 → </a:t>
                      </a:r>
                      <a:r>
                        <a:rPr kumimoji="0" lang="cs-CZ" altLang="sk-SK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Arial" panose="020B0604020202020204" pitchFamily="34" charset="0"/>
                        </a:rPr>
                        <a:t>∞</a:t>
                      </a:r>
                      <a:endParaRPr kumimoji="0" lang="cs-CZ" altLang="sk-SK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 horizontální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Minimálně účinná nebo neúčinná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49384"/>
                  </a:ext>
                </a:extLst>
              </a:tr>
              <a:tr h="906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 = </a:t>
                      </a: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LM vertikální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sk-SK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Minimálně účinná nebo neúčinná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8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845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/>
              <a:t>Monetární politiku provádí centrální banka, která prostřednictvím kontroly zásoby nominálních peněz (předpoklad modelu IS-LM) nebo prostřednictvím pohybu úrokové míry může ovlivňovat ekonomiku. </a:t>
            </a:r>
            <a:endParaRPr lang="cs-CZ" sz="36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 smtClean="0"/>
              <a:t>Je </a:t>
            </a:r>
            <a:r>
              <a:rPr lang="cs-CZ" sz="3600" dirty="0"/>
              <a:t>zřejmé, že v daném období nemůže centrální banka usilovat o kontrolu pohybu peněžní zásoby a současně sledovat cíl, aby se úroková sazba rovnala „žádoucí“ úrokové sazbě. </a:t>
            </a:r>
            <a:endParaRPr lang="cs-CZ" sz="3600" dirty="0" smtClean="0"/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 smtClean="0"/>
              <a:t>Centrální </a:t>
            </a:r>
            <a:r>
              <a:rPr lang="cs-CZ" sz="3600" dirty="0"/>
              <a:t>banka si musí zvolit vždy pouze jeden cíl, tímto problémem se budeme zabývat v jedné ze subkapitol.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710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399" y="1331496"/>
            <a:ext cx="8736263" cy="479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b="1" dirty="0"/>
              <a:t>Přímé nástroje (administrativní)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400" dirty="0"/>
              <a:t>selektivní, adresné a administrativní zásahy centrální banky, jejichž cílem je ovlivnění úvěrových možností komerčních bank a jejich likvidity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400" dirty="0"/>
              <a:t>Pravidla likvidity, úvěrové </a:t>
            </a:r>
            <a:r>
              <a:rPr lang="cs-CZ" sz="2400" dirty="0" err="1"/>
              <a:t>kontigenty</a:t>
            </a:r>
            <a:r>
              <a:rPr lang="cs-CZ" sz="2400" dirty="0"/>
              <a:t>, úrokové limity, povinné vklady, doporučení, výzvy a dohody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b="1" dirty="0"/>
              <a:t>Nepřímé </a:t>
            </a:r>
            <a:r>
              <a:rPr lang="cs-CZ" sz="2800" b="1" dirty="0" smtClean="0"/>
              <a:t>nástroje</a:t>
            </a:r>
            <a:endParaRPr lang="cs-CZ" sz="2800" b="1" dirty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400" dirty="0"/>
              <a:t>jsou charakteristické plošným působením a představují tedy vytvoření stejných podmínek pro jednotlivé komerční banky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400" dirty="0"/>
              <a:t>Povinné minimální rezervy, operace na volném trhu, diskontní sazba, reeskont směnek a lombardní úvěr, konverze měny a swapové operace, intervence na devizových </a:t>
            </a:r>
            <a:r>
              <a:rPr lang="cs-CZ" sz="2400" dirty="0" smtClean="0"/>
              <a:t>trzích.</a:t>
            </a:r>
            <a:endParaRPr lang="cs-CZ" sz="24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80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/>
              <a:t>Za </a:t>
            </a:r>
            <a:r>
              <a:rPr lang="cs-CZ" sz="3600" b="1" dirty="0">
                <a:solidFill>
                  <a:srgbClr val="C00000"/>
                </a:solidFill>
              </a:rPr>
              <a:t>expanzivní monetární politiku </a:t>
            </a:r>
            <a:r>
              <a:rPr lang="cs-CZ" sz="3600" dirty="0"/>
              <a:t>neboli </a:t>
            </a:r>
            <a:r>
              <a:rPr lang="cs-CZ" sz="3600" b="1" dirty="0">
                <a:solidFill>
                  <a:srgbClr val="C00000"/>
                </a:solidFill>
              </a:rPr>
              <a:t>monetární expanzi </a:t>
            </a:r>
            <a:r>
              <a:rPr lang="cs-CZ" sz="3600" dirty="0"/>
              <a:t>označujeme takové kroky centrální banky, které vedou ke zvyšování nominální zásoby peněz v ekonomice s cílem zvýšit úroveň rovnovážného důchodu (s tím souvisí také zvyšování zaměstnanosti).</a:t>
            </a:r>
            <a:endParaRPr lang="cs-CZ" sz="36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25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/>
              <a:t>Mezi činnosti, které k tomuto cíli vedou patří např.: </a:t>
            </a:r>
            <a:endParaRPr lang="cs-CZ" sz="36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snižování </a:t>
            </a:r>
            <a:r>
              <a:rPr lang="cs-CZ" sz="3200" dirty="0"/>
              <a:t>povinných minimálních rezerv, </a:t>
            </a:r>
            <a:endParaRPr lang="cs-CZ" sz="3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snižování </a:t>
            </a:r>
            <a:r>
              <a:rPr lang="cs-CZ" sz="3200" dirty="0"/>
              <a:t>diskontních sazeb, </a:t>
            </a:r>
            <a:endParaRPr lang="cs-CZ" sz="3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nákup </a:t>
            </a:r>
            <a:r>
              <a:rPr lang="cs-CZ" sz="3200" dirty="0"/>
              <a:t>cenných papírů na trhu s cennými papíry.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022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Fiskální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Fiskální politika </a:t>
            </a:r>
            <a:r>
              <a:rPr lang="cs-CZ" sz="3600" b="1" dirty="0">
                <a:solidFill>
                  <a:srgbClr val="C00000"/>
                </a:solidFill>
              </a:rPr>
              <a:t>ovlivňuje tvar a polohu křivky IS</a:t>
            </a:r>
            <a:r>
              <a:rPr lang="cs-CZ" sz="3600" dirty="0"/>
              <a:t>, tedy rovnováhu na trhu zboží a služeb.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dirty="0" smtClean="0"/>
              <a:t>To </a:t>
            </a:r>
            <a:r>
              <a:rPr lang="cs-CZ" sz="3600" dirty="0"/>
              <a:t>vše za předpokladu, že </a:t>
            </a:r>
            <a:r>
              <a:rPr lang="cs-CZ" sz="3600" b="1" dirty="0">
                <a:solidFill>
                  <a:srgbClr val="C00000"/>
                </a:solidFill>
              </a:rPr>
              <a:t>podmínky</a:t>
            </a:r>
            <a:r>
              <a:rPr lang="cs-CZ" sz="3600" dirty="0"/>
              <a:t>, za kterých je konstruována </a:t>
            </a:r>
            <a:r>
              <a:rPr lang="cs-CZ" sz="3600" b="1" dirty="0">
                <a:solidFill>
                  <a:srgbClr val="C00000"/>
                </a:solidFill>
              </a:rPr>
              <a:t>křivka LM zůstanou nezměněny</a:t>
            </a:r>
            <a:r>
              <a:rPr lang="cs-CZ" sz="3600" dirty="0" smtClean="0"/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144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restrikce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/>
              <a:t>Za </a:t>
            </a:r>
            <a:r>
              <a:rPr lang="cs-CZ" sz="3600" b="1" dirty="0">
                <a:solidFill>
                  <a:srgbClr val="C00000"/>
                </a:solidFill>
              </a:rPr>
              <a:t>restriktivní monetární politiku </a:t>
            </a:r>
            <a:r>
              <a:rPr lang="cs-CZ" sz="3600" dirty="0"/>
              <a:t>neboli </a:t>
            </a:r>
            <a:r>
              <a:rPr lang="cs-CZ" sz="3600" b="1" dirty="0">
                <a:solidFill>
                  <a:srgbClr val="C00000"/>
                </a:solidFill>
              </a:rPr>
              <a:t>monetární restrikci </a:t>
            </a:r>
            <a:r>
              <a:rPr lang="cs-CZ" sz="3600" dirty="0"/>
              <a:t>označujeme takové kroky centrální banky, které vedou ke snižování nominální zásoby peněz v ekonomice respektive snížení tempa růstu peněžní zásoby, s cílem brzdit přehřátí růstu ekonomiky, tlumit inflační procesy vyvolané nadměrnou agregátní poptávkou.</a:t>
            </a:r>
            <a:endParaRPr lang="cs-CZ" sz="32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54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restrikce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600" dirty="0"/>
              <a:t>Mezi činnosti, které k těmto cílům vedou, patří např.: </a:t>
            </a:r>
            <a:endParaRPr lang="cs-CZ" sz="36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zvyšování </a:t>
            </a:r>
            <a:r>
              <a:rPr lang="cs-CZ" sz="3200" dirty="0"/>
              <a:t>povinných minimálních rezerv, </a:t>
            </a:r>
            <a:endParaRPr lang="cs-CZ" sz="3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zvyšování </a:t>
            </a:r>
            <a:r>
              <a:rPr lang="cs-CZ" sz="3200" dirty="0"/>
              <a:t>diskontních sazeb, </a:t>
            </a:r>
            <a:endParaRPr lang="cs-CZ" sz="3200" dirty="0" smtClean="0"/>
          </a:p>
          <a:p>
            <a:pPr lvl="1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dirty="0" smtClean="0"/>
              <a:t>prodej </a:t>
            </a:r>
            <a:r>
              <a:rPr lang="cs-CZ" sz="3200" dirty="0"/>
              <a:t>cenných papírů na trhu s cennými papíry. 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1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rgbClr val="C00000"/>
                </a:solidFill>
              </a:rPr>
              <a:t>Vliv </a:t>
            </a:r>
            <a:r>
              <a:rPr lang="cs-CZ" sz="2800" b="1" dirty="0">
                <a:solidFill>
                  <a:srgbClr val="C00000"/>
                </a:solidFill>
              </a:rPr>
              <a:t>monetární expanze na důchod a úrokovou míru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003325" y="1877962"/>
            <a:ext cx="5878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/>
              <a:t>Zvýšení M/P (nabídka reálných peněžních </a:t>
            </a:r>
            <a:r>
              <a:rPr lang="cs-CZ" altLang="cs-CZ" sz="1800" b="1" dirty="0" smtClean="0"/>
              <a:t>zůstatků) </a:t>
            </a:r>
            <a:endParaRPr lang="cs-CZ" altLang="cs-CZ" sz="1800" b="1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/>
          <a:srcRect l="42366" t="38412" r="24897" b="19070"/>
          <a:stretch/>
        </p:blipFill>
        <p:spPr bwMode="auto">
          <a:xfrm>
            <a:off x="2424327" y="2456616"/>
            <a:ext cx="4644848" cy="31311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délník 3"/>
          <p:cNvSpPr/>
          <p:nvPr/>
        </p:nvSpPr>
        <p:spPr>
          <a:xfrm>
            <a:off x="2241395" y="5710664"/>
            <a:ext cx="70029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↑M/P → převis S nad D po penězích → ↓i → ↑I → ↑AD → ↑Y </a:t>
            </a:r>
          </a:p>
        </p:txBody>
      </p:sp>
    </p:spTree>
    <p:extLst>
      <p:ext uri="{BB962C8B-B14F-4D97-AF65-F5344CB8AC3E}">
        <p14:creationId xmlns:p14="http://schemas.microsoft.com/office/powerpoint/2010/main" val="33569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Vliv monetární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100" dirty="0">
                <a:solidFill>
                  <a:srgbClr val="000000"/>
                </a:solidFill>
              </a:rPr>
              <a:t>Jelikož má křivka LM pozitivní sklon a křivka IS sklon negativní, má čistá monetární expanze dva efekty. Zvyšuje se úroveň rovnovážného důchodu z Y</a:t>
            </a:r>
            <a:r>
              <a:rPr lang="cs-CZ" sz="2100" baseline="-25000" dirty="0">
                <a:solidFill>
                  <a:srgbClr val="000000"/>
                </a:solidFill>
              </a:rPr>
              <a:t>0</a:t>
            </a:r>
            <a:r>
              <a:rPr lang="cs-CZ" sz="2100" dirty="0">
                <a:solidFill>
                  <a:srgbClr val="000000"/>
                </a:solidFill>
              </a:rPr>
              <a:t> na Y</a:t>
            </a:r>
            <a:r>
              <a:rPr lang="cs-CZ" sz="2100" baseline="-25000" dirty="0">
                <a:solidFill>
                  <a:srgbClr val="000000"/>
                </a:solidFill>
              </a:rPr>
              <a:t>1</a:t>
            </a:r>
            <a:r>
              <a:rPr lang="cs-CZ" sz="2100" dirty="0">
                <a:solidFill>
                  <a:srgbClr val="000000"/>
                </a:solidFill>
              </a:rPr>
              <a:t> – tento efekt nazýváme </a:t>
            </a:r>
            <a:r>
              <a:rPr lang="cs-CZ" sz="2100" b="1" dirty="0">
                <a:solidFill>
                  <a:srgbClr val="C00000"/>
                </a:solidFill>
              </a:rPr>
              <a:t>důchodovým efektem</a:t>
            </a:r>
            <a:r>
              <a:rPr lang="cs-CZ" sz="2100" dirty="0">
                <a:solidFill>
                  <a:srgbClr val="C00000"/>
                </a:solidFill>
              </a:rPr>
              <a:t> </a:t>
            </a:r>
            <a:r>
              <a:rPr lang="cs-CZ" sz="2100" dirty="0">
                <a:solidFill>
                  <a:srgbClr val="000000"/>
                </a:solidFill>
              </a:rPr>
              <a:t>monetární expanze a zároveň dojde ke snížení úrokové sazby z i</a:t>
            </a:r>
            <a:r>
              <a:rPr lang="cs-CZ" sz="2100" baseline="-25000" dirty="0">
                <a:solidFill>
                  <a:srgbClr val="000000"/>
                </a:solidFill>
              </a:rPr>
              <a:t>0</a:t>
            </a:r>
            <a:r>
              <a:rPr lang="cs-CZ" sz="2100" dirty="0">
                <a:solidFill>
                  <a:srgbClr val="000000"/>
                </a:solidFill>
              </a:rPr>
              <a:t> na i</a:t>
            </a:r>
            <a:r>
              <a:rPr lang="cs-CZ" sz="2100" baseline="-25000" dirty="0">
                <a:solidFill>
                  <a:srgbClr val="000000"/>
                </a:solidFill>
              </a:rPr>
              <a:t>1</a:t>
            </a:r>
            <a:r>
              <a:rPr lang="cs-CZ" sz="2100" dirty="0">
                <a:solidFill>
                  <a:srgbClr val="000000"/>
                </a:solidFill>
              </a:rPr>
              <a:t> – tento efekt nazýváme </a:t>
            </a:r>
            <a:r>
              <a:rPr lang="cs-CZ" sz="2100" b="1" dirty="0">
                <a:solidFill>
                  <a:srgbClr val="C00000"/>
                </a:solidFill>
              </a:rPr>
              <a:t>efektem likvidity </a:t>
            </a:r>
            <a:r>
              <a:rPr lang="cs-CZ" sz="2100" dirty="0">
                <a:solidFill>
                  <a:srgbClr val="000000"/>
                </a:solidFill>
              </a:rPr>
              <a:t>monetární expanze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100" b="1" dirty="0">
                <a:solidFill>
                  <a:srgbClr val="C00000"/>
                </a:solidFill>
              </a:rPr>
              <a:t>Důchodový efekt </a:t>
            </a:r>
            <a:r>
              <a:rPr lang="cs-CZ" sz="2100" dirty="0">
                <a:solidFill>
                  <a:srgbClr val="000000"/>
                </a:solidFill>
              </a:rPr>
              <a:t>je vyvolán tím, že zvýšení nabídky peněz sníží úrokovou míru, což vede ke zvyšování soukromých autonomních výdajů a tím pádem roste rovnovážný produkt</a:t>
            </a: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100" b="1" dirty="0">
                <a:solidFill>
                  <a:srgbClr val="C00000"/>
                </a:solidFill>
              </a:rPr>
              <a:t>Efekt likvidity</a:t>
            </a:r>
            <a:r>
              <a:rPr lang="cs-CZ" sz="2100" dirty="0">
                <a:solidFill>
                  <a:srgbClr val="C00000"/>
                </a:solidFill>
              </a:rPr>
              <a:t> </a:t>
            </a:r>
            <a:r>
              <a:rPr lang="cs-CZ" sz="2100" dirty="0">
                <a:solidFill>
                  <a:srgbClr val="000000"/>
                </a:solidFill>
              </a:rPr>
              <a:t>vzniká proto, že zvýšení nabídky peněz při pozitivně skloněné křivce LM vede k tomu, že veřejnost drží více peněz než potřebuje a za tento přebytek nakupuje ostatní finanční aktiva, která přinášejí výnos (úrok). Poptávka po ostatních finančních aktivech se zvyšuje, což vede k růstu jejich cen a následně k poklesu úrokové sazby</a:t>
            </a:r>
            <a:r>
              <a:rPr lang="cs-CZ" sz="2100" dirty="0" smtClean="0">
                <a:solidFill>
                  <a:srgbClr val="000000"/>
                </a:solidFill>
              </a:rPr>
              <a:t>.</a:t>
            </a:r>
            <a:endParaRPr lang="cs-CZ" sz="21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45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pPr marL="114300" lvl="0"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3200" b="1" dirty="0" smtClean="0">
                <a:solidFill>
                  <a:srgbClr val="C00000"/>
                </a:solidFill>
              </a:rPr>
              <a:t>Účinnost </a:t>
            </a:r>
            <a:r>
              <a:rPr lang="cs-CZ" sz="3200" b="1" dirty="0">
                <a:solidFill>
                  <a:srgbClr val="C00000"/>
                </a:solidFill>
              </a:rPr>
              <a:t>MP v případě pasti likvidity </a:t>
            </a:r>
            <a:r>
              <a:rPr lang="cs-CZ" altLang="cs-CZ" sz="3200" b="1" dirty="0" smtClean="0">
                <a:solidFill>
                  <a:srgbClr val="C00000"/>
                </a:solidFill>
              </a:rPr>
              <a:t>(</a:t>
            </a:r>
            <a:r>
              <a:rPr lang="cs-CZ" altLang="cs-CZ" sz="3200" b="1" dirty="0">
                <a:solidFill>
                  <a:srgbClr val="C00000"/>
                </a:solidFill>
              </a:rPr>
              <a:t>h→∞) 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716645" y="1373216"/>
            <a:ext cx="31085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/>
              <a:t>Monetární restrikce - ↓M/P 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161925" y="5556181"/>
            <a:ext cx="852487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 smtClean="0">
                <a:solidFill>
                  <a:srgbClr val="000000"/>
                </a:solidFill>
              </a:rPr>
              <a:t>h→∞, tzn. úroková sazba je </a:t>
            </a:r>
            <a:r>
              <a:rPr lang="cs-CZ" altLang="cs-CZ" b="1" dirty="0">
                <a:solidFill>
                  <a:srgbClr val="000000"/>
                </a:solidFill>
              </a:rPr>
              <a:t>fixovaná, veřejnost </a:t>
            </a:r>
            <a:r>
              <a:rPr lang="cs-CZ" altLang="cs-CZ" b="1" dirty="0" smtClean="0">
                <a:solidFill>
                  <a:srgbClr val="000000"/>
                </a:solidFill>
              </a:rPr>
              <a:t>je ochotna </a:t>
            </a:r>
            <a:r>
              <a:rPr lang="cs-CZ" altLang="cs-CZ" b="1" dirty="0">
                <a:solidFill>
                  <a:srgbClr val="000000"/>
                </a:solidFill>
              </a:rPr>
              <a:t>držet při dané úrokové míře jakékoliv množství nabízených peněz </a:t>
            </a:r>
            <a:r>
              <a:rPr lang="cs-CZ" altLang="cs-CZ" b="1" dirty="0" smtClean="0">
                <a:solidFill>
                  <a:srgbClr val="000000"/>
                </a:solidFill>
              </a:rPr>
              <a:t>– </a:t>
            </a:r>
            <a:r>
              <a:rPr lang="cs-CZ" altLang="cs-CZ" b="1" dirty="0" smtClean="0">
                <a:solidFill>
                  <a:srgbClr val="C00000"/>
                </a:solidFill>
              </a:rPr>
              <a:t>MP je zcela neúčinná</a:t>
            </a:r>
            <a:r>
              <a:rPr lang="cs-CZ" altLang="cs-CZ" sz="2000" b="1" dirty="0" smtClean="0">
                <a:solidFill>
                  <a:srgbClr val="C00000"/>
                </a:solidFill>
              </a:rPr>
              <a:t> </a:t>
            </a:r>
            <a:endParaRPr lang="cs-CZ" altLang="cs-CZ" sz="2000" b="1" dirty="0">
              <a:solidFill>
                <a:srgbClr val="C00000"/>
              </a:solidFill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9415" t="35020" r="23070" b="22624"/>
          <a:stretch/>
        </p:blipFill>
        <p:spPr bwMode="auto">
          <a:xfrm>
            <a:off x="1293962" y="1742548"/>
            <a:ext cx="5123201" cy="37988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3080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>
                <a:solidFill>
                  <a:srgbClr val="C00000"/>
                </a:solidFill>
              </a:rPr>
              <a:t>Účinnost MP za předpokladu b=0 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89166" y="1620838"/>
            <a:ext cx="3539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/>
              <a:t>Monetární expanze – zvýšení M/P  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9400" y="5818386"/>
            <a:ext cx="69506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Pokud b = 0, nevede ↓i → ↑I a neroste ani Y  - </a:t>
            </a:r>
            <a:r>
              <a:rPr lang="cs-CZ" altLang="cs-CZ" b="1" dirty="0">
                <a:solidFill>
                  <a:srgbClr val="C00000"/>
                </a:solidFill>
              </a:rPr>
              <a:t>MP je zcela neúčinná  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42827" t="37778" r="25429" b="19489"/>
          <a:stretch/>
        </p:blipFill>
        <p:spPr bwMode="auto">
          <a:xfrm>
            <a:off x="1650379" y="2070907"/>
            <a:ext cx="4828480" cy="361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85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4000" b="1" dirty="0">
                <a:solidFill>
                  <a:srgbClr val="C00000"/>
                </a:solidFill>
              </a:rPr>
              <a:t>Účinnost MP v klasickém </a:t>
            </a:r>
            <a:r>
              <a:rPr lang="cs-CZ" altLang="cs-CZ" sz="4000" b="1" dirty="0" smtClean="0">
                <a:solidFill>
                  <a:srgbClr val="C00000"/>
                </a:solidFill>
              </a:rPr>
              <a:t>případě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51493" y="1436172"/>
            <a:ext cx="4641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/>
              <a:t>Monetární expanze – zvýšení M/P  (h = 0)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293962" y="5835208"/>
            <a:ext cx="7203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b="1" dirty="0"/>
              <a:t>Pokud h = 0, L je závislá pouze </a:t>
            </a:r>
            <a:r>
              <a:rPr lang="cs-CZ" altLang="cs-CZ" b="1" dirty="0" smtClean="0"/>
              <a:t>na </a:t>
            </a:r>
            <a:r>
              <a:rPr lang="cs-CZ" altLang="cs-CZ" b="1" dirty="0"/>
              <a:t>změně Y. </a:t>
            </a:r>
            <a:r>
              <a:rPr lang="cs-CZ" altLang="cs-CZ" sz="1600" b="1" dirty="0"/>
              <a:t> </a:t>
            </a:r>
            <a:r>
              <a:rPr lang="cs-CZ" altLang="cs-CZ" sz="1600" b="1" dirty="0">
                <a:solidFill>
                  <a:srgbClr val="C00000"/>
                </a:solidFill>
              </a:rPr>
              <a:t>MP je maximálně účinná </a:t>
            </a:r>
            <a:r>
              <a:rPr lang="cs-CZ" altLang="cs-CZ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42986" t="36455" r="27078" b="19702"/>
          <a:stretch/>
        </p:blipFill>
        <p:spPr bwMode="auto">
          <a:xfrm>
            <a:off x="1405054" y="1805504"/>
            <a:ext cx="5073805" cy="40297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860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Účinnost monetární politiky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endParaRPr lang="cs-CZ" sz="21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7113516"/>
              </p:ext>
            </p:extLst>
          </p:nvPr>
        </p:nvGraphicFramePr>
        <p:xfrm>
          <a:off x="457200" y="1620838"/>
          <a:ext cx="8229600" cy="4362866"/>
        </p:xfrm>
        <a:graphic>
          <a:graphicData uri="http://schemas.openxmlformats.org/drawingml/2006/table">
            <a:tbl>
              <a:tblPr/>
              <a:tblGrid>
                <a:gridCol w="1738032">
                  <a:extLst>
                    <a:ext uri="{9D8B030D-6E8A-4147-A177-3AD203B41FA5}">
                      <a16:colId xmlns:a16="http://schemas.microsoft.com/office/drawing/2014/main" val="3916916791"/>
                    </a:ext>
                  </a:extLst>
                </a:gridCol>
                <a:gridCol w="2973481">
                  <a:extLst>
                    <a:ext uri="{9D8B030D-6E8A-4147-A177-3AD203B41FA5}">
                      <a16:colId xmlns:a16="http://schemas.microsoft.com/office/drawing/2014/main" val="911747063"/>
                    </a:ext>
                  </a:extLst>
                </a:gridCol>
                <a:gridCol w="3518087">
                  <a:extLst>
                    <a:ext uri="{9D8B030D-6E8A-4147-A177-3AD203B41FA5}">
                      <a16:colId xmlns:a16="http://schemas.microsoft.com/office/drawing/2014/main" val="1404320126"/>
                    </a:ext>
                  </a:extLst>
                </a:gridCol>
              </a:tblGrid>
              <a:tr h="8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koeficienty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Poloha křivky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Účinnost MP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3417557"/>
                  </a:ext>
                </a:extLst>
              </a:tr>
              <a:tr h="8239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= 0</a:t>
                      </a:r>
                      <a:endParaRPr kumimoji="0" lang="cs-CZ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 vertikální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Naprosto neúčinná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154247"/>
                  </a:ext>
                </a:extLst>
              </a:tr>
              <a:tr h="9054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h→∞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LM horizontální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sk-S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Naprosto neúčinná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236691"/>
                  </a:ext>
                </a:extLst>
              </a:tr>
              <a:tr h="8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b = </a:t>
                      </a:r>
                      <a:r>
                        <a:rPr kumimoji="0" lang="cs-CZ" altLang="sk-SK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∞</a:t>
                      </a:r>
                      <a:endParaRPr kumimoji="0" lang="cs-CZ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 horizontální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0080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cs-CZ" altLang="sk-SK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Maximálně účinná</a:t>
                      </a:r>
                      <a:endParaRPr kumimoji="0" lang="cs-CZ" altLang="sk-SK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649384"/>
                  </a:ext>
                </a:extLst>
              </a:tr>
              <a:tr h="877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h=</a:t>
                      </a: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LM vertikální</a:t>
                      </a: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55000"/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Maximálně účinná</a:t>
                      </a:r>
                      <a:endParaRPr kumimoji="0" lang="cs-CZ" altLang="sk-SK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2387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91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Nestabilní křivka IS, stabilní křivka LM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42518" t="42598" r="22354" b="16638"/>
          <a:stretch/>
        </p:blipFill>
        <p:spPr bwMode="auto">
          <a:xfrm>
            <a:off x="1048216" y="1678666"/>
            <a:ext cx="6456976" cy="43896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062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Nestabilní křivka LM, stabilní křivka IS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endParaRPr lang="cs-CZ" sz="25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42121" t="39390" r="22353" b="16602"/>
          <a:stretch/>
        </p:blipFill>
        <p:spPr bwMode="auto">
          <a:xfrm>
            <a:off x="1048214" y="1639637"/>
            <a:ext cx="7047571" cy="44677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659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Fiskální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b="1" dirty="0">
                <a:solidFill>
                  <a:srgbClr val="C00000"/>
                </a:solidFill>
              </a:rPr>
              <a:t>Fiskální expanze </a:t>
            </a:r>
            <a:r>
              <a:rPr lang="cs-CZ" sz="3600" dirty="0"/>
              <a:t>může způsobit </a:t>
            </a:r>
            <a:r>
              <a:rPr lang="cs-CZ" sz="3600" b="1" dirty="0">
                <a:solidFill>
                  <a:srgbClr val="C00000"/>
                </a:solidFill>
              </a:rPr>
              <a:t>posun křivky IS nebo změnu jejího sklonu</a:t>
            </a:r>
            <a:r>
              <a:rPr lang="cs-CZ" sz="3600" dirty="0"/>
              <a:t>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dirty="0" smtClean="0"/>
              <a:t>Mezi </a:t>
            </a:r>
            <a:r>
              <a:rPr lang="cs-CZ" sz="3600" dirty="0"/>
              <a:t>opatření </a:t>
            </a:r>
            <a:r>
              <a:rPr lang="cs-CZ" sz="3600" b="1" dirty="0">
                <a:solidFill>
                  <a:srgbClr val="C00000"/>
                </a:solidFill>
              </a:rPr>
              <a:t>fiskální expanze řadíme</a:t>
            </a:r>
            <a:r>
              <a:rPr lang="cs-CZ" sz="3600" dirty="0"/>
              <a:t>: </a:t>
            </a:r>
            <a:endParaRPr lang="cs-CZ" sz="36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zvýšení </a:t>
            </a:r>
            <a:r>
              <a:rPr lang="cs-CZ" sz="3200" dirty="0"/>
              <a:t>vládních nákupů zboží a služeb (G),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zvýšení </a:t>
            </a:r>
            <a:r>
              <a:rPr lang="cs-CZ" sz="3200" dirty="0"/>
              <a:t>transferových plateb (TR),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snížení </a:t>
            </a:r>
            <a:r>
              <a:rPr lang="cs-CZ" sz="3200" dirty="0"/>
              <a:t>autonomních daní (Ta),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snížení </a:t>
            </a:r>
            <a:r>
              <a:rPr lang="cs-CZ" sz="3200" dirty="0"/>
              <a:t>sazby důchodové daně (t).</a:t>
            </a:r>
            <a:endParaRPr lang="cs-CZ" sz="32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041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Dilema centrální banky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500" dirty="0">
                <a:solidFill>
                  <a:srgbClr val="000000"/>
                </a:solidFill>
              </a:rPr>
              <a:t>Centrální  banka nemůže zároveň sledovat kritérium stabilní a žádoucí úrokové sazby a žádoucí úrovně peněžní zásoby v </a:t>
            </a:r>
            <a:r>
              <a:rPr lang="cs-CZ" sz="2500" dirty="0" smtClean="0">
                <a:solidFill>
                  <a:srgbClr val="000000"/>
                </a:solidFill>
              </a:rPr>
              <a:t>ekonomice.</a:t>
            </a:r>
            <a:endParaRPr lang="cs-CZ" sz="25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500" dirty="0">
                <a:solidFill>
                  <a:srgbClr val="000000"/>
                </a:solidFill>
              </a:rPr>
              <a:t>V určitém časovém období se vždy může zaměřit pouze na jeden z </a:t>
            </a:r>
            <a:r>
              <a:rPr lang="cs-CZ" sz="2500" dirty="0" smtClean="0">
                <a:solidFill>
                  <a:srgbClr val="000000"/>
                </a:solidFill>
              </a:rPr>
              <a:t>nich.</a:t>
            </a:r>
            <a:endParaRPr lang="cs-CZ" sz="25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500" dirty="0">
                <a:solidFill>
                  <a:srgbClr val="000000"/>
                </a:solidFill>
              </a:rPr>
              <a:t>Toto rozhodování o uplatňování monetární politiky lze sledovat v modelu </a:t>
            </a:r>
            <a:r>
              <a:rPr lang="cs-CZ" sz="2500" dirty="0" smtClean="0">
                <a:solidFill>
                  <a:srgbClr val="000000"/>
                </a:solidFill>
              </a:rPr>
              <a:t>IS-LM.</a:t>
            </a:r>
            <a:endParaRPr lang="cs-CZ" sz="25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500" dirty="0">
                <a:solidFill>
                  <a:srgbClr val="000000"/>
                </a:solidFill>
              </a:rPr>
              <a:t>Problém je totiž v tom, že zmíněné křivky jsou nestabilní a centrální banka se rozhoduje podle toho, který cíl je v dané situaci schopna dosáhnout</a:t>
            </a:r>
            <a:r>
              <a:rPr lang="cs-CZ" sz="2500" dirty="0" smtClean="0">
                <a:solidFill>
                  <a:srgbClr val="000000"/>
                </a:solidFill>
              </a:rPr>
              <a:t>.</a:t>
            </a:r>
            <a:endParaRPr lang="cs-CZ" sz="25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8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Dilema centrální banky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20000"/>
            </a:pPr>
            <a:r>
              <a:rPr lang="cs-CZ" sz="2800" dirty="0" smtClean="0">
                <a:solidFill>
                  <a:srgbClr val="000000"/>
                </a:solidFill>
              </a:rPr>
              <a:t>Bude-li </a:t>
            </a:r>
            <a:r>
              <a:rPr lang="cs-CZ" sz="2800" dirty="0">
                <a:solidFill>
                  <a:srgbClr val="000000"/>
                </a:solidFill>
              </a:rPr>
              <a:t>v ekonomice méně stabilní trh s penězi než trh se statky a službami bude centrální banka „hlídat“ úrokovou </a:t>
            </a:r>
            <a:r>
              <a:rPr lang="cs-CZ" sz="2800" dirty="0" smtClean="0">
                <a:solidFill>
                  <a:srgbClr val="000000"/>
                </a:solidFill>
              </a:rPr>
              <a:t>sazbu.</a:t>
            </a:r>
            <a:endParaRPr lang="cs-CZ" sz="28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dirty="0">
                <a:solidFill>
                  <a:srgbClr val="000000"/>
                </a:solidFill>
              </a:rPr>
              <a:t>Jestliže však bude vykazovat menší stabilitu trh statků a služeb než trh peněz budu se orientovat na kontrolu peněžní </a:t>
            </a:r>
            <a:r>
              <a:rPr lang="cs-CZ" sz="2800" dirty="0" smtClean="0">
                <a:solidFill>
                  <a:srgbClr val="000000"/>
                </a:solidFill>
              </a:rPr>
              <a:t>zásoby.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Volba monetárního kritéria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b="1" dirty="0">
                <a:solidFill>
                  <a:srgbClr val="C00000"/>
                </a:solidFill>
              </a:rPr>
              <a:t>Monetaristé</a:t>
            </a:r>
            <a:r>
              <a:rPr lang="cs-CZ" sz="2800" dirty="0">
                <a:solidFill>
                  <a:srgbClr val="000000"/>
                </a:solidFill>
              </a:rPr>
              <a:t> předpokládají, že poptávka po penězích je stabilní a </a:t>
            </a:r>
            <a:r>
              <a:rPr lang="cs-CZ" sz="2800" dirty="0" err="1">
                <a:solidFill>
                  <a:srgbClr val="000000"/>
                </a:solidFill>
              </a:rPr>
              <a:t>predikovatelná</a:t>
            </a:r>
            <a:r>
              <a:rPr lang="cs-CZ" sz="2800" dirty="0">
                <a:solidFill>
                  <a:srgbClr val="000000"/>
                </a:solidFill>
              </a:rPr>
              <a:t> (málo citlivá na i a rychlost oběhu peněz je konstantní) → preferují kritérium peněžní zásoby (respektování </a:t>
            </a:r>
            <a:r>
              <a:rPr lang="cs-CZ" sz="2800" dirty="0" err="1">
                <a:solidFill>
                  <a:srgbClr val="000000"/>
                </a:solidFill>
              </a:rPr>
              <a:t>konstatního</a:t>
            </a:r>
            <a:r>
              <a:rPr lang="cs-CZ" sz="2800" dirty="0">
                <a:solidFill>
                  <a:srgbClr val="000000"/>
                </a:solidFill>
              </a:rPr>
              <a:t> růstu peněžní zásoby, který odpovídá růstu potenciálního produktu</a:t>
            </a:r>
            <a:r>
              <a:rPr lang="cs-CZ" sz="2800" dirty="0" smtClean="0">
                <a:solidFill>
                  <a:srgbClr val="000000"/>
                </a:solidFill>
              </a:rPr>
              <a:t>).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3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Volba monetárního kritéria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75874"/>
            <a:ext cx="8407400" cy="465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b="1" dirty="0" err="1">
                <a:solidFill>
                  <a:srgbClr val="C00000"/>
                </a:solidFill>
              </a:rPr>
              <a:t>Keynesiánci</a:t>
            </a:r>
            <a:r>
              <a:rPr lang="cs-CZ" sz="2800" dirty="0">
                <a:solidFill>
                  <a:srgbClr val="000000"/>
                </a:solidFill>
              </a:rPr>
              <a:t> </a:t>
            </a:r>
            <a:r>
              <a:rPr lang="cs-CZ" altLang="cs-CZ" sz="2800" dirty="0">
                <a:solidFill>
                  <a:srgbClr val="000000"/>
                </a:solidFill>
              </a:rPr>
              <a:t>považují ekonomiku za nestabilní systém (faktor očekávání budoucího vývoje, fiskální a monetární politika, nabídkové šoky, čistý export) → sledovaní pouze peněžní zásoby je nedostatečné z hlediska stabilizace produktu (důchodu) a zaměstnanosti → je zapotřebí věnovat pozornost i kritériu úrokové míry.</a:t>
            </a:r>
            <a:endParaRPr lang="cs-CZ" sz="24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1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Kombinace fiskální a monetární politiky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dirty="0">
                <a:solidFill>
                  <a:srgbClr val="000000"/>
                </a:solidFill>
              </a:rPr>
              <a:t>Jako nejčastější příklad kombinace fiskální a monetární politiky v modelu IS-LM  je uváděn případ </a:t>
            </a:r>
            <a:r>
              <a:rPr lang="cs-CZ" sz="2800" b="1" dirty="0"/>
              <a:t>monetární akomodace fiskální </a:t>
            </a:r>
            <a:r>
              <a:rPr lang="cs-CZ" sz="2800" b="1" dirty="0" smtClean="0"/>
              <a:t>politiky.</a:t>
            </a:r>
            <a:endParaRPr lang="cs-CZ" sz="2800" b="1" dirty="0"/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dirty="0">
                <a:solidFill>
                  <a:srgbClr val="000000"/>
                </a:solidFill>
              </a:rPr>
              <a:t>Jde o situaci, kdy vhodně zvolená monetární politika (expanze) odstraní vytěsňovací efekt způsobený fiskální expanzí v podobě zvýšení vládních </a:t>
            </a:r>
            <a:r>
              <a:rPr lang="cs-CZ" sz="2800" dirty="0" smtClean="0">
                <a:solidFill>
                  <a:srgbClr val="000000"/>
                </a:solidFill>
              </a:rPr>
              <a:t>výdajů.</a:t>
            </a:r>
            <a:endParaRPr lang="cs-CZ" sz="2800" dirty="0">
              <a:solidFill>
                <a:srgbClr val="000000"/>
              </a:solidFill>
            </a:endParaRPr>
          </a:p>
          <a:p>
            <a:pPr lvl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</a:pPr>
            <a:r>
              <a:rPr lang="cs-CZ" sz="2800" dirty="0">
                <a:solidFill>
                  <a:srgbClr val="000000"/>
                </a:solidFill>
              </a:rPr>
              <a:t>Díky monetární expanzi klesne úroková sazba na původní úroveň a nedojde k reakci investic na růst úrokové míry a poklesu </a:t>
            </a:r>
            <a:r>
              <a:rPr lang="cs-CZ" sz="2800" dirty="0" smtClean="0">
                <a:solidFill>
                  <a:srgbClr val="000000"/>
                </a:solidFill>
              </a:rPr>
              <a:t>produktu.</a:t>
            </a: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0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Monetární akomodace fiskální politiky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620838"/>
            <a:ext cx="8407400" cy="450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just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20000"/>
              <a:buNone/>
            </a:pPr>
            <a:endParaRPr lang="cs-CZ" sz="2800" dirty="0">
              <a:solidFill>
                <a:srgbClr val="0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/>
          <p:cNvPicPr/>
          <p:nvPr/>
        </p:nvPicPr>
        <p:blipFill rotWithShape="1">
          <a:blip r:embed="rId3"/>
          <a:srcRect l="42758" t="41575" r="17516" b="21284"/>
          <a:stretch/>
        </p:blipFill>
        <p:spPr bwMode="auto">
          <a:xfrm>
            <a:off x="1020647" y="1835090"/>
            <a:ext cx="6924906" cy="4130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4443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Fiskální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Tato opatření mají na křivku IS následující vliv. </a:t>
            </a:r>
            <a:endParaRPr lang="cs-CZ" sz="3600" dirty="0" smtClean="0"/>
          </a:p>
          <a:p>
            <a:pPr lvl="1">
              <a:spcBef>
                <a:spcPts val="600"/>
              </a:spcBef>
            </a:pPr>
            <a:r>
              <a:rPr lang="cs-CZ" sz="3200" b="1" dirty="0" smtClean="0">
                <a:solidFill>
                  <a:schemeClr val="tx1"/>
                </a:solidFill>
              </a:rPr>
              <a:t>Posun </a:t>
            </a:r>
            <a:r>
              <a:rPr lang="cs-CZ" sz="3200" b="1" dirty="0">
                <a:solidFill>
                  <a:schemeClr val="tx1"/>
                </a:solidFill>
              </a:rPr>
              <a:t>křivky </a:t>
            </a:r>
            <a:r>
              <a:rPr lang="cs-CZ" sz="3200" b="1" dirty="0">
                <a:solidFill>
                  <a:srgbClr val="C00000"/>
                </a:solidFill>
              </a:rPr>
              <a:t>způsobuje kladná změna složek autonomních výdajů</a:t>
            </a:r>
            <a:r>
              <a:rPr lang="cs-CZ" sz="3200" dirty="0"/>
              <a:t>, tedy </a:t>
            </a:r>
            <a:r>
              <a:rPr lang="cs-CZ" sz="3200" b="1" dirty="0">
                <a:solidFill>
                  <a:srgbClr val="C00000"/>
                </a:solidFill>
              </a:rPr>
              <a:t>vládních výdajů, transferů a autonomních daní</a:t>
            </a:r>
            <a:r>
              <a:rPr lang="cs-CZ" sz="3200" dirty="0"/>
              <a:t>.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>
                <a:solidFill>
                  <a:schemeClr val="tx1"/>
                </a:solidFill>
              </a:rPr>
              <a:t>Naopak </a:t>
            </a:r>
            <a:r>
              <a:rPr lang="cs-CZ" sz="3200" b="1" dirty="0">
                <a:solidFill>
                  <a:schemeClr val="tx1"/>
                </a:solidFill>
              </a:rPr>
              <a:t>změnu sklonu </a:t>
            </a:r>
            <a:r>
              <a:rPr lang="cs-CZ" sz="3200" b="1" dirty="0">
                <a:solidFill>
                  <a:srgbClr val="C00000"/>
                </a:solidFill>
              </a:rPr>
              <a:t>způsobuje snížení sazby důchodové daně</a:t>
            </a:r>
            <a:r>
              <a:rPr lang="cs-CZ" sz="3200" dirty="0"/>
              <a:t>. </a:t>
            </a:r>
            <a:endParaRPr lang="cs-CZ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908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Fiskální expanze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Fiskální expanzi neboli expanzivní fiskální politiku </a:t>
            </a:r>
            <a:r>
              <a:rPr lang="cs-CZ" sz="3600" b="1" dirty="0">
                <a:solidFill>
                  <a:srgbClr val="C00000"/>
                </a:solidFill>
              </a:rPr>
              <a:t>uplatňuje vláda tehdy, pokud je jejím cílem zvýšit úroveň rovnovážného produktu v ekonomice</a:t>
            </a:r>
            <a:r>
              <a:rPr lang="cs-CZ" sz="3600" dirty="0"/>
              <a:t>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dirty="0" smtClean="0"/>
              <a:t>Cílem </a:t>
            </a:r>
            <a:r>
              <a:rPr lang="cs-CZ" sz="3600" dirty="0"/>
              <a:t>vlády může být také </a:t>
            </a:r>
            <a:r>
              <a:rPr lang="cs-CZ" sz="3600" b="1" dirty="0">
                <a:solidFill>
                  <a:srgbClr val="C00000"/>
                </a:solidFill>
              </a:rPr>
              <a:t>zvýšení zaměstnanosti</a:t>
            </a:r>
            <a:r>
              <a:rPr lang="cs-CZ" sz="3600" dirty="0">
                <a:solidFill>
                  <a:schemeClr val="tx1"/>
                </a:solidFill>
              </a:rPr>
              <a:t>, ale toho dosáhne stejným způsobem, protože s růstem produktu roste také zaměstnanost.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57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Restriktivní fiskální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Fiskální restrikce je opakem fiskální expanze.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dirty="0" smtClean="0"/>
              <a:t>Jedná </a:t>
            </a:r>
            <a:r>
              <a:rPr lang="cs-CZ" sz="3600" dirty="0"/>
              <a:t>se o taková </a:t>
            </a:r>
            <a:r>
              <a:rPr lang="cs-CZ" sz="3600" b="1" dirty="0">
                <a:solidFill>
                  <a:srgbClr val="C00000"/>
                </a:solidFill>
              </a:rPr>
              <a:t>vládní opatření</a:t>
            </a:r>
            <a:r>
              <a:rPr lang="cs-CZ" sz="3600" dirty="0"/>
              <a:t>, která mají za </a:t>
            </a:r>
            <a:r>
              <a:rPr lang="cs-CZ" sz="3600" b="1" dirty="0">
                <a:solidFill>
                  <a:srgbClr val="C00000"/>
                </a:solidFill>
              </a:rPr>
              <a:t>úkol přibrzdit přehřátý ekonomický růst</a:t>
            </a:r>
            <a:r>
              <a:rPr lang="cs-CZ" sz="3600" dirty="0"/>
              <a:t>, brzdit inflační procesy vyvolané </a:t>
            </a:r>
            <a:r>
              <a:rPr lang="cs-CZ" sz="3600" b="1" dirty="0">
                <a:solidFill>
                  <a:srgbClr val="C00000"/>
                </a:solidFill>
              </a:rPr>
              <a:t>nadměrnou agregátní poptávkou</a:t>
            </a:r>
            <a:r>
              <a:rPr lang="cs-CZ" sz="3600" dirty="0"/>
              <a:t>, popřípadě </a:t>
            </a:r>
            <a:r>
              <a:rPr lang="cs-CZ" sz="3600" b="1" dirty="0">
                <a:solidFill>
                  <a:srgbClr val="C00000"/>
                </a:solidFill>
              </a:rPr>
              <a:t>snížit rozpočtový deficit</a:t>
            </a:r>
            <a:r>
              <a:rPr lang="cs-CZ" sz="3600" dirty="0"/>
              <a:t>.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896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Restriktivní fiskální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Mezi opatření </a:t>
            </a:r>
            <a:r>
              <a:rPr lang="cs-CZ" sz="3600" b="1" dirty="0">
                <a:solidFill>
                  <a:srgbClr val="C00000"/>
                </a:solidFill>
              </a:rPr>
              <a:t>fiskální restrikce řadíme: </a:t>
            </a:r>
            <a:endParaRPr lang="cs-CZ" sz="3600" b="1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cs-CZ" sz="3200" dirty="0" smtClean="0"/>
              <a:t>snížení </a:t>
            </a:r>
            <a:r>
              <a:rPr lang="cs-CZ" sz="3200" dirty="0"/>
              <a:t>vládních nákupů zboží a služeb (G),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snížení </a:t>
            </a:r>
            <a:r>
              <a:rPr lang="cs-CZ" sz="3200" dirty="0"/>
              <a:t>transferových plateb (TR),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zvýšení </a:t>
            </a:r>
            <a:r>
              <a:rPr lang="cs-CZ" sz="3200" dirty="0"/>
              <a:t>autonomních daní (Ta), </a:t>
            </a:r>
            <a:endParaRPr lang="cs-CZ" sz="3200" dirty="0" smtClean="0"/>
          </a:p>
          <a:p>
            <a:pPr lvl="1">
              <a:spcBef>
                <a:spcPts val="600"/>
              </a:spcBef>
            </a:pPr>
            <a:r>
              <a:rPr lang="cs-CZ" sz="3200" dirty="0" smtClean="0"/>
              <a:t>zvýšení </a:t>
            </a:r>
            <a:r>
              <a:rPr lang="cs-CZ" sz="3200" dirty="0"/>
              <a:t>sazby důchodové daně (t).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047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b="1" dirty="0" smtClean="0">
                <a:solidFill>
                  <a:srgbClr val="C00000"/>
                </a:solidFill>
              </a:rPr>
              <a:t>Restriktivní fiskální politika</a:t>
            </a:r>
            <a:endParaRPr lang="cs-CZ" sz="40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79400" y="1417638"/>
            <a:ext cx="87630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cs-CZ" sz="3600" dirty="0"/>
              <a:t>Vlivy na polohu a sklon křivky IS jsou stejné jako u fiskální expanze.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b="1" dirty="0" smtClean="0">
                <a:solidFill>
                  <a:srgbClr val="C00000"/>
                </a:solidFill>
              </a:rPr>
              <a:t>Posun </a:t>
            </a:r>
            <a:r>
              <a:rPr lang="cs-CZ" sz="3600" b="1" dirty="0">
                <a:solidFill>
                  <a:srgbClr val="C00000"/>
                </a:solidFill>
              </a:rPr>
              <a:t>křivky </a:t>
            </a:r>
            <a:r>
              <a:rPr lang="cs-CZ" sz="3600" dirty="0"/>
              <a:t>způsobuje </a:t>
            </a:r>
            <a:r>
              <a:rPr lang="cs-CZ" sz="3600" b="1" dirty="0"/>
              <a:t>snížení vládních výdajů, snížení transferových plateb a zvýšení autonomních daní</a:t>
            </a:r>
            <a:r>
              <a:rPr lang="cs-CZ" sz="3600" dirty="0"/>
              <a:t>. </a:t>
            </a:r>
            <a:endParaRPr lang="cs-CZ" sz="3600" dirty="0" smtClean="0"/>
          </a:p>
          <a:p>
            <a:pPr>
              <a:spcBef>
                <a:spcPts val="600"/>
              </a:spcBef>
            </a:pPr>
            <a:r>
              <a:rPr lang="cs-CZ" sz="3600" b="1" dirty="0" smtClean="0">
                <a:solidFill>
                  <a:srgbClr val="C00000"/>
                </a:solidFill>
              </a:rPr>
              <a:t>Změnu </a:t>
            </a:r>
            <a:r>
              <a:rPr lang="cs-CZ" sz="3600" b="1" dirty="0">
                <a:solidFill>
                  <a:srgbClr val="C00000"/>
                </a:solidFill>
              </a:rPr>
              <a:t>sklonu </a:t>
            </a:r>
            <a:r>
              <a:rPr lang="cs-CZ" sz="3600" dirty="0"/>
              <a:t>způsobuje </a:t>
            </a:r>
            <a:r>
              <a:rPr lang="cs-CZ" sz="3600" b="1" dirty="0"/>
              <a:t>zvýšení sazby důchodové daně</a:t>
            </a:r>
            <a:r>
              <a:rPr lang="cs-CZ" sz="3600" dirty="0"/>
              <a:t>.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03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>
                <a:solidFill>
                  <a:srgbClr val="C00000"/>
                </a:solidFill>
              </a:rPr>
              <a:t>Účinnost fiskální politiky </a:t>
            </a:r>
            <a:r>
              <a:rPr lang="cs-CZ" altLang="cs-CZ" sz="3600" b="1" dirty="0" smtClean="0">
                <a:solidFill>
                  <a:srgbClr val="C00000"/>
                </a:solidFill>
              </a:rPr>
              <a:t>- fiskální expanze</a:t>
            </a:r>
            <a:endParaRPr lang="cs-CZ" sz="3600" b="1" dirty="0">
              <a:solidFill>
                <a:srgbClr val="C00000"/>
              </a:solidFill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9/36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1293962" y="2159000"/>
            <a:ext cx="0" cy="3567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293962" y="5715000"/>
            <a:ext cx="5005238" cy="28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997051" y="2028886"/>
            <a:ext cx="2969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/>
              <a:t>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07290" y="5765579"/>
            <a:ext cx="5941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/>
              <a:t>Y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2123734" y="2803498"/>
            <a:ext cx="2375297" cy="2214563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cs-CZ" sz="1350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1332260" y="4232095"/>
            <a:ext cx="1566119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11" name="Line 20"/>
          <p:cNvSpPr>
            <a:spLocks noChangeShapeType="1"/>
          </p:cNvSpPr>
          <p:nvPr/>
        </p:nvSpPr>
        <p:spPr bwMode="auto">
          <a:xfrm>
            <a:off x="2898379" y="4232095"/>
            <a:ext cx="0" cy="14573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449940" y="2624342"/>
            <a:ext cx="53935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350" b="1" dirty="0">
                <a:solidFill>
                  <a:schemeClr val="accent5"/>
                </a:solidFill>
              </a:rPr>
              <a:t>LM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514489" y="4891071"/>
            <a:ext cx="5393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FF0000"/>
                </a:solidFill>
              </a:rPr>
              <a:t>IS</a:t>
            </a:r>
            <a:r>
              <a:rPr lang="cs-CZ" altLang="cs-CZ" sz="1600" b="1" baseline="-25000" dirty="0" smtClean="0">
                <a:solidFill>
                  <a:srgbClr val="FF0000"/>
                </a:solidFill>
              </a:rPr>
              <a:t>0</a:t>
            </a:r>
            <a:endParaRPr lang="cs-CZ" altLang="cs-CZ" sz="1600" b="1" dirty="0">
              <a:solidFill>
                <a:srgbClr val="FF0000"/>
              </a:solidFill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>
            <a:off x="1431205" y="3413382"/>
            <a:ext cx="3186113" cy="18371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765104" y="5701766"/>
            <a:ext cx="450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Y</a:t>
            </a:r>
            <a:r>
              <a:rPr lang="cs-CZ" altLang="cs-CZ" sz="1600" b="1" baseline="-25000" dirty="0" smtClean="0"/>
              <a:t>0</a:t>
            </a:r>
            <a:endParaRPr lang="cs-CZ" altLang="cs-CZ" sz="1600" b="1" dirty="0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981935" y="4039186"/>
            <a:ext cx="378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i</a:t>
            </a:r>
            <a:r>
              <a:rPr lang="cs-CZ" altLang="cs-CZ" sz="1600" b="1" baseline="-25000" dirty="0" smtClean="0"/>
              <a:t>0</a:t>
            </a:r>
            <a:endParaRPr lang="cs-CZ" altLang="cs-CZ" sz="1600" b="1" dirty="0"/>
          </a:p>
        </p:txBody>
      </p: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2754585" y="3832925"/>
            <a:ext cx="5393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E</a:t>
            </a:r>
            <a:r>
              <a:rPr lang="cs-CZ" altLang="cs-CZ" sz="1600" b="1" baseline="-25000" dirty="0" smtClean="0">
                <a:solidFill>
                  <a:srgbClr val="000000"/>
                </a:solidFill>
              </a:rPr>
              <a:t>0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  <p:sp>
        <p:nvSpPr>
          <p:cNvPr id="20" name="Line 14"/>
          <p:cNvSpPr>
            <a:spLocks noChangeShapeType="1"/>
          </p:cNvSpPr>
          <p:nvPr/>
        </p:nvSpPr>
        <p:spPr bwMode="auto">
          <a:xfrm>
            <a:off x="2155344" y="2901898"/>
            <a:ext cx="3186113" cy="183713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5210191" y="4373980"/>
            <a:ext cx="5393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FF0000"/>
                </a:solidFill>
              </a:rPr>
              <a:t>IS</a:t>
            </a:r>
            <a:r>
              <a:rPr lang="cs-CZ" altLang="cs-CZ" sz="1600" b="1" baseline="-25000" dirty="0" smtClean="0">
                <a:solidFill>
                  <a:srgbClr val="FF0000"/>
                </a:solidFill>
              </a:rPr>
              <a:t>1</a:t>
            </a:r>
            <a:endParaRPr lang="cs-CZ" altLang="cs-CZ" sz="1600" b="1" dirty="0">
              <a:solidFill>
                <a:srgbClr val="FF0000"/>
              </a:solidFill>
            </a:endParaRPr>
          </a:p>
        </p:txBody>
      </p:sp>
      <p:sp>
        <p:nvSpPr>
          <p:cNvPr id="22" name="Line 39"/>
          <p:cNvSpPr>
            <a:spLocks noChangeShapeType="1"/>
          </p:cNvSpPr>
          <p:nvPr/>
        </p:nvSpPr>
        <p:spPr bwMode="auto">
          <a:xfrm>
            <a:off x="2865838" y="4250451"/>
            <a:ext cx="1512094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23" name="Line 40"/>
          <p:cNvSpPr>
            <a:spLocks noChangeShapeType="1"/>
          </p:cNvSpPr>
          <p:nvPr/>
        </p:nvSpPr>
        <p:spPr bwMode="auto">
          <a:xfrm>
            <a:off x="4449940" y="4250451"/>
            <a:ext cx="0" cy="1512094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4340586" y="3832925"/>
            <a:ext cx="53935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E</a:t>
            </a:r>
            <a:r>
              <a:rPr lang="cs-CZ" altLang="cs-CZ" sz="1600" b="1" baseline="-25000" dirty="0" smtClean="0">
                <a:solidFill>
                  <a:srgbClr val="000000"/>
                </a:solidFill>
              </a:rPr>
              <a:t>2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  <p:sp>
        <p:nvSpPr>
          <p:cNvPr id="25" name="Text Box 42"/>
          <p:cNvSpPr txBox="1">
            <a:spLocks noChangeArrowheads="1"/>
          </p:cNvSpPr>
          <p:nvPr/>
        </p:nvSpPr>
        <p:spPr bwMode="auto">
          <a:xfrm>
            <a:off x="4211169" y="5745306"/>
            <a:ext cx="450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Y</a:t>
            </a:r>
            <a:r>
              <a:rPr lang="cs-CZ" altLang="cs-CZ" sz="1600" b="1" baseline="-25000" dirty="0" smtClean="0"/>
              <a:t>2</a:t>
            </a:r>
            <a:endParaRPr lang="cs-CZ" altLang="cs-CZ" sz="1600" b="1" dirty="0"/>
          </a:p>
        </p:txBody>
      </p:sp>
      <p:sp>
        <p:nvSpPr>
          <p:cNvPr id="26" name="Line 36"/>
          <p:cNvSpPr>
            <a:spLocks noChangeShapeType="1"/>
          </p:cNvSpPr>
          <p:nvPr/>
        </p:nvSpPr>
        <p:spPr bwMode="auto">
          <a:xfrm flipV="1">
            <a:off x="3164522" y="5895966"/>
            <a:ext cx="1046647" cy="336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3582586" y="4386229"/>
            <a:ext cx="118300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cs-CZ" sz="1600" b="1" dirty="0" smtClean="0">
                <a:solidFill>
                  <a:schemeClr val="accent3">
                    <a:lumMod val="50000"/>
                  </a:schemeClr>
                </a:solidFill>
              </a:rPr>
              <a:t>α</a:t>
            </a:r>
            <a:r>
              <a:rPr lang="cs-CZ" altLang="cs-CZ" sz="1600" b="1" baseline="-25000" dirty="0">
                <a:solidFill>
                  <a:schemeClr val="accent3">
                    <a:lumMod val="50000"/>
                  </a:schemeClr>
                </a:solidFill>
              </a:rPr>
              <a:t>G</a:t>
            </a:r>
            <a:r>
              <a:rPr lang="el-GR" altLang="cs-CZ" sz="1600" b="1" dirty="0" smtClean="0">
                <a:solidFill>
                  <a:schemeClr val="accent3">
                    <a:lumMod val="50000"/>
                  </a:schemeClr>
                </a:solidFill>
              </a:rPr>
              <a:t>Δ</a:t>
            </a:r>
            <a:r>
              <a:rPr lang="cs-CZ" altLang="cs-CZ" sz="1600" b="1" dirty="0" smtClean="0">
                <a:solidFill>
                  <a:schemeClr val="accent3">
                    <a:lumMod val="50000"/>
                  </a:schemeClr>
                </a:solidFill>
              </a:rPr>
              <a:t>A</a:t>
            </a:r>
            <a:endParaRPr lang="cs-CZ" altLang="cs-CZ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>
            <a:off x="3276401" y="4331949"/>
            <a:ext cx="1026299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endParaRPr lang="cs-CZ" sz="1350"/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3624495" y="3673524"/>
            <a:ext cx="0" cy="2052638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3357558" y="5907016"/>
            <a:ext cx="4500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Y</a:t>
            </a:r>
            <a:r>
              <a:rPr lang="cs-CZ" altLang="cs-CZ" sz="1600" b="1" baseline="-25000" dirty="0" smtClean="0"/>
              <a:t>1</a:t>
            </a:r>
            <a:endParaRPr lang="cs-CZ" altLang="cs-CZ" sz="1600" b="1" dirty="0"/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2951829" y="4950367"/>
            <a:ext cx="63619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chemeClr val="accent4"/>
                </a:solidFill>
              </a:rPr>
              <a:t>γ</a:t>
            </a:r>
            <a:r>
              <a:rPr lang="el-GR" altLang="cs-CZ" sz="1600" b="1" dirty="0" smtClean="0">
                <a:solidFill>
                  <a:schemeClr val="accent4"/>
                </a:solidFill>
              </a:rPr>
              <a:t>Δ</a:t>
            </a:r>
            <a:r>
              <a:rPr lang="cs-CZ" altLang="cs-CZ" sz="1600" b="1" dirty="0">
                <a:solidFill>
                  <a:schemeClr val="accent4"/>
                </a:solidFill>
              </a:rPr>
              <a:t>A</a:t>
            </a:r>
          </a:p>
        </p:txBody>
      </p:sp>
      <p:sp>
        <p:nvSpPr>
          <p:cNvPr id="32" name="Line 34"/>
          <p:cNvSpPr>
            <a:spLocks noChangeShapeType="1"/>
          </p:cNvSpPr>
          <p:nvPr/>
        </p:nvSpPr>
        <p:spPr bwMode="auto">
          <a:xfrm>
            <a:off x="3010448" y="5369835"/>
            <a:ext cx="432197" cy="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cs-CZ" sz="1350">
              <a:solidFill>
                <a:schemeClr val="bg2"/>
              </a:solidFill>
            </a:endParaRPr>
          </a:p>
        </p:txBody>
      </p:sp>
      <p:sp>
        <p:nvSpPr>
          <p:cNvPr id="33" name="Line 43"/>
          <p:cNvSpPr>
            <a:spLocks noChangeShapeType="1"/>
          </p:cNvSpPr>
          <p:nvPr/>
        </p:nvSpPr>
        <p:spPr bwMode="auto">
          <a:xfrm flipH="1">
            <a:off x="3675463" y="6035086"/>
            <a:ext cx="70246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>
            <a:off x="1360554" y="3637830"/>
            <a:ext cx="226212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3342385" y="3236351"/>
            <a:ext cx="5589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E</a:t>
            </a:r>
            <a:r>
              <a:rPr lang="cs-CZ" altLang="cs-CZ" sz="1600" b="1" baseline="-25000" dirty="0" smtClean="0">
                <a:solidFill>
                  <a:srgbClr val="000000"/>
                </a:solidFill>
              </a:rPr>
              <a:t>1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  <p:sp>
        <p:nvSpPr>
          <p:cNvPr id="36" name="Line 37"/>
          <p:cNvSpPr>
            <a:spLocks noChangeShapeType="1"/>
          </p:cNvSpPr>
          <p:nvPr/>
        </p:nvSpPr>
        <p:spPr bwMode="auto">
          <a:xfrm flipV="1">
            <a:off x="1145506" y="3715336"/>
            <a:ext cx="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946954" y="3238933"/>
            <a:ext cx="3786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600" b="1" dirty="0" smtClean="0"/>
              <a:t>i</a:t>
            </a:r>
            <a:r>
              <a:rPr lang="cs-CZ" altLang="cs-CZ" sz="1600" b="1" baseline="-25000" dirty="0" smtClean="0"/>
              <a:t>1</a:t>
            </a:r>
            <a:endParaRPr lang="cs-CZ" altLang="cs-CZ" sz="1600" b="1" dirty="0"/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>
            <a:off x="3669396" y="5351772"/>
            <a:ext cx="594345" cy="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sz="1350"/>
          </a:p>
        </p:txBody>
      </p:sp>
      <p:sp>
        <p:nvSpPr>
          <p:cNvPr id="39" name="AutoShape 45"/>
          <p:cNvSpPr>
            <a:spLocks noChangeArrowheads="1"/>
          </p:cNvSpPr>
          <p:nvPr/>
        </p:nvSpPr>
        <p:spPr bwMode="auto">
          <a:xfrm>
            <a:off x="5486410" y="4949902"/>
            <a:ext cx="1625579" cy="636776"/>
          </a:xfrm>
          <a:prstGeom prst="wedgeRectCallout">
            <a:avLst>
              <a:gd name="adj1" fmla="val -134685"/>
              <a:gd name="adj2" fmla="val 1234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cs-CZ" sz="1600" b="1" dirty="0" smtClean="0">
                <a:solidFill>
                  <a:srgbClr val="FFC000"/>
                </a:solidFill>
              </a:rPr>
              <a:t>Vytěsňovací efekt</a:t>
            </a:r>
            <a:endParaRPr lang="cs-CZ" altLang="cs-CZ" sz="1600" b="1" dirty="0">
              <a:solidFill>
                <a:srgbClr val="FFC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712879" y="3475456"/>
            <a:ext cx="33357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  <a:tabLst>
                <a:tab pos="270510" algn="l"/>
              </a:tabLst>
              <a:defRPr/>
            </a:pPr>
            <a:r>
              <a:rPr lang="cs-CZ" b="1" dirty="0"/>
              <a:t>Vytěsňovací efekt:</a:t>
            </a:r>
            <a:r>
              <a:rPr lang="cs-CZ" dirty="0"/>
              <a:t> podstata je, když se cena zvyšuje, produkt se zvýší, poptávka se zvýší a zvýší se úroková míra a to vede k poklesu investic a to se projeví do produktu. Méně se investuje do strojů a méně se vyrobí. 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771719" y="6174795"/>
            <a:ext cx="51716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000000"/>
                </a:solidFill>
              </a:rPr>
              <a:t>↑G → ↑AD → ↑</a:t>
            </a:r>
            <a:r>
              <a:rPr lang="cs-CZ" b="1" dirty="0" smtClean="0">
                <a:solidFill>
                  <a:srgbClr val="000000"/>
                </a:solidFill>
              </a:rPr>
              <a:t>Y(Y</a:t>
            </a:r>
            <a:r>
              <a:rPr lang="cs-CZ" b="1" baseline="-25000" dirty="0" smtClean="0">
                <a:solidFill>
                  <a:srgbClr val="000000"/>
                </a:solidFill>
              </a:rPr>
              <a:t>2</a:t>
            </a:r>
            <a:r>
              <a:rPr lang="cs-CZ" b="1" dirty="0" smtClean="0">
                <a:solidFill>
                  <a:srgbClr val="000000"/>
                </a:solidFill>
              </a:rPr>
              <a:t>) </a:t>
            </a:r>
            <a:r>
              <a:rPr lang="cs-CZ" b="1" dirty="0">
                <a:solidFill>
                  <a:srgbClr val="000000"/>
                </a:solidFill>
              </a:rPr>
              <a:t>→ ↑D po </a:t>
            </a:r>
            <a:r>
              <a:rPr lang="cs-CZ" b="1" dirty="0" smtClean="0">
                <a:solidFill>
                  <a:srgbClr val="000000"/>
                </a:solidFill>
              </a:rPr>
              <a:t>RPZ (reálné peněžní zůstatky) </a:t>
            </a:r>
            <a:r>
              <a:rPr lang="cs-CZ" b="1" dirty="0">
                <a:solidFill>
                  <a:srgbClr val="000000"/>
                </a:solidFill>
              </a:rPr>
              <a:t>→ ↑i → ↓I → ↓ </a:t>
            </a:r>
            <a:r>
              <a:rPr lang="cs-CZ" b="1" dirty="0" smtClean="0">
                <a:solidFill>
                  <a:srgbClr val="000000"/>
                </a:solidFill>
              </a:rPr>
              <a:t>AD </a:t>
            </a:r>
            <a:r>
              <a:rPr lang="cs-CZ" b="1" dirty="0">
                <a:solidFill>
                  <a:srgbClr val="000000"/>
                </a:solidFill>
              </a:rPr>
              <a:t>↓ → </a:t>
            </a:r>
            <a:r>
              <a:rPr lang="cs-CZ" b="1" dirty="0" smtClean="0">
                <a:solidFill>
                  <a:srgbClr val="000000"/>
                </a:solidFill>
              </a:rPr>
              <a:t>↓Y(Y</a:t>
            </a:r>
            <a:r>
              <a:rPr lang="cs-CZ" b="1" baseline="-25000" dirty="0" smtClean="0">
                <a:solidFill>
                  <a:srgbClr val="000000"/>
                </a:solidFill>
              </a:rPr>
              <a:t>1</a:t>
            </a:r>
            <a:r>
              <a:rPr lang="cs-CZ" b="1" dirty="0" smtClean="0">
                <a:solidFill>
                  <a:srgbClr val="000000"/>
                </a:solidFill>
              </a:rPr>
              <a:t>) = vytěsňovací efekt</a:t>
            </a:r>
            <a:endParaRPr lang="cs-CZ" altLang="cs-CZ" b="1" dirty="0">
              <a:solidFill>
                <a:srgbClr val="0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10986" y="1476773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1800" b="1" dirty="0"/>
              <a:t>Zvýšení G, TR či snížení T</a:t>
            </a:r>
          </a:p>
        </p:txBody>
      </p:sp>
    </p:spTree>
    <p:extLst>
      <p:ext uri="{BB962C8B-B14F-4D97-AF65-F5344CB8AC3E}">
        <p14:creationId xmlns:p14="http://schemas.microsoft.com/office/powerpoint/2010/main" val="30245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000"/>
                            </p:stCondLst>
                            <p:childTnLst>
                              <p:par>
                                <p:cTn id="17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2000" fill="hold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 animBg="1"/>
      <p:bldP spid="15" grpId="0"/>
      <p:bldP spid="16" grpId="0"/>
      <p:bldP spid="17" grpId="0"/>
      <p:bldP spid="20" grpId="0" animBg="1"/>
      <p:bldP spid="21" grpId="0"/>
      <p:bldP spid="22" grpId="0" animBg="1"/>
      <p:bldP spid="23" grpId="0" animBg="1"/>
      <p:bldP spid="24" grpId="0"/>
      <p:bldP spid="25" grpId="0"/>
      <p:bldP spid="26" grpId="0" animBg="1"/>
      <p:bldP spid="27" grpId="0"/>
      <p:bldP spid="28" grpId="0" animBg="1"/>
      <p:bldP spid="29" grpId="0" animBg="1"/>
      <p:bldP spid="30" grpId="0"/>
      <p:bldP spid="31" grpId="0"/>
      <p:bldP spid="32" grpId="0" animBg="1"/>
      <p:bldP spid="33" grpId="0" animBg="1"/>
      <p:bldP spid="34" grpId="0" animBg="1"/>
      <p:bldP spid="35" grpId="0"/>
      <p:bldP spid="36" grpId="0" animBg="1"/>
      <p:bldP spid="37" grpId="0"/>
      <p:bldP spid="38" grpId="0" animBg="1"/>
      <p:bldP spid="38" grpId="1" animBg="1"/>
      <p:bldP spid="39" grpId="0" animBg="1"/>
      <p:bldP spid="39" grpId="1"/>
      <p:bldP spid="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1665</Words>
  <Application>Microsoft Office PowerPoint</Application>
  <PresentationFormat>Předvádění na obrazovce (4:3)</PresentationFormat>
  <Paragraphs>208</Paragraphs>
  <Slides>36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1" baseType="lpstr">
      <vt:lpstr>Arial</vt:lpstr>
      <vt:lpstr>Calibri</vt:lpstr>
      <vt:lpstr>Times New Roman</vt:lpstr>
      <vt:lpstr>Wingdings</vt:lpstr>
      <vt:lpstr>Office Theme</vt:lpstr>
      <vt:lpstr>Makroekonomie II  Model IS-LM a účinnost monetární a fiskální politiky  XMAK2</vt:lpstr>
      <vt:lpstr>Fiskální politika</vt:lpstr>
      <vt:lpstr>Fiskální expanze</vt:lpstr>
      <vt:lpstr>Fiskální expanze</vt:lpstr>
      <vt:lpstr>Fiskální expanze</vt:lpstr>
      <vt:lpstr>Restriktivní fiskální politika</vt:lpstr>
      <vt:lpstr>Restriktivní fiskální politika</vt:lpstr>
      <vt:lpstr>Restriktivní fiskální politika</vt:lpstr>
      <vt:lpstr>Účinnost fiskální politiky - fiskální expanze</vt:lpstr>
      <vt:lpstr>Účinnost fiskální politiky – Křivka LM je horizontální</vt:lpstr>
      <vt:lpstr>Účinnost FP v případě pasti likvidity </vt:lpstr>
      <vt:lpstr>Účinnost fiskální politiky – Křivka LM je vertikální</vt:lpstr>
      <vt:lpstr>Účinnost fiskální politiky v klasickém případě</vt:lpstr>
      <vt:lpstr>Klasický případ</vt:lpstr>
      <vt:lpstr>Účinnost fiskální politiky</vt:lpstr>
      <vt:lpstr>Monetární politika</vt:lpstr>
      <vt:lpstr>Monetární politika</vt:lpstr>
      <vt:lpstr>Monetární expanze</vt:lpstr>
      <vt:lpstr>Monetární expanze</vt:lpstr>
      <vt:lpstr>Monetární restrikce</vt:lpstr>
      <vt:lpstr>Monetární restrikce</vt:lpstr>
      <vt:lpstr>Vliv monetární expanze na důchod a úrokovou míru</vt:lpstr>
      <vt:lpstr>Vliv monetární expanze</vt:lpstr>
      <vt:lpstr>Účinnost MP v případě pasti likvidity (h→∞) </vt:lpstr>
      <vt:lpstr>Účinnost MP za předpokladu b=0 </vt:lpstr>
      <vt:lpstr>Účinnost MP v klasickém případě</vt:lpstr>
      <vt:lpstr>Účinnost monetární politiky</vt:lpstr>
      <vt:lpstr>Nestabilní křivka IS, stabilní křivka LM</vt:lpstr>
      <vt:lpstr>Nestabilní křivka LM, stabilní křivka IS</vt:lpstr>
      <vt:lpstr>Dilema centrální banky</vt:lpstr>
      <vt:lpstr>Dilema centrální banky</vt:lpstr>
      <vt:lpstr>Volba monetárního kritéria</vt:lpstr>
      <vt:lpstr>Volba monetárního kritéria</vt:lpstr>
      <vt:lpstr>Kombinace fiskální a monetární politiky</vt:lpstr>
      <vt:lpstr>Monetární akomodace fiskální politiky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71</cp:revision>
  <dcterms:modified xsi:type="dcterms:W3CDTF">2023-10-08T12:04:05Z</dcterms:modified>
</cp:coreProperties>
</file>